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7.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9.xml" ContentType="application/vnd.openxmlformats-officedocument.presentationml.notesSlide+xml"/>
  <Override PartName="/ppt/tags/tag2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1.xml" ContentType="application/vnd.openxmlformats-officedocument.presentationml.notesSlide+xml"/>
  <Override PartName="/ppt/tags/tag26.xml" ContentType="application/vnd.openxmlformats-officedocument.presentationml.tags+xml"/>
  <Override PartName="/ppt/notesSlides/notesSlide12.xml" ContentType="application/vnd.openxmlformats-officedocument.presentationml.notesSlide+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14.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15.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1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17.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18.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19.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302" r:id="rId2"/>
    <p:sldId id="258" r:id="rId3"/>
    <p:sldId id="257" r:id="rId4"/>
    <p:sldId id="260" r:id="rId5"/>
    <p:sldId id="264" r:id="rId6"/>
    <p:sldId id="285" r:id="rId7"/>
    <p:sldId id="261" r:id="rId8"/>
    <p:sldId id="286" r:id="rId9"/>
    <p:sldId id="290" r:id="rId10"/>
    <p:sldId id="294" r:id="rId11"/>
    <p:sldId id="321" r:id="rId12"/>
    <p:sldId id="295" r:id="rId13"/>
    <p:sldId id="268" r:id="rId14"/>
    <p:sldId id="322" r:id="rId15"/>
    <p:sldId id="279" r:id="rId16"/>
    <p:sldId id="282" r:id="rId17"/>
    <p:sldId id="281" r:id="rId18"/>
    <p:sldId id="283" r:id="rId19"/>
    <p:sldId id="284" r:id="rId20"/>
    <p:sldId id="303"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DB38"/>
    <a:srgbClr val="74B32F"/>
    <a:srgbClr val="8FCF49"/>
    <a:srgbClr val="77B8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4660"/>
  </p:normalViewPr>
  <p:slideViewPr>
    <p:cSldViewPr snapToGrid="0">
      <p:cViewPr varScale="1">
        <p:scale>
          <a:sx n="70" d="100"/>
          <a:sy n="70" d="100"/>
        </p:scale>
        <p:origin x="508" y="64"/>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F6C2B0-C790-4233-A2D7-28927042C31C}" type="datetimeFigureOut">
              <a:rPr lang="zh-CN" altLang="en-US" smtClean="0"/>
              <a:t>2019/9/12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251161-44B0-49F7-A16A-50E1F2BB1FE2}" type="slidenum">
              <a:rPr lang="zh-CN" altLang="en-US" smtClean="0"/>
              <a:t>‹#›</a:t>
            </a:fld>
            <a:endParaRPr lang="zh-CN" altLang="en-US"/>
          </a:p>
        </p:txBody>
      </p:sp>
    </p:spTree>
    <p:extLst>
      <p:ext uri="{BB962C8B-B14F-4D97-AF65-F5344CB8AC3E}">
        <p14:creationId xmlns:p14="http://schemas.microsoft.com/office/powerpoint/2010/main" val="300658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1</a:t>
            </a:fld>
            <a:endParaRPr lang="zh-CN" altLang="en-US"/>
          </a:p>
        </p:txBody>
      </p:sp>
    </p:spTree>
    <p:extLst>
      <p:ext uri="{BB962C8B-B14F-4D97-AF65-F5344CB8AC3E}">
        <p14:creationId xmlns:p14="http://schemas.microsoft.com/office/powerpoint/2010/main" val="34364699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10</a:t>
            </a:fld>
            <a:endParaRPr lang="zh-CN" altLang="en-US"/>
          </a:p>
        </p:txBody>
      </p:sp>
    </p:spTree>
    <p:extLst>
      <p:ext uri="{BB962C8B-B14F-4D97-AF65-F5344CB8AC3E}">
        <p14:creationId xmlns:p14="http://schemas.microsoft.com/office/powerpoint/2010/main" val="673673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11</a:t>
            </a:fld>
            <a:endParaRPr lang="zh-CN" altLang="en-US"/>
          </a:p>
        </p:txBody>
      </p:sp>
    </p:spTree>
    <p:extLst>
      <p:ext uri="{BB962C8B-B14F-4D97-AF65-F5344CB8AC3E}">
        <p14:creationId xmlns:p14="http://schemas.microsoft.com/office/powerpoint/2010/main" val="1036364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12</a:t>
            </a:fld>
            <a:endParaRPr lang="zh-CN" altLang="en-US"/>
          </a:p>
        </p:txBody>
      </p:sp>
    </p:spTree>
    <p:extLst>
      <p:ext uri="{BB962C8B-B14F-4D97-AF65-F5344CB8AC3E}">
        <p14:creationId xmlns:p14="http://schemas.microsoft.com/office/powerpoint/2010/main" val="683706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13</a:t>
            </a:fld>
            <a:endParaRPr lang="zh-CN" altLang="en-US"/>
          </a:p>
        </p:txBody>
      </p:sp>
    </p:spTree>
    <p:extLst>
      <p:ext uri="{BB962C8B-B14F-4D97-AF65-F5344CB8AC3E}">
        <p14:creationId xmlns:p14="http://schemas.microsoft.com/office/powerpoint/2010/main" val="29521300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14</a:t>
            </a:fld>
            <a:endParaRPr lang="zh-CN" altLang="en-US"/>
          </a:p>
        </p:txBody>
      </p:sp>
    </p:spTree>
    <p:extLst>
      <p:ext uri="{BB962C8B-B14F-4D97-AF65-F5344CB8AC3E}">
        <p14:creationId xmlns:p14="http://schemas.microsoft.com/office/powerpoint/2010/main" val="3152645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15</a:t>
            </a:fld>
            <a:endParaRPr lang="zh-CN" altLang="en-US"/>
          </a:p>
        </p:txBody>
      </p:sp>
    </p:spTree>
    <p:extLst>
      <p:ext uri="{BB962C8B-B14F-4D97-AF65-F5344CB8AC3E}">
        <p14:creationId xmlns:p14="http://schemas.microsoft.com/office/powerpoint/2010/main" val="3852487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16</a:t>
            </a:fld>
            <a:endParaRPr lang="zh-CN" altLang="en-US"/>
          </a:p>
        </p:txBody>
      </p:sp>
    </p:spTree>
    <p:extLst>
      <p:ext uri="{BB962C8B-B14F-4D97-AF65-F5344CB8AC3E}">
        <p14:creationId xmlns:p14="http://schemas.microsoft.com/office/powerpoint/2010/main" val="646287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17</a:t>
            </a:fld>
            <a:endParaRPr lang="zh-CN" altLang="en-US"/>
          </a:p>
        </p:txBody>
      </p:sp>
    </p:spTree>
    <p:extLst>
      <p:ext uri="{BB962C8B-B14F-4D97-AF65-F5344CB8AC3E}">
        <p14:creationId xmlns:p14="http://schemas.microsoft.com/office/powerpoint/2010/main" val="28365656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18</a:t>
            </a:fld>
            <a:endParaRPr lang="zh-CN" altLang="en-US"/>
          </a:p>
        </p:txBody>
      </p:sp>
    </p:spTree>
    <p:extLst>
      <p:ext uri="{BB962C8B-B14F-4D97-AF65-F5344CB8AC3E}">
        <p14:creationId xmlns:p14="http://schemas.microsoft.com/office/powerpoint/2010/main" val="36869632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19</a:t>
            </a:fld>
            <a:endParaRPr lang="zh-CN" altLang="en-US"/>
          </a:p>
        </p:txBody>
      </p:sp>
    </p:spTree>
    <p:extLst>
      <p:ext uri="{BB962C8B-B14F-4D97-AF65-F5344CB8AC3E}">
        <p14:creationId xmlns:p14="http://schemas.microsoft.com/office/powerpoint/2010/main" val="1239279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2</a:t>
            </a:fld>
            <a:endParaRPr lang="zh-CN" altLang="en-US"/>
          </a:p>
        </p:txBody>
      </p:sp>
    </p:spTree>
    <p:extLst>
      <p:ext uri="{BB962C8B-B14F-4D97-AF65-F5344CB8AC3E}">
        <p14:creationId xmlns:p14="http://schemas.microsoft.com/office/powerpoint/2010/main" val="15100906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20</a:t>
            </a:fld>
            <a:endParaRPr lang="zh-CN" altLang="en-US"/>
          </a:p>
        </p:txBody>
      </p:sp>
    </p:spTree>
    <p:extLst>
      <p:ext uri="{BB962C8B-B14F-4D97-AF65-F5344CB8AC3E}">
        <p14:creationId xmlns:p14="http://schemas.microsoft.com/office/powerpoint/2010/main" val="347362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3</a:t>
            </a:fld>
            <a:endParaRPr lang="zh-CN" altLang="en-US"/>
          </a:p>
        </p:txBody>
      </p:sp>
    </p:spTree>
    <p:extLst>
      <p:ext uri="{BB962C8B-B14F-4D97-AF65-F5344CB8AC3E}">
        <p14:creationId xmlns:p14="http://schemas.microsoft.com/office/powerpoint/2010/main" val="1926531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4</a:t>
            </a:fld>
            <a:endParaRPr lang="zh-CN" altLang="en-US"/>
          </a:p>
        </p:txBody>
      </p:sp>
    </p:spTree>
    <p:extLst>
      <p:ext uri="{BB962C8B-B14F-4D97-AF65-F5344CB8AC3E}">
        <p14:creationId xmlns:p14="http://schemas.microsoft.com/office/powerpoint/2010/main" val="1925733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5</a:t>
            </a:fld>
            <a:endParaRPr lang="zh-CN" altLang="en-US"/>
          </a:p>
        </p:txBody>
      </p:sp>
    </p:spTree>
    <p:extLst>
      <p:ext uri="{BB962C8B-B14F-4D97-AF65-F5344CB8AC3E}">
        <p14:creationId xmlns:p14="http://schemas.microsoft.com/office/powerpoint/2010/main" val="721216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6</a:t>
            </a:fld>
            <a:endParaRPr lang="zh-CN" altLang="en-US"/>
          </a:p>
        </p:txBody>
      </p:sp>
    </p:spTree>
    <p:extLst>
      <p:ext uri="{BB962C8B-B14F-4D97-AF65-F5344CB8AC3E}">
        <p14:creationId xmlns:p14="http://schemas.microsoft.com/office/powerpoint/2010/main" val="3107458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7</a:t>
            </a:fld>
            <a:endParaRPr lang="zh-CN" altLang="en-US"/>
          </a:p>
        </p:txBody>
      </p:sp>
    </p:spTree>
    <p:extLst>
      <p:ext uri="{BB962C8B-B14F-4D97-AF65-F5344CB8AC3E}">
        <p14:creationId xmlns:p14="http://schemas.microsoft.com/office/powerpoint/2010/main" val="2906286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8</a:t>
            </a:fld>
            <a:endParaRPr lang="zh-CN" altLang="en-US"/>
          </a:p>
        </p:txBody>
      </p:sp>
    </p:spTree>
    <p:extLst>
      <p:ext uri="{BB962C8B-B14F-4D97-AF65-F5344CB8AC3E}">
        <p14:creationId xmlns:p14="http://schemas.microsoft.com/office/powerpoint/2010/main" val="3967522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www.515ppt.com</a:t>
            </a:r>
          </a:p>
        </p:txBody>
      </p:sp>
      <p:sp>
        <p:nvSpPr>
          <p:cNvPr id="4" name="灯片编号占位符 3"/>
          <p:cNvSpPr>
            <a:spLocks noGrp="1"/>
          </p:cNvSpPr>
          <p:nvPr>
            <p:ph type="sldNum" sz="quarter" idx="10"/>
          </p:nvPr>
        </p:nvSpPr>
        <p:spPr/>
        <p:txBody>
          <a:bodyPr/>
          <a:lstStyle/>
          <a:p>
            <a:fld id="{896F4CF8-ED6E-416F-BC9E-A82CBAD60FB1}" type="slidenum">
              <a:rPr lang="zh-CN" altLang="en-US" smtClean="0"/>
              <a:t>9</a:t>
            </a:fld>
            <a:endParaRPr lang="zh-CN" altLang="en-US"/>
          </a:p>
        </p:txBody>
      </p:sp>
    </p:spTree>
    <p:extLst>
      <p:ext uri="{BB962C8B-B14F-4D97-AF65-F5344CB8AC3E}">
        <p14:creationId xmlns:p14="http://schemas.microsoft.com/office/powerpoint/2010/main" val="2382531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F524B6B9-0298-4BE7-8C17-5C021D9602C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p14="http://schemas.microsoft.com/office/powerpoint/2010/main" xmlns:p15="http://schemas.microsoft.com/office/powerpoint/2012/main" xmlns:a16="http://schemas.microsoft.com/office/drawing/2014/main" id="{83E8D020-5DDF-4DEE-8F03-36719F6875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A5EFA8FB-AE76-444C-9AC0-BADFEF2E7C1C}"/>
              </a:ext>
            </a:extLst>
          </p:cNvPr>
          <p:cNvSpPr>
            <a:spLocks noGrp="1"/>
          </p:cNvSpPr>
          <p:nvPr>
            <p:ph type="dt" sz="half" idx="10"/>
          </p:nvPr>
        </p:nvSpPr>
        <p:spPr/>
        <p:txBody>
          <a:bodyPr/>
          <a:lstStyle/>
          <a:p>
            <a:fld id="{F4E80536-E0F9-42FA-9A18-3BDB6D7047A6}" type="datetimeFigureOut">
              <a:rPr lang="zh-CN" altLang="en-US" smtClean="0"/>
              <a:t>2019/9/12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85680EB2-D0DF-4018-912B-9855B483EE1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8A54DBA0-BD86-4554-95C1-99BDFCB910A2}"/>
              </a:ext>
            </a:extLst>
          </p:cNvPr>
          <p:cNvSpPr>
            <a:spLocks noGrp="1"/>
          </p:cNvSpPr>
          <p:nvPr>
            <p:ph type="sldNum" sz="quarter" idx="12"/>
          </p:nvPr>
        </p:nvSpPr>
        <p:spPr/>
        <p:txBody>
          <a:body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1209662508"/>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8B0FAD77-C9A0-436B-9132-9E50D786E87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p14="http://schemas.microsoft.com/office/powerpoint/2010/main" xmlns:p15="http://schemas.microsoft.com/office/powerpoint/2012/main" xmlns:a16="http://schemas.microsoft.com/office/drawing/2014/main" id="{2C056F07-1829-4D45-A9B8-2A9082548D6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52FBB24A-70D3-4E2A-8A04-D0A3A3CA931E}"/>
              </a:ext>
            </a:extLst>
          </p:cNvPr>
          <p:cNvSpPr>
            <a:spLocks noGrp="1"/>
          </p:cNvSpPr>
          <p:nvPr>
            <p:ph type="dt" sz="half" idx="10"/>
          </p:nvPr>
        </p:nvSpPr>
        <p:spPr/>
        <p:txBody>
          <a:bodyPr/>
          <a:lstStyle/>
          <a:p>
            <a:fld id="{F4E80536-E0F9-42FA-9A18-3BDB6D7047A6}" type="datetimeFigureOut">
              <a:rPr lang="zh-CN" altLang="en-US" smtClean="0"/>
              <a:t>2019/9/12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663DEC90-68BD-40EE-A572-DBEB638E78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BF244602-5DA2-44D3-A4EB-301B85AE52E8}"/>
              </a:ext>
            </a:extLst>
          </p:cNvPr>
          <p:cNvSpPr>
            <a:spLocks noGrp="1"/>
          </p:cNvSpPr>
          <p:nvPr>
            <p:ph type="sldNum" sz="quarter" idx="12"/>
          </p:nvPr>
        </p:nvSpPr>
        <p:spPr/>
        <p:txBody>
          <a:body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1982920755"/>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p14="http://schemas.microsoft.com/office/powerpoint/2010/main" xmlns:p15="http://schemas.microsoft.com/office/powerpoint/2012/main" xmlns:a16="http://schemas.microsoft.com/office/drawing/2014/main" id="{0439BD88-B973-49C7-B87D-3B84DA412C2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p14="http://schemas.microsoft.com/office/powerpoint/2010/main" xmlns:p15="http://schemas.microsoft.com/office/powerpoint/2012/main" xmlns:a16="http://schemas.microsoft.com/office/drawing/2014/main" id="{76F72DAB-EEE6-4E78-8B6C-77F6DF561062}"/>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7BE4D496-90F9-47AF-A836-5BDB7386EA96}"/>
              </a:ext>
            </a:extLst>
          </p:cNvPr>
          <p:cNvSpPr>
            <a:spLocks noGrp="1"/>
          </p:cNvSpPr>
          <p:nvPr>
            <p:ph type="dt" sz="half" idx="10"/>
          </p:nvPr>
        </p:nvSpPr>
        <p:spPr/>
        <p:txBody>
          <a:bodyPr/>
          <a:lstStyle/>
          <a:p>
            <a:fld id="{F4E80536-E0F9-42FA-9A18-3BDB6D7047A6}" type="datetimeFigureOut">
              <a:rPr lang="zh-CN" altLang="en-US" smtClean="0"/>
              <a:t>2019/9/12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744DF5B3-95EF-4C20-BBFB-7DB5872196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929D7F88-75E3-4570-BBBD-079506683407}"/>
              </a:ext>
            </a:extLst>
          </p:cNvPr>
          <p:cNvSpPr>
            <a:spLocks noGrp="1"/>
          </p:cNvSpPr>
          <p:nvPr>
            <p:ph type="sldNum" sz="quarter" idx="12"/>
          </p:nvPr>
        </p:nvSpPr>
        <p:spPr/>
        <p:txBody>
          <a:body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180637985"/>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8358663"/>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52524B90-D2B6-4A04-BF91-A2757E4229C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p14="http://schemas.microsoft.com/office/powerpoint/2010/main" xmlns:p15="http://schemas.microsoft.com/office/powerpoint/2012/main" xmlns:a16="http://schemas.microsoft.com/office/drawing/2014/main" id="{60385638-C0FD-4FDD-9AEB-AA7524592B5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591ACA67-293E-431E-8249-198A616DD92F}"/>
              </a:ext>
            </a:extLst>
          </p:cNvPr>
          <p:cNvSpPr>
            <a:spLocks noGrp="1"/>
          </p:cNvSpPr>
          <p:nvPr>
            <p:ph type="dt" sz="half" idx="10"/>
          </p:nvPr>
        </p:nvSpPr>
        <p:spPr/>
        <p:txBody>
          <a:bodyPr/>
          <a:lstStyle/>
          <a:p>
            <a:fld id="{F4E80536-E0F9-42FA-9A18-3BDB6D7047A6}" type="datetimeFigureOut">
              <a:rPr lang="zh-CN" altLang="en-US" smtClean="0"/>
              <a:t>2019/9/12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BD646361-ECAA-439B-BB38-E02A99F423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D42FB1F6-6008-4AE2-B21C-FEDBC39EEC94}"/>
              </a:ext>
            </a:extLst>
          </p:cNvPr>
          <p:cNvSpPr>
            <a:spLocks noGrp="1"/>
          </p:cNvSpPr>
          <p:nvPr>
            <p:ph type="sldNum" sz="quarter" idx="12"/>
          </p:nvPr>
        </p:nvSpPr>
        <p:spPr/>
        <p:txBody>
          <a:body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424998781"/>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8816F5CE-D894-4B44-93BF-89DFEC95DEC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p14="http://schemas.microsoft.com/office/powerpoint/2010/main" xmlns:p15="http://schemas.microsoft.com/office/powerpoint/2012/main" xmlns:a16="http://schemas.microsoft.com/office/drawing/2014/main" id="{E0C5DEBE-D86D-4613-ABB8-73EBF3F5FC8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FB69CE97-9B0A-4628-9CB2-5A4FD62DA2FE}"/>
              </a:ext>
            </a:extLst>
          </p:cNvPr>
          <p:cNvSpPr>
            <a:spLocks noGrp="1"/>
          </p:cNvSpPr>
          <p:nvPr>
            <p:ph type="dt" sz="half" idx="10"/>
          </p:nvPr>
        </p:nvSpPr>
        <p:spPr/>
        <p:txBody>
          <a:bodyPr/>
          <a:lstStyle/>
          <a:p>
            <a:fld id="{F4E80536-E0F9-42FA-9A18-3BDB6D7047A6}" type="datetimeFigureOut">
              <a:rPr lang="zh-CN" altLang="en-US" smtClean="0"/>
              <a:t>2019/9/12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5979247E-5D78-4C94-98A5-56FAF5358D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ECA3155B-8270-4616-8D4B-BD871109CAB7}"/>
              </a:ext>
            </a:extLst>
          </p:cNvPr>
          <p:cNvSpPr>
            <a:spLocks noGrp="1"/>
          </p:cNvSpPr>
          <p:nvPr>
            <p:ph type="sldNum" sz="quarter" idx="12"/>
          </p:nvPr>
        </p:nvSpPr>
        <p:spPr/>
        <p:txBody>
          <a:body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4150322610"/>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66B61E94-5BBB-4BA2-9BC3-2A316EBEFDA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p14="http://schemas.microsoft.com/office/powerpoint/2010/main" xmlns:p15="http://schemas.microsoft.com/office/powerpoint/2012/main" xmlns:a16="http://schemas.microsoft.com/office/drawing/2014/main" id="{EFA1FE0B-52B1-4025-9E61-412B9EADF21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p14="http://schemas.microsoft.com/office/powerpoint/2010/main" xmlns:p15="http://schemas.microsoft.com/office/powerpoint/2012/main" xmlns:a16="http://schemas.microsoft.com/office/drawing/2014/main" id="{FB028A39-D561-4FAB-8A80-17D77015170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p14="http://schemas.microsoft.com/office/powerpoint/2010/main" xmlns:p15="http://schemas.microsoft.com/office/powerpoint/2012/main" xmlns:a16="http://schemas.microsoft.com/office/drawing/2014/main" id="{22A5F242-3055-4E61-B4E8-8125EFD3C40D}"/>
              </a:ext>
            </a:extLst>
          </p:cNvPr>
          <p:cNvSpPr>
            <a:spLocks noGrp="1"/>
          </p:cNvSpPr>
          <p:nvPr>
            <p:ph type="dt" sz="half" idx="10"/>
          </p:nvPr>
        </p:nvSpPr>
        <p:spPr/>
        <p:txBody>
          <a:bodyPr/>
          <a:lstStyle/>
          <a:p>
            <a:fld id="{F4E80536-E0F9-42FA-9A18-3BDB6D7047A6}" type="datetimeFigureOut">
              <a:rPr lang="zh-CN" altLang="en-US" smtClean="0"/>
              <a:t>2019/9/12</a:t>
            </a:fld>
            <a:endParaRPr lang="zh-CN" altLang="en-US"/>
          </a:p>
        </p:txBody>
      </p:sp>
      <p:sp>
        <p:nvSpPr>
          <p:cNvPr id="6" name="页脚占位符 5">
            <a:extLst>
              <a:ext uri="{FF2B5EF4-FFF2-40B4-BE49-F238E27FC236}">
                <a16:creationId xmlns="" xmlns:p14="http://schemas.microsoft.com/office/powerpoint/2010/main" xmlns:p15="http://schemas.microsoft.com/office/powerpoint/2012/main" xmlns:a16="http://schemas.microsoft.com/office/drawing/2014/main" id="{19A7D7A7-25E5-425B-95CF-04AECC252A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p14="http://schemas.microsoft.com/office/powerpoint/2010/main" xmlns:p15="http://schemas.microsoft.com/office/powerpoint/2012/main" xmlns:a16="http://schemas.microsoft.com/office/drawing/2014/main" id="{4BBF6A06-C437-4BDB-9D0F-DDC9E5630A45}"/>
              </a:ext>
            </a:extLst>
          </p:cNvPr>
          <p:cNvSpPr>
            <a:spLocks noGrp="1"/>
          </p:cNvSpPr>
          <p:nvPr>
            <p:ph type="sldNum" sz="quarter" idx="12"/>
          </p:nvPr>
        </p:nvSpPr>
        <p:spPr/>
        <p:txBody>
          <a:body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3013181059"/>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F9F75A2F-48F4-484F-9FCE-221873996F5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p14="http://schemas.microsoft.com/office/powerpoint/2010/main" xmlns:p15="http://schemas.microsoft.com/office/powerpoint/2012/main" xmlns:a16="http://schemas.microsoft.com/office/drawing/2014/main" id="{3686E26A-4FD0-4D5D-B50A-613FDBA189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p14="http://schemas.microsoft.com/office/powerpoint/2010/main" xmlns:p15="http://schemas.microsoft.com/office/powerpoint/2012/main" xmlns:a16="http://schemas.microsoft.com/office/drawing/2014/main" id="{E543FAC5-C454-4820-B214-D05059695F0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p14="http://schemas.microsoft.com/office/powerpoint/2010/main" xmlns:p15="http://schemas.microsoft.com/office/powerpoint/2012/main" xmlns:a16="http://schemas.microsoft.com/office/drawing/2014/main" id="{56A089A4-8BC0-48C9-B3EA-F831897942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p14="http://schemas.microsoft.com/office/powerpoint/2010/main" xmlns:p15="http://schemas.microsoft.com/office/powerpoint/2012/main" xmlns:a16="http://schemas.microsoft.com/office/drawing/2014/main" id="{4F3168E3-7B99-40F7-B14F-B72E3BEEEC9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p14="http://schemas.microsoft.com/office/powerpoint/2010/main" xmlns:p15="http://schemas.microsoft.com/office/powerpoint/2012/main" xmlns:a16="http://schemas.microsoft.com/office/drawing/2014/main" id="{4EE28434-E1B8-43B2-8012-352B8A47B169}"/>
              </a:ext>
            </a:extLst>
          </p:cNvPr>
          <p:cNvSpPr>
            <a:spLocks noGrp="1"/>
          </p:cNvSpPr>
          <p:nvPr>
            <p:ph type="dt" sz="half" idx="10"/>
          </p:nvPr>
        </p:nvSpPr>
        <p:spPr/>
        <p:txBody>
          <a:bodyPr/>
          <a:lstStyle/>
          <a:p>
            <a:fld id="{F4E80536-E0F9-42FA-9A18-3BDB6D7047A6}" type="datetimeFigureOut">
              <a:rPr lang="zh-CN" altLang="en-US" smtClean="0"/>
              <a:t>2019/9/12</a:t>
            </a:fld>
            <a:endParaRPr lang="zh-CN" altLang="en-US"/>
          </a:p>
        </p:txBody>
      </p:sp>
      <p:sp>
        <p:nvSpPr>
          <p:cNvPr id="8" name="页脚占位符 7">
            <a:extLst>
              <a:ext uri="{FF2B5EF4-FFF2-40B4-BE49-F238E27FC236}">
                <a16:creationId xmlns="" xmlns:p14="http://schemas.microsoft.com/office/powerpoint/2010/main" xmlns:p15="http://schemas.microsoft.com/office/powerpoint/2012/main" xmlns:a16="http://schemas.microsoft.com/office/drawing/2014/main" id="{E26BE1EA-75EB-44A4-9557-F9B78B9072A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p14="http://schemas.microsoft.com/office/powerpoint/2010/main" xmlns:p15="http://schemas.microsoft.com/office/powerpoint/2012/main" xmlns:a16="http://schemas.microsoft.com/office/drawing/2014/main" id="{C6841378-0B5E-4693-878B-371A1D20CB50}"/>
              </a:ext>
            </a:extLst>
          </p:cNvPr>
          <p:cNvSpPr>
            <a:spLocks noGrp="1"/>
          </p:cNvSpPr>
          <p:nvPr>
            <p:ph type="sldNum" sz="quarter" idx="12"/>
          </p:nvPr>
        </p:nvSpPr>
        <p:spPr/>
        <p:txBody>
          <a:body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3926699247"/>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AD75524D-DC3A-49D9-8816-42F1B6D52CB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p14="http://schemas.microsoft.com/office/powerpoint/2010/main" xmlns:p15="http://schemas.microsoft.com/office/powerpoint/2012/main" xmlns:a16="http://schemas.microsoft.com/office/drawing/2014/main" id="{D29A7A99-A80F-4FDF-9635-AD61901BDC67}"/>
              </a:ext>
            </a:extLst>
          </p:cNvPr>
          <p:cNvSpPr>
            <a:spLocks noGrp="1"/>
          </p:cNvSpPr>
          <p:nvPr>
            <p:ph type="dt" sz="half" idx="10"/>
          </p:nvPr>
        </p:nvSpPr>
        <p:spPr/>
        <p:txBody>
          <a:bodyPr/>
          <a:lstStyle/>
          <a:p>
            <a:fld id="{F4E80536-E0F9-42FA-9A18-3BDB6D7047A6}" type="datetimeFigureOut">
              <a:rPr lang="zh-CN" altLang="en-US" smtClean="0"/>
              <a:t>2019/9/12</a:t>
            </a:fld>
            <a:endParaRPr lang="zh-CN" altLang="en-US"/>
          </a:p>
        </p:txBody>
      </p:sp>
      <p:sp>
        <p:nvSpPr>
          <p:cNvPr id="4" name="页脚占位符 3">
            <a:extLst>
              <a:ext uri="{FF2B5EF4-FFF2-40B4-BE49-F238E27FC236}">
                <a16:creationId xmlns="" xmlns:p14="http://schemas.microsoft.com/office/powerpoint/2010/main" xmlns:p15="http://schemas.microsoft.com/office/powerpoint/2012/main" xmlns:a16="http://schemas.microsoft.com/office/drawing/2014/main" id="{0EABCCF6-0421-4C5C-831C-E1CBA60CD11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p14="http://schemas.microsoft.com/office/powerpoint/2010/main" xmlns:p15="http://schemas.microsoft.com/office/powerpoint/2012/main" xmlns:a16="http://schemas.microsoft.com/office/drawing/2014/main" id="{28EB090D-CFAF-42EF-96D2-0D8C1856D1BD}"/>
              </a:ext>
            </a:extLst>
          </p:cNvPr>
          <p:cNvSpPr>
            <a:spLocks noGrp="1"/>
          </p:cNvSpPr>
          <p:nvPr>
            <p:ph type="sldNum" sz="quarter" idx="12"/>
          </p:nvPr>
        </p:nvSpPr>
        <p:spPr/>
        <p:txBody>
          <a:body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4281744625"/>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p14="http://schemas.microsoft.com/office/powerpoint/2010/main" xmlns:p15="http://schemas.microsoft.com/office/powerpoint/2012/main" xmlns:a16="http://schemas.microsoft.com/office/drawing/2014/main" id="{8C388B42-0692-4182-B06E-FFFC0AD7A8E2}"/>
              </a:ext>
            </a:extLst>
          </p:cNvPr>
          <p:cNvSpPr>
            <a:spLocks noGrp="1"/>
          </p:cNvSpPr>
          <p:nvPr>
            <p:ph type="dt" sz="half" idx="10"/>
          </p:nvPr>
        </p:nvSpPr>
        <p:spPr/>
        <p:txBody>
          <a:bodyPr/>
          <a:lstStyle/>
          <a:p>
            <a:fld id="{F4E80536-E0F9-42FA-9A18-3BDB6D7047A6}" type="datetimeFigureOut">
              <a:rPr lang="zh-CN" altLang="en-US" smtClean="0"/>
              <a:t>2019/9/12</a:t>
            </a:fld>
            <a:endParaRPr lang="zh-CN" altLang="en-US"/>
          </a:p>
        </p:txBody>
      </p:sp>
      <p:sp>
        <p:nvSpPr>
          <p:cNvPr id="3" name="页脚占位符 2">
            <a:extLst>
              <a:ext uri="{FF2B5EF4-FFF2-40B4-BE49-F238E27FC236}">
                <a16:creationId xmlns="" xmlns:p14="http://schemas.microsoft.com/office/powerpoint/2010/main" xmlns:p15="http://schemas.microsoft.com/office/powerpoint/2012/main" xmlns:a16="http://schemas.microsoft.com/office/drawing/2014/main" id="{164372EF-CD24-460A-8DD5-808D0DA727E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p14="http://schemas.microsoft.com/office/powerpoint/2010/main" xmlns:p15="http://schemas.microsoft.com/office/powerpoint/2012/main" xmlns:a16="http://schemas.microsoft.com/office/drawing/2014/main" id="{FC60B176-4FB2-4697-94E7-95D7FF3922D5}"/>
              </a:ext>
            </a:extLst>
          </p:cNvPr>
          <p:cNvSpPr>
            <a:spLocks noGrp="1"/>
          </p:cNvSpPr>
          <p:nvPr>
            <p:ph type="sldNum" sz="quarter" idx="12"/>
          </p:nvPr>
        </p:nvSpPr>
        <p:spPr/>
        <p:txBody>
          <a:body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1916063062"/>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4AF3289A-70E6-4B45-A99F-49103B72913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p14="http://schemas.microsoft.com/office/powerpoint/2010/main" xmlns:p15="http://schemas.microsoft.com/office/powerpoint/2012/main" xmlns:a16="http://schemas.microsoft.com/office/drawing/2014/main" id="{D31F5264-E651-49E1-8E33-1D77512CA74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p14="http://schemas.microsoft.com/office/powerpoint/2010/main" xmlns:p15="http://schemas.microsoft.com/office/powerpoint/2012/main" xmlns:a16="http://schemas.microsoft.com/office/drawing/2014/main" id="{3C3B260A-F05E-46AD-94EF-B63C27C6FF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p14="http://schemas.microsoft.com/office/powerpoint/2010/main" xmlns:p15="http://schemas.microsoft.com/office/powerpoint/2012/main" xmlns:a16="http://schemas.microsoft.com/office/drawing/2014/main" id="{28839533-82C5-4CF2-9AED-77C29394BF05}"/>
              </a:ext>
            </a:extLst>
          </p:cNvPr>
          <p:cNvSpPr>
            <a:spLocks noGrp="1"/>
          </p:cNvSpPr>
          <p:nvPr>
            <p:ph type="dt" sz="half" idx="10"/>
          </p:nvPr>
        </p:nvSpPr>
        <p:spPr/>
        <p:txBody>
          <a:bodyPr/>
          <a:lstStyle/>
          <a:p>
            <a:fld id="{F4E80536-E0F9-42FA-9A18-3BDB6D7047A6}" type="datetimeFigureOut">
              <a:rPr lang="zh-CN" altLang="en-US" smtClean="0"/>
              <a:t>2019/9/12</a:t>
            </a:fld>
            <a:endParaRPr lang="zh-CN" altLang="en-US"/>
          </a:p>
        </p:txBody>
      </p:sp>
      <p:sp>
        <p:nvSpPr>
          <p:cNvPr id="6" name="页脚占位符 5">
            <a:extLst>
              <a:ext uri="{FF2B5EF4-FFF2-40B4-BE49-F238E27FC236}">
                <a16:creationId xmlns="" xmlns:p14="http://schemas.microsoft.com/office/powerpoint/2010/main" xmlns:p15="http://schemas.microsoft.com/office/powerpoint/2012/main" xmlns:a16="http://schemas.microsoft.com/office/drawing/2014/main" id="{071A6389-C815-4ED0-AE01-D2D1DAC393F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p14="http://schemas.microsoft.com/office/powerpoint/2010/main" xmlns:p15="http://schemas.microsoft.com/office/powerpoint/2012/main" xmlns:a16="http://schemas.microsoft.com/office/drawing/2014/main" id="{B4071E09-599D-4B6B-9AAF-5D570AD781BB}"/>
              </a:ext>
            </a:extLst>
          </p:cNvPr>
          <p:cNvSpPr>
            <a:spLocks noGrp="1"/>
          </p:cNvSpPr>
          <p:nvPr>
            <p:ph type="sldNum" sz="quarter" idx="12"/>
          </p:nvPr>
        </p:nvSpPr>
        <p:spPr/>
        <p:txBody>
          <a:body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564395128"/>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51F50763-ADC3-46AA-BC0A-05C2238325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p14="http://schemas.microsoft.com/office/powerpoint/2010/main" xmlns:p15="http://schemas.microsoft.com/office/powerpoint/2012/main" xmlns:a16="http://schemas.microsoft.com/office/drawing/2014/main" id="{6053ADF2-8516-4000-BC63-B55EA2B3C0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p14="http://schemas.microsoft.com/office/powerpoint/2010/main" xmlns:p15="http://schemas.microsoft.com/office/powerpoint/2012/main" xmlns:a16="http://schemas.microsoft.com/office/drawing/2014/main" id="{A70EB821-C7AB-4887-AB24-028939B64F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p14="http://schemas.microsoft.com/office/powerpoint/2010/main" xmlns:p15="http://schemas.microsoft.com/office/powerpoint/2012/main" xmlns:a16="http://schemas.microsoft.com/office/drawing/2014/main" id="{D7998D59-4B99-4C30-AD04-A22BCC34E418}"/>
              </a:ext>
            </a:extLst>
          </p:cNvPr>
          <p:cNvSpPr>
            <a:spLocks noGrp="1"/>
          </p:cNvSpPr>
          <p:nvPr>
            <p:ph type="dt" sz="half" idx="10"/>
          </p:nvPr>
        </p:nvSpPr>
        <p:spPr/>
        <p:txBody>
          <a:bodyPr/>
          <a:lstStyle/>
          <a:p>
            <a:fld id="{F4E80536-E0F9-42FA-9A18-3BDB6D7047A6}" type="datetimeFigureOut">
              <a:rPr lang="zh-CN" altLang="en-US" smtClean="0"/>
              <a:t>2019/9/12</a:t>
            </a:fld>
            <a:endParaRPr lang="zh-CN" altLang="en-US"/>
          </a:p>
        </p:txBody>
      </p:sp>
      <p:sp>
        <p:nvSpPr>
          <p:cNvPr id="6" name="页脚占位符 5">
            <a:extLst>
              <a:ext uri="{FF2B5EF4-FFF2-40B4-BE49-F238E27FC236}">
                <a16:creationId xmlns="" xmlns:p14="http://schemas.microsoft.com/office/powerpoint/2010/main" xmlns:p15="http://schemas.microsoft.com/office/powerpoint/2012/main" xmlns:a16="http://schemas.microsoft.com/office/drawing/2014/main" id="{E9899DA5-91DC-49CD-8184-16E4026CFE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p14="http://schemas.microsoft.com/office/powerpoint/2010/main" xmlns:p15="http://schemas.microsoft.com/office/powerpoint/2012/main" xmlns:a16="http://schemas.microsoft.com/office/drawing/2014/main" id="{06E0DCB1-EE36-43F1-AB8F-D78A1626102D}"/>
              </a:ext>
            </a:extLst>
          </p:cNvPr>
          <p:cNvSpPr>
            <a:spLocks noGrp="1"/>
          </p:cNvSpPr>
          <p:nvPr>
            <p:ph type="sldNum" sz="quarter" idx="12"/>
          </p:nvPr>
        </p:nvSpPr>
        <p:spPr/>
        <p:txBody>
          <a:body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2686658533"/>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p14="http://schemas.microsoft.com/office/powerpoint/2010/main" xmlns:p15="http://schemas.microsoft.com/office/powerpoint/2012/main" xmlns:a16="http://schemas.microsoft.com/office/drawing/2014/main" id="{3565F4D3-F4BE-408B-9ED8-21CF8283C3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p14="http://schemas.microsoft.com/office/powerpoint/2010/main" xmlns:p15="http://schemas.microsoft.com/office/powerpoint/2012/main" xmlns:a16="http://schemas.microsoft.com/office/drawing/2014/main" id="{12EBD75E-31C7-4FDB-A0E7-75F1C8A0BA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5DBAE6C9-FFD2-4269-871A-30F6C98412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E80536-E0F9-42FA-9A18-3BDB6D7047A6}" type="datetimeFigureOut">
              <a:rPr lang="zh-CN" altLang="en-US" smtClean="0"/>
              <a:t>2019/9/12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DC1A66E4-D680-4404-9794-000C6533FF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6C1C9E59-8056-4283-8407-0C0E5A81EF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005DCD-1CA1-4E73-B2AD-BA6995C14F0B}" type="slidenum">
              <a:rPr lang="zh-CN" altLang="en-US" smtClean="0"/>
              <a:t>‹#›</a:t>
            </a:fld>
            <a:endParaRPr lang="zh-CN" altLang="en-US"/>
          </a:p>
        </p:txBody>
      </p:sp>
    </p:spTree>
    <p:extLst>
      <p:ext uri="{BB962C8B-B14F-4D97-AF65-F5344CB8AC3E}">
        <p14:creationId xmlns:p14="http://schemas.microsoft.com/office/powerpoint/2010/main" val="6922772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11" Type="http://schemas.openxmlformats.org/officeDocument/2006/relationships/image" Target="../media/image6.png"/><Relationship Id="rId5" Type="http://schemas.openxmlformats.org/officeDocument/2006/relationships/image" Target="../media/image1.jpeg"/><Relationship Id="rId10" Type="http://schemas.openxmlformats.org/officeDocument/2006/relationships/image" Target="../media/image5.png"/><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notesSlide" Target="../notesSlides/notesSlide10.xml"/><Relationship Id="rId7" Type="http://schemas.openxmlformats.org/officeDocument/2006/relationships/image" Target="../media/image28.jpeg"/><Relationship Id="rId2" Type="http://schemas.openxmlformats.org/officeDocument/2006/relationships/slideLayout" Target="../slideLayouts/slideLayout12.xml"/><Relationship Id="rId1" Type="http://schemas.openxmlformats.org/officeDocument/2006/relationships/tags" Target="../tags/tag22.xml"/><Relationship Id="rId6" Type="http://schemas.openxmlformats.org/officeDocument/2006/relationships/image" Target="../media/image27.jpeg"/><Relationship Id="rId11" Type="http://schemas.openxmlformats.org/officeDocument/2006/relationships/image" Target="../media/image32.jpeg"/><Relationship Id="rId5" Type="http://schemas.openxmlformats.org/officeDocument/2006/relationships/image" Target="../media/image12.png"/><Relationship Id="rId10" Type="http://schemas.openxmlformats.org/officeDocument/2006/relationships/image" Target="../media/image31.jpeg"/><Relationship Id="rId4" Type="http://schemas.openxmlformats.org/officeDocument/2006/relationships/image" Target="../media/image1.jpeg"/><Relationship Id="rId9" Type="http://schemas.openxmlformats.org/officeDocument/2006/relationships/image" Target="../media/image30.jpe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5.xml"/><Relationship Id="rId7" Type="http://schemas.openxmlformats.org/officeDocument/2006/relationships/image" Target="../media/image2.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1.jpeg"/><Relationship Id="rId5" Type="http://schemas.openxmlformats.org/officeDocument/2006/relationships/notesSlide" Target="../notesSlides/notesSlide11.xml"/><Relationship Id="rId10" Type="http://schemas.microsoft.com/office/2007/relationships/hdphoto" Target="../media/hdphoto1.wdp"/><Relationship Id="rId4" Type="http://schemas.openxmlformats.org/officeDocument/2006/relationships/slideLayout" Target="../slideLayouts/slideLayout12.xml"/><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26.xml"/><Relationship Id="rId6" Type="http://schemas.openxmlformats.org/officeDocument/2006/relationships/image" Target="../media/image12.png"/><Relationship Id="rId5" Type="http://schemas.openxmlformats.org/officeDocument/2006/relationships/image" Target="../media/image33.jpeg"/><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27.xml"/><Relationship Id="rId6" Type="http://schemas.openxmlformats.org/officeDocument/2006/relationships/image" Target="../media/image12.png"/><Relationship Id="rId5" Type="http://schemas.openxmlformats.org/officeDocument/2006/relationships/image" Target="../media/image34.jpeg"/><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30.xml"/><Relationship Id="rId7" Type="http://schemas.openxmlformats.org/officeDocument/2006/relationships/image" Target="../media/image2.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1.jpeg"/><Relationship Id="rId5" Type="http://schemas.openxmlformats.org/officeDocument/2006/relationships/notesSlide" Target="../notesSlides/notesSlide14.xml"/><Relationship Id="rId10" Type="http://schemas.microsoft.com/office/2007/relationships/hdphoto" Target="../media/hdphoto1.wdp"/><Relationship Id="rId4" Type="http://schemas.openxmlformats.org/officeDocument/2006/relationships/slideLayout" Target="../slideLayouts/slideLayout12.xml"/><Relationship Id="rId9"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slideLayout" Target="../slideLayouts/slideLayout12.xml"/><Relationship Id="rId7" Type="http://schemas.openxmlformats.org/officeDocument/2006/relationships/image" Target="../media/image12.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35.jpeg"/><Relationship Id="rId5" Type="http://schemas.openxmlformats.org/officeDocument/2006/relationships/image" Target="../media/image1.jpe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Layout" Target="../slideLayouts/slideLayout12.xml"/><Relationship Id="rId7" Type="http://schemas.openxmlformats.org/officeDocument/2006/relationships/image" Target="../media/image12.pn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37.jpeg"/><Relationship Id="rId5" Type="http://schemas.openxmlformats.org/officeDocument/2006/relationships/image" Target="../media/image1.jpe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Layout" Target="../slideLayouts/slideLayout12.xml"/><Relationship Id="rId7" Type="http://schemas.openxmlformats.org/officeDocument/2006/relationships/image" Target="../media/image39.jpe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12.png"/><Relationship Id="rId5" Type="http://schemas.openxmlformats.org/officeDocument/2006/relationships/image" Target="../media/image1.jpe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Layout" Target="../slideLayouts/slideLayout12.xml"/><Relationship Id="rId7" Type="http://schemas.openxmlformats.org/officeDocument/2006/relationships/image" Target="../media/image41.jpe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12.png"/><Relationship Id="rId5" Type="http://schemas.openxmlformats.org/officeDocument/2006/relationships/image" Target="../media/image1.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slideLayout" Target="../slideLayouts/slideLayout12.xml"/><Relationship Id="rId7" Type="http://schemas.openxmlformats.org/officeDocument/2006/relationships/image" Target="../media/image42.jpe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12.png"/><Relationship Id="rId5" Type="http://schemas.openxmlformats.org/officeDocument/2006/relationships/image" Target="../media/image1.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6.xml"/><Relationship Id="rId7" Type="http://schemas.openxmlformats.org/officeDocument/2006/relationships/image" Target="../media/image3.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jpeg"/><Relationship Id="rId11" Type="http://schemas.openxmlformats.org/officeDocument/2006/relationships/image" Target="../media/image9.png"/><Relationship Id="rId5" Type="http://schemas.openxmlformats.org/officeDocument/2006/relationships/notesSlide" Target="../notesSlides/notesSlide2.xml"/><Relationship Id="rId10" Type="http://schemas.openxmlformats.org/officeDocument/2006/relationships/image" Target="../media/image8.png"/><Relationship Id="rId4" Type="http://schemas.openxmlformats.org/officeDocument/2006/relationships/slideLayout" Target="../slideLayouts/slideLayout12.xml"/><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image" Target="../media/image2.png"/><Relationship Id="rId11" Type="http://schemas.openxmlformats.org/officeDocument/2006/relationships/image" Target="../media/image6.png"/><Relationship Id="rId5" Type="http://schemas.openxmlformats.org/officeDocument/2006/relationships/image" Target="../media/image1.jpeg"/><Relationship Id="rId10" Type="http://schemas.openxmlformats.org/officeDocument/2006/relationships/image" Target="../media/image5.png"/><Relationship Id="rId4" Type="http://schemas.openxmlformats.org/officeDocument/2006/relationships/notesSlide" Target="../notesSlides/notesSlide20.xml"/><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9.xml"/><Relationship Id="rId7" Type="http://schemas.openxmlformats.org/officeDocument/2006/relationships/image" Target="../media/image3.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jpeg"/><Relationship Id="rId11" Type="http://schemas.openxmlformats.org/officeDocument/2006/relationships/image" Target="../media/image9.png"/><Relationship Id="rId5" Type="http://schemas.openxmlformats.org/officeDocument/2006/relationships/notesSlide" Target="../notesSlides/notesSlide3.xml"/><Relationship Id="rId10" Type="http://schemas.openxmlformats.org/officeDocument/2006/relationships/image" Target="../media/image10.png"/><Relationship Id="rId4" Type="http://schemas.openxmlformats.org/officeDocument/2006/relationships/slideLayout" Target="../slideLayouts/slideLayout12.xml"/><Relationship Id="rId9"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2.xml"/><Relationship Id="rId7" Type="http://schemas.microsoft.com/office/2007/relationships/hdphoto" Target="../media/hdphoto1.wdp"/><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3.png"/><Relationship Id="rId5" Type="http://schemas.openxmlformats.org/officeDocument/2006/relationships/image" Target="../media/image1.jpeg"/><Relationship Id="rId10" Type="http://schemas.openxmlformats.org/officeDocument/2006/relationships/image" Target="../media/image12.png"/><Relationship Id="rId4" Type="http://schemas.openxmlformats.org/officeDocument/2006/relationships/notesSlide" Target="../notesSlides/notesSlide4.xml"/><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jpeg"/><Relationship Id="rId3" Type="http://schemas.openxmlformats.org/officeDocument/2006/relationships/slideLayout" Target="../slideLayouts/slideLayout12.xml"/><Relationship Id="rId7" Type="http://schemas.microsoft.com/office/2007/relationships/hdphoto" Target="../media/hdphoto1.wdp"/><Relationship Id="rId12" Type="http://schemas.openxmlformats.org/officeDocument/2006/relationships/image" Target="../media/image17.jpeg"/><Relationship Id="rId2" Type="http://schemas.openxmlformats.org/officeDocument/2006/relationships/tags" Target="../tags/tag13.xml"/><Relationship Id="rId16" Type="http://schemas.openxmlformats.org/officeDocument/2006/relationships/image" Target="../media/image12.png"/><Relationship Id="rId1" Type="http://schemas.openxmlformats.org/officeDocument/2006/relationships/tags" Target="../tags/tag12.xml"/><Relationship Id="rId6" Type="http://schemas.openxmlformats.org/officeDocument/2006/relationships/image" Target="../media/image3.png"/><Relationship Id="rId11" Type="http://schemas.openxmlformats.org/officeDocument/2006/relationships/image" Target="../media/image16.jpeg"/><Relationship Id="rId5" Type="http://schemas.openxmlformats.org/officeDocument/2006/relationships/image" Target="../media/image1.jpeg"/><Relationship Id="rId15" Type="http://schemas.openxmlformats.org/officeDocument/2006/relationships/image" Target="../media/image20.jpeg"/><Relationship Id="rId10" Type="http://schemas.openxmlformats.org/officeDocument/2006/relationships/image" Target="../media/image15.jpeg"/><Relationship Id="rId4" Type="http://schemas.openxmlformats.org/officeDocument/2006/relationships/notesSlide" Target="../notesSlides/notesSlide5.xml"/><Relationship Id="rId9" Type="http://schemas.openxmlformats.org/officeDocument/2006/relationships/image" Target="../media/image14.jpeg"/><Relationship Id="rId14" Type="http://schemas.openxmlformats.org/officeDocument/2006/relationships/image" Target="../media/image19.jpeg"/></Relationships>
</file>

<file path=ppt/slides/_rels/slide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notesSlide" Target="../notesSlides/notesSlide6.xml"/><Relationship Id="rId7" Type="http://schemas.openxmlformats.org/officeDocument/2006/relationships/image" Target="../media/image23.jpeg"/><Relationship Id="rId2" Type="http://schemas.openxmlformats.org/officeDocument/2006/relationships/slideLayout" Target="../slideLayouts/slideLayout12.xml"/><Relationship Id="rId1" Type="http://schemas.openxmlformats.org/officeDocument/2006/relationships/tags" Target="../tags/tag14.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1.jpe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2.png"/><Relationship Id="rId5" Type="http://schemas.openxmlformats.org/officeDocument/2006/relationships/image" Target="../media/image1.jpeg"/><Relationship Id="rId10" Type="http://schemas.openxmlformats.org/officeDocument/2006/relationships/image" Target="../media/image26.png"/><Relationship Id="rId4" Type="http://schemas.openxmlformats.org/officeDocument/2006/relationships/notesSlide" Target="../notesSlides/notesSlide7.xml"/><Relationship Id="rId9" Type="http://schemas.openxmlformats.org/officeDocument/2006/relationships/image" Target="../media/image25.png"/></Relationships>
</file>

<file path=ppt/slides/_rels/slide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2.png"/><Relationship Id="rId5" Type="http://schemas.openxmlformats.org/officeDocument/2006/relationships/image" Target="../media/image1.jpeg"/><Relationship Id="rId10" Type="http://schemas.openxmlformats.org/officeDocument/2006/relationships/image" Target="../media/image26.png"/><Relationship Id="rId4" Type="http://schemas.openxmlformats.org/officeDocument/2006/relationships/notesSlide" Target="../notesSlides/notesSlide8.xml"/><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1.xml"/><Relationship Id="rId7" Type="http://schemas.openxmlformats.org/officeDocument/2006/relationships/image" Target="../media/image2.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1.jpeg"/><Relationship Id="rId5" Type="http://schemas.openxmlformats.org/officeDocument/2006/relationships/notesSlide" Target="../notesSlides/notesSlide9.xml"/><Relationship Id="rId10" Type="http://schemas.microsoft.com/office/2007/relationships/hdphoto" Target="../media/hdphoto1.wdp"/><Relationship Id="rId4" Type="http://schemas.openxmlformats.org/officeDocument/2006/relationships/slideLayout" Target="../slideLayouts/slideLayout12.xml"/><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61">
            <a:extLst>
              <a:ext uri="{FF2B5EF4-FFF2-40B4-BE49-F238E27FC236}">
                <a16:creationId xmlns="" xmlns:p14="http://schemas.microsoft.com/office/powerpoint/2010/main" xmlns:p15="http://schemas.microsoft.com/office/powerpoint/2012/main" xmlns:a16="http://schemas.microsoft.com/office/drawing/2014/main" id="{4DF4A07F-C589-4924-A2A0-3ABE41CE7B38}"/>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pic>
        <p:nvPicPr>
          <p:cNvPr id="13" name="图片 12">
            <a:extLst>
              <a:ext uri="{FF2B5EF4-FFF2-40B4-BE49-F238E27FC236}">
                <a16:creationId xmlns="" xmlns:p14="http://schemas.microsoft.com/office/powerpoint/2010/main" xmlns:p15="http://schemas.microsoft.com/office/powerpoint/2012/main" xmlns:a16="http://schemas.microsoft.com/office/drawing/2014/main" id="{A7B63A27-EBEA-4FEF-B740-3AEBB29D117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27418" y="2330728"/>
            <a:ext cx="4264581" cy="3391983"/>
          </a:xfrm>
          <a:prstGeom prst="rect">
            <a:avLst/>
          </a:prstGeom>
        </p:spPr>
      </p:pic>
      <p:pic>
        <p:nvPicPr>
          <p:cNvPr id="12" name="PA_图片 47">
            <a:extLst>
              <a:ext uri="{FF2B5EF4-FFF2-40B4-BE49-F238E27FC236}">
                <a16:creationId xmlns="" xmlns:p14="http://schemas.microsoft.com/office/powerpoint/2010/main" xmlns:p15="http://schemas.microsoft.com/office/powerpoint/2012/main" xmlns:a16="http://schemas.microsoft.com/office/drawing/2014/main" id="{A6B18DFA-B852-4F2B-A01F-8175DA5465F8}"/>
              </a:ext>
            </a:extLst>
          </p:cNvPr>
          <p:cNvPicPr>
            <a:picLocks noChangeAspect="1"/>
          </p:cNvPicPr>
          <p:nvPr>
            <p:custDataLst>
              <p:tags r:id="rId2"/>
            </p:custDataLst>
          </p:nvPr>
        </p:nvPicPr>
        <p:blipFill>
          <a:blip r:embed="rId7">
            <a:extLst>
              <a:ext uri="{BEBA8EAE-BF5A-486C-A8C5-ECC9F3942E4B}">
                <a14:imgProps xmlns:a14="http://schemas.microsoft.com/office/drawing/2010/main">
                  <a14:imgLayer r:embed="rId8">
                    <a14:imgEffect>
                      <a14:backgroundRemoval t="10000" b="97000" l="320" r="99120">
                        <a14:foregroundMark x1="12080" y1="49400" x2="20480" y2="91100"/>
                        <a14:foregroundMark x1="20480" y1="91100" x2="20480" y2="91100"/>
                        <a14:foregroundMark x1="4600" y1="89500" x2="93480" y2="99800"/>
                        <a14:foregroundMark x1="93480" y1="99800" x2="97160" y2="90200"/>
                        <a14:foregroundMark x1="97160" y1="90200" x2="99120" y2="75300"/>
                        <a14:foregroundMark x1="99120" y1="75300" x2="97920" y2="64100"/>
                        <a14:foregroundMark x1="54760" y1="69700" x2="90800" y2="62300"/>
                        <a14:foregroundMark x1="90800" y1="62300" x2="96560" y2="57400"/>
                        <a14:foregroundMark x1="96560" y1="57400" x2="96680" y2="57400"/>
                        <a14:foregroundMark x1="98080" y1="97000" x2="80640" y2="96700"/>
                        <a14:foregroundMark x1="77320" y1="62100" x2="56520" y2="62400"/>
                        <a14:foregroundMark x1="56520" y1="62400" x2="49680" y2="70100"/>
                        <a14:foregroundMark x1="1120" y1="65300" x2="3160" y2="94700"/>
                        <a14:foregroundMark x1="3800" y1="57000" x2="14920" y2="43900"/>
                        <a14:foregroundMark x1="21600" y1="57800" x2="18080" y2="51000"/>
                        <a14:foregroundMark x1="17000" y1="41500" x2="7160" y2="53400"/>
                        <a14:foregroundMark x1="320" y1="55400" x2="480" y2="58600"/>
                        <a14:foregroundMark x1="5880" y1="41500" x2="15240" y2="50600"/>
                        <a14:foregroundMark x1="15560" y1="42300" x2="5400" y2="53400"/>
                        <a14:foregroundMark x1="22240" y1="50600" x2="13960" y2="60100"/>
                        <a14:foregroundMark x1="48720" y1="69700" x2="49680" y2="68900"/>
                      </a14:backgroundRemoval>
                    </a14:imgEffect>
                  </a14:imgLayer>
                </a14:imgProps>
              </a:ext>
              <a:ext uri="{28A0092B-C50C-407E-A947-70E740481C1C}">
                <a14:useLocalDpi xmlns:a14="http://schemas.microsoft.com/office/drawing/2010/main" val="0"/>
              </a:ext>
            </a:extLst>
          </a:blip>
          <a:srcRect t="37921"/>
          <a:stretch>
            <a:fillRect/>
          </a:stretch>
        </p:blipFill>
        <p:spPr>
          <a:xfrm>
            <a:off x="-2" y="4587422"/>
            <a:ext cx="12192001" cy="2270578"/>
          </a:xfrm>
          <a:prstGeom prst="rect">
            <a:avLst/>
          </a:prstGeom>
        </p:spPr>
      </p:pic>
      <p:pic>
        <p:nvPicPr>
          <p:cNvPr id="3" name="图片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21744" y="-733678"/>
            <a:ext cx="5235103" cy="5235103"/>
          </a:xfrm>
          <a:prstGeom prst="rect">
            <a:avLst/>
          </a:prstGeom>
        </p:spPr>
      </p:pic>
      <p:pic>
        <p:nvPicPr>
          <p:cNvPr id="5" name="图片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65906" y="1436051"/>
            <a:ext cx="1957378" cy="1957378"/>
          </a:xfrm>
          <a:prstGeom prst="rect">
            <a:avLst/>
          </a:prstGeom>
        </p:spPr>
      </p:pic>
      <p:sp>
        <p:nvSpPr>
          <p:cNvPr id="4" name="文本框 3"/>
          <p:cNvSpPr txBox="1"/>
          <p:nvPr/>
        </p:nvSpPr>
        <p:spPr>
          <a:xfrm>
            <a:off x="4940168" y="3393429"/>
            <a:ext cx="6706669" cy="1107996"/>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6600">
                <a:ln w="19050">
                  <a:solidFill>
                    <a:schemeClr val="accent1"/>
                  </a:solidFill>
                </a:ln>
                <a:solidFill>
                  <a:schemeClr val="bg1"/>
                </a:solidFill>
                <a:latin typeface="华康海报体W12" panose="040B0C09000000000000" pitchFamily="81" charset="-122"/>
                <a:ea typeface="华康海报体W12" panose="040B0C09000000000000" pitchFamily="81" charset="-122"/>
              </a:rPr>
              <a:t>青少年禁毒宣传</a:t>
            </a:r>
          </a:p>
        </p:txBody>
      </p:sp>
      <p:pic>
        <p:nvPicPr>
          <p:cNvPr id="15" name="图片 14">
            <a:extLst>
              <a:ext uri="{FF2B5EF4-FFF2-40B4-BE49-F238E27FC236}">
                <a16:creationId xmlns="" xmlns:p14="http://schemas.microsoft.com/office/powerpoint/2010/main" xmlns:p15="http://schemas.microsoft.com/office/powerpoint/2012/main" xmlns:a16="http://schemas.microsoft.com/office/drawing/2014/main" id="{ED6F148F-0CB1-4AE0-B82A-FD75C9AE22A1}"/>
              </a:ext>
            </a:extLst>
          </p:cNvPr>
          <p:cNvPicPr>
            <a:picLocks noChangeAspect="1"/>
          </p:cNvPicPr>
          <p:nvPr/>
        </p:nvPicPr>
        <p:blipFill>
          <a:blip r:embed="rId11" cstate="print">
            <a:extLst>
              <a:ext uri="{28A0092B-C50C-407E-A947-70E740481C1C}">
                <a14:useLocalDpi xmlns:a14="http://schemas.microsoft.com/office/drawing/2010/main" val="0"/>
              </a:ext>
            </a:extLst>
          </a:blip>
          <a:srcRect r="55192"/>
          <a:stretch>
            <a:fillRect/>
          </a:stretch>
        </p:blipFill>
        <p:spPr>
          <a:xfrm rot="176213">
            <a:off x="646584" y="2148152"/>
            <a:ext cx="3228081" cy="3598548"/>
          </a:xfrm>
          <a:prstGeom prst="rect">
            <a:avLst/>
          </a:prstGeom>
        </p:spPr>
      </p:pic>
      <p:sp>
        <p:nvSpPr>
          <p:cNvPr id="16" name="圆角矩形 7">
            <a:extLst>
              <a:ext uri="{FF2B5EF4-FFF2-40B4-BE49-F238E27FC236}">
                <a16:creationId xmlns="" xmlns:p14="http://schemas.microsoft.com/office/powerpoint/2010/main" xmlns:p15="http://schemas.microsoft.com/office/powerpoint/2012/main" xmlns:a16="http://schemas.microsoft.com/office/drawing/2014/main" id="{D8A9EEA4-2B04-4F8D-91DB-4C739B6C713F}"/>
              </a:ext>
            </a:extLst>
          </p:cNvPr>
          <p:cNvSpPr/>
          <p:nvPr/>
        </p:nvSpPr>
        <p:spPr>
          <a:xfrm>
            <a:off x="5504061" y="4659992"/>
            <a:ext cx="2039548" cy="386937"/>
          </a:xfrm>
          <a:prstGeom prst="roundRect">
            <a:avLst>
              <a:gd name="adj" fmla="val 251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accent1"/>
                </a:solidFill>
              </a:rPr>
              <a:t>17</a:t>
            </a:r>
            <a:r>
              <a:rPr lang="zh-CN" altLang="en-US" sz="2000" dirty="0" smtClean="0">
                <a:solidFill>
                  <a:schemeClr val="accent1"/>
                </a:solidFill>
              </a:rPr>
              <a:t>学前高考一班</a:t>
            </a:r>
            <a:endParaRPr lang="zh-CN" altLang="en-US" sz="2000" dirty="0">
              <a:solidFill>
                <a:schemeClr val="accent1"/>
              </a:solidFill>
            </a:endParaRPr>
          </a:p>
        </p:txBody>
      </p:sp>
      <p:sp>
        <p:nvSpPr>
          <p:cNvPr id="17" name="圆角矩形 8">
            <a:extLst>
              <a:ext uri="{FF2B5EF4-FFF2-40B4-BE49-F238E27FC236}">
                <a16:creationId xmlns="" xmlns:p14="http://schemas.microsoft.com/office/powerpoint/2010/main" xmlns:p15="http://schemas.microsoft.com/office/powerpoint/2012/main" xmlns:a16="http://schemas.microsoft.com/office/drawing/2014/main" id="{A3A0CC38-CD89-4C7D-85D2-C303184146A4}"/>
              </a:ext>
            </a:extLst>
          </p:cNvPr>
          <p:cNvSpPr/>
          <p:nvPr/>
        </p:nvSpPr>
        <p:spPr>
          <a:xfrm>
            <a:off x="7543609" y="4659991"/>
            <a:ext cx="2206973" cy="386937"/>
          </a:xfrm>
          <a:prstGeom prst="roundRect">
            <a:avLst>
              <a:gd name="adj" fmla="val 251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latin typeface="+mn-ea"/>
              </a:rPr>
              <a:t>时间</a:t>
            </a:r>
            <a:r>
              <a:rPr lang="zh-CN" altLang="en-US" sz="2000" dirty="0" smtClean="0">
                <a:solidFill>
                  <a:schemeClr val="accent1"/>
                </a:solidFill>
                <a:latin typeface="+mn-ea"/>
              </a:rPr>
              <a:t>：</a:t>
            </a:r>
            <a:r>
              <a:rPr lang="en-US" altLang="zh-CN" sz="2000" dirty="0" smtClean="0">
                <a:solidFill>
                  <a:schemeClr val="accent1"/>
                </a:solidFill>
                <a:latin typeface="+mn-ea"/>
              </a:rPr>
              <a:t>2019</a:t>
            </a:r>
            <a:r>
              <a:rPr lang="zh-CN" altLang="en-US" sz="2000" dirty="0" smtClean="0">
                <a:solidFill>
                  <a:schemeClr val="accent1"/>
                </a:solidFill>
                <a:latin typeface="+mn-ea"/>
              </a:rPr>
              <a:t>年</a:t>
            </a:r>
            <a:r>
              <a:rPr lang="en-US" altLang="zh-CN" sz="2000" dirty="0" smtClean="0">
                <a:solidFill>
                  <a:schemeClr val="accent1"/>
                </a:solidFill>
                <a:latin typeface="+mn-ea"/>
              </a:rPr>
              <a:t>9</a:t>
            </a:r>
            <a:r>
              <a:rPr lang="zh-CN" altLang="en-US" sz="2000" dirty="0" smtClean="0">
                <a:solidFill>
                  <a:schemeClr val="accent1"/>
                </a:solidFill>
                <a:latin typeface="+mn-ea"/>
              </a:rPr>
              <a:t>月</a:t>
            </a:r>
            <a:endParaRPr lang="zh-CN" altLang="en-US" sz="2000" dirty="0">
              <a:solidFill>
                <a:schemeClr val="accent1"/>
              </a:solidFill>
              <a:latin typeface="+mn-ea"/>
            </a:endParaRPr>
          </a:p>
        </p:txBody>
      </p:sp>
    </p:spTree>
    <p:extLst>
      <p:ext uri="{BB962C8B-B14F-4D97-AF65-F5344CB8AC3E}">
        <p14:creationId xmlns:p14="http://schemas.microsoft.com/office/powerpoint/2010/main" val="2278577667"/>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750"/>
                                        <p:tgtEl>
                                          <p:spTgt spid="12"/>
                                        </p:tgtEl>
                                      </p:cBhvr>
                                    </p:animEffect>
                                  </p:childTnLst>
                                </p:cTn>
                              </p:par>
                            </p:childTnLst>
                          </p:cTn>
                        </p:par>
                      </p:childTnLst>
                    </p:cTn>
                  </p:par>
                  <p:par>
                    <p:cTn id="11" fill="hold" nodeType="clickPar">
                      <p:stCondLst>
                        <p:cond delay="indefinite"/>
                        <p:cond evt="onBegin" delay="0">
                          <p:tn val="10"/>
                        </p:cond>
                      </p:stCondLst>
                      <p:childTnLst>
                        <p:par>
                          <p:cTn id="12" fill="hold" nodeType="withGroup">
                            <p:stCondLst>
                              <p:cond delay="0"/>
                            </p:stCondLst>
                            <p:childTnLst>
                              <p:par>
                                <p:cTn id="13" presetID="42"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cond evt="onBegin" delay="0">
                          <p:tn val="17"/>
                        </p:cond>
                      </p:stCondLst>
                      <p:childTnLst>
                        <p:par>
                          <p:cTn id="19" fill="hold" nodeType="withGroup">
                            <p:stCondLst>
                              <p:cond delay="0"/>
                            </p:stCondLst>
                            <p:childTnLst>
                              <p:par>
                                <p:cTn id="20" presetID="53"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A_图片 61">
            <a:extLst>
              <a:ext uri="{FF2B5EF4-FFF2-40B4-BE49-F238E27FC236}">
                <a16:creationId xmlns="" xmlns:p14="http://schemas.microsoft.com/office/powerpoint/2010/main" xmlns:p15="http://schemas.microsoft.com/office/powerpoint/2012/main" xmlns:a16="http://schemas.microsoft.com/office/drawing/2014/main" id="{BFE7F464-9470-4C5E-81A7-94D05DCF0901}"/>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sp>
        <p:nvSpPr>
          <p:cNvPr id="7" name="文本框 6"/>
          <p:cNvSpPr txBox="1"/>
          <p:nvPr/>
        </p:nvSpPr>
        <p:spPr>
          <a:xfrm>
            <a:off x="1484574" y="3349262"/>
            <a:ext cx="1857508" cy="442674"/>
          </a:xfrm>
          <a:prstGeom prst="roundRect">
            <a:avLst/>
          </a:prstGeom>
          <a:solidFill>
            <a:schemeClr val="accent1"/>
          </a:solidFill>
        </p:spPr>
        <p:txBody>
          <a:bodyPr wrap="square" rtlCol="0">
            <a:spAutoFit/>
          </a:bodyPr>
          <a:lstStyle/>
          <a:p>
            <a:pPr algn="ctr"/>
            <a:r>
              <a:rPr lang="zh-CN" altLang="en-US" sz="2000">
                <a:solidFill>
                  <a:schemeClr val="bg1"/>
                </a:solidFill>
              </a:rPr>
              <a:t>急易上瘾</a:t>
            </a:r>
          </a:p>
        </p:txBody>
      </p:sp>
      <p:sp>
        <p:nvSpPr>
          <p:cNvPr id="9" name="文本框 8"/>
          <p:cNvSpPr txBox="1"/>
          <p:nvPr/>
        </p:nvSpPr>
        <p:spPr>
          <a:xfrm>
            <a:off x="5237515" y="3349262"/>
            <a:ext cx="2235582" cy="442674"/>
          </a:xfrm>
          <a:prstGeom prst="roundRect">
            <a:avLst/>
          </a:prstGeom>
          <a:solidFill>
            <a:schemeClr val="accent1"/>
          </a:solidFill>
        </p:spPr>
        <p:txBody>
          <a:bodyPr wrap="square" rtlCol="0">
            <a:spAutoFit/>
          </a:bodyPr>
          <a:lstStyle/>
          <a:p>
            <a:pPr algn="ctr"/>
            <a:r>
              <a:rPr lang="zh-CN" altLang="en-US" sz="2000">
                <a:solidFill>
                  <a:schemeClr val="bg1"/>
                </a:solidFill>
              </a:rPr>
              <a:t>损害大脑神经</a:t>
            </a:r>
          </a:p>
        </p:txBody>
      </p:sp>
      <p:sp>
        <p:nvSpPr>
          <p:cNvPr id="12" name="文本框 11"/>
          <p:cNvSpPr txBox="1"/>
          <p:nvPr/>
        </p:nvSpPr>
        <p:spPr>
          <a:xfrm>
            <a:off x="8990808" y="3349262"/>
            <a:ext cx="2336807" cy="442674"/>
          </a:xfrm>
          <a:prstGeom prst="roundRect">
            <a:avLst/>
          </a:prstGeom>
          <a:solidFill>
            <a:schemeClr val="accent1"/>
          </a:solidFill>
        </p:spPr>
        <p:txBody>
          <a:bodyPr wrap="square" rtlCol="0">
            <a:spAutoFit/>
          </a:bodyPr>
          <a:lstStyle/>
          <a:p>
            <a:pPr algn="ctr"/>
            <a:r>
              <a:rPr lang="zh-CN" altLang="en-US" sz="2000">
                <a:solidFill>
                  <a:schemeClr val="bg1"/>
                </a:solidFill>
              </a:rPr>
              <a:t>心肌断裂</a:t>
            </a:r>
          </a:p>
        </p:txBody>
      </p:sp>
      <p:sp>
        <p:nvSpPr>
          <p:cNvPr id="16" name="文本框 15"/>
          <p:cNvSpPr txBox="1"/>
          <p:nvPr/>
        </p:nvSpPr>
        <p:spPr>
          <a:xfrm>
            <a:off x="1507920" y="6032326"/>
            <a:ext cx="1857508" cy="442674"/>
          </a:xfrm>
          <a:prstGeom prst="roundRect">
            <a:avLst/>
          </a:prstGeom>
          <a:solidFill>
            <a:schemeClr val="accent1"/>
          </a:solidFill>
        </p:spPr>
        <p:txBody>
          <a:bodyPr wrap="square" rtlCol="0">
            <a:spAutoFit/>
          </a:bodyPr>
          <a:lstStyle/>
          <a:p>
            <a:pPr algn="ctr"/>
            <a:r>
              <a:rPr lang="zh-CN" altLang="en-US" sz="2000">
                <a:solidFill>
                  <a:schemeClr val="bg1"/>
                </a:solidFill>
              </a:rPr>
              <a:t>倾家荡产</a:t>
            </a:r>
          </a:p>
        </p:txBody>
      </p:sp>
      <p:sp>
        <p:nvSpPr>
          <p:cNvPr id="17" name="文本框 16"/>
          <p:cNvSpPr txBox="1"/>
          <p:nvPr/>
        </p:nvSpPr>
        <p:spPr>
          <a:xfrm>
            <a:off x="5260861" y="6032326"/>
            <a:ext cx="2235582" cy="442674"/>
          </a:xfrm>
          <a:prstGeom prst="roundRect">
            <a:avLst/>
          </a:prstGeom>
          <a:solidFill>
            <a:schemeClr val="accent1"/>
          </a:solidFill>
        </p:spPr>
        <p:txBody>
          <a:bodyPr wrap="square" rtlCol="0">
            <a:spAutoFit/>
          </a:bodyPr>
          <a:lstStyle/>
          <a:p>
            <a:pPr algn="ctr"/>
            <a:r>
              <a:rPr lang="zh-CN" altLang="en-US" sz="2000">
                <a:solidFill>
                  <a:schemeClr val="bg1"/>
                </a:solidFill>
              </a:rPr>
              <a:t>家庭破裂</a:t>
            </a:r>
          </a:p>
        </p:txBody>
      </p:sp>
      <p:sp>
        <p:nvSpPr>
          <p:cNvPr id="19" name="文本框 18"/>
          <p:cNvSpPr txBox="1"/>
          <p:nvPr/>
        </p:nvSpPr>
        <p:spPr>
          <a:xfrm>
            <a:off x="9014154" y="6032326"/>
            <a:ext cx="2336807" cy="442674"/>
          </a:xfrm>
          <a:prstGeom prst="roundRect">
            <a:avLst/>
          </a:prstGeom>
          <a:solidFill>
            <a:schemeClr val="accent1"/>
          </a:solidFill>
        </p:spPr>
        <p:txBody>
          <a:bodyPr wrap="square" rtlCol="0">
            <a:spAutoFit/>
          </a:bodyPr>
          <a:lstStyle/>
          <a:p>
            <a:pPr algn="ctr"/>
            <a:r>
              <a:rPr lang="zh-CN" altLang="en-US" sz="2000">
                <a:solidFill>
                  <a:schemeClr val="bg1"/>
                </a:solidFill>
              </a:rPr>
              <a:t>危害社会</a:t>
            </a:r>
          </a:p>
        </p:txBody>
      </p:sp>
      <p:sp>
        <p:nvSpPr>
          <p:cNvPr id="20" name="圆角矩形 19"/>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21" name="文本框 20"/>
          <p:cNvSpPr txBox="1"/>
          <p:nvPr/>
        </p:nvSpPr>
        <p:spPr>
          <a:xfrm>
            <a:off x="1209503" y="492385"/>
            <a:ext cx="2263370" cy="461665"/>
          </a:xfrm>
          <a:prstGeom prst="rect">
            <a:avLst/>
          </a:prstGeom>
          <a:noFill/>
        </p:spPr>
        <p:txBody>
          <a:bodyPr wrap="square" rtlCol="0">
            <a:spAutoFit/>
          </a:bodyPr>
          <a:lstStyle/>
          <a:p>
            <a:r>
              <a:rPr lang="zh-CN" altLang="en-US" sz="2400">
                <a:solidFill>
                  <a:schemeClr val="bg1"/>
                </a:solidFill>
              </a:rPr>
              <a:t>新型毒品危害</a:t>
            </a:r>
          </a:p>
        </p:txBody>
      </p:sp>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8" name="椭圆 7"/>
          <p:cNvSpPr/>
          <p:nvPr/>
        </p:nvSpPr>
        <p:spPr>
          <a:xfrm>
            <a:off x="1439147" y="1179341"/>
            <a:ext cx="1995054" cy="1995054"/>
          </a:xfrm>
          <a:prstGeom prst="ellipse">
            <a:avLst/>
          </a:prstGeom>
          <a:blipFill>
            <a:blip r:embed="rId6"/>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381124" y="1179341"/>
            <a:ext cx="1995054" cy="1995054"/>
          </a:xfrm>
          <a:prstGeom prst="ellipse">
            <a:avLst/>
          </a:prstGeom>
          <a:blipFill>
            <a:blip r:embed="rId7"/>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大演PPT工作室制作"/>
          <p:cNvSpPr/>
          <p:nvPr/>
        </p:nvSpPr>
        <p:spPr>
          <a:xfrm>
            <a:off x="9185030" y="1179341"/>
            <a:ext cx="1995054" cy="1995054"/>
          </a:xfrm>
          <a:prstGeom prst="ellipse">
            <a:avLst/>
          </a:prstGeom>
          <a:blipFill>
            <a:blip r:embed="rId8"/>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383030" y="3929859"/>
            <a:ext cx="1995054" cy="1995054"/>
          </a:xfrm>
          <a:prstGeom prst="ellipse">
            <a:avLst/>
          </a:prstGeom>
          <a:blipFill>
            <a:blip r:embed="rId9"/>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325007" y="3929859"/>
            <a:ext cx="1995054" cy="1995054"/>
          </a:xfrm>
          <a:prstGeom prst="ellipse">
            <a:avLst/>
          </a:prstGeom>
          <a:blipFill>
            <a:blip r:embed="rId10"/>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128913" y="3929859"/>
            <a:ext cx="1995054" cy="1995054"/>
          </a:xfrm>
          <a:prstGeom prst="ellipse">
            <a:avLst/>
          </a:prstGeom>
          <a:blipFill>
            <a:blip r:embed="rId11"/>
            <a:stretch>
              <a:fillRect/>
            </a:stretch>
          </a:blipFill>
          <a:ln w="508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1083457"/>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图片 61">
            <a:extLst>
              <a:ext uri="{FF2B5EF4-FFF2-40B4-BE49-F238E27FC236}">
                <a16:creationId xmlns="" xmlns:p14="http://schemas.microsoft.com/office/powerpoint/2010/main" xmlns:p15="http://schemas.microsoft.com/office/powerpoint/2012/main" xmlns:a16="http://schemas.microsoft.com/office/drawing/2014/main" id="{6BEF78CF-BEA9-4BAE-A030-84AD780DEA14}"/>
              </a:ext>
            </a:extLst>
          </p:cNvPr>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pic>
        <p:nvPicPr>
          <p:cNvPr id="10" name="图片 9">
            <a:extLst>
              <a:ext uri="{FF2B5EF4-FFF2-40B4-BE49-F238E27FC236}">
                <a16:creationId xmlns="" xmlns:p14="http://schemas.microsoft.com/office/powerpoint/2010/main" xmlns:p15="http://schemas.microsoft.com/office/powerpoint/2012/main" xmlns:a16="http://schemas.microsoft.com/office/drawing/2014/main" id="{C080CF47-AA29-4737-8ECB-13D4FE9D6D0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27420" y="2181217"/>
            <a:ext cx="4264581" cy="3391983"/>
          </a:xfrm>
          <a:prstGeom prst="rect">
            <a:avLst/>
          </a:prstGeom>
        </p:spPr>
      </p:pic>
      <p:sp>
        <p:nvSpPr>
          <p:cNvPr id="13" name="大演PPT工作室制作"/>
          <p:cNvSpPr txBox="1"/>
          <p:nvPr/>
        </p:nvSpPr>
        <p:spPr>
          <a:xfrm>
            <a:off x="5855764" y="2769213"/>
            <a:ext cx="5422604" cy="1107996"/>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6600">
                <a:ln w="25400">
                  <a:solidFill>
                    <a:schemeClr val="bg1"/>
                  </a:solidFill>
                </a:ln>
                <a:solidFill>
                  <a:srgbClr val="C00000"/>
                </a:solidFill>
                <a:latin typeface="华康海报体W12" panose="040B0C09000000000000" pitchFamily="81" charset="-122"/>
                <a:ea typeface="华康海报体W12" panose="040B0C09000000000000" pitchFamily="81" charset="-122"/>
              </a:rPr>
              <a:t>吸毒案例分析</a:t>
            </a:r>
          </a:p>
        </p:txBody>
      </p:sp>
      <p:sp>
        <p:nvSpPr>
          <p:cNvPr id="17" name="椭圆 16"/>
          <p:cNvSpPr/>
          <p:nvPr/>
        </p:nvSpPr>
        <p:spPr>
          <a:xfrm>
            <a:off x="1043173" y="1307804"/>
            <a:ext cx="4178596" cy="417859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A_图片 31">
            <a:extLst>
              <a:ext uri="{FF2B5EF4-FFF2-40B4-BE49-F238E27FC236}">
                <a16:creationId xmlns="" xmlns:p14="http://schemas.microsoft.com/office/powerpoint/2010/main" xmlns:p15="http://schemas.microsoft.com/office/powerpoint/2012/main" xmlns:a16="http://schemas.microsoft.com/office/drawing/2014/main" id="{F1036812-5D52-46D9-8E2B-74CF12D007CD}"/>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741715" y="1719023"/>
            <a:ext cx="2277235" cy="3419954"/>
          </a:xfrm>
          <a:prstGeom prst="rect">
            <a:avLst/>
          </a:prstGeom>
        </p:spPr>
      </p:pic>
      <p:pic>
        <p:nvPicPr>
          <p:cNvPr id="9" name="PA_图片 47">
            <a:extLst>
              <a:ext uri="{FF2B5EF4-FFF2-40B4-BE49-F238E27FC236}">
                <a16:creationId xmlns="" xmlns:p14="http://schemas.microsoft.com/office/powerpoint/2010/main" xmlns:p15="http://schemas.microsoft.com/office/powerpoint/2012/main" xmlns:a16="http://schemas.microsoft.com/office/drawing/2014/main" id="{04ED8871-A4CB-44FA-A2C7-6E32126615B4}"/>
              </a:ext>
            </a:extLst>
          </p:cNvPr>
          <p:cNvPicPr>
            <a:picLocks noChangeAspect="1"/>
          </p:cNvPicPr>
          <p:nvPr>
            <p:custDataLst>
              <p:tags r:id="rId3"/>
            </p:custDataLst>
          </p:nvPr>
        </p:nvPicPr>
        <p:blipFill>
          <a:blip r:embed="rId9">
            <a:extLst>
              <a:ext uri="{BEBA8EAE-BF5A-486C-A8C5-ECC9F3942E4B}">
                <a14:imgProps xmlns:a14="http://schemas.microsoft.com/office/drawing/2010/main">
                  <a14:imgLayer r:embed="rId10">
                    <a14:imgEffect>
                      <a14:backgroundRemoval t="10000" b="97000" l="320" r="99120">
                        <a14:foregroundMark x1="12080" y1="49400" x2="20480" y2="91100"/>
                        <a14:foregroundMark x1="20480" y1="91100" x2="20480" y2="91100"/>
                        <a14:foregroundMark x1="4600" y1="89500" x2="93480" y2="99800"/>
                        <a14:foregroundMark x1="93480" y1="99800" x2="97160" y2="90200"/>
                        <a14:foregroundMark x1="97160" y1="90200" x2="99120" y2="75300"/>
                        <a14:foregroundMark x1="99120" y1="75300" x2="97920" y2="64100"/>
                        <a14:foregroundMark x1="54760" y1="69700" x2="90800" y2="62300"/>
                        <a14:foregroundMark x1="90800" y1="62300" x2="96560" y2="57400"/>
                        <a14:foregroundMark x1="96560" y1="57400" x2="96680" y2="57400"/>
                        <a14:foregroundMark x1="98080" y1="97000" x2="80640" y2="96700"/>
                        <a14:foregroundMark x1="77320" y1="62100" x2="56520" y2="62400"/>
                        <a14:foregroundMark x1="56520" y1="62400" x2="49680" y2="70100"/>
                        <a14:foregroundMark x1="1120" y1="65300" x2="3160" y2="94700"/>
                        <a14:foregroundMark x1="3800" y1="57000" x2="14920" y2="43900"/>
                        <a14:foregroundMark x1="21600" y1="57800" x2="18080" y2="51000"/>
                        <a14:foregroundMark x1="17000" y1="41500" x2="7160" y2="53400"/>
                        <a14:foregroundMark x1="320" y1="55400" x2="480" y2="58600"/>
                        <a14:foregroundMark x1="5880" y1="41500" x2="15240" y2="50600"/>
                        <a14:foregroundMark x1="15560" y1="42300" x2="5400" y2="53400"/>
                        <a14:foregroundMark x1="22240" y1="50600" x2="13960" y2="60100"/>
                        <a14:foregroundMark x1="48720" y1="69700" x2="49680" y2="68900"/>
                      </a14:backgroundRemoval>
                    </a14:imgEffect>
                  </a14:imgLayer>
                </a14:imgProps>
              </a:ext>
              <a:ext uri="{28A0092B-C50C-407E-A947-70E740481C1C}">
                <a14:useLocalDpi xmlns:a14="http://schemas.microsoft.com/office/drawing/2010/main" val="0"/>
              </a:ext>
            </a:extLst>
          </a:blip>
          <a:srcRect t="37921"/>
          <a:stretch>
            <a:fillRect/>
          </a:stretch>
        </p:blipFill>
        <p:spPr>
          <a:xfrm>
            <a:off x="0" y="4716431"/>
            <a:ext cx="12192001" cy="2141569"/>
          </a:xfrm>
          <a:prstGeom prst="rect">
            <a:avLst/>
          </a:prstGeom>
        </p:spPr>
      </p:pic>
    </p:spTree>
    <p:extLst>
      <p:ext uri="{BB962C8B-B14F-4D97-AF65-F5344CB8AC3E}">
        <p14:creationId xmlns:p14="http://schemas.microsoft.com/office/powerpoint/2010/main" val="1425074191"/>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par>
                          <p:cTn id="8" fill="hold" nodeType="withGroup">
                            <p:stCondLst>
                              <p:cond delay="750"/>
                            </p:stCondLst>
                            <p:childTnLst>
                              <p:par>
                                <p:cTn id="9" presetID="37" presetClass="entr" presetSubtype="0" fill="hold" nodeType="afterEffect">
                                  <p:childTnLst>
                                    <p:set>
                                      <p:cBhvr>
                                        <p:cTn id="10" dur="1" fill="hold">
                                          <p:stCondLst>
                                            <p:cond delay="0"/>
                                          </p:stCondLst>
                                        </p:cTn>
                                        <p:tgtEl>
                                          <p:spTgt spid="8"/>
                                        </p:tgtEl>
                                        <p:attrNameLst>
                                          <p:attrName>style.visibility</p:attrName>
                                        </p:attrNameLst>
                                      </p:cBhvr>
                                      <p:to>
                                        <p:strVal val="visible"/>
                                      </p:to>
                                    </p:set>
                                    <p:animEffect transition="in" filter="fade">
                                      <p:cBhvr>
                                        <p:cTn id="11" dur="975"/>
                                        <p:tgtEl>
                                          <p:spTgt spid="8"/>
                                        </p:tgtEl>
                                      </p:cBhvr>
                                    </p:animEffect>
                                    <p:anim calcmode="lin" valueType="num">
                                      <p:cBhvr>
                                        <p:cTn id="12" dur="975" fill="hold"/>
                                        <p:tgtEl>
                                          <p:spTgt spid="8"/>
                                        </p:tgtEl>
                                        <p:attrNameLst>
                                          <p:attrName>ppt_x</p:attrName>
                                        </p:attrNameLst>
                                      </p:cBhvr>
                                      <p:tavLst>
                                        <p:tav tm="0">
                                          <p:val>
                                            <p:strVal val="#ppt_x"/>
                                          </p:val>
                                        </p:tav>
                                        <p:tav tm="100000">
                                          <p:val>
                                            <p:strVal val="#ppt_x"/>
                                          </p:val>
                                        </p:tav>
                                      </p:tavLst>
                                    </p:anim>
                                    <p:anim calcmode="lin" valueType="num">
                                      <p:cBhvr>
                                        <p:cTn id="13" dur="877" decel="100000" fill="hold"/>
                                        <p:tgtEl>
                                          <p:spTgt spid="8"/>
                                        </p:tgtEl>
                                        <p:attrNameLst>
                                          <p:attrName>ppt_y</p:attrName>
                                        </p:attrNameLst>
                                      </p:cBhvr>
                                      <p:tavLst>
                                        <p:tav tm="0">
                                          <p:val>
                                            <p:strVal val="#ppt_y+1"/>
                                          </p:val>
                                        </p:tav>
                                        <p:tav tm="100000">
                                          <p:val>
                                            <p:strVal val="#ppt_y-.03"/>
                                          </p:val>
                                        </p:tav>
                                      </p:tavLst>
                                    </p:anim>
                                    <p:anim calcmode="lin" valueType="num">
                                      <p:cBhvr>
                                        <p:cTn id="14" dur="98" accel="100000" fill="hold">
                                          <p:stCondLst>
                                            <p:cond delay="877"/>
                                          </p:stCondLst>
                                        </p:cTn>
                                        <p:tgtEl>
                                          <p:spTgt spid="8"/>
                                        </p:tgtEl>
                                        <p:attrNameLst>
                                          <p:attrName>ppt_y</p:attrName>
                                        </p:attrNameLst>
                                      </p:cBhvr>
                                      <p:tavLst>
                                        <p:tav tm="0">
                                          <p:val>
                                            <p:strVal val="#ppt_y-.03"/>
                                          </p:val>
                                        </p:tav>
                                        <p:tav tm="100000">
                                          <p:val>
                                            <p:strVal val="#ppt_y"/>
                                          </p:val>
                                        </p:tav>
                                      </p:tavLst>
                                    </p:anim>
                                  </p:childTnLst>
                                </p:cTn>
                              </p:par>
                              <p:par>
                                <p:cTn id="15" presetID="10" presetClass="entr" presetSubtype="0" fill="hold" nodeType="withEffect">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A_图片 61">
            <a:extLst>
              <a:ext uri="{FF2B5EF4-FFF2-40B4-BE49-F238E27FC236}">
                <a16:creationId xmlns="" xmlns:p14="http://schemas.microsoft.com/office/powerpoint/2010/main" xmlns:p15="http://schemas.microsoft.com/office/powerpoint/2012/main" xmlns:a16="http://schemas.microsoft.com/office/drawing/2014/main" id="{B8472D9C-F2AD-481F-ACEA-E2A1F64C6EC7}"/>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pic>
        <p:nvPicPr>
          <p:cNvPr id="20" name="Picture 2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300651" y="1797318"/>
            <a:ext cx="3388958" cy="38796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8" name="圆角矩形 7"/>
          <p:cNvSpPr/>
          <p:nvPr/>
        </p:nvSpPr>
        <p:spPr>
          <a:xfrm>
            <a:off x="817303" y="453535"/>
            <a:ext cx="2858770"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9" name="文本框 8"/>
          <p:cNvSpPr txBox="1"/>
          <p:nvPr/>
        </p:nvSpPr>
        <p:spPr>
          <a:xfrm>
            <a:off x="1209503" y="455439"/>
            <a:ext cx="2466570" cy="523220"/>
          </a:xfrm>
          <a:prstGeom prst="rect">
            <a:avLst/>
          </a:prstGeom>
          <a:noFill/>
        </p:spPr>
        <p:txBody>
          <a:bodyPr wrap="square" rtlCol="0">
            <a:spAutoFit/>
          </a:bodyPr>
          <a:lstStyle/>
          <a:p>
            <a:r>
              <a:rPr lang="zh-CN" altLang="en-US" sz="2800">
                <a:solidFill>
                  <a:schemeClr val="bg1"/>
                </a:solidFill>
              </a:rPr>
              <a:t>吸毒案例分析</a:t>
            </a:r>
          </a:p>
        </p:txBody>
      </p:sp>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11" name="大演PPT工作室制作"/>
          <p:cNvSpPr txBox="1"/>
          <p:nvPr/>
        </p:nvSpPr>
        <p:spPr>
          <a:xfrm>
            <a:off x="5323105" y="1856058"/>
            <a:ext cx="2823367" cy="461665"/>
          </a:xfrm>
          <a:prstGeom prst="rect">
            <a:avLst/>
          </a:prstGeom>
          <a:solidFill>
            <a:schemeClr val="accent1"/>
          </a:solidFill>
        </p:spPr>
        <p:txBody>
          <a:bodyPr wrap="square" rtlCol="0">
            <a:spAutoFit/>
          </a:bodyPr>
          <a:lstStyle/>
          <a:p>
            <a:pPr algn="ctr"/>
            <a:r>
              <a:rPr lang="zh-CN" altLang="en-US" sz="2400">
                <a:solidFill>
                  <a:schemeClr val="bg1"/>
                </a:solidFill>
              </a:rPr>
              <a:t>吸毒毁掉幸福家庭</a:t>
            </a:r>
          </a:p>
        </p:txBody>
      </p:sp>
      <p:sp>
        <p:nvSpPr>
          <p:cNvPr id="12" name="文本框 11"/>
          <p:cNvSpPr txBox="1"/>
          <p:nvPr/>
        </p:nvSpPr>
        <p:spPr>
          <a:xfrm>
            <a:off x="5222602" y="2402873"/>
            <a:ext cx="6341325" cy="3277820"/>
          </a:xfrm>
          <a:prstGeom prst="rect">
            <a:avLst/>
          </a:prstGeom>
          <a:noFill/>
        </p:spPr>
        <p:txBody>
          <a:bodyPr wrap="square" rtlCol="0">
            <a:spAutoFit/>
          </a:bodyPr>
          <a:lstStyle/>
          <a:p>
            <a:pPr>
              <a:lnSpc>
                <a:spcPct val="150000"/>
              </a:lnSpc>
            </a:pPr>
            <a:r>
              <a:rPr lang="en-US" altLang="zh-CN" sz="1600">
                <a:latin typeface="+mn-ea"/>
              </a:rPr>
              <a:t>2003</a:t>
            </a:r>
            <a:r>
              <a:rPr lang="zh-CN" altLang="en-US" sz="1600">
                <a:latin typeface="+mn-ea"/>
              </a:rPr>
              <a:t>年</a:t>
            </a:r>
            <a:r>
              <a:rPr lang="en-US" altLang="zh-CN" sz="1600">
                <a:latin typeface="+mn-ea"/>
              </a:rPr>
              <a:t>09</a:t>
            </a:r>
            <a:r>
              <a:rPr lang="zh-CN" altLang="en-US" sz="1600">
                <a:latin typeface="+mn-ea"/>
              </a:rPr>
              <a:t>月</a:t>
            </a:r>
            <a:r>
              <a:rPr lang="en-US" altLang="zh-CN" sz="1600">
                <a:latin typeface="+mn-ea"/>
              </a:rPr>
              <a:t>01</a:t>
            </a:r>
            <a:r>
              <a:rPr lang="zh-CN" altLang="en-US" sz="1600">
                <a:latin typeface="+mn-ea"/>
              </a:rPr>
              <a:t>日南方网讯 </a:t>
            </a:r>
            <a:r>
              <a:rPr lang="en-US" altLang="zh-CN" sz="1600">
                <a:latin typeface="+mn-ea"/>
              </a:rPr>
              <a:t>31</a:t>
            </a:r>
            <a:r>
              <a:rPr lang="zh-CN" altLang="en-US" sz="1600">
                <a:latin typeface="+mn-ea"/>
              </a:rPr>
              <a:t>日下午，成都致民路</a:t>
            </a:r>
            <a:r>
              <a:rPr lang="en-US" altLang="zh-CN" sz="1600">
                <a:latin typeface="+mn-ea"/>
              </a:rPr>
              <a:t>46</a:t>
            </a:r>
            <a:r>
              <a:rPr lang="zh-CN" altLang="en-US" sz="1600">
                <a:latin typeface="+mn-ea"/>
              </a:rPr>
              <a:t>号院，一曾经吸毒的男子留下遗书，纵身从</a:t>
            </a:r>
            <a:r>
              <a:rPr lang="en-US" altLang="zh-CN" sz="1600">
                <a:latin typeface="+mn-ea"/>
              </a:rPr>
              <a:t>4</a:t>
            </a:r>
            <a:r>
              <a:rPr lang="zh-CN" altLang="en-US" sz="1600">
                <a:latin typeface="+mn-ea"/>
              </a:rPr>
              <a:t>楼跳下，血溅一地，在送往医院后因抢救无效死亡。然而，在这幕惨剧的背后，我们了解到，该男子在上世纪</a:t>
            </a:r>
            <a:r>
              <a:rPr lang="en-US" altLang="zh-CN" sz="1600">
                <a:latin typeface="+mn-ea"/>
              </a:rPr>
              <a:t>80</a:t>
            </a:r>
            <a:r>
              <a:rPr lang="zh-CN" altLang="en-US" sz="1600">
                <a:latin typeface="+mn-ea"/>
              </a:rPr>
              <a:t>年代，就因做茶叶生意而挣下数百万元的家财，但是沾上毒品之后，百万家财不但分文不剩，而且其妻在</a:t>
            </a:r>
            <a:r>
              <a:rPr lang="en-US" altLang="zh-CN" sz="1600">
                <a:latin typeface="+mn-ea"/>
              </a:rPr>
              <a:t>8</a:t>
            </a:r>
            <a:r>
              <a:rPr lang="zh-CN" altLang="en-US" sz="1600">
                <a:latin typeface="+mn-ea"/>
              </a:rPr>
              <a:t>年前也因不堪吸毒之苦而跳楼身亡。</a:t>
            </a:r>
            <a:endParaRPr lang="en-US" altLang="zh-CN" sz="1600">
              <a:latin typeface="+mn-ea"/>
            </a:endParaRPr>
          </a:p>
          <a:p>
            <a:pPr>
              <a:lnSpc>
                <a:spcPct val="150000"/>
              </a:lnSpc>
            </a:pPr>
            <a:endParaRPr lang="zh-CN" altLang="en-US" sz="1000">
              <a:latin typeface="+mn-ea"/>
            </a:endParaRPr>
          </a:p>
          <a:p>
            <a:pPr>
              <a:lnSpc>
                <a:spcPct val="150000"/>
              </a:lnSpc>
            </a:pPr>
            <a:r>
              <a:rPr lang="zh-CN" altLang="en-US" sz="1600">
                <a:solidFill>
                  <a:schemeClr val="accent1"/>
                </a:solidFill>
                <a:latin typeface="+mn-ea"/>
              </a:rPr>
              <a:t>“这都是毒品害的呀！”</a:t>
            </a:r>
            <a:r>
              <a:rPr lang="zh-CN" altLang="en-US" sz="1600">
                <a:latin typeface="+mn-ea"/>
              </a:rPr>
              <a:t>死者的父亲廖华荣说，还在上世纪</a:t>
            </a:r>
            <a:r>
              <a:rPr lang="en-US" altLang="zh-CN" sz="1600">
                <a:latin typeface="+mn-ea"/>
              </a:rPr>
              <a:t>80</a:t>
            </a:r>
            <a:r>
              <a:rPr lang="zh-CN" altLang="en-US" sz="1600">
                <a:latin typeface="+mn-ea"/>
              </a:rPr>
              <a:t>年代初，廖黎在外做生意发了大财，家中光存款都有整整</a:t>
            </a:r>
            <a:r>
              <a:rPr lang="en-US" altLang="zh-CN" sz="1600">
                <a:latin typeface="+mn-ea"/>
              </a:rPr>
              <a:t>300</a:t>
            </a:r>
            <a:r>
              <a:rPr lang="zh-CN" altLang="en-US" sz="1600">
                <a:latin typeface="+mn-ea"/>
              </a:rPr>
              <a:t>多万元。 </a:t>
            </a:r>
          </a:p>
        </p:txBody>
      </p:sp>
    </p:spTree>
    <p:extLst>
      <p:ext uri="{BB962C8B-B14F-4D97-AF65-F5344CB8AC3E}">
        <p14:creationId xmlns:p14="http://schemas.microsoft.com/office/powerpoint/2010/main" val="2027655752"/>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A_图片 61">
            <a:extLst>
              <a:ext uri="{FF2B5EF4-FFF2-40B4-BE49-F238E27FC236}">
                <a16:creationId xmlns="" xmlns:p14="http://schemas.microsoft.com/office/powerpoint/2010/main" xmlns:p15="http://schemas.microsoft.com/office/powerpoint/2012/main" xmlns:a16="http://schemas.microsoft.com/office/drawing/2014/main" id="{131F0BD5-DFD3-43B2-B2F4-F334B5B9F16D}"/>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pic>
        <p:nvPicPr>
          <p:cNvPr id="20" name="Picture 2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108364" y="1797318"/>
            <a:ext cx="3773532" cy="38796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8" name="圆角矩形 7"/>
          <p:cNvSpPr/>
          <p:nvPr/>
        </p:nvSpPr>
        <p:spPr>
          <a:xfrm>
            <a:off x="817303" y="453535"/>
            <a:ext cx="2858770"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9" name="文本框 8"/>
          <p:cNvSpPr txBox="1"/>
          <p:nvPr/>
        </p:nvSpPr>
        <p:spPr>
          <a:xfrm>
            <a:off x="1209503" y="455439"/>
            <a:ext cx="2466570" cy="523220"/>
          </a:xfrm>
          <a:prstGeom prst="rect">
            <a:avLst/>
          </a:prstGeom>
          <a:noFill/>
        </p:spPr>
        <p:txBody>
          <a:bodyPr wrap="square" rtlCol="0">
            <a:spAutoFit/>
          </a:bodyPr>
          <a:lstStyle/>
          <a:p>
            <a:r>
              <a:rPr lang="zh-CN" altLang="en-US" sz="2800">
                <a:solidFill>
                  <a:schemeClr val="bg1"/>
                </a:solidFill>
              </a:rPr>
              <a:t>吸毒案例分析</a:t>
            </a:r>
          </a:p>
        </p:txBody>
      </p:sp>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11" name="文本框 10"/>
          <p:cNvSpPr txBox="1"/>
          <p:nvPr/>
        </p:nvSpPr>
        <p:spPr>
          <a:xfrm>
            <a:off x="5323105" y="1856058"/>
            <a:ext cx="3386785" cy="461665"/>
          </a:xfrm>
          <a:prstGeom prst="rect">
            <a:avLst/>
          </a:prstGeom>
          <a:solidFill>
            <a:schemeClr val="accent1"/>
          </a:solidFill>
        </p:spPr>
        <p:txBody>
          <a:bodyPr wrap="square" rtlCol="0">
            <a:spAutoFit/>
          </a:bodyPr>
          <a:lstStyle/>
          <a:p>
            <a:pPr algn="ctr"/>
            <a:r>
              <a:rPr lang="zh-CN" altLang="en-US" sz="2400">
                <a:solidFill>
                  <a:schemeClr val="bg1"/>
                </a:solidFill>
              </a:rPr>
              <a:t>模仿恶习步入“毒”途</a:t>
            </a:r>
          </a:p>
        </p:txBody>
      </p:sp>
      <p:sp>
        <p:nvSpPr>
          <p:cNvPr id="12" name="大演PPT工作室制作"/>
          <p:cNvSpPr txBox="1"/>
          <p:nvPr/>
        </p:nvSpPr>
        <p:spPr>
          <a:xfrm>
            <a:off x="5222602" y="2402873"/>
            <a:ext cx="6341325" cy="3416320"/>
          </a:xfrm>
          <a:prstGeom prst="rect">
            <a:avLst/>
          </a:prstGeom>
          <a:noFill/>
        </p:spPr>
        <p:txBody>
          <a:bodyPr wrap="square" rtlCol="0">
            <a:spAutoFit/>
          </a:bodyPr>
          <a:lstStyle/>
          <a:p>
            <a:pPr>
              <a:lnSpc>
                <a:spcPct val="150000"/>
              </a:lnSpc>
            </a:pPr>
            <a:r>
              <a:rPr lang="en-US" altLang="zh-CN" sz="1600">
                <a:latin typeface="+mn-ea"/>
              </a:rPr>
              <a:t>15</a:t>
            </a:r>
            <a:r>
              <a:rPr lang="zh-CN" altLang="en-US" sz="1600">
                <a:latin typeface="+mn-ea"/>
              </a:rPr>
              <a:t>岁的阿兵（化名）是某市强制戒毒所里年龄最小的一个。</a:t>
            </a:r>
            <a:endParaRPr lang="en-US" altLang="zh-CN" sz="1600">
              <a:latin typeface="+mn-ea"/>
            </a:endParaRPr>
          </a:p>
          <a:p>
            <a:pPr>
              <a:lnSpc>
                <a:spcPct val="150000"/>
              </a:lnSpc>
            </a:pPr>
            <a:r>
              <a:rPr lang="zh-CN" altLang="en-US" sz="1600">
                <a:latin typeface="+mn-ea"/>
              </a:rPr>
              <a:t>阿兵是澄海外砂人，因年幼其母病亡，其父忙于生计无暇照管他，自</a:t>
            </a:r>
            <a:r>
              <a:rPr lang="en-US" altLang="zh-CN" sz="1600">
                <a:latin typeface="+mn-ea"/>
              </a:rPr>
              <a:t>7</a:t>
            </a:r>
            <a:r>
              <a:rPr lang="zh-CN" altLang="en-US" sz="1600">
                <a:latin typeface="+mn-ea"/>
              </a:rPr>
              <a:t>岁起，阿兵模仿大人们抽烟，并以之为荣。</a:t>
            </a:r>
            <a:r>
              <a:rPr lang="en-US" altLang="zh-CN" sz="1600">
                <a:latin typeface="+mn-ea"/>
              </a:rPr>
              <a:t>15</a:t>
            </a:r>
            <a:r>
              <a:rPr lang="zh-CN" altLang="en-US" sz="1600">
                <a:latin typeface="+mn-ea"/>
              </a:rPr>
              <a:t>岁那年，他结识了乡里一做餐饮生意的“大哥”，几番来往后，阿兵很得大哥喜欢。慢慢地，阿兵也发现了大哥原来是“白药仔”，但他也不以之为忤，相反还认为这是“酷”的表现。去年中，趁大哥不在家，小兵偷了一点“白粉”终于“开禁”尝了新，并从此成了一名“小道友”。今年</a:t>
            </a:r>
            <a:r>
              <a:rPr lang="en-US" altLang="zh-CN" sz="1600">
                <a:latin typeface="+mn-ea"/>
              </a:rPr>
              <a:t>2</a:t>
            </a:r>
            <a:r>
              <a:rPr lang="zh-CN" altLang="en-US" sz="1600">
                <a:latin typeface="+mn-ea"/>
              </a:rPr>
              <a:t>月</a:t>
            </a:r>
            <a:r>
              <a:rPr lang="en-US" altLang="zh-CN" sz="1600">
                <a:latin typeface="+mn-ea"/>
              </a:rPr>
              <a:t>19</a:t>
            </a:r>
            <a:r>
              <a:rPr lang="zh-CN" altLang="en-US" sz="1600">
                <a:latin typeface="+mn-ea"/>
              </a:rPr>
              <a:t>日，小兵被警方抓获，在审讯时因药瘾发作口吐白沫，结果被送强制戒毒。</a:t>
            </a:r>
          </a:p>
        </p:txBody>
      </p:sp>
    </p:spTree>
    <p:extLst>
      <p:ext uri="{BB962C8B-B14F-4D97-AF65-F5344CB8AC3E}">
        <p14:creationId xmlns:p14="http://schemas.microsoft.com/office/powerpoint/2010/main" val="4278883789"/>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图片 61">
            <a:extLst>
              <a:ext uri="{FF2B5EF4-FFF2-40B4-BE49-F238E27FC236}">
                <a16:creationId xmlns="" xmlns:p14="http://schemas.microsoft.com/office/powerpoint/2010/main" xmlns:p15="http://schemas.microsoft.com/office/powerpoint/2012/main" xmlns:a16="http://schemas.microsoft.com/office/drawing/2014/main" id="{6BEF78CF-BEA9-4BAE-A030-84AD780DEA14}"/>
              </a:ext>
            </a:extLst>
          </p:cNvPr>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pic>
        <p:nvPicPr>
          <p:cNvPr id="10" name="图片 9">
            <a:extLst>
              <a:ext uri="{FF2B5EF4-FFF2-40B4-BE49-F238E27FC236}">
                <a16:creationId xmlns="" xmlns:p14="http://schemas.microsoft.com/office/powerpoint/2010/main" xmlns:p15="http://schemas.microsoft.com/office/powerpoint/2012/main" xmlns:a16="http://schemas.microsoft.com/office/drawing/2014/main" id="{C080CF47-AA29-4737-8ECB-13D4FE9D6D0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27420" y="2181217"/>
            <a:ext cx="4264581" cy="3391983"/>
          </a:xfrm>
          <a:prstGeom prst="rect">
            <a:avLst/>
          </a:prstGeom>
        </p:spPr>
      </p:pic>
      <p:sp>
        <p:nvSpPr>
          <p:cNvPr id="13" name="大演PPT工作室制作"/>
          <p:cNvSpPr txBox="1"/>
          <p:nvPr/>
        </p:nvSpPr>
        <p:spPr>
          <a:xfrm>
            <a:off x="5855764" y="2769213"/>
            <a:ext cx="5422604" cy="1107996"/>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6600">
                <a:ln w="25400">
                  <a:solidFill>
                    <a:schemeClr val="bg1"/>
                  </a:solidFill>
                </a:ln>
                <a:solidFill>
                  <a:srgbClr val="C00000"/>
                </a:solidFill>
                <a:latin typeface="华康海报体W12" panose="040B0C09000000000000" pitchFamily="81" charset="-122"/>
                <a:ea typeface="华康海报体W12" panose="040B0C09000000000000" pitchFamily="81" charset="-122"/>
              </a:rPr>
              <a:t>树立健康观念</a:t>
            </a:r>
          </a:p>
        </p:txBody>
      </p:sp>
      <p:sp>
        <p:nvSpPr>
          <p:cNvPr id="17" name="椭圆 16"/>
          <p:cNvSpPr/>
          <p:nvPr/>
        </p:nvSpPr>
        <p:spPr>
          <a:xfrm>
            <a:off x="1043173" y="1307804"/>
            <a:ext cx="4178596" cy="417859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A_图片 31">
            <a:extLst>
              <a:ext uri="{FF2B5EF4-FFF2-40B4-BE49-F238E27FC236}">
                <a16:creationId xmlns="" xmlns:p14="http://schemas.microsoft.com/office/powerpoint/2010/main" xmlns:p15="http://schemas.microsoft.com/office/powerpoint/2012/main" xmlns:a16="http://schemas.microsoft.com/office/drawing/2014/main" id="{F1036812-5D52-46D9-8E2B-74CF12D007CD}"/>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741715" y="1719023"/>
            <a:ext cx="2277235" cy="3419954"/>
          </a:xfrm>
          <a:prstGeom prst="rect">
            <a:avLst/>
          </a:prstGeom>
        </p:spPr>
      </p:pic>
      <p:pic>
        <p:nvPicPr>
          <p:cNvPr id="9" name="PA_图片 47">
            <a:extLst>
              <a:ext uri="{FF2B5EF4-FFF2-40B4-BE49-F238E27FC236}">
                <a16:creationId xmlns="" xmlns:p14="http://schemas.microsoft.com/office/powerpoint/2010/main" xmlns:p15="http://schemas.microsoft.com/office/powerpoint/2012/main" xmlns:a16="http://schemas.microsoft.com/office/drawing/2014/main" id="{04ED8871-A4CB-44FA-A2C7-6E32126615B4}"/>
              </a:ext>
            </a:extLst>
          </p:cNvPr>
          <p:cNvPicPr>
            <a:picLocks noChangeAspect="1"/>
          </p:cNvPicPr>
          <p:nvPr>
            <p:custDataLst>
              <p:tags r:id="rId3"/>
            </p:custDataLst>
          </p:nvPr>
        </p:nvPicPr>
        <p:blipFill>
          <a:blip r:embed="rId9">
            <a:extLst>
              <a:ext uri="{BEBA8EAE-BF5A-486C-A8C5-ECC9F3942E4B}">
                <a14:imgProps xmlns:a14="http://schemas.microsoft.com/office/drawing/2010/main">
                  <a14:imgLayer r:embed="rId10">
                    <a14:imgEffect>
                      <a14:backgroundRemoval t="10000" b="97000" l="320" r="99120">
                        <a14:foregroundMark x1="12080" y1="49400" x2="20480" y2="91100"/>
                        <a14:foregroundMark x1="20480" y1="91100" x2="20480" y2="91100"/>
                        <a14:foregroundMark x1="4600" y1="89500" x2="93480" y2="99800"/>
                        <a14:foregroundMark x1="93480" y1="99800" x2="97160" y2="90200"/>
                        <a14:foregroundMark x1="97160" y1="90200" x2="99120" y2="75300"/>
                        <a14:foregroundMark x1="99120" y1="75300" x2="97920" y2="64100"/>
                        <a14:foregroundMark x1="54760" y1="69700" x2="90800" y2="62300"/>
                        <a14:foregroundMark x1="90800" y1="62300" x2="96560" y2="57400"/>
                        <a14:foregroundMark x1="96560" y1="57400" x2="96680" y2="57400"/>
                        <a14:foregroundMark x1="98080" y1="97000" x2="80640" y2="96700"/>
                        <a14:foregroundMark x1="77320" y1="62100" x2="56520" y2="62400"/>
                        <a14:foregroundMark x1="56520" y1="62400" x2="49680" y2="70100"/>
                        <a14:foregroundMark x1="1120" y1="65300" x2="3160" y2="94700"/>
                        <a14:foregroundMark x1="3800" y1="57000" x2="14920" y2="43900"/>
                        <a14:foregroundMark x1="21600" y1="57800" x2="18080" y2="51000"/>
                        <a14:foregroundMark x1="17000" y1="41500" x2="7160" y2="53400"/>
                        <a14:foregroundMark x1="320" y1="55400" x2="480" y2="58600"/>
                        <a14:foregroundMark x1="5880" y1="41500" x2="15240" y2="50600"/>
                        <a14:foregroundMark x1="15560" y1="42300" x2="5400" y2="53400"/>
                        <a14:foregroundMark x1="22240" y1="50600" x2="13960" y2="60100"/>
                        <a14:foregroundMark x1="48720" y1="69700" x2="49680" y2="68900"/>
                      </a14:backgroundRemoval>
                    </a14:imgEffect>
                  </a14:imgLayer>
                </a14:imgProps>
              </a:ext>
              <a:ext uri="{28A0092B-C50C-407E-A947-70E740481C1C}">
                <a14:useLocalDpi xmlns:a14="http://schemas.microsoft.com/office/drawing/2010/main" val="0"/>
              </a:ext>
            </a:extLst>
          </a:blip>
          <a:srcRect t="37921"/>
          <a:stretch>
            <a:fillRect/>
          </a:stretch>
        </p:blipFill>
        <p:spPr>
          <a:xfrm>
            <a:off x="0" y="4716431"/>
            <a:ext cx="12192001" cy="2141569"/>
          </a:xfrm>
          <a:prstGeom prst="rect">
            <a:avLst/>
          </a:prstGeom>
        </p:spPr>
      </p:pic>
    </p:spTree>
    <p:extLst>
      <p:ext uri="{BB962C8B-B14F-4D97-AF65-F5344CB8AC3E}">
        <p14:creationId xmlns:p14="http://schemas.microsoft.com/office/powerpoint/2010/main" val="161225441"/>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par>
                          <p:cTn id="8" fill="hold" nodeType="withGroup">
                            <p:stCondLst>
                              <p:cond delay="750"/>
                            </p:stCondLst>
                            <p:childTnLst>
                              <p:par>
                                <p:cTn id="9" presetID="37" presetClass="entr" presetSubtype="0" fill="hold" nodeType="afterEffect">
                                  <p:childTnLst>
                                    <p:set>
                                      <p:cBhvr>
                                        <p:cTn id="10" dur="1" fill="hold">
                                          <p:stCondLst>
                                            <p:cond delay="0"/>
                                          </p:stCondLst>
                                        </p:cTn>
                                        <p:tgtEl>
                                          <p:spTgt spid="8"/>
                                        </p:tgtEl>
                                        <p:attrNameLst>
                                          <p:attrName>style.visibility</p:attrName>
                                        </p:attrNameLst>
                                      </p:cBhvr>
                                      <p:to>
                                        <p:strVal val="visible"/>
                                      </p:to>
                                    </p:set>
                                    <p:animEffect transition="in" filter="fade">
                                      <p:cBhvr>
                                        <p:cTn id="11" dur="975"/>
                                        <p:tgtEl>
                                          <p:spTgt spid="8"/>
                                        </p:tgtEl>
                                      </p:cBhvr>
                                    </p:animEffect>
                                    <p:anim calcmode="lin" valueType="num">
                                      <p:cBhvr>
                                        <p:cTn id="12" dur="975" fill="hold"/>
                                        <p:tgtEl>
                                          <p:spTgt spid="8"/>
                                        </p:tgtEl>
                                        <p:attrNameLst>
                                          <p:attrName>ppt_x</p:attrName>
                                        </p:attrNameLst>
                                      </p:cBhvr>
                                      <p:tavLst>
                                        <p:tav tm="0">
                                          <p:val>
                                            <p:strVal val="#ppt_x"/>
                                          </p:val>
                                        </p:tav>
                                        <p:tav tm="100000">
                                          <p:val>
                                            <p:strVal val="#ppt_x"/>
                                          </p:val>
                                        </p:tav>
                                      </p:tavLst>
                                    </p:anim>
                                    <p:anim calcmode="lin" valueType="num">
                                      <p:cBhvr>
                                        <p:cTn id="13" dur="877" decel="100000" fill="hold"/>
                                        <p:tgtEl>
                                          <p:spTgt spid="8"/>
                                        </p:tgtEl>
                                        <p:attrNameLst>
                                          <p:attrName>ppt_y</p:attrName>
                                        </p:attrNameLst>
                                      </p:cBhvr>
                                      <p:tavLst>
                                        <p:tav tm="0">
                                          <p:val>
                                            <p:strVal val="#ppt_y+1"/>
                                          </p:val>
                                        </p:tav>
                                        <p:tav tm="100000">
                                          <p:val>
                                            <p:strVal val="#ppt_y-.03"/>
                                          </p:val>
                                        </p:tav>
                                      </p:tavLst>
                                    </p:anim>
                                    <p:anim calcmode="lin" valueType="num">
                                      <p:cBhvr>
                                        <p:cTn id="14" dur="98" accel="100000" fill="hold">
                                          <p:stCondLst>
                                            <p:cond delay="877"/>
                                          </p:stCondLst>
                                        </p:cTn>
                                        <p:tgtEl>
                                          <p:spTgt spid="8"/>
                                        </p:tgtEl>
                                        <p:attrNameLst>
                                          <p:attrName>ppt_y</p:attrName>
                                        </p:attrNameLst>
                                      </p:cBhvr>
                                      <p:tavLst>
                                        <p:tav tm="0">
                                          <p:val>
                                            <p:strVal val="#ppt_y-.03"/>
                                          </p:val>
                                        </p:tav>
                                        <p:tav tm="100000">
                                          <p:val>
                                            <p:strVal val="#ppt_y"/>
                                          </p:val>
                                        </p:tav>
                                      </p:tavLst>
                                    </p:anim>
                                  </p:childTnLst>
                                </p:cTn>
                              </p:par>
                              <p:par>
                                <p:cTn id="15" presetID="10" presetClass="entr" presetSubtype="0" fill="hold" nodeType="withEffect">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61">
            <a:extLst>
              <a:ext uri="{FF2B5EF4-FFF2-40B4-BE49-F238E27FC236}">
                <a16:creationId xmlns="" xmlns:p14="http://schemas.microsoft.com/office/powerpoint/2010/main" xmlns:p15="http://schemas.microsoft.com/office/powerpoint/2012/main" xmlns:a16="http://schemas.microsoft.com/office/drawing/2014/main" id="{407B70E0-A858-4027-81B4-1ED281E6C118}"/>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a:solidFill>
                  <a:schemeClr val="bg1"/>
                </a:solidFill>
              </a:rPr>
              <a:t>树立健康观念</a:t>
            </a:r>
          </a:p>
        </p:txBody>
      </p:sp>
      <p:sp>
        <p:nvSpPr>
          <p:cNvPr id="11" name="AutoShape 28"/>
          <p:cNvSpPr>
            <a:spLocks noChangeArrowheads="1"/>
          </p:cNvSpPr>
          <p:nvPr/>
        </p:nvSpPr>
        <p:spPr bwMode="auto">
          <a:xfrm>
            <a:off x="5426693" y="2569936"/>
            <a:ext cx="5379853" cy="2447092"/>
          </a:xfrm>
          <a:prstGeom prst="roundRect">
            <a:avLst>
              <a:gd name="adj" fmla="val 0"/>
            </a:avLst>
          </a:prstGeom>
          <a:noFill/>
          <a:ln w="9525">
            <a:noFill/>
            <a:prstDash val="lgDashDotDot"/>
            <a:round/>
          </a:ln>
        </p:spPr>
        <p:txBody>
          <a:bodyPr wrap="square"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zh-CN" altLang="en-US" sz="2000"/>
              <a:t>多数吸毒者初次吸食毒品都是由于接受了毒贩子或其他吸毒人员“免费”提供的毒品而走上吸毒道路的，所以我们一定不能贪图眼前的小恩小惠，始终谨记天下没有白来的好处，任何事情都要靠自己的努力才能获得成功！</a:t>
            </a:r>
          </a:p>
        </p:txBody>
      </p:sp>
      <p:pic>
        <p:nvPicPr>
          <p:cNvPr id="3" name="大演PPT工作室制作"/>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2865" y="2003109"/>
            <a:ext cx="3627911" cy="3307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2" name="文本框 1"/>
          <p:cNvSpPr txBox="1"/>
          <p:nvPr/>
        </p:nvSpPr>
        <p:spPr>
          <a:xfrm>
            <a:off x="5546765" y="2057210"/>
            <a:ext cx="3310908" cy="400110"/>
          </a:xfrm>
          <a:prstGeom prst="rect">
            <a:avLst/>
          </a:prstGeom>
          <a:solidFill>
            <a:schemeClr val="accent1"/>
          </a:solidFill>
        </p:spPr>
        <p:txBody>
          <a:bodyPr wrap="square" rtlCol="0">
            <a:spAutoFit/>
          </a:bodyPr>
          <a:lstStyle/>
          <a:p>
            <a:r>
              <a:rPr lang="zh-CN" altLang="en-US" sz="2000">
                <a:solidFill>
                  <a:schemeClr val="bg1"/>
                </a:solidFill>
              </a:rPr>
              <a:t>拒绝接受陌生人的“馈赠”</a:t>
            </a:r>
          </a:p>
        </p:txBody>
      </p:sp>
      <p:pic>
        <p:nvPicPr>
          <p:cNvPr id="10" name="PA_图片 31">
            <a:extLst>
              <a:ext uri="{FF2B5EF4-FFF2-40B4-BE49-F238E27FC236}">
                <a16:creationId xmlns="" xmlns:p14="http://schemas.microsoft.com/office/powerpoint/2010/main" xmlns:p15="http://schemas.microsoft.com/office/powerpoint/2012/main" xmlns:a16="http://schemas.microsoft.com/office/drawing/2014/main" id="{7F334FA7-1421-4EA3-A3BF-EB1D7D9D9769}"/>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260229" y="4261022"/>
            <a:ext cx="1729242" cy="2596978"/>
          </a:xfrm>
          <a:prstGeom prst="rect">
            <a:avLst/>
          </a:prstGeom>
        </p:spPr>
      </p:pic>
    </p:spTree>
    <p:extLst>
      <p:ext uri="{BB962C8B-B14F-4D97-AF65-F5344CB8AC3E}">
        <p14:creationId xmlns:p14="http://schemas.microsoft.com/office/powerpoint/2010/main" val="3420661471"/>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nodeType="withGroup">
                            <p:stCondLst>
                              <p:cond delay="750"/>
                            </p:stCondLst>
                            <p:childTnLst>
                              <p:par>
                                <p:cTn id="9" presetID="37" presetClass="entr" presetSubtype="0" fill="hold" nodeType="afterEffect">
                                  <p:childTnLst>
                                    <p:set>
                                      <p:cBhvr>
                                        <p:cTn id="10" dur="1" fill="hold">
                                          <p:stCondLst>
                                            <p:cond delay="0"/>
                                          </p:stCondLst>
                                        </p:cTn>
                                        <p:tgtEl>
                                          <p:spTgt spid="10"/>
                                        </p:tgtEl>
                                        <p:attrNameLst>
                                          <p:attrName>style.visibility</p:attrName>
                                        </p:attrNameLst>
                                      </p:cBhvr>
                                      <p:to>
                                        <p:strVal val="visible"/>
                                      </p:to>
                                    </p:set>
                                    <p:animEffect transition="in" filter="fade">
                                      <p:cBhvr>
                                        <p:cTn id="11" dur="975"/>
                                        <p:tgtEl>
                                          <p:spTgt spid="10"/>
                                        </p:tgtEl>
                                      </p:cBhvr>
                                    </p:animEffect>
                                    <p:anim calcmode="lin" valueType="num">
                                      <p:cBhvr>
                                        <p:cTn id="12" dur="975" fill="hold"/>
                                        <p:tgtEl>
                                          <p:spTgt spid="10"/>
                                        </p:tgtEl>
                                        <p:attrNameLst>
                                          <p:attrName>ppt_x</p:attrName>
                                        </p:attrNameLst>
                                      </p:cBhvr>
                                      <p:tavLst>
                                        <p:tav tm="0">
                                          <p:val>
                                            <p:strVal val="#ppt_x"/>
                                          </p:val>
                                        </p:tav>
                                        <p:tav tm="100000">
                                          <p:val>
                                            <p:strVal val="#ppt_x"/>
                                          </p:val>
                                        </p:tav>
                                      </p:tavLst>
                                    </p:anim>
                                    <p:anim calcmode="lin" valueType="num">
                                      <p:cBhvr>
                                        <p:cTn id="13" dur="877" decel="100000" fill="hold"/>
                                        <p:tgtEl>
                                          <p:spTgt spid="10"/>
                                        </p:tgtEl>
                                        <p:attrNameLst>
                                          <p:attrName>ppt_y</p:attrName>
                                        </p:attrNameLst>
                                      </p:cBhvr>
                                      <p:tavLst>
                                        <p:tav tm="0">
                                          <p:val>
                                            <p:strVal val="#ppt_y+1"/>
                                          </p:val>
                                        </p:tav>
                                        <p:tav tm="100000">
                                          <p:val>
                                            <p:strVal val="#ppt_y-.03"/>
                                          </p:val>
                                        </p:tav>
                                      </p:tavLst>
                                    </p:anim>
                                    <p:anim calcmode="lin" valueType="num">
                                      <p:cBhvr>
                                        <p:cTn id="14" dur="98" accel="100000" fill="hold">
                                          <p:stCondLst>
                                            <p:cond delay="877"/>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61">
            <a:extLst>
              <a:ext uri="{FF2B5EF4-FFF2-40B4-BE49-F238E27FC236}">
                <a16:creationId xmlns="" xmlns:p14="http://schemas.microsoft.com/office/powerpoint/2010/main" xmlns:p15="http://schemas.microsoft.com/office/powerpoint/2012/main" xmlns:a16="http://schemas.microsoft.com/office/drawing/2014/main" id="{C9C8B388-F187-4AA3-A626-E14FF0A7FC21}"/>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a:solidFill>
                  <a:schemeClr val="bg1"/>
                </a:solidFill>
              </a:rPr>
              <a:t>树立健康观念</a:t>
            </a:r>
          </a:p>
        </p:txBody>
      </p:sp>
      <p:sp>
        <p:nvSpPr>
          <p:cNvPr id="11" name="AutoShape 28"/>
          <p:cNvSpPr>
            <a:spLocks noChangeArrowheads="1"/>
          </p:cNvSpPr>
          <p:nvPr/>
        </p:nvSpPr>
        <p:spPr bwMode="auto">
          <a:xfrm>
            <a:off x="5426693" y="2623033"/>
            <a:ext cx="5379853" cy="2340897"/>
          </a:xfrm>
          <a:prstGeom prst="roundRect">
            <a:avLst>
              <a:gd name="adj" fmla="val 0"/>
            </a:avLst>
          </a:prstGeom>
          <a:noFill/>
          <a:ln w="9525">
            <a:noFill/>
            <a:prstDash val="lgDashDotDot"/>
            <a:round/>
          </a:ln>
        </p:spPr>
        <p:txBody>
          <a:bodyPr wrap="square"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zh-CN" altLang="en-US" sz="2000"/>
              <a:t>毒贩们鼓吹“吸毒是时髦，是有钱人的标志”这是极其荒唐的错误观念，而青少年关注潮流、追崇时尚，往往会被这种错误观念所左右。</a:t>
            </a:r>
            <a:endParaRPr lang="en-US" altLang="zh-CN" sz="2000"/>
          </a:p>
          <a:p>
            <a:pPr>
              <a:lnSpc>
                <a:spcPct val="150000"/>
              </a:lnSpc>
            </a:pPr>
            <a:r>
              <a:rPr lang="zh-CN" altLang="en-US" sz="2000"/>
              <a:t>因此作为新时期的青少年潮流面前要分清是非，重视培养自身良好的习惯，不要盲目追赶时髦。 </a:t>
            </a:r>
          </a:p>
        </p:txBody>
      </p:sp>
      <p:pic>
        <p:nvPicPr>
          <p:cNvPr id="3" name="大演PPT工作室制作"/>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2048" y="2003109"/>
            <a:ext cx="3369545" cy="3307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2" name="文本框 1"/>
          <p:cNvSpPr txBox="1"/>
          <p:nvPr/>
        </p:nvSpPr>
        <p:spPr>
          <a:xfrm>
            <a:off x="5546765" y="2057210"/>
            <a:ext cx="2137890" cy="400110"/>
          </a:xfrm>
          <a:prstGeom prst="rect">
            <a:avLst/>
          </a:prstGeom>
          <a:solidFill>
            <a:schemeClr val="accent1"/>
          </a:solidFill>
        </p:spPr>
        <p:txBody>
          <a:bodyPr wrap="square" rtlCol="0">
            <a:spAutoFit/>
          </a:bodyPr>
          <a:lstStyle/>
          <a:p>
            <a:pPr algn="ctr"/>
            <a:r>
              <a:rPr lang="zh-CN" altLang="en-US" sz="2000">
                <a:solidFill>
                  <a:schemeClr val="bg1"/>
                </a:solidFill>
              </a:rPr>
              <a:t>不盲目追赶时髦 </a:t>
            </a:r>
          </a:p>
        </p:txBody>
      </p:sp>
      <p:pic>
        <p:nvPicPr>
          <p:cNvPr id="10" name="PA_图片 31">
            <a:extLst>
              <a:ext uri="{FF2B5EF4-FFF2-40B4-BE49-F238E27FC236}">
                <a16:creationId xmlns="" xmlns:p14="http://schemas.microsoft.com/office/powerpoint/2010/main" xmlns:p15="http://schemas.microsoft.com/office/powerpoint/2012/main" xmlns:a16="http://schemas.microsoft.com/office/drawing/2014/main" id="{1B5ED79C-3765-42E8-9ADE-A64650EBD48A}"/>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535737" y="4673578"/>
            <a:ext cx="1416453" cy="2097314"/>
          </a:xfrm>
          <a:prstGeom prst="rect">
            <a:avLst/>
          </a:prstGeom>
        </p:spPr>
      </p:pic>
    </p:spTree>
    <p:extLst>
      <p:ext uri="{BB962C8B-B14F-4D97-AF65-F5344CB8AC3E}">
        <p14:creationId xmlns:p14="http://schemas.microsoft.com/office/powerpoint/2010/main" val="685660304"/>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nodeType="withGroup">
                            <p:stCondLst>
                              <p:cond delay="750"/>
                            </p:stCondLst>
                            <p:childTnLst>
                              <p:par>
                                <p:cTn id="9" presetID="37" presetClass="entr" presetSubtype="0" fill="hold" nodeType="afterEffect">
                                  <p:childTnLst>
                                    <p:set>
                                      <p:cBhvr>
                                        <p:cTn id="10" dur="1" fill="hold">
                                          <p:stCondLst>
                                            <p:cond delay="0"/>
                                          </p:stCondLst>
                                        </p:cTn>
                                        <p:tgtEl>
                                          <p:spTgt spid="10"/>
                                        </p:tgtEl>
                                        <p:attrNameLst>
                                          <p:attrName>style.visibility</p:attrName>
                                        </p:attrNameLst>
                                      </p:cBhvr>
                                      <p:to>
                                        <p:strVal val="visible"/>
                                      </p:to>
                                    </p:set>
                                    <p:animEffect transition="in" filter="fade">
                                      <p:cBhvr>
                                        <p:cTn id="11" dur="975"/>
                                        <p:tgtEl>
                                          <p:spTgt spid="10"/>
                                        </p:tgtEl>
                                      </p:cBhvr>
                                    </p:animEffect>
                                    <p:anim calcmode="lin" valueType="num">
                                      <p:cBhvr>
                                        <p:cTn id="12" dur="975" fill="hold"/>
                                        <p:tgtEl>
                                          <p:spTgt spid="10"/>
                                        </p:tgtEl>
                                        <p:attrNameLst>
                                          <p:attrName>ppt_x</p:attrName>
                                        </p:attrNameLst>
                                      </p:cBhvr>
                                      <p:tavLst>
                                        <p:tav tm="0">
                                          <p:val>
                                            <p:strVal val="#ppt_x"/>
                                          </p:val>
                                        </p:tav>
                                        <p:tav tm="100000">
                                          <p:val>
                                            <p:strVal val="#ppt_x"/>
                                          </p:val>
                                        </p:tav>
                                      </p:tavLst>
                                    </p:anim>
                                    <p:anim calcmode="lin" valueType="num">
                                      <p:cBhvr>
                                        <p:cTn id="13" dur="877" decel="100000" fill="hold"/>
                                        <p:tgtEl>
                                          <p:spTgt spid="10"/>
                                        </p:tgtEl>
                                        <p:attrNameLst>
                                          <p:attrName>ppt_y</p:attrName>
                                        </p:attrNameLst>
                                      </p:cBhvr>
                                      <p:tavLst>
                                        <p:tav tm="0">
                                          <p:val>
                                            <p:strVal val="#ppt_y+1"/>
                                          </p:val>
                                        </p:tav>
                                        <p:tav tm="100000">
                                          <p:val>
                                            <p:strVal val="#ppt_y-.03"/>
                                          </p:val>
                                        </p:tav>
                                      </p:tavLst>
                                    </p:anim>
                                    <p:anim calcmode="lin" valueType="num">
                                      <p:cBhvr>
                                        <p:cTn id="14" dur="98" accel="100000" fill="hold">
                                          <p:stCondLst>
                                            <p:cond delay="877"/>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61">
            <a:extLst>
              <a:ext uri="{FF2B5EF4-FFF2-40B4-BE49-F238E27FC236}">
                <a16:creationId xmlns="" xmlns:p14="http://schemas.microsoft.com/office/powerpoint/2010/main" xmlns:p15="http://schemas.microsoft.com/office/powerpoint/2012/main" xmlns:a16="http://schemas.microsoft.com/office/drawing/2014/main" id="{591774E5-1FF1-49AF-855E-2833E8389A06}"/>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a:solidFill>
                  <a:schemeClr val="bg1"/>
                </a:solidFill>
              </a:rPr>
              <a:t>树立健康观念</a:t>
            </a:r>
          </a:p>
        </p:txBody>
      </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pic>
        <p:nvPicPr>
          <p:cNvPr id="3" name="大演PPT工作室制作"/>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7589" y="1891211"/>
            <a:ext cx="3602672" cy="33019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323106" y="2142382"/>
            <a:ext cx="2379518" cy="461665"/>
          </a:xfrm>
          <a:prstGeom prst="rect">
            <a:avLst/>
          </a:prstGeom>
          <a:solidFill>
            <a:schemeClr val="accent1"/>
          </a:solidFill>
        </p:spPr>
        <p:txBody>
          <a:bodyPr wrap="square" rtlCol="0">
            <a:spAutoFit/>
          </a:bodyPr>
          <a:lstStyle/>
          <a:p>
            <a:pPr algn="ctr"/>
            <a:r>
              <a:rPr lang="zh-CN" altLang="en-US" sz="2400">
                <a:solidFill>
                  <a:schemeClr val="bg1"/>
                </a:solidFill>
              </a:rPr>
              <a:t>慎重交友</a:t>
            </a:r>
          </a:p>
        </p:txBody>
      </p:sp>
      <p:sp>
        <p:nvSpPr>
          <p:cNvPr id="4" name="文本框 3"/>
          <p:cNvSpPr txBox="1"/>
          <p:nvPr/>
        </p:nvSpPr>
        <p:spPr>
          <a:xfrm>
            <a:off x="5204129" y="2873923"/>
            <a:ext cx="5308243" cy="1938992"/>
          </a:xfrm>
          <a:prstGeom prst="rect">
            <a:avLst/>
          </a:prstGeom>
          <a:noFill/>
        </p:spPr>
        <p:txBody>
          <a:bodyPr wrap="square" rtlCol="0">
            <a:spAutoFit/>
          </a:bodyPr>
          <a:lstStyle/>
          <a:p>
            <a:pPr>
              <a:lnSpc>
                <a:spcPct val="150000"/>
              </a:lnSpc>
            </a:pPr>
            <a:r>
              <a:rPr lang="zh-CN" altLang="en-US" sz="2000"/>
              <a:t>青少年在成长初期渴望结识朋友，无论是校内还是校外结交的朋友，只要在自己交往甚密的人中有一个吸上毒，往往自己也容易受到感染而吸毒，慎重交友是青少年处世之道。</a:t>
            </a:r>
          </a:p>
        </p:txBody>
      </p:sp>
      <p:pic>
        <p:nvPicPr>
          <p:cNvPr id="10" name="PA_图片 31">
            <a:extLst>
              <a:ext uri="{FF2B5EF4-FFF2-40B4-BE49-F238E27FC236}">
                <a16:creationId xmlns="" xmlns:p14="http://schemas.microsoft.com/office/powerpoint/2010/main" xmlns:p15="http://schemas.microsoft.com/office/powerpoint/2012/main" xmlns:a16="http://schemas.microsoft.com/office/drawing/2014/main" id="{E023AD55-B331-4FBC-9C93-A2F476EC1057}"/>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058428" y="4367079"/>
            <a:ext cx="1515624" cy="2244155"/>
          </a:xfrm>
          <a:prstGeom prst="rect">
            <a:avLst/>
          </a:prstGeom>
        </p:spPr>
      </p:pic>
    </p:spTree>
    <p:extLst>
      <p:ext uri="{BB962C8B-B14F-4D97-AF65-F5344CB8AC3E}">
        <p14:creationId xmlns:p14="http://schemas.microsoft.com/office/powerpoint/2010/main" val="614328032"/>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nodeType="withGroup">
                            <p:stCondLst>
                              <p:cond delay="750"/>
                            </p:stCondLst>
                            <p:childTnLst>
                              <p:par>
                                <p:cTn id="9" presetID="37" presetClass="entr" presetSubtype="0" fill="hold" nodeType="afterEffect">
                                  <p:childTnLst>
                                    <p:set>
                                      <p:cBhvr>
                                        <p:cTn id="10" dur="1" fill="hold">
                                          <p:stCondLst>
                                            <p:cond delay="0"/>
                                          </p:stCondLst>
                                        </p:cTn>
                                        <p:tgtEl>
                                          <p:spTgt spid="10"/>
                                        </p:tgtEl>
                                        <p:attrNameLst>
                                          <p:attrName>style.visibility</p:attrName>
                                        </p:attrNameLst>
                                      </p:cBhvr>
                                      <p:to>
                                        <p:strVal val="visible"/>
                                      </p:to>
                                    </p:set>
                                    <p:animEffect transition="in" filter="fade">
                                      <p:cBhvr>
                                        <p:cTn id="11" dur="975"/>
                                        <p:tgtEl>
                                          <p:spTgt spid="10"/>
                                        </p:tgtEl>
                                      </p:cBhvr>
                                    </p:animEffect>
                                    <p:anim calcmode="lin" valueType="num">
                                      <p:cBhvr>
                                        <p:cTn id="12" dur="975" fill="hold"/>
                                        <p:tgtEl>
                                          <p:spTgt spid="10"/>
                                        </p:tgtEl>
                                        <p:attrNameLst>
                                          <p:attrName>ppt_x</p:attrName>
                                        </p:attrNameLst>
                                      </p:cBhvr>
                                      <p:tavLst>
                                        <p:tav tm="0">
                                          <p:val>
                                            <p:strVal val="#ppt_x"/>
                                          </p:val>
                                        </p:tav>
                                        <p:tav tm="100000">
                                          <p:val>
                                            <p:strVal val="#ppt_x"/>
                                          </p:val>
                                        </p:tav>
                                      </p:tavLst>
                                    </p:anim>
                                    <p:anim calcmode="lin" valueType="num">
                                      <p:cBhvr>
                                        <p:cTn id="13" dur="877" decel="100000" fill="hold"/>
                                        <p:tgtEl>
                                          <p:spTgt spid="10"/>
                                        </p:tgtEl>
                                        <p:attrNameLst>
                                          <p:attrName>ppt_y</p:attrName>
                                        </p:attrNameLst>
                                      </p:cBhvr>
                                      <p:tavLst>
                                        <p:tav tm="0">
                                          <p:val>
                                            <p:strVal val="#ppt_y+1"/>
                                          </p:val>
                                        </p:tav>
                                        <p:tav tm="100000">
                                          <p:val>
                                            <p:strVal val="#ppt_y-.03"/>
                                          </p:val>
                                        </p:tav>
                                      </p:tavLst>
                                    </p:anim>
                                    <p:anim calcmode="lin" valueType="num">
                                      <p:cBhvr>
                                        <p:cTn id="14" dur="98" accel="100000" fill="hold">
                                          <p:stCondLst>
                                            <p:cond delay="877"/>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61">
            <a:extLst>
              <a:ext uri="{FF2B5EF4-FFF2-40B4-BE49-F238E27FC236}">
                <a16:creationId xmlns="" xmlns:p14="http://schemas.microsoft.com/office/powerpoint/2010/main" xmlns:p15="http://schemas.microsoft.com/office/powerpoint/2012/main" xmlns:a16="http://schemas.microsoft.com/office/drawing/2014/main" id="{5FD18F91-88F7-45C6-91EA-BD1E208F7956}"/>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a:solidFill>
                  <a:schemeClr val="bg1"/>
                </a:solidFill>
              </a:rPr>
              <a:t>树立健康观念</a:t>
            </a:r>
          </a:p>
        </p:txBody>
      </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pic>
        <p:nvPicPr>
          <p:cNvPr id="3" name="大演PPT工作室制作"/>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5018" y="1891211"/>
            <a:ext cx="3467813" cy="33019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323106" y="1856058"/>
            <a:ext cx="2379518" cy="461665"/>
          </a:xfrm>
          <a:prstGeom prst="rect">
            <a:avLst/>
          </a:prstGeom>
          <a:solidFill>
            <a:schemeClr val="accent1"/>
          </a:solidFill>
        </p:spPr>
        <p:txBody>
          <a:bodyPr wrap="square" rtlCol="0">
            <a:spAutoFit/>
          </a:bodyPr>
          <a:lstStyle/>
          <a:p>
            <a:pPr algn="ctr"/>
            <a:r>
              <a:rPr lang="zh-CN" altLang="en-US" sz="2400">
                <a:solidFill>
                  <a:schemeClr val="bg1"/>
                </a:solidFill>
              </a:rPr>
              <a:t>不要轻信他人</a:t>
            </a:r>
          </a:p>
        </p:txBody>
      </p:sp>
      <p:sp>
        <p:nvSpPr>
          <p:cNvPr id="4" name="文本框 3"/>
          <p:cNvSpPr txBox="1"/>
          <p:nvPr/>
        </p:nvSpPr>
        <p:spPr>
          <a:xfrm>
            <a:off x="5222602" y="2430581"/>
            <a:ext cx="5704016" cy="2862322"/>
          </a:xfrm>
          <a:prstGeom prst="rect">
            <a:avLst/>
          </a:prstGeom>
          <a:noFill/>
        </p:spPr>
        <p:txBody>
          <a:bodyPr wrap="square" rtlCol="0">
            <a:spAutoFit/>
          </a:bodyPr>
          <a:lstStyle/>
          <a:p>
            <a:pPr>
              <a:lnSpc>
                <a:spcPct val="150000"/>
              </a:lnSpc>
            </a:pPr>
            <a:r>
              <a:rPr lang="zh-CN" altLang="en-US" sz="2000"/>
              <a:t>吸毒者会经常向青少年吹嘘毒品的好处，以毒品可以治病、毒品可以减肥等谎言诱骗你，使你丧失警惕，经不住诱惑。因此，有病一定要看医生，在医生的指导下正确服用药物。不要听信毒品可以治病的谎言，以至身陷泥潭，毁灭人生。在医生的指导下正确服用药物。 </a:t>
            </a:r>
          </a:p>
        </p:txBody>
      </p:sp>
      <p:pic>
        <p:nvPicPr>
          <p:cNvPr id="10" name="PA_图片 31">
            <a:extLst>
              <a:ext uri="{FF2B5EF4-FFF2-40B4-BE49-F238E27FC236}">
                <a16:creationId xmlns="" xmlns:p14="http://schemas.microsoft.com/office/powerpoint/2010/main" xmlns:p15="http://schemas.microsoft.com/office/powerpoint/2012/main" xmlns:a16="http://schemas.microsoft.com/office/drawing/2014/main" id="{9EFDB1E4-1467-49B9-AF1E-35A8390124CE}"/>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319685" y="4468679"/>
            <a:ext cx="1515624" cy="2244155"/>
          </a:xfrm>
          <a:prstGeom prst="rect">
            <a:avLst/>
          </a:prstGeom>
        </p:spPr>
      </p:pic>
    </p:spTree>
    <p:extLst>
      <p:ext uri="{BB962C8B-B14F-4D97-AF65-F5344CB8AC3E}">
        <p14:creationId xmlns:p14="http://schemas.microsoft.com/office/powerpoint/2010/main" val="961739592"/>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nodeType="withGroup">
                            <p:stCondLst>
                              <p:cond delay="750"/>
                            </p:stCondLst>
                            <p:childTnLst>
                              <p:par>
                                <p:cTn id="9" presetID="37" presetClass="entr" presetSubtype="0" fill="hold" nodeType="afterEffect">
                                  <p:childTnLst>
                                    <p:set>
                                      <p:cBhvr>
                                        <p:cTn id="10" dur="1" fill="hold">
                                          <p:stCondLst>
                                            <p:cond delay="0"/>
                                          </p:stCondLst>
                                        </p:cTn>
                                        <p:tgtEl>
                                          <p:spTgt spid="10"/>
                                        </p:tgtEl>
                                        <p:attrNameLst>
                                          <p:attrName>style.visibility</p:attrName>
                                        </p:attrNameLst>
                                      </p:cBhvr>
                                      <p:to>
                                        <p:strVal val="visible"/>
                                      </p:to>
                                    </p:set>
                                    <p:animEffect transition="in" filter="fade">
                                      <p:cBhvr>
                                        <p:cTn id="11" dur="975"/>
                                        <p:tgtEl>
                                          <p:spTgt spid="10"/>
                                        </p:tgtEl>
                                      </p:cBhvr>
                                    </p:animEffect>
                                    <p:anim calcmode="lin" valueType="num">
                                      <p:cBhvr>
                                        <p:cTn id="12" dur="975" fill="hold"/>
                                        <p:tgtEl>
                                          <p:spTgt spid="10"/>
                                        </p:tgtEl>
                                        <p:attrNameLst>
                                          <p:attrName>ppt_x</p:attrName>
                                        </p:attrNameLst>
                                      </p:cBhvr>
                                      <p:tavLst>
                                        <p:tav tm="0">
                                          <p:val>
                                            <p:strVal val="#ppt_x"/>
                                          </p:val>
                                        </p:tav>
                                        <p:tav tm="100000">
                                          <p:val>
                                            <p:strVal val="#ppt_x"/>
                                          </p:val>
                                        </p:tav>
                                      </p:tavLst>
                                    </p:anim>
                                    <p:anim calcmode="lin" valueType="num">
                                      <p:cBhvr>
                                        <p:cTn id="13" dur="877" decel="100000" fill="hold"/>
                                        <p:tgtEl>
                                          <p:spTgt spid="10"/>
                                        </p:tgtEl>
                                        <p:attrNameLst>
                                          <p:attrName>ppt_y</p:attrName>
                                        </p:attrNameLst>
                                      </p:cBhvr>
                                      <p:tavLst>
                                        <p:tav tm="0">
                                          <p:val>
                                            <p:strVal val="#ppt_y+1"/>
                                          </p:val>
                                        </p:tav>
                                        <p:tav tm="100000">
                                          <p:val>
                                            <p:strVal val="#ppt_y-.03"/>
                                          </p:val>
                                        </p:tav>
                                      </p:tavLst>
                                    </p:anim>
                                    <p:anim calcmode="lin" valueType="num">
                                      <p:cBhvr>
                                        <p:cTn id="14" dur="98" accel="100000" fill="hold">
                                          <p:stCondLst>
                                            <p:cond delay="877"/>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A_图片 61">
            <a:extLst>
              <a:ext uri="{FF2B5EF4-FFF2-40B4-BE49-F238E27FC236}">
                <a16:creationId xmlns="" xmlns:p14="http://schemas.microsoft.com/office/powerpoint/2010/main" xmlns:p15="http://schemas.microsoft.com/office/powerpoint/2012/main" xmlns:a16="http://schemas.microsoft.com/office/drawing/2014/main" id="{6A4315F5-0049-4C4C-B9A9-D4D254F7EEA6}"/>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a:solidFill>
                  <a:schemeClr val="bg1"/>
                </a:solidFill>
              </a:rPr>
              <a:t>树立健康观念</a:t>
            </a:r>
          </a:p>
        </p:txBody>
      </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pic>
        <p:nvPicPr>
          <p:cNvPr id="3" name="大演PPT工作室制作"/>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5018" y="2058083"/>
            <a:ext cx="3467813" cy="29681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5323106" y="1856058"/>
            <a:ext cx="2379518" cy="461665"/>
          </a:xfrm>
          <a:prstGeom prst="rect">
            <a:avLst/>
          </a:prstGeom>
          <a:solidFill>
            <a:schemeClr val="accent1"/>
          </a:solidFill>
        </p:spPr>
        <p:txBody>
          <a:bodyPr wrap="square" rtlCol="0">
            <a:spAutoFit/>
          </a:bodyPr>
          <a:lstStyle/>
          <a:p>
            <a:pPr algn="ctr"/>
            <a:r>
              <a:rPr lang="zh-CN" altLang="en-US" sz="2400">
                <a:solidFill>
                  <a:schemeClr val="bg1"/>
                </a:solidFill>
              </a:rPr>
              <a:t>远离易染毒场所</a:t>
            </a:r>
          </a:p>
        </p:txBody>
      </p:sp>
      <p:sp>
        <p:nvSpPr>
          <p:cNvPr id="4" name="文本框 3"/>
          <p:cNvSpPr txBox="1"/>
          <p:nvPr/>
        </p:nvSpPr>
        <p:spPr>
          <a:xfrm>
            <a:off x="5222602" y="2430581"/>
            <a:ext cx="5704016" cy="2340641"/>
          </a:xfrm>
          <a:prstGeom prst="rect">
            <a:avLst/>
          </a:prstGeom>
          <a:noFill/>
        </p:spPr>
        <p:txBody>
          <a:bodyPr wrap="square" rtlCol="0">
            <a:spAutoFit/>
          </a:bodyPr>
          <a:lstStyle/>
          <a:p>
            <a:pPr>
              <a:lnSpc>
                <a:spcPct val="150000"/>
              </a:lnSpc>
            </a:pPr>
            <a:r>
              <a:rPr lang="zh-CN" altLang="en-US" sz="2000"/>
              <a:t>严格遵守中小学生日常行为规范，不吸烟不饮酒、不去舞厅酒吧、游戏厅等娱乐场所，是远离毒品的最好选择。青少年往往缺乏是非辨别能力，涉足酒吧、歌舞厅、迪厅、游戏厅等娱乐场所，最容易成为毒贩诱吸毒的目标。 </a:t>
            </a:r>
          </a:p>
        </p:txBody>
      </p:sp>
      <p:pic>
        <p:nvPicPr>
          <p:cNvPr id="10" name="PA_图片 31">
            <a:extLst>
              <a:ext uri="{FF2B5EF4-FFF2-40B4-BE49-F238E27FC236}">
                <a16:creationId xmlns="" xmlns:p14="http://schemas.microsoft.com/office/powerpoint/2010/main" xmlns:p15="http://schemas.microsoft.com/office/powerpoint/2012/main" xmlns:a16="http://schemas.microsoft.com/office/drawing/2014/main" id="{05E9007A-3873-423C-AC2E-1CE1B2EABF51}"/>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0077546" y="4212536"/>
            <a:ext cx="1698143" cy="2514407"/>
          </a:xfrm>
          <a:prstGeom prst="rect">
            <a:avLst/>
          </a:prstGeom>
        </p:spPr>
      </p:pic>
    </p:spTree>
    <p:extLst>
      <p:ext uri="{BB962C8B-B14F-4D97-AF65-F5344CB8AC3E}">
        <p14:creationId xmlns:p14="http://schemas.microsoft.com/office/powerpoint/2010/main" val="2452417495"/>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nodeType="withGroup">
                            <p:stCondLst>
                              <p:cond delay="750"/>
                            </p:stCondLst>
                            <p:childTnLst>
                              <p:par>
                                <p:cTn id="9" presetID="37" presetClass="entr" presetSubtype="0" fill="hold" nodeType="afterEffect">
                                  <p:childTnLst>
                                    <p:set>
                                      <p:cBhvr>
                                        <p:cTn id="10" dur="1" fill="hold">
                                          <p:stCondLst>
                                            <p:cond delay="0"/>
                                          </p:stCondLst>
                                        </p:cTn>
                                        <p:tgtEl>
                                          <p:spTgt spid="10"/>
                                        </p:tgtEl>
                                        <p:attrNameLst>
                                          <p:attrName>style.visibility</p:attrName>
                                        </p:attrNameLst>
                                      </p:cBhvr>
                                      <p:to>
                                        <p:strVal val="visible"/>
                                      </p:to>
                                    </p:set>
                                    <p:animEffect transition="in" filter="fade">
                                      <p:cBhvr>
                                        <p:cTn id="11" dur="975"/>
                                        <p:tgtEl>
                                          <p:spTgt spid="10"/>
                                        </p:tgtEl>
                                      </p:cBhvr>
                                    </p:animEffect>
                                    <p:anim calcmode="lin" valueType="num">
                                      <p:cBhvr>
                                        <p:cTn id="12" dur="975" fill="hold"/>
                                        <p:tgtEl>
                                          <p:spTgt spid="10"/>
                                        </p:tgtEl>
                                        <p:attrNameLst>
                                          <p:attrName>ppt_x</p:attrName>
                                        </p:attrNameLst>
                                      </p:cBhvr>
                                      <p:tavLst>
                                        <p:tav tm="0">
                                          <p:val>
                                            <p:strVal val="#ppt_x"/>
                                          </p:val>
                                        </p:tav>
                                        <p:tav tm="100000">
                                          <p:val>
                                            <p:strVal val="#ppt_x"/>
                                          </p:val>
                                        </p:tav>
                                      </p:tavLst>
                                    </p:anim>
                                    <p:anim calcmode="lin" valueType="num">
                                      <p:cBhvr>
                                        <p:cTn id="13" dur="877" decel="100000" fill="hold"/>
                                        <p:tgtEl>
                                          <p:spTgt spid="10"/>
                                        </p:tgtEl>
                                        <p:attrNameLst>
                                          <p:attrName>ppt_y</p:attrName>
                                        </p:attrNameLst>
                                      </p:cBhvr>
                                      <p:tavLst>
                                        <p:tav tm="0">
                                          <p:val>
                                            <p:strVal val="#ppt_y+1"/>
                                          </p:val>
                                        </p:tav>
                                        <p:tav tm="100000">
                                          <p:val>
                                            <p:strVal val="#ppt_y-.03"/>
                                          </p:val>
                                        </p:tav>
                                      </p:tavLst>
                                    </p:anim>
                                    <p:anim calcmode="lin" valueType="num">
                                      <p:cBhvr>
                                        <p:cTn id="14" dur="98" accel="100000" fill="hold">
                                          <p:stCondLst>
                                            <p:cond delay="877"/>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 xmlns:p14="http://schemas.microsoft.com/office/powerpoint/2010/main" xmlns:p15="http://schemas.microsoft.com/office/powerpoint/2012/main" xmlns:a16="http://schemas.microsoft.com/office/drawing/2014/main" id="{80C67197-1A25-4FF6-AFD5-ADDF043D4BC3}"/>
              </a:ext>
            </a:extLst>
          </p:cNvPr>
          <p:cNvGrpSpPr/>
          <p:nvPr/>
        </p:nvGrpSpPr>
        <p:grpSpPr>
          <a:xfrm>
            <a:off x="-2" y="0"/>
            <a:ext cx="12192832" cy="6858000"/>
            <a:chOff x="-2" y="0"/>
            <a:chExt cx="12192832" cy="6858000"/>
          </a:xfrm>
        </p:grpSpPr>
        <p:pic>
          <p:nvPicPr>
            <p:cNvPr id="21" name="PA_图片 61">
              <a:extLst>
                <a:ext uri="{FF2B5EF4-FFF2-40B4-BE49-F238E27FC236}">
                  <a16:creationId xmlns="" xmlns:p14="http://schemas.microsoft.com/office/powerpoint/2010/main" xmlns:p15="http://schemas.microsoft.com/office/powerpoint/2012/main" xmlns:a16="http://schemas.microsoft.com/office/drawing/2014/main" id="{65EB31E8-58EE-4A6D-A353-8C990C07EC4F}"/>
                </a:ext>
              </a:extLst>
            </p:cNvPr>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pic>
          <p:nvPicPr>
            <p:cNvPr id="22" name="PA_图片 47">
              <a:extLst>
                <a:ext uri="{FF2B5EF4-FFF2-40B4-BE49-F238E27FC236}">
                  <a16:creationId xmlns="" xmlns:p14="http://schemas.microsoft.com/office/powerpoint/2010/main" xmlns:p15="http://schemas.microsoft.com/office/powerpoint/2012/main" xmlns:a16="http://schemas.microsoft.com/office/drawing/2014/main" id="{3ABDCB46-E605-42BA-8640-44E8946DA8EA}"/>
                </a:ext>
              </a:extLst>
            </p:cNvPr>
            <p:cNvPicPr>
              <a:picLocks noChangeAspect="1"/>
            </p:cNvPicPr>
            <p:nvPr>
              <p:custDataLst>
                <p:tags r:id="rId3"/>
              </p:custDataLst>
            </p:nvPr>
          </p:nvPicPr>
          <p:blipFill>
            <a:blip r:embed="rId7">
              <a:extLst>
                <a:ext uri="{BEBA8EAE-BF5A-486C-A8C5-ECC9F3942E4B}">
                  <a14:imgProps xmlns:a14="http://schemas.microsoft.com/office/drawing/2010/main">
                    <a14:imgLayer r:embed="rId8">
                      <a14:imgEffect>
                        <a14:backgroundRemoval t="10000" b="97000" l="320" r="99120">
                          <a14:foregroundMark x1="12080" y1="49400" x2="20480" y2="91100"/>
                          <a14:foregroundMark x1="20480" y1="91100" x2="20480" y2="91100"/>
                          <a14:foregroundMark x1="4600" y1="89500" x2="93480" y2="99800"/>
                          <a14:foregroundMark x1="93480" y1="99800" x2="97160" y2="90200"/>
                          <a14:foregroundMark x1="97160" y1="90200" x2="99120" y2="75300"/>
                          <a14:foregroundMark x1="99120" y1="75300" x2="97920" y2="64100"/>
                          <a14:foregroundMark x1="54760" y1="69700" x2="90800" y2="62300"/>
                          <a14:foregroundMark x1="90800" y1="62300" x2="96560" y2="57400"/>
                          <a14:foregroundMark x1="96560" y1="57400" x2="96680" y2="57400"/>
                          <a14:foregroundMark x1="98080" y1="97000" x2="80640" y2="96700"/>
                          <a14:foregroundMark x1="77320" y1="62100" x2="56520" y2="62400"/>
                          <a14:foregroundMark x1="56520" y1="62400" x2="49680" y2="70100"/>
                          <a14:foregroundMark x1="1120" y1="65300" x2="3160" y2="94700"/>
                          <a14:foregroundMark x1="3800" y1="57000" x2="14920" y2="43900"/>
                          <a14:foregroundMark x1="21600" y1="57800" x2="18080" y2="51000"/>
                          <a14:foregroundMark x1="17000" y1="41500" x2="7160" y2="53400"/>
                          <a14:foregroundMark x1="320" y1="55400" x2="480" y2="58600"/>
                          <a14:foregroundMark x1="5880" y1="41500" x2="15240" y2="50600"/>
                          <a14:foregroundMark x1="15560" y1="42300" x2="5400" y2="53400"/>
                          <a14:foregroundMark x1="22240" y1="50600" x2="13960" y2="60100"/>
                          <a14:foregroundMark x1="48720" y1="69700" x2="49680" y2="68900"/>
                        </a14:backgroundRemoval>
                      </a14:imgEffect>
                    </a14:imgLayer>
                  </a14:imgProps>
                </a:ext>
                <a:ext uri="{28A0092B-C50C-407E-A947-70E740481C1C}">
                  <a14:useLocalDpi xmlns:a14="http://schemas.microsoft.com/office/drawing/2010/main" val="0"/>
                </a:ext>
              </a:extLst>
            </a:blip>
            <a:srcRect t="37921"/>
            <a:stretch>
              <a:fillRect/>
            </a:stretch>
          </p:blipFill>
          <p:spPr>
            <a:xfrm>
              <a:off x="-2" y="4587422"/>
              <a:ext cx="12192001" cy="2270578"/>
            </a:xfrm>
            <a:prstGeom prst="rect">
              <a:avLst/>
            </a:prstGeom>
          </p:spPr>
        </p:pic>
      </p:grpSp>
      <p:pic>
        <p:nvPicPr>
          <p:cNvPr id="2" name="大演PPT工作室制作"/>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13856" y="1549121"/>
            <a:ext cx="2814400" cy="2750255"/>
          </a:xfrm>
          <a:prstGeom prst="rect">
            <a:avLst/>
          </a:prstGeom>
        </p:spPr>
      </p:pic>
      <p:sp>
        <p:nvSpPr>
          <p:cNvPr id="3" name="文本框 2"/>
          <p:cNvSpPr txBox="1"/>
          <p:nvPr/>
        </p:nvSpPr>
        <p:spPr>
          <a:xfrm>
            <a:off x="1225748" y="4447938"/>
            <a:ext cx="3590615" cy="523220"/>
          </a:xfrm>
          <a:prstGeom prst="rect">
            <a:avLst/>
          </a:prstGeom>
          <a:noFill/>
        </p:spPr>
        <p:txBody>
          <a:bodyPr wrap="square" rtlCol="0">
            <a:spAutoFit/>
          </a:bodyPr>
          <a:lstStyle/>
          <a:p>
            <a:pPr algn="ctr"/>
            <a:r>
              <a:rPr lang="zh-CN" altLang="en-US" sz="2800">
                <a:latin typeface="+mn-ea"/>
              </a:rPr>
              <a:t>目录 </a:t>
            </a:r>
            <a:r>
              <a:rPr lang="en-US" altLang="zh-CN" sz="2800">
                <a:latin typeface="+mn-ea"/>
              </a:rPr>
              <a:t>/ Contents</a:t>
            </a:r>
            <a:endParaRPr lang="zh-CN" altLang="en-US" sz="2800">
              <a:latin typeface="+mn-ea"/>
            </a:endParaRPr>
          </a:p>
        </p:txBody>
      </p:sp>
      <p:sp>
        <p:nvSpPr>
          <p:cNvPr id="5" name="圆角矩形 4"/>
          <p:cNvSpPr/>
          <p:nvPr/>
        </p:nvSpPr>
        <p:spPr>
          <a:xfrm>
            <a:off x="4896507" y="575724"/>
            <a:ext cx="3734116" cy="625145"/>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50800" dist="38100" dir="2700000" algn="tl" rotWithShape="0">
                  <a:prstClr val="black">
                    <a:alpha val="40000"/>
                  </a:prstClr>
                </a:outerShdw>
              </a:effectLst>
            </a:endParaRPr>
          </a:p>
        </p:txBody>
      </p:sp>
      <p:sp>
        <p:nvSpPr>
          <p:cNvPr id="6" name="文本框 5"/>
          <p:cNvSpPr txBox="1"/>
          <p:nvPr/>
        </p:nvSpPr>
        <p:spPr>
          <a:xfrm>
            <a:off x="5492049" y="586976"/>
            <a:ext cx="2763940" cy="584774"/>
          </a:xfrm>
          <a:prstGeom prst="rect">
            <a:avLst/>
          </a:prstGeom>
          <a:noFill/>
        </p:spPr>
        <p:txBody>
          <a:bodyPr wrap="square" rtlCol="0">
            <a:spAutoFit/>
          </a:bodyPr>
          <a:lstStyle/>
          <a:p>
            <a:r>
              <a:rPr lang="zh-CN" altLang="en-US" sz="3200">
                <a:solidFill>
                  <a:schemeClr val="bg1"/>
                </a:solidFill>
              </a:rPr>
              <a:t>什么是毒品</a:t>
            </a:r>
          </a:p>
        </p:txBody>
      </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91197" y="298994"/>
            <a:ext cx="1303669" cy="1303669"/>
          </a:xfrm>
          <a:prstGeom prst="rect">
            <a:avLst/>
          </a:prstGeom>
        </p:spPr>
      </p:pic>
      <p:sp>
        <p:nvSpPr>
          <p:cNvPr id="9" name="圆角矩形 8"/>
          <p:cNvSpPr/>
          <p:nvPr/>
        </p:nvSpPr>
        <p:spPr>
          <a:xfrm>
            <a:off x="4896507" y="2006034"/>
            <a:ext cx="3734114" cy="625145"/>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50800" dist="38100" dir="2700000" algn="tl" rotWithShape="0">
                  <a:prstClr val="black">
                    <a:alpha val="40000"/>
                  </a:prstClr>
                </a:outerShdw>
              </a:effectLst>
            </a:endParaRPr>
          </a:p>
        </p:txBody>
      </p:sp>
      <p:sp>
        <p:nvSpPr>
          <p:cNvPr id="10" name="文本框 9"/>
          <p:cNvSpPr txBox="1"/>
          <p:nvPr/>
        </p:nvSpPr>
        <p:spPr>
          <a:xfrm>
            <a:off x="5492049" y="2020830"/>
            <a:ext cx="2763938" cy="584774"/>
          </a:xfrm>
          <a:prstGeom prst="rect">
            <a:avLst/>
          </a:prstGeom>
          <a:noFill/>
        </p:spPr>
        <p:txBody>
          <a:bodyPr wrap="square" rtlCol="0">
            <a:spAutoFit/>
          </a:bodyPr>
          <a:lstStyle/>
          <a:p>
            <a:r>
              <a:rPr lang="zh-CN" altLang="en-US" sz="3200">
                <a:solidFill>
                  <a:schemeClr val="bg1"/>
                </a:solidFill>
              </a:rPr>
              <a:t>新型毒品危害</a:t>
            </a:r>
          </a:p>
        </p:txBody>
      </p:sp>
      <p:pic>
        <p:nvPicPr>
          <p:cNvPr id="11" name="图片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91197" y="1729304"/>
            <a:ext cx="1303669" cy="1303669"/>
          </a:xfrm>
          <a:prstGeom prst="rect">
            <a:avLst/>
          </a:prstGeom>
        </p:spPr>
      </p:pic>
      <p:sp>
        <p:nvSpPr>
          <p:cNvPr id="13" name="圆角矩形 12"/>
          <p:cNvSpPr/>
          <p:nvPr/>
        </p:nvSpPr>
        <p:spPr>
          <a:xfrm>
            <a:off x="4896507" y="3436344"/>
            <a:ext cx="3734116" cy="625145"/>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50800" dist="38100" dir="2700000" algn="tl" rotWithShape="0">
                  <a:prstClr val="black">
                    <a:alpha val="40000"/>
                  </a:prstClr>
                </a:outerShdw>
              </a:effectLst>
            </a:endParaRPr>
          </a:p>
        </p:txBody>
      </p:sp>
      <p:sp>
        <p:nvSpPr>
          <p:cNvPr id="14" name="文本框 13"/>
          <p:cNvSpPr txBox="1"/>
          <p:nvPr/>
        </p:nvSpPr>
        <p:spPr>
          <a:xfrm>
            <a:off x="5492049" y="3454684"/>
            <a:ext cx="2763940" cy="584775"/>
          </a:xfrm>
          <a:prstGeom prst="rect">
            <a:avLst/>
          </a:prstGeom>
          <a:noFill/>
        </p:spPr>
        <p:txBody>
          <a:bodyPr wrap="square" rtlCol="0">
            <a:spAutoFit/>
          </a:bodyPr>
          <a:lstStyle/>
          <a:p>
            <a:r>
              <a:rPr lang="zh-CN" altLang="en-US" sz="3200">
                <a:solidFill>
                  <a:schemeClr val="bg1"/>
                </a:solidFill>
              </a:rPr>
              <a:t>吸毒案例分析</a:t>
            </a:r>
          </a:p>
        </p:txBody>
      </p:sp>
      <p:pic>
        <p:nvPicPr>
          <p:cNvPr id="15" name="图片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91197" y="3159614"/>
            <a:ext cx="1303669" cy="1303669"/>
          </a:xfrm>
          <a:prstGeom prst="rect">
            <a:avLst/>
          </a:prstGeom>
        </p:spPr>
      </p:pic>
      <p:sp>
        <p:nvSpPr>
          <p:cNvPr id="17" name="圆角矩形 16"/>
          <p:cNvSpPr/>
          <p:nvPr/>
        </p:nvSpPr>
        <p:spPr>
          <a:xfrm>
            <a:off x="4896507" y="4866653"/>
            <a:ext cx="3734116" cy="625145"/>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ffectLst>
                <a:outerShdw blurRad="50800" dist="38100" dir="2700000" algn="tl" rotWithShape="0">
                  <a:prstClr val="black">
                    <a:alpha val="40000"/>
                  </a:prstClr>
                </a:outerShdw>
              </a:effectLst>
            </a:endParaRPr>
          </a:p>
        </p:txBody>
      </p:sp>
      <p:sp>
        <p:nvSpPr>
          <p:cNvPr id="18" name="文本框 17"/>
          <p:cNvSpPr txBox="1"/>
          <p:nvPr/>
        </p:nvSpPr>
        <p:spPr>
          <a:xfrm>
            <a:off x="5492049" y="4888538"/>
            <a:ext cx="2763940" cy="584775"/>
          </a:xfrm>
          <a:prstGeom prst="rect">
            <a:avLst/>
          </a:prstGeom>
          <a:noFill/>
        </p:spPr>
        <p:txBody>
          <a:bodyPr wrap="square" rtlCol="0">
            <a:spAutoFit/>
          </a:bodyPr>
          <a:lstStyle/>
          <a:p>
            <a:r>
              <a:rPr lang="zh-CN" altLang="en-US" sz="3200">
                <a:solidFill>
                  <a:schemeClr val="bg1"/>
                </a:solidFill>
              </a:rPr>
              <a:t>树立健康观念</a:t>
            </a:r>
          </a:p>
        </p:txBody>
      </p:sp>
      <p:pic>
        <p:nvPicPr>
          <p:cNvPr id="19" name="图片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91197" y="4589923"/>
            <a:ext cx="1303669" cy="1303669"/>
          </a:xfrm>
          <a:prstGeom prst="rect">
            <a:avLst/>
          </a:prstGeom>
        </p:spPr>
      </p:pic>
      <p:pic>
        <p:nvPicPr>
          <p:cNvPr id="25" name="PA_图片 31">
            <a:extLst>
              <a:ext uri="{FF2B5EF4-FFF2-40B4-BE49-F238E27FC236}">
                <a16:creationId xmlns="" xmlns:p14="http://schemas.microsoft.com/office/powerpoint/2010/main" xmlns:p15="http://schemas.microsoft.com/office/powerpoint/2012/main" xmlns:a16="http://schemas.microsoft.com/office/drawing/2014/main" id="{FDA1BBFF-D9EE-4FB3-ACDC-783FFF77EB3C}"/>
              </a:ext>
            </a:extLst>
          </p:cNvPr>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9548138" y="2101471"/>
            <a:ext cx="2277235" cy="3419954"/>
          </a:xfrm>
          <a:prstGeom prst="rect">
            <a:avLst/>
          </a:prstGeom>
        </p:spPr>
      </p:pic>
    </p:spTree>
    <p:extLst>
      <p:ext uri="{BB962C8B-B14F-4D97-AF65-F5344CB8AC3E}">
        <p14:creationId xmlns:p14="http://schemas.microsoft.com/office/powerpoint/2010/main" val="3432226503"/>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A_图片 61">
            <a:extLst>
              <a:ext uri="{FF2B5EF4-FFF2-40B4-BE49-F238E27FC236}">
                <a16:creationId xmlns="" xmlns:p14="http://schemas.microsoft.com/office/powerpoint/2010/main" xmlns:p15="http://schemas.microsoft.com/office/powerpoint/2012/main" xmlns:a16="http://schemas.microsoft.com/office/drawing/2014/main" id="{AAB48E58-EB31-4E5F-B337-C0A1876A40F6}"/>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pic>
        <p:nvPicPr>
          <p:cNvPr id="14" name="图片 13">
            <a:extLst>
              <a:ext uri="{FF2B5EF4-FFF2-40B4-BE49-F238E27FC236}">
                <a16:creationId xmlns="" xmlns:p14="http://schemas.microsoft.com/office/powerpoint/2010/main" xmlns:p15="http://schemas.microsoft.com/office/powerpoint/2012/main" xmlns:a16="http://schemas.microsoft.com/office/drawing/2014/main" id="{5E41DA15-1A9C-4AD8-B01F-687F3BF4CA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20817" y="2192530"/>
            <a:ext cx="4264581" cy="3391983"/>
          </a:xfrm>
          <a:prstGeom prst="rect">
            <a:avLst/>
          </a:prstGeom>
        </p:spPr>
      </p:pic>
      <p:pic>
        <p:nvPicPr>
          <p:cNvPr id="12" name="PA_图片 47">
            <a:extLst>
              <a:ext uri="{FF2B5EF4-FFF2-40B4-BE49-F238E27FC236}">
                <a16:creationId xmlns="" xmlns:p14="http://schemas.microsoft.com/office/powerpoint/2010/main" xmlns:p15="http://schemas.microsoft.com/office/powerpoint/2012/main" xmlns:a16="http://schemas.microsoft.com/office/drawing/2014/main" id="{9AD9EFA2-D564-43D8-84A1-06E596180820}"/>
              </a:ext>
            </a:extLst>
          </p:cNvPr>
          <p:cNvPicPr>
            <a:picLocks noChangeAspect="1"/>
          </p:cNvPicPr>
          <p:nvPr>
            <p:custDataLst>
              <p:tags r:id="rId2"/>
            </p:custDataLst>
          </p:nvPr>
        </p:nvPicPr>
        <p:blipFill>
          <a:blip r:embed="rId7">
            <a:extLst>
              <a:ext uri="{BEBA8EAE-BF5A-486C-A8C5-ECC9F3942E4B}">
                <a14:imgProps xmlns:a14="http://schemas.microsoft.com/office/drawing/2010/main">
                  <a14:imgLayer r:embed="rId8">
                    <a14:imgEffect>
                      <a14:backgroundRemoval t="10000" b="97000" l="320" r="99120">
                        <a14:foregroundMark x1="12080" y1="49400" x2="20480" y2="91100"/>
                        <a14:foregroundMark x1="20480" y1="91100" x2="20480" y2="91100"/>
                        <a14:foregroundMark x1="4600" y1="89500" x2="93480" y2="99800"/>
                        <a14:foregroundMark x1="93480" y1="99800" x2="97160" y2="90200"/>
                        <a14:foregroundMark x1="97160" y1="90200" x2="99120" y2="75300"/>
                        <a14:foregroundMark x1="99120" y1="75300" x2="97920" y2="64100"/>
                        <a14:foregroundMark x1="54760" y1="69700" x2="90800" y2="62300"/>
                        <a14:foregroundMark x1="90800" y1="62300" x2="96560" y2="57400"/>
                        <a14:foregroundMark x1="96560" y1="57400" x2="96680" y2="57400"/>
                        <a14:foregroundMark x1="98080" y1="97000" x2="80640" y2="96700"/>
                        <a14:foregroundMark x1="77320" y1="62100" x2="56520" y2="62400"/>
                        <a14:foregroundMark x1="56520" y1="62400" x2="49680" y2="70100"/>
                        <a14:foregroundMark x1="1120" y1="65300" x2="3160" y2="94700"/>
                        <a14:foregroundMark x1="3800" y1="57000" x2="14920" y2="43900"/>
                        <a14:foregroundMark x1="21600" y1="57800" x2="18080" y2="51000"/>
                        <a14:foregroundMark x1="17000" y1="41500" x2="7160" y2="53400"/>
                        <a14:foregroundMark x1="320" y1="55400" x2="480" y2="58600"/>
                        <a14:foregroundMark x1="5880" y1="41500" x2="15240" y2="50600"/>
                        <a14:foregroundMark x1="15560" y1="42300" x2="5400" y2="53400"/>
                        <a14:foregroundMark x1="22240" y1="50600" x2="13960" y2="60100"/>
                        <a14:foregroundMark x1="48720" y1="69700" x2="49680" y2="68900"/>
                      </a14:backgroundRemoval>
                    </a14:imgEffect>
                  </a14:imgLayer>
                </a14:imgProps>
              </a:ext>
              <a:ext uri="{28A0092B-C50C-407E-A947-70E740481C1C}">
                <a14:useLocalDpi xmlns:a14="http://schemas.microsoft.com/office/drawing/2010/main" val="0"/>
              </a:ext>
            </a:extLst>
          </a:blip>
          <a:srcRect t="37921"/>
          <a:stretch>
            <a:fillRect/>
          </a:stretch>
        </p:blipFill>
        <p:spPr>
          <a:xfrm>
            <a:off x="0" y="4588182"/>
            <a:ext cx="12192001" cy="2270578"/>
          </a:xfrm>
          <a:prstGeom prst="rect">
            <a:avLst/>
          </a:prstGeom>
        </p:spPr>
      </p:pic>
      <p:pic>
        <p:nvPicPr>
          <p:cNvPr id="3" name="大演PPT工作室制作"/>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67171" y="-671333"/>
            <a:ext cx="5235103" cy="5235103"/>
          </a:xfrm>
          <a:prstGeom prst="rect">
            <a:avLst/>
          </a:prstGeom>
        </p:spPr>
      </p:pic>
      <p:sp>
        <p:nvSpPr>
          <p:cNvPr id="4" name="文本框 3"/>
          <p:cNvSpPr txBox="1"/>
          <p:nvPr/>
        </p:nvSpPr>
        <p:spPr>
          <a:xfrm>
            <a:off x="5018471" y="3596467"/>
            <a:ext cx="6706669" cy="1107996"/>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6600">
                <a:ln w="19050">
                  <a:solidFill>
                    <a:schemeClr val="accent1"/>
                  </a:solidFill>
                </a:ln>
                <a:solidFill>
                  <a:schemeClr val="bg1"/>
                </a:solidFill>
                <a:latin typeface="华康海报体W12" panose="040B0C09000000000000" pitchFamily="81" charset="-122"/>
                <a:ea typeface="华康海报体W12" panose="040B0C09000000000000" pitchFamily="81" charset="-122"/>
              </a:rPr>
              <a:t>感谢大家的聆听</a:t>
            </a:r>
          </a:p>
        </p:txBody>
      </p:sp>
      <p:pic>
        <p:nvPicPr>
          <p:cNvPr id="5" name="图片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54669" y="1294406"/>
            <a:ext cx="1957378" cy="1957378"/>
          </a:xfrm>
          <a:prstGeom prst="rect">
            <a:avLst/>
          </a:prstGeom>
        </p:spPr>
      </p:pic>
      <p:pic>
        <p:nvPicPr>
          <p:cNvPr id="13" name="图片 12">
            <a:extLst>
              <a:ext uri="{FF2B5EF4-FFF2-40B4-BE49-F238E27FC236}">
                <a16:creationId xmlns="" xmlns:p14="http://schemas.microsoft.com/office/powerpoint/2010/main" xmlns:p15="http://schemas.microsoft.com/office/powerpoint/2012/main" xmlns:a16="http://schemas.microsoft.com/office/drawing/2014/main" id="{26D7D462-C51F-4FEE-A0BA-E878589E0D3D}"/>
              </a:ext>
            </a:extLst>
          </p:cNvPr>
          <p:cNvPicPr>
            <a:picLocks noChangeAspect="1"/>
          </p:cNvPicPr>
          <p:nvPr/>
        </p:nvPicPr>
        <p:blipFill>
          <a:blip r:embed="rId11" cstate="print">
            <a:extLst>
              <a:ext uri="{28A0092B-C50C-407E-A947-70E740481C1C}">
                <a14:useLocalDpi xmlns:a14="http://schemas.microsoft.com/office/drawing/2010/main" val="0"/>
              </a:ext>
            </a:extLst>
          </a:blip>
          <a:srcRect r="55192"/>
          <a:stretch>
            <a:fillRect/>
          </a:stretch>
        </p:blipFill>
        <p:spPr>
          <a:xfrm rot="176213">
            <a:off x="646584" y="2148152"/>
            <a:ext cx="3228081" cy="3598548"/>
          </a:xfrm>
          <a:prstGeom prst="rect">
            <a:avLst/>
          </a:prstGeom>
        </p:spPr>
      </p:pic>
      <p:sp>
        <p:nvSpPr>
          <p:cNvPr id="11" name="圆角矩形 7">
            <a:extLst>
              <a:ext uri="{FF2B5EF4-FFF2-40B4-BE49-F238E27FC236}">
                <a16:creationId xmlns="" xmlns:p14="http://schemas.microsoft.com/office/powerpoint/2010/main" xmlns:p15="http://schemas.microsoft.com/office/powerpoint/2012/main" xmlns:a16="http://schemas.microsoft.com/office/drawing/2014/main" id="{D8A9EEA4-2B04-4F8D-91DB-4C739B6C713F}"/>
              </a:ext>
            </a:extLst>
          </p:cNvPr>
          <p:cNvSpPr/>
          <p:nvPr/>
        </p:nvSpPr>
        <p:spPr>
          <a:xfrm>
            <a:off x="4909920" y="4682227"/>
            <a:ext cx="2727165" cy="386937"/>
          </a:xfrm>
          <a:prstGeom prst="roundRect">
            <a:avLst>
              <a:gd name="adj" fmla="val 251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accent1"/>
                </a:solidFill>
              </a:rPr>
              <a:t>秭归县职业教育中心</a:t>
            </a:r>
            <a:endParaRPr lang="zh-CN" altLang="en-US" sz="2000" dirty="0">
              <a:solidFill>
                <a:schemeClr val="accent1"/>
              </a:solidFill>
            </a:endParaRPr>
          </a:p>
        </p:txBody>
      </p:sp>
      <p:sp>
        <p:nvSpPr>
          <p:cNvPr id="15" name="圆角矩形 8">
            <a:extLst>
              <a:ext uri="{FF2B5EF4-FFF2-40B4-BE49-F238E27FC236}">
                <a16:creationId xmlns="" xmlns:p14="http://schemas.microsoft.com/office/powerpoint/2010/main" xmlns:p15="http://schemas.microsoft.com/office/powerpoint/2012/main" xmlns:a16="http://schemas.microsoft.com/office/drawing/2014/main" id="{A3A0CC38-CD89-4C7D-85D2-C303184146A4}"/>
              </a:ext>
            </a:extLst>
          </p:cNvPr>
          <p:cNvSpPr/>
          <p:nvPr/>
        </p:nvSpPr>
        <p:spPr>
          <a:xfrm>
            <a:off x="7543609" y="4659991"/>
            <a:ext cx="2206973" cy="386937"/>
          </a:xfrm>
          <a:prstGeom prst="roundRect">
            <a:avLst>
              <a:gd name="adj" fmla="val 251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latin typeface="+mn-ea"/>
              </a:rPr>
              <a:t>授课</a:t>
            </a:r>
            <a:r>
              <a:rPr lang="zh-CN" altLang="en-US" sz="2000" dirty="0" smtClean="0">
                <a:solidFill>
                  <a:schemeClr val="accent1"/>
                </a:solidFill>
                <a:latin typeface="+mn-ea"/>
              </a:rPr>
              <a:t>人：宋秀桃</a:t>
            </a:r>
            <a:endParaRPr lang="zh-CN" altLang="en-US" sz="2000" dirty="0">
              <a:solidFill>
                <a:schemeClr val="accent1"/>
              </a:solidFill>
              <a:latin typeface="+mn-ea"/>
            </a:endParaRPr>
          </a:p>
        </p:txBody>
      </p:sp>
    </p:spTree>
    <p:extLst>
      <p:ext uri="{BB962C8B-B14F-4D97-AF65-F5344CB8AC3E}">
        <p14:creationId xmlns:p14="http://schemas.microsoft.com/office/powerpoint/2010/main" val="1634579273"/>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10" presetClass="entr" presetSubtype="0" fill="hold" nodeType="withEffect">
                                  <p:childTnLst>
                                    <p:set>
                                      <p:cBhvr>
                                        <p:cTn id="9" dur="1" fill="hold">
                                          <p:stCondLst>
                                            <p:cond delay="0"/>
                                          </p:stCondLst>
                                        </p:cTn>
                                        <p:tgtEl>
                                          <p:spTgt spid="12"/>
                                        </p:tgtEl>
                                        <p:attrNameLst>
                                          <p:attrName>style.visibility</p:attrName>
                                        </p:attrNameLst>
                                      </p:cBhvr>
                                      <p:to>
                                        <p:strVal val="visible"/>
                                      </p:to>
                                    </p:set>
                                    <p:animEffect transition="in" filter="fade">
                                      <p:cBhvr>
                                        <p:cTn id="10" dur="750"/>
                                        <p:tgtEl>
                                          <p:spTgt spid="12"/>
                                        </p:tgtEl>
                                      </p:cBhvr>
                                    </p:animEffect>
                                  </p:childTnLst>
                                </p:cTn>
                              </p:par>
                            </p:childTnLst>
                          </p:cTn>
                        </p:par>
                      </p:childTnLst>
                    </p:cTn>
                  </p:par>
                  <p:par>
                    <p:cTn id="11" fill="hold" nodeType="clickPar">
                      <p:stCondLst>
                        <p:cond delay="indefinite"/>
                        <p:cond evt="onBegin" delay="0">
                          <p:tn val="10"/>
                        </p:cond>
                      </p:stCondLst>
                      <p:childTnLst>
                        <p:par>
                          <p:cTn id="12" fill="hold" nodeType="withGroup">
                            <p:stCondLst>
                              <p:cond delay="0"/>
                            </p:stCondLst>
                            <p:childTnLst>
                              <p:par>
                                <p:cTn id="13" presetID="42"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A_图片 61">
            <a:extLst>
              <a:ext uri="{FF2B5EF4-FFF2-40B4-BE49-F238E27FC236}">
                <a16:creationId xmlns="" xmlns:p14="http://schemas.microsoft.com/office/powerpoint/2010/main" xmlns:p15="http://schemas.microsoft.com/office/powerpoint/2012/main" xmlns:a16="http://schemas.microsoft.com/office/drawing/2014/main" id="{2974D513-ED92-4904-A04B-D4FCC6718007}"/>
              </a:ext>
            </a:extLst>
          </p:cNvPr>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pic>
        <p:nvPicPr>
          <p:cNvPr id="9" name="PA_图片 47">
            <a:extLst>
              <a:ext uri="{FF2B5EF4-FFF2-40B4-BE49-F238E27FC236}">
                <a16:creationId xmlns="" xmlns:p14="http://schemas.microsoft.com/office/powerpoint/2010/main" xmlns:p15="http://schemas.microsoft.com/office/powerpoint/2012/main" xmlns:a16="http://schemas.microsoft.com/office/drawing/2014/main" id="{DB2DC105-D34A-4999-802D-1D77C4C4FD42}"/>
              </a:ext>
            </a:extLst>
          </p:cNvPr>
          <p:cNvPicPr>
            <a:picLocks noChangeAspect="1"/>
          </p:cNvPicPr>
          <p:nvPr>
            <p:custDataLst>
              <p:tags r:id="rId2"/>
            </p:custDataLst>
          </p:nvPr>
        </p:nvPicPr>
        <p:blipFill>
          <a:blip r:embed="rId7">
            <a:extLst>
              <a:ext uri="{BEBA8EAE-BF5A-486C-A8C5-ECC9F3942E4B}">
                <a14:imgProps xmlns:a14="http://schemas.microsoft.com/office/drawing/2010/main">
                  <a14:imgLayer r:embed="rId8">
                    <a14:imgEffect>
                      <a14:backgroundRemoval t="10000" b="97000" l="320" r="99120">
                        <a14:foregroundMark x1="12080" y1="49400" x2="20480" y2="91100"/>
                        <a14:foregroundMark x1="20480" y1="91100" x2="20480" y2="91100"/>
                        <a14:foregroundMark x1="4600" y1="89500" x2="93480" y2="99800"/>
                        <a14:foregroundMark x1="93480" y1="99800" x2="97160" y2="90200"/>
                        <a14:foregroundMark x1="97160" y1="90200" x2="99120" y2="75300"/>
                        <a14:foregroundMark x1="99120" y1="75300" x2="97920" y2="64100"/>
                        <a14:foregroundMark x1="54760" y1="69700" x2="90800" y2="62300"/>
                        <a14:foregroundMark x1="90800" y1="62300" x2="96560" y2="57400"/>
                        <a14:foregroundMark x1="96560" y1="57400" x2="96680" y2="57400"/>
                        <a14:foregroundMark x1="98080" y1="97000" x2="80640" y2="96700"/>
                        <a14:foregroundMark x1="77320" y1="62100" x2="56520" y2="62400"/>
                        <a14:foregroundMark x1="56520" y1="62400" x2="49680" y2="70100"/>
                        <a14:foregroundMark x1="1120" y1="65300" x2="3160" y2="94700"/>
                        <a14:foregroundMark x1="3800" y1="57000" x2="14920" y2="43900"/>
                        <a14:foregroundMark x1="21600" y1="57800" x2="18080" y2="51000"/>
                        <a14:foregroundMark x1="17000" y1="41500" x2="7160" y2="53400"/>
                        <a14:foregroundMark x1="320" y1="55400" x2="480" y2="58600"/>
                        <a14:foregroundMark x1="5880" y1="41500" x2="15240" y2="50600"/>
                        <a14:foregroundMark x1="15560" y1="42300" x2="5400" y2="53400"/>
                        <a14:foregroundMark x1="22240" y1="50600" x2="13960" y2="60100"/>
                        <a14:foregroundMark x1="48720" y1="69700" x2="49680" y2="68900"/>
                      </a14:backgroundRemoval>
                    </a14:imgEffect>
                  </a14:imgLayer>
                </a14:imgProps>
              </a:ext>
              <a:ext uri="{28A0092B-C50C-407E-A947-70E740481C1C}">
                <a14:useLocalDpi xmlns:a14="http://schemas.microsoft.com/office/drawing/2010/main" val="0"/>
              </a:ext>
            </a:extLst>
          </a:blip>
          <a:srcRect t="37921"/>
          <a:stretch>
            <a:fillRect/>
          </a:stretch>
        </p:blipFill>
        <p:spPr>
          <a:xfrm>
            <a:off x="-2" y="4587422"/>
            <a:ext cx="12192001" cy="2270578"/>
          </a:xfrm>
          <a:prstGeom prst="rect">
            <a:avLst/>
          </a:prstGeom>
        </p:spPr>
      </p:pic>
      <p:pic>
        <p:nvPicPr>
          <p:cNvPr id="10" name="图片 9">
            <a:extLst>
              <a:ext uri="{FF2B5EF4-FFF2-40B4-BE49-F238E27FC236}">
                <a16:creationId xmlns="" xmlns:p14="http://schemas.microsoft.com/office/powerpoint/2010/main" xmlns:p15="http://schemas.microsoft.com/office/powerpoint/2012/main" xmlns:a16="http://schemas.microsoft.com/office/drawing/2014/main" id="{D6B4E3BA-8997-4806-9447-B65D34CC5F1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27418" y="2330728"/>
            <a:ext cx="4264581" cy="3391983"/>
          </a:xfrm>
          <a:prstGeom prst="rect">
            <a:avLst/>
          </a:prstGeom>
        </p:spPr>
      </p:pic>
      <p:sp>
        <p:nvSpPr>
          <p:cNvPr id="13" name="文本框 12"/>
          <p:cNvSpPr txBox="1"/>
          <p:nvPr/>
        </p:nvSpPr>
        <p:spPr>
          <a:xfrm>
            <a:off x="5579993" y="2539780"/>
            <a:ext cx="5422604" cy="1107996"/>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6600">
                <a:ln w="25400">
                  <a:solidFill>
                    <a:schemeClr val="bg1"/>
                  </a:solidFill>
                </a:ln>
                <a:solidFill>
                  <a:srgbClr val="C00000"/>
                </a:solidFill>
                <a:latin typeface="华康海报体W12" panose="040B0C09000000000000" pitchFamily="81" charset="-122"/>
                <a:ea typeface="华康海报体W12" panose="040B0C09000000000000" pitchFamily="81" charset="-122"/>
              </a:rPr>
              <a:t>什么是毒品？</a:t>
            </a:r>
          </a:p>
        </p:txBody>
      </p:sp>
      <p:sp>
        <p:nvSpPr>
          <p:cNvPr id="17" name="椭圆 16"/>
          <p:cNvSpPr/>
          <p:nvPr/>
        </p:nvSpPr>
        <p:spPr>
          <a:xfrm>
            <a:off x="1000716" y="1233913"/>
            <a:ext cx="4178596" cy="417859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43615" y="5486399"/>
            <a:ext cx="1242761" cy="1242761"/>
          </a:xfrm>
          <a:prstGeom prst="rect">
            <a:avLst/>
          </a:prstGeom>
        </p:spPr>
      </p:pic>
      <p:pic>
        <p:nvPicPr>
          <p:cNvPr id="11" name="PA_图片 31">
            <a:extLst>
              <a:ext uri="{FF2B5EF4-FFF2-40B4-BE49-F238E27FC236}">
                <a16:creationId xmlns="" xmlns:p14="http://schemas.microsoft.com/office/powerpoint/2010/main" xmlns:p15="http://schemas.microsoft.com/office/powerpoint/2012/main" xmlns:a16="http://schemas.microsoft.com/office/drawing/2014/main" id="{11C1BDB3-9C28-4618-9EE2-27876461AC16}"/>
              </a:ext>
            </a:extLst>
          </p:cNvPr>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tretch>
            <a:fillRect/>
          </a:stretch>
        </p:blipFill>
        <p:spPr>
          <a:xfrm>
            <a:off x="1805917" y="1613234"/>
            <a:ext cx="2277235" cy="3419954"/>
          </a:xfrm>
          <a:prstGeom prst="rect">
            <a:avLst/>
          </a:prstGeom>
        </p:spPr>
      </p:pic>
    </p:spTree>
    <p:extLst>
      <p:ext uri="{BB962C8B-B14F-4D97-AF65-F5344CB8AC3E}">
        <p14:creationId xmlns:p14="http://schemas.microsoft.com/office/powerpoint/2010/main" val="107770340"/>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A_图片 61">
            <a:extLst>
              <a:ext uri="{FF2B5EF4-FFF2-40B4-BE49-F238E27FC236}">
                <a16:creationId xmlns="" xmlns:p14="http://schemas.microsoft.com/office/powerpoint/2010/main" xmlns:p15="http://schemas.microsoft.com/office/powerpoint/2012/main" xmlns:a16="http://schemas.microsoft.com/office/drawing/2014/main" id="{A01E5135-4F65-4B70-901D-1BF394A1A9BB}"/>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pic>
        <p:nvPicPr>
          <p:cNvPr id="12" name="PA_图片 47">
            <a:extLst>
              <a:ext uri="{FF2B5EF4-FFF2-40B4-BE49-F238E27FC236}">
                <a16:creationId xmlns="" xmlns:p14="http://schemas.microsoft.com/office/powerpoint/2010/main" xmlns:p15="http://schemas.microsoft.com/office/powerpoint/2012/main" xmlns:a16="http://schemas.microsoft.com/office/drawing/2014/main" id="{B1AEB860-08A6-4ECB-B074-5F81A97FC485}"/>
              </a:ext>
            </a:extLst>
          </p:cNvPr>
          <p:cNvPicPr>
            <a:picLocks noChangeAspect="1"/>
          </p:cNvPicPr>
          <p:nvPr>
            <p:custDataLst>
              <p:tags r:id="rId2"/>
            </p:custDataLst>
          </p:nvPr>
        </p:nvPicPr>
        <p:blipFill>
          <a:blip r:embed="rId6">
            <a:extLst>
              <a:ext uri="{BEBA8EAE-BF5A-486C-A8C5-ECC9F3942E4B}">
                <a14:imgProps xmlns:a14="http://schemas.microsoft.com/office/drawing/2010/main">
                  <a14:imgLayer r:embed="rId7">
                    <a14:imgEffect>
                      <a14:backgroundRemoval t="10000" b="97000" l="320" r="99120">
                        <a14:foregroundMark x1="12080" y1="49400" x2="20480" y2="91100"/>
                        <a14:foregroundMark x1="20480" y1="91100" x2="20480" y2="91100"/>
                        <a14:foregroundMark x1="4600" y1="89500" x2="93480" y2="99800"/>
                        <a14:foregroundMark x1="93480" y1="99800" x2="97160" y2="90200"/>
                        <a14:foregroundMark x1="97160" y1="90200" x2="99120" y2="75300"/>
                        <a14:foregroundMark x1="99120" y1="75300" x2="97920" y2="64100"/>
                        <a14:foregroundMark x1="54760" y1="69700" x2="90800" y2="62300"/>
                        <a14:foregroundMark x1="90800" y1="62300" x2="96560" y2="57400"/>
                        <a14:foregroundMark x1="96560" y1="57400" x2="96680" y2="57400"/>
                        <a14:foregroundMark x1="98080" y1="97000" x2="80640" y2="96700"/>
                        <a14:foregroundMark x1="77320" y1="62100" x2="56520" y2="62400"/>
                        <a14:foregroundMark x1="56520" y1="62400" x2="49680" y2="70100"/>
                        <a14:foregroundMark x1="1120" y1="65300" x2="3160" y2="94700"/>
                        <a14:foregroundMark x1="3800" y1="57000" x2="14920" y2="43900"/>
                        <a14:foregroundMark x1="21600" y1="57800" x2="18080" y2="51000"/>
                        <a14:foregroundMark x1="17000" y1="41500" x2="7160" y2="53400"/>
                        <a14:foregroundMark x1="320" y1="55400" x2="480" y2="58600"/>
                        <a14:foregroundMark x1="5880" y1="41500" x2="15240" y2="50600"/>
                        <a14:foregroundMark x1="15560" y1="42300" x2="5400" y2="53400"/>
                        <a14:foregroundMark x1="22240" y1="50600" x2="13960" y2="60100"/>
                        <a14:foregroundMark x1="48720" y1="69700" x2="49680" y2="68900"/>
                      </a14:backgroundRemoval>
                    </a14:imgEffect>
                  </a14:imgLayer>
                </a14:imgProps>
              </a:ext>
              <a:ext uri="{28A0092B-C50C-407E-A947-70E740481C1C}">
                <a14:useLocalDpi xmlns:a14="http://schemas.microsoft.com/office/drawing/2010/main" val="0"/>
              </a:ext>
            </a:extLst>
          </a:blip>
          <a:srcRect t="37921"/>
          <a:stretch>
            <a:fillRect/>
          </a:stretch>
        </p:blipFill>
        <p:spPr>
          <a:xfrm>
            <a:off x="-2" y="4587422"/>
            <a:ext cx="12192001" cy="2270578"/>
          </a:xfrm>
          <a:prstGeom prst="rect">
            <a:avLst/>
          </a:prstGeom>
        </p:spPr>
      </p:pic>
      <p:pic>
        <p:nvPicPr>
          <p:cNvPr id="13" name="图片 12">
            <a:extLst>
              <a:ext uri="{FF2B5EF4-FFF2-40B4-BE49-F238E27FC236}">
                <a16:creationId xmlns="" xmlns:p14="http://schemas.microsoft.com/office/powerpoint/2010/main" xmlns:p15="http://schemas.microsoft.com/office/powerpoint/2012/main" xmlns:a16="http://schemas.microsoft.com/office/drawing/2014/main" id="{1DCAFD57-0666-4866-801B-028C959FC83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27418" y="2330728"/>
            <a:ext cx="4264581" cy="3391983"/>
          </a:xfrm>
          <a:prstGeom prst="rect">
            <a:avLst/>
          </a:prstGeom>
        </p:spPr>
      </p:pic>
      <p:sp>
        <p:nvSpPr>
          <p:cNvPr id="7" name="圆角矩形 6"/>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8" name="文本框 7"/>
          <p:cNvSpPr txBox="1"/>
          <p:nvPr/>
        </p:nvSpPr>
        <p:spPr>
          <a:xfrm>
            <a:off x="1209503" y="492385"/>
            <a:ext cx="2263370" cy="461665"/>
          </a:xfrm>
          <a:prstGeom prst="rect">
            <a:avLst/>
          </a:prstGeom>
          <a:noFill/>
        </p:spPr>
        <p:txBody>
          <a:bodyPr wrap="square" rtlCol="0">
            <a:spAutoFit/>
          </a:bodyPr>
          <a:lstStyle/>
          <a:p>
            <a:r>
              <a:rPr lang="zh-CN" altLang="en-US" sz="2400">
                <a:solidFill>
                  <a:schemeClr val="bg1"/>
                </a:solidFill>
              </a:rPr>
              <a:t>什么是毒品？</a:t>
            </a:r>
          </a:p>
        </p:txBody>
      </p:sp>
      <p:sp>
        <p:nvSpPr>
          <p:cNvPr id="11" name="AutoShape 28"/>
          <p:cNvSpPr>
            <a:spLocks noChangeArrowheads="1"/>
          </p:cNvSpPr>
          <p:nvPr/>
        </p:nvSpPr>
        <p:spPr bwMode="auto">
          <a:xfrm>
            <a:off x="5020291" y="1479583"/>
            <a:ext cx="6862764" cy="1505903"/>
          </a:xfrm>
          <a:prstGeom prst="roundRect">
            <a:avLst>
              <a:gd name="adj" fmla="val 4519"/>
            </a:avLst>
          </a:prstGeom>
          <a:noFill/>
          <a:ln w="9525">
            <a:noFill/>
            <a:prstDash val="lgDashDotDot"/>
            <a:round/>
          </a:ln>
        </p:spPr>
        <p:txBody>
          <a:bodyPr wrap="square" anchor="ctr">
            <a:spAutoFit/>
          </a:bodyP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zh-CN" altLang="en-US" sz="2000">
                <a:solidFill>
                  <a:srgbClr val="FF0000"/>
                </a:solidFill>
              </a:rPr>
              <a:t>根据</a:t>
            </a:r>
            <a:r>
              <a:rPr lang="en-US" altLang="zh-CN" sz="2000">
                <a:solidFill>
                  <a:srgbClr val="FF0000"/>
                </a:solidFill>
              </a:rPr>
              <a:t>《</a:t>
            </a:r>
            <a:r>
              <a:rPr lang="zh-CN" altLang="en-US" sz="2000">
                <a:solidFill>
                  <a:srgbClr val="FF0000"/>
                </a:solidFill>
              </a:rPr>
              <a:t>刑法</a:t>
            </a:r>
            <a:r>
              <a:rPr lang="en-US" altLang="zh-CN" sz="2000">
                <a:solidFill>
                  <a:srgbClr val="FF0000"/>
                </a:solidFill>
              </a:rPr>
              <a:t>》</a:t>
            </a:r>
            <a:r>
              <a:rPr lang="zh-CN" altLang="en-US" sz="2000">
                <a:solidFill>
                  <a:srgbClr val="FF0000"/>
                </a:solidFill>
              </a:rPr>
              <a:t>第</a:t>
            </a:r>
            <a:r>
              <a:rPr lang="en-US" altLang="zh-CN" sz="2000">
                <a:solidFill>
                  <a:srgbClr val="FF0000"/>
                </a:solidFill>
              </a:rPr>
              <a:t>357</a:t>
            </a:r>
            <a:r>
              <a:rPr lang="zh-CN" altLang="en-US" sz="2000">
                <a:solidFill>
                  <a:srgbClr val="FF0000"/>
                </a:solidFill>
              </a:rPr>
              <a:t>条的规定：毒品是指鸦片、海洛因、甲基苯丙胺（冰毒）、吗啡、大麻、可卡因以及国家规定管制的其它能够使人形成瘾癖的麻醉药品和精神药品。</a:t>
            </a:r>
          </a:p>
        </p:txBody>
      </p:sp>
      <p:sp>
        <p:nvSpPr>
          <p:cNvPr id="15" name="Text Box 8"/>
          <p:cNvSpPr txBox="1">
            <a:spLocks noChangeArrowheads="1"/>
          </p:cNvSpPr>
          <p:nvPr/>
        </p:nvSpPr>
        <p:spPr bwMode="auto">
          <a:xfrm>
            <a:off x="5020291" y="2985486"/>
            <a:ext cx="6238838" cy="2862322"/>
          </a:xfrm>
          <a:prstGeom prst="rect">
            <a:avLst/>
          </a:prstGeom>
          <a:noFill/>
          <a:ln>
            <a:noFill/>
          </a:ln>
          <a:effectLst/>
        </p:spPr>
        <p:txBody>
          <a:bodyPr wrap="square">
            <a:spAutoFit/>
          </a:bodyPr>
          <a:lstStyle/>
          <a:p>
            <a:pPr>
              <a:lnSpc>
                <a:spcPct val="150000"/>
              </a:lnSpc>
            </a:pPr>
            <a:r>
              <a:rPr lang="zh-CN" altLang="en-US" sz="2000">
                <a:solidFill>
                  <a:schemeClr val="accent1"/>
                </a:solidFill>
                <a:latin typeface="+mn-ea"/>
              </a:rPr>
              <a:t>毒品的危害性主要表现 ：</a:t>
            </a:r>
          </a:p>
          <a:p>
            <a:pPr>
              <a:lnSpc>
                <a:spcPct val="150000"/>
              </a:lnSpc>
            </a:pPr>
            <a:r>
              <a:rPr lang="zh-CN" altLang="en-US" sz="2000">
                <a:latin typeface="+mn-ea"/>
              </a:rPr>
              <a:t>（</a:t>
            </a:r>
            <a:r>
              <a:rPr lang="en-US" altLang="zh-CN" sz="2000">
                <a:solidFill>
                  <a:srgbClr val="FF0000"/>
                </a:solidFill>
                <a:latin typeface="+mn-ea"/>
              </a:rPr>
              <a:t>1</a:t>
            </a:r>
            <a:r>
              <a:rPr lang="zh-CN" altLang="en-US" sz="2000">
                <a:solidFill>
                  <a:srgbClr val="FF0000"/>
                </a:solidFill>
                <a:latin typeface="+mn-ea"/>
              </a:rPr>
              <a:t>）毒品严重危害人的身心健康； </a:t>
            </a:r>
          </a:p>
          <a:p>
            <a:pPr>
              <a:lnSpc>
                <a:spcPct val="150000"/>
              </a:lnSpc>
            </a:pPr>
            <a:r>
              <a:rPr lang="zh-CN" altLang="en-US" sz="2000">
                <a:solidFill>
                  <a:srgbClr val="FF0000"/>
                </a:solidFill>
                <a:latin typeface="+mn-ea"/>
              </a:rPr>
              <a:t>（</a:t>
            </a:r>
            <a:r>
              <a:rPr lang="en-US" altLang="zh-CN" sz="2000">
                <a:solidFill>
                  <a:srgbClr val="FF0000"/>
                </a:solidFill>
                <a:latin typeface="+mn-ea"/>
              </a:rPr>
              <a:t>2</a:t>
            </a:r>
            <a:r>
              <a:rPr lang="zh-CN" altLang="en-US" sz="2000">
                <a:solidFill>
                  <a:srgbClr val="FF0000"/>
                </a:solidFill>
                <a:latin typeface="+mn-ea"/>
              </a:rPr>
              <a:t>）毒品问题诱发其他违法犯罪，破坏正常的社会和  </a:t>
            </a:r>
            <a:endParaRPr lang="en-US" altLang="zh-CN" sz="2000">
              <a:solidFill>
                <a:srgbClr val="FF0000"/>
              </a:solidFill>
              <a:latin typeface="+mn-ea"/>
            </a:endParaRPr>
          </a:p>
          <a:p>
            <a:pPr>
              <a:lnSpc>
                <a:spcPct val="150000"/>
              </a:lnSpc>
            </a:pPr>
            <a:r>
              <a:rPr lang="en-US" altLang="zh-CN" sz="2000">
                <a:solidFill>
                  <a:srgbClr val="FF0000"/>
                </a:solidFill>
                <a:latin typeface="+mn-ea"/>
              </a:rPr>
              <a:t>        </a:t>
            </a:r>
            <a:r>
              <a:rPr lang="zh-CN" altLang="en-US" sz="2000">
                <a:solidFill>
                  <a:srgbClr val="FF0000"/>
                </a:solidFill>
                <a:latin typeface="+mn-ea"/>
              </a:rPr>
              <a:t>经济秩序； </a:t>
            </a:r>
          </a:p>
          <a:p>
            <a:pPr>
              <a:lnSpc>
                <a:spcPct val="150000"/>
              </a:lnSpc>
            </a:pPr>
            <a:r>
              <a:rPr lang="zh-CN" altLang="en-US" sz="2000">
                <a:solidFill>
                  <a:srgbClr val="FF0000"/>
                </a:solidFill>
                <a:latin typeface="+mn-ea"/>
              </a:rPr>
              <a:t>（</a:t>
            </a:r>
            <a:r>
              <a:rPr lang="en-US" altLang="zh-CN" sz="2000">
                <a:solidFill>
                  <a:srgbClr val="FF0000"/>
                </a:solidFill>
                <a:latin typeface="+mn-ea"/>
              </a:rPr>
              <a:t>3</a:t>
            </a:r>
            <a:r>
              <a:rPr lang="zh-CN" altLang="en-US" sz="2000">
                <a:solidFill>
                  <a:srgbClr val="FF0000"/>
                </a:solidFill>
                <a:latin typeface="+mn-ea"/>
              </a:rPr>
              <a:t>）毒品问题渗透和腐蚀政权机构，加剧腐败现象； </a:t>
            </a:r>
          </a:p>
          <a:p>
            <a:pPr>
              <a:lnSpc>
                <a:spcPct val="150000"/>
              </a:lnSpc>
            </a:pPr>
            <a:r>
              <a:rPr lang="zh-CN" altLang="en-US" sz="2000">
                <a:solidFill>
                  <a:srgbClr val="FF0000"/>
                </a:solidFill>
                <a:latin typeface="+mn-ea"/>
              </a:rPr>
              <a:t>（</a:t>
            </a:r>
            <a:r>
              <a:rPr lang="en-US" altLang="zh-CN" sz="2000">
                <a:solidFill>
                  <a:srgbClr val="FF0000"/>
                </a:solidFill>
                <a:latin typeface="+mn-ea"/>
              </a:rPr>
              <a:t>4</a:t>
            </a:r>
            <a:r>
              <a:rPr lang="zh-CN" altLang="en-US" sz="2000">
                <a:solidFill>
                  <a:srgbClr val="FF0000"/>
                </a:solidFill>
                <a:latin typeface="+mn-ea"/>
              </a:rPr>
              <a:t>）毒品问题给社会造成巨大的经济损失。 </a:t>
            </a:r>
          </a:p>
        </p:txBody>
      </p:sp>
      <p:pic>
        <p:nvPicPr>
          <p:cNvPr id="3" name="大演PPT工作室制作"/>
          <p:cNvPicPr>
            <a:picLocks noChangeAspect="1"/>
          </p:cNvPicPr>
          <p:nvPr/>
        </p:nvPicPr>
        <p:blipFill>
          <a:blip r:embed="rId9"/>
          <a:stretch>
            <a:fillRect/>
          </a:stretch>
        </p:blipFill>
        <p:spPr>
          <a:xfrm>
            <a:off x="687992" y="1742391"/>
            <a:ext cx="4025386" cy="40253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Tree>
    <p:extLst>
      <p:ext uri="{BB962C8B-B14F-4D97-AF65-F5344CB8AC3E}">
        <p14:creationId xmlns:p14="http://schemas.microsoft.com/office/powerpoint/2010/main" val="2265176927"/>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A_图片 61">
            <a:extLst>
              <a:ext uri="{FF2B5EF4-FFF2-40B4-BE49-F238E27FC236}">
                <a16:creationId xmlns="" xmlns:p14="http://schemas.microsoft.com/office/powerpoint/2010/main" xmlns:p15="http://schemas.microsoft.com/office/powerpoint/2012/main" xmlns:a16="http://schemas.microsoft.com/office/drawing/2014/main" id="{7041ABA2-4BC9-4DB7-9C7B-3E92FB04E796}"/>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pic>
        <p:nvPicPr>
          <p:cNvPr id="25" name="PA_图片 47">
            <a:extLst>
              <a:ext uri="{FF2B5EF4-FFF2-40B4-BE49-F238E27FC236}">
                <a16:creationId xmlns="" xmlns:p14="http://schemas.microsoft.com/office/powerpoint/2010/main" xmlns:p15="http://schemas.microsoft.com/office/powerpoint/2012/main" xmlns:a16="http://schemas.microsoft.com/office/drawing/2014/main" id="{5460D4DD-7481-4A10-9581-5AB08F320732}"/>
              </a:ext>
            </a:extLst>
          </p:cNvPr>
          <p:cNvPicPr>
            <a:picLocks noChangeAspect="1"/>
          </p:cNvPicPr>
          <p:nvPr>
            <p:custDataLst>
              <p:tags r:id="rId2"/>
            </p:custDataLst>
          </p:nvPr>
        </p:nvPicPr>
        <p:blipFill>
          <a:blip r:embed="rId6">
            <a:extLst>
              <a:ext uri="{BEBA8EAE-BF5A-486C-A8C5-ECC9F3942E4B}">
                <a14:imgProps xmlns:a14="http://schemas.microsoft.com/office/drawing/2010/main">
                  <a14:imgLayer r:embed="rId7">
                    <a14:imgEffect>
                      <a14:backgroundRemoval t="10000" b="97000" l="320" r="99120">
                        <a14:foregroundMark x1="12080" y1="49400" x2="20480" y2="91100"/>
                        <a14:foregroundMark x1="20480" y1="91100" x2="20480" y2="91100"/>
                        <a14:foregroundMark x1="4600" y1="89500" x2="93480" y2="99800"/>
                        <a14:foregroundMark x1="93480" y1="99800" x2="97160" y2="90200"/>
                        <a14:foregroundMark x1="97160" y1="90200" x2="99120" y2="75300"/>
                        <a14:foregroundMark x1="99120" y1="75300" x2="97920" y2="64100"/>
                        <a14:foregroundMark x1="54760" y1="69700" x2="90800" y2="62300"/>
                        <a14:foregroundMark x1="90800" y1="62300" x2="96560" y2="57400"/>
                        <a14:foregroundMark x1="96560" y1="57400" x2="96680" y2="57400"/>
                        <a14:foregroundMark x1="98080" y1="97000" x2="80640" y2="96700"/>
                        <a14:foregroundMark x1="77320" y1="62100" x2="56520" y2="62400"/>
                        <a14:foregroundMark x1="56520" y1="62400" x2="49680" y2="70100"/>
                        <a14:foregroundMark x1="1120" y1="65300" x2="3160" y2="94700"/>
                        <a14:foregroundMark x1="3800" y1="57000" x2="14920" y2="43900"/>
                        <a14:foregroundMark x1="21600" y1="57800" x2="18080" y2="51000"/>
                        <a14:foregroundMark x1="17000" y1="41500" x2="7160" y2="53400"/>
                        <a14:foregroundMark x1="320" y1="55400" x2="480" y2="58600"/>
                        <a14:foregroundMark x1="5880" y1="41500" x2="15240" y2="50600"/>
                        <a14:foregroundMark x1="15560" y1="42300" x2="5400" y2="53400"/>
                        <a14:foregroundMark x1="22240" y1="50600" x2="13960" y2="60100"/>
                        <a14:foregroundMark x1="48720" y1="69700" x2="49680" y2="68900"/>
                      </a14:backgroundRemoval>
                    </a14:imgEffect>
                  </a14:imgLayer>
                </a14:imgProps>
              </a:ext>
              <a:ext uri="{28A0092B-C50C-407E-A947-70E740481C1C}">
                <a14:useLocalDpi xmlns:a14="http://schemas.microsoft.com/office/drawing/2010/main" val="0"/>
              </a:ext>
            </a:extLst>
          </a:blip>
          <a:srcRect t="37921"/>
          <a:stretch>
            <a:fillRect/>
          </a:stretch>
        </p:blipFill>
        <p:spPr>
          <a:xfrm>
            <a:off x="-2" y="4905828"/>
            <a:ext cx="12192001" cy="1952171"/>
          </a:xfrm>
          <a:prstGeom prst="rect">
            <a:avLst/>
          </a:prstGeom>
        </p:spPr>
      </p:pic>
      <p:sp>
        <p:nvSpPr>
          <p:cNvPr id="4" name="圆角矩形 3"/>
          <p:cNvSpPr/>
          <p:nvPr/>
        </p:nvSpPr>
        <p:spPr>
          <a:xfrm>
            <a:off x="1145698" y="1488560"/>
            <a:ext cx="1733107" cy="1658679"/>
          </a:xfrm>
          <a:prstGeom prst="roundRect">
            <a:avLst>
              <a:gd name="adj" fmla="val 9616"/>
            </a:avLst>
          </a:prstGeom>
          <a:blipFill>
            <a:blip r:embed="rId8"/>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122"/>
          <p:cNvSpPr txBox="1">
            <a:spLocks noChangeArrowheads="1"/>
          </p:cNvSpPr>
          <p:nvPr/>
        </p:nvSpPr>
        <p:spPr bwMode="auto">
          <a:xfrm>
            <a:off x="1145698" y="3234113"/>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a:solidFill>
                  <a:schemeClr val="tx1">
                    <a:lumMod val="85000"/>
                    <a:lumOff val="15000"/>
                  </a:schemeClr>
                </a:solidFill>
                <a:latin typeface="+mj-ea"/>
                <a:ea typeface="+mj-ea"/>
              </a:rPr>
              <a:t>罂粟</a:t>
            </a:r>
          </a:p>
        </p:txBody>
      </p:sp>
      <p:sp>
        <p:nvSpPr>
          <p:cNvPr id="14" name="圆角矩形 13"/>
          <p:cNvSpPr/>
          <p:nvPr/>
        </p:nvSpPr>
        <p:spPr>
          <a:xfrm>
            <a:off x="3892442" y="1488560"/>
            <a:ext cx="1733107" cy="1658679"/>
          </a:xfrm>
          <a:prstGeom prst="roundRect">
            <a:avLst>
              <a:gd name="adj" fmla="val 9616"/>
            </a:avLst>
          </a:prstGeom>
          <a:blipFill>
            <a:blip r:embed="rId9"/>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 Box 122"/>
          <p:cNvSpPr txBox="1">
            <a:spLocks noChangeArrowheads="1"/>
          </p:cNvSpPr>
          <p:nvPr/>
        </p:nvSpPr>
        <p:spPr bwMode="auto">
          <a:xfrm>
            <a:off x="3892442" y="3234113"/>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800">
                <a:solidFill>
                  <a:schemeClr val="tx1">
                    <a:lumMod val="85000"/>
                    <a:lumOff val="15000"/>
                  </a:schemeClr>
                </a:solidFill>
                <a:latin typeface="+mj-ea"/>
                <a:ea typeface="+mj-ea"/>
              </a:rPr>
              <a:t>鸦片</a:t>
            </a:r>
          </a:p>
        </p:txBody>
      </p:sp>
      <p:sp>
        <p:nvSpPr>
          <p:cNvPr id="19" name="大演PPT工作室制作"/>
          <p:cNvSpPr/>
          <p:nvPr/>
        </p:nvSpPr>
        <p:spPr>
          <a:xfrm>
            <a:off x="6639186" y="1488560"/>
            <a:ext cx="1733107" cy="1658679"/>
          </a:xfrm>
          <a:prstGeom prst="roundRect">
            <a:avLst>
              <a:gd name="adj" fmla="val 9616"/>
            </a:avLst>
          </a:prstGeom>
          <a:blipFill>
            <a:blip r:embed="rId10"/>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 Box 122"/>
          <p:cNvSpPr txBox="1">
            <a:spLocks noChangeArrowheads="1"/>
          </p:cNvSpPr>
          <p:nvPr/>
        </p:nvSpPr>
        <p:spPr bwMode="auto">
          <a:xfrm>
            <a:off x="6578898" y="3234113"/>
            <a:ext cx="1866861"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a:solidFill>
                  <a:schemeClr val="tx1">
                    <a:lumMod val="85000"/>
                    <a:lumOff val="15000"/>
                  </a:schemeClr>
                </a:solidFill>
                <a:latin typeface="+mj-ea"/>
                <a:ea typeface="+mj-ea"/>
              </a:rPr>
              <a:t>吗啡</a:t>
            </a:r>
          </a:p>
        </p:txBody>
      </p:sp>
      <p:sp>
        <p:nvSpPr>
          <p:cNvPr id="23" name="圆角矩形 22"/>
          <p:cNvSpPr/>
          <p:nvPr/>
        </p:nvSpPr>
        <p:spPr>
          <a:xfrm>
            <a:off x="9385930" y="1488560"/>
            <a:ext cx="1733107" cy="1658679"/>
          </a:xfrm>
          <a:prstGeom prst="roundRect">
            <a:avLst>
              <a:gd name="adj" fmla="val 9616"/>
            </a:avLst>
          </a:prstGeom>
          <a:blipFill>
            <a:blip r:embed="rId11"/>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 Box 122"/>
          <p:cNvSpPr txBox="1">
            <a:spLocks noChangeArrowheads="1"/>
          </p:cNvSpPr>
          <p:nvPr/>
        </p:nvSpPr>
        <p:spPr bwMode="auto">
          <a:xfrm>
            <a:off x="9325642" y="3234113"/>
            <a:ext cx="1863317"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a:solidFill>
                  <a:schemeClr val="tx1">
                    <a:lumMod val="85000"/>
                    <a:lumOff val="15000"/>
                  </a:schemeClr>
                </a:solidFill>
                <a:latin typeface="+mj-ea"/>
                <a:ea typeface="+mj-ea"/>
              </a:rPr>
              <a:t>海洛因</a:t>
            </a:r>
          </a:p>
        </p:txBody>
      </p:sp>
      <p:sp>
        <p:nvSpPr>
          <p:cNvPr id="27" name="圆角矩形 26"/>
          <p:cNvSpPr/>
          <p:nvPr/>
        </p:nvSpPr>
        <p:spPr>
          <a:xfrm>
            <a:off x="1158877" y="4146710"/>
            <a:ext cx="1733107" cy="1658679"/>
          </a:xfrm>
          <a:prstGeom prst="roundRect">
            <a:avLst>
              <a:gd name="adj" fmla="val 9616"/>
            </a:avLst>
          </a:prstGeom>
          <a:blipFill>
            <a:blip r:embed="rId12"/>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 Box 122"/>
          <p:cNvSpPr txBox="1">
            <a:spLocks noChangeArrowheads="1"/>
          </p:cNvSpPr>
          <p:nvPr/>
        </p:nvSpPr>
        <p:spPr bwMode="auto">
          <a:xfrm>
            <a:off x="1158877" y="5870999"/>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a:solidFill>
                  <a:schemeClr val="tx1">
                    <a:lumMod val="85000"/>
                    <a:lumOff val="15000"/>
                  </a:schemeClr>
                </a:solidFill>
                <a:latin typeface="+mj-ea"/>
                <a:ea typeface="+mj-ea"/>
              </a:rPr>
              <a:t>可卡因</a:t>
            </a:r>
          </a:p>
        </p:txBody>
      </p:sp>
      <p:sp>
        <p:nvSpPr>
          <p:cNvPr id="31" name="圆角矩形 30"/>
          <p:cNvSpPr/>
          <p:nvPr/>
        </p:nvSpPr>
        <p:spPr>
          <a:xfrm>
            <a:off x="3905621" y="4146710"/>
            <a:ext cx="1733107" cy="1658679"/>
          </a:xfrm>
          <a:prstGeom prst="roundRect">
            <a:avLst>
              <a:gd name="adj" fmla="val 9616"/>
            </a:avLst>
          </a:prstGeom>
          <a:blipFill>
            <a:blip r:embed="rId13"/>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 Box 122"/>
          <p:cNvSpPr txBox="1">
            <a:spLocks noChangeArrowheads="1"/>
          </p:cNvSpPr>
          <p:nvPr/>
        </p:nvSpPr>
        <p:spPr bwMode="auto">
          <a:xfrm>
            <a:off x="3905621" y="5870999"/>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800">
                <a:solidFill>
                  <a:schemeClr val="tx1">
                    <a:lumMod val="85000"/>
                    <a:lumOff val="15000"/>
                  </a:schemeClr>
                </a:solidFill>
                <a:latin typeface="+mj-ea"/>
                <a:ea typeface="+mj-ea"/>
              </a:rPr>
              <a:t>大麻</a:t>
            </a:r>
          </a:p>
        </p:txBody>
      </p:sp>
      <p:sp>
        <p:nvSpPr>
          <p:cNvPr id="35" name="圆角矩形 34"/>
          <p:cNvSpPr/>
          <p:nvPr/>
        </p:nvSpPr>
        <p:spPr>
          <a:xfrm>
            <a:off x="6652365" y="4146710"/>
            <a:ext cx="1733107" cy="1658679"/>
          </a:xfrm>
          <a:prstGeom prst="roundRect">
            <a:avLst>
              <a:gd name="adj" fmla="val 9616"/>
            </a:avLst>
          </a:prstGeom>
          <a:blipFill>
            <a:blip r:embed="rId14"/>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 Box 122"/>
          <p:cNvSpPr txBox="1">
            <a:spLocks noChangeArrowheads="1"/>
          </p:cNvSpPr>
          <p:nvPr/>
        </p:nvSpPr>
        <p:spPr bwMode="auto">
          <a:xfrm>
            <a:off x="6592077" y="5870999"/>
            <a:ext cx="1866861"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800">
                <a:solidFill>
                  <a:schemeClr val="tx1">
                    <a:lumMod val="85000"/>
                    <a:lumOff val="15000"/>
                  </a:schemeClr>
                </a:solidFill>
                <a:latin typeface="+mj-ea"/>
                <a:ea typeface="+mj-ea"/>
              </a:rPr>
              <a:t>冰毒</a:t>
            </a:r>
          </a:p>
        </p:txBody>
      </p:sp>
      <p:sp>
        <p:nvSpPr>
          <p:cNvPr id="39" name="圆角矩形 38"/>
          <p:cNvSpPr/>
          <p:nvPr/>
        </p:nvSpPr>
        <p:spPr>
          <a:xfrm>
            <a:off x="9399109" y="4146710"/>
            <a:ext cx="1733107" cy="1658679"/>
          </a:xfrm>
          <a:prstGeom prst="roundRect">
            <a:avLst>
              <a:gd name="adj" fmla="val 9616"/>
            </a:avLst>
          </a:prstGeom>
          <a:blipFill>
            <a:blip r:embed="rId15"/>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 Box 122"/>
          <p:cNvSpPr txBox="1">
            <a:spLocks noChangeArrowheads="1"/>
          </p:cNvSpPr>
          <p:nvPr/>
        </p:nvSpPr>
        <p:spPr bwMode="auto">
          <a:xfrm>
            <a:off x="9338821" y="5870999"/>
            <a:ext cx="1863317"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800">
                <a:solidFill>
                  <a:schemeClr val="tx1">
                    <a:lumMod val="85000"/>
                    <a:lumOff val="15000"/>
                  </a:schemeClr>
                </a:solidFill>
                <a:latin typeface="+mj-ea"/>
                <a:ea typeface="+mj-ea"/>
              </a:rPr>
              <a:t>麻古</a:t>
            </a:r>
          </a:p>
        </p:txBody>
      </p:sp>
      <p:sp>
        <p:nvSpPr>
          <p:cNvPr id="41" name="圆角矩形 40"/>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42" name="文本框 41"/>
          <p:cNvSpPr txBox="1"/>
          <p:nvPr/>
        </p:nvSpPr>
        <p:spPr>
          <a:xfrm>
            <a:off x="1209503" y="492385"/>
            <a:ext cx="2263370" cy="461665"/>
          </a:xfrm>
          <a:prstGeom prst="rect">
            <a:avLst/>
          </a:prstGeom>
          <a:noFill/>
        </p:spPr>
        <p:txBody>
          <a:bodyPr wrap="square" rtlCol="0">
            <a:spAutoFit/>
          </a:bodyPr>
          <a:lstStyle/>
          <a:p>
            <a:r>
              <a:rPr lang="zh-CN" altLang="en-US" sz="2400">
                <a:solidFill>
                  <a:schemeClr val="bg1"/>
                </a:solidFill>
              </a:rPr>
              <a:t>毒品的种类？</a:t>
            </a:r>
          </a:p>
        </p:txBody>
      </p:sp>
      <p:pic>
        <p:nvPicPr>
          <p:cNvPr id="43" name="图片 4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Tree>
    <p:extLst>
      <p:ext uri="{BB962C8B-B14F-4D97-AF65-F5344CB8AC3E}">
        <p14:creationId xmlns:p14="http://schemas.microsoft.com/office/powerpoint/2010/main" val="237121850"/>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A_图片 61">
            <a:extLst>
              <a:ext uri="{FF2B5EF4-FFF2-40B4-BE49-F238E27FC236}">
                <a16:creationId xmlns="" xmlns:p14="http://schemas.microsoft.com/office/powerpoint/2010/main" xmlns:p15="http://schemas.microsoft.com/office/powerpoint/2012/main" xmlns:a16="http://schemas.microsoft.com/office/drawing/2014/main" id="{41DE7CB0-00E7-4C57-8868-5DEA8BDFDDF7}"/>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sp>
        <p:nvSpPr>
          <p:cNvPr id="4" name="圆角矩形 3"/>
          <p:cNvSpPr/>
          <p:nvPr/>
        </p:nvSpPr>
        <p:spPr>
          <a:xfrm>
            <a:off x="1145698" y="1488560"/>
            <a:ext cx="1733107" cy="1658679"/>
          </a:xfrm>
          <a:prstGeom prst="roundRect">
            <a:avLst>
              <a:gd name="adj" fmla="val 9616"/>
            </a:avLst>
          </a:prstGeom>
          <a:blipFill>
            <a:blip r:embed="rId5"/>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122"/>
          <p:cNvSpPr txBox="1">
            <a:spLocks noChangeArrowheads="1"/>
          </p:cNvSpPr>
          <p:nvPr/>
        </p:nvSpPr>
        <p:spPr bwMode="auto">
          <a:xfrm>
            <a:off x="1145698" y="3234113"/>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a:solidFill>
                  <a:schemeClr val="tx1">
                    <a:lumMod val="85000"/>
                    <a:lumOff val="15000"/>
                  </a:schemeClr>
                </a:solidFill>
                <a:latin typeface="+mj-ea"/>
                <a:ea typeface="+mj-ea"/>
              </a:rPr>
              <a:t>摇头丸</a:t>
            </a:r>
          </a:p>
        </p:txBody>
      </p:sp>
      <p:sp>
        <p:nvSpPr>
          <p:cNvPr id="14" name="圆角矩形 13"/>
          <p:cNvSpPr/>
          <p:nvPr/>
        </p:nvSpPr>
        <p:spPr>
          <a:xfrm>
            <a:off x="3892442" y="1488560"/>
            <a:ext cx="1733107" cy="1658679"/>
          </a:xfrm>
          <a:prstGeom prst="roundRect">
            <a:avLst>
              <a:gd name="adj" fmla="val 9616"/>
            </a:avLst>
          </a:prstGeom>
          <a:blipFill>
            <a:blip r:embed="rId6"/>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 Box 122"/>
          <p:cNvSpPr txBox="1">
            <a:spLocks noChangeArrowheads="1"/>
          </p:cNvSpPr>
          <p:nvPr/>
        </p:nvSpPr>
        <p:spPr bwMode="auto">
          <a:xfrm>
            <a:off x="3892442" y="3234113"/>
            <a:ext cx="1746286"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zh-CN" sz="2800">
                <a:solidFill>
                  <a:schemeClr val="tx1">
                    <a:lumMod val="85000"/>
                    <a:lumOff val="15000"/>
                  </a:schemeClr>
                </a:solidFill>
                <a:latin typeface="+mj-ea"/>
                <a:ea typeface="+mj-ea"/>
              </a:rPr>
              <a:t>K</a:t>
            </a:r>
            <a:r>
              <a:rPr lang="zh-CN" altLang="en-US" sz="2800">
                <a:solidFill>
                  <a:schemeClr val="tx1">
                    <a:lumMod val="85000"/>
                    <a:lumOff val="15000"/>
                  </a:schemeClr>
                </a:solidFill>
                <a:latin typeface="+mj-ea"/>
                <a:ea typeface="+mj-ea"/>
              </a:rPr>
              <a:t>粉</a:t>
            </a:r>
          </a:p>
        </p:txBody>
      </p:sp>
      <p:sp>
        <p:nvSpPr>
          <p:cNvPr id="19" name="圆角矩形 18"/>
          <p:cNvSpPr/>
          <p:nvPr/>
        </p:nvSpPr>
        <p:spPr>
          <a:xfrm>
            <a:off x="6639186" y="1488560"/>
            <a:ext cx="1733107" cy="1658679"/>
          </a:xfrm>
          <a:prstGeom prst="roundRect">
            <a:avLst>
              <a:gd name="adj" fmla="val 9616"/>
            </a:avLst>
          </a:prstGeom>
          <a:blipFill>
            <a:blip r:embed="rId7"/>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 Box 122"/>
          <p:cNvSpPr txBox="1">
            <a:spLocks noChangeArrowheads="1"/>
          </p:cNvSpPr>
          <p:nvPr/>
        </p:nvSpPr>
        <p:spPr bwMode="auto">
          <a:xfrm>
            <a:off x="6578898" y="3234113"/>
            <a:ext cx="1866861"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a:solidFill>
                  <a:schemeClr val="tx1">
                    <a:lumMod val="85000"/>
                    <a:lumOff val="15000"/>
                  </a:schemeClr>
                </a:solidFill>
                <a:latin typeface="+mj-ea"/>
                <a:ea typeface="+mj-ea"/>
              </a:rPr>
              <a:t>杜冷丁</a:t>
            </a:r>
          </a:p>
        </p:txBody>
      </p:sp>
      <p:sp>
        <p:nvSpPr>
          <p:cNvPr id="23" name="大演PPT工作室制作"/>
          <p:cNvSpPr/>
          <p:nvPr/>
        </p:nvSpPr>
        <p:spPr>
          <a:xfrm>
            <a:off x="9385930" y="1488560"/>
            <a:ext cx="1733107" cy="1658679"/>
          </a:xfrm>
          <a:prstGeom prst="roundRect">
            <a:avLst>
              <a:gd name="adj" fmla="val 9616"/>
            </a:avLst>
          </a:prstGeom>
          <a:blipFill>
            <a:blip r:embed="rId8"/>
            <a:stretch>
              <a:fillRect/>
            </a:stretch>
          </a:blipFill>
          <a:ln w="12700">
            <a:solidFill>
              <a:srgbClr val="E83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 Box 122"/>
          <p:cNvSpPr txBox="1">
            <a:spLocks noChangeArrowheads="1"/>
          </p:cNvSpPr>
          <p:nvPr/>
        </p:nvSpPr>
        <p:spPr bwMode="auto">
          <a:xfrm>
            <a:off x="9325642" y="3234113"/>
            <a:ext cx="1863317" cy="52322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800">
                <a:solidFill>
                  <a:schemeClr val="tx1">
                    <a:lumMod val="85000"/>
                    <a:lumOff val="15000"/>
                  </a:schemeClr>
                </a:solidFill>
                <a:latin typeface="+mj-ea"/>
                <a:ea typeface="+mj-ea"/>
              </a:rPr>
              <a:t>止咳水</a:t>
            </a:r>
          </a:p>
        </p:txBody>
      </p:sp>
      <p:sp>
        <p:nvSpPr>
          <p:cNvPr id="41" name="圆角矩形 40"/>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42" name="文本框 41"/>
          <p:cNvSpPr txBox="1"/>
          <p:nvPr/>
        </p:nvSpPr>
        <p:spPr>
          <a:xfrm>
            <a:off x="1209503" y="492385"/>
            <a:ext cx="2263370" cy="461665"/>
          </a:xfrm>
          <a:prstGeom prst="rect">
            <a:avLst/>
          </a:prstGeom>
          <a:noFill/>
        </p:spPr>
        <p:txBody>
          <a:bodyPr wrap="square" rtlCol="0">
            <a:spAutoFit/>
          </a:bodyPr>
          <a:lstStyle/>
          <a:p>
            <a:r>
              <a:rPr lang="zh-CN" altLang="en-US" sz="2400">
                <a:solidFill>
                  <a:schemeClr val="bg1"/>
                </a:solidFill>
              </a:rPr>
              <a:t>毒品的种类？</a:t>
            </a:r>
          </a:p>
        </p:txBody>
      </p:sp>
      <p:pic>
        <p:nvPicPr>
          <p:cNvPr id="43" name="图片 4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21" name="Rectangle 3"/>
          <p:cNvSpPr txBox="1">
            <a:spLocks noChangeArrowheads="1"/>
          </p:cNvSpPr>
          <p:nvPr/>
        </p:nvSpPr>
        <p:spPr>
          <a:xfrm>
            <a:off x="425450" y="4012408"/>
            <a:ext cx="11341677" cy="261930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indent="-342900">
              <a:lnSpc>
                <a:spcPct val="150000"/>
              </a:lnSpc>
              <a:buFont typeface="+mj-ea"/>
              <a:buAutoNum type="circleNumDbPlain"/>
            </a:pPr>
            <a:r>
              <a:rPr lang="zh-CN" altLang="en-US" sz="1600" b="1"/>
              <a:t>走私、贩卖、运输、制造鸦片一千克以上、海洛因或者甲基苯丙胺五十克以上或者其他毒品数量大的，处十五年有期徒刑、无期徒刑或者死刑，并处没收财产。</a:t>
            </a:r>
          </a:p>
          <a:p>
            <a:pPr marL="571500" indent="-342900">
              <a:lnSpc>
                <a:spcPct val="150000"/>
              </a:lnSpc>
              <a:buFont typeface="+mj-ea"/>
              <a:buAutoNum type="circleNumDbPlain"/>
            </a:pPr>
            <a:r>
              <a:rPr lang="zh-CN" altLang="en-US" sz="1600" b="1"/>
              <a:t>走私、贩卖、运输、制造鸦片二百克以上不满一千克、海洛因或者甲基苯丙胺十克以上不满五十克或者其他毒品数量较大的，处七年以上有期徒刑，并处罚金。</a:t>
            </a:r>
          </a:p>
          <a:p>
            <a:pPr marL="571500" indent="-342900">
              <a:lnSpc>
                <a:spcPct val="150000"/>
              </a:lnSpc>
              <a:buFont typeface="+mj-ea"/>
              <a:buAutoNum type="circleNumDbPlain"/>
            </a:pPr>
            <a:r>
              <a:rPr lang="zh-CN" altLang="en-US" sz="1600" b="1"/>
              <a:t>走私、贩卖、运输、制造鸦片不满二百克、海洛因或者甲基苯丙胺不满十克或者其他少量毒品的，处三年以下有期徒刑 、拘役或者管制，并处罚金；情节严重的，处三年以上七年以下有期徒刑，并处罚金。 </a:t>
            </a:r>
          </a:p>
        </p:txBody>
      </p:sp>
    </p:spTree>
    <p:extLst>
      <p:ext uri="{BB962C8B-B14F-4D97-AF65-F5344CB8AC3E}">
        <p14:creationId xmlns:p14="http://schemas.microsoft.com/office/powerpoint/2010/main" val="509694085"/>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A_图片 61">
            <a:extLst>
              <a:ext uri="{FF2B5EF4-FFF2-40B4-BE49-F238E27FC236}">
                <a16:creationId xmlns="" xmlns:p14="http://schemas.microsoft.com/office/powerpoint/2010/main" xmlns:p15="http://schemas.microsoft.com/office/powerpoint/2012/main" xmlns:a16="http://schemas.microsoft.com/office/drawing/2014/main" id="{69439DCC-38BF-4792-813D-ECEFD18F2B07}"/>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sp>
        <p:nvSpPr>
          <p:cNvPr id="25" name="Line 111"/>
          <p:cNvSpPr>
            <a:spLocks noChangeShapeType="1"/>
          </p:cNvSpPr>
          <p:nvPr/>
        </p:nvSpPr>
        <p:spPr bwMode="auto">
          <a:xfrm flipH="1" flipV="1">
            <a:off x="2319338" y="4776788"/>
            <a:ext cx="2228850" cy="1450975"/>
          </a:xfrm>
          <a:prstGeom prst="line">
            <a:avLst/>
          </a:prstGeom>
          <a:noFill/>
          <a:ln w="57150">
            <a:noFill/>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Line 113"/>
          <p:cNvSpPr>
            <a:spLocks noChangeShapeType="1"/>
          </p:cNvSpPr>
          <p:nvPr/>
        </p:nvSpPr>
        <p:spPr bwMode="auto">
          <a:xfrm flipV="1">
            <a:off x="5367338" y="4733925"/>
            <a:ext cx="2179637" cy="1549400"/>
          </a:xfrm>
          <a:prstGeom prst="line">
            <a:avLst/>
          </a:prstGeom>
          <a:noFill/>
          <a:ln w="57150">
            <a:noFill/>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7" name="Group 16"/>
          <p:cNvGrpSpPr/>
          <p:nvPr/>
        </p:nvGrpSpPr>
        <p:grpSpPr>
          <a:xfrm>
            <a:off x="3178175" y="5245100"/>
            <a:ext cx="3722688" cy="1208088"/>
            <a:chOff x="0" y="0"/>
            <a:chExt cx="1959" cy="629"/>
          </a:xfrm>
          <a:noFill/>
        </p:grpSpPr>
        <p:sp>
          <p:nvSpPr>
            <p:cNvPr id="28" name="Oval 120"/>
            <p:cNvSpPr>
              <a:spLocks noChangeArrowheads="1"/>
            </p:cNvSpPr>
            <p:nvPr/>
          </p:nvSpPr>
          <p:spPr bwMode="auto">
            <a:xfrm>
              <a:off x="1" y="48"/>
              <a:ext cx="1958" cy="581"/>
            </a:xfrm>
            <a:prstGeom prst="ellipse">
              <a:avLst/>
            </a:prstGeom>
            <a:grpFill/>
            <a:ln w="9525">
              <a:noFill/>
              <a:round/>
            </a:ln>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zh-CN" altLang="en-US" sz="1800" b="0"/>
            </a:p>
          </p:txBody>
        </p:sp>
        <p:sp>
          <p:nvSpPr>
            <p:cNvPr id="29" name="Oval 121"/>
            <p:cNvSpPr>
              <a:spLocks noChangeArrowheads="1"/>
            </p:cNvSpPr>
            <p:nvPr/>
          </p:nvSpPr>
          <p:spPr bwMode="auto">
            <a:xfrm>
              <a:off x="0" y="0"/>
              <a:ext cx="1959" cy="581"/>
            </a:xfrm>
            <a:prstGeom prst="ellipse">
              <a:avLst/>
            </a:prstGeom>
            <a:grpFill/>
            <a:ln w="9525">
              <a:noFill/>
              <a:round/>
            </a:ln>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zh-CN" altLang="en-US" sz="1800" b="0"/>
            </a:p>
          </p:txBody>
        </p:sp>
      </p:grpSp>
      <p:sp>
        <p:nvSpPr>
          <p:cNvPr id="30" name="Text Box 122"/>
          <p:cNvSpPr txBox="1">
            <a:spLocks noChangeArrowheads="1"/>
          </p:cNvSpPr>
          <p:nvPr/>
        </p:nvSpPr>
        <p:spPr bwMode="auto">
          <a:xfrm>
            <a:off x="3232114" y="1405987"/>
            <a:ext cx="5727772" cy="584775"/>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3200">
                <a:solidFill>
                  <a:schemeClr val="accent1"/>
                </a:solidFill>
                <a:latin typeface="+mj-ea"/>
                <a:ea typeface="+mj-ea"/>
              </a:rPr>
              <a:t>吸毒严重损害人的身体健康</a:t>
            </a:r>
          </a:p>
        </p:txBody>
      </p:sp>
      <p:sp>
        <p:nvSpPr>
          <p:cNvPr id="31" name="大演PPT工作室制作"/>
          <p:cNvSpPr txBox="1">
            <a:spLocks noChangeArrowheads="1"/>
          </p:cNvSpPr>
          <p:nvPr/>
        </p:nvSpPr>
        <p:spPr bwMode="auto">
          <a:xfrm>
            <a:off x="8241488" y="2213836"/>
            <a:ext cx="3262348" cy="2585323"/>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en-US" altLang="zh-CN" b="1">
                <a:effectLst>
                  <a:outerShdw blurRad="38100" dist="38100" dir="2700000" algn="tl">
                    <a:srgbClr val="FFFFFF"/>
                  </a:outerShdw>
                </a:effectLst>
                <a:latin typeface="+mn-ea"/>
              </a:rPr>
              <a:t>2</a:t>
            </a:r>
            <a:r>
              <a:rPr lang="zh-CN" altLang="en-US" b="1">
                <a:effectLst>
                  <a:outerShdw blurRad="38100" dist="38100" dir="2700000" algn="tl">
                    <a:srgbClr val="FFFFFF"/>
                  </a:outerShdw>
                </a:effectLst>
                <a:latin typeface="+mn-ea"/>
              </a:rPr>
              <a:t>．损害呼吸道，毒品中大都掺入滑石粉、淀粉等粉状杂物，吸食后往往引发肺梗塞，肺气肿、肺结核等肺部疾病；损害免疫系统，引发许多疾病的传播和感染。</a:t>
            </a:r>
            <a:endParaRPr lang="zh-CN" altLang="en-US" b="1">
              <a:latin typeface="+mn-ea"/>
            </a:endParaRPr>
          </a:p>
        </p:txBody>
      </p:sp>
      <p:sp>
        <p:nvSpPr>
          <p:cNvPr id="16" name="圆角矩形 15"/>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17" name="文本框 16"/>
          <p:cNvSpPr txBox="1"/>
          <p:nvPr/>
        </p:nvSpPr>
        <p:spPr>
          <a:xfrm>
            <a:off x="1209503" y="464677"/>
            <a:ext cx="2263370" cy="523220"/>
          </a:xfrm>
          <a:prstGeom prst="rect">
            <a:avLst/>
          </a:prstGeom>
          <a:noFill/>
        </p:spPr>
        <p:txBody>
          <a:bodyPr wrap="square" rtlCol="0">
            <a:spAutoFit/>
          </a:bodyPr>
          <a:lstStyle/>
          <a:p>
            <a:r>
              <a:rPr lang="zh-CN" altLang="en-US" sz="2800">
                <a:solidFill>
                  <a:schemeClr val="bg1"/>
                </a:solidFill>
              </a:rPr>
              <a:t>毒品的危害</a:t>
            </a:r>
          </a:p>
        </p:txBody>
      </p:sp>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sp>
        <p:nvSpPr>
          <p:cNvPr id="32" name="Text Box 126"/>
          <p:cNvSpPr txBox="1">
            <a:spLocks noChangeArrowheads="1"/>
          </p:cNvSpPr>
          <p:nvPr/>
        </p:nvSpPr>
        <p:spPr bwMode="auto">
          <a:xfrm>
            <a:off x="521093" y="1986136"/>
            <a:ext cx="3318045" cy="3000821"/>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en-US" altLang="zh-CN">
                <a:effectLst>
                  <a:outerShdw blurRad="38100" dist="38100" dir="2700000" algn="tl">
                    <a:srgbClr val="FFFFFF"/>
                  </a:outerShdw>
                </a:effectLst>
                <a:latin typeface="+mn-ea"/>
              </a:rPr>
              <a:t>1</a:t>
            </a:r>
            <a:r>
              <a:rPr lang="zh-CN" altLang="en-US">
                <a:effectLst>
                  <a:outerShdw blurRad="38100" dist="38100" dir="2700000" algn="tl">
                    <a:srgbClr val="FFFFFF"/>
                  </a:outerShdw>
                </a:effectLst>
                <a:latin typeface="+mn-ea"/>
              </a:rPr>
              <a:t>．</a:t>
            </a:r>
            <a:r>
              <a:rPr lang="zh-CN" altLang="en-US" b="1">
                <a:effectLst>
                  <a:outerShdw blurRad="38100" dist="38100" dir="2700000" algn="tl">
                    <a:srgbClr val="FFFFFF"/>
                  </a:outerShdw>
                </a:effectLst>
                <a:latin typeface="+mn-ea"/>
              </a:rPr>
              <a:t>营养不良。吸毒可引发呕吐、食欲下降，抑制胃、胆、胰消化腺体的分泌，从而影响食物的消化吸收。时间一长，造成吸毒者营养不良和体重下降，特别是经济困难的吸毒者，吸毒时间越长越骨瘦如柴。</a:t>
            </a:r>
          </a:p>
        </p:txBody>
      </p:sp>
      <p:pic>
        <p:nvPicPr>
          <p:cNvPr id="20" name="PA_图片 47">
            <a:extLst>
              <a:ext uri="{FF2B5EF4-FFF2-40B4-BE49-F238E27FC236}">
                <a16:creationId xmlns="" xmlns:p14="http://schemas.microsoft.com/office/powerpoint/2010/main" xmlns:p15="http://schemas.microsoft.com/office/powerpoint/2012/main" xmlns:a16="http://schemas.microsoft.com/office/drawing/2014/main" id="{10307C6A-2775-4E27-834A-6C69FCA6BB81}"/>
              </a:ext>
            </a:extLst>
          </p:cNvPr>
          <p:cNvPicPr>
            <a:picLocks noChangeAspect="1"/>
          </p:cNvPicPr>
          <p:nvPr>
            <p:custDataLst>
              <p:tags r:id="rId2"/>
            </p:custDataLst>
          </p:nvPr>
        </p:nvPicPr>
        <p:blipFill>
          <a:blip r:embed="rId7">
            <a:extLst>
              <a:ext uri="{BEBA8EAE-BF5A-486C-A8C5-ECC9F3942E4B}">
                <a14:imgProps xmlns:a14="http://schemas.microsoft.com/office/drawing/2010/main">
                  <a14:imgLayer r:embed="rId8">
                    <a14:imgEffect>
                      <a14:backgroundRemoval t="10000" b="97000" l="320" r="99120">
                        <a14:foregroundMark x1="12080" y1="49400" x2="20480" y2="91100"/>
                        <a14:foregroundMark x1="20480" y1="91100" x2="20480" y2="91100"/>
                        <a14:foregroundMark x1="4600" y1="89500" x2="93480" y2="99800"/>
                        <a14:foregroundMark x1="93480" y1="99800" x2="97160" y2="90200"/>
                        <a14:foregroundMark x1="97160" y1="90200" x2="99120" y2="75300"/>
                        <a14:foregroundMark x1="99120" y1="75300" x2="97920" y2="64100"/>
                        <a14:foregroundMark x1="54760" y1="69700" x2="90800" y2="62300"/>
                        <a14:foregroundMark x1="90800" y1="62300" x2="96560" y2="57400"/>
                        <a14:foregroundMark x1="96560" y1="57400" x2="96680" y2="57400"/>
                        <a14:foregroundMark x1="98080" y1="97000" x2="80640" y2="96700"/>
                        <a14:foregroundMark x1="77320" y1="62100" x2="56520" y2="62400"/>
                        <a14:foregroundMark x1="56520" y1="62400" x2="49680" y2="70100"/>
                        <a14:foregroundMark x1="1120" y1="65300" x2="3160" y2="94700"/>
                        <a14:foregroundMark x1="3800" y1="57000" x2="14920" y2="43900"/>
                        <a14:foregroundMark x1="21600" y1="57800" x2="18080" y2="51000"/>
                        <a14:foregroundMark x1="17000" y1="41500" x2="7160" y2="53400"/>
                        <a14:foregroundMark x1="320" y1="55400" x2="480" y2="58600"/>
                        <a14:foregroundMark x1="5880" y1="41500" x2="15240" y2="50600"/>
                        <a14:foregroundMark x1="15560" y1="42300" x2="5400" y2="53400"/>
                        <a14:foregroundMark x1="22240" y1="50600" x2="13960" y2="60100"/>
                        <a14:foregroundMark x1="48720" y1="69700" x2="49680" y2="68900"/>
                      </a14:backgroundRemoval>
                    </a14:imgEffect>
                  </a14:imgLayer>
                </a14:imgProps>
              </a:ext>
              <a:ext uri="{28A0092B-C50C-407E-A947-70E740481C1C}">
                <a14:useLocalDpi xmlns:a14="http://schemas.microsoft.com/office/drawing/2010/main" val="0"/>
              </a:ext>
            </a:extLst>
          </a:blip>
          <a:srcRect t="37921"/>
          <a:stretch>
            <a:fillRect/>
          </a:stretch>
        </p:blipFill>
        <p:spPr>
          <a:xfrm>
            <a:off x="-1" y="4727573"/>
            <a:ext cx="12192001" cy="2141569"/>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005885" y="4297695"/>
            <a:ext cx="2421859" cy="2421859"/>
          </a:xfrm>
          <a:prstGeom prst="rect">
            <a:avLst/>
          </a:prstGeom>
        </p:spPr>
      </p:pic>
      <p:grpSp>
        <p:nvGrpSpPr>
          <p:cNvPr id="22" name="组合 21">
            <a:extLst>
              <a:ext uri="{FF2B5EF4-FFF2-40B4-BE49-F238E27FC236}">
                <a16:creationId xmlns="" xmlns:p14="http://schemas.microsoft.com/office/powerpoint/2010/main" xmlns:p15="http://schemas.microsoft.com/office/powerpoint/2012/main" xmlns:a16="http://schemas.microsoft.com/office/drawing/2014/main" id="{E2D193BD-EDA8-4F1A-AA89-7317CB693920}"/>
              </a:ext>
            </a:extLst>
          </p:cNvPr>
          <p:cNvGrpSpPr/>
          <p:nvPr/>
        </p:nvGrpSpPr>
        <p:grpSpPr>
          <a:xfrm>
            <a:off x="4547059" y="2198183"/>
            <a:ext cx="3033486" cy="3000821"/>
            <a:chOff x="1103084" y="2155824"/>
            <a:chExt cx="3176815" cy="3176815"/>
          </a:xfrm>
        </p:grpSpPr>
        <p:sp>
          <p:nvSpPr>
            <p:cNvPr id="23" name="椭圆 22">
              <a:extLst>
                <a:ext uri="{FF2B5EF4-FFF2-40B4-BE49-F238E27FC236}">
                  <a16:creationId xmlns="" xmlns:p14="http://schemas.microsoft.com/office/powerpoint/2010/main" xmlns:p15="http://schemas.microsoft.com/office/powerpoint/2012/main" xmlns:a16="http://schemas.microsoft.com/office/drawing/2014/main" id="{E3DDB940-AEDB-43A9-9368-67878571D4DF}"/>
                </a:ext>
              </a:extLst>
            </p:cNvPr>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ct val="0"/>
                </a:spcBef>
                <a:spcAft>
                  <a:spcPct val="0"/>
                </a:spcAft>
                <a:defRPr/>
              </a:pPr>
              <a:endParaRPr lang="zh-CN" altLang="en-US">
                <a:solidFill>
                  <a:schemeClr val="tx1"/>
                </a:solidFill>
                <a:latin typeface="+mj-ea"/>
                <a:ea typeface="+mj-ea"/>
                <a:cs typeface="Arial" panose="020B0604020202020204" pitchFamily="34" charset="0"/>
              </a:endParaRPr>
            </a:p>
          </p:txBody>
        </p:sp>
        <p:sp>
          <p:nvSpPr>
            <p:cNvPr id="33" name="椭圆 32">
              <a:extLst>
                <a:ext uri="{FF2B5EF4-FFF2-40B4-BE49-F238E27FC236}">
                  <a16:creationId xmlns="" xmlns:p14="http://schemas.microsoft.com/office/powerpoint/2010/main" xmlns:p15="http://schemas.microsoft.com/office/powerpoint/2012/main" xmlns:a16="http://schemas.microsoft.com/office/drawing/2014/main" id="{4DB00A8C-78DA-496A-BDBA-7FD59AD5263D}"/>
                </a:ext>
              </a:extLst>
            </p:cNvPr>
            <p:cNvSpPr/>
            <p:nvPr/>
          </p:nvSpPr>
          <p:spPr>
            <a:xfrm>
              <a:off x="1281790" y="2334530"/>
              <a:ext cx="2819403" cy="2819403"/>
            </a:xfrm>
            <a:prstGeom prst="ellipse">
              <a:avLst/>
            </a:prstGeom>
            <a:blipFill dpi="0" rotWithShape="1">
              <a:blip r:embed="rId10">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ct val="0"/>
                </a:spcBef>
                <a:spcAft>
                  <a:spcPct val="0"/>
                </a:spcAft>
                <a:defRPr/>
              </a:pPr>
              <a:endParaRPr lang="zh-CN" altLang="en-US">
                <a:solidFill>
                  <a:schemeClr val="tx1"/>
                </a:solidFill>
                <a:latin typeface="+mj-ea"/>
                <a:ea typeface="+mj-ea"/>
                <a:cs typeface="Arial" panose="020B0604020202020204" pitchFamily="34" charset="0"/>
              </a:endParaRPr>
            </a:p>
          </p:txBody>
        </p:sp>
      </p:grpSp>
    </p:spTree>
    <p:extLst>
      <p:ext uri="{BB962C8B-B14F-4D97-AF65-F5344CB8AC3E}">
        <p14:creationId xmlns:p14="http://schemas.microsoft.com/office/powerpoint/2010/main" val="4000673077"/>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childTnLst>
                                </p:cTn>
                              </p:par>
                              <p:par>
                                <p:cTn id="8" presetID="10" presetClass="entr" presetSubtype="0" fill="hold" nodeType="withEffect">
                                  <p:childTnLst>
                                    <p:set>
                                      <p:cBhvr>
                                        <p:cTn id="9" dur="1" fill="hold">
                                          <p:stCondLst>
                                            <p:cond delay="0"/>
                                          </p:stCondLst>
                                        </p:cTn>
                                        <p:tgtEl>
                                          <p:spTgt spid="20"/>
                                        </p:tgtEl>
                                        <p:attrNameLst>
                                          <p:attrName>style.visibility</p:attrName>
                                        </p:attrNameLst>
                                      </p:cBhvr>
                                      <p:to>
                                        <p:strVal val="visible"/>
                                      </p:to>
                                    </p:set>
                                    <p:animEffect transition="in" filter="fade">
                                      <p:cBhvr>
                                        <p:cTn id="10" dur="750"/>
                                        <p:tgtEl>
                                          <p:spTgt spid="20"/>
                                        </p:tgtEl>
                                      </p:cBhvr>
                                    </p:animEffect>
                                  </p:childTnLst>
                                </p:cTn>
                              </p:par>
                            </p:childTnLst>
                          </p:cTn>
                        </p:par>
                        <p:par>
                          <p:cTn id="11" fill="hold" nodeType="withGroup">
                            <p:stCondLst>
                              <p:cond delay="750"/>
                            </p:stCondLst>
                            <p:childTnLst>
                              <p:par>
                                <p:cTn id="12" presetID="53" presetClass="entr" presetSubtype="0" fill="hold" nodeType="afterEffect">
                                  <p:childTnLst>
                                    <p:set>
                                      <p:cBhvr>
                                        <p:cTn id="13" dur="1" fill="hold">
                                          <p:stCondLst>
                                            <p:cond delay="0"/>
                                          </p:stCondLst>
                                        </p:cTn>
                                        <p:tgtEl>
                                          <p:spTgt spid="22"/>
                                        </p:tgtEl>
                                        <p:attrNameLst>
                                          <p:attrName>style.visibility</p:attrName>
                                        </p:attrNameLst>
                                      </p:cBhvr>
                                      <p:to>
                                        <p:strVal val="visible"/>
                                      </p:to>
                                    </p:set>
                                    <p:anim calcmode="lin" valueType="num">
                                      <p:cBhvr>
                                        <p:cTn id="14" dur="400" fill="hold"/>
                                        <p:tgtEl>
                                          <p:spTgt spid="22"/>
                                        </p:tgtEl>
                                        <p:attrNameLst>
                                          <p:attrName>ppt_w</p:attrName>
                                        </p:attrNameLst>
                                      </p:cBhvr>
                                      <p:tavLst>
                                        <p:tav tm="0">
                                          <p:val>
                                            <p:fltVal val="0"/>
                                          </p:val>
                                        </p:tav>
                                        <p:tav tm="100000">
                                          <p:val>
                                            <p:strVal val="#ppt_w"/>
                                          </p:val>
                                        </p:tav>
                                      </p:tavLst>
                                    </p:anim>
                                    <p:anim calcmode="lin" valueType="num">
                                      <p:cBhvr>
                                        <p:cTn id="15" dur="400" fill="hold"/>
                                        <p:tgtEl>
                                          <p:spTgt spid="22"/>
                                        </p:tgtEl>
                                        <p:attrNameLst>
                                          <p:attrName>ppt_h</p:attrName>
                                        </p:attrNameLst>
                                      </p:cBhvr>
                                      <p:tavLst>
                                        <p:tav tm="0">
                                          <p:val>
                                            <p:fltVal val="0"/>
                                          </p:val>
                                        </p:tav>
                                        <p:tav tm="100000">
                                          <p:val>
                                            <p:strVal val="#ppt_h"/>
                                          </p:val>
                                        </p:tav>
                                      </p:tavLst>
                                    </p:anim>
                                    <p:animEffect transition="in" filter="fade">
                                      <p:cBhvr>
                                        <p:cTn id="16" dur="4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A_图片 61">
            <a:extLst>
              <a:ext uri="{FF2B5EF4-FFF2-40B4-BE49-F238E27FC236}">
                <a16:creationId xmlns="" xmlns:p14="http://schemas.microsoft.com/office/powerpoint/2010/main" xmlns:p15="http://schemas.microsoft.com/office/powerpoint/2012/main" xmlns:a16="http://schemas.microsoft.com/office/drawing/2014/main" id="{92ABD7D4-1135-4383-86BA-B2156B382AE2}"/>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sp>
        <p:nvSpPr>
          <p:cNvPr id="25" name="Line 111"/>
          <p:cNvSpPr>
            <a:spLocks noChangeShapeType="1"/>
          </p:cNvSpPr>
          <p:nvPr/>
        </p:nvSpPr>
        <p:spPr bwMode="auto">
          <a:xfrm flipH="1" flipV="1">
            <a:off x="2319338" y="4776788"/>
            <a:ext cx="2228850" cy="1450975"/>
          </a:xfrm>
          <a:prstGeom prst="line">
            <a:avLst/>
          </a:prstGeom>
          <a:noFill/>
          <a:ln w="57150">
            <a:noFill/>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Line 113"/>
          <p:cNvSpPr>
            <a:spLocks noChangeShapeType="1"/>
          </p:cNvSpPr>
          <p:nvPr/>
        </p:nvSpPr>
        <p:spPr bwMode="auto">
          <a:xfrm flipV="1">
            <a:off x="5367338" y="4733925"/>
            <a:ext cx="2179637" cy="1549400"/>
          </a:xfrm>
          <a:prstGeom prst="line">
            <a:avLst/>
          </a:prstGeom>
          <a:noFill/>
          <a:ln w="57150">
            <a:noFill/>
            <a:rou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7" name="Group 16"/>
          <p:cNvGrpSpPr/>
          <p:nvPr/>
        </p:nvGrpSpPr>
        <p:grpSpPr>
          <a:xfrm>
            <a:off x="3178175" y="5245100"/>
            <a:ext cx="3722688" cy="1208088"/>
            <a:chOff x="0" y="0"/>
            <a:chExt cx="1959" cy="629"/>
          </a:xfrm>
          <a:noFill/>
        </p:grpSpPr>
        <p:sp>
          <p:nvSpPr>
            <p:cNvPr id="28" name="Oval 120"/>
            <p:cNvSpPr>
              <a:spLocks noChangeArrowheads="1"/>
            </p:cNvSpPr>
            <p:nvPr/>
          </p:nvSpPr>
          <p:spPr bwMode="auto">
            <a:xfrm>
              <a:off x="1" y="48"/>
              <a:ext cx="1958" cy="581"/>
            </a:xfrm>
            <a:prstGeom prst="ellipse">
              <a:avLst/>
            </a:prstGeom>
            <a:grpFill/>
            <a:ln w="9525">
              <a:noFill/>
              <a:round/>
            </a:ln>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zh-CN" altLang="en-US" sz="1800" b="0"/>
            </a:p>
          </p:txBody>
        </p:sp>
        <p:sp>
          <p:nvSpPr>
            <p:cNvPr id="29" name="Oval 121"/>
            <p:cNvSpPr>
              <a:spLocks noChangeArrowheads="1"/>
            </p:cNvSpPr>
            <p:nvPr/>
          </p:nvSpPr>
          <p:spPr bwMode="auto">
            <a:xfrm>
              <a:off x="0" y="0"/>
              <a:ext cx="1959" cy="581"/>
            </a:xfrm>
            <a:prstGeom prst="ellipse">
              <a:avLst/>
            </a:prstGeom>
            <a:grpFill/>
            <a:ln w="9525">
              <a:noFill/>
              <a:round/>
            </a:ln>
          </p:spPr>
          <p:txBody>
            <a:bodyPr wrap="none" anchor="ctr"/>
            <a:lstStyle>
              <a:lvl1pPr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zh-CN" altLang="en-US" sz="1800" b="0"/>
            </a:p>
          </p:txBody>
        </p:sp>
      </p:grpSp>
      <p:sp>
        <p:nvSpPr>
          <p:cNvPr id="30" name="Text Box 122"/>
          <p:cNvSpPr txBox="1">
            <a:spLocks noChangeArrowheads="1"/>
          </p:cNvSpPr>
          <p:nvPr/>
        </p:nvSpPr>
        <p:spPr bwMode="auto">
          <a:xfrm>
            <a:off x="3232114" y="1405987"/>
            <a:ext cx="5727772" cy="584775"/>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3200">
                <a:solidFill>
                  <a:schemeClr val="accent1"/>
                </a:solidFill>
                <a:latin typeface="+mj-ea"/>
                <a:ea typeface="+mj-ea"/>
              </a:rPr>
              <a:t>吸毒严重损害人的身体健康</a:t>
            </a:r>
          </a:p>
        </p:txBody>
      </p:sp>
      <p:sp>
        <p:nvSpPr>
          <p:cNvPr id="31" name="大演PPT工作室制作"/>
          <p:cNvSpPr txBox="1">
            <a:spLocks noChangeArrowheads="1"/>
          </p:cNvSpPr>
          <p:nvPr/>
        </p:nvSpPr>
        <p:spPr bwMode="auto">
          <a:xfrm>
            <a:off x="8158861" y="2308762"/>
            <a:ext cx="3543612" cy="3000821"/>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en-US" altLang="zh-CN">
                <a:effectLst>
                  <a:outerShdw blurRad="38100" dist="38100" dir="2700000" algn="tl">
                    <a:srgbClr val="FFFFFF"/>
                  </a:outerShdw>
                </a:effectLst>
                <a:latin typeface="+mn-ea"/>
              </a:rPr>
              <a:t>5</a:t>
            </a:r>
            <a:r>
              <a:rPr lang="zh-CN" altLang="en-US">
                <a:effectLst>
                  <a:outerShdw blurRad="38100" dist="38100" dir="2700000" algn="tl">
                    <a:srgbClr val="FFFFFF"/>
                  </a:outerShdw>
                </a:effectLst>
                <a:latin typeface="+mn-ea"/>
              </a:rPr>
              <a:t>．引发多种精神病症状。</a:t>
            </a:r>
            <a:endParaRPr lang="en-US" altLang="zh-CN">
              <a:effectLst>
                <a:outerShdw blurRad="38100" dist="38100" dir="2700000" algn="tl">
                  <a:srgbClr val="FFFFFF"/>
                </a:outerShdw>
              </a:effectLst>
              <a:latin typeface="+mn-ea"/>
            </a:endParaRPr>
          </a:p>
          <a:p>
            <a:pPr>
              <a:lnSpc>
                <a:spcPct val="150000"/>
              </a:lnSpc>
            </a:pPr>
            <a:r>
              <a:rPr lang="zh-CN" altLang="en-US">
                <a:effectLst>
                  <a:outerShdw blurRad="38100" dist="38100" dir="2700000" algn="tl">
                    <a:srgbClr val="FFFFFF"/>
                  </a:outerShdw>
                </a:effectLst>
                <a:latin typeface="+mn-ea"/>
              </a:rPr>
              <a:t>如自私、冷淡、社会公德意识差，有时出现幻觉冲动，导致自残、自杀和伤人。</a:t>
            </a:r>
            <a:r>
              <a:rPr lang="en-US" altLang="zh-CN">
                <a:effectLst>
                  <a:outerShdw blurRad="38100" dist="38100" dir="2700000" algn="tl">
                    <a:srgbClr val="FFFFFF"/>
                  </a:outerShdw>
                </a:effectLst>
                <a:latin typeface="+mn-ea"/>
              </a:rPr>
              <a:t>92</a:t>
            </a:r>
            <a:r>
              <a:rPr lang="zh-CN" altLang="en-US">
                <a:effectLst>
                  <a:outerShdw blurRad="38100" dist="38100" dir="2700000" algn="tl">
                    <a:srgbClr val="FFFFFF"/>
                  </a:outerShdw>
                </a:effectLst>
                <a:latin typeface="+mn-ea"/>
              </a:rPr>
              <a:t>年郴州市刘某毒瘾发作，感觉自己手臂内有数条虫子在爬，便操起菜刀，将自己左臂砍断。</a:t>
            </a:r>
            <a:endParaRPr lang="zh-CN" altLang="en-US">
              <a:latin typeface="+mn-ea"/>
            </a:endParaRPr>
          </a:p>
        </p:txBody>
      </p:sp>
      <p:sp>
        <p:nvSpPr>
          <p:cNvPr id="32" name="Text Box 126"/>
          <p:cNvSpPr txBox="1">
            <a:spLocks noChangeArrowheads="1"/>
          </p:cNvSpPr>
          <p:nvPr/>
        </p:nvSpPr>
        <p:spPr bwMode="auto">
          <a:xfrm>
            <a:off x="681300" y="2334215"/>
            <a:ext cx="3318045" cy="2520242"/>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en-US" altLang="zh-CN">
                <a:effectLst>
                  <a:outerShdw blurRad="38100" dist="38100" dir="2700000" algn="tl">
                    <a:srgbClr val="FFFFFF"/>
                  </a:outerShdw>
                </a:effectLst>
                <a:latin typeface="+mn-ea"/>
              </a:rPr>
              <a:t>3</a:t>
            </a:r>
            <a:r>
              <a:rPr lang="zh-CN" altLang="en-US">
                <a:effectLst>
                  <a:outerShdw blurRad="38100" dist="38100" dir="2700000" algn="tl">
                    <a:srgbClr val="FFFFFF"/>
                  </a:outerShdw>
                </a:effectLst>
                <a:latin typeface="+mn-ea"/>
              </a:rPr>
              <a:t>．损伤血管。静脉注射毒品，可引起局部动脉梗塞、静脉炎、坏死性血管火和霉菌性动脉瘤等。</a:t>
            </a:r>
          </a:p>
          <a:p>
            <a:pPr>
              <a:lnSpc>
                <a:spcPct val="150000"/>
              </a:lnSpc>
            </a:pPr>
            <a:r>
              <a:rPr lang="en-US" altLang="zh-CN">
                <a:effectLst>
                  <a:outerShdw blurRad="38100" dist="38100" dir="2700000" algn="tl">
                    <a:srgbClr val="FFFFFF"/>
                  </a:outerShdw>
                </a:effectLst>
                <a:latin typeface="+mn-ea"/>
              </a:rPr>
              <a:t>4</a:t>
            </a:r>
            <a:r>
              <a:rPr lang="zh-CN" altLang="en-US">
                <a:effectLst>
                  <a:outerShdw blurRad="38100" dist="38100" dir="2700000" algn="tl">
                    <a:srgbClr val="FFFFFF"/>
                  </a:outerShdw>
                </a:effectLst>
                <a:latin typeface="+mn-ea"/>
              </a:rPr>
              <a:t>．损害神经系统。如急性感染性神经火，细菌性脑膜火等。</a:t>
            </a:r>
          </a:p>
        </p:txBody>
      </p:sp>
      <p:sp>
        <p:nvSpPr>
          <p:cNvPr id="16" name="圆角矩形 15"/>
          <p:cNvSpPr/>
          <p:nvPr/>
        </p:nvSpPr>
        <p:spPr>
          <a:xfrm>
            <a:off x="817303" y="453535"/>
            <a:ext cx="2498554" cy="539364"/>
          </a:xfrm>
          <a:prstGeom prst="roundRect">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ffectLst>
                <a:outerShdw blurRad="50800" dist="38100" dir="2700000" algn="tl" rotWithShape="0">
                  <a:prstClr val="black">
                    <a:alpha val="40000"/>
                  </a:prstClr>
                </a:outerShdw>
              </a:effectLst>
            </a:endParaRPr>
          </a:p>
        </p:txBody>
      </p:sp>
      <p:sp>
        <p:nvSpPr>
          <p:cNvPr id="17" name="文本框 16"/>
          <p:cNvSpPr txBox="1"/>
          <p:nvPr/>
        </p:nvSpPr>
        <p:spPr>
          <a:xfrm>
            <a:off x="1209503" y="464677"/>
            <a:ext cx="2263370" cy="523220"/>
          </a:xfrm>
          <a:prstGeom prst="rect">
            <a:avLst/>
          </a:prstGeom>
          <a:noFill/>
        </p:spPr>
        <p:txBody>
          <a:bodyPr wrap="square" rtlCol="0">
            <a:spAutoFit/>
          </a:bodyPr>
          <a:lstStyle/>
          <a:p>
            <a:r>
              <a:rPr lang="zh-CN" altLang="en-US" sz="2800">
                <a:solidFill>
                  <a:schemeClr val="bg1"/>
                </a:solidFill>
              </a:rPr>
              <a:t>毒品的危害</a:t>
            </a:r>
          </a:p>
        </p:txBody>
      </p:sp>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575" y="240614"/>
            <a:ext cx="1131455" cy="1131455"/>
          </a:xfrm>
          <a:prstGeom prst="rect">
            <a:avLst/>
          </a:prstGeom>
        </p:spPr>
      </p:pic>
      <p:pic>
        <p:nvPicPr>
          <p:cNvPr id="19" name="PA_图片 47">
            <a:extLst>
              <a:ext uri="{FF2B5EF4-FFF2-40B4-BE49-F238E27FC236}">
                <a16:creationId xmlns="" xmlns:p14="http://schemas.microsoft.com/office/powerpoint/2010/main" xmlns:p15="http://schemas.microsoft.com/office/powerpoint/2012/main" xmlns:a16="http://schemas.microsoft.com/office/drawing/2014/main" id="{9EDB2761-7B44-4A3A-81C8-1B65A22BEDE8}"/>
              </a:ext>
            </a:extLst>
          </p:cNvPr>
          <p:cNvPicPr>
            <a:picLocks noChangeAspect="1"/>
          </p:cNvPicPr>
          <p:nvPr>
            <p:custDataLst>
              <p:tags r:id="rId2"/>
            </p:custDataLst>
          </p:nvPr>
        </p:nvPicPr>
        <p:blipFill>
          <a:blip r:embed="rId7">
            <a:extLst>
              <a:ext uri="{BEBA8EAE-BF5A-486C-A8C5-ECC9F3942E4B}">
                <a14:imgProps xmlns:a14="http://schemas.microsoft.com/office/drawing/2010/main">
                  <a14:imgLayer r:embed="rId8">
                    <a14:imgEffect>
                      <a14:backgroundRemoval t="10000" b="97000" l="320" r="99120">
                        <a14:foregroundMark x1="12080" y1="49400" x2="20480" y2="91100"/>
                        <a14:foregroundMark x1="20480" y1="91100" x2="20480" y2="91100"/>
                        <a14:foregroundMark x1="4600" y1="89500" x2="93480" y2="99800"/>
                        <a14:foregroundMark x1="93480" y1="99800" x2="97160" y2="90200"/>
                        <a14:foregroundMark x1="97160" y1="90200" x2="99120" y2="75300"/>
                        <a14:foregroundMark x1="99120" y1="75300" x2="97920" y2="64100"/>
                        <a14:foregroundMark x1="54760" y1="69700" x2="90800" y2="62300"/>
                        <a14:foregroundMark x1="90800" y1="62300" x2="96560" y2="57400"/>
                        <a14:foregroundMark x1="96560" y1="57400" x2="96680" y2="57400"/>
                        <a14:foregroundMark x1="98080" y1="97000" x2="80640" y2="96700"/>
                        <a14:foregroundMark x1="77320" y1="62100" x2="56520" y2="62400"/>
                        <a14:foregroundMark x1="56520" y1="62400" x2="49680" y2="70100"/>
                        <a14:foregroundMark x1="1120" y1="65300" x2="3160" y2="94700"/>
                        <a14:foregroundMark x1="3800" y1="57000" x2="14920" y2="43900"/>
                        <a14:foregroundMark x1="21600" y1="57800" x2="18080" y2="51000"/>
                        <a14:foregroundMark x1="17000" y1="41500" x2="7160" y2="53400"/>
                        <a14:foregroundMark x1="320" y1="55400" x2="480" y2="58600"/>
                        <a14:foregroundMark x1="5880" y1="41500" x2="15240" y2="50600"/>
                        <a14:foregroundMark x1="15560" y1="42300" x2="5400" y2="53400"/>
                        <a14:foregroundMark x1="22240" y1="50600" x2="13960" y2="60100"/>
                        <a14:foregroundMark x1="48720" y1="69700" x2="49680" y2="68900"/>
                      </a14:backgroundRemoval>
                    </a14:imgEffect>
                  </a14:imgLayer>
                </a14:imgProps>
              </a:ext>
              <a:ext uri="{28A0092B-C50C-407E-A947-70E740481C1C}">
                <a14:useLocalDpi xmlns:a14="http://schemas.microsoft.com/office/drawing/2010/main" val="0"/>
              </a:ext>
            </a:extLst>
          </a:blip>
          <a:srcRect t="37921"/>
          <a:stretch>
            <a:fillRect/>
          </a:stretch>
        </p:blipFill>
        <p:spPr>
          <a:xfrm>
            <a:off x="-14969" y="4737400"/>
            <a:ext cx="12192001" cy="2141569"/>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54753" y="4416653"/>
            <a:ext cx="2421859" cy="2421859"/>
          </a:xfrm>
          <a:prstGeom prst="rect">
            <a:avLst/>
          </a:prstGeom>
        </p:spPr>
      </p:pic>
      <p:grpSp>
        <p:nvGrpSpPr>
          <p:cNvPr id="21" name="组合 20">
            <a:extLst>
              <a:ext uri="{FF2B5EF4-FFF2-40B4-BE49-F238E27FC236}">
                <a16:creationId xmlns="" xmlns:p14="http://schemas.microsoft.com/office/powerpoint/2010/main" xmlns:p15="http://schemas.microsoft.com/office/powerpoint/2012/main" xmlns:a16="http://schemas.microsoft.com/office/drawing/2014/main" id="{0CDE7171-3450-4F76-BF60-859CCC8C65ED}"/>
              </a:ext>
            </a:extLst>
          </p:cNvPr>
          <p:cNvGrpSpPr/>
          <p:nvPr/>
        </p:nvGrpSpPr>
        <p:grpSpPr>
          <a:xfrm>
            <a:off x="4547059" y="2256239"/>
            <a:ext cx="3033486" cy="3000821"/>
            <a:chOff x="1103084" y="2155824"/>
            <a:chExt cx="3176815" cy="3176815"/>
          </a:xfrm>
        </p:grpSpPr>
        <p:sp>
          <p:nvSpPr>
            <p:cNvPr id="22" name="椭圆 21">
              <a:extLst>
                <a:ext uri="{FF2B5EF4-FFF2-40B4-BE49-F238E27FC236}">
                  <a16:creationId xmlns="" xmlns:p14="http://schemas.microsoft.com/office/powerpoint/2010/main" xmlns:p15="http://schemas.microsoft.com/office/powerpoint/2012/main" xmlns:a16="http://schemas.microsoft.com/office/drawing/2014/main" id="{034C18B8-3C66-4EE3-BB6E-1430C24B57B1}"/>
                </a:ext>
              </a:extLst>
            </p:cNvPr>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ct val="0"/>
                </a:spcBef>
                <a:spcAft>
                  <a:spcPct val="0"/>
                </a:spcAft>
                <a:defRPr/>
              </a:pPr>
              <a:endParaRPr lang="zh-CN" altLang="en-US">
                <a:solidFill>
                  <a:schemeClr val="tx1"/>
                </a:solidFill>
                <a:latin typeface="+mj-ea"/>
                <a:ea typeface="+mj-ea"/>
                <a:cs typeface="Arial" panose="020B0604020202020204" pitchFamily="34" charset="0"/>
              </a:endParaRPr>
            </a:p>
          </p:txBody>
        </p:sp>
        <p:sp>
          <p:nvSpPr>
            <p:cNvPr id="23" name="椭圆 22">
              <a:extLst>
                <a:ext uri="{FF2B5EF4-FFF2-40B4-BE49-F238E27FC236}">
                  <a16:creationId xmlns="" xmlns:p14="http://schemas.microsoft.com/office/powerpoint/2010/main" xmlns:p15="http://schemas.microsoft.com/office/powerpoint/2012/main" xmlns:a16="http://schemas.microsoft.com/office/drawing/2014/main" id="{89CF9D0E-96D0-4CDD-A180-9B523CB7CD6B}"/>
                </a:ext>
              </a:extLst>
            </p:cNvPr>
            <p:cNvSpPr/>
            <p:nvPr/>
          </p:nvSpPr>
          <p:spPr>
            <a:xfrm>
              <a:off x="1281790" y="2334530"/>
              <a:ext cx="2819403" cy="2819403"/>
            </a:xfrm>
            <a:prstGeom prst="ellipse">
              <a:avLst/>
            </a:prstGeom>
            <a:blipFill dpi="0" rotWithShape="1">
              <a:blip r:embed="rId10">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ct val="0"/>
                </a:spcBef>
                <a:spcAft>
                  <a:spcPct val="0"/>
                </a:spcAft>
                <a:defRPr/>
              </a:pPr>
              <a:endParaRPr lang="zh-CN" altLang="en-US">
                <a:solidFill>
                  <a:schemeClr val="tx1"/>
                </a:solidFill>
                <a:latin typeface="+mj-ea"/>
                <a:ea typeface="+mj-ea"/>
                <a:cs typeface="Arial" panose="020B0604020202020204" pitchFamily="34" charset="0"/>
              </a:endParaRPr>
            </a:p>
          </p:txBody>
        </p:sp>
      </p:grpSp>
    </p:spTree>
    <p:extLst>
      <p:ext uri="{BB962C8B-B14F-4D97-AF65-F5344CB8AC3E}">
        <p14:creationId xmlns:p14="http://schemas.microsoft.com/office/powerpoint/2010/main" val="2608375578"/>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childTnLst>
                                </p:cTn>
                              </p:par>
                              <p:par>
                                <p:cTn id="8" presetID="10" presetClass="entr" presetSubtype="0" fill="hold" nodeType="withEffect">
                                  <p:childTnLst>
                                    <p:set>
                                      <p:cBhvr>
                                        <p:cTn id="9" dur="1" fill="hold">
                                          <p:stCondLst>
                                            <p:cond delay="0"/>
                                          </p:stCondLst>
                                        </p:cTn>
                                        <p:tgtEl>
                                          <p:spTgt spid="19"/>
                                        </p:tgtEl>
                                        <p:attrNameLst>
                                          <p:attrName>style.visibility</p:attrName>
                                        </p:attrNameLst>
                                      </p:cBhvr>
                                      <p:to>
                                        <p:strVal val="visible"/>
                                      </p:to>
                                    </p:set>
                                    <p:animEffect transition="in" filter="fade">
                                      <p:cBhvr>
                                        <p:cTn id="10" dur="750"/>
                                        <p:tgtEl>
                                          <p:spTgt spid="19"/>
                                        </p:tgtEl>
                                      </p:cBhvr>
                                    </p:animEffect>
                                  </p:childTnLst>
                                </p:cTn>
                              </p:par>
                            </p:childTnLst>
                          </p:cTn>
                        </p:par>
                        <p:par>
                          <p:cTn id="11" fill="hold" nodeType="withGroup">
                            <p:stCondLst>
                              <p:cond delay="750"/>
                            </p:stCondLst>
                            <p:childTnLst>
                              <p:par>
                                <p:cTn id="12" presetID="53" presetClass="entr" presetSubtype="0" fill="hold" nodeType="afterEffect">
                                  <p:childTnLst>
                                    <p:set>
                                      <p:cBhvr>
                                        <p:cTn id="13" dur="1" fill="hold">
                                          <p:stCondLst>
                                            <p:cond delay="0"/>
                                          </p:stCondLst>
                                        </p:cTn>
                                        <p:tgtEl>
                                          <p:spTgt spid="21"/>
                                        </p:tgtEl>
                                        <p:attrNameLst>
                                          <p:attrName>style.visibility</p:attrName>
                                        </p:attrNameLst>
                                      </p:cBhvr>
                                      <p:to>
                                        <p:strVal val="visible"/>
                                      </p:to>
                                    </p:set>
                                    <p:anim calcmode="lin" valueType="num">
                                      <p:cBhvr>
                                        <p:cTn id="14" dur="400" fill="hold"/>
                                        <p:tgtEl>
                                          <p:spTgt spid="21"/>
                                        </p:tgtEl>
                                        <p:attrNameLst>
                                          <p:attrName>ppt_w</p:attrName>
                                        </p:attrNameLst>
                                      </p:cBhvr>
                                      <p:tavLst>
                                        <p:tav tm="0">
                                          <p:val>
                                            <p:fltVal val="0"/>
                                          </p:val>
                                        </p:tav>
                                        <p:tav tm="100000">
                                          <p:val>
                                            <p:strVal val="#ppt_w"/>
                                          </p:val>
                                        </p:tav>
                                      </p:tavLst>
                                    </p:anim>
                                    <p:anim calcmode="lin" valueType="num">
                                      <p:cBhvr>
                                        <p:cTn id="15" dur="400" fill="hold"/>
                                        <p:tgtEl>
                                          <p:spTgt spid="21"/>
                                        </p:tgtEl>
                                        <p:attrNameLst>
                                          <p:attrName>ppt_h</p:attrName>
                                        </p:attrNameLst>
                                      </p:cBhvr>
                                      <p:tavLst>
                                        <p:tav tm="0">
                                          <p:val>
                                            <p:fltVal val="0"/>
                                          </p:val>
                                        </p:tav>
                                        <p:tav tm="100000">
                                          <p:val>
                                            <p:strVal val="#ppt_h"/>
                                          </p:val>
                                        </p:tav>
                                      </p:tavLst>
                                    </p:anim>
                                    <p:animEffect transition="in" filter="fade">
                                      <p:cBhvr>
                                        <p:cTn id="16" dur="4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图片 61">
            <a:extLst>
              <a:ext uri="{FF2B5EF4-FFF2-40B4-BE49-F238E27FC236}">
                <a16:creationId xmlns="" xmlns:p14="http://schemas.microsoft.com/office/powerpoint/2010/main" xmlns:p15="http://schemas.microsoft.com/office/powerpoint/2012/main" xmlns:a16="http://schemas.microsoft.com/office/drawing/2014/main" id="{6BEF78CF-BEA9-4BAE-A030-84AD780DEA14}"/>
              </a:ext>
            </a:extLst>
          </p:cNvPr>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rcRect b="9368"/>
          <a:stretch>
            <a:fillRect/>
          </a:stretch>
        </p:blipFill>
        <p:spPr>
          <a:xfrm>
            <a:off x="-1" y="0"/>
            <a:ext cx="12192831" cy="6858000"/>
          </a:xfrm>
          <a:prstGeom prst="rect">
            <a:avLst/>
          </a:prstGeom>
        </p:spPr>
      </p:pic>
      <p:pic>
        <p:nvPicPr>
          <p:cNvPr id="10" name="图片 9">
            <a:extLst>
              <a:ext uri="{FF2B5EF4-FFF2-40B4-BE49-F238E27FC236}">
                <a16:creationId xmlns="" xmlns:p14="http://schemas.microsoft.com/office/powerpoint/2010/main" xmlns:p15="http://schemas.microsoft.com/office/powerpoint/2012/main" xmlns:a16="http://schemas.microsoft.com/office/drawing/2014/main" id="{C080CF47-AA29-4737-8ECB-13D4FE9D6D0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27420" y="2181217"/>
            <a:ext cx="4264581" cy="3391983"/>
          </a:xfrm>
          <a:prstGeom prst="rect">
            <a:avLst/>
          </a:prstGeom>
        </p:spPr>
      </p:pic>
      <p:sp>
        <p:nvSpPr>
          <p:cNvPr id="13" name="大演PPT工作室制作"/>
          <p:cNvSpPr txBox="1"/>
          <p:nvPr/>
        </p:nvSpPr>
        <p:spPr>
          <a:xfrm>
            <a:off x="5855764" y="2769213"/>
            <a:ext cx="5422604" cy="1107996"/>
          </a:xfrm>
          <a:prstGeom prst="rect">
            <a:avLst/>
          </a:prstGeom>
          <a:noFill/>
          <a:effectLst>
            <a:outerShdw blurRad="50800" dist="38100" dir="2700000" algn="tl" rotWithShape="0">
              <a:prstClr val="black">
                <a:alpha val="40000"/>
              </a:prstClr>
            </a:outerShdw>
          </a:effectLst>
        </p:spPr>
        <p:txBody>
          <a:bodyPr wrap="square" rtlCol="0">
            <a:spAutoFit/>
          </a:bodyPr>
          <a:lstStyle/>
          <a:p>
            <a:r>
              <a:rPr lang="zh-CN" altLang="en-US" sz="6600">
                <a:ln w="25400">
                  <a:solidFill>
                    <a:schemeClr val="bg1"/>
                  </a:solidFill>
                </a:ln>
                <a:solidFill>
                  <a:srgbClr val="C00000"/>
                </a:solidFill>
                <a:latin typeface="华康海报体W12" panose="040B0C09000000000000" pitchFamily="81" charset="-122"/>
                <a:ea typeface="华康海报体W12" panose="040B0C09000000000000" pitchFamily="81" charset="-122"/>
              </a:rPr>
              <a:t>新型毒品危害</a:t>
            </a:r>
          </a:p>
        </p:txBody>
      </p:sp>
      <p:sp>
        <p:nvSpPr>
          <p:cNvPr id="17" name="椭圆 16"/>
          <p:cNvSpPr/>
          <p:nvPr/>
        </p:nvSpPr>
        <p:spPr>
          <a:xfrm>
            <a:off x="1043173" y="1307804"/>
            <a:ext cx="4178596" cy="4178596"/>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A_图片 31">
            <a:extLst>
              <a:ext uri="{FF2B5EF4-FFF2-40B4-BE49-F238E27FC236}">
                <a16:creationId xmlns="" xmlns:p14="http://schemas.microsoft.com/office/powerpoint/2010/main" xmlns:p15="http://schemas.microsoft.com/office/powerpoint/2012/main" xmlns:a16="http://schemas.microsoft.com/office/drawing/2014/main" id="{F1036812-5D52-46D9-8E2B-74CF12D007CD}"/>
              </a:ext>
            </a:extLst>
          </p:cNvPr>
          <p:cNvPicPr>
            <a:picLocks noChangeAspect="1"/>
          </p:cNvPicPr>
          <p:nvPr>
            <p:custDataLst>
              <p:tags r:id="rId2"/>
            </p:custDataLst>
          </p:nvPr>
        </p:nvPicPr>
        <p:blipFill>
          <a:blip r:embed="rId8" cstate="print">
            <a:extLst>
              <a:ext uri="{28A0092B-C50C-407E-A947-70E740481C1C}">
                <a14:useLocalDpi xmlns:a14="http://schemas.microsoft.com/office/drawing/2010/main" val="0"/>
              </a:ext>
            </a:extLst>
          </a:blip>
          <a:stretch>
            <a:fillRect/>
          </a:stretch>
        </p:blipFill>
        <p:spPr>
          <a:xfrm>
            <a:off x="1741715" y="1719023"/>
            <a:ext cx="2277235" cy="3419954"/>
          </a:xfrm>
          <a:prstGeom prst="rect">
            <a:avLst/>
          </a:prstGeom>
        </p:spPr>
      </p:pic>
      <p:pic>
        <p:nvPicPr>
          <p:cNvPr id="9" name="PA_图片 47">
            <a:extLst>
              <a:ext uri="{FF2B5EF4-FFF2-40B4-BE49-F238E27FC236}">
                <a16:creationId xmlns="" xmlns:p14="http://schemas.microsoft.com/office/powerpoint/2010/main" xmlns:p15="http://schemas.microsoft.com/office/powerpoint/2012/main" xmlns:a16="http://schemas.microsoft.com/office/drawing/2014/main" id="{04ED8871-A4CB-44FA-A2C7-6E32126615B4}"/>
              </a:ext>
            </a:extLst>
          </p:cNvPr>
          <p:cNvPicPr>
            <a:picLocks noChangeAspect="1"/>
          </p:cNvPicPr>
          <p:nvPr>
            <p:custDataLst>
              <p:tags r:id="rId3"/>
            </p:custDataLst>
          </p:nvPr>
        </p:nvPicPr>
        <p:blipFill>
          <a:blip r:embed="rId9">
            <a:extLst>
              <a:ext uri="{BEBA8EAE-BF5A-486C-A8C5-ECC9F3942E4B}">
                <a14:imgProps xmlns:a14="http://schemas.microsoft.com/office/drawing/2010/main">
                  <a14:imgLayer r:embed="rId10">
                    <a14:imgEffect>
                      <a14:backgroundRemoval t="10000" b="97000" l="320" r="99120">
                        <a14:foregroundMark x1="12080" y1="49400" x2="20480" y2="91100"/>
                        <a14:foregroundMark x1="20480" y1="91100" x2="20480" y2="91100"/>
                        <a14:foregroundMark x1="4600" y1="89500" x2="93480" y2="99800"/>
                        <a14:foregroundMark x1="93480" y1="99800" x2="97160" y2="90200"/>
                        <a14:foregroundMark x1="97160" y1="90200" x2="99120" y2="75300"/>
                        <a14:foregroundMark x1="99120" y1="75300" x2="97920" y2="64100"/>
                        <a14:foregroundMark x1="54760" y1="69700" x2="90800" y2="62300"/>
                        <a14:foregroundMark x1="90800" y1="62300" x2="96560" y2="57400"/>
                        <a14:foregroundMark x1="96560" y1="57400" x2="96680" y2="57400"/>
                        <a14:foregroundMark x1="98080" y1="97000" x2="80640" y2="96700"/>
                        <a14:foregroundMark x1="77320" y1="62100" x2="56520" y2="62400"/>
                        <a14:foregroundMark x1="56520" y1="62400" x2="49680" y2="70100"/>
                        <a14:foregroundMark x1="1120" y1="65300" x2="3160" y2="94700"/>
                        <a14:foregroundMark x1="3800" y1="57000" x2="14920" y2="43900"/>
                        <a14:foregroundMark x1="21600" y1="57800" x2="18080" y2="51000"/>
                        <a14:foregroundMark x1="17000" y1="41500" x2="7160" y2="53400"/>
                        <a14:foregroundMark x1="320" y1="55400" x2="480" y2="58600"/>
                        <a14:foregroundMark x1="5880" y1="41500" x2="15240" y2="50600"/>
                        <a14:foregroundMark x1="15560" y1="42300" x2="5400" y2="53400"/>
                        <a14:foregroundMark x1="22240" y1="50600" x2="13960" y2="60100"/>
                        <a14:foregroundMark x1="48720" y1="69700" x2="49680" y2="68900"/>
                      </a14:backgroundRemoval>
                    </a14:imgEffect>
                  </a14:imgLayer>
                </a14:imgProps>
              </a:ext>
              <a:ext uri="{28A0092B-C50C-407E-A947-70E740481C1C}">
                <a14:useLocalDpi xmlns:a14="http://schemas.microsoft.com/office/drawing/2010/main" val="0"/>
              </a:ext>
            </a:extLst>
          </a:blip>
          <a:srcRect t="37921"/>
          <a:stretch>
            <a:fillRect/>
          </a:stretch>
        </p:blipFill>
        <p:spPr>
          <a:xfrm>
            <a:off x="0" y="4716431"/>
            <a:ext cx="12192001" cy="2141569"/>
          </a:xfrm>
          <a:prstGeom prst="rect">
            <a:avLst/>
          </a:prstGeom>
        </p:spPr>
      </p:pic>
    </p:spTree>
    <p:extLst>
      <p:ext uri="{BB962C8B-B14F-4D97-AF65-F5344CB8AC3E}">
        <p14:creationId xmlns:p14="http://schemas.microsoft.com/office/powerpoint/2010/main" val="236958500"/>
      </p:ext>
    </p:extLst>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xmlns:p15="http://schemas.microsoft.com/office/powerpoint/2012/main">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childTnLst>
                                </p:cTn>
                              </p:par>
                            </p:childTnLst>
                          </p:cTn>
                        </p:par>
                        <p:par>
                          <p:cTn id="8" fill="hold" nodeType="withGroup">
                            <p:stCondLst>
                              <p:cond delay="750"/>
                            </p:stCondLst>
                            <p:childTnLst>
                              <p:par>
                                <p:cTn id="9" presetID="37" presetClass="entr" presetSubtype="0" fill="hold" nodeType="afterEffect">
                                  <p:childTnLst>
                                    <p:set>
                                      <p:cBhvr>
                                        <p:cTn id="10" dur="1" fill="hold">
                                          <p:stCondLst>
                                            <p:cond delay="0"/>
                                          </p:stCondLst>
                                        </p:cTn>
                                        <p:tgtEl>
                                          <p:spTgt spid="8"/>
                                        </p:tgtEl>
                                        <p:attrNameLst>
                                          <p:attrName>style.visibility</p:attrName>
                                        </p:attrNameLst>
                                      </p:cBhvr>
                                      <p:to>
                                        <p:strVal val="visible"/>
                                      </p:to>
                                    </p:set>
                                    <p:animEffect transition="in" filter="fade">
                                      <p:cBhvr>
                                        <p:cTn id="11" dur="975"/>
                                        <p:tgtEl>
                                          <p:spTgt spid="8"/>
                                        </p:tgtEl>
                                      </p:cBhvr>
                                    </p:animEffect>
                                    <p:anim calcmode="lin" valueType="num">
                                      <p:cBhvr>
                                        <p:cTn id="12" dur="975" fill="hold"/>
                                        <p:tgtEl>
                                          <p:spTgt spid="8"/>
                                        </p:tgtEl>
                                        <p:attrNameLst>
                                          <p:attrName>ppt_x</p:attrName>
                                        </p:attrNameLst>
                                      </p:cBhvr>
                                      <p:tavLst>
                                        <p:tav tm="0">
                                          <p:val>
                                            <p:strVal val="#ppt_x"/>
                                          </p:val>
                                        </p:tav>
                                        <p:tav tm="100000">
                                          <p:val>
                                            <p:strVal val="#ppt_x"/>
                                          </p:val>
                                        </p:tav>
                                      </p:tavLst>
                                    </p:anim>
                                    <p:anim calcmode="lin" valueType="num">
                                      <p:cBhvr>
                                        <p:cTn id="13" dur="877" decel="100000" fill="hold"/>
                                        <p:tgtEl>
                                          <p:spTgt spid="8"/>
                                        </p:tgtEl>
                                        <p:attrNameLst>
                                          <p:attrName>ppt_y</p:attrName>
                                        </p:attrNameLst>
                                      </p:cBhvr>
                                      <p:tavLst>
                                        <p:tav tm="0">
                                          <p:val>
                                            <p:strVal val="#ppt_y+1"/>
                                          </p:val>
                                        </p:tav>
                                        <p:tav tm="100000">
                                          <p:val>
                                            <p:strVal val="#ppt_y-.03"/>
                                          </p:val>
                                        </p:tav>
                                      </p:tavLst>
                                    </p:anim>
                                    <p:anim calcmode="lin" valueType="num">
                                      <p:cBhvr>
                                        <p:cTn id="14" dur="98" accel="100000" fill="hold">
                                          <p:stCondLst>
                                            <p:cond delay="877"/>
                                          </p:stCondLst>
                                        </p:cTn>
                                        <p:tgtEl>
                                          <p:spTgt spid="8"/>
                                        </p:tgtEl>
                                        <p:attrNameLst>
                                          <p:attrName>ppt_y</p:attrName>
                                        </p:attrNameLst>
                                      </p:cBhvr>
                                      <p:tavLst>
                                        <p:tav tm="0">
                                          <p:val>
                                            <p:strVal val="#ppt_y-.03"/>
                                          </p:val>
                                        </p:tav>
                                        <p:tav tm="100000">
                                          <p:val>
                                            <p:strVal val="#ppt_y"/>
                                          </p:val>
                                        </p:tav>
                                      </p:tavLst>
                                    </p:anim>
                                  </p:childTnLst>
                                </p:cTn>
                              </p:par>
                              <p:par>
                                <p:cTn id="15" presetID="10" presetClass="entr" presetSubtype="0" fill="hold" nodeType="withEffect">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6.09.30"/>
  <p:tag name="AS_TITLE" val="Aspose.Slides for .NET 2.0"/>
  <p:tag name="AS_VERSION" val="16.9.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www.515ppt.com</Template>
  <TotalTime>237</TotalTime>
  <Words>1367</Words>
  <Application>Microsoft Office PowerPoint</Application>
  <PresentationFormat>宽屏</PresentationFormat>
  <Paragraphs>122</Paragraphs>
  <Slides>20</Slides>
  <Notes>20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20</vt:i4>
      </vt:variant>
    </vt:vector>
  </HeadingPairs>
  <TitlesOfParts>
    <vt:vector size="25" baseType="lpstr">
      <vt:lpstr>等线</vt:lpstr>
      <vt:lpstr>等线 Light</vt:lpstr>
      <vt:lpstr>华康海报体W12</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www.515ppt.com</Manager>
  <Company>苏州珀菲科特网络科技有限公司</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www.515ppt.com</dc:title>
  <dc:subject>www.515ppt.com</dc:subject>
  <dc:creator>www.515ppt.com</dc:creator>
  <cp:keywords>更多精品文档，请访问www.515ppt.com</cp:keywords>
  <dc:description>更多精品文档，请访问www.515ppt.com</dc:description>
  <cp:lastModifiedBy>zgzjzx</cp:lastModifiedBy>
  <cp:revision>8</cp:revision>
  <dcterms:created xsi:type="dcterms:W3CDTF">2018-08-09T02:24:12Z</dcterms:created>
  <dcterms:modified xsi:type="dcterms:W3CDTF">2019-09-12T09:11:24Z</dcterms:modified>
  <cp:category>www.515ppt.com</cp:category>
</cp:coreProperties>
</file>