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6" r:id="rId7"/>
    <p:sldId id="268" r:id="rId8"/>
    <p:sldId id="263" r:id="rId9"/>
    <p:sldId id="264" r:id="rId10"/>
    <p:sldId id="265" r:id="rId11"/>
    <p:sldId id="276" r:id="rId12"/>
    <p:sldId id="296" r:id="rId13"/>
    <p:sldId id="293" r:id="rId14"/>
    <p:sldId id="273" r:id="rId15"/>
    <p:sldId id="278" r:id="rId16"/>
    <p:sldId id="279" r:id="rId17"/>
    <p:sldId id="280" r:id="rId18"/>
    <p:sldId id="284" r:id="rId19"/>
    <p:sldId id="285" r:id="rId20"/>
    <p:sldId id="286" r:id="rId21"/>
    <p:sldId id="287" r:id="rId22"/>
    <p:sldId id="300" r:id="rId23"/>
    <p:sldId id="299" r:id="rId24"/>
    <p:sldId id="301" r:id="rId25"/>
    <p:sldId id="289" r:id="rId26"/>
    <p:sldId id="294" r:id="rId27"/>
    <p:sldId id="288" r:id="rId28"/>
    <p:sldId id="295" r:id="rId29"/>
    <p:sldId id="298"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2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921770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3293042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2417733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48200" y="3938588"/>
            <a:ext cx="4038600" cy="21875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ln/>
        </p:spPr>
        <p:txBody>
          <a:bodyPr/>
          <a:lstStyle>
            <a:lvl1pPr>
              <a:defRPr/>
            </a:lvl1pPr>
          </a:lstStyle>
          <a:p>
            <a:fld id="{77FBCE75-C3C4-4C5B-BA82-0799E2E97F02}" type="slidenum">
              <a:rPr lang="en-US" altLang="zh-CN"/>
              <a:pPr/>
              <a:t>‹#›</a:t>
            </a:fld>
            <a:endParaRPr lang="en-US" altLang="zh-CN"/>
          </a:p>
        </p:txBody>
      </p:sp>
    </p:spTree>
    <p:extLst>
      <p:ext uri="{BB962C8B-B14F-4D97-AF65-F5344CB8AC3E}">
        <p14:creationId xmlns:p14="http://schemas.microsoft.com/office/powerpoint/2010/main" val="431450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ClipArt">
  <p:cSld name="标题，文本与剪贴画">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4800" y="1981200"/>
            <a:ext cx="4194175"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651375" y="1981200"/>
            <a:ext cx="4194175" cy="3886200"/>
          </a:xfrm>
        </p:spPr>
        <p:txBody>
          <a:bodyPr vert="horz" wrap="square" lIns="92075" tIns="46038" rIns="92075" bIns="46038" numCol="1" rtlCol="0" anchor="t" anchorCtr="0" compatLnSpc="1">
            <a:normAutofit/>
          </a:bodyPr>
          <a:lstStyle/>
          <a:p>
            <a:pPr marL="342900" marR="0" lvl="0" indent="-342900" algn="l"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Char char="n"/>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8" name="日期占位符 4"/>
          <p:cNvSpPr>
            <a:spLocks noGrp="1"/>
          </p:cNvSpPr>
          <p:nvPr>
            <p:ph type="dt" sz="half" idx="12"/>
          </p:nvPr>
        </p:nvSpPr>
        <p:spPr>
          <a:xfrm>
            <a:off x="301625" y="6019800"/>
            <a:ext cx="2289175" cy="476250"/>
          </a:xfrm>
          <a:prstGeom prst="rect">
            <a:avLst/>
          </a:prstGeom>
          <a:ln>
            <a:miter/>
          </a:ln>
        </p:spPr>
        <p:txBody>
          <a:bodyPr lIns="92075" tIns="46038" rIns="92075" bIns="46038" anchor="ct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1">
              <a:ln>
                <a:noFill/>
              </a:ln>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ea"/>
            </a:endParaRPr>
          </a:p>
        </p:txBody>
      </p:sp>
      <p:sp>
        <p:nvSpPr>
          <p:cNvPr id="9" name="页脚占位符 5"/>
          <p:cNvSpPr>
            <a:spLocks noGrp="1"/>
          </p:cNvSpPr>
          <p:nvPr>
            <p:ph type="ftr" sz="quarter" idx="3"/>
          </p:nvPr>
        </p:nvSpPr>
        <p:spPr>
          <a:xfrm>
            <a:off x="3124200" y="6019800"/>
            <a:ext cx="2895600" cy="476250"/>
          </a:xfrm>
          <a:prstGeom prst="rect">
            <a:avLst/>
          </a:prstGeom>
          <a:ln>
            <a:miter/>
          </a:ln>
        </p:spPr>
        <p:txBody>
          <a:bodyPr lIns="92075" tIns="46038" rIns="92075" bIns="46038"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1">
              <a:ln>
                <a:noFill/>
              </a:ln>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endParaRPr>
          </a:p>
        </p:txBody>
      </p:sp>
      <p:sp>
        <p:nvSpPr>
          <p:cNvPr id="10" name="灯片编号占位符 6"/>
          <p:cNvSpPr>
            <a:spLocks noGrp="1"/>
          </p:cNvSpPr>
          <p:nvPr>
            <p:ph type="sldNum" sz="quarter" idx="4"/>
          </p:nvPr>
        </p:nvSpPr>
        <p:spPr>
          <a:xfrm>
            <a:off x="6553200" y="6019800"/>
            <a:ext cx="2289175" cy="476250"/>
          </a:xfrm>
          <a:prstGeom prst="rect">
            <a:avLst/>
          </a:prstGeom>
          <a:ln>
            <a:miter/>
          </a:ln>
        </p:spPr>
        <p:txBody>
          <a:bodyPr vert="horz" wrap="none" lIns="92075" tIns="46038" rIns="92075" bIns="46038" numCol="1" anchor="ctr" anchorCtr="0" compatLnSpc="1"/>
          <a:lstStyle/>
          <a:p>
            <a:pPr algn="r"/>
            <a:fld id="{9A0DB2DC-4C9A-4742-B13C-FB6460FD3503}" type="slidenum">
              <a:rPr lang="en-US" altLang="zh-CN" dirty="0"/>
              <a:t>‹#›</a:t>
            </a:fld>
            <a:endParaRPr lang="en-US" altLang="zh-CN" dirty="0"/>
          </a:p>
        </p:txBody>
      </p:sp>
    </p:spTree>
    <p:extLst>
      <p:ext uri="{BB962C8B-B14F-4D97-AF65-F5344CB8AC3E}">
        <p14:creationId xmlns:p14="http://schemas.microsoft.com/office/powerpoint/2010/main" val="174370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3497393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910954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2390334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129643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2054369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2871169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19113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240D0D1-FDA6-4AE4-984C-B268699E561F}"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798533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40D0D1-FDA6-4AE4-984C-B268699E561F}" type="datetimeFigureOut">
              <a:rPr lang="zh-CN" altLang="en-US" smtClean="0"/>
              <a:t>2019-10-8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F81210-E72F-448C-8FF6-A4F92374A5D8}" type="slidenum">
              <a:rPr lang="zh-CN" altLang="en-US" smtClean="0"/>
              <a:t>‹#›</a:t>
            </a:fld>
            <a:endParaRPr lang="zh-CN" altLang="en-US"/>
          </a:p>
        </p:txBody>
      </p:sp>
    </p:spTree>
    <p:extLst>
      <p:ext uri="{BB962C8B-B14F-4D97-AF65-F5344CB8AC3E}">
        <p14:creationId xmlns:p14="http://schemas.microsoft.com/office/powerpoint/2010/main" val="2800102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dirty="0"/>
          </a:p>
        </p:txBody>
      </p:sp>
      <p:sp>
        <p:nvSpPr>
          <p:cNvPr id="3" name="副标题 2"/>
          <p:cNvSpPr>
            <a:spLocks noGrp="1"/>
          </p:cNvSpPr>
          <p:nvPr>
            <p:ph type="subTitle" idx="1"/>
          </p:nvPr>
        </p:nvSpPr>
        <p:spPr/>
        <p:txBody>
          <a:bodyPr/>
          <a:lstStyle/>
          <a:p>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370"/>
            <a:ext cx="9144000" cy="6674766"/>
          </a:xfrm>
          <a:prstGeom prst="rect">
            <a:avLst/>
          </a:prstGeom>
        </p:spPr>
      </p:pic>
      <p:sp>
        <p:nvSpPr>
          <p:cNvPr id="6" name="TextBox 5"/>
          <p:cNvSpPr txBox="1"/>
          <p:nvPr/>
        </p:nvSpPr>
        <p:spPr>
          <a:xfrm>
            <a:off x="4788024" y="5687312"/>
            <a:ext cx="4896544" cy="954107"/>
          </a:xfrm>
          <a:prstGeom prst="rect">
            <a:avLst/>
          </a:prstGeom>
          <a:solidFill>
            <a:srgbClr val="002060"/>
          </a:solidFill>
        </p:spPr>
        <p:txBody>
          <a:bodyPr wrap="square" rtlCol="0">
            <a:spAutoFit/>
          </a:bodyPr>
          <a:lstStyle/>
          <a:p>
            <a:r>
              <a:rPr lang="zh-CN" altLang="en-US" sz="2800" dirty="0" smtClean="0">
                <a:solidFill>
                  <a:srgbClr val="FF0000"/>
                </a:solidFill>
              </a:rPr>
              <a:t>湖北省广水市马坪镇中心中学</a:t>
            </a:r>
            <a:endParaRPr lang="en-US" altLang="zh-CN" sz="2800" dirty="0" smtClean="0">
              <a:solidFill>
                <a:srgbClr val="FF0000"/>
              </a:solidFill>
            </a:endParaRPr>
          </a:p>
          <a:p>
            <a:r>
              <a:rPr lang="zh-CN" altLang="en-US" sz="2800" dirty="0" smtClean="0">
                <a:solidFill>
                  <a:srgbClr val="FF0000"/>
                </a:solidFill>
              </a:rPr>
              <a:t>                   朱敏</a:t>
            </a:r>
            <a:endParaRPr lang="zh-CN" altLang="en-US" sz="2800" dirty="0">
              <a:solidFill>
                <a:srgbClr val="FF0000"/>
              </a:solidFill>
            </a:endParaRPr>
          </a:p>
        </p:txBody>
      </p:sp>
    </p:spTree>
    <p:extLst>
      <p:ext uri="{BB962C8B-B14F-4D97-AF65-F5344CB8AC3E}">
        <p14:creationId xmlns:p14="http://schemas.microsoft.com/office/powerpoint/2010/main" val="1167428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4294967295"/>
          </p:nvPr>
        </p:nvSpPr>
        <p:spPr>
          <a:xfrm>
            <a:off x="457200" y="620713"/>
            <a:ext cx="8229600" cy="5976937"/>
          </a:xfrm>
        </p:spPr>
        <p:txBody>
          <a:bodyPr/>
          <a:lstStyle/>
          <a:p>
            <a:pPr eaLnBrk="1" hangingPunct="1">
              <a:defRPr/>
            </a:pPr>
            <a:r>
              <a:rPr lang="en-US" altLang="zh-CN" sz="2800" b="1" noProof="1">
                <a:solidFill>
                  <a:srgbClr val="FF0066"/>
                </a:solidFill>
                <a:effectLst>
                  <a:outerShdw blurRad="38100" dist="38100" dir="2700000">
                    <a:srgbClr val="000000"/>
                  </a:outerShdw>
                </a:effectLst>
                <a:latin typeface="楷体_GB2312" pitchFamily="49" charset="-122"/>
                <a:ea typeface="楷体_GB2312" pitchFamily="49" charset="-122"/>
              </a:rPr>
              <a:t>6</a:t>
            </a:r>
            <a:r>
              <a:rPr lang="zh-CN" altLang="en-US" sz="2800" b="1" noProof="1">
                <a:solidFill>
                  <a:srgbClr val="FF0066"/>
                </a:solidFill>
                <a:effectLst>
                  <a:outerShdw blurRad="38100" dist="38100" dir="2700000">
                    <a:srgbClr val="000000"/>
                  </a:outerShdw>
                </a:effectLst>
                <a:latin typeface="楷体_GB2312" pitchFamily="49" charset="-122"/>
                <a:ea typeface="楷体_GB2312" pitchFamily="49" charset="-122"/>
              </a:rPr>
              <a:t>、三唑仑 又名海乐神，淡蓝色</a:t>
            </a:r>
            <a:r>
              <a:rPr lang="zh-CN" altLang="en-US" sz="2800" b="1" noProof="1" smtClean="0">
                <a:solidFill>
                  <a:srgbClr val="FF0066"/>
                </a:solidFill>
                <a:effectLst>
                  <a:outerShdw blurRad="38100" dist="38100" dir="2700000">
                    <a:srgbClr val="000000"/>
                  </a:outerShdw>
                </a:effectLst>
                <a:latin typeface="楷体_GB2312" pitchFamily="49" charset="-122"/>
                <a:ea typeface="楷体_GB2312" pitchFamily="49" charset="-122"/>
              </a:rPr>
              <a:t>片</a:t>
            </a:r>
            <a:endParaRPr lang="zh-CN" altLang="en-US" sz="2400" noProof="1">
              <a:effectLst>
                <a:outerShdw blurRad="38100" dist="38100" dir="2700000">
                  <a:srgbClr val="FFFFFF"/>
                </a:outerShdw>
              </a:effectLst>
            </a:endParaRPr>
          </a:p>
          <a:p>
            <a:pPr eaLnBrk="1" hangingPunct="1">
              <a:defRPr/>
            </a:pPr>
            <a:endParaRPr lang="zh-CN" altLang="en-US" sz="2400" noProof="1">
              <a:effectLst>
                <a:outerShdw blurRad="38100" dist="38100" dir="2700000">
                  <a:srgbClr val="FFFFFF"/>
                </a:outerShdw>
              </a:effectLst>
            </a:endParaRPr>
          </a:p>
          <a:p>
            <a:pPr eaLnBrk="1" hangingPunct="1">
              <a:defRPr/>
            </a:pPr>
            <a:endParaRPr lang="zh-CN" altLang="en-US" sz="2400" noProof="1">
              <a:effectLst>
                <a:outerShdw blurRad="38100" dist="38100" dir="2700000">
                  <a:srgbClr val="FFFFFF"/>
                </a:outerShdw>
              </a:effectLst>
            </a:endParaRPr>
          </a:p>
        </p:txBody>
      </p:sp>
      <p:pic>
        <p:nvPicPr>
          <p:cNvPr id="24581" name="Picture 5" descr="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442" y="1254924"/>
            <a:ext cx="7473974" cy="541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6791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4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24581"/>
                                        </p:tgtEl>
                                        <p:attrNameLst>
                                          <p:attrName>style.visibility</p:attrName>
                                        </p:attrNameLst>
                                      </p:cBhvr>
                                      <p:to>
                                        <p:strVal val="visible"/>
                                      </p:to>
                                    </p:set>
                                    <p:animEffect transition="in" filter="checkerboard(across)">
                                      <p:cBhvr>
                                        <p:cTn id="13" dur="10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5"/>
          <p:cNvSpPr txBox="1">
            <a:spLocks noChangeArrowheads="1"/>
          </p:cNvSpPr>
          <p:nvPr/>
        </p:nvSpPr>
        <p:spPr bwMode="auto">
          <a:xfrm>
            <a:off x="0" y="0"/>
            <a:ext cx="42608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r>
              <a:rPr lang="zh-CN" altLang="en-US" sz="4000" b="1" i="1" dirty="0">
                <a:solidFill>
                  <a:srgbClr val="FF0000"/>
                </a:solidFill>
              </a:rPr>
              <a:t>一日吸毒十年戒毒</a:t>
            </a:r>
          </a:p>
        </p:txBody>
      </p:sp>
      <p:sp>
        <p:nvSpPr>
          <p:cNvPr id="9219" name="Text Box 6"/>
          <p:cNvSpPr txBox="1">
            <a:spLocks noChangeArrowheads="1"/>
          </p:cNvSpPr>
          <p:nvPr/>
        </p:nvSpPr>
        <p:spPr bwMode="auto">
          <a:xfrm>
            <a:off x="7359650" y="61706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endParaRPr lang="zh-CN" altLang="zh-CN"/>
          </a:p>
        </p:txBody>
      </p:sp>
      <p:sp>
        <p:nvSpPr>
          <p:cNvPr id="87044" name="Text Box 7"/>
          <p:cNvSpPr txBox="1">
            <a:spLocks noChangeArrowheads="1"/>
          </p:cNvSpPr>
          <p:nvPr/>
        </p:nvSpPr>
        <p:spPr bwMode="auto">
          <a:xfrm>
            <a:off x="539750" y="5851525"/>
            <a:ext cx="86042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eaLnBrk="1" hangingPunct="1"/>
            <a:r>
              <a:rPr lang="zh-CN" altLang="en-US" sz="6000" b="1" i="1">
                <a:solidFill>
                  <a:schemeClr val="bg1"/>
                </a:solidFill>
              </a:rPr>
              <a:t>远离毒品 ，珍爱生命</a:t>
            </a:r>
          </a:p>
        </p:txBody>
      </p:sp>
      <p:pic>
        <p:nvPicPr>
          <p:cNvPr id="9221" name="图片 87044" descr="禁毒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11238"/>
            <a:ext cx="9144000" cy="584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37020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87042">
                                            <p:txEl>
                                              <p:pRg st="0" end="0"/>
                                            </p:txEl>
                                          </p:spTgt>
                                        </p:tgtEl>
                                        <p:attrNameLst>
                                          <p:attrName>style.visibility</p:attrName>
                                        </p:attrNameLst>
                                      </p:cBhvr>
                                      <p:to>
                                        <p:strVal val="visible"/>
                                      </p:to>
                                    </p:set>
                                    <p:anim calcmode="lin" valueType="num">
                                      <p:cBhvr>
                                        <p:cTn id="7" dur="500" fill="hold"/>
                                        <p:tgtEl>
                                          <p:spTgt spid="87042">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87042">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87042">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87042">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87042">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2" presetClass="entr" presetSubtype="0" fill="hold" nodeType="clickEffect">
                                  <p:stCondLst>
                                    <p:cond delay="0"/>
                                  </p:stCondLst>
                                  <p:childTnLst>
                                    <p:set>
                                      <p:cBhvr>
                                        <p:cTn id="15" dur="1" fill="hold">
                                          <p:stCondLst>
                                            <p:cond delay="0"/>
                                          </p:stCondLst>
                                        </p:cTn>
                                        <p:tgtEl>
                                          <p:spTgt spid="87044">
                                            <p:txEl>
                                              <p:pRg st="0" end="0"/>
                                            </p:txEl>
                                          </p:spTgt>
                                        </p:tgtEl>
                                        <p:attrNameLst>
                                          <p:attrName>style.visibility</p:attrName>
                                        </p:attrNameLst>
                                      </p:cBhvr>
                                      <p:to>
                                        <p:strVal val="visible"/>
                                      </p:to>
                                    </p:set>
                                    <p:animScale>
                                      <p:cBhvr>
                                        <p:cTn id="16" dur="1000" decel="50000" fill="hold">
                                          <p:stCondLst>
                                            <p:cond delay="0"/>
                                          </p:stCondLst>
                                        </p:cTn>
                                        <p:tgtEl>
                                          <p:spTgt spid="8704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87044">
                                            <p:txEl>
                                              <p:pRg st="0" end="0"/>
                                            </p:txEl>
                                          </p:spTgt>
                                        </p:tgtEl>
                                        <p:attrNameLst>
                                          <p:attrName>ppt_x,ppt_y</p:attrName>
                                        </p:attrNameLst>
                                      </p:cBhvr>
                                      <p:rCtr x="0" y="0"/>
                                    </p:animMotion>
                                    <p:animEffect transition="in" filter="fade">
                                      <p:cBhvr>
                                        <p:cTn id="18" dur="1000"/>
                                        <p:tgtEl>
                                          <p:spTgt spid="870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25601"/>
          <p:cNvSpPr>
            <a:spLocks noGrp="1" noChangeArrowheads="1"/>
          </p:cNvSpPr>
          <p:nvPr>
            <p:ph type="title"/>
          </p:nvPr>
        </p:nvSpPr>
        <p:spPr>
          <a:xfrm>
            <a:off x="468313" y="-1141413"/>
            <a:ext cx="8229600" cy="1141413"/>
          </a:xfrm>
        </p:spPr>
        <p:txBody>
          <a:bodyPr/>
          <a:lstStyle/>
          <a:p>
            <a:pPr eaLnBrk="1" hangingPunct="1"/>
            <a:r>
              <a:rPr lang="zh-CN" altLang="en-US" sz="1600" smtClean="0"/>
              <a:t>预防常识</a:t>
            </a:r>
            <a:r>
              <a:rPr lang="en-US" altLang="zh-CN" sz="1600" smtClean="0"/>
              <a:t>1</a:t>
            </a:r>
            <a:r>
              <a:rPr lang="zh-CN" altLang="en-US" sz="1600" smtClean="0">
                <a:solidFill>
                  <a:schemeClr val="tx1"/>
                </a:solidFill>
              </a:rPr>
              <a:t>什么是</a:t>
            </a:r>
            <a:r>
              <a:rPr lang="zh-CN" altLang="en-US" sz="1600" smtClean="0">
                <a:solidFill>
                  <a:srgbClr val="FF3300"/>
                </a:solidFill>
              </a:rPr>
              <a:t>毒品</a:t>
            </a:r>
            <a:r>
              <a:rPr lang="zh-CN" altLang="en-US" sz="1600" smtClean="0">
                <a:solidFill>
                  <a:schemeClr val="tx1"/>
                </a:solidFill>
              </a:rPr>
              <a:t>？它的</a:t>
            </a:r>
            <a:r>
              <a:rPr lang="zh-CN" altLang="en-US" sz="1600" smtClean="0">
                <a:solidFill>
                  <a:srgbClr val="FF3300"/>
                </a:solidFill>
              </a:rPr>
              <a:t>危害性</a:t>
            </a:r>
            <a:r>
              <a:rPr lang="zh-CN" altLang="en-US" sz="1600" smtClean="0">
                <a:solidFill>
                  <a:schemeClr val="tx1"/>
                </a:solidFill>
              </a:rPr>
              <a:t>主要表现在哪些</a:t>
            </a:r>
            <a:br>
              <a:rPr lang="zh-CN" altLang="en-US" sz="1600" smtClean="0">
                <a:solidFill>
                  <a:schemeClr val="tx1"/>
                </a:solidFill>
              </a:rPr>
            </a:br>
            <a:r>
              <a:rPr lang="zh-CN" altLang="en-US" sz="1600" smtClean="0">
                <a:solidFill>
                  <a:schemeClr val="tx1"/>
                </a:solidFill>
              </a:rPr>
              <a:t>方面</a:t>
            </a:r>
            <a:r>
              <a:rPr lang="en-US" altLang="zh-CN" sz="1600" smtClean="0">
                <a:solidFill>
                  <a:schemeClr val="tx1"/>
                </a:solidFill>
              </a:rPr>
              <a:t>?</a:t>
            </a:r>
          </a:p>
        </p:txBody>
      </p:sp>
      <p:sp>
        <p:nvSpPr>
          <p:cNvPr id="25604" name="文本框 25603"/>
          <p:cNvSpPr txBox="1">
            <a:spLocks noChangeArrowheads="1"/>
          </p:cNvSpPr>
          <p:nvPr/>
        </p:nvSpPr>
        <p:spPr bwMode="auto">
          <a:xfrm>
            <a:off x="0" y="1052513"/>
            <a:ext cx="9144000" cy="283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en-US" altLang="zh-CN" sz="7200" b="1" dirty="0">
                <a:latin typeface="黑体" pitchFamily="2" charset="-122"/>
                <a:ea typeface="黑体" pitchFamily="2" charset="-122"/>
              </a:rPr>
              <a:t>    </a:t>
            </a:r>
            <a:r>
              <a:rPr lang="zh-CN" altLang="en-US" sz="7200" b="1" dirty="0">
                <a:solidFill>
                  <a:srgbClr val="FF3300"/>
                </a:solidFill>
                <a:latin typeface="黑体" pitchFamily="2" charset="-122"/>
                <a:ea typeface="黑体" pitchFamily="2" charset="-122"/>
              </a:rPr>
              <a:t>毒品的危害：</a:t>
            </a:r>
          </a:p>
          <a:p>
            <a:pPr eaLnBrk="1" hangingPunct="1">
              <a:lnSpc>
                <a:spcPct val="150000"/>
              </a:lnSpc>
            </a:pPr>
            <a:r>
              <a:rPr lang="zh-CN" altLang="en-US" sz="2400" b="1" dirty="0">
                <a:latin typeface="黑体" pitchFamily="2" charset="-122"/>
                <a:ea typeface="黑体" pitchFamily="2" charset="-122"/>
              </a:rPr>
              <a:t>        </a:t>
            </a:r>
          </a:p>
          <a:p>
            <a:pPr eaLnBrk="1" hangingPunct="1">
              <a:lnSpc>
                <a:spcPct val="150000"/>
              </a:lnSpc>
            </a:pPr>
            <a:r>
              <a:rPr lang="zh-CN" altLang="en-US" sz="2400" b="1" dirty="0">
                <a:latin typeface="黑体" pitchFamily="2" charset="-122"/>
                <a:ea typeface="黑体" pitchFamily="2" charset="-122"/>
              </a:rPr>
              <a:t>          </a:t>
            </a:r>
          </a:p>
        </p:txBody>
      </p:sp>
      <p:sp>
        <p:nvSpPr>
          <p:cNvPr id="25609" name="矩形 25608"/>
          <p:cNvSpPr/>
          <p:nvPr/>
        </p:nvSpPr>
        <p:spPr>
          <a:xfrm>
            <a:off x="250825" y="4149725"/>
            <a:ext cx="8893175" cy="519113"/>
          </a:xfrm>
          <a:prstGeom prst="rect">
            <a:avLst/>
          </a:prstGeom>
          <a:noFill/>
          <a:ln w="9525">
            <a:noFill/>
            <a:miter/>
          </a:ln>
        </p:spPr>
        <p:txBody>
          <a:bodyPr>
            <a:spAutoFit/>
          </a:bodyPr>
          <a:lstStyle/>
          <a:p>
            <a:pPr>
              <a:buFont typeface="Arial" pitchFamily="34" charset="0"/>
              <a:buNone/>
              <a:defRPr/>
            </a:pPr>
            <a:r>
              <a:rPr lang="zh-CN" altLang="en-US" sz="2800" b="1" noProof="1">
                <a:effectLst>
                  <a:outerShdw blurRad="38100" dist="38100" dir="2700000">
                    <a:srgbClr val="FFFFFF"/>
                  </a:outerShdw>
                </a:effectLst>
                <a:ea typeface="宋体" pitchFamily="2" charset="-122"/>
                <a:cs typeface="+mn-ea"/>
              </a:rPr>
              <a:t>可以概括为“</a:t>
            </a:r>
            <a:r>
              <a:rPr lang="zh-CN" altLang="en-US" sz="2800" b="1" noProof="1">
                <a:solidFill>
                  <a:srgbClr val="FF3300"/>
                </a:solidFill>
                <a:effectLst>
                  <a:outerShdw blurRad="38100" dist="38100" dir="2700000">
                    <a:srgbClr val="000000"/>
                  </a:outerShdw>
                </a:effectLst>
                <a:ea typeface="宋体" pitchFamily="2" charset="-122"/>
                <a:cs typeface="+mn-ea"/>
              </a:rPr>
              <a:t>毁灭自己</a:t>
            </a:r>
            <a:r>
              <a:rPr lang="zh-CN" altLang="en-US" sz="2800" b="1" noProof="1">
                <a:effectLst>
                  <a:outerShdw blurRad="38100" dist="38100" dir="2700000">
                    <a:srgbClr val="FFFFFF"/>
                  </a:outerShdw>
                </a:effectLst>
                <a:ea typeface="宋体" pitchFamily="2" charset="-122"/>
                <a:cs typeface="+mn-ea"/>
              </a:rPr>
              <a:t>、</a:t>
            </a:r>
            <a:r>
              <a:rPr lang="zh-CN" altLang="en-US" sz="2800" b="1" noProof="1">
                <a:solidFill>
                  <a:srgbClr val="FF3300"/>
                </a:solidFill>
                <a:effectLst>
                  <a:outerShdw blurRad="38100" dist="38100" dir="2700000">
                    <a:srgbClr val="000000"/>
                  </a:outerShdw>
                </a:effectLst>
                <a:ea typeface="宋体" pitchFamily="2" charset="-122"/>
                <a:cs typeface="+mn-ea"/>
              </a:rPr>
              <a:t>祸及家庭</a:t>
            </a:r>
            <a:r>
              <a:rPr lang="zh-CN" altLang="en-US" sz="2800" b="1" noProof="1">
                <a:effectLst>
                  <a:outerShdw blurRad="38100" dist="38100" dir="2700000">
                    <a:srgbClr val="FFFFFF"/>
                  </a:outerShdw>
                </a:effectLst>
                <a:ea typeface="宋体" pitchFamily="2" charset="-122"/>
                <a:cs typeface="+mn-ea"/>
              </a:rPr>
              <a:t>、</a:t>
            </a:r>
            <a:r>
              <a:rPr lang="zh-CN" altLang="en-US" sz="2800" b="1" noProof="1">
                <a:solidFill>
                  <a:srgbClr val="FF3300"/>
                </a:solidFill>
                <a:effectLst>
                  <a:outerShdw blurRad="38100" dist="38100" dir="2700000">
                    <a:srgbClr val="000000"/>
                  </a:outerShdw>
                </a:effectLst>
                <a:ea typeface="宋体" pitchFamily="2" charset="-122"/>
                <a:cs typeface="+mn-ea"/>
              </a:rPr>
              <a:t>危害社会</a:t>
            </a:r>
            <a:r>
              <a:rPr lang="en-US" altLang="zh-CN" sz="2800" b="1" noProof="1">
                <a:effectLst>
                  <a:outerShdw blurRad="38100" dist="38100" dir="2700000">
                    <a:srgbClr val="FFFFFF"/>
                  </a:outerShdw>
                </a:effectLst>
                <a:ea typeface="宋体" pitchFamily="2" charset="-122"/>
                <a:cs typeface="+mn-ea"/>
              </a:rPr>
              <a:t>"12</a:t>
            </a:r>
            <a:r>
              <a:rPr lang="zh-CN" altLang="en-US" sz="2800" b="1" noProof="1">
                <a:effectLst>
                  <a:outerShdw blurRad="38100" dist="38100" dir="2700000">
                    <a:srgbClr val="FFFFFF"/>
                  </a:outerShdw>
                </a:effectLst>
                <a:ea typeface="宋体" pitchFamily="2" charset="-122"/>
                <a:cs typeface="+mn-ea"/>
              </a:rPr>
              <a:t>个字。</a:t>
            </a:r>
            <a:endParaRPr lang="zh-CN" altLang="en-US" sz="2800" b="1" noProof="1">
              <a:effectLst>
                <a:outerShdw blurRad="38100" dist="38100" dir="2700000">
                  <a:srgbClr val="FFFFFF"/>
                </a:outerShdw>
              </a:effectLst>
              <a:ea typeface="宋体" pitchFamily="2" charset="-122"/>
            </a:endParaRPr>
          </a:p>
        </p:txBody>
      </p:sp>
    </p:spTree>
    <p:extLst>
      <p:ext uri="{BB962C8B-B14F-4D97-AF65-F5344CB8AC3E}">
        <p14:creationId xmlns:p14="http://schemas.microsoft.com/office/powerpoint/2010/main" val="27732686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to="" calcmode="lin" valueType="num">
                                      <p:cBhvr>
                                        <p:cTn id="7" dur="1" fill="hold"/>
                                        <p:tgtEl>
                                          <p:spTgt spid="2560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3" y="1196752"/>
            <a:ext cx="3360577" cy="5229942"/>
          </a:xfrm>
          <a:prstGeom prst="rect">
            <a:avLst/>
          </a:prstGeom>
        </p:spPr>
      </p:pic>
      <p:sp>
        <p:nvSpPr>
          <p:cNvPr id="3" name="TextBox 2"/>
          <p:cNvSpPr txBox="1"/>
          <p:nvPr/>
        </p:nvSpPr>
        <p:spPr>
          <a:xfrm>
            <a:off x="696424" y="404664"/>
            <a:ext cx="2037737" cy="646331"/>
          </a:xfrm>
          <a:prstGeom prst="rect">
            <a:avLst/>
          </a:prstGeom>
          <a:noFill/>
        </p:spPr>
        <p:txBody>
          <a:bodyPr wrap="none" rtlCol="0">
            <a:spAutoFit/>
          </a:bodyPr>
          <a:lstStyle/>
          <a:p>
            <a:r>
              <a:rPr lang="zh-CN" altLang="en-US" sz="3600" b="1" dirty="0">
                <a:solidFill>
                  <a:srgbClr val="FF0000"/>
                </a:solidFill>
              </a:rPr>
              <a:t>毁灭自己</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5125" y="1196752"/>
            <a:ext cx="3333750" cy="5229942"/>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7074" y="1196752"/>
            <a:ext cx="2807504" cy="5232571"/>
          </a:xfrm>
          <a:prstGeom prst="rect">
            <a:avLst/>
          </a:prstGeom>
        </p:spPr>
      </p:pic>
    </p:spTree>
    <p:extLst>
      <p:ext uri="{BB962C8B-B14F-4D97-AF65-F5344CB8AC3E}">
        <p14:creationId xmlns:p14="http://schemas.microsoft.com/office/powerpoint/2010/main" val="17466473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14</a:t>
            </a:fld>
            <a:endParaRPr lang="zh-CN" altLang="en-US" sz="1400" b="0" dirty="0">
              <a:solidFill>
                <a:srgbClr val="000000"/>
              </a:solidFill>
              <a:latin typeface="Times New Roman" panose="02020603050405020304" pitchFamily="18" charset="0"/>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100" y="1568450"/>
            <a:ext cx="7289800" cy="3721100"/>
          </a:xfrm>
          <a:prstGeom prst="rect">
            <a:avLst/>
          </a:prstGeom>
        </p:spPr>
      </p:pic>
      <p:sp>
        <p:nvSpPr>
          <p:cNvPr id="6" name="TextBox 5"/>
          <p:cNvSpPr txBox="1"/>
          <p:nvPr/>
        </p:nvSpPr>
        <p:spPr>
          <a:xfrm>
            <a:off x="3635896" y="5627228"/>
            <a:ext cx="2160240" cy="646331"/>
          </a:xfrm>
          <a:prstGeom prst="rect">
            <a:avLst/>
          </a:prstGeom>
          <a:noFill/>
        </p:spPr>
        <p:txBody>
          <a:bodyPr wrap="square" rtlCol="0">
            <a:spAutoFit/>
          </a:bodyPr>
          <a:lstStyle/>
          <a:p>
            <a:r>
              <a:rPr lang="zh-CN" altLang="en-US" sz="3600" dirty="0">
                <a:solidFill>
                  <a:srgbClr val="C00000"/>
                </a:solidFill>
              </a:rPr>
              <a:t>陈羽凡</a:t>
            </a:r>
          </a:p>
        </p:txBody>
      </p:sp>
      <p:sp>
        <p:nvSpPr>
          <p:cNvPr id="8" name="TextBox 7"/>
          <p:cNvSpPr txBox="1"/>
          <p:nvPr/>
        </p:nvSpPr>
        <p:spPr>
          <a:xfrm>
            <a:off x="696424" y="404664"/>
            <a:ext cx="2037737" cy="646331"/>
          </a:xfrm>
          <a:prstGeom prst="rect">
            <a:avLst/>
          </a:prstGeom>
          <a:noFill/>
        </p:spPr>
        <p:txBody>
          <a:bodyPr wrap="none" rtlCol="0">
            <a:spAutoFit/>
          </a:bodyPr>
          <a:lstStyle/>
          <a:p>
            <a:r>
              <a:rPr lang="zh-CN" altLang="en-US" sz="3600" b="1" dirty="0">
                <a:solidFill>
                  <a:srgbClr val="FF0000"/>
                </a:solidFill>
              </a:rPr>
              <a:t>毁灭自己</a:t>
            </a:r>
          </a:p>
        </p:txBody>
      </p:sp>
    </p:spTree>
    <p:extLst>
      <p:ext uri="{BB962C8B-B14F-4D97-AF65-F5344CB8AC3E}">
        <p14:creationId xmlns:p14="http://schemas.microsoft.com/office/powerpoint/2010/main" val="4228219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15</a:t>
            </a:fld>
            <a:endParaRPr lang="zh-CN" altLang="en-US" sz="1400" b="0" dirty="0">
              <a:solidFill>
                <a:srgbClr val="000000"/>
              </a:solidFill>
              <a:latin typeface="Times New Roman" panose="02020603050405020304" pitchFamily="18" charset="0"/>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6092" y="1568450"/>
            <a:ext cx="5591816" cy="3721100"/>
          </a:xfrm>
          <a:prstGeom prst="rect">
            <a:avLst/>
          </a:prstGeom>
        </p:spPr>
      </p:pic>
      <p:sp>
        <p:nvSpPr>
          <p:cNvPr id="6" name="TextBox 5"/>
          <p:cNvSpPr txBox="1"/>
          <p:nvPr/>
        </p:nvSpPr>
        <p:spPr>
          <a:xfrm>
            <a:off x="3635896" y="5627228"/>
            <a:ext cx="2160240" cy="646331"/>
          </a:xfrm>
          <a:prstGeom prst="rect">
            <a:avLst/>
          </a:prstGeom>
          <a:noFill/>
        </p:spPr>
        <p:txBody>
          <a:bodyPr wrap="square" rtlCol="0">
            <a:spAutoFit/>
          </a:bodyPr>
          <a:lstStyle/>
          <a:p>
            <a:r>
              <a:rPr lang="zh-CN" altLang="en-US" sz="3600" dirty="0">
                <a:solidFill>
                  <a:srgbClr val="C00000"/>
                </a:solidFill>
              </a:rPr>
              <a:t>斐琳</a:t>
            </a:r>
          </a:p>
        </p:txBody>
      </p:sp>
      <p:sp>
        <p:nvSpPr>
          <p:cNvPr id="9" name="TextBox 8"/>
          <p:cNvSpPr txBox="1"/>
          <p:nvPr/>
        </p:nvSpPr>
        <p:spPr>
          <a:xfrm>
            <a:off x="696424" y="404664"/>
            <a:ext cx="2037737" cy="646331"/>
          </a:xfrm>
          <a:prstGeom prst="rect">
            <a:avLst/>
          </a:prstGeom>
          <a:noFill/>
        </p:spPr>
        <p:txBody>
          <a:bodyPr wrap="none" rtlCol="0">
            <a:spAutoFit/>
          </a:bodyPr>
          <a:lstStyle/>
          <a:p>
            <a:r>
              <a:rPr lang="zh-CN" altLang="en-US" sz="3600" b="1" dirty="0">
                <a:solidFill>
                  <a:srgbClr val="FF0000"/>
                </a:solidFill>
              </a:rPr>
              <a:t>毁灭自己</a:t>
            </a:r>
          </a:p>
        </p:txBody>
      </p:sp>
    </p:spTree>
    <p:extLst>
      <p:ext uri="{BB962C8B-B14F-4D97-AF65-F5344CB8AC3E}">
        <p14:creationId xmlns:p14="http://schemas.microsoft.com/office/powerpoint/2010/main" val="5861103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16</a:t>
            </a:fld>
            <a:endParaRPr lang="zh-CN" altLang="en-US" sz="1400" b="0" dirty="0">
              <a:solidFill>
                <a:srgbClr val="000000"/>
              </a:solidFill>
              <a:latin typeface="Times New Roman" panose="02020603050405020304" pitchFamily="18" charset="0"/>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6092" y="1926588"/>
            <a:ext cx="5591816" cy="3004823"/>
          </a:xfrm>
          <a:prstGeom prst="rect">
            <a:avLst/>
          </a:prstGeom>
        </p:spPr>
      </p:pic>
      <p:sp>
        <p:nvSpPr>
          <p:cNvPr id="6" name="TextBox 5"/>
          <p:cNvSpPr txBox="1"/>
          <p:nvPr/>
        </p:nvSpPr>
        <p:spPr>
          <a:xfrm>
            <a:off x="3635896" y="5627228"/>
            <a:ext cx="2160240" cy="646331"/>
          </a:xfrm>
          <a:prstGeom prst="rect">
            <a:avLst/>
          </a:prstGeom>
          <a:noFill/>
        </p:spPr>
        <p:txBody>
          <a:bodyPr wrap="square" rtlCol="0">
            <a:spAutoFit/>
          </a:bodyPr>
          <a:lstStyle/>
          <a:p>
            <a:r>
              <a:rPr lang="zh-CN" altLang="en-US" sz="3600" dirty="0">
                <a:solidFill>
                  <a:srgbClr val="C00000"/>
                </a:solidFill>
              </a:rPr>
              <a:t>萧淑慎</a:t>
            </a:r>
          </a:p>
        </p:txBody>
      </p:sp>
      <p:sp>
        <p:nvSpPr>
          <p:cNvPr id="9" name="TextBox 8"/>
          <p:cNvSpPr txBox="1"/>
          <p:nvPr/>
        </p:nvSpPr>
        <p:spPr>
          <a:xfrm>
            <a:off x="696424" y="404664"/>
            <a:ext cx="2037737" cy="646331"/>
          </a:xfrm>
          <a:prstGeom prst="rect">
            <a:avLst/>
          </a:prstGeom>
          <a:noFill/>
        </p:spPr>
        <p:txBody>
          <a:bodyPr wrap="none" rtlCol="0">
            <a:spAutoFit/>
          </a:bodyPr>
          <a:lstStyle/>
          <a:p>
            <a:r>
              <a:rPr lang="zh-CN" altLang="en-US" sz="3600" b="1" dirty="0">
                <a:solidFill>
                  <a:srgbClr val="FF0000"/>
                </a:solidFill>
              </a:rPr>
              <a:t>毁灭自己</a:t>
            </a:r>
          </a:p>
        </p:txBody>
      </p:sp>
    </p:spTree>
    <p:extLst>
      <p:ext uri="{BB962C8B-B14F-4D97-AF65-F5344CB8AC3E}">
        <p14:creationId xmlns:p14="http://schemas.microsoft.com/office/powerpoint/2010/main" val="1160382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17</a:t>
            </a:fld>
            <a:endParaRPr lang="zh-CN" altLang="en-US" sz="1400" b="0" dirty="0">
              <a:solidFill>
                <a:srgbClr val="000000"/>
              </a:solidFill>
              <a:latin typeface="Times New Roman" panose="02020603050405020304" pitchFamily="18" charset="0"/>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6092" y="1619336"/>
            <a:ext cx="5591816" cy="3619328"/>
          </a:xfrm>
          <a:prstGeom prst="rect">
            <a:avLst/>
          </a:prstGeom>
        </p:spPr>
      </p:pic>
      <p:sp>
        <p:nvSpPr>
          <p:cNvPr id="6" name="TextBox 5"/>
          <p:cNvSpPr txBox="1"/>
          <p:nvPr/>
        </p:nvSpPr>
        <p:spPr>
          <a:xfrm>
            <a:off x="2915816" y="5445224"/>
            <a:ext cx="4092052" cy="646331"/>
          </a:xfrm>
          <a:prstGeom prst="rect">
            <a:avLst/>
          </a:prstGeom>
          <a:noFill/>
        </p:spPr>
        <p:txBody>
          <a:bodyPr wrap="square" rtlCol="0">
            <a:spAutoFit/>
          </a:bodyPr>
          <a:lstStyle/>
          <a:p>
            <a:r>
              <a:rPr lang="zh-CN" altLang="en-US" sz="3600" dirty="0">
                <a:solidFill>
                  <a:srgbClr val="C00000"/>
                </a:solidFill>
              </a:rPr>
              <a:t>张国立的儿子张默</a:t>
            </a:r>
          </a:p>
        </p:txBody>
      </p:sp>
      <p:sp>
        <p:nvSpPr>
          <p:cNvPr id="9" name="TextBox 8"/>
          <p:cNvSpPr txBox="1"/>
          <p:nvPr/>
        </p:nvSpPr>
        <p:spPr>
          <a:xfrm>
            <a:off x="696424" y="404664"/>
            <a:ext cx="2037737" cy="646331"/>
          </a:xfrm>
          <a:prstGeom prst="rect">
            <a:avLst/>
          </a:prstGeom>
          <a:noFill/>
        </p:spPr>
        <p:txBody>
          <a:bodyPr wrap="none" rtlCol="0">
            <a:spAutoFit/>
          </a:bodyPr>
          <a:lstStyle/>
          <a:p>
            <a:r>
              <a:rPr lang="zh-CN" altLang="en-US" sz="3600" b="1" dirty="0">
                <a:solidFill>
                  <a:srgbClr val="FF0000"/>
                </a:solidFill>
              </a:rPr>
              <a:t>毁灭自己</a:t>
            </a:r>
          </a:p>
        </p:txBody>
      </p:sp>
    </p:spTree>
    <p:extLst>
      <p:ext uri="{BB962C8B-B14F-4D97-AF65-F5344CB8AC3E}">
        <p14:creationId xmlns:p14="http://schemas.microsoft.com/office/powerpoint/2010/main" val="11603828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131945"/>
            <a:ext cx="7357006" cy="4889343"/>
          </a:xfrm>
          <a:prstGeom prst="rect">
            <a:avLst/>
          </a:prstGeom>
        </p:spPr>
      </p:pic>
      <p:sp>
        <p:nvSpPr>
          <p:cNvPr id="3" name="矩形 2"/>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祸及家庭</a:t>
            </a:r>
            <a:endParaRPr lang="zh-CN" altLang="en-US" sz="3600" dirty="0"/>
          </a:p>
        </p:txBody>
      </p:sp>
    </p:spTree>
    <p:extLst>
      <p:ext uri="{BB962C8B-B14F-4D97-AF65-F5344CB8AC3E}">
        <p14:creationId xmlns:p14="http://schemas.microsoft.com/office/powerpoint/2010/main" val="3008117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261790"/>
            <a:ext cx="6845300" cy="5130800"/>
          </a:xfrm>
          <a:prstGeom prst="rect">
            <a:avLst/>
          </a:prstGeom>
        </p:spPr>
      </p:pic>
      <p:sp>
        <p:nvSpPr>
          <p:cNvPr id="5" name="矩形 4"/>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祸及家庭</a:t>
            </a:r>
            <a:endParaRPr lang="zh-CN" altLang="en-US" sz="3600" dirty="0"/>
          </a:p>
        </p:txBody>
      </p:sp>
    </p:spTree>
    <p:extLst>
      <p:ext uri="{BB962C8B-B14F-4D97-AF65-F5344CB8AC3E}">
        <p14:creationId xmlns:p14="http://schemas.microsoft.com/office/powerpoint/2010/main" val="159704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美女毒瘾发作，为了吸一口毒品不惜委身求全，毒品真的是害人害己_好看视频_baofeng.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53846" y="327763"/>
            <a:ext cx="8594618" cy="6446529"/>
          </a:xfrm>
        </p:spPr>
      </p:pic>
    </p:spTree>
    <p:extLst>
      <p:ext uri="{BB962C8B-B14F-4D97-AF65-F5344CB8AC3E}">
        <p14:creationId xmlns:p14="http://schemas.microsoft.com/office/powerpoint/2010/main" val="10301701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1073150"/>
            <a:ext cx="8128000" cy="4948138"/>
          </a:xfrm>
          <a:prstGeom prst="rect">
            <a:avLst/>
          </a:prstGeom>
        </p:spPr>
      </p:pic>
      <p:sp>
        <p:nvSpPr>
          <p:cNvPr id="5" name="矩形 4"/>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祸及家庭</a:t>
            </a:r>
            <a:endParaRPr lang="zh-CN" altLang="en-US" sz="3600" dirty="0"/>
          </a:p>
        </p:txBody>
      </p:sp>
    </p:spTree>
    <p:extLst>
      <p:ext uri="{BB962C8B-B14F-4D97-AF65-F5344CB8AC3E}">
        <p14:creationId xmlns:p14="http://schemas.microsoft.com/office/powerpoint/2010/main" val="6715585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052736"/>
            <a:ext cx="4464496" cy="55372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052736"/>
            <a:ext cx="4064527" cy="5537200"/>
          </a:xfrm>
          <a:prstGeom prst="rect">
            <a:avLst/>
          </a:prstGeom>
        </p:spPr>
      </p:pic>
      <p:sp>
        <p:nvSpPr>
          <p:cNvPr id="6" name="矩形 5"/>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祸及家庭</a:t>
            </a:r>
            <a:endParaRPr lang="zh-CN" altLang="en-US" sz="3600" dirty="0"/>
          </a:p>
        </p:txBody>
      </p:sp>
    </p:spTree>
    <p:extLst>
      <p:ext uri="{BB962C8B-B14F-4D97-AF65-F5344CB8AC3E}">
        <p14:creationId xmlns:p14="http://schemas.microsoft.com/office/powerpoint/2010/main" val="42944841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5" descr="5-0620516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123002"/>
            <a:ext cx="6552727" cy="5734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 Box 7"/>
          <p:cNvSpPr txBox="1">
            <a:spLocks noChangeArrowheads="1"/>
          </p:cNvSpPr>
          <p:nvPr/>
        </p:nvSpPr>
        <p:spPr bwMode="auto">
          <a:xfrm>
            <a:off x="7475538" y="2565400"/>
            <a:ext cx="611187" cy="34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zh-CN" altLang="en-US" sz="2800">
                <a:solidFill>
                  <a:srgbClr val="0000FF"/>
                </a:solidFill>
                <a:ea typeface="华文新魏" pitchFamily="2" charset="-122"/>
              </a:rPr>
              <a:t>吸毒容易传染疾病</a:t>
            </a:r>
          </a:p>
        </p:txBody>
      </p:sp>
      <p:sp>
        <p:nvSpPr>
          <p:cNvPr id="4" name="矩形 3"/>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危害社会</a:t>
            </a:r>
            <a:endParaRPr lang="zh-CN" altLang="en-US" sz="3600" dirty="0"/>
          </a:p>
        </p:txBody>
      </p:sp>
    </p:spTree>
    <p:extLst>
      <p:ext uri="{BB962C8B-B14F-4D97-AF65-F5344CB8AC3E}">
        <p14:creationId xmlns:p14="http://schemas.microsoft.com/office/powerpoint/2010/main" val="3691330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Rot="1" noChangeArrowheads="1"/>
          </p:cNvSpPr>
          <p:nvPr>
            <p:ph type="body" sz="half" idx="1"/>
          </p:nvPr>
        </p:nvSpPr>
        <p:spPr>
          <a:xfrm>
            <a:off x="0" y="1484313"/>
            <a:ext cx="3203575" cy="4752975"/>
          </a:xfrm>
        </p:spPr>
        <p:txBody>
          <a:bodyPr vert="horz" wrap="square" lIns="92075" tIns="46038" rIns="92075" bIns="46038" numCol="1" anchor="t" anchorCtr="0" compatLnSpc="1">
            <a:normAutofit fontScale="92500"/>
          </a:bodyPr>
          <a:lstStyle/>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anose="05000000000000000000" pitchFamily="2" charset="2"/>
              <a:buChar char="n"/>
              <a:defRPr/>
            </a:pPr>
            <a:r>
              <a:rPr kumimoji="0" lang="en-US" altLang="zh-CN" sz="40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 </a:t>
            </a:r>
            <a:r>
              <a:rPr kumimoji="0" lang="zh-CN" altLang="en-US" sz="40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 </a:t>
            </a:r>
            <a:r>
              <a:rPr kumimoji="0" lang="zh-CN" altLang="en-US"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一位自称</a:t>
            </a:r>
            <a:r>
              <a:rPr kumimoji="0" lang="zh-CN" altLang="en-US" sz="3600" b="1" i="0" u="none" strike="noStrike" kern="1200" cap="none" spc="0" normalizeH="0" baseline="0" noProof="0" dirty="0" smtClean="0">
                <a:ln>
                  <a:noFill/>
                </a:ln>
                <a:solidFill>
                  <a:schemeClr val="tx1"/>
                </a:solidFill>
                <a:effectLst/>
                <a:uLnTx/>
                <a:uFillTx/>
                <a:latin typeface="Arial" panose="020B0604020202020204" pitchFamily="34" charset="0"/>
                <a:ea typeface="+mn-ea"/>
                <a:cs typeface="+mn-cs"/>
              </a:rPr>
              <a:t>“</a:t>
            </a:r>
            <a:r>
              <a:rPr kumimoji="0" lang="zh-CN" altLang="en-US"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很爱女儿</a:t>
            </a:r>
            <a:r>
              <a:rPr kumimoji="0" lang="zh-CN" altLang="en-US" sz="3600" b="1" i="0" u="none" strike="noStrike" kern="1200" cap="none" spc="0" normalizeH="0" baseline="0" noProof="0" dirty="0" smtClean="0">
                <a:ln>
                  <a:noFill/>
                </a:ln>
                <a:solidFill>
                  <a:schemeClr val="tx1"/>
                </a:solidFill>
                <a:effectLst/>
                <a:uLnTx/>
                <a:uFillTx/>
                <a:latin typeface="Arial" panose="020B0604020202020204" pitchFamily="34" charset="0"/>
                <a:ea typeface="+mn-ea"/>
                <a:cs typeface="+mn-cs"/>
              </a:rPr>
              <a:t>”</a:t>
            </a:r>
            <a:r>
              <a:rPr kumimoji="0" lang="zh-CN" altLang="en-US"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的瘾君子父亲</a:t>
            </a:r>
            <a:r>
              <a:rPr kumimoji="0" lang="zh-CN" altLang="en-US" sz="3600" b="1" i="0" u="none" strike="noStrike" kern="1200" cap="none" spc="0" normalizeH="0" baseline="0" noProof="0" dirty="0" smtClean="0">
                <a:ln>
                  <a:noFill/>
                </a:ln>
                <a:solidFill>
                  <a:srgbClr val="FF3300"/>
                </a:solidFill>
                <a:effectLst/>
                <a:uLnTx/>
                <a:uFillTx/>
                <a:latin typeface="宋体" panose="02010600030101010101" pitchFamily="2" charset="-122"/>
                <a:ea typeface="+mn-ea"/>
                <a:cs typeface="+mn-cs"/>
              </a:rPr>
              <a:t>胡滨军</a:t>
            </a:r>
            <a:r>
              <a:rPr kumimoji="0" lang="zh-CN" altLang="en-US"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，将</a:t>
            </a:r>
            <a:r>
              <a:rPr kumimoji="0" lang="en-US" altLang="zh-CN"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2</a:t>
            </a:r>
            <a:r>
              <a:rPr kumimoji="0" lang="zh-CN" altLang="en-US"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岁半的女儿倒挂在</a:t>
            </a:r>
            <a:r>
              <a:rPr kumimoji="0" lang="en-US" altLang="zh-CN"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8</a:t>
            </a:r>
            <a:r>
              <a:rPr kumimoji="0" lang="zh-CN" altLang="en-US"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楼窗外，准备抱她一起跳楼</a:t>
            </a:r>
            <a:r>
              <a:rPr kumimoji="0" lang="zh-CN" altLang="en-US" sz="3600" b="1" i="0" u="none" strike="noStrike" kern="1200" cap="none" spc="0" normalizeH="0" baseline="0" noProof="0" dirty="0">
                <a:ln>
                  <a:noFill/>
                </a:ln>
                <a:solidFill>
                  <a:schemeClr val="tx1"/>
                </a:solidFill>
                <a:effectLst/>
                <a:uLnTx/>
                <a:uFillTx/>
                <a:latin typeface="宋体" panose="02010600030101010101" pitchFamily="2" charset="-122"/>
                <a:ea typeface="+mn-ea"/>
                <a:cs typeface="+mn-cs"/>
              </a:rPr>
              <a:t>。</a:t>
            </a:r>
            <a:endParaRPr kumimoji="0" lang="en-US" altLang="zh-CN" sz="36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anose="05000000000000000000" pitchFamily="2" charset="2"/>
              <a:buNone/>
              <a:defRPr/>
            </a:pPr>
            <a:r>
              <a:rPr kumimoji="0" lang="en-US" altLang="zh-CN" sz="40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     </a:t>
            </a:r>
          </a:p>
          <a:p>
            <a:pPr marL="69850" marR="0" lvl="0" indent="0" algn="l" defTabSz="914400" rtl="0" eaLnBrk="1" fontAlgn="base" latinLnBrk="0" hangingPunct="1">
              <a:lnSpc>
                <a:spcPct val="90000"/>
              </a:lnSpc>
              <a:spcBef>
                <a:spcPct val="20000"/>
              </a:spcBef>
              <a:spcAft>
                <a:spcPct val="0"/>
              </a:spcAft>
              <a:buClr>
                <a:schemeClr val="hlink"/>
              </a:buClr>
              <a:buSzPct val="60000"/>
              <a:buFont typeface="Wingdings" panose="05000000000000000000" pitchFamily="2" charset="2"/>
              <a:buNone/>
              <a:defRPr/>
            </a:pPr>
            <a:r>
              <a:rPr kumimoji="0" lang="en-US" altLang="zh-CN" sz="20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rPr>
              <a:t>  </a:t>
            </a:r>
            <a:endParaRPr kumimoji="0" lang="zh-CN" altLang="en-US" sz="20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anose="05000000000000000000" pitchFamily="2" charset="2"/>
              <a:buChar char="n"/>
              <a:defRPr/>
            </a:pPr>
            <a:endParaRPr kumimoji="0" lang="en-US" altLang="zh-CN" sz="2000" b="1" i="0" u="none" strike="noStrike" kern="1200" cap="none" spc="0" normalizeH="0" baseline="0" noProof="0" dirty="0" smtClean="0">
              <a:ln>
                <a:noFill/>
              </a:ln>
              <a:solidFill>
                <a:schemeClr val="tx1"/>
              </a:solidFill>
              <a:effectLst/>
              <a:uLnTx/>
              <a:uFillTx/>
              <a:latin typeface="宋体" panose="02010600030101010101" pitchFamily="2" charset="-122"/>
              <a:ea typeface="+mn-ea"/>
              <a:cs typeface="+mn-cs"/>
            </a:endParaRPr>
          </a:p>
        </p:txBody>
      </p:sp>
      <p:pic>
        <p:nvPicPr>
          <p:cNvPr id="31749" name="Picture 5" descr="11"/>
          <p:cNvPicPr>
            <a:picLocks noChangeAspect="1"/>
          </p:cNvPicPr>
          <p:nvPr/>
        </p:nvPicPr>
        <p:blipFill>
          <a:blip r:embed="rId2"/>
          <a:stretch>
            <a:fillRect/>
          </a:stretch>
        </p:blipFill>
        <p:spPr>
          <a:xfrm>
            <a:off x="3348038" y="1628775"/>
            <a:ext cx="5400675" cy="4608513"/>
          </a:xfrm>
          <a:prstGeom prst="rect">
            <a:avLst/>
          </a:prstGeom>
          <a:noFill/>
          <a:ln w="9525">
            <a:noFill/>
          </a:ln>
        </p:spPr>
      </p:pic>
      <p:sp>
        <p:nvSpPr>
          <p:cNvPr id="6" name="矩形 5"/>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危害社会</a:t>
            </a:r>
            <a:endParaRPr lang="zh-CN" altLang="en-US" sz="3600" dirty="0"/>
          </a:p>
        </p:txBody>
      </p:sp>
    </p:spTree>
    <p:extLst>
      <p:ext uri="{BB962C8B-B14F-4D97-AF65-F5344CB8AC3E}">
        <p14:creationId xmlns:p14="http://schemas.microsoft.com/office/powerpoint/2010/main" val="24586464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blinds(horizontal)">
                                      <p:cBhvr>
                                        <p:cTn id="7" dur="500"/>
                                        <p:tgtEl>
                                          <p:spTgt spid="3174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 calcmode="lin" valueType="num">
                                      <p:cBhvr additive="base">
                                        <p:cTn id="12"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1747">
                                            <p:txEl>
                                              <p:pRg st="1" end="1"/>
                                            </p:txEl>
                                          </p:spTgt>
                                        </p:tgtEl>
                                        <p:attrNameLst>
                                          <p:attrName>style.visibility</p:attrName>
                                        </p:attrNameLst>
                                      </p:cBhvr>
                                      <p:to>
                                        <p:strVal val="visible"/>
                                      </p:to>
                                    </p:set>
                                    <p:anim calcmode="lin" valueType="num">
                                      <p:cBhvr additive="base">
                                        <p:cTn id="18" dur="500" fill="hold"/>
                                        <p:tgtEl>
                                          <p:spTgt spid="31747">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1747">
                                            <p:txEl>
                                              <p:pRg st="2" end="2"/>
                                            </p:txEl>
                                          </p:spTgt>
                                        </p:tgtEl>
                                        <p:attrNameLst>
                                          <p:attrName>style.visibility</p:attrName>
                                        </p:attrNameLst>
                                      </p:cBhvr>
                                      <p:to>
                                        <p:strVal val="visible"/>
                                      </p:to>
                                    </p:set>
                                    <p:anim calcmode="lin" valueType="num">
                                      <p:cBhvr additive="base">
                                        <p:cTn id="24" dur="500" fill="hold"/>
                                        <p:tgtEl>
                                          <p:spTgt spid="31747">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half" idx="1"/>
          </p:nvPr>
        </p:nvSpPr>
        <p:spPr/>
        <p:txBody>
          <a:bodyPr/>
          <a:lstStyle/>
          <a:p>
            <a:endParaRPr lang="zh-CN" altLang="en-US"/>
          </a:p>
        </p:txBody>
      </p:sp>
      <p:pic>
        <p:nvPicPr>
          <p:cNvPr id="5" name="剪贴画占位符 4"/>
          <p:cNvPicPr>
            <a:picLocks noGrp="1" noChangeAspect="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4499993" y="1484784"/>
            <a:ext cx="4644008" cy="4439356"/>
          </a:xfr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484784"/>
            <a:ext cx="4032448" cy="4439356"/>
          </a:xfrm>
          <a:prstGeom prst="rect">
            <a:avLst/>
          </a:prstGeom>
        </p:spPr>
      </p:pic>
      <p:sp>
        <p:nvSpPr>
          <p:cNvPr id="10" name="矩形 9"/>
          <p:cNvSpPr/>
          <p:nvPr/>
        </p:nvSpPr>
        <p:spPr>
          <a:xfrm>
            <a:off x="1259632" y="476672"/>
            <a:ext cx="2592288" cy="646331"/>
          </a:xfrm>
          <a:prstGeom prst="rect">
            <a:avLst/>
          </a:prstGeom>
        </p:spPr>
        <p:txBody>
          <a:bodyPr wrap="square">
            <a:spAutoFit/>
          </a:bodyPr>
          <a:lstStyle/>
          <a:p>
            <a:r>
              <a:rPr lang="zh-CN" altLang="en-US" sz="3600" b="1" noProof="1">
                <a:solidFill>
                  <a:srgbClr val="FF3300"/>
                </a:solidFill>
                <a:effectLst>
                  <a:outerShdw blurRad="38100" dist="38100" dir="2700000">
                    <a:srgbClr val="000000"/>
                  </a:outerShdw>
                </a:effectLst>
                <a:ea typeface="宋体" pitchFamily="2" charset="-122"/>
                <a:cs typeface="+mn-ea"/>
              </a:rPr>
              <a:t>危害社会</a:t>
            </a:r>
            <a:endParaRPr lang="zh-CN" altLang="en-US" sz="3600" dirty="0"/>
          </a:p>
        </p:txBody>
      </p:sp>
    </p:spTree>
    <p:extLst>
      <p:ext uri="{BB962C8B-B14F-4D97-AF65-F5344CB8AC3E}">
        <p14:creationId xmlns:p14="http://schemas.microsoft.com/office/powerpoint/2010/main" val="2686992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36865"/>
          <p:cNvSpPr>
            <a:spLocks noGrp="1"/>
          </p:cNvSpPr>
          <p:nvPr>
            <p:ph type="title"/>
          </p:nvPr>
        </p:nvSpPr>
        <p:spPr>
          <a:xfrm>
            <a:off x="1042988" y="404813"/>
            <a:ext cx="6096000" cy="1143000"/>
          </a:xfrm>
          <a:ln/>
        </p:spPr>
        <p:txBody>
          <a:bodyPr vert="horz" wrap="square" lIns="92075" tIns="46038" rIns="92075" bIns="46038" anchor="ctr"/>
          <a:lstStyle/>
          <a:p>
            <a:pPr eaLnBrk="1" hangingPunct="1"/>
            <a:r>
              <a:rPr lang="zh-CN" altLang="en-US" dirty="0">
                <a:solidFill>
                  <a:srgbClr val="FF0000"/>
                </a:solidFill>
                <a:latin typeface="华文隶书" pitchFamily="2" charset="-122"/>
                <a:ea typeface="华文隶书" pitchFamily="2" charset="-122"/>
              </a:rPr>
              <a:t>青少年怎样抵制毒品？</a:t>
            </a:r>
            <a:endParaRPr lang="en-US" altLang="zh-CN" dirty="0">
              <a:solidFill>
                <a:srgbClr val="FF0000"/>
              </a:solidFill>
              <a:latin typeface="华文隶书" pitchFamily="2" charset="-122"/>
              <a:ea typeface="华文隶书" pitchFamily="2" charset="-122"/>
            </a:endParaRPr>
          </a:p>
        </p:txBody>
      </p:sp>
      <p:sp>
        <p:nvSpPr>
          <p:cNvPr id="37891" name="文本占位符 36866"/>
          <p:cNvSpPr>
            <a:spLocks noGrp="1"/>
          </p:cNvSpPr>
          <p:nvPr>
            <p:ph idx="1"/>
          </p:nvPr>
        </p:nvSpPr>
        <p:spPr>
          <a:xfrm>
            <a:off x="990600" y="1981200"/>
            <a:ext cx="6248400" cy="4267200"/>
          </a:xfrm>
          <a:ln/>
        </p:spPr>
        <p:txBody>
          <a:bodyPr vert="horz" wrap="square" lIns="92075" tIns="46038" rIns="92075" bIns="46038" anchor="t"/>
          <a:lstStyle/>
          <a:p>
            <a:pPr eaLnBrk="1" hangingPunct="1"/>
            <a:endParaRPr lang="zh-CN" altLang="zh-CN" sz="3200" b="1" dirty="0"/>
          </a:p>
        </p:txBody>
      </p:sp>
      <p:pic>
        <p:nvPicPr>
          <p:cNvPr id="37892" name="图片 36867" descr="lhh_13"/>
          <p:cNvPicPr>
            <a:picLocks noChangeAspect="1"/>
          </p:cNvPicPr>
          <p:nvPr/>
        </p:nvPicPr>
        <p:blipFill>
          <a:blip r:embed="rId2"/>
          <a:stretch>
            <a:fillRect/>
          </a:stretch>
        </p:blipFill>
        <p:spPr>
          <a:xfrm>
            <a:off x="838200" y="1219200"/>
            <a:ext cx="7162800" cy="5410200"/>
          </a:xfrm>
          <a:prstGeom prst="rect">
            <a:avLst/>
          </a:prstGeom>
          <a:noFill/>
          <a:ln w="9525">
            <a:noFill/>
          </a:ln>
        </p:spPr>
      </p:pic>
      <p:sp>
        <p:nvSpPr>
          <p:cNvPr id="29700" name="日期占位符 1"/>
          <p:cNvSpPr txBox="1">
            <a:spLocks noGrp="1" noChangeArrowheads="1"/>
          </p:cNvSpPr>
          <p:nvPr>
            <p:ph type="dt" sz="half" idx="10"/>
          </p:nvPr>
        </p:nvSpPr>
        <p:spPr bwMode="auto">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DBBBD3D-05E8-411F-BB5C-94718AFEAC1C}" type="datetime1">
              <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rPr>
              <a:t>2019-10-8</a:t>
            </a:fld>
            <a:endPar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endParaRPr>
          </a:p>
        </p:txBody>
      </p:sp>
      <p:sp>
        <p:nvSpPr>
          <p:cNvPr id="37894"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25</a:t>
            </a:fld>
            <a:endParaRPr lang="zh-CN" altLang="en-US" sz="1400" b="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8874472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30721"/>
          <p:cNvSpPr>
            <a:spLocks noGrp="1" noChangeArrowheads="1"/>
          </p:cNvSpPr>
          <p:nvPr>
            <p:ph type="title"/>
          </p:nvPr>
        </p:nvSpPr>
        <p:spPr>
          <a:xfrm>
            <a:off x="-1260475" y="692150"/>
            <a:ext cx="8229600" cy="998538"/>
          </a:xfrm>
        </p:spPr>
        <p:txBody>
          <a:bodyPr/>
          <a:lstStyle/>
          <a:p>
            <a:pPr eaLnBrk="1" hangingPunct="1"/>
            <a:r>
              <a:rPr lang="zh-CN" altLang="en-US" sz="3200" b="1" dirty="0" smtClean="0">
                <a:solidFill>
                  <a:srgbClr val="FF3300"/>
                </a:solidFill>
                <a:latin typeface="黑体" pitchFamily="2" charset="-122"/>
                <a:ea typeface="黑体" pitchFamily="2" charset="-122"/>
              </a:rPr>
              <a:t>青少年如何防止吸毒</a:t>
            </a:r>
            <a:r>
              <a:rPr lang="en-US" altLang="zh-CN" sz="3200" b="1" dirty="0" smtClean="0">
                <a:solidFill>
                  <a:srgbClr val="FF3300"/>
                </a:solidFill>
                <a:latin typeface="黑体" pitchFamily="2" charset="-122"/>
                <a:ea typeface="黑体" pitchFamily="2" charset="-122"/>
              </a:rPr>
              <a:t>?</a:t>
            </a:r>
          </a:p>
        </p:txBody>
      </p:sp>
      <p:sp>
        <p:nvSpPr>
          <p:cNvPr id="30724" name="矩形 30723"/>
          <p:cNvSpPr>
            <a:spLocks noChangeArrowheads="1"/>
          </p:cNvSpPr>
          <p:nvPr/>
        </p:nvSpPr>
        <p:spPr bwMode="auto">
          <a:xfrm>
            <a:off x="311150" y="1666875"/>
            <a:ext cx="85550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ltLang="zh-CN" b="1" dirty="0"/>
              <a:t> </a:t>
            </a:r>
            <a:r>
              <a:rPr lang="zh-CN" altLang="en-US" sz="2000" b="1" dirty="0">
                <a:latin typeface="黑体" pitchFamily="2" charset="-122"/>
                <a:ea typeface="黑体" pitchFamily="2" charset="-122"/>
              </a:rPr>
              <a:t>（</a:t>
            </a:r>
            <a:r>
              <a:rPr lang="en-US" altLang="zh-CN" sz="2000" b="1" dirty="0">
                <a:latin typeface="黑体" pitchFamily="2" charset="-122"/>
                <a:ea typeface="黑体" pitchFamily="2" charset="-122"/>
              </a:rPr>
              <a:t>1</a:t>
            </a:r>
            <a:r>
              <a:rPr lang="zh-CN" altLang="en-US" sz="2000" b="1" dirty="0">
                <a:latin typeface="黑体" pitchFamily="2" charset="-122"/>
                <a:ea typeface="黑体" pitchFamily="2" charset="-122"/>
              </a:rPr>
              <a:t>） 接受毒品基本知识和禁毒法律法规教育，了解毒品的危害，懂得“吸</a:t>
            </a:r>
          </a:p>
          <a:p>
            <a:r>
              <a:rPr lang="zh-CN" altLang="en-US" sz="2000" b="1" dirty="0">
                <a:latin typeface="黑体" pitchFamily="2" charset="-122"/>
                <a:ea typeface="黑体" pitchFamily="2" charset="-122"/>
              </a:rPr>
              <a:t>       毒一口，掉入虎口”的道理；</a:t>
            </a:r>
          </a:p>
        </p:txBody>
      </p:sp>
      <p:sp>
        <p:nvSpPr>
          <p:cNvPr id="30725" name="矩形 30724"/>
          <p:cNvSpPr>
            <a:spLocks noChangeArrowheads="1"/>
          </p:cNvSpPr>
          <p:nvPr/>
        </p:nvSpPr>
        <p:spPr bwMode="auto">
          <a:xfrm>
            <a:off x="346075" y="2474913"/>
            <a:ext cx="84026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000" b="1" dirty="0">
                <a:latin typeface="黑体" pitchFamily="2" charset="-122"/>
                <a:ea typeface="黑体" pitchFamily="2" charset="-122"/>
              </a:rPr>
              <a:t>（</a:t>
            </a:r>
            <a:r>
              <a:rPr lang="en-US" altLang="zh-CN" sz="2000" b="1" dirty="0">
                <a:latin typeface="黑体" pitchFamily="2" charset="-122"/>
                <a:ea typeface="黑体" pitchFamily="2" charset="-122"/>
              </a:rPr>
              <a:t>2</a:t>
            </a:r>
            <a:r>
              <a:rPr lang="zh-CN" altLang="en-US" sz="2000" b="1" dirty="0">
                <a:latin typeface="黑体" pitchFamily="2" charset="-122"/>
                <a:ea typeface="黑体" pitchFamily="2" charset="-122"/>
              </a:rPr>
              <a:t>） 树立正确的人生观，不盲目追求享受，寻求刺激，赶时髦；</a:t>
            </a:r>
          </a:p>
        </p:txBody>
      </p:sp>
      <p:sp>
        <p:nvSpPr>
          <p:cNvPr id="30726" name="矩形 30725"/>
          <p:cNvSpPr>
            <a:spLocks noChangeArrowheads="1"/>
          </p:cNvSpPr>
          <p:nvPr/>
        </p:nvSpPr>
        <p:spPr bwMode="auto">
          <a:xfrm>
            <a:off x="334963" y="3159125"/>
            <a:ext cx="85582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000" b="1" dirty="0">
                <a:latin typeface="黑体" pitchFamily="2" charset="-122"/>
                <a:ea typeface="黑体" pitchFamily="2" charset="-122"/>
              </a:rPr>
              <a:t>（</a:t>
            </a:r>
            <a:r>
              <a:rPr lang="en-US" altLang="zh-CN" sz="2000" b="1" dirty="0">
                <a:latin typeface="黑体" pitchFamily="2" charset="-122"/>
                <a:ea typeface="黑体" pitchFamily="2" charset="-122"/>
              </a:rPr>
              <a:t>3</a:t>
            </a:r>
            <a:r>
              <a:rPr lang="zh-CN" altLang="en-US" sz="2000" b="1" dirty="0">
                <a:latin typeface="黑体" pitchFamily="2" charset="-122"/>
                <a:ea typeface="黑体" pitchFamily="2" charset="-122"/>
              </a:rPr>
              <a:t>）</a:t>
            </a:r>
            <a:r>
              <a:rPr lang="zh-CN" altLang="en-US" b="1" dirty="0">
                <a:latin typeface="黑体" pitchFamily="2" charset="-122"/>
                <a:ea typeface="黑体" pitchFamily="2" charset="-122"/>
              </a:rPr>
              <a:t> </a:t>
            </a:r>
            <a:r>
              <a:rPr lang="zh-CN" altLang="en-US" sz="2000" b="1" dirty="0">
                <a:latin typeface="黑体" pitchFamily="2" charset="-122"/>
                <a:ea typeface="黑体" pitchFamily="2" charset="-122"/>
              </a:rPr>
              <a:t>不听信毒品能治病、能减肥，毒品能解脱烦恼和痛苦，毒品能给人</a:t>
            </a:r>
          </a:p>
          <a:p>
            <a:r>
              <a:rPr lang="zh-CN" altLang="en-US" sz="2000" b="1" dirty="0">
                <a:latin typeface="黑体" pitchFamily="2" charset="-122"/>
                <a:ea typeface="黑体" pitchFamily="2" charset="-122"/>
              </a:rPr>
              <a:t>      带来快乐等各种花言巧语；</a:t>
            </a:r>
          </a:p>
        </p:txBody>
      </p:sp>
      <p:sp>
        <p:nvSpPr>
          <p:cNvPr id="30727" name="矩形 30726"/>
          <p:cNvSpPr>
            <a:spLocks noChangeArrowheads="1"/>
          </p:cNvSpPr>
          <p:nvPr/>
        </p:nvSpPr>
        <p:spPr bwMode="auto">
          <a:xfrm>
            <a:off x="274638" y="4095750"/>
            <a:ext cx="8620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zh-CN" altLang="en-US" sz="2000" b="1" dirty="0">
                <a:latin typeface="黑体" pitchFamily="2" charset="-122"/>
                <a:ea typeface="黑体" pitchFamily="2" charset="-122"/>
              </a:rPr>
              <a:t>（</a:t>
            </a:r>
            <a:r>
              <a:rPr lang="en-US" altLang="zh-CN" sz="2000" b="1" dirty="0">
                <a:latin typeface="黑体" pitchFamily="2" charset="-122"/>
                <a:ea typeface="黑体" pitchFamily="2" charset="-122"/>
              </a:rPr>
              <a:t>4</a:t>
            </a:r>
            <a:r>
              <a:rPr lang="zh-CN" altLang="en-US" sz="2000" b="1" dirty="0">
                <a:latin typeface="黑体" pitchFamily="2" charset="-122"/>
                <a:ea typeface="黑体" pitchFamily="2" charset="-122"/>
              </a:rPr>
              <a:t>） 不结交有吸毒、贩毒行为的人。如发现亲朋好友中有吸、贩毒行为的</a:t>
            </a:r>
          </a:p>
          <a:p>
            <a:r>
              <a:rPr lang="zh-CN" altLang="en-US" sz="2000" b="1" dirty="0">
                <a:latin typeface="黑体" pitchFamily="2" charset="-122"/>
                <a:ea typeface="黑体" pitchFamily="2" charset="-122"/>
              </a:rPr>
              <a:t>      人，</a:t>
            </a:r>
            <a:r>
              <a:rPr lang="zh-CN" altLang="en-US" sz="2000" b="1" dirty="0">
                <a:solidFill>
                  <a:srgbClr val="FF3300"/>
                </a:solidFill>
                <a:latin typeface="黑体" pitchFamily="2" charset="-122"/>
                <a:ea typeface="黑体" pitchFamily="2" charset="-122"/>
              </a:rPr>
              <a:t>一定要劝阻，二要远离，三要报告公安机关</a:t>
            </a:r>
            <a:r>
              <a:rPr lang="zh-CN" altLang="en-US" sz="2000" dirty="0">
                <a:latin typeface="黑体" pitchFamily="2" charset="-122"/>
                <a:ea typeface="黑体" pitchFamily="2" charset="-122"/>
              </a:rPr>
              <a:t>； </a:t>
            </a:r>
          </a:p>
        </p:txBody>
      </p:sp>
      <p:sp>
        <p:nvSpPr>
          <p:cNvPr id="30728" name="矩形 30727"/>
          <p:cNvSpPr>
            <a:spLocks noChangeArrowheads="1"/>
          </p:cNvSpPr>
          <p:nvPr/>
        </p:nvSpPr>
        <p:spPr bwMode="auto">
          <a:xfrm>
            <a:off x="311150" y="5032375"/>
            <a:ext cx="8293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000" b="1" dirty="0">
                <a:latin typeface="黑体" pitchFamily="2" charset="-122"/>
                <a:ea typeface="黑体" pitchFamily="2" charset="-122"/>
              </a:rPr>
              <a:t>（</a:t>
            </a:r>
            <a:r>
              <a:rPr lang="en-US" altLang="zh-CN" sz="2000" b="1" dirty="0">
                <a:latin typeface="黑体" pitchFamily="2" charset="-122"/>
                <a:ea typeface="黑体" pitchFamily="2" charset="-122"/>
              </a:rPr>
              <a:t>5</a:t>
            </a:r>
            <a:r>
              <a:rPr lang="zh-CN" altLang="en-US" sz="2000" b="1" dirty="0">
                <a:latin typeface="黑体" pitchFamily="2" charset="-122"/>
                <a:ea typeface="黑体" pitchFamily="2" charset="-122"/>
              </a:rPr>
              <a:t>） 不要进入歌舞厅，更不要吸食</a:t>
            </a:r>
            <a:r>
              <a:rPr lang="zh-CN" altLang="en-US" sz="2000" b="1" dirty="0">
                <a:solidFill>
                  <a:srgbClr val="FF3300"/>
                </a:solidFill>
                <a:latin typeface="黑体" pitchFamily="2" charset="-122"/>
                <a:ea typeface="黑体" pitchFamily="2" charset="-122"/>
              </a:rPr>
              <a:t>摇头丸、</a:t>
            </a:r>
            <a:r>
              <a:rPr lang="en-US" altLang="zh-CN" sz="2000" b="1" dirty="0">
                <a:solidFill>
                  <a:srgbClr val="FF3300"/>
                </a:solidFill>
                <a:latin typeface="黑体" pitchFamily="2" charset="-122"/>
                <a:ea typeface="黑体" pitchFamily="2" charset="-122"/>
              </a:rPr>
              <a:t>K </a:t>
            </a:r>
            <a:r>
              <a:rPr lang="zh-CN" altLang="en-US" sz="2000" b="1" dirty="0">
                <a:solidFill>
                  <a:srgbClr val="FF3300"/>
                </a:solidFill>
                <a:latin typeface="黑体" pitchFamily="2" charset="-122"/>
                <a:ea typeface="黑体" pitchFamily="2" charset="-122"/>
              </a:rPr>
              <a:t>粉</a:t>
            </a:r>
            <a:r>
              <a:rPr lang="zh-CN" altLang="en-US" sz="2000" b="1" dirty="0">
                <a:latin typeface="黑体" pitchFamily="2" charset="-122"/>
                <a:ea typeface="黑体" pitchFamily="2" charset="-122"/>
              </a:rPr>
              <a:t>等兴奋剂；</a:t>
            </a:r>
          </a:p>
        </p:txBody>
      </p:sp>
      <p:sp>
        <p:nvSpPr>
          <p:cNvPr id="30729" name="矩形 30728"/>
          <p:cNvSpPr>
            <a:spLocks noChangeArrowheads="1"/>
          </p:cNvSpPr>
          <p:nvPr/>
        </p:nvSpPr>
        <p:spPr bwMode="auto">
          <a:xfrm>
            <a:off x="311150" y="5751513"/>
            <a:ext cx="8620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zh-CN" altLang="en-US" sz="2000" b="1" dirty="0">
                <a:latin typeface="黑体" pitchFamily="2" charset="-122"/>
                <a:ea typeface="黑体" pitchFamily="2" charset="-122"/>
              </a:rPr>
              <a:t>（</a:t>
            </a:r>
            <a:r>
              <a:rPr lang="en-US" altLang="zh-CN" sz="2000" b="1" dirty="0">
                <a:latin typeface="黑体" pitchFamily="2" charset="-122"/>
                <a:ea typeface="黑体" pitchFamily="2" charset="-122"/>
              </a:rPr>
              <a:t>6</a:t>
            </a:r>
            <a:r>
              <a:rPr lang="zh-CN" altLang="en-US" sz="2000" b="1" dirty="0">
                <a:latin typeface="黑体" pitchFamily="2" charset="-122"/>
                <a:ea typeface="黑体" pitchFamily="2" charset="-122"/>
              </a:rPr>
              <a:t>） 即使自己在不知情的情况下，被引诱、欺骗吸毒一次，也要珍惜自己</a:t>
            </a:r>
          </a:p>
          <a:p>
            <a:r>
              <a:rPr lang="zh-CN" altLang="en-US" sz="2000" b="1" dirty="0">
                <a:latin typeface="黑体" pitchFamily="2" charset="-122"/>
                <a:ea typeface="黑体" pitchFamily="2" charset="-122"/>
              </a:rPr>
              <a:t>      的生命，不再吸第二次，更不要吸第三次。</a:t>
            </a:r>
          </a:p>
        </p:txBody>
      </p:sp>
      <p:sp>
        <p:nvSpPr>
          <p:cNvPr id="34825" name="矩形 30729"/>
          <p:cNvSpPr>
            <a:spLocks noRot="1" noChangeArrowheads="1"/>
          </p:cNvSpPr>
          <p:nvPr/>
        </p:nvSpPr>
        <p:spPr bwMode="auto">
          <a:xfrm>
            <a:off x="179388" y="-171450"/>
            <a:ext cx="85407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4400" b="1" dirty="0" smtClean="0">
                <a:solidFill>
                  <a:srgbClr val="FF3300"/>
                </a:solidFill>
                <a:ea typeface="黑体" pitchFamily="2" charset="-122"/>
              </a:rPr>
              <a:t>如何</a:t>
            </a:r>
            <a:r>
              <a:rPr lang="zh-CN" altLang="en-US" sz="4400" b="1" dirty="0">
                <a:solidFill>
                  <a:srgbClr val="FF3300"/>
                </a:solidFill>
                <a:ea typeface="黑体" pitchFamily="2" charset="-122"/>
              </a:rPr>
              <a:t>抵制毒品</a:t>
            </a:r>
          </a:p>
        </p:txBody>
      </p:sp>
    </p:spTree>
    <p:extLst>
      <p:ext uri="{BB962C8B-B14F-4D97-AF65-F5344CB8AC3E}">
        <p14:creationId xmlns:p14="http://schemas.microsoft.com/office/powerpoint/2010/main" val="38939985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to="" calcmode="lin" valueType="num">
                                      <p:cBhvr>
                                        <p:cTn id="7" dur="1" fill="hold"/>
                                        <p:tgtEl>
                                          <p:spTgt spid="30724"/>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0725"/>
                                        </p:tgtEl>
                                        <p:attrNameLst>
                                          <p:attrName>style.visibility</p:attrName>
                                        </p:attrNameLst>
                                      </p:cBhvr>
                                      <p:to>
                                        <p:strVal val="visible"/>
                                      </p:to>
                                    </p:set>
                                    <p:anim to="" calcmode="lin" valueType="num">
                                      <p:cBhvr>
                                        <p:cTn id="12" dur="1" fill="hold"/>
                                        <p:tgtEl>
                                          <p:spTgt spid="30725"/>
                                        </p:tgtEl>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0726"/>
                                        </p:tgtEl>
                                        <p:attrNameLst>
                                          <p:attrName>style.visibility</p:attrName>
                                        </p:attrNameLst>
                                      </p:cBhvr>
                                      <p:to>
                                        <p:strVal val="visible"/>
                                      </p:to>
                                    </p:set>
                                    <p:anim to="" calcmode="lin" valueType="num">
                                      <p:cBhvr>
                                        <p:cTn id="17" dur="1" fill="hold"/>
                                        <p:tgtEl>
                                          <p:spTgt spid="30726"/>
                                        </p:tgtEl>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0727"/>
                                        </p:tgtEl>
                                        <p:attrNameLst>
                                          <p:attrName>style.visibility</p:attrName>
                                        </p:attrNameLst>
                                      </p:cBhvr>
                                      <p:to>
                                        <p:strVal val="visible"/>
                                      </p:to>
                                    </p:set>
                                    <p:anim to="" calcmode="lin" valueType="num">
                                      <p:cBhvr>
                                        <p:cTn id="22" dur="1" fill="hold"/>
                                        <p:tgtEl>
                                          <p:spTgt spid="30727"/>
                                        </p:tgtEl>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0728"/>
                                        </p:tgtEl>
                                        <p:attrNameLst>
                                          <p:attrName>style.visibility</p:attrName>
                                        </p:attrNameLst>
                                      </p:cBhvr>
                                      <p:to>
                                        <p:strVal val="visible"/>
                                      </p:to>
                                    </p:set>
                                    <p:anim to="" calcmode="lin" valueType="num">
                                      <p:cBhvr>
                                        <p:cTn id="27" dur="1" fill="hold"/>
                                        <p:tgtEl>
                                          <p:spTgt spid="30728"/>
                                        </p:tgtEl>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0729"/>
                                        </p:tgtEl>
                                        <p:attrNameLst>
                                          <p:attrName>style.visibility</p:attrName>
                                        </p:attrNameLst>
                                      </p:cBhvr>
                                      <p:to>
                                        <p:strVal val="visible"/>
                                      </p:to>
                                    </p:set>
                                    <p:anim to="" calcmode="lin" valueType="num">
                                      <p:cBhvr>
                                        <p:cTn id="32" dur="1" fill="hold"/>
                                        <p:tgtEl>
                                          <p:spTgt spid="3072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5" grpId="0"/>
      <p:bldP spid="30726" grpId="0"/>
      <p:bldP spid="30727" grpId="0"/>
      <p:bldP spid="30728" grpId="0"/>
      <p:bldP spid="307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ChangeArrowheads="1"/>
          </p:cNvSpPr>
          <p:nvPr/>
        </p:nvSpPr>
        <p:spPr bwMode="auto">
          <a:xfrm>
            <a:off x="441325" y="1268413"/>
            <a:ext cx="8702675"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1</a:t>
            </a:r>
            <a:r>
              <a:rPr kumimoji="0" lang="zh-CN" altLang="en-US"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a:t>
            </a: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毒品是人类社会的公害。</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r>
              <a:rPr kumimoji="0" lang="en-US" altLang="zh-CN"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2</a:t>
            </a:r>
            <a:r>
              <a:rPr kumimoji="0" lang="zh-CN" altLang="en-US"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a:t>
            </a: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吸毒是犯罪的祸根。</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endParaRPr kumimoji="0" lang="en-US" altLang="zh-CN"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3</a:t>
            </a:r>
            <a:r>
              <a:rPr kumimoji="0" lang="zh-CN" altLang="en-US"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a:t>
            </a: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毒品一日不绝，</a:t>
            </a:r>
            <a:r>
              <a:rPr kumimoji="0" lang="zh-CN" altLang="en-US" sz="4000" b="1" i="0"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禁毒</a:t>
            </a:r>
            <a:r>
              <a:rPr kumimoji="0" lang="zh-CN" altLang="en-US"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一刻</a:t>
            </a: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不止。</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r>
              <a:rPr kumimoji="0" lang="en-US" altLang="zh-CN"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4</a:t>
            </a:r>
            <a:r>
              <a:rPr kumimoji="0" lang="zh-CN" altLang="en-US" sz="4000" b="1" i="0" u="none" strike="noStrike" kern="1200" cap="none" spc="0" normalizeH="0" baseline="0" noProof="0" dirty="0" smtClean="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a:t>
            </a: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有毒必肃，贩毒必惩，种毒必究，</a:t>
            </a:r>
            <a:endParaRPr kumimoji="0" lang="en-US" altLang="zh-CN"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吸毒必戒。</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t/>
            </a:r>
            <a:br>
              <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rPr>
            </a:br>
            <a:endParaRPr kumimoji="0" lang="zh-CN" altLang="en-US" sz="4000" b="1" i="0" u="none" strike="noStrike" kern="1200" cap="none" spc="0" normalizeH="0" baseline="0" noProof="0" dirty="0">
              <a:ln>
                <a:noFill/>
              </a:ln>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uLnTx/>
              <a:uFillTx/>
              <a:latin typeface="Arial" panose="020B0604020202020204" pitchFamily="34" charset="0"/>
              <a:ea typeface="宋体" panose="02010600030101010101" pitchFamily="2" charset="-122"/>
              <a:cs typeface="+mn-cs"/>
            </a:endParaRPr>
          </a:p>
        </p:txBody>
      </p:sp>
      <p:sp>
        <p:nvSpPr>
          <p:cNvPr id="44035" name="Rectangle 5"/>
          <p:cNvSpPr>
            <a:spLocks noGrp="1"/>
          </p:cNvSpPr>
          <p:nvPr>
            <p:ph type="title"/>
          </p:nvPr>
        </p:nvSpPr>
        <p:spPr>
          <a:xfrm>
            <a:off x="771525" y="333375"/>
            <a:ext cx="7024688" cy="1143000"/>
          </a:xfrm>
          <a:ln/>
        </p:spPr>
        <p:txBody>
          <a:bodyPr vert="horz" wrap="square" lIns="92075" tIns="46038" rIns="92075" bIns="46038" anchor="ctr"/>
          <a:lstStyle/>
          <a:p>
            <a:pPr eaLnBrk="1" hangingPunct="1"/>
            <a:r>
              <a:rPr lang="zh-CN" altLang="en-US" b="1" dirty="0">
                <a:solidFill>
                  <a:srgbClr val="FF3300"/>
                </a:solidFill>
              </a:rPr>
              <a:t>禁毒格言大家齐诵读</a:t>
            </a:r>
          </a:p>
        </p:txBody>
      </p:sp>
    </p:spTree>
    <p:extLst>
      <p:ext uri="{BB962C8B-B14F-4D97-AF65-F5344CB8AC3E}">
        <p14:creationId xmlns:p14="http://schemas.microsoft.com/office/powerpoint/2010/main" val="211523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anim calcmode="lin" valueType="num">
                                      <p:cBhvr additive="base">
                                        <p:cTn id="7" dur="500" fill="hold"/>
                                        <p:tgtEl>
                                          <p:spTgt spid="440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40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4036">
                                            <p:txEl>
                                              <p:pRg st="1" end="1"/>
                                            </p:txEl>
                                          </p:spTgt>
                                        </p:tgtEl>
                                        <p:attrNameLst>
                                          <p:attrName>style.visibility</p:attrName>
                                        </p:attrNameLst>
                                      </p:cBhvr>
                                      <p:to>
                                        <p:strVal val="visible"/>
                                      </p:to>
                                    </p:set>
                                    <p:anim calcmode="lin" valueType="num">
                                      <p:cBhvr additive="base">
                                        <p:cTn id="13" dur="500" fill="hold"/>
                                        <p:tgtEl>
                                          <p:spTgt spid="4403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40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4036">
                                            <p:txEl>
                                              <p:pRg st="2" end="2"/>
                                            </p:txEl>
                                          </p:spTgt>
                                        </p:tgtEl>
                                        <p:attrNameLst>
                                          <p:attrName>style.visibility</p:attrName>
                                        </p:attrNameLst>
                                      </p:cBhvr>
                                      <p:to>
                                        <p:strVal val="visible"/>
                                      </p:to>
                                    </p:set>
                                    <p:anim calcmode="lin" valueType="num">
                                      <p:cBhvr additive="base">
                                        <p:cTn id="19" dur="500" fill="hold"/>
                                        <p:tgtEl>
                                          <p:spTgt spid="4403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403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40962"/>
          <p:cNvSpPr>
            <a:spLocks noGrp="1" noRot="1" noChangeArrowheads="1"/>
          </p:cNvSpPr>
          <p:nvPr>
            <p:ph idx="1"/>
          </p:nvPr>
        </p:nvSpPr>
        <p:spPr/>
        <p:txBody>
          <a:bodyPr/>
          <a:lstStyle/>
          <a:p>
            <a:pPr eaLnBrk="1" hangingPunct="1">
              <a:buFont typeface="Wingdings" pitchFamily="2" charset="2"/>
              <a:buNone/>
            </a:pPr>
            <a:r>
              <a:rPr lang="en-US" altLang="zh-CN" dirty="0" smtClean="0"/>
              <a:t>   </a:t>
            </a:r>
            <a:r>
              <a:rPr lang="en-US" altLang="zh-CN"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5</a:t>
            </a:r>
            <a:r>
              <a:rPr lang="zh-CN" altLang="en-US"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a:t>
            </a: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珍爱生命，拒绝毒品。</a:t>
            </a:r>
            <a:b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b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
            </a:r>
            <a:b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br>
            <a:r>
              <a:rPr lang="en-US" altLang="zh-CN"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6</a:t>
            </a:r>
            <a:r>
              <a:rPr lang="zh-CN" altLang="en-US"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a:t>
            </a: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莫沾毒品，莫交毒友。</a:t>
            </a:r>
            <a:b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b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
            </a:r>
            <a:b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br>
            <a:r>
              <a:rPr lang="en-US" altLang="zh-CN"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7</a:t>
            </a:r>
            <a:r>
              <a:rPr lang="zh-CN" altLang="en-US"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a:t>
            </a: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防毒反毒，人人有责。</a:t>
            </a:r>
            <a:b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b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
            </a:r>
            <a:b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br>
            <a:r>
              <a:rPr lang="en-US" altLang="zh-CN"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8</a:t>
            </a:r>
            <a:r>
              <a:rPr lang="zh-CN" altLang="en-US" sz="4000" b="1" dirty="0" smtClean="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a:t>
            </a:r>
            <a:r>
              <a:rPr lang="zh-CN" altLang="en-US" sz="4000" b="1" dirty="0">
                <a:solidFill>
                  <a:srgbClr val="0000FF"/>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Arial" panose="020B0604020202020204" pitchFamily="34" charset="0"/>
                <a:ea typeface="宋体" panose="02010600030101010101" pitchFamily="2" charset="-122"/>
              </a:rPr>
              <a:t>扫除毒害，利国利民</a:t>
            </a:r>
            <a:r>
              <a:rPr lang="zh-CN" altLang="en-US" b="1" dirty="0" smtClean="0"/>
              <a:t>。</a:t>
            </a:r>
            <a:r>
              <a:rPr lang="zh-CN" altLang="en-US" dirty="0" smtClean="0"/>
              <a:t> </a:t>
            </a:r>
          </a:p>
        </p:txBody>
      </p:sp>
      <p:sp>
        <p:nvSpPr>
          <p:cNvPr id="5" name="Rectangle 5"/>
          <p:cNvSpPr>
            <a:spLocks noGrp="1"/>
          </p:cNvSpPr>
          <p:nvPr>
            <p:ph type="title"/>
          </p:nvPr>
        </p:nvSpPr>
        <p:spPr>
          <a:xfrm>
            <a:off x="771525" y="333375"/>
            <a:ext cx="7024688" cy="1143000"/>
          </a:xfrm>
          <a:ln/>
        </p:spPr>
        <p:txBody>
          <a:bodyPr vert="horz" wrap="square" lIns="92075" tIns="46038" rIns="92075" bIns="46038" anchor="ctr"/>
          <a:lstStyle/>
          <a:p>
            <a:pPr eaLnBrk="1" hangingPunct="1"/>
            <a:r>
              <a:rPr lang="zh-CN" altLang="en-US" b="1" dirty="0">
                <a:solidFill>
                  <a:srgbClr val="FF3300"/>
                </a:solidFill>
              </a:rPr>
              <a:t>禁毒格言大家齐诵读</a:t>
            </a:r>
          </a:p>
        </p:txBody>
      </p:sp>
    </p:spTree>
    <p:extLst>
      <p:ext uri="{BB962C8B-B14F-4D97-AF65-F5344CB8AC3E}">
        <p14:creationId xmlns:p14="http://schemas.microsoft.com/office/powerpoint/2010/main" val="354018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leaf"/>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rot="325720">
            <a:off x="2843213" y="2492375"/>
            <a:ext cx="3609975" cy="3889375"/>
          </a:xfrm>
        </p:spPr>
      </p:pic>
      <p:sp>
        <p:nvSpPr>
          <p:cNvPr id="25602" name="Rectangle 3"/>
          <p:cNvSpPr>
            <a:spLocks noGrp="1" noChangeArrowheads="1"/>
          </p:cNvSpPr>
          <p:nvPr>
            <p:ph type="body" sz="half" idx="1"/>
          </p:nvPr>
        </p:nvSpPr>
        <p:spPr>
          <a:xfrm>
            <a:off x="457200" y="1268413"/>
            <a:ext cx="5051425" cy="4857750"/>
          </a:xfrm>
        </p:spPr>
        <p:txBody>
          <a:bodyPr/>
          <a:lstStyle/>
          <a:p>
            <a:pPr eaLnBrk="1" hangingPunct="1">
              <a:buFontTx/>
              <a:buNone/>
            </a:pPr>
            <a:r>
              <a:rPr lang="en-US" altLang="zh-CN" sz="4400" b="1" smtClean="0">
                <a:solidFill>
                  <a:srgbClr val="FF0000"/>
                </a:solidFill>
                <a:ea typeface="华文新魏" pitchFamily="2" charset="-122"/>
              </a:rPr>
              <a:t>  </a:t>
            </a:r>
            <a:r>
              <a:rPr lang="zh-CN" altLang="en-US" sz="4400" b="1" smtClean="0">
                <a:solidFill>
                  <a:srgbClr val="FF0000"/>
                </a:solidFill>
                <a:ea typeface="华文新魏" pitchFamily="2" charset="-122"/>
              </a:rPr>
              <a:t>通过今天的学习你有什么感想？</a:t>
            </a:r>
          </a:p>
        </p:txBody>
      </p:sp>
      <p:pic>
        <p:nvPicPr>
          <p:cNvPr id="25603" name="Picture 13" descr="{B5EBEBC0-F94E-4D5F-B799-F7A0FCEF182A}0"/>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300788" y="1700213"/>
            <a:ext cx="1481137" cy="2112962"/>
          </a:xfrm>
        </p:spPr>
      </p:pic>
    </p:spTree>
    <p:extLst>
      <p:ext uri="{BB962C8B-B14F-4D97-AF65-F5344CB8AC3E}">
        <p14:creationId xmlns:p14="http://schemas.microsoft.com/office/powerpoint/2010/main" val="1448701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文本占位符 6146"/>
          <p:cNvSpPr>
            <a:spLocks noGrp="1" noRot="1" noChangeArrowheads="1"/>
          </p:cNvSpPr>
          <p:nvPr>
            <p:ph type="body" idx="1"/>
          </p:nvPr>
        </p:nvSpPr>
        <p:spPr>
          <a:xfrm>
            <a:off x="107950" y="1557338"/>
            <a:ext cx="9036050" cy="4248150"/>
          </a:xfrm>
        </p:spPr>
        <p:txBody>
          <a:bodyPr/>
          <a:lstStyle/>
          <a:p>
            <a:pPr eaLnBrk="1" hangingPunct="1">
              <a:buFont typeface="Wingdings" pitchFamily="2" charset="2"/>
              <a:buNone/>
            </a:pPr>
            <a:r>
              <a:rPr lang="zh-CN" altLang="en-US" sz="4400" b="1" dirty="0" smtClean="0">
                <a:solidFill>
                  <a:srgbClr val="FF3300"/>
                </a:solidFill>
                <a:latin typeface="黑体" pitchFamily="2" charset="-122"/>
                <a:ea typeface="黑体" pitchFamily="2" charset="-122"/>
              </a:rPr>
              <a:t>一、认识毒品</a:t>
            </a:r>
          </a:p>
          <a:p>
            <a:pPr eaLnBrk="1" hangingPunct="1">
              <a:buFont typeface="Wingdings" pitchFamily="2" charset="2"/>
              <a:buNone/>
            </a:pPr>
            <a:r>
              <a:rPr lang="zh-CN" altLang="en-US" sz="3600" b="1" dirty="0" smtClean="0">
                <a:solidFill>
                  <a:srgbClr val="FF3300"/>
                </a:solidFill>
                <a:latin typeface="黑体" pitchFamily="2" charset="-122"/>
                <a:ea typeface="黑体" pitchFamily="2" charset="-122"/>
              </a:rPr>
              <a:t>       什么是毒品？</a:t>
            </a:r>
          </a:p>
          <a:p>
            <a:pPr eaLnBrk="1" hangingPunct="1">
              <a:buFont typeface="Wingdings" pitchFamily="2" charset="2"/>
              <a:buNone/>
            </a:pPr>
            <a:r>
              <a:rPr lang="zh-CN" altLang="en-US" b="1" dirty="0" smtClean="0">
                <a:solidFill>
                  <a:srgbClr val="0000FF"/>
                </a:solidFill>
              </a:rPr>
              <a:t>        </a:t>
            </a:r>
            <a:r>
              <a:rPr lang="en-US" altLang="zh-CN" b="1" dirty="0" smtClean="0">
                <a:solidFill>
                  <a:srgbClr val="0000FF"/>
                </a:solidFill>
              </a:rPr>
              <a:t>——</a:t>
            </a:r>
            <a:r>
              <a:rPr lang="zh-CN" altLang="en-US" b="1" dirty="0" smtClean="0">
                <a:solidFill>
                  <a:srgbClr val="0000FF"/>
                </a:solidFill>
              </a:rPr>
              <a:t>我国法律规定的毒品是指鸦片、海洛因、冰毒、吗啡、大麻、可卡因以及国家规定管制的其他能够使人形成瘾癖的麻醉药品和精神药品。</a:t>
            </a:r>
            <a:endParaRPr lang="zh-CN" altLang="en-US" dirty="0" smtClean="0"/>
          </a:p>
          <a:p>
            <a:pPr eaLnBrk="1" hangingPunct="1">
              <a:buFont typeface="Wingdings" pitchFamily="2" charset="2"/>
              <a:buNone/>
            </a:pPr>
            <a:r>
              <a:rPr lang="zh-CN" altLang="en-US" dirty="0" smtClean="0"/>
              <a:t>     </a:t>
            </a:r>
          </a:p>
        </p:txBody>
      </p:sp>
    </p:spTree>
    <p:extLst>
      <p:ext uri="{BB962C8B-B14F-4D97-AF65-F5344CB8AC3E}">
        <p14:creationId xmlns:p14="http://schemas.microsoft.com/office/powerpoint/2010/main" val="26406583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标题 8193"/>
          <p:cNvSpPr>
            <a:spLocks noGrp="1" noRot="1" noChangeArrowheads="1"/>
          </p:cNvSpPr>
          <p:nvPr>
            <p:ph type="title"/>
          </p:nvPr>
        </p:nvSpPr>
        <p:spPr>
          <a:xfrm>
            <a:off x="2051050" y="0"/>
            <a:ext cx="4165600" cy="1143000"/>
          </a:xfrm>
        </p:spPr>
        <p:txBody>
          <a:bodyPr/>
          <a:lstStyle/>
          <a:p>
            <a:pPr eaLnBrk="1" hangingPunct="1"/>
            <a:r>
              <a:rPr lang="zh-CN" altLang="en-US" sz="5400" smtClean="0">
                <a:solidFill>
                  <a:srgbClr val="FF0000"/>
                </a:solidFill>
                <a:ea typeface="黑体" pitchFamily="2" charset="-122"/>
              </a:rPr>
              <a:t>常见的毒品</a:t>
            </a:r>
          </a:p>
        </p:txBody>
      </p:sp>
      <p:sp>
        <p:nvSpPr>
          <p:cNvPr id="8195" name="文本占位符 8194"/>
          <p:cNvSpPr>
            <a:spLocks noGrp="1" noRot="1" noChangeArrowheads="1"/>
          </p:cNvSpPr>
          <p:nvPr>
            <p:ph type="body" idx="1"/>
          </p:nvPr>
        </p:nvSpPr>
        <p:spPr>
          <a:xfrm>
            <a:off x="179388" y="692150"/>
            <a:ext cx="8785225" cy="5688013"/>
          </a:xfrm>
        </p:spPr>
        <p:txBody>
          <a:bodyPr>
            <a:normAutofit lnSpcReduction="10000"/>
          </a:bodyPr>
          <a:lstStyle/>
          <a:p>
            <a:pPr eaLnBrk="1" hangingPunct="1"/>
            <a:endParaRPr lang="en-US" altLang="zh-CN" dirty="0" smtClean="0"/>
          </a:p>
          <a:p>
            <a:pPr eaLnBrk="1" hangingPunct="1"/>
            <a:r>
              <a:rPr lang="zh-CN" altLang="en-US" dirty="0" smtClean="0"/>
              <a:t>一、</a:t>
            </a:r>
            <a:r>
              <a:rPr lang="zh-CN" altLang="en-US" b="1" dirty="0" smtClean="0"/>
              <a:t>罂粟</a:t>
            </a:r>
          </a:p>
          <a:p>
            <a:pPr eaLnBrk="1" hangingPunct="1"/>
            <a:r>
              <a:rPr lang="zh-CN" altLang="en-US" b="1" dirty="0" smtClean="0"/>
              <a:t>二、大麻</a:t>
            </a:r>
          </a:p>
          <a:p>
            <a:pPr eaLnBrk="1" hangingPunct="1"/>
            <a:r>
              <a:rPr lang="zh-CN" altLang="en-US" b="1" dirty="0" smtClean="0"/>
              <a:t>三、</a:t>
            </a:r>
            <a:r>
              <a:rPr lang="zh-CN" altLang="en-US" b="1" dirty="0" smtClean="0">
                <a:latin typeface="华文中宋" pitchFamily="2" charset="-122"/>
                <a:ea typeface="华文中宋" pitchFamily="2" charset="-122"/>
              </a:rPr>
              <a:t>海洛因</a:t>
            </a:r>
          </a:p>
          <a:p>
            <a:pPr eaLnBrk="1" hangingPunct="1"/>
            <a:r>
              <a:rPr lang="zh-CN" altLang="en-US" b="1" dirty="0" smtClean="0">
                <a:latin typeface="华文中宋" pitchFamily="2" charset="-122"/>
                <a:ea typeface="华文中宋" pitchFamily="2" charset="-122"/>
              </a:rPr>
              <a:t>四</a:t>
            </a:r>
            <a:r>
              <a:rPr lang="zh-CN" altLang="en-US" b="1" dirty="0" smtClean="0"/>
              <a:t>、冰毒（包括麻古）</a:t>
            </a:r>
          </a:p>
          <a:p>
            <a:pPr eaLnBrk="1" hangingPunct="1"/>
            <a:r>
              <a:rPr lang="zh-CN" altLang="en-US" b="1" dirty="0" smtClean="0"/>
              <a:t>五、氯胺酮（又名</a:t>
            </a:r>
            <a:r>
              <a:rPr lang="en-US" altLang="zh-CN" b="1" dirty="0" smtClean="0"/>
              <a:t>K</a:t>
            </a:r>
            <a:r>
              <a:rPr lang="zh-CN" altLang="en-US" b="1" dirty="0" smtClean="0"/>
              <a:t>粉）</a:t>
            </a:r>
          </a:p>
          <a:p>
            <a:pPr eaLnBrk="1" hangingPunct="1"/>
            <a:r>
              <a:rPr lang="zh-CN" altLang="en-US" b="1" dirty="0" smtClean="0"/>
              <a:t>六、摇头丸</a:t>
            </a:r>
          </a:p>
          <a:p>
            <a:pPr eaLnBrk="1" hangingPunct="1"/>
            <a:r>
              <a:rPr lang="zh-CN" altLang="en-US" b="1" dirty="0" smtClean="0">
                <a:solidFill>
                  <a:srgbClr val="FF3300"/>
                </a:solidFill>
              </a:rPr>
              <a:t>罂粟、大麻、海洛因</a:t>
            </a:r>
            <a:r>
              <a:rPr lang="zh-CN" altLang="en-US" b="1" dirty="0" smtClean="0"/>
              <a:t>一般称传统毒品，</a:t>
            </a:r>
          </a:p>
          <a:p>
            <a:pPr eaLnBrk="1" hangingPunct="1"/>
            <a:r>
              <a:rPr lang="zh-CN" altLang="en-US" b="1" dirty="0" smtClean="0">
                <a:solidFill>
                  <a:srgbClr val="FF3300"/>
                </a:solidFill>
              </a:rPr>
              <a:t>冰毒、氯胺酮、摇头丸</a:t>
            </a:r>
            <a:r>
              <a:rPr lang="zh-CN" altLang="en-US" b="1" dirty="0" smtClean="0"/>
              <a:t>等称新型毒品（合成毒品）。</a:t>
            </a:r>
          </a:p>
          <a:p>
            <a:pPr eaLnBrk="1" hangingPunct="1">
              <a:buFont typeface="Wingdings" pitchFamily="2" charset="2"/>
              <a:buNone/>
            </a:pPr>
            <a:endParaRPr lang="zh-CN" altLang="en-US" b="1" dirty="0" smtClean="0"/>
          </a:p>
        </p:txBody>
      </p:sp>
    </p:spTree>
    <p:extLst>
      <p:ext uri="{BB962C8B-B14F-4D97-AF65-F5344CB8AC3E}">
        <p14:creationId xmlns:p14="http://schemas.microsoft.com/office/powerpoint/2010/main" val="251639228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0"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ppt_x</p:attrName>
                                        </p:attrNameLst>
                                      </p:cBhvr>
                                      <p:tavLst>
                                        <p:tav tm="0">
                                          <p:val>
                                            <p:strVal val="#ppt_x-.2"/>
                                          </p:val>
                                        </p:tav>
                                        <p:tav tm="100000">
                                          <p:val>
                                            <p:strVal val="#ppt_x"/>
                                          </p:val>
                                        </p:tav>
                                      </p:tavLst>
                                    </p:anim>
                                    <p:anim calcmode="lin" valueType="num">
                                      <p:cBhvr>
                                        <p:cTn id="8" dur="1000" fill="hold"/>
                                        <p:tgtEl>
                                          <p:spTgt spid="81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nodeType="clickEffect">
                                  <p:stCondLst>
                                    <p:cond delay="0"/>
                                  </p:stCondLst>
                                  <p:childTnLst>
                                    <p:set>
                                      <p:cBhvr>
                                        <p:cTn id="41"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占位符 16386"/>
          <p:cNvSpPr>
            <a:spLocks noGrp="1"/>
          </p:cNvSpPr>
          <p:nvPr>
            <p:ph idx="1"/>
          </p:nvPr>
        </p:nvSpPr>
        <p:spPr>
          <a:ln/>
        </p:spPr>
        <p:txBody>
          <a:bodyPr vert="horz" wrap="square" lIns="92075" tIns="46038" rIns="92075" bIns="46038" anchor="t"/>
          <a:lstStyle/>
          <a:p>
            <a:pPr eaLnBrk="1" hangingPunct="1"/>
            <a:endParaRPr lang="zh-CN" altLang="zh-CN" sz="4000" b="1" dirty="0">
              <a:solidFill>
                <a:srgbClr val="FFFFCC"/>
              </a:solidFill>
              <a:latin typeface="宋体" panose="02010600030101010101" pitchFamily="2" charset="-122"/>
            </a:endParaRPr>
          </a:p>
        </p:txBody>
      </p:sp>
      <p:pic>
        <p:nvPicPr>
          <p:cNvPr id="16388" name="图片 16387" descr="大麻"/>
          <p:cNvPicPr>
            <a:picLocks noChangeAspect="1"/>
          </p:cNvPicPr>
          <p:nvPr/>
        </p:nvPicPr>
        <p:blipFill>
          <a:blip r:embed="rId2"/>
          <a:stretch>
            <a:fillRect/>
          </a:stretch>
        </p:blipFill>
        <p:spPr>
          <a:xfrm>
            <a:off x="-533400" y="0"/>
            <a:ext cx="4889500" cy="3422650"/>
          </a:xfrm>
          <a:prstGeom prst="rect">
            <a:avLst/>
          </a:prstGeom>
          <a:noFill/>
          <a:ln w="9525">
            <a:noFill/>
          </a:ln>
        </p:spPr>
      </p:pic>
      <p:pic>
        <p:nvPicPr>
          <p:cNvPr id="16389" name="图片 16388" descr="鸦片"/>
          <p:cNvPicPr>
            <a:picLocks noChangeAspect="1"/>
          </p:cNvPicPr>
          <p:nvPr/>
        </p:nvPicPr>
        <p:blipFill>
          <a:blip r:embed="rId3"/>
          <a:stretch>
            <a:fillRect/>
          </a:stretch>
        </p:blipFill>
        <p:spPr>
          <a:xfrm>
            <a:off x="-609600" y="3429000"/>
            <a:ext cx="4800600" cy="3429000"/>
          </a:xfrm>
          <a:prstGeom prst="rect">
            <a:avLst/>
          </a:prstGeom>
          <a:noFill/>
          <a:ln w="9525">
            <a:noFill/>
          </a:ln>
        </p:spPr>
      </p:pic>
      <p:pic>
        <p:nvPicPr>
          <p:cNvPr id="16390" name="图片 16389" descr="冰毒"/>
          <p:cNvPicPr>
            <a:picLocks noChangeAspect="1"/>
          </p:cNvPicPr>
          <p:nvPr/>
        </p:nvPicPr>
        <p:blipFill>
          <a:blip r:embed="rId4"/>
          <a:stretch>
            <a:fillRect/>
          </a:stretch>
        </p:blipFill>
        <p:spPr>
          <a:xfrm>
            <a:off x="4356100" y="0"/>
            <a:ext cx="4559300" cy="3429000"/>
          </a:xfrm>
          <a:prstGeom prst="rect">
            <a:avLst/>
          </a:prstGeom>
          <a:noFill/>
          <a:ln w="9525">
            <a:noFill/>
          </a:ln>
        </p:spPr>
      </p:pic>
      <p:pic>
        <p:nvPicPr>
          <p:cNvPr id="16391" name="图片 16390" descr="摇头丸"/>
          <p:cNvPicPr>
            <a:picLocks noChangeAspect="1"/>
          </p:cNvPicPr>
          <p:nvPr/>
        </p:nvPicPr>
        <p:blipFill>
          <a:blip r:embed="rId5"/>
          <a:stretch>
            <a:fillRect/>
          </a:stretch>
        </p:blipFill>
        <p:spPr>
          <a:xfrm>
            <a:off x="4356100" y="3429000"/>
            <a:ext cx="4537075" cy="3429000"/>
          </a:xfrm>
          <a:prstGeom prst="rect">
            <a:avLst/>
          </a:prstGeom>
          <a:noFill/>
          <a:ln w="9525">
            <a:noFill/>
          </a:ln>
        </p:spPr>
      </p:pic>
      <p:sp>
        <p:nvSpPr>
          <p:cNvPr id="18439" name="矩形 16391"/>
          <p:cNvSpPr/>
          <p:nvPr/>
        </p:nvSpPr>
        <p:spPr>
          <a:xfrm>
            <a:off x="-107950" y="115888"/>
            <a:ext cx="1203325" cy="701675"/>
          </a:xfrm>
          <a:prstGeom prst="rect">
            <a:avLst/>
          </a:prstGeom>
          <a:noFill/>
          <a:ln w="9525">
            <a:noFill/>
          </a:ln>
        </p:spPr>
        <p:txBody>
          <a:bodyPr>
            <a:spAutoFit/>
          </a:bodyPr>
          <a:lstStyle/>
          <a:p>
            <a:r>
              <a:rPr lang="zh-CN" altLang="en-US" dirty="0">
                <a:solidFill>
                  <a:srgbClr val="0000FF"/>
                </a:solidFill>
                <a:latin typeface="宋体" panose="02010600030101010101" pitchFamily="2" charset="-122"/>
              </a:rPr>
              <a:t>大麻</a:t>
            </a:r>
          </a:p>
        </p:txBody>
      </p:sp>
      <p:sp>
        <p:nvSpPr>
          <p:cNvPr id="18440" name="文本框 16392"/>
          <p:cNvSpPr txBox="1"/>
          <p:nvPr/>
        </p:nvSpPr>
        <p:spPr>
          <a:xfrm>
            <a:off x="52388" y="3429000"/>
            <a:ext cx="1752600" cy="701675"/>
          </a:xfrm>
          <a:prstGeom prst="rect">
            <a:avLst/>
          </a:prstGeom>
          <a:noFill/>
          <a:ln w="9525">
            <a:noFill/>
          </a:ln>
        </p:spPr>
        <p:txBody>
          <a:bodyPr>
            <a:spAutoFit/>
          </a:bodyPr>
          <a:lstStyle/>
          <a:p>
            <a:r>
              <a:rPr lang="zh-CN" altLang="en-US" dirty="0">
                <a:solidFill>
                  <a:srgbClr val="0000FF"/>
                </a:solidFill>
                <a:latin typeface="宋体" panose="02010600030101010101" pitchFamily="2" charset="-122"/>
              </a:rPr>
              <a:t>鸦片</a:t>
            </a:r>
          </a:p>
        </p:txBody>
      </p:sp>
      <p:sp>
        <p:nvSpPr>
          <p:cNvPr id="16393" name="文本框 16393"/>
          <p:cNvSpPr txBox="1">
            <a:spLocks noChangeArrowheads="1"/>
          </p:cNvSpPr>
          <p:nvPr/>
        </p:nvSpPr>
        <p:spPr bwMode="auto">
          <a:xfrm>
            <a:off x="7391400" y="2630488"/>
            <a:ext cx="1447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R="0" defTabSz="914400">
              <a:buClrTx/>
              <a:buSzTx/>
              <a:buFont typeface="Arial" panose="020B0604020202020204" pitchFamily="34" charset="0"/>
              <a:buNone/>
              <a:defRPr/>
            </a:pPr>
            <a:endParaRPr kumimoji="0" lang="zh-CN" altLang="zh-CN" kern="1200" cap="none" spc="0" normalizeH="0" baseline="0" noProof="0">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宋体" panose="02010600030101010101" pitchFamily="2" charset="-122"/>
              <a:ea typeface="宋体" panose="02010600030101010101" pitchFamily="2" charset="-122"/>
              <a:cs typeface="+mn-cs"/>
            </a:endParaRPr>
          </a:p>
        </p:txBody>
      </p:sp>
      <p:sp>
        <p:nvSpPr>
          <p:cNvPr id="18442" name="文本框 16394"/>
          <p:cNvSpPr txBox="1"/>
          <p:nvPr/>
        </p:nvSpPr>
        <p:spPr>
          <a:xfrm>
            <a:off x="4643438" y="0"/>
            <a:ext cx="1371600" cy="701675"/>
          </a:xfrm>
          <a:prstGeom prst="rect">
            <a:avLst/>
          </a:prstGeom>
          <a:noFill/>
          <a:ln w="9525">
            <a:noFill/>
          </a:ln>
        </p:spPr>
        <p:txBody>
          <a:bodyPr>
            <a:spAutoFit/>
          </a:bodyPr>
          <a:lstStyle/>
          <a:p>
            <a:r>
              <a:rPr lang="zh-CN" altLang="en-US" dirty="0">
                <a:solidFill>
                  <a:srgbClr val="0000FF"/>
                </a:solidFill>
                <a:latin typeface="宋体" panose="02010600030101010101" pitchFamily="2" charset="-122"/>
              </a:rPr>
              <a:t>冰毒</a:t>
            </a:r>
          </a:p>
        </p:txBody>
      </p:sp>
      <p:sp>
        <p:nvSpPr>
          <p:cNvPr id="18443" name="文本框 16395"/>
          <p:cNvSpPr txBox="1"/>
          <p:nvPr/>
        </p:nvSpPr>
        <p:spPr>
          <a:xfrm>
            <a:off x="4427538" y="3716338"/>
            <a:ext cx="1828800" cy="701675"/>
          </a:xfrm>
          <a:prstGeom prst="rect">
            <a:avLst/>
          </a:prstGeom>
          <a:noFill/>
          <a:ln w="9525">
            <a:noFill/>
          </a:ln>
        </p:spPr>
        <p:txBody>
          <a:bodyPr>
            <a:spAutoFit/>
          </a:bodyPr>
          <a:lstStyle/>
          <a:p>
            <a:r>
              <a:rPr lang="zh-CN" altLang="en-US" dirty="0">
                <a:solidFill>
                  <a:srgbClr val="0000FF"/>
                </a:solidFill>
                <a:latin typeface="宋体" panose="02010600030101010101" pitchFamily="2" charset="-122"/>
              </a:rPr>
              <a:t>摇头丸</a:t>
            </a:r>
          </a:p>
        </p:txBody>
      </p:sp>
      <p:sp>
        <p:nvSpPr>
          <p:cNvPr id="16396" name="日期占位符 1"/>
          <p:cNvSpPr txBox="1">
            <a:spLocks noGrp="1" noChangeArrowheads="1"/>
          </p:cNvSpPr>
          <p:nvPr>
            <p:ph type="dt" sz="half" idx="10"/>
          </p:nvPr>
        </p:nvSpPr>
        <p:spPr bwMode="auto">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C03EC5E-59A1-4BBB-9921-01EA27D3B0F5}" type="datetime1">
              <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rPr>
              <a:t>2019-10-8</a:t>
            </a:fld>
            <a:endPar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endParaRPr>
          </a:p>
        </p:txBody>
      </p:sp>
      <p:sp>
        <p:nvSpPr>
          <p:cNvPr id="18445"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5</a:t>
            </a:fld>
            <a:endParaRPr lang="zh-CN" altLang="en-US" sz="1400" b="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946272653"/>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0-#ppt_w/2"/>
                                          </p:val>
                                        </p:tav>
                                        <p:tav tm="100000">
                                          <p:val>
                                            <p:strVal val="#ppt_x"/>
                                          </p:val>
                                        </p:tav>
                                      </p:tavLst>
                                    </p:anim>
                                    <p:anim calcmode="lin" valueType="num">
                                      <p:cBhvr additive="base">
                                        <p:cTn id="8"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6390"/>
                                        </p:tgtEl>
                                        <p:attrNameLst>
                                          <p:attrName>style.visibility</p:attrName>
                                        </p:attrNameLst>
                                      </p:cBhvr>
                                      <p:to>
                                        <p:strVal val="visible"/>
                                      </p:to>
                                    </p:set>
                                    <p:anim calcmode="lin" valueType="num">
                                      <p:cBhvr additive="base">
                                        <p:cTn id="13" dur="500" fill="hold"/>
                                        <p:tgtEl>
                                          <p:spTgt spid="16390"/>
                                        </p:tgtEl>
                                        <p:attrNameLst>
                                          <p:attrName>ppt_x</p:attrName>
                                        </p:attrNameLst>
                                      </p:cBhvr>
                                      <p:tavLst>
                                        <p:tav tm="0">
                                          <p:val>
                                            <p:strVal val="1+#ppt_w/2"/>
                                          </p:val>
                                        </p:tav>
                                        <p:tav tm="100000">
                                          <p:val>
                                            <p:strVal val="#ppt_x"/>
                                          </p:val>
                                        </p:tav>
                                      </p:tavLst>
                                    </p:anim>
                                    <p:anim calcmode="lin" valueType="num">
                                      <p:cBhvr additive="base">
                                        <p:cTn id="14"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additive="base">
                                        <p:cTn id="19" dur="500" fill="hold"/>
                                        <p:tgtEl>
                                          <p:spTgt spid="16389"/>
                                        </p:tgtEl>
                                        <p:attrNameLst>
                                          <p:attrName>ppt_x</p:attrName>
                                        </p:attrNameLst>
                                      </p:cBhvr>
                                      <p:tavLst>
                                        <p:tav tm="0">
                                          <p:val>
                                            <p:strVal val="0-#ppt_w/2"/>
                                          </p:val>
                                        </p:tav>
                                        <p:tav tm="100000">
                                          <p:val>
                                            <p:strVal val="#ppt_x"/>
                                          </p:val>
                                        </p:tav>
                                      </p:tavLst>
                                    </p:anim>
                                    <p:anim calcmode="lin" valueType="num">
                                      <p:cBhvr additive="base">
                                        <p:cTn id="20" dur="500" fill="hold"/>
                                        <p:tgtEl>
                                          <p:spTgt spid="1638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16391"/>
                                        </p:tgtEl>
                                        <p:attrNameLst>
                                          <p:attrName>style.visibility</p:attrName>
                                        </p:attrNameLst>
                                      </p:cBhvr>
                                      <p:to>
                                        <p:strVal val="visible"/>
                                      </p:to>
                                    </p:set>
                                    <p:anim calcmode="lin" valueType="num">
                                      <p:cBhvr additive="base">
                                        <p:cTn id="25" dur="500" fill="hold"/>
                                        <p:tgtEl>
                                          <p:spTgt spid="16391"/>
                                        </p:tgtEl>
                                        <p:attrNameLst>
                                          <p:attrName>ppt_x</p:attrName>
                                        </p:attrNameLst>
                                      </p:cBhvr>
                                      <p:tavLst>
                                        <p:tav tm="0">
                                          <p:val>
                                            <p:strVal val="1+#ppt_w/2"/>
                                          </p:val>
                                        </p:tav>
                                        <p:tav tm="100000">
                                          <p:val>
                                            <p:strVal val="#ppt_x"/>
                                          </p:val>
                                        </p:tav>
                                      </p:tavLst>
                                    </p:anim>
                                    <p:anim calcmode="lin" valueType="num">
                                      <p:cBhvr additive="base">
                                        <p:cTn id="26"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内容占位符 14338"/>
          <p:cNvSpPr>
            <a:spLocks noGrp="1"/>
          </p:cNvSpPr>
          <p:nvPr>
            <p:ph idx="1"/>
          </p:nvPr>
        </p:nvSpPr>
        <p:spPr>
          <a:xfrm>
            <a:off x="5219700" y="188913"/>
            <a:ext cx="2438400" cy="685800"/>
          </a:xfrm>
          <a:ln/>
        </p:spPr>
        <p:txBody>
          <a:bodyPr vert="horz" wrap="square" lIns="92075" tIns="46038" rIns="92075" bIns="46038" anchor="t"/>
          <a:lstStyle/>
          <a:p>
            <a:pPr eaLnBrk="1" hangingPunct="1">
              <a:buNone/>
            </a:pPr>
            <a:r>
              <a:rPr lang="en-US" altLang="zh-CN" sz="3600" b="1" dirty="0">
                <a:solidFill>
                  <a:srgbClr val="FF0000"/>
                </a:solidFill>
                <a:latin typeface="宋体" panose="02010600030101010101" pitchFamily="2" charset="-122"/>
              </a:rPr>
              <a:t>   </a:t>
            </a:r>
            <a:r>
              <a:rPr lang="zh-CN" altLang="en-US" sz="3600" b="1" dirty="0">
                <a:solidFill>
                  <a:srgbClr val="0000FF"/>
                </a:solidFill>
                <a:latin typeface="宋体" panose="02010600030101010101" pitchFamily="2" charset="-122"/>
              </a:rPr>
              <a:t>杜冷丁</a:t>
            </a:r>
          </a:p>
        </p:txBody>
      </p:sp>
      <p:pic>
        <p:nvPicPr>
          <p:cNvPr id="14340" name="图片 14339" descr="杜冷丁"/>
          <p:cNvPicPr>
            <a:picLocks noChangeAspect="1"/>
          </p:cNvPicPr>
          <p:nvPr/>
        </p:nvPicPr>
        <p:blipFill>
          <a:blip r:embed="rId3"/>
          <a:stretch>
            <a:fillRect/>
          </a:stretch>
        </p:blipFill>
        <p:spPr>
          <a:xfrm>
            <a:off x="4500563" y="954088"/>
            <a:ext cx="4643437" cy="5903912"/>
          </a:xfrm>
          <a:prstGeom prst="rect">
            <a:avLst/>
          </a:prstGeom>
          <a:noFill/>
          <a:ln w="9525">
            <a:noFill/>
          </a:ln>
        </p:spPr>
      </p:pic>
      <p:pic>
        <p:nvPicPr>
          <p:cNvPr id="14341" name="图片 14340" descr="K粉"/>
          <p:cNvPicPr>
            <a:picLocks noChangeAspect="1"/>
          </p:cNvPicPr>
          <p:nvPr/>
        </p:nvPicPr>
        <p:blipFill>
          <a:blip r:embed="rId4"/>
          <a:stretch>
            <a:fillRect/>
          </a:stretch>
        </p:blipFill>
        <p:spPr>
          <a:xfrm>
            <a:off x="0" y="981075"/>
            <a:ext cx="4500563" cy="5915025"/>
          </a:xfrm>
          <a:prstGeom prst="rect">
            <a:avLst/>
          </a:prstGeom>
          <a:noFill/>
          <a:ln w="9525">
            <a:noFill/>
          </a:ln>
        </p:spPr>
      </p:pic>
      <p:sp>
        <p:nvSpPr>
          <p:cNvPr id="14342" name="矩形 14341"/>
          <p:cNvSpPr/>
          <p:nvPr/>
        </p:nvSpPr>
        <p:spPr>
          <a:xfrm>
            <a:off x="1476375" y="260350"/>
            <a:ext cx="1728788" cy="701675"/>
          </a:xfrm>
          <a:prstGeom prst="rect">
            <a:avLst/>
          </a:prstGeom>
          <a:noFill/>
          <a:ln w="9525">
            <a:noFill/>
          </a:ln>
        </p:spPr>
        <p:txBody>
          <a:bodyPr>
            <a:spAutoFit/>
          </a:bodyPr>
          <a:lstStyle/>
          <a:p>
            <a:r>
              <a:rPr lang="en-US" altLang="zh-CN" dirty="0">
                <a:solidFill>
                  <a:srgbClr val="0000FF"/>
                </a:solidFill>
                <a:latin typeface="宋体" panose="02010600030101010101" pitchFamily="2" charset="-122"/>
              </a:rPr>
              <a:t>K </a:t>
            </a:r>
            <a:r>
              <a:rPr lang="zh-CN" altLang="en-US" dirty="0">
                <a:solidFill>
                  <a:srgbClr val="0000FF"/>
                </a:solidFill>
                <a:latin typeface="宋体" panose="02010600030101010101" pitchFamily="2" charset="-122"/>
              </a:rPr>
              <a:t>粉</a:t>
            </a:r>
          </a:p>
        </p:txBody>
      </p:sp>
      <p:sp>
        <p:nvSpPr>
          <p:cNvPr id="15366" name="日期占位符 1"/>
          <p:cNvSpPr txBox="1">
            <a:spLocks noGrp="1" noChangeArrowheads="1"/>
          </p:cNvSpPr>
          <p:nvPr>
            <p:ph type="dt" sz="half" idx="10"/>
          </p:nvPr>
        </p:nvSpPr>
        <p:spPr bwMode="auto">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81402D72-9924-4555-854A-6D947BB6E80B}" type="datetime1">
              <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rPr>
              <a:t>2019-10-8</a:t>
            </a:fld>
            <a:endPar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endParaRPr>
          </a:p>
        </p:txBody>
      </p:sp>
      <p:sp>
        <p:nvSpPr>
          <p:cNvPr id="17415"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6</a:t>
            </a:fld>
            <a:endParaRPr lang="zh-CN" altLang="en-US" sz="1400" b="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195115257"/>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4340"/>
                                        </p:tgtEl>
                                        <p:attrNameLst>
                                          <p:attrName>style.visibility</p:attrName>
                                        </p:attrNameLst>
                                      </p:cBhvr>
                                      <p:to>
                                        <p:strVal val="visible"/>
                                      </p:to>
                                    </p:set>
                                    <p:anim calcmode="lin" valueType="num">
                                      <p:cBhvr additive="base">
                                        <p:cTn id="13" dur="500" fill="hold"/>
                                        <p:tgtEl>
                                          <p:spTgt spid="14340"/>
                                        </p:tgtEl>
                                        <p:attrNameLst>
                                          <p:attrName>ppt_x</p:attrName>
                                        </p:attrNameLst>
                                      </p:cBhvr>
                                      <p:tavLst>
                                        <p:tav tm="0">
                                          <p:val>
                                            <p:strVal val="0-#ppt_w/2"/>
                                          </p:val>
                                        </p:tav>
                                        <p:tav tm="100000">
                                          <p:val>
                                            <p:strVal val="#ppt_x"/>
                                          </p:val>
                                        </p:tav>
                                      </p:tavLst>
                                    </p:anim>
                                    <p:anim calcmode="lin" valueType="num">
                                      <p:cBhvr additive="base">
                                        <p:cTn id="14" dur="500" fill="hold"/>
                                        <p:tgtEl>
                                          <p:spTgt spid="1434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341"/>
                                        </p:tgtEl>
                                        <p:attrNameLst>
                                          <p:attrName>style.visibility</p:attrName>
                                        </p:attrNameLst>
                                      </p:cBhvr>
                                      <p:to>
                                        <p:strVal val="visible"/>
                                      </p:to>
                                    </p:set>
                                    <p:anim calcmode="lin" valueType="num">
                                      <p:cBhvr additive="base">
                                        <p:cTn id="19" dur="500" fill="hold"/>
                                        <p:tgtEl>
                                          <p:spTgt spid="14341"/>
                                        </p:tgtEl>
                                        <p:attrNameLst>
                                          <p:attrName>ppt_x</p:attrName>
                                        </p:attrNameLst>
                                      </p:cBhvr>
                                      <p:tavLst>
                                        <p:tav tm="0">
                                          <p:val>
                                            <p:strVal val="0-#ppt_w/2"/>
                                          </p:val>
                                        </p:tav>
                                        <p:tav tm="100000">
                                          <p:val>
                                            <p:strVal val="#ppt_x"/>
                                          </p:val>
                                        </p:tav>
                                      </p:tavLst>
                                    </p:anim>
                                    <p:anim calcmode="lin" valueType="num">
                                      <p:cBhvr additive="base">
                                        <p:cTn id="20" dur="500" fill="hold"/>
                                        <p:tgtEl>
                                          <p:spTgt spid="1434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himes.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42"/>
                                        </p:tgtEl>
                                        <p:attrNameLst>
                                          <p:attrName>style.visibility</p:attrName>
                                        </p:attrNameLst>
                                      </p:cBhvr>
                                      <p:to>
                                        <p:strVal val="visible"/>
                                      </p:to>
                                    </p:set>
                                    <p:anim calcmode="lin" valueType="num">
                                      <p:cBhvr additive="base">
                                        <p:cTn id="25" dur="500" fill="hold"/>
                                        <p:tgtEl>
                                          <p:spTgt spid="14342"/>
                                        </p:tgtEl>
                                        <p:attrNameLst>
                                          <p:attrName>ppt_x</p:attrName>
                                        </p:attrNameLst>
                                      </p:cBhvr>
                                      <p:tavLst>
                                        <p:tav tm="0">
                                          <p:val>
                                            <p:strVal val="0-#ppt_w/2"/>
                                          </p:val>
                                        </p:tav>
                                        <p:tav tm="100000">
                                          <p:val>
                                            <p:strVal val="#ppt_x"/>
                                          </p:val>
                                        </p:tav>
                                      </p:tavLst>
                                    </p:anim>
                                    <p:anim calcmode="lin" valueType="num">
                                      <p:cBhvr additive="base">
                                        <p:cTn id="26" dur="500" fill="hold"/>
                                        <p:tgtEl>
                                          <p:spTgt spid="143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143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图片 18435" descr="海洛因"/>
          <p:cNvPicPr>
            <a:picLocks noChangeAspect="1"/>
          </p:cNvPicPr>
          <p:nvPr/>
        </p:nvPicPr>
        <p:blipFill>
          <a:blip r:embed="rId2"/>
          <a:stretch>
            <a:fillRect/>
          </a:stretch>
        </p:blipFill>
        <p:spPr>
          <a:xfrm>
            <a:off x="228600" y="0"/>
            <a:ext cx="3494088" cy="2717800"/>
          </a:xfrm>
          <a:prstGeom prst="rect">
            <a:avLst/>
          </a:prstGeom>
          <a:noFill/>
          <a:ln w="9525">
            <a:noFill/>
          </a:ln>
        </p:spPr>
      </p:pic>
      <p:sp>
        <p:nvSpPr>
          <p:cNvPr id="18437" name="文本框 18436"/>
          <p:cNvSpPr txBox="1"/>
          <p:nvPr/>
        </p:nvSpPr>
        <p:spPr>
          <a:xfrm>
            <a:off x="3962400" y="765175"/>
            <a:ext cx="2209800" cy="701675"/>
          </a:xfrm>
          <a:prstGeom prst="rect">
            <a:avLst/>
          </a:prstGeom>
          <a:noFill/>
          <a:ln w="9525">
            <a:noFill/>
          </a:ln>
        </p:spPr>
        <p:txBody>
          <a:bodyPr>
            <a:spAutoFit/>
          </a:bodyPr>
          <a:lstStyle/>
          <a:p>
            <a:r>
              <a:rPr lang="en-US" altLang="zh-CN" dirty="0">
                <a:solidFill>
                  <a:srgbClr val="FFFFCC"/>
                </a:solidFill>
                <a:latin typeface="宋体" panose="02010600030101010101" pitchFamily="2" charset="-122"/>
              </a:rPr>
              <a:t> </a:t>
            </a:r>
            <a:r>
              <a:rPr lang="zh-CN" altLang="en-US" dirty="0">
                <a:solidFill>
                  <a:srgbClr val="0000FF"/>
                </a:solidFill>
                <a:latin typeface="宋体" panose="02010600030101010101" pitchFamily="2" charset="-122"/>
              </a:rPr>
              <a:t>海洛因</a:t>
            </a:r>
            <a:r>
              <a:rPr lang="zh-CN" altLang="en-US" dirty="0">
                <a:solidFill>
                  <a:srgbClr val="FFFFCC"/>
                </a:solidFill>
                <a:latin typeface="宋体" panose="02010600030101010101" pitchFamily="2" charset="-122"/>
              </a:rPr>
              <a:t> </a:t>
            </a:r>
          </a:p>
        </p:txBody>
      </p:sp>
      <p:pic>
        <p:nvPicPr>
          <p:cNvPr id="18438" name="图片 18437" descr="可卡因"/>
          <p:cNvPicPr>
            <a:picLocks noChangeAspect="1"/>
          </p:cNvPicPr>
          <p:nvPr/>
        </p:nvPicPr>
        <p:blipFill>
          <a:blip r:embed="rId3"/>
          <a:stretch>
            <a:fillRect/>
          </a:stretch>
        </p:blipFill>
        <p:spPr>
          <a:xfrm>
            <a:off x="2339752" y="2990280"/>
            <a:ext cx="6359081" cy="3535139"/>
          </a:xfrm>
          <a:prstGeom prst="rect">
            <a:avLst/>
          </a:prstGeom>
          <a:noFill/>
          <a:ln w="9525">
            <a:noFill/>
          </a:ln>
        </p:spPr>
      </p:pic>
      <p:sp>
        <p:nvSpPr>
          <p:cNvPr id="18439" name="文本框 18438"/>
          <p:cNvSpPr txBox="1"/>
          <p:nvPr/>
        </p:nvSpPr>
        <p:spPr>
          <a:xfrm>
            <a:off x="395288" y="3357563"/>
            <a:ext cx="2209800" cy="701675"/>
          </a:xfrm>
          <a:prstGeom prst="rect">
            <a:avLst/>
          </a:prstGeom>
          <a:noFill/>
          <a:ln w="9525">
            <a:noFill/>
          </a:ln>
        </p:spPr>
        <p:txBody>
          <a:bodyPr>
            <a:spAutoFit/>
          </a:bodyPr>
          <a:lstStyle/>
          <a:p>
            <a:r>
              <a:rPr lang="zh-CN" altLang="en-US" dirty="0">
                <a:solidFill>
                  <a:srgbClr val="0000FF"/>
                </a:solidFill>
                <a:latin typeface="宋体" panose="02010600030101010101" pitchFamily="2" charset="-122"/>
              </a:rPr>
              <a:t>可卡因</a:t>
            </a:r>
          </a:p>
        </p:txBody>
      </p:sp>
      <p:sp>
        <p:nvSpPr>
          <p:cNvPr id="17415" name="矩形 18441"/>
          <p:cNvSpPr>
            <a:spLocks noChangeArrowheads="1"/>
          </p:cNvSpPr>
          <p:nvPr/>
        </p:nvSpPr>
        <p:spPr bwMode="auto">
          <a:xfrm>
            <a:off x="250825" y="6308725"/>
            <a:ext cx="1368425" cy="433388"/>
          </a:xfrm>
          <a:prstGeom prst="rect">
            <a:avLst/>
          </a:prstGeom>
          <a:solidFill>
            <a:schemeClr val="accent2"/>
          </a:solidFill>
          <a:ln w="9525">
            <a:solidFill>
              <a:schemeClr val="accent2"/>
            </a:solidFill>
            <a:miter lim="800000"/>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000" b="1" i="0" u="none" strike="noStrike" kern="1200" cap="none" spc="0" normalizeH="0" baseline="0" noProof="0">
              <a:ln>
                <a:noFill/>
              </a:ln>
              <a:solidFill>
                <a:schemeClr val="accent2"/>
              </a:solidFill>
              <a:effectDag name="">
                <a:cont type="tree" name="">
                  <a:effect ref="fillLine"/>
                  <a:outerShdw dist="38100" dir="13500000" algn="br">
                    <a:srgbClr val="FFFFDD"/>
                  </a:outerShdw>
                </a:cont>
                <a:cont type="tree" name="">
                  <a:effect ref="fillLine"/>
                  <a:outerShdw dist="38100" dir="2700000" algn="tl">
                    <a:srgbClr val="99987A"/>
                  </a:outerShdw>
                </a:cont>
                <a:effect ref="fillLine"/>
              </a:effectDag>
              <a:uLnTx/>
              <a:uFillTx/>
              <a:latin typeface="Times New Roman" panose="02020603050405020304" pitchFamily="18" charset="0"/>
              <a:ea typeface="宋体" panose="02010600030101010101" pitchFamily="2" charset="-122"/>
              <a:cs typeface="+mn-cs"/>
            </a:endParaRPr>
          </a:p>
        </p:txBody>
      </p:sp>
      <p:sp>
        <p:nvSpPr>
          <p:cNvPr id="17416" name="日期占位符 1"/>
          <p:cNvSpPr txBox="1">
            <a:spLocks noGrp="1" noChangeArrowheads="1"/>
          </p:cNvSpPr>
          <p:nvPr>
            <p:ph type="dt" sz="half" idx="10"/>
          </p:nvPr>
        </p:nvSpPr>
        <p:spPr bwMode="auto">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53A9D9-83D5-48A0-9F32-ECB2C4675D79}" type="datetime1">
              <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rPr>
              <a:t>2019-10-8</a:t>
            </a:fld>
            <a:endParaRPr kumimoji="0" lang="zh-CN" altLang="en-US" sz="1400" b="0" i="0" u="none" strike="noStrike" kern="1200" cap="none" spc="0" normalizeH="0" baseline="0" noProof="1" smtClean="0">
              <a:ln>
                <a:noFill/>
              </a:ln>
              <a:solidFill>
                <a:srgbClr val="000000"/>
              </a:solidFill>
              <a:effectLst/>
              <a:uLnTx/>
              <a:uFillTx/>
              <a:latin typeface="Times New Roman" panose="02020603050405020304" pitchFamily="18" charset="0"/>
              <a:ea typeface="宋体" panose="02010600030101010101" pitchFamily="2" charset="-122"/>
              <a:cs typeface="+mn-ea"/>
            </a:endParaRPr>
          </a:p>
        </p:txBody>
      </p:sp>
      <p:sp>
        <p:nvSpPr>
          <p:cNvPr id="19466" name="灯片编号占位符 2"/>
          <p:cNvSpPr txBox="1">
            <a:spLocks noGrp="1"/>
          </p:cNvSpPr>
          <p:nvPr>
            <p:ph type="sldNum" sz="quarter" idx="12"/>
          </p:nvPr>
        </p:nvSpPr>
        <p:spPr>
          <a:ln/>
        </p:spPr>
        <p:txBody>
          <a:bodyPr wrap="none" lIns="92075" tIns="46038" rIns="92075" bIns="46038"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4000" b="1" i="0" u="none" kern="1200" baseline="0">
                <a:solidFill>
                  <a:schemeClr val="bg1"/>
                </a:solidFill>
                <a:effectDag name="">
                  <a:effect ref="fillLine"/>
                  <a:cont type="tree" name="">
                    <a:effect ref="fillLine"/>
                    <a:outerShdw dist="38100" dir="13500000" algn="br">
                      <a:srgbClr val="FFFFFF"/>
                    </a:outerShdw>
                  </a:cont>
                  <a:cont type="tree" name="">
                    <a:effect ref="fillLine"/>
                    <a:outerShdw dist="38100" dir="2700000" algn="tl">
                      <a:srgbClr val="999999"/>
                    </a:outerShdw>
                  </a:cont>
                </a:effectDag>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b="0" dirty="0">
                <a:solidFill>
                  <a:srgbClr val="000000"/>
                </a:solidFill>
                <a:latin typeface="Times New Roman" panose="02020603050405020304" pitchFamily="18" charset="0"/>
              </a:rPr>
              <a:t>7</a:t>
            </a:fld>
            <a:endParaRPr lang="zh-CN" altLang="en-US" sz="1400" b="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692840913"/>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7"/>
                                        </p:tgtEl>
                                        <p:attrNameLst>
                                          <p:attrName>style.visibility</p:attrName>
                                        </p:attrNameLst>
                                      </p:cBhvr>
                                      <p:to>
                                        <p:strVal val="visible"/>
                                      </p:to>
                                    </p:set>
                                    <p:anim calcmode="lin" valueType="num">
                                      <p:cBhvr additive="base">
                                        <p:cTn id="13" dur="500" fill="hold"/>
                                        <p:tgtEl>
                                          <p:spTgt spid="18437"/>
                                        </p:tgtEl>
                                        <p:attrNameLst>
                                          <p:attrName>ppt_x</p:attrName>
                                        </p:attrNameLst>
                                      </p:cBhvr>
                                      <p:tavLst>
                                        <p:tav tm="0">
                                          <p:val>
                                            <p:strVal val="0-#ppt_w/2"/>
                                          </p:val>
                                        </p:tav>
                                        <p:tav tm="100000">
                                          <p:val>
                                            <p:strVal val="#ppt_x"/>
                                          </p:val>
                                        </p:tav>
                                      </p:tavLst>
                                    </p:anim>
                                    <p:anim calcmode="lin" valueType="num">
                                      <p:cBhvr additive="base">
                                        <p:cTn id="14"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18438"/>
                                        </p:tgtEl>
                                        <p:attrNameLst>
                                          <p:attrName>style.visibility</p:attrName>
                                        </p:attrNameLst>
                                      </p:cBhvr>
                                      <p:to>
                                        <p:strVal val="visible"/>
                                      </p:to>
                                    </p:set>
                                    <p:anim calcmode="lin" valueType="num">
                                      <p:cBhvr additive="base">
                                        <p:cTn id="19" dur="500" fill="hold"/>
                                        <p:tgtEl>
                                          <p:spTgt spid="18438"/>
                                        </p:tgtEl>
                                        <p:attrNameLst>
                                          <p:attrName>ppt_x</p:attrName>
                                        </p:attrNameLst>
                                      </p:cBhvr>
                                      <p:tavLst>
                                        <p:tav tm="0">
                                          <p:val>
                                            <p:strVal val="#ppt_x"/>
                                          </p:val>
                                        </p:tav>
                                        <p:tav tm="100000">
                                          <p:val>
                                            <p:strVal val="#ppt_x"/>
                                          </p:val>
                                        </p:tav>
                                      </p:tavLst>
                                    </p:anim>
                                    <p:anim calcmode="lin" valueType="num">
                                      <p:cBhvr additive="base">
                                        <p:cTn id="20" dur="500" fill="hold"/>
                                        <p:tgtEl>
                                          <p:spTgt spid="1843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18439"/>
                                        </p:tgtEl>
                                        <p:attrNameLst>
                                          <p:attrName>style.visibility</p:attrName>
                                        </p:attrNameLst>
                                      </p:cBhvr>
                                      <p:to>
                                        <p:strVal val="visible"/>
                                      </p:to>
                                    </p:set>
                                    <p:anim calcmode="lin" valueType="num">
                                      <p:cBhvr additive="base">
                                        <p:cTn id="25" dur="500" fill="hold"/>
                                        <p:tgtEl>
                                          <p:spTgt spid="18439"/>
                                        </p:tgtEl>
                                        <p:attrNameLst>
                                          <p:attrName>ppt_x</p:attrName>
                                        </p:attrNameLst>
                                      </p:cBhvr>
                                      <p:tavLst>
                                        <p:tav tm="0">
                                          <p:val>
                                            <p:strVal val="#ppt_x"/>
                                          </p:val>
                                        </p:tav>
                                        <p:tav tm="100000">
                                          <p:val>
                                            <p:strVal val="#ppt_x"/>
                                          </p:val>
                                        </p:tav>
                                      </p:tavLst>
                                    </p:anim>
                                    <p:anim calcmode="lin" valueType="num">
                                      <p:cBhvr additive="base">
                                        <p:cTn id="26" dur="500" fill="hold"/>
                                        <p:tgtEl>
                                          <p:spTgt spid="184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4294967295"/>
          </p:nvPr>
        </p:nvSpPr>
        <p:spPr>
          <a:xfrm>
            <a:off x="395288" y="333375"/>
            <a:ext cx="8280400" cy="6191250"/>
          </a:xfrm>
        </p:spPr>
        <p:txBody>
          <a:bodyPr/>
          <a:lstStyle/>
          <a:p>
            <a:pPr eaLnBrk="1" hangingPunct="1">
              <a:defRPr/>
            </a:pPr>
            <a:r>
              <a:rPr lang="en-US" altLang="zh-CN" sz="2800" b="1" noProof="1">
                <a:solidFill>
                  <a:srgbClr val="FF0066"/>
                </a:solidFill>
                <a:effectLst>
                  <a:outerShdw blurRad="38100" dist="38100" dir="2700000">
                    <a:srgbClr val="000000"/>
                  </a:outerShdw>
                </a:effectLst>
                <a:latin typeface="楷体_GB2312" pitchFamily="49" charset="-122"/>
                <a:ea typeface="楷体_GB2312" pitchFamily="49" charset="-122"/>
              </a:rPr>
              <a:t>4</a:t>
            </a:r>
            <a:r>
              <a:rPr lang="zh-CN" altLang="en-US" sz="2800" b="1" noProof="1">
                <a:solidFill>
                  <a:srgbClr val="FF0066"/>
                </a:solidFill>
                <a:effectLst>
                  <a:outerShdw blurRad="38100" dist="38100" dir="2700000">
                    <a:srgbClr val="000000"/>
                  </a:outerShdw>
                </a:effectLst>
                <a:latin typeface="楷体_GB2312" pitchFamily="49" charset="-122"/>
                <a:ea typeface="楷体_GB2312" pitchFamily="49" charset="-122"/>
              </a:rPr>
              <a:t>、</a:t>
            </a:r>
            <a:r>
              <a:rPr lang="zh-CN" altLang="en-US" sz="2800" b="1" noProof="1" smtClean="0">
                <a:solidFill>
                  <a:srgbClr val="FF0066"/>
                </a:solidFill>
                <a:effectLst>
                  <a:outerShdw blurRad="38100" dist="38100" dir="2700000">
                    <a:srgbClr val="000000"/>
                  </a:outerShdw>
                </a:effectLst>
                <a:latin typeface="楷体_GB2312" pitchFamily="49" charset="-122"/>
                <a:ea typeface="楷体_GB2312" pitchFamily="49" charset="-122"/>
              </a:rPr>
              <a:t>咖啡因</a:t>
            </a:r>
            <a:endParaRPr lang="zh-CN" altLang="en-US" sz="2400" noProof="1">
              <a:effectLst>
                <a:outerShdw blurRad="38100" dist="38100" dir="2700000">
                  <a:srgbClr val="FFFFFF"/>
                </a:outerShdw>
              </a:effectLst>
              <a:latin typeface="楷体_GB2312" pitchFamily="49" charset="-122"/>
              <a:ea typeface="楷体_GB2312" pitchFamily="49" charset="-122"/>
            </a:endParaRPr>
          </a:p>
        </p:txBody>
      </p:sp>
      <p:pic>
        <p:nvPicPr>
          <p:cNvPr id="23557" name="Picture 5"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65138"/>
            <a:ext cx="7415857" cy="528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406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linds(horizontal)">
                                      <p:cBhvr>
                                        <p:cTn id="7" dur="10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3557"/>
                                        </p:tgtEl>
                                        <p:attrNameLst>
                                          <p:attrName>style.visibility</p:attrName>
                                        </p:attrNameLst>
                                      </p:cBhvr>
                                      <p:to>
                                        <p:strVal val="visible"/>
                                      </p:to>
                                    </p:set>
                                    <p:animEffect transition="in" filter="checkerboard(across)">
                                      <p:cBhvr>
                                        <p:cTn id="12" dur="10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4294967295"/>
          </p:nvPr>
        </p:nvSpPr>
        <p:spPr>
          <a:xfrm>
            <a:off x="457200" y="476250"/>
            <a:ext cx="8229600" cy="5832475"/>
          </a:xfrm>
        </p:spPr>
        <p:txBody>
          <a:bodyPr/>
          <a:lstStyle/>
          <a:p>
            <a:pPr eaLnBrk="1" hangingPunct="1">
              <a:defRPr/>
            </a:pPr>
            <a:r>
              <a:rPr lang="en-US" altLang="zh-CN" noProof="1">
                <a:effectLst>
                  <a:outerShdw blurRad="38100" dist="38100" dir="2700000">
                    <a:srgbClr val="FFFFFF"/>
                  </a:outerShdw>
                </a:effectLst>
              </a:rPr>
              <a:t> </a:t>
            </a:r>
            <a:r>
              <a:rPr lang="en-US" altLang="zh-CN" sz="2800" b="1" noProof="1">
                <a:solidFill>
                  <a:srgbClr val="FF0066"/>
                </a:solidFill>
                <a:effectLst>
                  <a:outerShdw blurRad="38100" dist="38100" dir="2700000">
                    <a:srgbClr val="000000"/>
                  </a:outerShdw>
                </a:effectLst>
              </a:rPr>
              <a:t>5</a:t>
            </a:r>
            <a:r>
              <a:rPr lang="zh-CN" altLang="en-US" sz="2800" b="1" noProof="1">
                <a:solidFill>
                  <a:srgbClr val="FF0066"/>
                </a:solidFill>
                <a:effectLst>
                  <a:outerShdw blurRad="38100" dist="38100" dir="2700000">
                    <a:srgbClr val="000000"/>
                  </a:outerShdw>
                </a:effectLst>
              </a:rPr>
              <a:t>、 </a:t>
            </a:r>
            <a:r>
              <a:rPr lang="zh-CN" altLang="en-US" sz="2800" b="1" noProof="1" smtClean="0">
                <a:solidFill>
                  <a:srgbClr val="FF0066"/>
                </a:solidFill>
                <a:effectLst>
                  <a:outerShdw blurRad="38100" dist="38100" dir="2700000">
                    <a:srgbClr val="000000"/>
                  </a:outerShdw>
                </a:effectLst>
                <a:ea typeface="楷体_GB2312" pitchFamily="49" charset="-122"/>
              </a:rPr>
              <a:t>“</a:t>
            </a:r>
            <a:r>
              <a:rPr lang="zh-CN" altLang="en-US" sz="2800" b="1" noProof="1" smtClean="0">
                <a:solidFill>
                  <a:srgbClr val="FF0066"/>
                </a:solidFill>
                <a:effectLst>
                  <a:outerShdw blurRad="38100" dist="38100" dir="2700000">
                    <a:srgbClr val="000000"/>
                  </a:outerShdw>
                </a:effectLst>
                <a:latin typeface="楷体_GB2312" pitchFamily="49" charset="-122"/>
                <a:ea typeface="楷体_GB2312" pitchFamily="49" charset="-122"/>
              </a:rPr>
              <a:t>麻古</a:t>
            </a:r>
            <a:r>
              <a:rPr lang="zh-CN" altLang="en-US" sz="2800" b="1" noProof="1" smtClean="0">
                <a:solidFill>
                  <a:srgbClr val="FF0066"/>
                </a:solidFill>
                <a:effectLst>
                  <a:outerShdw blurRad="38100" dist="38100" dir="2700000">
                    <a:srgbClr val="000000"/>
                  </a:outerShdw>
                </a:effectLst>
                <a:ea typeface="楷体_GB2312" pitchFamily="49" charset="-122"/>
              </a:rPr>
              <a:t>”</a:t>
            </a:r>
            <a:r>
              <a:rPr lang="zh-CN" altLang="en-US" sz="2800" noProof="1" smtClean="0">
                <a:effectLst>
                  <a:outerShdw blurRad="38100" dist="38100" dir="2700000">
                    <a:srgbClr val="FFFFFF"/>
                  </a:outerShdw>
                </a:effectLst>
                <a:latin typeface="楷体_GB2312" pitchFamily="49" charset="-122"/>
                <a:ea typeface="楷体_GB2312" pitchFamily="49" charset="-122"/>
              </a:rPr>
              <a:t> </a:t>
            </a:r>
            <a:r>
              <a:rPr lang="zh-CN" altLang="en-US" sz="2400" noProof="1">
                <a:effectLst>
                  <a:outerShdw blurRad="38100" dist="38100" dir="2700000">
                    <a:srgbClr val="FFFFFF"/>
                  </a:outerShdw>
                </a:effectLst>
                <a:latin typeface="楷体_GB2312" pitchFamily="49" charset="-122"/>
                <a:ea typeface="楷体_GB2312" pitchFamily="49" charset="-122"/>
              </a:rPr>
              <a:t>　　</a:t>
            </a:r>
          </a:p>
        </p:txBody>
      </p:sp>
      <p:pic>
        <p:nvPicPr>
          <p:cNvPr id="55301" name="Picture 5" descr="麻古"/>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18" y="1002528"/>
            <a:ext cx="9098181" cy="570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0938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diamond(in)">
                                      <p:cBhvr>
                                        <p:cTn id="7" dur="1000"/>
                                        <p:tgtEl>
                                          <p:spTgt spid="55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55301"/>
                                        </p:tgtEl>
                                        <p:attrNameLst>
                                          <p:attrName>style.visibility</p:attrName>
                                        </p:attrNameLst>
                                      </p:cBhvr>
                                      <p:to>
                                        <p:strVal val="visible"/>
                                      </p:to>
                                    </p:set>
                                    <p:animEffect transition="in" filter="circle(in)">
                                      <p:cBhvr>
                                        <p:cTn id="12" dur="2000"/>
                                        <p:tgtEl>
                                          <p:spTgt spid="55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506</Words>
  <Application>Microsoft Office PowerPoint</Application>
  <PresentationFormat>全屏显示(4:3)</PresentationFormat>
  <Paragraphs>86</Paragraphs>
  <Slides>29</Slides>
  <Notes>0</Notes>
  <HiddenSlides>0</HiddenSlides>
  <MMClips>1</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PowerPoint 演示文稿</vt:lpstr>
      <vt:lpstr>PowerPoint 演示文稿</vt:lpstr>
      <vt:lpstr>PowerPoint 演示文稿</vt:lpstr>
      <vt:lpstr>常见的毒品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预防常识1什么是毒品？它的危害性主要表现在哪些 方面?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青少年怎样抵制毒品？</vt:lpstr>
      <vt:lpstr>青少年如何防止吸毒?</vt:lpstr>
      <vt:lpstr>禁毒格言大家齐诵读</vt:lpstr>
      <vt:lpstr>禁毒格言大家齐诵读</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User</cp:lastModifiedBy>
  <cp:revision>50</cp:revision>
  <dcterms:created xsi:type="dcterms:W3CDTF">2019-09-19T08:23:31Z</dcterms:created>
  <dcterms:modified xsi:type="dcterms:W3CDTF">2019-10-08T02:07:10Z</dcterms:modified>
</cp:coreProperties>
</file>