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59" r:id="rId3"/>
    <p:sldId id="260" r:id="rId4"/>
    <p:sldId id="257" r:id="rId5"/>
    <p:sldId id="258" r:id="rId6"/>
    <p:sldId id="268" r:id="rId7"/>
    <p:sldId id="315" r:id="rId8"/>
    <p:sldId id="296" r:id="rId9"/>
    <p:sldId id="275" r:id="rId10"/>
    <p:sldId id="319" r:id="rId11"/>
    <p:sldId id="320" r:id="rId12"/>
    <p:sldId id="321" r:id="rId13"/>
    <p:sldId id="323" r:id="rId14"/>
    <p:sldId id="316" r:id="rId15"/>
    <p:sldId id="286" r:id="rId16"/>
    <p:sldId id="303" r:id="rId17"/>
    <p:sldId id="297" r:id="rId18"/>
    <p:sldId id="318" r:id="rId19"/>
    <p:sldId id="295" r:id="rId20"/>
    <p:sldId id="301" r:id="rId21"/>
    <p:sldId id="288" r:id="rId22"/>
    <p:sldId id="289" r:id="rId23"/>
    <p:sldId id="313" r:id="rId24"/>
    <p:sldId id="294" r:id="rId25"/>
    <p:sldId id="317" r:id="rId26"/>
    <p:sldId id="308" r:id="rId27"/>
    <p:sldId id="307" r:id="rId28"/>
    <p:sldId id="306" r:id="rId29"/>
    <p:sldId id="309" r:id="rId30"/>
    <p:sldId id="305" r:id="rId31"/>
    <p:sldId id="292" r:id="rId32"/>
    <p:sldId id="274" r:id="rId3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7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3" autoAdjust="0"/>
    <p:restoredTop sz="94679"/>
  </p:normalViewPr>
  <p:slideViewPr>
    <p:cSldViewPr snapToGrid="0">
      <p:cViewPr varScale="1">
        <p:scale>
          <a:sx n="130" d="100"/>
          <a:sy n="130" d="100"/>
        </p:scale>
        <p:origin x="16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2019/8/12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DFE54-AD2B-4749-9150-48E711CD28A2}" type="datetimeFigureOut">
              <a:rPr lang="zh-CN" altLang="en-US" smtClean="0"/>
              <a:t>2019/8/12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1BDA-0B32-4CEA-BF2C-B7E9DB9159E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10</a:t>
            </a:fld>
            <a:endParaRPr lang="zh-CN" altLang="en-US"/>
          </a:p>
        </p:txBody>
      </p:sp>
    </p:spTree>
    <p:extLst>
      <p:ext uri="{BB962C8B-B14F-4D97-AF65-F5344CB8AC3E}">
        <p14:creationId xmlns:p14="http://schemas.microsoft.com/office/powerpoint/2010/main" val="1822627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11</a:t>
            </a:fld>
            <a:endParaRPr lang="zh-CN" altLang="en-US"/>
          </a:p>
        </p:txBody>
      </p:sp>
    </p:spTree>
    <p:extLst>
      <p:ext uri="{BB962C8B-B14F-4D97-AF65-F5344CB8AC3E}">
        <p14:creationId xmlns:p14="http://schemas.microsoft.com/office/powerpoint/2010/main" val="441858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12</a:t>
            </a:fld>
            <a:endParaRPr lang="zh-CN" altLang="en-US"/>
          </a:p>
        </p:txBody>
      </p:sp>
    </p:spTree>
    <p:extLst>
      <p:ext uri="{BB962C8B-B14F-4D97-AF65-F5344CB8AC3E}">
        <p14:creationId xmlns:p14="http://schemas.microsoft.com/office/powerpoint/2010/main" val="2438673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13</a:t>
            </a:fld>
            <a:endParaRPr lang="zh-CN" altLang="en-US"/>
          </a:p>
        </p:txBody>
      </p:sp>
    </p:spTree>
    <p:extLst>
      <p:ext uri="{BB962C8B-B14F-4D97-AF65-F5344CB8AC3E}">
        <p14:creationId xmlns:p14="http://schemas.microsoft.com/office/powerpoint/2010/main" val="2758157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14</a:t>
            </a:fld>
            <a:endParaRPr lang="zh-CN" altLang="en-US"/>
          </a:p>
        </p:txBody>
      </p:sp>
    </p:spTree>
    <p:extLst>
      <p:ext uri="{BB962C8B-B14F-4D97-AF65-F5344CB8AC3E}">
        <p14:creationId xmlns:p14="http://schemas.microsoft.com/office/powerpoint/2010/main" val="399276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15</a:t>
            </a:fld>
            <a:endParaRPr lang="zh-CN" altLang="en-US"/>
          </a:p>
        </p:txBody>
      </p:sp>
    </p:spTree>
    <p:extLst>
      <p:ext uri="{BB962C8B-B14F-4D97-AF65-F5344CB8AC3E}">
        <p14:creationId xmlns:p14="http://schemas.microsoft.com/office/powerpoint/2010/main" val="1733766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16</a:t>
            </a:fld>
            <a:endParaRPr lang="zh-CN" altLang="en-US"/>
          </a:p>
        </p:txBody>
      </p:sp>
    </p:spTree>
    <p:extLst>
      <p:ext uri="{BB962C8B-B14F-4D97-AF65-F5344CB8AC3E}">
        <p14:creationId xmlns:p14="http://schemas.microsoft.com/office/powerpoint/2010/main" val="1765770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17</a:t>
            </a:fld>
            <a:endParaRPr lang="zh-CN" altLang="en-US"/>
          </a:p>
        </p:txBody>
      </p:sp>
    </p:spTree>
    <p:extLst>
      <p:ext uri="{BB962C8B-B14F-4D97-AF65-F5344CB8AC3E}">
        <p14:creationId xmlns:p14="http://schemas.microsoft.com/office/powerpoint/2010/main" val="4206492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18</a:t>
            </a:fld>
            <a:endParaRPr lang="zh-CN" altLang="en-US"/>
          </a:p>
        </p:txBody>
      </p:sp>
    </p:spTree>
    <p:extLst>
      <p:ext uri="{BB962C8B-B14F-4D97-AF65-F5344CB8AC3E}">
        <p14:creationId xmlns:p14="http://schemas.microsoft.com/office/powerpoint/2010/main" val="2240959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19</a:t>
            </a:fld>
            <a:endParaRPr lang="zh-CN" altLang="en-US"/>
          </a:p>
        </p:txBody>
      </p:sp>
    </p:spTree>
    <p:extLst>
      <p:ext uri="{BB962C8B-B14F-4D97-AF65-F5344CB8AC3E}">
        <p14:creationId xmlns:p14="http://schemas.microsoft.com/office/powerpoint/2010/main" val="1610123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20</a:t>
            </a:fld>
            <a:endParaRPr lang="zh-CN" altLang="en-US"/>
          </a:p>
        </p:txBody>
      </p:sp>
    </p:spTree>
    <p:extLst>
      <p:ext uri="{BB962C8B-B14F-4D97-AF65-F5344CB8AC3E}">
        <p14:creationId xmlns:p14="http://schemas.microsoft.com/office/powerpoint/2010/main" val="599045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21</a:t>
            </a:fld>
            <a:endParaRPr lang="zh-CN" altLang="en-US"/>
          </a:p>
        </p:txBody>
      </p:sp>
    </p:spTree>
    <p:extLst>
      <p:ext uri="{BB962C8B-B14F-4D97-AF65-F5344CB8AC3E}">
        <p14:creationId xmlns:p14="http://schemas.microsoft.com/office/powerpoint/2010/main" val="2050572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22</a:t>
            </a:fld>
            <a:endParaRPr lang="zh-CN" altLang="en-US"/>
          </a:p>
        </p:txBody>
      </p:sp>
    </p:spTree>
    <p:extLst>
      <p:ext uri="{BB962C8B-B14F-4D97-AF65-F5344CB8AC3E}">
        <p14:creationId xmlns:p14="http://schemas.microsoft.com/office/powerpoint/2010/main" val="2912647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23</a:t>
            </a:fld>
            <a:endParaRPr lang="zh-CN" altLang="en-US"/>
          </a:p>
        </p:txBody>
      </p:sp>
    </p:spTree>
    <p:extLst>
      <p:ext uri="{BB962C8B-B14F-4D97-AF65-F5344CB8AC3E}">
        <p14:creationId xmlns:p14="http://schemas.microsoft.com/office/powerpoint/2010/main" val="1227532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24</a:t>
            </a:fld>
            <a:endParaRPr lang="zh-CN" altLang="en-US"/>
          </a:p>
        </p:txBody>
      </p:sp>
    </p:spTree>
    <p:extLst>
      <p:ext uri="{BB962C8B-B14F-4D97-AF65-F5344CB8AC3E}">
        <p14:creationId xmlns:p14="http://schemas.microsoft.com/office/powerpoint/2010/main" val="1082584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25</a:t>
            </a:fld>
            <a:endParaRPr lang="zh-CN" altLang="en-US"/>
          </a:p>
        </p:txBody>
      </p:sp>
    </p:spTree>
    <p:extLst>
      <p:ext uri="{BB962C8B-B14F-4D97-AF65-F5344CB8AC3E}">
        <p14:creationId xmlns:p14="http://schemas.microsoft.com/office/powerpoint/2010/main" val="626737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26</a:t>
            </a:fld>
            <a:endParaRPr lang="zh-CN" altLang="en-US"/>
          </a:p>
        </p:txBody>
      </p:sp>
    </p:spTree>
    <p:extLst>
      <p:ext uri="{BB962C8B-B14F-4D97-AF65-F5344CB8AC3E}">
        <p14:creationId xmlns:p14="http://schemas.microsoft.com/office/powerpoint/2010/main" val="6005216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27</a:t>
            </a:fld>
            <a:endParaRPr lang="zh-CN" altLang="en-US"/>
          </a:p>
        </p:txBody>
      </p:sp>
    </p:spTree>
    <p:extLst>
      <p:ext uri="{BB962C8B-B14F-4D97-AF65-F5344CB8AC3E}">
        <p14:creationId xmlns:p14="http://schemas.microsoft.com/office/powerpoint/2010/main" val="2645925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28</a:t>
            </a:fld>
            <a:endParaRPr lang="zh-CN" altLang="en-US"/>
          </a:p>
        </p:txBody>
      </p:sp>
    </p:spTree>
    <p:extLst>
      <p:ext uri="{BB962C8B-B14F-4D97-AF65-F5344CB8AC3E}">
        <p14:creationId xmlns:p14="http://schemas.microsoft.com/office/powerpoint/2010/main" val="3877908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29</a:t>
            </a:fld>
            <a:endParaRPr lang="zh-CN" altLang="en-US"/>
          </a:p>
        </p:txBody>
      </p:sp>
    </p:spTree>
    <p:extLst>
      <p:ext uri="{BB962C8B-B14F-4D97-AF65-F5344CB8AC3E}">
        <p14:creationId xmlns:p14="http://schemas.microsoft.com/office/powerpoint/2010/main" val="405465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30</a:t>
            </a:fld>
            <a:endParaRPr lang="zh-CN" altLang="en-US"/>
          </a:p>
        </p:txBody>
      </p:sp>
    </p:spTree>
    <p:extLst>
      <p:ext uri="{BB962C8B-B14F-4D97-AF65-F5344CB8AC3E}">
        <p14:creationId xmlns:p14="http://schemas.microsoft.com/office/powerpoint/2010/main" val="31777035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31</a:t>
            </a:fld>
            <a:endParaRPr lang="zh-CN" altLang="en-US"/>
          </a:p>
        </p:txBody>
      </p:sp>
    </p:spTree>
    <p:extLst>
      <p:ext uri="{BB962C8B-B14F-4D97-AF65-F5344CB8AC3E}">
        <p14:creationId xmlns:p14="http://schemas.microsoft.com/office/powerpoint/2010/main" val="2864405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59D530-92C2-452F-A0A8-26C794CC31EC}"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7</a:t>
            </a:fld>
            <a:endParaRPr lang="zh-CN" altLang="en-US"/>
          </a:p>
        </p:txBody>
      </p:sp>
    </p:spTree>
    <p:extLst>
      <p:ext uri="{BB962C8B-B14F-4D97-AF65-F5344CB8AC3E}">
        <p14:creationId xmlns:p14="http://schemas.microsoft.com/office/powerpoint/2010/main" val="1453227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8</a:t>
            </a:fld>
            <a:endParaRPr lang="zh-CN" altLang="en-US"/>
          </a:p>
        </p:txBody>
      </p:sp>
    </p:spTree>
    <p:extLst>
      <p:ext uri="{BB962C8B-B14F-4D97-AF65-F5344CB8AC3E}">
        <p14:creationId xmlns:p14="http://schemas.microsoft.com/office/powerpoint/2010/main" val="110366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F427E37B-D613-4770-8897-65F40BC4D628}" type="datetimeFigureOut">
              <a:rPr lang="zh-CN" altLang="en-US" smtClean="0"/>
              <a:t>2019/8/12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95C2CD-AE40-48A8-8485-C49C2432B2F4}" type="slidenum">
              <a:rPr lang="zh-CN" altLang="en-US" smtClean="0"/>
              <a:t>‹#›</a:t>
            </a:fld>
            <a:endParaRPr lang="zh-CN" altLang="en-US"/>
          </a:p>
        </p:txBody>
      </p:sp>
    </p:spTree>
    <p:extLst>
      <p:ext uri="{BB962C8B-B14F-4D97-AF65-F5344CB8AC3E}">
        <p14:creationId xmlns:p14="http://schemas.microsoft.com/office/powerpoint/2010/main" val="10260049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2019/8/12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B313543-044D-4F0A-A251-4AC2F8CC5F73}" type="datetimeFigureOut">
              <a:rPr lang="zh-CN" altLang="en-US" smtClean="0"/>
              <a:t>2019/8/12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C946B92-1FF9-4B8E-A765-D54652D30A5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5="http://schemas.microsoft.com/office/powerpoint/2012/main">
    <mc:Choice Requires="p15">
      <p:transition xmlns:p14="http://schemas.microsoft.com/office/powerpoint/2010/main" spd="slow" p14:dur="1500" advClick="0" advTm="3000">
        <p15:prstTrans prst="crush"/>
      </p:transition>
    </mc:Choice>
    <mc:Fallback xmlns="">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13.sv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svg"/></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形 11">
            <a:extLst>
              <a:ext uri="{FF2B5EF4-FFF2-40B4-BE49-F238E27FC236}">
                <a16:creationId xmlns:a16="http://schemas.microsoft.com/office/drawing/2014/main" id="{4D7FE7DB-EA47-4817-ADF2-E652D80771F3}"/>
              </a:ext>
            </a:extLst>
          </p:cNvPr>
          <p:cNvPicPr>
            <a:picLocks noChangeAspect="1"/>
          </p:cNvPicPr>
          <p:nvPr/>
        </p:nvPicPr>
        <p:blipFill rotWithShape="1">
          <a:blip r:embed="rId3">
            <a:extLst>
              <a:ext uri="{28A0092B-C50C-407E-A947-70E740481C1C}">
                <a14:useLocalDpi xmlns:a14="http://schemas.microsoft.com/office/drawing/2010/main" val="0"/>
              </a:ext>
            </a:extLst>
          </a:blip>
          <a:srcRect r="17712"/>
          <a:stretch/>
        </p:blipFill>
        <p:spPr>
          <a:xfrm>
            <a:off x="4257893" y="-1883"/>
            <a:ext cx="4953909" cy="5145383"/>
          </a:xfrm>
          <a:prstGeom prst="rect">
            <a:avLst/>
          </a:prstGeom>
        </p:spPr>
      </p:pic>
      <p:sp>
        <p:nvSpPr>
          <p:cNvPr id="2" name="矩形 1"/>
          <p:cNvSpPr/>
          <p:nvPr/>
        </p:nvSpPr>
        <p:spPr>
          <a:xfrm>
            <a:off x="718621" y="3459137"/>
            <a:ext cx="3877985"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对待明星吸毒应该零容忍！</a:t>
            </a:r>
          </a:p>
        </p:txBody>
      </p:sp>
      <p:pic>
        <p:nvPicPr>
          <p:cNvPr id="10" name="图片 9">
            <a:extLst>
              <a:ext uri="{FF2B5EF4-FFF2-40B4-BE49-F238E27FC236}">
                <a16:creationId xmlns:a16="http://schemas.microsoft.com/office/drawing/2014/main" id="{4BF09E8D-6B1B-4272-A924-C3E6CDA870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243" y="1168243"/>
            <a:ext cx="3449650" cy="2218752"/>
          </a:xfrm>
          <a:prstGeom prst="rect">
            <a:avLst/>
          </a:prstGeom>
        </p:spPr>
      </p:pic>
      <p:pic>
        <p:nvPicPr>
          <p:cNvPr id="15" name="图片 14">
            <a:extLst>
              <a:ext uri="{FF2B5EF4-FFF2-40B4-BE49-F238E27FC236}">
                <a16:creationId xmlns:a16="http://schemas.microsoft.com/office/drawing/2014/main" id="{DBA5ACF4-BA5E-40A9-B089-D35BBEF1DF6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8110" y="3893750"/>
            <a:ext cx="2805554" cy="1004605"/>
          </a:xfrm>
          <a:prstGeom prst="rect">
            <a:avLst/>
          </a:prstGeom>
        </p:spPr>
      </p:pic>
      <p:grpSp>
        <p:nvGrpSpPr>
          <p:cNvPr id="22" name="组合 21">
            <a:extLst>
              <a:ext uri="{FF2B5EF4-FFF2-40B4-BE49-F238E27FC236}">
                <a16:creationId xmlns:a16="http://schemas.microsoft.com/office/drawing/2014/main" id="{4C264D5F-4AC3-441C-BB51-875737274EBE}"/>
              </a:ext>
            </a:extLst>
          </p:cNvPr>
          <p:cNvGrpSpPr/>
          <p:nvPr/>
        </p:nvGrpSpPr>
        <p:grpSpPr>
          <a:xfrm>
            <a:off x="1798166" y="3975257"/>
            <a:ext cx="1887449" cy="261610"/>
            <a:chOff x="2267023" y="3990635"/>
            <a:chExt cx="1887449" cy="261610"/>
          </a:xfrm>
        </p:grpSpPr>
        <p:pic>
          <p:nvPicPr>
            <p:cNvPr id="16" name="图形 15">
              <a:extLst>
                <a:ext uri="{FF2B5EF4-FFF2-40B4-BE49-F238E27FC236}">
                  <a16:creationId xmlns:a16="http://schemas.microsoft.com/office/drawing/2014/main" id="{D9FA88FF-B82C-40F9-909E-4D625A4957BF}"/>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86713" b="-52765"/>
            <a:stretch/>
          </p:blipFill>
          <p:spPr>
            <a:xfrm>
              <a:off x="2267023" y="4069323"/>
              <a:ext cx="134150" cy="174610"/>
            </a:xfrm>
            <a:prstGeom prst="rect">
              <a:avLst/>
            </a:prstGeom>
          </p:spPr>
        </p:pic>
        <p:sp>
          <p:nvSpPr>
            <p:cNvPr id="17" name="文本框 16">
              <a:extLst>
                <a:ext uri="{FF2B5EF4-FFF2-40B4-BE49-F238E27FC236}">
                  <a16:creationId xmlns:a16="http://schemas.microsoft.com/office/drawing/2014/main" id="{6E70B801-0D2A-4608-AFE0-ECFAC1681B89}"/>
                </a:ext>
              </a:extLst>
            </p:cNvPr>
            <p:cNvSpPr txBox="1"/>
            <p:nvPr/>
          </p:nvSpPr>
          <p:spPr>
            <a:xfrm>
              <a:off x="2367553" y="3990635"/>
              <a:ext cx="1786919" cy="261610"/>
            </a:xfrm>
            <a:prstGeom prst="rect">
              <a:avLst/>
            </a:prstGeom>
            <a:noFill/>
          </p:spPr>
          <p:txBody>
            <a:bodyPr wrap="square" rtlCol="0">
              <a:spAutoFit/>
            </a:bodyPr>
            <a:lstStyle/>
            <a:p>
              <a:r>
                <a:rPr lang="zh-CN" altLang="en-US" sz="1050" b="1" dirty="0">
                  <a:solidFill>
                    <a:srgbClr val="C00000"/>
                  </a:solidFill>
                </a:rPr>
                <a:t>珍爱生命 远离毒品</a:t>
              </a:r>
            </a:p>
          </p:txBody>
        </p:sp>
      </p:grpSp>
      <p:sp>
        <p:nvSpPr>
          <p:cNvPr id="19" name="文本框 18">
            <a:extLst>
              <a:ext uri="{FF2B5EF4-FFF2-40B4-BE49-F238E27FC236}">
                <a16:creationId xmlns:a16="http://schemas.microsoft.com/office/drawing/2014/main" id="{EE2FFAF4-DC79-48E5-9CBC-5F6C6071A158}"/>
              </a:ext>
            </a:extLst>
          </p:cNvPr>
          <p:cNvSpPr txBox="1"/>
          <p:nvPr/>
        </p:nvSpPr>
        <p:spPr>
          <a:xfrm>
            <a:off x="257886" y="158944"/>
            <a:ext cx="1221527" cy="300082"/>
          </a:xfrm>
          <a:prstGeom prst="rect">
            <a:avLst/>
          </a:prstGeom>
          <a:noFill/>
        </p:spPr>
        <p:txBody>
          <a:bodyPr wrap="square" rtlCol="0">
            <a:spAutoFit/>
          </a:bodyPr>
          <a:lstStyle/>
          <a:p>
            <a:r>
              <a:rPr lang="zh-CN" altLang="en-US" dirty="0"/>
              <a:t>拒绝毒品诱惑</a:t>
            </a:r>
          </a:p>
        </p:txBody>
      </p:sp>
      <p:sp>
        <p:nvSpPr>
          <p:cNvPr id="20" name="文本框 19">
            <a:extLst>
              <a:ext uri="{FF2B5EF4-FFF2-40B4-BE49-F238E27FC236}">
                <a16:creationId xmlns:a16="http://schemas.microsoft.com/office/drawing/2014/main" id="{05AF8118-6BA9-414C-866F-0B7507619EE3}"/>
              </a:ext>
            </a:extLst>
          </p:cNvPr>
          <p:cNvSpPr txBox="1"/>
          <p:nvPr/>
        </p:nvSpPr>
        <p:spPr>
          <a:xfrm>
            <a:off x="257886" y="452715"/>
            <a:ext cx="1514693" cy="400110"/>
          </a:xfrm>
          <a:prstGeom prst="rect">
            <a:avLst/>
          </a:prstGeom>
          <a:noFill/>
        </p:spPr>
        <p:txBody>
          <a:bodyPr wrap="square" rtlCol="0">
            <a:spAutoFit/>
          </a:bodyPr>
          <a:lstStyle/>
          <a:p>
            <a:r>
              <a:rPr lang="zh-CN" altLang="en-US" sz="1000" dirty="0">
                <a:solidFill>
                  <a:srgbClr val="C00000"/>
                </a:solidFill>
              </a:rPr>
              <a:t>你吸掉的不止是毒</a:t>
            </a:r>
          </a:p>
          <a:p>
            <a:r>
              <a:rPr lang="zh-CN" altLang="en-US" sz="1000" dirty="0">
                <a:solidFill>
                  <a:srgbClr val="C00000"/>
                </a:solidFill>
              </a:rPr>
              <a:t>还有亲情、友情、爱情</a:t>
            </a:r>
          </a:p>
        </p:txBody>
      </p:sp>
      <p:pic>
        <p:nvPicPr>
          <p:cNvPr id="21" name="图形 20">
            <a:extLst>
              <a:ext uri="{FF2B5EF4-FFF2-40B4-BE49-F238E27FC236}">
                <a16:creationId xmlns:a16="http://schemas.microsoft.com/office/drawing/2014/main" id="{A2C08830-7C4B-4472-8408-17D9B5D6670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03614" y="978176"/>
            <a:ext cx="2534261" cy="2670429"/>
          </a:xfrm>
          <a:prstGeom prst="rect">
            <a:avLst/>
          </a:prstGeom>
        </p:spPr>
      </p:pic>
      <p:sp>
        <p:nvSpPr>
          <p:cNvPr id="3" name="文本框 2">
            <a:extLst>
              <a:ext uri="{FF2B5EF4-FFF2-40B4-BE49-F238E27FC236}">
                <a16:creationId xmlns:a16="http://schemas.microsoft.com/office/drawing/2014/main" id="{977314F8-B6D5-4A0C-9B45-6F14BCCC333A}"/>
              </a:ext>
            </a:extLst>
          </p:cNvPr>
          <p:cNvSpPr txBox="1"/>
          <p:nvPr/>
        </p:nvSpPr>
        <p:spPr>
          <a:xfrm>
            <a:off x="1479413" y="4382321"/>
            <a:ext cx="1983441" cy="261610"/>
          </a:xfrm>
          <a:prstGeom prst="rect">
            <a:avLst/>
          </a:prstGeom>
          <a:noFill/>
        </p:spPr>
        <p:txBody>
          <a:bodyPr wrap="square" rtlCol="0">
            <a:spAutoFit/>
          </a:bodyPr>
          <a:lstStyle/>
          <a:p>
            <a:pPr algn="ctr"/>
            <a:r>
              <a:rPr lang="zh-CN" altLang="en-US" sz="1100" dirty="0"/>
              <a:t>怀化市广播电视台  俞珊</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strVal val="4*#ppt_w"/>
                                          </p:val>
                                        </p:tav>
                                        <p:tav tm="100000">
                                          <p:val>
                                            <p:strVal val="#ppt_w"/>
                                          </p:val>
                                        </p:tav>
                                      </p:tavLst>
                                    </p:anim>
                                    <p:anim calcmode="lin" valueType="num">
                                      <p:cBhvr>
                                        <p:cTn id="8" dur="250" fill="hold"/>
                                        <p:tgtEl>
                                          <p:spTgt spid="10"/>
                                        </p:tgtEl>
                                        <p:attrNameLst>
                                          <p:attrName>ppt_h</p:attrName>
                                        </p:attrNameLst>
                                      </p:cBhvr>
                                      <p:tavLst>
                                        <p:tav tm="0">
                                          <p:val>
                                            <p:strVal val="4*#ppt_h"/>
                                          </p:val>
                                        </p:tav>
                                        <p:tav tm="100000">
                                          <p:val>
                                            <p:strVal val="#ppt_h"/>
                                          </p:val>
                                        </p:tav>
                                      </p:tavLst>
                                    </p:anim>
                                  </p:childTnLst>
                                </p:cTn>
                              </p:par>
                            </p:childTnLst>
                          </p:cTn>
                        </p:par>
                        <p:par>
                          <p:cTn id="9" fill="hold">
                            <p:stCondLst>
                              <p:cond delay="25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9" presetClass="entr" presetSubtype="0"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500"/>
                                        <p:tgtEl>
                                          <p:spTgt spid="21"/>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10" presetClass="entr" presetSubtype="0" fill="hold" nodeType="withEffect">
                                  <p:stCondLst>
                                    <p:cond delay="7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par>
                                <p:cTn id="28" presetID="2" presetClass="entr" presetSubtype="8" fill="hold" grpId="0" nodeType="withEffect">
                                  <p:stCondLst>
                                    <p:cond delay="2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7C8495-6B84-4D42-978E-89572F3DE25E}"/>
              </a:ext>
            </a:extLst>
          </p:cNvPr>
          <p:cNvSpPr/>
          <p:nvPr/>
        </p:nvSpPr>
        <p:spPr>
          <a:xfrm>
            <a:off x="1996324" y="0"/>
            <a:ext cx="7147676" cy="5143500"/>
          </a:xfrm>
          <a:prstGeom prst="rect">
            <a:avLst/>
          </a:prstGeom>
          <a:solidFill>
            <a:schemeClr val="bg1">
              <a:lumMod val="6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3968D892-9876-4501-A30F-1316FB4D35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5270" y="782194"/>
            <a:ext cx="3396608" cy="3579111"/>
          </a:xfrm>
          <a:prstGeom prst="rect">
            <a:avLst/>
          </a:prstGeom>
        </p:spPr>
      </p:pic>
      <p:pic>
        <p:nvPicPr>
          <p:cNvPr id="5" name="图形 4">
            <a:extLst>
              <a:ext uri="{FF2B5EF4-FFF2-40B4-BE49-F238E27FC236}">
                <a16:creationId xmlns:a16="http://schemas.microsoft.com/office/drawing/2014/main" id="{6183BE4E-2911-43D4-AB81-62BF3B926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3" y="1044133"/>
            <a:ext cx="3542506" cy="3316907"/>
          </a:xfrm>
          <a:prstGeom prst="rect">
            <a:avLst/>
          </a:prstGeom>
        </p:spPr>
      </p:pic>
      <p:sp>
        <p:nvSpPr>
          <p:cNvPr id="10" name="文本框 9">
            <a:extLst>
              <a:ext uri="{FF2B5EF4-FFF2-40B4-BE49-F238E27FC236}">
                <a16:creationId xmlns:a16="http://schemas.microsoft.com/office/drawing/2014/main" id="{A9B9F2CB-B973-4AAA-AD45-F3C347CC060E}"/>
              </a:ext>
            </a:extLst>
          </p:cNvPr>
          <p:cNvSpPr txBox="1"/>
          <p:nvPr/>
        </p:nvSpPr>
        <p:spPr>
          <a:xfrm>
            <a:off x="0" y="42298"/>
            <a:ext cx="1221527" cy="300082"/>
          </a:xfrm>
          <a:prstGeom prst="rect">
            <a:avLst/>
          </a:prstGeom>
          <a:noFill/>
        </p:spPr>
        <p:txBody>
          <a:bodyPr wrap="square" rtlCol="0">
            <a:spAutoFit/>
          </a:bodyPr>
          <a:lstStyle/>
          <a:p>
            <a:r>
              <a:rPr lang="zh-CN" altLang="en-US" dirty="0"/>
              <a:t>拒绝毒品诱惑</a:t>
            </a:r>
          </a:p>
        </p:txBody>
      </p:sp>
      <p:sp>
        <p:nvSpPr>
          <p:cNvPr id="11" name="文本框 10">
            <a:extLst>
              <a:ext uri="{FF2B5EF4-FFF2-40B4-BE49-F238E27FC236}">
                <a16:creationId xmlns:a16="http://schemas.microsoft.com/office/drawing/2014/main" id="{30591F0D-A5B5-4F57-A3BC-8B5DBD40488F}"/>
              </a:ext>
            </a:extLst>
          </p:cNvPr>
          <p:cNvSpPr txBox="1"/>
          <p:nvPr/>
        </p:nvSpPr>
        <p:spPr>
          <a:xfrm>
            <a:off x="0" y="342380"/>
            <a:ext cx="1514693" cy="400110"/>
          </a:xfrm>
          <a:prstGeom prst="rect">
            <a:avLst/>
          </a:prstGeom>
          <a:noFill/>
        </p:spPr>
        <p:txBody>
          <a:bodyPr wrap="square" rtlCol="0">
            <a:spAutoFit/>
          </a:bodyPr>
          <a:lstStyle/>
          <a:p>
            <a:r>
              <a:rPr lang="zh-CN" altLang="en-US" sz="1000" dirty="0">
                <a:solidFill>
                  <a:srgbClr val="C00000"/>
                </a:solidFill>
              </a:rPr>
              <a:t>你吸掉的不止是毒</a:t>
            </a:r>
          </a:p>
          <a:p>
            <a:r>
              <a:rPr lang="zh-CN" altLang="en-US" sz="1000" dirty="0">
                <a:solidFill>
                  <a:srgbClr val="C00000"/>
                </a:solidFill>
              </a:rPr>
              <a:t>还有亲情、友情、爱情</a:t>
            </a:r>
          </a:p>
        </p:txBody>
      </p:sp>
      <p:sp>
        <p:nvSpPr>
          <p:cNvPr id="4" name="标题 1"/>
          <p:cNvSpPr txBox="1"/>
          <p:nvPr/>
        </p:nvSpPr>
        <p:spPr>
          <a:xfrm>
            <a:off x="3426196" y="1740756"/>
            <a:ext cx="5668942"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5400" dirty="0">
                <a:solidFill>
                  <a:schemeClr val="tx1">
                    <a:lumMod val="75000"/>
                    <a:lumOff val="25000"/>
                  </a:schemeClr>
                </a:solidFill>
                <a:latin typeface="华文中宋" panose="02010600040101010101" pitchFamily="2" charset="-122"/>
                <a:ea typeface="华文中宋" panose="02010600040101010101" pitchFamily="2" charset="-122"/>
              </a:rPr>
              <a:t>禁毒教育宣传</a:t>
            </a:r>
            <a:endParaRPr lang="en-US" altLang="zh-CN" sz="5400" dirty="0">
              <a:solidFill>
                <a:schemeClr val="tx1">
                  <a:lumMod val="75000"/>
                  <a:lumOff val="25000"/>
                </a:schemeClr>
              </a:solidFill>
              <a:latin typeface="华文中宋" panose="02010600040101010101" pitchFamily="2" charset="-122"/>
              <a:ea typeface="华文中宋" panose="02010600040101010101" pitchFamily="2" charset="-122"/>
            </a:endParaRPr>
          </a:p>
          <a:p>
            <a:pPr algn="ctr">
              <a:lnSpc>
                <a:spcPct val="100000"/>
              </a:lnSpc>
            </a:pPr>
            <a:r>
              <a:rPr lang="zh-CN" altLang="en-US" sz="5400" dirty="0">
                <a:solidFill>
                  <a:schemeClr val="tx1">
                    <a:lumMod val="75000"/>
                    <a:lumOff val="25000"/>
                  </a:schemeClr>
                </a:solidFill>
                <a:latin typeface="华文中宋" panose="02010600040101010101" pitchFamily="2" charset="-122"/>
                <a:ea typeface="华文中宋" panose="02010600040101010101" pitchFamily="2" charset="-122"/>
              </a:rPr>
              <a:t>重要性</a:t>
            </a:r>
            <a:endParaRPr lang="en-US" altLang="zh-CN" sz="5400" dirty="0">
              <a:solidFill>
                <a:schemeClr val="tx1">
                  <a:lumMod val="75000"/>
                  <a:lumOff val="25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64324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000"/>
                            </p:stCondLst>
                            <p:childTnLst>
                              <p:par>
                                <p:cTn id="21" presetID="23" presetClass="entr" presetSubtype="3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0FAEC41-B884-41E8-853D-1FC2E165F048}"/>
              </a:ext>
            </a:extLst>
          </p:cNvPr>
          <p:cNvSpPr/>
          <p:nvPr/>
        </p:nvSpPr>
        <p:spPr>
          <a:xfrm>
            <a:off x="712691" y="2058583"/>
            <a:ext cx="7718613" cy="1520737"/>
          </a:xfrm>
          <a:prstGeom prst="rect">
            <a:avLst/>
          </a:prstGeom>
        </p:spPr>
        <p:txBody>
          <a:bodyPr wrap="square">
            <a:spAutoFit/>
          </a:bodyPr>
          <a:lstStyle/>
          <a:p>
            <a:pPr algn="ctr">
              <a:lnSpc>
                <a:spcPct val="150000"/>
              </a:lnSpc>
            </a:pPr>
            <a:r>
              <a:rPr lang="zh-CN" altLang="en-US" sz="2800" b="1" dirty="0">
                <a:solidFill>
                  <a:schemeClr val="bg1"/>
                </a:solidFill>
                <a:latin typeface="新宋体" panose="02010609030101010101" pitchFamily="49" charset="-122"/>
                <a:ea typeface="新宋体" panose="02010609030101010101" pitchFamily="49" charset="-122"/>
              </a:rPr>
              <a:t>国家鼓励公民、组织开展公益性的禁毒宣传活动</a:t>
            </a:r>
            <a:endParaRPr lang="en-US" altLang="zh-CN" sz="2800" b="1" dirty="0">
              <a:solidFill>
                <a:schemeClr val="bg1"/>
              </a:solidFill>
              <a:latin typeface="新宋体" panose="02010609030101010101" pitchFamily="49" charset="-122"/>
              <a:ea typeface="新宋体" panose="02010609030101010101" pitchFamily="49" charset="-122"/>
            </a:endParaRPr>
          </a:p>
          <a:p>
            <a:pPr algn="ct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国家采取各种形式开展全民禁毒宣传教育，普及毒品预防知识，</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增强公民的禁毒意识，提高公民自觉抵制毒品的能力。</a:t>
            </a:r>
          </a:p>
        </p:txBody>
      </p:sp>
      <p:sp>
        <p:nvSpPr>
          <p:cNvPr id="11" name="矩形 10">
            <a:extLst>
              <a:ext uri="{FF2B5EF4-FFF2-40B4-BE49-F238E27FC236}">
                <a16:creationId xmlns:a16="http://schemas.microsoft.com/office/drawing/2014/main" id="{CA5FA8A3-573F-46A7-97C7-B6CB97957C2C}"/>
              </a:ext>
            </a:extLst>
          </p:cNvPr>
          <p:cNvSpPr/>
          <p:nvPr/>
        </p:nvSpPr>
        <p:spPr>
          <a:xfrm>
            <a:off x="1674996" y="1283306"/>
            <a:ext cx="5794002" cy="775277"/>
          </a:xfrm>
          <a:prstGeom prst="rect">
            <a:avLst/>
          </a:prstGeom>
        </p:spPr>
        <p:txBody>
          <a:bodyPr wrap="square">
            <a:spAutoFit/>
          </a:bodyPr>
          <a:lstStyle/>
          <a:p>
            <a:pPr algn="ct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中华人民共和国禁毒法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已由中华人民共和国第十届全国人民代表大会常务委员</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会第三十一次会议于</a:t>
            </a:r>
            <a:r>
              <a:rPr lang="en-US" altLang="zh-CN" sz="1200" dirty="0">
                <a:solidFill>
                  <a:schemeClr val="bg1"/>
                </a:solidFill>
                <a:latin typeface="微软雅黑" panose="020B0503020204020204" pitchFamily="34" charset="-122"/>
                <a:ea typeface="微软雅黑" panose="020B0503020204020204" pitchFamily="34" charset="-122"/>
              </a:rPr>
              <a:t>2007</a:t>
            </a:r>
            <a:r>
              <a:rPr lang="zh-CN" altLang="en-US" sz="1200" dirty="0">
                <a:solidFill>
                  <a:schemeClr val="bg1"/>
                </a:solidFill>
                <a:latin typeface="微软雅黑" panose="020B0503020204020204" pitchFamily="34" charset="-122"/>
                <a:ea typeface="微软雅黑" panose="020B0503020204020204" pitchFamily="34" charset="-122"/>
              </a:rPr>
              <a:t>年</a:t>
            </a:r>
            <a:r>
              <a:rPr lang="en-US" altLang="zh-CN" sz="1200" dirty="0">
                <a:solidFill>
                  <a:schemeClr val="bg1"/>
                </a:solidFill>
                <a:latin typeface="微软雅黑" panose="020B0503020204020204" pitchFamily="34" charset="-122"/>
                <a:ea typeface="微软雅黑" panose="020B0503020204020204" pitchFamily="34" charset="-122"/>
              </a:rPr>
              <a:t>12</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29</a:t>
            </a:r>
            <a:r>
              <a:rPr lang="zh-CN" altLang="en-US" sz="1200" dirty="0">
                <a:solidFill>
                  <a:schemeClr val="bg1"/>
                </a:solidFill>
                <a:latin typeface="微软雅黑" panose="020B0503020204020204" pitchFamily="34" charset="-122"/>
                <a:ea typeface="微软雅黑" panose="020B0503020204020204" pitchFamily="34" charset="-122"/>
              </a:rPr>
              <a:t>日通过，现予公布，自</a:t>
            </a:r>
            <a:r>
              <a:rPr lang="en-US" altLang="zh-CN" sz="1200" dirty="0">
                <a:solidFill>
                  <a:schemeClr val="bg1"/>
                </a:solidFill>
                <a:latin typeface="微软雅黑" panose="020B0503020204020204" pitchFamily="34" charset="-122"/>
                <a:ea typeface="微软雅黑" panose="020B0503020204020204" pitchFamily="34" charset="-122"/>
              </a:rPr>
              <a:t>2008</a:t>
            </a:r>
            <a:r>
              <a:rPr lang="zh-CN" altLang="en-US" sz="1200" dirty="0">
                <a:solidFill>
                  <a:schemeClr val="bg1"/>
                </a:solidFill>
                <a:latin typeface="微软雅黑" panose="020B0503020204020204" pitchFamily="34" charset="-122"/>
                <a:ea typeface="微软雅黑" panose="020B0503020204020204" pitchFamily="34" charset="-122"/>
              </a:rPr>
              <a:t>年</a:t>
            </a:r>
            <a:r>
              <a:rPr lang="en-US" altLang="zh-CN" sz="1200" dirty="0">
                <a:solidFill>
                  <a:schemeClr val="bg1"/>
                </a:solidFill>
                <a:latin typeface="微软雅黑" panose="020B0503020204020204" pitchFamily="34" charset="-122"/>
                <a:ea typeface="微软雅黑" panose="020B0503020204020204" pitchFamily="34" charset="-122"/>
              </a:rPr>
              <a:t>6</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日起施行。</a:t>
            </a:r>
          </a:p>
        </p:txBody>
      </p:sp>
    </p:spTree>
    <p:extLst>
      <p:ext uri="{BB962C8B-B14F-4D97-AF65-F5344CB8AC3E}">
        <p14:creationId xmlns:p14="http://schemas.microsoft.com/office/powerpoint/2010/main" val="86832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wipe(left)">
                                      <p:cBhvr>
                                        <p:cTn id="10" dur="500"/>
                                        <p:tgtEl>
                                          <p:spTgt spid="11">
                                            <p:txEl>
                                              <p:pRg st="1" end="1"/>
                                            </p:txEl>
                                          </p:spTgt>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821769E8-AFC1-41FF-8FD4-05F5272875D3}"/>
              </a:ext>
            </a:extLst>
          </p:cNvPr>
          <p:cNvGrpSpPr/>
          <p:nvPr/>
        </p:nvGrpSpPr>
        <p:grpSpPr>
          <a:xfrm rot="21015640">
            <a:off x="1509238" y="587156"/>
            <a:ext cx="2600687" cy="4120040"/>
            <a:chOff x="699247" y="376518"/>
            <a:chExt cx="3597088" cy="5698550"/>
          </a:xfrm>
        </p:grpSpPr>
        <p:sp>
          <p:nvSpPr>
            <p:cNvPr id="10" name="矩形 9">
              <a:extLst>
                <a:ext uri="{FF2B5EF4-FFF2-40B4-BE49-F238E27FC236}">
                  <a16:creationId xmlns:a16="http://schemas.microsoft.com/office/drawing/2014/main" id="{C4EE01B1-CDF4-4A87-94F6-7D6BD7C189D8}"/>
                </a:ext>
              </a:extLst>
            </p:cNvPr>
            <p:cNvSpPr/>
            <p:nvPr/>
          </p:nvSpPr>
          <p:spPr>
            <a:xfrm>
              <a:off x="699247" y="376518"/>
              <a:ext cx="3597088" cy="563231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 name="文本框 11">
              <a:extLst>
                <a:ext uri="{FF2B5EF4-FFF2-40B4-BE49-F238E27FC236}">
                  <a16:creationId xmlns:a16="http://schemas.microsoft.com/office/drawing/2014/main" id="{E47F04C7-58BB-4E4E-9FFC-330F2F1A7CED}"/>
                </a:ext>
              </a:extLst>
            </p:cNvPr>
            <p:cNvSpPr txBox="1"/>
            <p:nvPr/>
          </p:nvSpPr>
          <p:spPr>
            <a:xfrm>
              <a:off x="847165" y="526313"/>
              <a:ext cx="3274360" cy="351199"/>
            </a:xfrm>
            <a:prstGeom prst="rect">
              <a:avLst/>
            </a:prstGeom>
            <a:noFill/>
          </p:spPr>
          <p:txBody>
            <a:bodyPr wrap="square" rtlCol="0">
              <a:spAutoFit/>
            </a:bodyPr>
            <a:lstStyle/>
            <a:p>
              <a:endParaRPr lang="zh-CN" altLang="en-US" sz="1050" dirty="0"/>
            </a:p>
          </p:txBody>
        </p:sp>
        <p:sp>
          <p:nvSpPr>
            <p:cNvPr id="13" name="文本框 12">
              <a:extLst>
                <a:ext uri="{FF2B5EF4-FFF2-40B4-BE49-F238E27FC236}">
                  <a16:creationId xmlns:a16="http://schemas.microsoft.com/office/drawing/2014/main" id="{67068FB9-5C39-4D31-B95C-912FEE83C53E}"/>
                </a:ext>
              </a:extLst>
            </p:cNvPr>
            <p:cNvSpPr txBox="1"/>
            <p:nvPr/>
          </p:nvSpPr>
          <p:spPr>
            <a:xfrm>
              <a:off x="719307" y="401594"/>
              <a:ext cx="3462617" cy="5673474"/>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第一章　总则</a:t>
              </a:r>
            </a:p>
            <a:p>
              <a:r>
                <a:rPr lang="zh-CN" altLang="en-US" sz="800" dirty="0">
                  <a:latin typeface="微软雅黑" panose="020B0503020204020204" pitchFamily="34" charset="-122"/>
                  <a:ea typeface="微软雅黑" panose="020B0503020204020204" pitchFamily="34" charset="-122"/>
                </a:rPr>
                <a:t>第一条</a:t>
              </a:r>
            </a:p>
            <a:p>
              <a:r>
                <a:rPr lang="zh-CN" altLang="en-US" sz="800" dirty="0">
                  <a:latin typeface="微软雅黑" panose="020B0503020204020204" pitchFamily="34" charset="-122"/>
                  <a:ea typeface="微软雅黑" panose="020B0503020204020204" pitchFamily="34" charset="-122"/>
                </a:rPr>
                <a:t>为了预防和惩治毒品违法犯罪行为，保护公民身心健康，维护社会秩序，制定本法。</a:t>
              </a:r>
            </a:p>
            <a:p>
              <a:r>
                <a:rPr lang="zh-CN" altLang="en-US" sz="800" dirty="0">
                  <a:latin typeface="微软雅黑" panose="020B0503020204020204" pitchFamily="34" charset="-122"/>
                  <a:ea typeface="微软雅黑" panose="020B0503020204020204" pitchFamily="34" charset="-122"/>
                </a:rPr>
                <a:t>第二条</a:t>
              </a:r>
            </a:p>
            <a:p>
              <a:r>
                <a:rPr lang="zh-CN" altLang="en-US" sz="800" dirty="0">
                  <a:latin typeface="微软雅黑" panose="020B0503020204020204" pitchFamily="34" charset="-122"/>
                  <a:ea typeface="微软雅黑" panose="020B0503020204020204" pitchFamily="34" charset="-122"/>
                </a:rPr>
                <a:t>本法所称毒品，是指鸦片、海洛因、甲基苯丙胺（冰毒）、吗啡、大麻、可卡因，以及国家规定管制的其他能够使人形成瘾癖的麻醉药品和精神药品。</a:t>
              </a:r>
            </a:p>
            <a:p>
              <a:r>
                <a:rPr lang="zh-CN" altLang="en-US" sz="800" dirty="0">
                  <a:latin typeface="微软雅黑" panose="020B0503020204020204" pitchFamily="34" charset="-122"/>
                  <a:ea typeface="微软雅黑" panose="020B0503020204020204" pitchFamily="34" charset="-122"/>
                </a:rPr>
                <a:t>根据医疗、教学、科研的需要，依法可以生产、经营、使用、储存、运输麻醉药品和精神药品。</a:t>
              </a:r>
            </a:p>
            <a:p>
              <a:r>
                <a:rPr lang="zh-CN" altLang="en-US" sz="800" dirty="0">
                  <a:latin typeface="微软雅黑" panose="020B0503020204020204" pitchFamily="34" charset="-122"/>
                  <a:ea typeface="微软雅黑" panose="020B0503020204020204" pitchFamily="34" charset="-122"/>
                </a:rPr>
                <a:t>第三条</a:t>
              </a:r>
            </a:p>
            <a:p>
              <a:r>
                <a:rPr lang="zh-CN" altLang="en-US" sz="800" dirty="0">
                  <a:latin typeface="微软雅黑" panose="020B0503020204020204" pitchFamily="34" charset="-122"/>
                  <a:ea typeface="微软雅黑" panose="020B0503020204020204" pitchFamily="34" charset="-122"/>
                </a:rPr>
                <a:t>禁毒是全社会的共同责任。国家机关、社会团体、企业事业单位以及其他组织和公民，应当依照本法和有关法律的规定，履行禁毒职责或者义务。</a:t>
              </a:r>
            </a:p>
            <a:p>
              <a:r>
                <a:rPr lang="zh-CN" altLang="en-US" sz="800" dirty="0">
                  <a:latin typeface="微软雅黑" panose="020B0503020204020204" pitchFamily="34" charset="-122"/>
                  <a:ea typeface="微软雅黑" panose="020B0503020204020204" pitchFamily="34" charset="-122"/>
                </a:rPr>
                <a:t>第四条</a:t>
              </a:r>
            </a:p>
            <a:p>
              <a:r>
                <a:rPr lang="zh-CN" altLang="en-US" sz="800" dirty="0">
                  <a:latin typeface="微软雅黑" panose="020B0503020204020204" pitchFamily="34" charset="-122"/>
                  <a:ea typeface="微软雅黑" panose="020B0503020204020204" pitchFamily="34" charset="-122"/>
                </a:rPr>
                <a:t>禁毒工作实行预防为主，综合治理，禁种、禁制、禁贩、禁吸并举的方针。</a:t>
              </a:r>
            </a:p>
            <a:p>
              <a:r>
                <a:rPr lang="zh-CN" altLang="en-US" sz="800" dirty="0">
                  <a:latin typeface="微软雅黑" panose="020B0503020204020204" pitchFamily="34" charset="-122"/>
                  <a:ea typeface="微软雅黑" panose="020B0503020204020204" pitchFamily="34" charset="-122"/>
                </a:rPr>
                <a:t>禁毒工作实行政府统一领导，有关部门各负其责，社会广泛参与的工作机制。</a:t>
              </a:r>
            </a:p>
            <a:p>
              <a:r>
                <a:rPr lang="zh-CN" altLang="en-US" sz="800" dirty="0">
                  <a:latin typeface="微软雅黑" panose="020B0503020204020204" pitchFamily="34" charset="-122"/>
                  <a:ea typeface="微软雅黑" panose="020B0503020204020204" pitchFamily="34" charset="-122"/>
                </a:rPr>
                <a:t>第五条</a:t>
              </a:r>
            </a:p>
            <a:p>
              <a:r>
                <a:rPr lang="zh-CN" altLang="en-US" sz="800" dirty="0">
                  <a:latin typeface="微软雅黑" panose="020B0503020204020204" pitchFamily="34" charset="-122"/>
                  <a:ea typeface="微软雅黑" panose="020B0503020204020204" pitchFamily="34" charset="-122"/>
                </a:rPr>
                <a:t>国务院设立国家禁毒委员会，负责组织、协调、指导全国的禁毒工作。</a:t>
              </a:r>
            </a:p>
            <a:p>
              <a:r>
                <a:rPr lang="zh-CN" altLang="en-US" sz="800" dirty="0">
                  <a:latin typeface="微软雅黑" panose="020B0503020204020204" pitchFamily="34" charset="-122"/>
                  <a:ea typeface="微软雅黑" panose="020B0503020204020204" pitchFamily="34" charset="-122"/>
                </a:rPr>
                <a:t>县级以上地方各级人民政府根据禁毒工作的需要，可以设立禁毒委员会，负责组织、协调、指导本行政区域内的禁毒工作。</a:t>
              </a:r>
            </a:p>
            <a:p>
              <a:r>
                <a:rPr lang="zh-CN" altLang="en-US" sz="800" dirty="0">
                  <a:latin typeface="微软雅黑" panose="020B0503020204020204" pitchFamily="34" charset="-122"/>
                  <a:ea typeface="微软雅黑" panose="020B0503020204020204" pitchFamily="34" charset="-122"/>
                </a:rPr>
                <a:t>第六条</a:t>
              </a:r>
            </a:p>
            <a:p>
              <a:r>
                <a:rPr lang="zh-CN" altLang="en-US" sz="800" dirty="0">
                  <a:latin typeface="微软雅黑" panose="020B0503020204020204" pitchFamily="34" charset="-122"/>
                  <a:ea typeface="微软雅黑" panose="020B0503020204020204" pitchFamily="34" charset="-122"/>
                </a:rPr>
                <a:t>县级以上各级人民政府应当将禁毒工作纳入国民经济和社会发展规划，并将禁毒经费列入本级财政预算。</a:t>
              </a:r>
            </a:p>
            <a:p>
              <a:r>
                <a:rPr lang="zh-CN" altLang="en-US" sz="800" dirty="0">
                  <a:latin typeface="微软雅黑" panose="020B0503020204020204" pitchFamily="34" charset="-122"/>
                  <a:ea typeface="微软雅黑" panose="020B0503020204020204" pitchFamily="34" charset="-122"/>
                </a:rPr>
                <a:t>第七条</a:t>
              </a:r>
            </a:p>
            <a:p>
              <a:r>
                <a:rPr lang="zh-CN" altLang="en-US" sz="800" dirty="0">
                  <a:latin typeface="微软雅黑" panose="020B0503020204020204" pitchFamily="34" charset="-122"/>
                  <a:ea typeface="微软雅黑" panose="020B0503020204020204" pitchFamily="34" charset="-122"/>
                </a:rPr>
                <a:t>国家鼓励对禁毒工作的社会捐赠，并依法给予税收优惠</a:t>
              </a:r>
              <a:r>
                <a:rPr lang="en-US" altLang="zh-CN" sz="800" dirty="0">
                  <a:latin typeface="微软雅黑" panose="020B0503020204020204" pitchFamily="34" charset="-122"/>
                  <a:ea typeface="微软雅黑" panose="020B0503020204020204" pitchFamily="34" charset="-122"/>
                </a:rPr>
                <a:t>…</a:t>
              </a:r>
              <a:r>
                <a:rPr lang="zh-CN" altLang="en-US" sz="800" dirty="0">
                  <a:latin typeface="微软雅黑" panose="020B0503020204020204" pitchFamily="34" charset="-122"/>
                  <a:ea typeface="微软雅黑" panose="020B0503020204020204" pitchFamily="34" charset="-122"/>
                </a:rPr>
                <a:t> </a:t>
              </a:r>
              <a:r>
                <a:rPr lang="en-US" altLang="zh-CN" sz="800" dirty="0">
                  <a:latin typeface="微软雅黑" panose="020B0503020204020204" pitchFamily="34" charset="-122"/>
                  <a:ea typeface="微软雅黑" panose="020B0503020204020204" pitchFamily="34" charset="-122"/>
                </a:rPr>
                <a:t>…</a:t>
              </a:r>
              <a:endParaRPr lang="zh-CN" altLang="en-US" sz="800" dirty="0">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3AA2A88D-6096-41FF-8288-5DDE59879FE5}"/>
              </a:ext>
            </a:extLst>
          </p:cNvPr>
          <p:cNvGrpSpPr/>
          <p:nvPr/>
        </p:nvGrpSpPr>
        <p:grpSpPr>
          <a:xfrm rot="21417214">
            <a:off x="2058064" y="432225"/>
            <a:ext cx="2979740" cy="4198508"/>
            <a:chOff x="699247" y="376518"/>
            <a:chExt cx="3422277" cy="4822048"/>
          </a:xfrm>
        </p:grpSpPr>
        <p:sp>
          <p:nvSpPr>
            <p:cNvPr id="2" name="矩形 1">
              <a:extLst>
                <a:ext uri="{FF2B5EF4-FFF2-40B4-BE49-F238E27FC236}">
                  <a16:creationId xmlns:a16="http://schemas.microsoft.com/office/drawing/2014/main" id="{3B12EBC6-6CCB-4855-995A-65B5868CEEB7}"/>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文本框 2">
              <a:extLst>
                <a:ext uri="{FF2B5EF4-FFF2-40B4-BE49-F238E27FC236}">
                  <a16:creationId xmlns:a16="http://schemas.microsoft.com/office/drawing/2014/main" id="{D492CD9F-C606-4BF2-A55C-3479C362E12D}"/>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4" name="文本框 3">
              <a:extLst>
                <a:ext uri="{FF2B5EF4-FFF2-40B4-BE49-F238E27FC236}">
                  <a16:creationId xmlns:a16="http://schemas.microsoft.com/office/drawing/2014/main" id="{66B87203-1A0F-4116-9756-43F5F2B67273}"/>
                </a:ext>
              </a:extLst>
            </p:cNvPr>
            <p:cNvSpPr txBox="1"/>
            <p:nvPr/>
          </p:nvSpPr>
          <p:spPr>
            <a:xfrm>
              <a:off x="753034" y="405297"/>
              <a:ext cx="2985247" cy="4793269"/>
            </a:xfrm>
            <a:prstGeom prst="rect">
              <a:avLst/>
            </a:prstGeom>
            <a:noFill/>
          </p:spPr>
          <p:txBody>
            <a:bodyPr wrap="square" rtlCol="0">
              <a:spAutoFit/>
            </a:bodyPr>
            <a:lstStyle/>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第二章　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第十一条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国家采取各种形式开展全民禁毒宣传教育，普及毒品预防知识，增强公民的禁毒意识，提高公民自觉抵制毒品的能力。</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国家鼓励公民、组织开展公益性的禁毒宣传活动。</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第十二条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各级人民政府应当经常组织开展多种形式的禁毒宣传教育。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工会、共产主义青年团、妇女联合会应当结合各自工作对象的特点，组织开展禁毒宣传教育。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第十三条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教育行政部门、学校应当将禁毒知识纳入教育、教学内容，对学生进行禁毒宣传教育。公安机关、司法行政部门和卫生行政部门应当予以协助。</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第十四条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新闻、出版、文化、广播、电影、电视等有关单位，应当有针对性地面向社会进行禁毒宣传教育。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第十五条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飞机场、火车站、长途汽车站、码头以及旅店、娱乐场所等公共场所的经营者、管理者，负责本场所的禁毒宣传教育，落实禁毒防范措施，预防毒品违法犯罪行为在本场所内发生。</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第十六条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国家机关、社会团体、企业事业单位以及其他组织，应当加强对本单位人员的禁毒宣传教育。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第十七条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居民委员会、村民委员会应当协助人民政府以及公安机关等部门，加强禁毒宣传教育，落实禁毒防范措施。</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第十八条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未成年人的父母或者其他监护人应当对未成年人进行毒品危害的教育，防止其吸食、注射毒品或者进行其他毒品违法犯罪活动。</a:t>
              </a:r>
            </a:p>
            <a:p>
              <a:endPar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54902649-52D8-42F4-8809-9B7FB7AE75A4}"/>
              </a:ext>
            </a:extLst>
          </p:cNvPr>
          <p:cNvGrpSpPr/>
          <p:nvPr/>
        </p:nvGrpSpPr>
        <p:grpSpPr>
          <a:xfrm>
            <a:off x="2987233" y="647203"/>
            <a:ext cx="2979740" cy="4123389"/>
            <a:chOff x="699247" y="376518"/>
            <a:chExt cx="3422277" cy="4735774"/>
          </a:xfrm>
        </p:grpSpPr>
        <p:sp>
          <p:nvSpPr>
            <p:cNvPr id="15" name="矩形 14">
              <a:extLst>
                <a:ext uri="{FF2B5EF4-FFF2-40B4-BE49-F238E27FC236}">
                  <a16:creationId xmlns:a16="http://schemas.microsoft.com/office/drawing/2014/main" id="{13EEF210-0865-4203-9C48-0ED54E3F54C8}"/>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a:extLst>
                <a:ext uri="{FF2B5EF4-FFF2-40B4-BE49-F238E27FC236}">
                  <a16:creationId xmlns:a16="http://schemas.microsoft.com/office/drawing/2014/main" id="{ACA9DE38-6A93-4603-B280-8A65F67A42AD}"/>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17" name="文本框 16">
              <a:extLst>
                <a:ext uri="{FF2B5EF4-FFF2-40B4-BE49-F238E27FC236}">
                  <a16:creationId xmlns:a16="http://schemas.microsoft.com/office/drawing/2014/main" id="{5030CE56-B87F-41EE-95F0-3A8B77D45D80}"/>
                </a:ext>
              </a:extLst>
            </p:cNvPr>
            <p:cNvSpPr txBox="1"/>
            <p:nvPr/>
          </p:nvSpPr>
          <p:spPr>
            <a:xfrm>
              <a:off x="753035" y="401187"/>
              <a:ext cx="2985247" cy="4711105"/>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第三章　毒品管制</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第十九条　国家对麻醉药品药用原植物种植实行管制。禁止非法种植罂粟、古柯植物、大麻植物以及国家规定管制的可以用于提炼加工毒品的其他原植物。禁止走私或者非法买卖、运输、携带、持有未经灭活的毒品原植物种子或者幼苗。</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地方各级人民政府发现非法种植毒品原植物的，应当立即采取措施予以制止、铲除。村民委员会、居民委员会发现非法种植毒品原植物的，应当及时予以制止、铲除，并向当地公安机关报告。</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第二十条　国家确定的麻醉药品药用原植物种植企业，必须按照国家有关规定种植麻醉药品药用原植物。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国家确定的麻醉药品药用原植物种植企业的提取加工场所，以及国家设立的麻醉药品储存仓库，列为国家重点警戒目标。</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未经许可，擅自进入国家确定的麻醉药品药用原植物种植企业的提取加工场所或者国家设立的麻醉药品储存仓库等警戒区域的，由警戒人员责令其立即离开；拒不离开的，强行带离现场。</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第二十一条　国家对麻醉药品和精神药品实行管制，对麻醉药品和精神药品的实验研究、生产、经营、使用、储存、运输实行许可和查验制度。</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国家对易制毒化学品的生产、经营、购买、运输实行许可制度。</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禁止非法生产、买卖、运输、储存、提供、持有、使用麻醉药品、精神药品和易制毒化学品。</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第二十二条　国家对麻醉药品、精神药品和易制毒化学品的进口、出口实行许可制度。国务院有关部门应当按照规定的职责，对进口、出口麻醉药品、精神药品和易制毒化学品依法进行管理。禁止走私麻醉药品、精神药品和易制毒化学品。</a:t>
              </a:r>
            </a:p>
            <a:p>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76853068-96C0-4757-AF01-DA183DE4C41C}"/>
              </a:ext>
            </a:extLst>
          </p:cNvPr>
          <p:cNvGrpSpPr/>
          <p:nvPr/>
        </p:nvGrpSpPr>
        <p:grpSpPr>
          <a:xfrm rot="376285">
            <a:off x="3427757" y="461851"/>
            <a:ext cx="2979740" cy="4123875"/>
            <a:chOff x="699247" y="376518"/>
            <a:chExt cx="3422277" cy="4736331"/>
          </a:xfrm>
        </p:grpSpPr>
        <p:sp>
          <p:nvSpPr>
            <p:cNvPr id="19" name="矩形 18">
              <a:extLst>
                <a:ext uri="{FF2B5EF4-FFF2-40B4-BE49-F238E27FC236}">
                  <a16:creationId xmlns:a16="http://schemas.microsoft.com/office/drawing/2014/main" id="{8E921E89-BAD5-4D49-9906-948322F34E59}"/>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文本框 19">
              <a:extLst>
                <a:ext uri="{FF2B5EF4-FFF2-40B4-BE49-F238E27FC236}">
                  <a16:creationId xmlns:a16="http://schemas.microsoft.com/office/drawing/2014/main" id="{CB68E045-073F-42A6-981A-553027D5DA53}"/>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1" name="文本框 20">
              <a:extLst>
                <a:ext uri="{FF2B5EF4-FFF2-40B4-BE49-F238E27FC236}">
                  <a16:creationId xmlns:a16="http://schemas.microsoft.com/office/drawing/2014/main" id="{CEC167CE-BCF9-4589-9690-EDDBC072904A}"/>
                </a:ext>
              </a:extLst>
            </p:cNvPr>
            <p:cNvSpPr txBox="1"/>
            <p:nvPr/>
          </p:nvSpPr>
          <p:spPr>
            <a:xfrm>
              <a:off x="725028" y="401743"/>
              <a:ext cx="2985247" cy="4711106"/>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第四章　戒毒措施</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第三十一条　国家采取各种措施帮助吸毒人员戒除毒瘾，教育和挽救吸毒人员。</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吸毒成瘾人员应当进行戒毒治疗。</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吸毒成瘾的认定办法，由国务院卫生行政部门、药品监督管理部门、公安部门规定。</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第三十二条　公安机关可以对涉嫌吸毒的人员进行必要的检测，被检测人员应当予以配合；对拒绝接受检测的，经县级以上人民政府公安机关或者其派出机构负责人批准，可以强制检测。</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公安机关应当对吸毒人员进行登记。</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第三十三条　对吸毒成瘾人员，公安机关可以责令其接受社区戒毒，同时通知吸毒人员户籍所在地或者现居住地的城市街道办事处、乡镇人民政府。社区戒毒的期限为三年。</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戒毒人员应当在户籍所在地接受社区戒毒；在户籍所在地以外的现居住地有固定住所的，可以在现居住地接受社区戒毒。</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第三十四条　城市街道办事处、乡镇人民政府负责社区戒毒工作。城市街道办事处、乡镇人民政府可以指定有关基层组织，根据戒毒人员本人和家庭情况，与戒毒人员签订社区戒毒协议，落实有针对性的社区戒毒措施。公安机关和司法行政、卫生行政、民政等部门应当对社区戒毒工作提供指导和协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城市街道办事处、乡镇人民政府，以及县级人民政府劳动行政部门对无职业且缺乏就业能力的戒毒人员，应当提供必要的职业技能培训、就业指导和就业援助。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第三十五条　接受社区戒毒的戒毒人员应当遵守法律、法规，自觉履行社区戒毒协议，并根据公安机关的要求，定期接受检测。</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对违反社区戒毒协议的戒毒人员，参与社区戒毒的工作人员应当进行批评</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F025CC35-0F12-4B41-BA43-C8D100E059DA}"/>
              </a:ext>
            </a:extLst>
          </p:cNvPr>
          <p:cNvGrpSpPr/>
          <p:nvPr/>
        </p:nvGrpSpPr>
        <p:grpSpPr>
          <a:xfrm rot="560723">
            <a:off x="4041124" y="765704"/>
            <a:ext cx="2979740" cy="4080314"/>
            <a:chOff x="699247" y="376518"/>
            <a:chExt cx="3422277" cy="4686300"/>
          </a:xfrm>
        </p:grpSpPr>
        <p:sp>
          <p:nvSpPr>
            <p:cNvPr id="23" name="矩形 22">
              <a:extLst>
                <a:ext uri="{FF2B5EF4-FFF2-40B4-BE49-F238E27FC236}">
                  <a16:creationId xmlns:a16="http://schemas.microsoft.com/office/drawing/2014/main" id="{A31508EE-F406-483E-A79C-20A92EDC6BD7}"/>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4" name="文本框 23">
              <a:extLst>
                <a:ext uri="{FF2B5EF4-FFF2-40B4-BE49-F238E27FC236}">
                  <a16:creationId xmlns:a16="http://schemas.microsoft.com/office/drawing/2014/main" id="{02D88DF3-2B12-4A25-9987-ED580AE077B3}"/>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5" name="文本框 24">
              <a:extLst>
                <a:ext uri="{FF2B5EF4-FFF2-40B4-BE49-F238E27FC236}">
                  <a16:creationId xmlns:a16="http://schemas.microsoft.com/office/drawing/2014/main" id="{358FF013-AD16-46B1-B7E1-FCC965F15814}"/>
                </a:ext>
              </a:extLst>
            </p:cNvPr>
            <p:cNvSpPr txBox="1"/>
            <p:nvPr/>
          </p:nvSpPr>
          <p:spPr>
            <a:xfrm>
              <a:off x="725028" y="401743"/>
              <a:ext cx="2985247" cy="2980495"/>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第五章　国际合作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第五十三条　中华人民共和国根据缔结或者参加的国际条约或者按照对等原则，开展禁毒国际合作。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第五十四条　国家禁毒委员会根据国务院授权，负责组织开展禁毒国际合作，履行国际禁毒公约义务。</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第五十五条　涉及追究毒品犯罪的司法协助，由司法机关依照有关法律的规定办理。</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第五十六条　国务院有关部门应当按照各自职责，加强与有关国家或者地区执法机关以及国际组织的禁毒情报信息交流，依法开展禁毒执法合作。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经国务院公安部门批准，边境地区县级以上人民政府公安机关可以与有关国家或者地区的执法机关开展执法合作。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第五十七条　通过禁毒国际合作破获毒品犯罪案件的，中华人民共和国政府可以与有关国家分享查获的非法所得、由非法所得获得的收益以及供毒品犯罪使用的财物或者财物变卖所得的款项。</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第五十八条　国务院有关部门根据国务院授权，可以通过对外援助等渠道，支持有关国家实施毒品原植物替代种植、发展替代产业</a:t>
              </a:r>
              <a:r>
                <a:rPr lang="zh-CN" altLang="en-US" sz="800" dirty="0">
                  <a:latin typeface="微软雅黑" panose="020B0503020204020204" pitchFamily="34" charset="-122"/>
                  <a:ea typeface="微软雅黑" panose="020B0503020204020204" pitchFamily="34" charset="-122"/>
                </a:rPr>
                <a:t>。</a:t>
              </a:r>
            </a:p>
          </p:txBody>
        </p:sp>
      </p:grpSp>
      <p:grpSp>
        <p:nvGrpSpPr>
          <p:cNvPr id="26" name="组合 25">
            <a:extLst>
              <a:ext uri="{FF2B5EF4-FFF2-40B4-BE49-F238E27FC236}">
                <a16:creationId xmlns:a16="http://schemas.microsoft.com/office/drawing/2014/main" id="{0CA0A0BF-7DE2-48E5-BE81-BC8755659255}"/>
              </a:ext>
            </a:extLst>
          </p:cNvPr>
          <p:cNvGrpSpPr/>
          <p:nvPr/>
        </p:nvGrpSpPr>
        <p:grpSpPr>
          <a:xfrm rot="720611">
            <a:off x="4754511" y="693068"/>
            <a:ext cx="2979740" cy="4123873"/>
            <a:chOff x="699247" y="376518"/>
            <a:chExt cx="3422277" cy="4736329"/>
          </a:xfrm>
        </p:grpSpPr>
        <p:sp>
          <p:nvSpPr>
            <p:cNvPr id="27" name="矩形 26">
              <a:extLst>
                <a:ext uri="{FF2B5EF4-FFF2-40B4-BE49-F238E27FC236}">
                  <a16:creationId xmlns:a16="http://schemas.microsoft.com/office/drawing/2014/main" id="{7933EC7B-0902-4453-9B7B-E105512E18DF}"/>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8" name="文本框 27">
              <a:extLst>
                <a:ext uri="{FF2B5EF4-FFF2-40B4-BE49-F238E27FC236}">
                  <a16:creationId xmlns:a16="http://schemas.microsoft.com/office/drawing/2014/main" id="{6A978480-3AF6-4AFC-8317-1CA30F935EC1}"/>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9" name="文本框 28">
              <a:extLst>
                <a:ext uri="{FF2B5EF4-FFF2-40B4-BE49-F238E27FC236}">
                  <a16:creationId xmlns:a16="http://schemas.microsoft.com/office/drawing/2014/main" id="{45089B66-4B0D-4BE4-8532-D55A85787B90}"/>
                </a:ext>
              </a:extLst>
            </p:cNvPr>
            <p:cNvSpPr txBox="1"/>
            <p:nvPr/>
          </p:nvSpPr>
          <p:spPr>
            <a:xfrm>
              <a:off x="725028" y="401743"/>
              <a:ext cx="2985247" cy="4711104"/>
            </a:xfrm>
            <a:prstGeom prst="rect">
              <a:avLst/>
            </a:prstGeom>
            <a:noFill/>
          </p:spPr>
          <p:txBody>
            <a:bodyPr wrap="square" rtlCol="0">
              <a:spAutoFit/>
            </a:bodyPr>
            <a:lstStyle/>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第六章　法律责任</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第五十九条　有下列行为之一，构成犯罪的，依法追究刑事责任；尚不构成犯罪的，依法给予治安管理处罚：</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（一）走私、贩卖、运输、制造毒品的；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（二）非法持有毒品的；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（三）非法种植毒品原植物的；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（四）非法买卖、运输、携带、持有未经灭活的毒品原植物种子或者幼苗的；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（五）非法传授麻醉药品、精神药品或者易制毒化学品制造方法的；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（六）强迫、引诱、教唆、欺骗他人吸食、注射毒品的；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（七）向他人提供毒品的。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第六十条　有下列行为之一，构成犯罪的，依法追究刑事责任；尚不构成犯罪的，依法给予治安管理处罚：</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（一）包庇走私、贩卖、运输、制造毒品的犯罪分子，以及为犯罪分子窝藏、转移、隐瞒毒品或者犯罪所得财物的；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（二）在公安机关查处毒品违法犯罪活动时为违法犯罪行为人通风报信的；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（三）阻碍依法进行毒品检查的；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（四）隐藏、转移、变卖或者损毁司法机关、行政执法机关依法扣押、查封、冻结的涉及毒品违法犯罪活动的财物的。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第六十一条　容留他人吸食、注射毒品或者介绍买卖毒品，构成犯罪的，依法追究刑事责任；尚不构成犯罪的，由公安机关处十日以上十五日以下拘留，可以并处三千元以下罚款；情节较轻的，处五日以下拘留或者五百元以下罚款。</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第六十二条　吸食、注射毒品的，依法给予治安管理处罚</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4493243"/>
      </p:ext>
    </p:extLst>
  </p:cSld>
  <p:clrMapOvr>
    <a:masterClrMapping/>
  </p:clrMapOvr>
  <mc:AlternateContent xmlns:mc="http://schemas.openxmlformats.org/markup-compatibility/2006">
    <mc:Choice xmlns:p14="http://schemas.microsoft.com/office/powerpoint/2010/main" Requires="p14">
      <p:transition spd="med" p14:dur="700" advClick="0" advTm="1500">
        <p:fade/>
      </p:transition>
    </mc:Choice>
    <mc:Fallback>
      <p:transition spd="med" advClick="0" advTm="1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2500" fill="hold" nodeType="withEffect" p14:presetBounceEnd="4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5000">
                                          <p:cBhvr additive="base">
                                            <p:cTn id="7" dur="400" fill="hold"/>
                                            <p:tgtEl>
                                              <p:spTgt spid="8"/>
                                            </p:tgtEl>
                                            <p:attrNameLst>
                                              <p:attrName>ppt_x</p:attrName>
                                            </p:attrNameLst>
                                          </p:cBhvr>
                                          <p:tavLst>
                                            <p:tav tm="0">
                                              <p:val>
                                                <p:strVal val="0-#ppt_w/2"/>
                                              </p:val>
                                            </p:tav>
                                            <p:tav tm="100000">
                                              <p:val>
                                                <p:strVal val="#ppt_x"/>
                                              </p:val>
                                            </p:tav>
                                          </p:tavLst>
                                        </p:anim>
                                        <p:anim calcmode="lin" valueType="num" p14:bounceEnd="45000">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accel="32000" fill="hold" nodeType="withEffect" p14:presetBounceEnd="36000">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14:bounceEnd="36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36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4000">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14:bounceEnd="44000">
                                          <p:cBhvr additive="base">
                                            <p:cTn id="15"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8000">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14:bounceEnd="48000">
                                          <p:cBhvr additive="base">
                                            <p:cTn id="19" dur="500" fill="hold"/>
                                            <p:tgtEl>
                                              <p:spTgt spid="18"/>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accel="34000" fill="hold" nodeType="withEffect" p14:presetBounceEnd="36000">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14:bounceEnd="36000">
                                          <p:cBhvr additive="base">
                                            <p:cTn id="23" dur="500" fill="hold"/>
                                            <p:tgtEl>
                                              <p:spTgt spid="22"/>
                                            </p:tgtEl>
                                            <p:attrNameLst>
                                              <p:attrName>ppt_x</p:attrName>
                                            </p:attrNameLst>
                                          </p:cBhvr>
                                          <p:tavLst>
                                            <p:tav tm="0">
                                              <p:val>
                                                <p:strVal val="0-#ppt_w/2"/>
                                              </p:val>
                                            </p:tav>
                                            <p:tav tm="100000">
                                              <p:val>
                                                <p:strVal val="#ppt_x"/>
                                              </p:val>
                                            </p:tav>
                                          </p:tavLst>
                                        </p:anim>
                                        <p:anim calcmode="lin" valueType="num" p14:bounceEnd="36000">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14:presetBounceEnd="40000">
                                      <p:stCondLst>
                                        <p:cond delay="750"/>
                                      </p:stCondLst>
                                      <p:childTnLst>
                                        <p:set>
                                          <p:cBhvr>
                                            <p:cTn id="26" dur="1" fill="hold">
                                              <p:stCondLst>
                                                <p:cond delay="0"/>
                                              </p:stCondLst>
                                            </p:cTn>
                                            <p:tgtEl>
                                              <p:spTgt spid="26"/>
                                            </p:tgtEl>
                                            <p:attrNameLst>
                                              <p:attrName>style.visibility</p:attrName>
                                            </p:attrNameLst>
                                          </p:cBhvr>
                                          <p:to>
                                            <p:strVal val="visible"/>
                                          </p:to>
                                        </p:set>
                                        <p:anim calcmode="lin" valueType="num" p14:bounceEnd="40000">
                                          <p:cBhvr additive="base">
                                            <p:cTn id="27"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25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0-#ppt_w/2"/>
                                              </p:val>
                                            </p:tav>
                                            <p:tav tm="100000">
                                              <p:val>
                                                <p:strVal val="#ppt_x"/>
                                              </p:val>
                                            </p:tav>
                                          </p:tavLst>
                                        </p:anim>
                                        <p:anim calcmode="lin" valueType="num">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accel="32000" fill="hold" nodeType="with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accel="34000" fill="hold" nodeType="withEffect">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stCondLst>
                                        <p:cond delay="75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821769E8-AFC1-41FF-8FD4-05F5272875D3}"/>
              </a:ext>
            </a:extLst>
          </p:cNvPr>
          <p:cNvGrpSpPr/>
          <p:nvPr/>
        </p:nvGrpSpPr>
        <p:grpSpPr>
          <a:xfrm rot="21015640">
            <a:off x="1509238" y="587156"/>
            <a:ext cx="2600687" cy="4120040"/>
            <a:chOff x="699247" y="376518"/>
            <a:chExt cx="3597088" cy="5698550"/>
          </a:xfrm>
        </p:grpSpPr>
        <p:sp>
          <p:nvSpPr>
            <p:cNvPr id="10" name="矩形 9">
              <a:extLst>
                <a:ext uri="{FF2B5EF4-FFF2-40B4-BE49-F238E27FC236}">
                  <a16:creationId xmlns:a16="http://schemas.microsoft.com/office/drawing/2014/main" id="{C4EE01B1-CDF4-4A87-94F6-7D6BD7C189D8}"/>
                </a:ext>
              </a:extLst>
            </p:cNvPr>
            <p:cNvSpPr/>
            <p:nvPr/>
          </p:nvSpPr>
          <p:spPr>
            <a:xfrm>
              <a:off x="699247" y="376518"/>
              <a:ext cx="3597088" cy="563231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 name="文本框 11">
              <a:extLst>
                <a:ext uri="{FF2B5EF4-FFF2-40B4-BE49-F238E27FC236}">
                  <a16:creationId xmlns:a16="http://schemas.microsoft.com/office/drawing/2014/main" id="{E47F04C7-58BB-4E4E-9FFC-330F2F1A7CED}"/>
                </a:ext>
              </a:extLst>
            </p:cNvPr>
            <p:cNvSpPr txBox="1"/>
            <p:nvPr/>
          </p:nvSpPr>
          <p:spPr>
            <a:xfrm>
              <a:off x="847165" y="526313"/>
              <a:ext cx="3274360" cy="351199"/>
            </a:xfrm>
            <a:prstGeom prst="rect">
              <a:avLst/>
            </a:prstGeom>
            <a:noFill/>
          </p:spPr>
          <p:txBody>
            <a:bodyPr wrap="square" rtlCol="0">
              <a:spAutoFit/>
            </a:bodyPr>
            <a:lstStyle/>
            <a:p>
              <a:endParaRPr lang="zh-CN" altLang="en-US" sz="1050" dirty="0"/>
            </a:p>
          </p:txBody>
        </p:sp>
        <p:sp>
          <p:nvSpPr>
            <p:cNvPr id="13" name="文本框 12">
              <a:extLst>
                <a:ext uri="{FF2B5EF4-FFF2-40B4-BE49-F238E27FC236}">
                  <a16:creationId xmlns:a16="http://schemas.microsoft.com/office/drawing/2014/main" id="{67068FB9-5C39-4D31-B95C-912FEE83C53E}"/>
                </a:ext>
              </a:extLst>
            </p:cNvPr>
            <p:cNvSpPr txBox="1"/>
            <p:nvPr/>
          </p:nvSpPr>
          <p:spPr>
            <a:xfrm>
              <a:off x="719307" y="401594"/>
              <a:ext cx="3462617" cy="5673474"/>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第一章　总则</a:t>
              </a:r>
            </a:p>
            <a:p>
              <a:r>
                <a:rPr lang="zh-CN" altLang="en-US" sz="800" dirty="0">
                  <a:latin typeface="微软雅黑" panose="020B0503020204020204" pitchFamily="34" charset="-122"/>
                  <a:ea typeface="微软雅黑" panose="020B0503020204020204" pitchFamily="34" charset="-122"/>
                </a:rPr>
                <a:t>第一条</a:t>
              </a:r>
            </a:p>
            <a:p>
              <a:r>
                <a:rPr lang="zh-CN" altLang="en-US" sz="800" dirty="0">
                  <a:latin typeface="微软雅黑" panose="020B0503020204020204" pitchFamily="34" charset="-122"/>
                  <a:ea typeface="微软雅黑" panose="020B0503020204020204" pitchFamily="34" charset="-122"/>
                </a:rPr>
                <a:t>为了预防和惩治毒品违法犯罪行为，保护公民身心健康，维护社会秩序，制定本法。</a:t>
              </a:r>
            </a:p>
            <a:p>
              <a:r>
                <a:rPr lang="zh-CN" altLang="en-US" sz="800" dirty="0">
                  <a:latin typeface="微软雅黑" panose="020B0503020204020204" pitchFamily="34" charset="-122"/>
                  <a:ea typeface="微软雅黑" panose="020B0503020204020204" pitchFamily="34" charset="-122"/>
                </a:rPr>
                <a:t>第二条</a:t>
              </a:r>
            </a:p>
            <a:p>
              <a:r>
                <a:rPr lang="zh-CN" altLang="en-US" sz="800" dirty="0">
                  <a:latin typeface="微软雅黑" panose="020B0503020204020204" pitchFamily="34" charset="-122"/>
                  <a:ea typeface="微软雅黑" panose="020B0503020204020204" pitchFamily="34" charset="-122"/>
                </a:rPr>
                <a:t>本法所称毒品，是指鸦片、海洛因、甲基苯丙胺（冰毒）、吗啡、大麻、可卡因，以及国家规定管制的其他能够使人形成瘾癖的麻醉药品和精神药品。</a:t>
              </a:r>
            </a:p>
            <a:p>
              <a:r>
                <a:rPr lang="zh-CN" altLang="en-US" sz="800" dirty="0">
                  <a:latin typeface="微软雅黑" panose="020B0503020204020204" pitchFamily="34" charset="-122"/>
                  <a:ea typeface="微软雅黑" panose="020B0503020204020204" pitchFamily="34" charset="-122"/>
                </a:rPr>
                <a:t>根据医疗、教学、科研的需要，依法可以生产、经营、使用、储存、运输麻醉药品和精神药品。</a:t>
              </a:r>
            </a:p>
            <a:p>
              <a:r>
                <a:rPr lang="zh-CN" altLang="en-US" sz="800" dirty="0">
                  <a:latin typeface="微软雅黑" panose="020B0503020204020204" pitchFamily="34" charset="-122"/>
                  <a:ea typeface="微软雅黑" panose="020B0503020204020204" pitchFamily="34" charset="-122"/>
                </a:rPr>
                <a:t>第三条</a:t>
              </a:r>
            </a:p>
            <a:p>
              <a:r>
                <a:rPr lang="zh-CN" altLang="en-US" sz="800" dirty="0">
                  <a:latin typeface="微软雅黑" panose="020B0503020204020204" pitchFamily="34" charset="-122"/>
                  <a:ea typeface="微软雅黑" panose="020B0503020204020204" pitchFamily="34" charset="-122"/>
                </a:rPr>
                <a:t>禁毒是全社会的共同责任。国家机关、社会团体、企业事业单位以及其他组织和公民，应当依照本法和有关法律的规定，履行禁毒职责或者义务。</a:t>
              </a:r>
            </a:p>
            <a:p>
              <a:r>
                <a:rPr lang="zh-CN" altLang="en-US" sz="800" dirty="0">
                  <a:latin typeface="微软雅黑" panose="020B0503020204020204" pitchFamily="34" charset="-122"/>
                  <a:ea typeface="微软雅黑" panose="020B0503020204020204" pitchFamily="34" charset="-122"/>
                </a:rPr>
                <a:t>第四条</a:t>
              </a:r>
            </a:p>
            <a:p>
              <a:r>
                <a:rPr lang="zh-CN" altLang="en-US" sz="800" dirty="0">
                  <a:latin typeface="微软雅黑" panose="020B0503020204020204" pitchFamily="34" charset="-122"/>
                  <a:ea typeface="微软雅黑" panose="020B0503020204020204" pitchFamily="34" charset="-122"/>
                </a:rPr>
                <a:t>禁毒工作实行预防为主，综合治理，禁种、禁制、禁贩、禁吸并举的方针。</a:t>
              </a:r>
            </a:p>
            <a:p>
              <a:r>
                <a:rPr lang="zh-CN" altLang="en-US" sz="800" dirty="0">
                  <a:latin typeface="微软雅黑" panose="020B0503020204020204" pitchFamily="34" charset="-122"/>
                  <a:ea typeface="微软雅黑" panose="020B0503020204020204" pitchFamily="34" charset="-122"/>
                </a:rPr>
                <a:t>禁毒工作实行政府统一领导，有关部门各负其责，社会广泛参与的工作机制。</a:t>
              </a:r>
            </a:p>
            <a:p>
              <a:r>
                <a:rPr lang="zh-CN" altLang="en-US" sz="800" dirty="0">
                  <a:latin typeface="微软雅黑" panose="020B0503020204020204" pitchFamily="34" charset="-122"/>
                  <a:ea typeface="微软雅黑" panose="020B0503020204020204" pitchFamily="34" charset="-122"/>
                </a:rPr>
                <a:t>第五条</a:t>
              </a:r>
            </a:p>
            <a:p>
              <a:r>
                <a:rPr lang="zh-CN" altLang="en-US" sz="800" dirty="0">
                  <a:latin typeface="微软雅黑" panose="020B0503020204020204" pitchFamily="34" charset="-122"/>
                  <a:ea typeface="微软雅黑" panose="020B0503020204020204" pitchFamily="34" charset="-122"/>
                </a:rPr>
                <a:t>国务院设立国家禁毒委员会，负责组织、协调、指导全国的禁毒工作。</a:t>
              </a:r>
            </a:p>
            <a:p>
              <a:r>
                <a:rPr lang="zh-CN" altLang="en-US" sz="800" dirty="0">
                  <a:latin typeface="微软雅黑" panose="020B0503020204020204" pitchFamily="34" charset="-122"/>
                  <a:ea typeface="微软雅黑" panose="020B0503020204020204" pitchFamily="34" charset="-122"/>
                </a:rPr>
                <a:t>县级以上地方各级人民政府根据禁毒工作的需要，可以设立禁毒委员会，负责组织、协调、指导本行政区域内的禁毒工作。</a:t>
              </a:r>
            </a:p>
            <a:p>
              <a:r>
                <a:rPr lang="zh-CN" altLang="en-US" sz="800" dirty="0">
                  <a:latin typeface="微软雅黑" panose="020B0503020204020204" pitchFamily="34" charset="-122"/>
                  <a:ea typeface="微软雅黑" panose="020B0503020204020204" pitchFamily="34" charset="-122"/>
                </a:rPr>
                <a:t>第六条</a:t>
              </a:r>
            </a:p>
            <a:p>
              <a:r>
                <a:rPr lang="zh-CN" altLang="en-US" sz="800" dirty="0">
                  <a:latin typeface="微软雅黑" panose="020B0503020204020204" pitchFamily="34" charset="-122"/>
                  <a:ea typeface="微软雅黑" panose="020B0503020204020204" pitchFamily="34" charset="-122"/>
                </a:rPr>
                <a:t>县级以上各级人民政府应当将禁毒工作纳入国民经济和社会发展规划，并将禁毒经费列入本级财政预算。</a:t>
              </a:r>
            </a:p>
            <a:p>
              <a:r>
                <a:rPr lang="zh-CN" altLang="en-US" sz="800" dirty="0">
                  <a:latin typeface="微软雅黑" panose="020B0503020204020204" pitchFamily="34" charset="-122"/>
                  <a:ea typeface="微软雅黑" panose="020B0503020204020204" pitchFamily="34" charset="-122"/>
                </a:rPr>
                <a:t>第七条</a:t>
              </a:r>
            </a:p>
            <a:p>
              <a:r>
                <a:rPr lang="zh-CN" altLang="en-US" sz="800" dirty="0">
                  <a:latin typeface="微软雅黑" panose="020B0503020204020204" pitchFamily="34" charset="-122"/>
                  <a:ea typeface="微软雅黑" panose="020B0503020204020204" pitchFamily="34" charset="-122"/>
                </a:rPr>
                <a:t>国家鼓励对禁毒工作的社会捐赠，并依法给予税收优惠</a:t>
              </a:r>
              <a:r>
                <a:rPr lang="en-US" altLang="zh-CN" sz="800" dirty="0">
                  <a:latin typeface="微软雅黑" panose="020B0503020204020204" pitchFamily="34" charset="-122"/>
                  <a:ea typeface="微软雅黑" panose="020B0503020204020204" pitchFamily="34" charset="-122"/>
                </a:rPr>
                <a:t>…</a:t>
              </a:r>
              <a:r>
                <a:rPr lang="zh-CN" altLang="en-US" sz="800" dirty="0">
                  <a:latin typeface="微软雅黑" panose="020B0503020204020204" pitchFamily="34" charset="-122"/>
                  <a:ea typeface="微软雅黑" panose="020B0503020204020204" pitchFamily="34" charset="-122"/>
                </a:rPr>
                <a:t> </a:t>
              </a:r>
              <a:r>
                <a:rPr lang="en-US" altLang="zh-CN" sz="800" dirty="0">
                  <a:latin typeface="微软雅黑" panose="020B0503020204020204" pitchFamily="34" charset="-122"/>
                  <a:ea typeface="微软雅黑" panose="020B0503020204020204" pitchFamily="34" charset="-122"/>
                </a:rPr>
                <a:t>…</a:t>
              </a:r>
              <a:endParaRPr lang="zh-CN" altLang="en-US" sz="800" dirty="0">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3AA2A88D-6096-41FF-8288-5DDE59879FE5}"/>
              </a:ext>
            </a:extLst>
          </p:cNvPr>
          <p:cNvGrpSpPr/>
          <p:nvPr/>
        </p:nvGrpSpPr>
        <p:grpSpPr>
          <a:xfrm rot="21417214">
            <a:off x="2058064" y="432225"/>
            <a:ext cx="2979740" cy="4198508"/>
            <a:chOff x="699247" y="376518"/>
            <a:chExt cx="3422277" cy="4822048"/>
          </a:xfrm>
        </p:grpSpPr>
        <p:sp>
          <p:nvSpPr>
            <p:cNvPr id="2" name="矩形 1">
              <a:extLst>
                <a:ext uri="{FF2B5EF4-FFF2-40B4-BE49-F238E27FC236}">
                  <a16:creationId xmlns:a16="http://schemas.microsoft.com/office/drawing/2014/main" id="{3B12EBC6-6CCB-4855-995A-65B5868CEEB7}"/>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文本框 2">
              <a:extLst>
                <a:ext uri="{FF2B5EF4-FFF2-40B4-BE49-F238E27FC236}">
                  <a16:creationId xmlns:a16="http://schemas.microsoft.com/office/drawing/2014/main" id="{D492CD9F-C606-4BF2-A55C-3479C362E12D}"/>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4" name="文本框 3">
              <a:extLst>
                <a:ext uri="{FF2B5EF4-FFF2-40B4-BE49-F238E27FC236}">
                  <a16:creationId xmlns:a16="http://schemas.microsoft.com/office/drawing/2014/main" id="{66B87203-1A0F-4116-9756-43F5F2B67273}"/>
                </a:ext>
              </a:extLst>
            </p:cNvPr>
            <p:cNvSpPr txBox="1"/>
            <p:nvPr/>
          </p:nvSpPr>
          <p:spPr>
            <a:xfrm>
              <a:off x="753034" y="405297"/>
              <a:ext cx="2985247" cy="4793269"/>
            </a:xfrm>
            <a:prstGeom prst="rect">
              <a:avLst/>
            </a:prstGeom>
            <a:noFill/>
          </p:spPr>
          <p:txBody>
            <a:bodyPr wrap="square" rtlCol="0">
              <a:spAutoFit/>
            </a:bodyPr>
            <a:lstStyle/>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第二章　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第十一条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国家采取各种形式开展全民禁毒宣传教育，普及毒品预防知识，增强公民的禁毒意识，提高公民自觉抵制毒品的能力。</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国家鼓励公民、组织开展公益性的禁毒宣传活动。</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第十二条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各级人民政府应当经常组织开展多种形式的禁毒宣传教育。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工会、共产主义青年团、妇女联合会应当结合各自工作对象的特点，组织开展禁毒宣传教育。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第十三条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教育行政部门、学校应当将禁毒知识纳入教育、教学内容，对学生进行禁毒宣传教育。公安机关、司法行政部门和卫生行政部门应当予以协助。</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第十四条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新闻、出版、文化、广播、电影、电视等有关单位，应当有针对性地面向社会进行禁毒宣传教育。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第十五条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飞机场、火车站、长途汽车站、码头以及旅店、娱乐场所等公共场所的经营者、管理者，负责本场所的禁毒宣传教育，落实禁毒防范措施，预防毒品违法犯罪行为在本场所内发生。</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第十六条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国家机关、社会团体、企业事业单位以及其他组织，应当加强对本单位人员的禁毒宣传教育。</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第十七条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居民委员会、村民委员会应当协助人民政府以及公安机关等部门，加强禁毒宣传教育，落实禁毒防范措施。</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第十八条</a:t>
              </a:r>
            </a:p>
            <a:p>
              <a:r>
                <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rPr>
                <a:t>未成年人的父母或者其他监护人应当对未成年人进行毒品危害的教育，防止其吸食、注射毒品或者进行其他毒品违法犯罪活动。</a:t>
              </a:r>
            </a:p>
            <a:p>
              <a:endParaRPr lang="zh-CN" altLang="en-US" sz="78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54902649-52D8-42F4-8809-9B7FB7AE75A4}"/>
              </a:ext>
            </a:extLst>
          </p:cNvPr>
          <p:cNvGrpSpPr/>
          <p:nvPr/>
        </p:nvGrpSpPr>
        <p:grpSpPr>
          <a:xfrm>
            <a:off x="2987233" y="647203"/>
            <a:ext cx="2979740" cy="4123389"/>
            <a:chOff x="699247" y="376518"/>
            <a:chExt cx="3422277" cy="4735774"/>
          </a:xfrm>
        </p:grpSpPr>
        <p:sp>
          <p:nvSpPr>
            <p:cNvPr id="15" name="矩形 14">
              <a:extLst>
                <a:ext uri="{FF2B5EF4-FFF2-40B4-BE49-F238E27FC236}">
                  <a16:creationId xmlns:a16="http://schemas.microsoft.com/office/drawing/2014/main" id="{13EEF210-0865-4203-9C48-0ED54E3F54C8}"/>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a:extLst>
                <a:ext uri="{FF2B5EF4-FFF2-40B4-BE49-F238E27FC236}">
                  <a16:creationId xmlns:a16="http://schemas.microsoft.com/office/drawing/2014/main" id="{ACA9DE38-6A93-4603-B280-8A65F67A42AD}"/>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17" name="文本框 16">
              <a:extLst>
                <a:ext uri="{FF2B5EF4-FFF2-40B4-BE49-F238E27FC236}">
                  <a16:creationId xmlns:a16="http://schemas.microsoft.com/office/drawing/2014/main" id="{5030CE56-B87F-41EE-95F0-3A8B77D45D80}"/>
                </a:ext>
              </a:extLst>
            </p:cNvPr>
            <p:cNvSpPr txBox="1"/>
            <p:nvPr/>
          </p:nvSpPr>
          <p:spPr>
            <a:xfrm>
              <a:off x="753035" y="401187"/>
              <a:ext cx="2985247" cy="4711105"/>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第三章　毒品管制</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第十九条　国家对麻醉药品药用原植物种植实行管制。禁止非法种植罂粟、古柯植物、大麻植物以及国家规定管制的可以用于提炼加工毒品的其他原植物。禁止走私或者非法买卖、运输、携带、持有未经灭活的毒品原植物种子或者幼苗。</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地方各级人民政府发现非法种植毒品原植物的，应当立即采取措施予以制止、铲除。村民委员会、居民委员会发现非法种植毒品原植物的，应当及时予以制止、铲除，并向当地公安机关报告。</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第二十条　国家确定的麻醉药品药用原植物种植企业，必须按照国家有关规定种植麻醉药品药用原植物。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国家确定的麻醉药品药用原植物种植企业的提取加工场所，以及国家设立的麻醉药品储存仓库，列为国家重点警戒目标。</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未经许可，擅自进入国家确定的麻醉药品药用原植物种植企业的提取加工场所或者国家设立的麻醉药品储存仓库等警戒区域的，由警戒人员责令其立即离开；拒不离开的，强行带离现场。</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第二十一条　国家对麻醉药品和精神药品实行管制，对麻醉药品和精神药品的实验研究、生产、经营、使用、储存、运输实行许可和查验制度。</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国家对易制毒化学品的生产、经营、购买、运输实行许可制度。</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禁止非法生产、买卖、运输、储存、提供、持有、使用麻醉药品、精神药品和易制毒化学品。</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第二十二条　国家对麻醉药品、精神药品和易制毒化学品的进口、出口实行许可制度。国务院有关部门应当按照规定的职责，对进口、出口麻醉药品、精神药品和易制毒化学品依法进行管理。禁止走私麻醉药品、精神药品和易制毒化学品。</a:t>
              </a:r>
            </a:p>
            <a:p>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76853068-96C0-4757-AF01-DA183DE4C41C}"/>
              </a:ext>
            </a:extLst>
          </p:cNvPr>
          <p:cNvGrpSpPr/>
          <p:nvPr/>
        </p:nvGrpSpPr>
        <p:grpSpPr>
          <a:xfrm rot="376285">
            <a:off x="3427757" y="461851"/>
            <a:ext cx="2979740" cy="4123875"/>
            <a:chOff x="699247" y="376518"/>
            <a:chExt cx="3422277" cy="4736331"/>
          </a:xfrm>
        </p:grpSpPr>
        <p:sp>
          <p:nvSpPr>
            <p:cNvPr id="19" name="矩形 18">
              <a:extLst>
                <a:ext uri="{FF2B5EF4-FFF2-40B4-BE49-F238E27FC236}">
                  <a16:creationId xmlns:a16="http://schemas.microsoft.com/office/drawing/2014/main" id="{8E921E89-BAD5-4D49-9906-948322F34E59}"/>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文本框 19">
              <a:extLst>
                <a:ext uri="{FF2B5EF4-FFF2-40B4-BE49-F238E27FC236}">
                  <a16:creationId xmlns:a16="http://schemas.microsoft.com/office/drawing/2014/main" id="{CB68E045-073F-42A6-981A-553027D5DA53}"/>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1" name="文本框 20">
              <a:extLst>
                <a:ext uri="{FF2B5EF4-FFF2-40B4-BE49-F238E27FC236}">
                  <a16:creationId xmlns:a16="http://schemas.microsoft.com/office/drawing/2014/main" id="{CEC167CE-BCF9-4589-9690-EDDBC072904A}"/>
                </a:ext>
              </a:extLst>
            </p:cNvPr>
            <p:cNvSpPr txBox="1"/>
            <p:nvPr/>
          </p:nvSpPr>
          <p:spPr>
            <a:xfrm>
              <a:off x="725028" y="401743"/>
              <a:ext cx="2985247" cy="4711106"/>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第四章　戒毒措施</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第三十一条　国家采取各种措施帮助吸毒人员戒除毒瘾，教育和挽救吸毒人员。</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吸毒成瘾人员应当进行戒毒治疗。</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吸毒成瘾的认定办法，由国务院卫生行政部门、药品监督管理部门、公安部门规定。</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第三十二条　公安机关可以对涉嫌吸毒的人员进行必要的检测，被检测人员应当予以配合；对拒绝接受检测的，经县级以上人民政府公安机关或者其派出机构负责人批准，可以强制检测。</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公安机关应当对吸毒人员进行登记。</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第三十三条　对吸毒成瘾人员，公安机关可以责令其接受社区戒毒，同时通知吸毒人员户籍所在地或者现居住地的城市街道办事处、乡镇人民政府。社区戒毒的期限为三年。</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戒毒人员应当在户籍所在地接受社区戒毒；在户籍所在地以外的现居住地有固定住所的，可以在现居住地接受社区戒毒。</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第三十四条　城市街道办事处、乡镇人民政府负责社区戒毒工作。城市街道办事处、乡镇人民政府可以指定有关基层组织，根据戒毒人员本人和家庭情况，与戒毒人员签订社区戒毒协议，落实有针对性的社区戒毒措施。公安机关和司法行政、卫生行政、民政等部门应当对社区戒毒工作提供指导和协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城市街道办事处、乡镇人民政府，以及县级人民政府劳动行政部门对无职业且缺乏就业能力的戒毒人员，应当提供必要的职业技能培训、就业指导和就业援助。</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第三十五条　接受社区戒毒的戒毒人员应当遵守法律、法规，自觉履行社区戒毒协议，并根据公安机关的要求，定期接受检测。</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对违反社区戒毒协议的戒毒人员，参与社区戒毒的工作人员应当进行批评</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F025CC35-0F12-4B41-BA43-C8D100E059DA}"/>
              </a:ext>
            </a:extLst>
          </p:cNvPr>
          <p:cNvGrpSpPr/>
          <p:nvPr/>
        </p:nvGrpSpPr>
        <p:grpSpPr>
          <a:xfrm rot="560723">
            <a:off x="4041124" y="765704"/>
            <a:ext cx="2979740" cy="4080314"/>
            <a:chOff x="699247" y="376518"/>
            <a:chExt cx="3422277" cy="4686300"/>
          </a:xfrm>
        </p:grpSpPr>
        <p:sp>
          <p:nvSpPr>
            <p:cNvPr id="23" name="矩形 22">
              <a:extLst>
                <a:ext uri="{FF2B5EF4-FFF2-40B4-BE49-F238E27FC236}">
                  <a16:creationId xmlns:a16="http://schemas.microsoft.com/office/drawing/2014/main" id="{A31508EE-F406-483E-A79C-20A92EDC6BD7}"/>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4" name="文本框 23">
              <a:extLst>
                <a:ext uri="{FF2B5EF4-FFF2-40B4-BE49-F238E27FC236}">
                  <a16:creationId xmlns:a16="http://schemas.microsoft.com/office/drawing/2014/main" id="{02D88DF3-2B12-4A25-9987-ED580AE077B3}"/>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5" name="文本框 24">
              <a:extLst>
                <a:ext uri="{FF2B5EF4-FFF2-40B4-BE49-F238E27FC236}">
                  <a16:creationId xmlns:a16="http://schemas.microsoft.com/office/drawing/2014/main" id="{358FF013-AD16-46B1-B7E1-FCC965F15814}"/>
                </a:ext>
              </a:extLst>
            </p:cNvPr>
            <p:cNvSpPr txBox="1"/>
            <p:nvPr/>
          </p:nvSpPr>
          <p:spPr>
            <a:xfrm>
              <a:off x="725028" y="401743"/>
              <a:ext cx="2985247" cy="2980495"/>
            </a:xfrm>
            <a:prstGeom prst="rect">
              <a:avLst/>
            </a:prstGeom>
            <a:noFill/>
          </p:spPr>
          <p:txBody>
            <a:bodyPr wrap="square" rtlCol="0">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第五章　国际合作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第五十三条　中华人民共和国根据缔结或者参加的国际条约或者按照对等原则，开展禁毒国际合作。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第五十四条　国家禁毒委员会根据国务院授权，负责组织开展禁毒国际合作，履行国际禁毒公约义务。</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第五十五条　涉及追究毒品犯罪的司法协助，由司法机关依照有关法律的规定办理。</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第五十六条　国务院有关部门应当按照各自职责，加强与有关国家或者地区执法机关以及国际组织的禁毒情报信息交流，依法开展禁毒执法合作。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经国务院公安部门批准，边境地区县级以上人民政府公安机关可以与有关国家或者地区的执法机关开展执法合作。</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第五十七条　通过禁毒国际合作破获毒品犯罪案件的，中华人民共和国政府可以与有关国家分享查获的非法所得、由非法所得获得的收益以及供毒品犯罪使用的财物或者财物变卖所得的款项。</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第五十八条　国务院有关部门根据国务院授权，可以通过对外援助等渠道，支持有关国家实施毒品原植物替代种植、发展替代产业</a:t>
              </a:r>
              <a:r>
                <a:rPr lang="zh-CN" altLang="en-US" sz="800" dirty="0">
                  <a:latin typeface="微软雅黑" panose="020B0503020204020204" pitchFamily="34" charset="-122"/>
                  <a:ea typeface="微软雅黑" panose="020B0503020204020204" pitchFamily="34" charset="-122"/>
                </a:rPr>
                <a:t>。</a:t>
              </a:r>
            </a:p>
          </p:txBody>
        </p:sp>
      </p:grpSp>
      <p:grpSp>
        <p:nvGrpSpPr>
          <p:cNvPr id="26" name="组合 25">
            <a:extLst>
              <a:ext uri="{FF2B5EF4-FFF2-40B4-BE49-F238E27FC236}">
                <a16:creationId xmlns:a16="http://schemas.microsoft.com/office/drawing/2014/main" id="{0CA0A0BF-7DE2-48E5-BE81-BC8755659255}"/>
              </a:ext>
            </a:extLst>
          </p:cNvPr>
          <p:cNvGrpSpPr/>
          <p:nvPr/>
        </p:nvGrpSpPr>
        <p:grpSpPr>
          <a:xfrm rot="720611">
            <a:off x="4754511" y="693068"/>
            <a:ext cx="2979740" cy="4123873"/>
            <a:chOff x="699247" y="376518"/>
            <a:chExt cx="3422277" cy="4736329"/>
          </a:xfrm>
        </p:grpSpPr>
        <p:sp>
          <p:nvSpPr>
            <p:cNvPr id="27" name="矩形 26">
              <a:extLst>
                <a:ext uri="{FF2B5EF4-FFF2-40B4-BE49-F238E27FC236}">
                  <a16:creationId xmlns:a16="http://schemas.microsoft.com/office/drawing/2014/main" id="{7933EC7B-0902-4453-9B7B-E105512E18DF}"/>
                </a:ext>
              </a:extLst>
            </p:cNvPr>
            <p:cNvSpPr/>
            <p:nvPr/>
          </p:nvSpPr>
          <p:spPr>
            <a:xfrm>
              <a:off x="699247" y="376518"/>
              <a:ext cx="3039035" cy="4686300"/>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8" name="文本框 27">
              <a:extLst>
                <a:ext uri="{FF2B5EF4-FFF2-40B4-BE49-F238E27FC236}">
                  <a16:creationId xmlns:a16="http://schemas.microsoft.com/office/drawing/2014/main" id="{6A978480-3AF6-4AFC-8317-1CA30F935EC1}"/>
                </a:ext>
              </a:extLst>
            </p:cNvPr>
            <p:cNvSpPr txBox="1"/>
            <p:nvPr/>
          </p:nvSpPr>
          <p:spPr>
            <a:xfrm>
              <a:off x="847165" y="537882"/>
              <a:ext cx="3274359" cy="320484"/>
            </a:xfrm>
            <a:prstGeom prst="rect">
              <a:avLst/>
            </a:prstGeom>
            <a:noFill/>
          </p:spPr>
          <p:txBody>
            <a:bodyPr wrap="square" rtlCol="0">
              <a:spAutoFit/>
            </a:bodyPr>
            <a:lstStyle/>
            <a:p>
              <a:endParaRPr lang="zh-CN" altLang="en-US" sz="1200" dirty="0"/>
            </a:p>
          </p:txBody>
        </p:sp>
        <p:sp>
          <p:nvSpPr>
            <p:cNvPr id="29" name="文本框 28">
              <a:extLst>
                <a:ext uri="{FF2B5EF4-FFF2-40B4-BE49-F238E27FC236}">
                  <a16:creationId xmlns:a16="http://schemas.microsoft.com/office/drawing/2014/main" id="{45089B66-4B0D-4BE4-8532-D55A85787B90}"/>
                </a:ext>
              </a:extLst>
            </p:cNvPr>
            <p:cNvSpPr txBox="1"/>
            <p:nvPr/>
          </p:nvSpPr>
          <p:spPr>
            <a:xfrm>
              <a:off x="725028" y="401743"/>
              <a:ext cx="2985247" cy="4711104"/>
            </a:xfrm>
            <a:prstGeom prst="rect">
              <a:avLst/>
            </a:prstGeom>
            <a:noFill/>
          </p:spPr>
          <p:txBody>
            <a:bodyPr wrap="square" rtlCol="0">
              <a:spAutoFit/>
            </a:bodyPr>
            <a:lstStyle/>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第六章　法律责任</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第五十九条　有下列行为之一，构成犯罪的，依法追究刑事责任；尚不构成犯罪的，依法给予治安管理处罚：</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（一）走私、贩卖、运输、制造毒品的；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（二）非法持有毒品的；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（三）非法种植毒品原植物的；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（四）非法买卖、运输、携带、持有未经灭活的毒品原植物种子或者幼苗的；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（五）非法传授麻醉药品、精神药品或者易制毒化学品制造方法的；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（六）强迫、引诱、教唆、欺骗他人吸食、注射毒品的；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（七）向他人提供毒品的。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第六十条　有下列行为之一，构成犯罪的，依法追究刑事责任；尚不构成犯罪的，依法给予治安管理处罚：</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（一）包庇走私、贩卖、运输、制造毒品的犯罪分子，以及为犯罪分子窝藏、转移、隐瞒毒品或者犯罪所得财物的；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（二）在公安机关查处毒品违法犯罪活动时为违法犯罪行为人通风报信的；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（三）阻碍依法进行毒品检查的；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（四）隐藏、转移、变卖或者损毁司法机关、行政执法机关依法扣押、查封、冻结的涉及毒品违法犯罪活动的财物的。</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第六十一条　容留他人吸食、注射毒品或者介绍买卖毒品，构成犯罪的，依法追究刑事责任；尚不构成犯罪的，由公安机关处十日以上十五日以下拘留，可以并处三千元以下罚款；情节较轻的，处五日以下拘留或者五百元以下罚款。</a:t>
              </a:r>
            </a:p>
            <a:p>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第六十二条　吸食、注射毒品的，依法给予治安管理处罚</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矩形 29">
            <a:extLst>
              <a:ext uri="{FF2B5EF4-FFF2-40B4-BE49-F238E27FC236}">
                <a16:creationId xmlns:a16="http://schemas.microsoft.com/office/drawing/2014/main" id="{0B3F9040-5448-4503-B1E1-AC1C2FD61847}"/>
              </a:ext>
            </a:extLst>
          </p:cNvPr>
          <p:cNvSpPr/>
          <p:nvPr/>
        </p:nvSpPr>
        <p:spPr>
          <a:xfrm>
            <a:off x="0" y="0"/>
            <a:ext cx="9144000" cy="5143500"/>
          </a:xfrm>
          <a:prstGeom prst="rect">
            <a:avLst/>
          </a:prstGeom>
          <a:solidFill>
            <a:schemeClr val="bg2">
              <a:lumMod val="2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AF8FCB29-74FC-4264-BE31-E3B9973F974F}"/>
              </a:ext>
            </a:extLst>
          </p:cNvPr>
          <p:cNvGrpSpPr/>
          <p:nvPr/>
        </p:nvGrpSpPr>
        <p:grpSpPr>
          <a:xfrm>
            <a:off x="1265576" y="291921"/>
            <a:ext cx="6482280" cy="4522119"/>
            <a:chOff x="55429" y="376518"/>
            <a:chExt cx="5076613" cy="3541506"/>
          </a:xfrm>
        </p:grpSpPr>
        <p:sp>
          <p:nvSpPr>
            <p:cNvPr id="32" name="矩形 31">
              <a:extLst>
                <a:ext uri="{FF2B5EF4-FFF2-40B4-BE49-F238E27FC236}">
                  <a16:creationId xmlns:a16="http://schemas.microsoft.com/office/drawing/2014/main" id="{03F69E98-D1B5-4A56-A956-5BD638E4E518}"/>
                </a:ext>
              </a:extLst>
            </p:cNvPr>
            <p:cNvSpPr/>
            <p:nvPr/>
          </p:nvSpPr>
          <p:spPr>
            <a:xfrm>
              <a:off x="55429" y="376518"/>
              <a:ext cx="5076613" cy="3541506"/>
            </a:xfrm>
            <a:prstGeom prst="rect">
              <a:avLst/>
            </a:prstGeom>
            <a:solidFill>
              <a:schemeClr val="bg1">
                <a:lumMod val="9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文本框 32">
              <a:extLst>
                <a:ext uri="{FF2B5EF4-FFF2-40B4-BE49-F238E27FC236}">
                  <a16:creationId xmlns:a16="http://schemas.microsoft.com/office/drawing/2014/main" id="{076E4F15-7876-40B9-8805-8DAA290A7C40}"/>
                </a:ext>
              </a:extLst>
            </p:cNvPr>
            <p:cNvSpPr txBox="1"/>
            <p:nvPr/>
          </p:nvSpPr>
          <p:spPr>
            <a:xfrm>
              <a:off x="847165" y="517348"/>
              <a:ext cx="3274359" cy="361554"/>
            </a:xfrm>
            <a:prstGeom prst="rect">
              <a:avLst/>
            </a:prstGeom>
            <a:noFill/>
          </p:spPr>
          <p:txBody>
            <a:bodyPr wrap="square" rtlCol="0">
              <a:spAutoFit/>
            </a:bodyPr>
            <a:lstStyle/>
            <a:p>
              <a:endParaRPr lang="zh-CN" altLang="en-US" sz="2400" dirty="0"/>
            </a:p>
          </p:txBody>
        </p:sp>
        <p:sp>
          <p:nvSpPr>
            <p:cNvPr id="34" name="文本框 33">
              <a:extLst>
                <a:ext uri="{FF2B5EF4-FFF2-40B4-BE49-F238E27FC236}">
                  <a16:creationId xmlns:a16="http://schemas.microsoft.com/office/drawing/2014/main" id="{4D8D6FD1-DA31-4778-A17B-95B2B493E99E}"/>
                </a:ext>
              </a:extLst>
            </p:cNvPr>
            <p:cNvSpPr txBox="1"/>
            <p:nvPr/>
          </p:nvSpPr>
          <p:spPr>
            <a:xfrm>
              <a:off x="162013" y="521725"/>
              <a:ext cx="4899123" cy="3386553"/>
            </a:xfrm>
            <a:prstGeom prst="rect">
              <a:avLst/>
            </a:prstGeom>
            <a:noFill/>
          </p:spPr>
          <p:txBody>
            <a:bodyPr wrap="square" rtlCol="0">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第二章　宣传教育</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第十一条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国家采取各种形式开展全民禁毒宣传教育，普及毒品预防知识，增强公民的禁毒意识，提高公民自觉抵制毒品的能力。</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国家鼓励公民、组织开展公益性的禁毒宣传活动。</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第十二条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各级人民政府应当经常组织开展多种形式的禁毒宣传教育。</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工会、共产主义青年团、妇女联合会应当结合各自工作对象的特点，组织开展禁毒宣传教育。</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第十三条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教育行政部门、学校应当将禁毒知识纳入教育、教学内容，对学生进行禁毒宣传教育。公安机关、司法行政部门和卫生行政部门应当予以协助。</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第十四条</a:t>
              </a:r>
            </a:p>
            <a:p>
              <a:r>
                <a:rPr lang="zh-CN" altLang="en-US" sz="1100" dirty="0">
                  <a:solidFill>
                    <a:schemeClr val="tx1">
                      <a:lumMod val="85000"/>
                      <a:lumOff val="15000"/>
                    </a:schemeClr>
                  </a:solidFill>
                  <a:highlight>
                    <a:srgbClr val="C0C0C0"/>
                  </a:highlight>
                  <a:latin typeface="微软雅黑" panose="020B0503020204020204" pitchFamily="34" charset="-122"/>
                  <a:ea typeface="微软雅黑" panose="020B0503020204020204" pitchFamily="34" charset="-122"/>
                </a:rPr>
                <a:t>新闻、出版、文化、广播、电影、电视等有关单位，应当有针对性地面向社会进行禁毒宣传教育。</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第十五条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飞机场、火车站、长途汽车站、码头以及旅店、娱乐场所等公共场所的经营者、管理者，负责本场所的禁毒宣传教育，落实禁毒防范措施，预防毒品违法犯罪行为在本场所内发生。</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第十六条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国家机关、社会团体、企业事业单位以及其他组织，应当加强对本单位人员的禁毒宣传教育。</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第十七条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居民委员会、村民委员会应当协助人民政府以及公安机关等部门，加强禁毒宣传教育，落实禁毒防范措施。</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第十八条</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未成年人的父母或者其他监护人应当对未成年人进行毒品危害的教育，防止其吸食、注射毒品或者进行其他毒品违法犯罪活动。</a:t>
              </a:r>
            </a:p>
            <a:p>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4035151"/>
      </p:ext>
    </p:extLst>
  </p:cSld>
  <p:clrMapOvr>
    <a:masterClrMapping/>
  </p:clrMapOvr>
  <mc:AlternateContent xmlns:mc="http://schemas.openxmlformats.org/markup-compatibility/2006">
    <mc:Choice xmlns:p14="http://schemas.microsoft.com/office/powerpoint/2010/main" Requires="p14">
      <p:transition spd="med" p14:dur="700" advClick="0" advTm="1500">
        <p:fade/>
      </p:transition>
    </mc:Choice>
    <mc:Fallback>
      <p:transition spd="med" advClick="0"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7C8495-6B84-4D42-978E-89572F3DE25E}"/>
              </a:ext>
            </a:extLst>
          </p:cNvPr>
          <p:cNvSpPr/>
          <p:nvPr/>
        </p:nvSpPr>
        <p:spPr>
          <a:xfrm>
            <a:off x="1996324" y="0"/>
            <a:ext cx="7147676" cy="5143500"/>
          </a:xfrm>
          <a:prstGeom prst="rect">
            <a:avLst/>
          </a:prstGeom>
          <a:solidFill>
            <a:schemeClr val="bg1">
              <a:lumMod val="6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3968D892-9876-4501-A30F-1316FB4D35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5270" y="782194"/>
            <a:ext cx="3396608" cy="3579111"/>
          </a:xfrm>
          <a:prstGeom prst="rect">
            <a:avLst/>
          </a:prstGeom>
        </p:spPr>
      </p:pic>
      <p:pic>
        <p:nvPicPr>
          <p:cNvPr id="5" name="图形 4">
            <a:extLst>
              <a:ext uri="{FF2B5EF4-FFF2-40B4-BE49-F238E27FC236}">
                <a16:creationId xmlns:a16="http://schemas.microsoft.com/office/drawing/2014/main" id="{6183BE4E-2911-43D4-AB81-62BF3B926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095" y="701833"/>
            <a:ext cx="3943350" cy="3692223"/>
          </a:xfrm>
          <a:prstGeom prst="rect">
            <a:avLst/>
          </a:prstGeom>
        </p:spPr>
      </p:pic>
      <p:sp>
        <p:nvSpPr>
          <p:cNvPr id="10" name="文本框 9">
            <a:extLst>
              <a:ext uri="{FF2B5EF4-FFF2-40B4-BE49-F238E27FC236}">
                <a16:creationId xmlns:a16="http://schemas.microsoft.com/office/drawing/2014/main" id="{A9B9F2CB-B973-4AAA-AD45-F3C347CC060E}"/>
              </a:ext>
            </a:extLst>
          </p:cNvPr>
          <p:cNvSpPr txBox="1"/>
          <p:nvPr/>
        </p:nvSpPr>
        <p:spPr>
          <a:xfrm>
            <a:off x="0" y="42298"/>
            <a:ext cx="1221527" cy="300082"/>
          </a:xfrm>
          <a:prstGeom prst="rect">
            <a:avLst/>
          </a:prstGeom>
          <a:noFill/>
        </p:spPr>
        <p:txBody>
          <a:bodyPr wrap="square" rtlCol="0">
            <a:spAutoFit/>
          </a:bodyPr>
          <a:lstStyle/>
          <a:p>
            <a:r>
              <a:rPr lang="zh-CN" altLang="en-US" dirty="0"/>
              <a:t>拒绝毒品诱惑</a:t>
            </a:r>
          </a:p>
        </p:txBody>
      </p:sp>
      <p:sp>
        <p:nvSpPr>
          <p:cNvPr id="11" name="文本框 10">
            <a:extLst>
              <a:ext uri="{FF2B5EF4-FFF2-40B4-BE49-F238E27FC236}">
                <a16:creationId xmlns:a16="http://schemas.microsoft.com/office/drawing/2014/main" id="{30591F0D-A5B5-4F57-A3BC-8B5DBD40488F}"/>
              </a:ext>
            </a:extLst>
          </p:cNvPr>
          <p:cNvSpPr txBox="1"/>
          <p:nvPr/>
        </p:nvSpPr>
        <p:spPr>
          <a:xfrm>
            <a:off x="0" y="342380"/>
            <a:ext cx="1514693" cy="400110"/>
          </a:xfrm>
          <a:prstGeom prst="rect">
            <a:avLst/>
          </a:prstGeom>
          <a:noFill/>
        </p:spPr>
        <p:txBody>
          <a:bodyPr wrap="square" rtlCol="0">
            <a:spAutoFit/>
          </a:bodyPr>
          <a:lstStyle/>
          <a:p>
            <a:r>
              <a:rPr lang="zh-CN" altLang="en-US" sz="1000" dirty="0">
                <a:solidFill>
                  <a:srgbClr val="C00000"/>
                </a:solidFill>
              </a:rPr>
              <a:t>你吸掉的不止是毒</a:t>
            </a:r>
          </a:p>
          <a:p>
            <a:r>
              <a:rPr lang="zh-CN" altLang="en-US" sz="1000" dirty="0">
                <a:solidFill>
                  <a:srgbClr val="C00000"/>
                </a:solidFill>
              </a:rPr>
              <a:t>还有亲情、友情、爱情</a:t>
            </a:r>
          </a:p>
        </p:txBody>
      </p:sp>
      <p:sp>
        <p:nvSpPr>
          <p:cNvPr id="4" name="标题 1"/>
          <p:cNvSpPr txBox="1"/>
          <p:nvPr/>
        </p:nvSpPr>
        <p:spPr>
          <a:xfrm>
            <a:off x="3426196" y="1833087"/>
            <a:ext cx="5668942" cy="147732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4800" dirty="0">
                <a:solidFill>
                  <a:schemeClr val="tx1">
                    <a:lumMod val="75000"/>
                    <a:lumOff val="25000"/>
                  </a:schemeClr>
                </a:solidFill>
                <a:latin typeface="华文中宋" panose="02010600040101010101" pitchFamily="2" charset="-122"/>
                <a:ea typeface="华文中宋" panose="02010600040101010101" pitchFamily="2" charset="-122"/>
              </a:rPr>
              <a:t>明星吸毒对社会</a:t>
            </a:r>
            <a:endParaRPr lang="en-US" altLang="zh-CN" sz="4800" dirty="0">
              <a:solidFill>
                <a:schemeClr val="tx1">
                  <a:lumMod val="75000"/>
                  <a:lumOff val="25000"/>
                </a:schemeClr>
              </a:solidFill>
              <a:latin typeface="华文中宋" panose="02010600040101010101" pitchFamily="2" charset="-122"/>
              <a:ea typeface="华文中宋" panose="02010600040101010101" pitchFamily="2" charset="-122"/>
            </a:endParaRPr>
          </a:p>
          <a:p>
            <a:pPr algn="ctr">
              <a:lnSpc>
                <a:spcPct val="100000"/>
              </a:lnSpc>
            </a:pPr>
            <a:r>
              <a:rPr lang="zh-CN" altLang="en-US" sz="4800" dirty="0">
                <a:solidFill>
                  <a:schemeClr val="tx1">
                    <a:lumMod val="75000"/>
                    <a:lumOff val="25000"/>
                  </a:schemeClr>
                </a:solidFill>
                <a:latin typeface="华文中宋" panose="02010600040101010101" pitchFamily="2" charset="-122"/>
                <a:ea typeface="华文中宋" panose="02010600040101010101" pitchFamily="2" charset="-122"/>
              </a:rPr>
              <a:t>的不良影响</a:t>
            </a:r>
          </a:p>
        </p:txBody>
      </p:sp>
    </p:spTree>
    <p:extLst>
      <p:ext uri="{BB962C8B-B14F-4D97-AF65-F5344CB8AC3E}">
        <p14:creationId xmlns:p14="http://schemas.microsoft.com/office/powerpoint/2010/main" val="171143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000"/>
                            </p:stCondLst>
                            <p:childTnLst>
                              <p:par>
                                <p:cTn id="21" presetID="23" presetClass="entr" presetSubtype="3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A5FA8A3-573F-46A7-97C7-B6CB97957C2C}"/>
              </a:ext>
            </a:extLst>
          </p:cNvPr>
          <p:cNvSpPr/>
          <p:nvPr/>
        </p:nvSpPr>
        <p:spPr>
          <a:xfrm>
            <a:off x="1804254" y="2303322"/>
            <a:ext cx="5535492" cy="854914"/>
          </a:xfrm>
          <a:prstGeom prst="rect">
            <a:avLst/>
          </a:prstGeom>
        </p:spPr>
        <p:txBody>
          <a:bodyPr wrap="square">
            <a:spAutoFit/>
          </a:bodyPr>
          <a:lstStyle/>
          <a:p>
            <a:pPr algn="ctr">
              <a:lnSpc>
                <a:spcPct val="200000"/>
              </a:lnSpc>
            </a:pPr>
            <a:r>
              <a:rPr lang="zh-CN" altLang="en-US" sz="1100" dirty="0">
                <a:solidFill>
                  <a:schemeClr val="bg1"/>
                </a:solidFill>
                <a:latin typeface="微软雅黑" panose="020B0503020204020204" pitchFamily="34" charset="-122"/>
                <a:ea typeface="微软雅黑" panose="020B0503020204020204" pitchFamily="34" charset="-122"/>
              </a:rPr>
              <a:t>明星作为公众人物，影响力大，占有社会资源多，公众有权利向他们提出更高的要求。</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lnSpc>
                <a:spcPct val="200000"/>
              </a:lnSpc>
            </a:pPr>
            <a:r>
              <a:rPr lang="zh-CN" altLang="en-US" sz="1600" dirty="0">
                <a:solidFill>
                  <a:schemeClr val="bg1"/>
                </a:solidFill>
                <a:latin typeface="微软雅黑" panose="020B0503020204020204" pitchFamily="34" charset="-122"/>
                <a:ea typeface="微软雅黑" panose="020B0503020204020204" pitchFamily="34" charset="-122"/>
              </a:rPr>
              <a:t>明星吸毒的危害性更大，会造成更恶劣的后果</a:t>
            </a:r>
          </a:p>
        </p:txBody>
      </p:sp>
      <p:sp>
        <p:nvSpPr>
          <p:cNvPr id="2" name="矩形 1">
            <a:extLst>
              <a:ext uri="{FF2B5EF4-FFF2-40B4-BE49-F238E27FC236}">
                <a16:creationId xmlns:a16="http://schemas.microsoft.com/office/drawing/2014/main" id="{C1E56D86-4D6F-4889-8E46-48D111BFEDBC}"/>
              </a:ext>
            </a:extLst>
          </p:cNvPr>
          <p:cNvSpPr/>
          <p:nvPr/>
        </p:nvSpPr>
        <p:spPr>
          <a:xfrm>
            <a:off x="2222638" y="1718547"/>
            <a:ext cx="4698723" cy="584775"/>
          </a:xfrm>
          <a:prstGeom prst="rect">
            <a:avLst/>
          </a:prstGeom>
        </p:spPr>
        <p:txBody>
          <a:bodyPr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对吸毒明星应该零容忍！</a:t>
            </a:r>
          </a:p>
        </p:txBody>
      </p:sp>
    </p:spTree>
    <p:extLst>
      <p:ext uri="{BB962C8B-B14F-4D97-AF65-F5344CB8AC3E}">
        <p14:creationId xmlns:p14="http://schemas.microsoft.com/office/powerpoint/2010/main" val="141102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wipe(left)">
                                      <p:cBhvr>
                                        <p:cTn id="13" dur="500"/>
                                        <p:tgtEl>
                                          <p:spTgt spid="11">
                                            <p:txEl>
                                              <p:pRg st="0" end="0"/>
                                            </p:txEl>
                                          </p:spTgt>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wipe(left)">
                                      <p:cBhvr>
                                        <p:cTn id="1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ss0.baidu.com/6ONWsjip0QIZ8tyhnq/it/u=1934731683,1643871065&amp;fm=173&amp;app=49&amp;f=JPEG?w=640&amp;h=759&amp;s=42269A0B5A973BE938BCF5A4010070A3">
            <a:extLst>
              <a:ext uri="{FF2B5EF4-FFF2-40B4-BE49-F238E27FC236}">
                <a16:creationId xmlns:a16="http://schemas.microsoft.com/office/drawing/2014/main" id="{0E06CF0A-522A-42B2-9178-7FC5A87CD6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06"/>
          <a:stretch/>
        </p:blipFill>
        <p:spPr bwMode="auto">
          <a:xfrm>
            <a:off x="693264" y="789445"/>
            <a:ext cx="3508714" cy="343267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4D0EE0FE-8775-4031-9BE5-EB1B045BEF18}"/>
              </a:ext>
            </a:extLst>
          </p:cNvPr>
          <p:cNvSpPr/>
          <p:nvPr/>
        </p:nvSpPr>
        <p:spPr>
          <a:xfrm>
            <a:off x="4303264" y="2091966"/>
            <a:ext cx="4572000" cy="1200329"/>
          </a:xfrm>
          <a:prstGeom prst="rect">
            <a:avLst/>
          </a:prstGeom>
        </p:spPr>
        <p:txBody>
          <a:bodyPr>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钱多、精神空虚、诱惑多</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2400" dirty="0">
                <a:solidFill>
                  <a:schemeClr val="bg1"/>
                </a:solidFill>
                <a:latin typeface="微软雅黑" panose="020B0503020204020204" pitchFamily="34" charset="-122"/>
                <a:ea typeface="微软雅黑" panose="020B0503020204020204" pitchFamily="34" charset="-122"/>
              </a:rPr>
              <a:t>提升灵感、提神，更因为事业不顺</a:t>
            </a:r>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等等</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D714B5B0-E6DF-44B7-92F4-3C162A759C11}"/>
              </a:ext>
            </a:extLst>
          </p:cNvPr>
          <p:cNvSpPr/>
          <p:nvPr/>
        </p:nvSpPr>
        <p:spPr>
          <a:xfrm>
            <a:off x="4303264" y="1642481"/>
            <a:ext cx="3057247" cy="338554"/>
          </a:xfrm>
          <a:prstGeom prst="rect">
            <a:avLst/>
          </a:prstGeom>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这些明星为什么走向毒品之路？</a:t>
            </a:r>
            <a:endParaRPr lang="zh-CN" altLang="en-US" sz="1600" dirty="0">
              <a:latin typeface="微软雅黑" panose="020B0503020204020204" pitchFamily="34" charset="-122"/>
              <a:ea typeface="微软雅黑" panose="020B0503020204020204" pitchFamily="34" charset="-122"/>
            </a:endParaRPr>
          </a:p>
        </p:txBody>
      </p:sp>
      <p:cxnSp>
        <p:nvCxnSpPr>
          <p:cNvPr id="5" name="直接连接符 4">
            <a:extLst>
              <a:ext uri="{FF2B5EF4-FFF2-40B4-BE49-F238E27FC236}">
                <a16:creationId xmlns:a16="http://schemas.microsoft.com/office/drawing/2014/main" id="{B2FF6CD8-5F36-4268-93C4-D4E105401B9F}"/>
              </a:ext>
            </a:extLst>
          </p:cNvPr>
          <p:cNvCxnSpPr>
            <a:cxnSpLocks/>
          </p:cNvCxnSpPr>
          <p:nvPr/>
        </p:nvCxnSpPr>
        <p:spPr>
          <a:xfrm>
            <a:off x="4355615" y="2017264"/>
            <a:ext cx="3622700" cy="0"/>
          </a:xfrm>
          <a:prstGeom prst="line">
            <a:avLst/>
          </a:prstGeom>
          <a:ln w="19050">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778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8000" fill="hold" nodeType="withEffect" p14:presetBounceEnd="28000">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14:bounceEnd="28000">
                                          <p:cBhvr additive="base">
                                            <p:cTn id="7" dur="500" fill="hold"/>
                                            <p:tgtEl>
                                              <p:spTgt spid="6146"/>
                                            </p:tgtEl>
                                            <p:attrNameLst>
                                              <p:attrName>ppt_x</p:attrName>
                                            </p:attrNameLst>
                                          </p:cBhvr>
                                          <p:tavLst>
                                            <p:tav tm="0">
                                              <p:val>
                                                <p:strVal val="0-#ppt_w/2"/>
                                              </p:val>
                                            </p:tav>
                                            <p:tav tm="100000">
                                              <p:val>
                                                <p:strVal val="#ppt_x"/>
                                              </p:val>
                                            </p:tav>
                                          </p:tavLst>
                                        </p:anim>
                                        <p:anim calcmode="lin" valueType="num" p14:bounceEnd="28000">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wd">
                                        <p:tmPct val="10000"/>
                                      </p:iterate>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p:cTn id="20"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xEl>
                                                  <p:pRg st="0" end="0"/>
                                                </p:txEl>
                                              </p:spTgt>
                                            </p:tgtEl>
                                          </p:cBhvr>
                                        </p:animEffect>
                                      </p:childTnLst>
                                    </p:cTn>
                                  </p:par>
                                </p:childTnLst>
                              </p:cTn>
                            </p:par>
                            <p:par>
                              <p:cTn id="25" fill="hold">
                                <p:stCondLst>
                                  <p:cond delay="2350"/>
                                </p:stCondLst>
                                <p:childTnLst>
                                  <p:par>
                                    <p:cTn id="26" presetID="41" presetClass="entr" presetSubtype="0" fill="hold" grpId="0" nodeType="afterEffect">
                                      <p:stCondLst>
                                        <p:cond delay="0"/>
                                      </p:stCondLst>
                                      <p:iterate type="wd">
                                        <p:tmPct val="10000"/>
                                      </p:iterate>
                                      <p:childTnLst>
                                        <p:set>
                                          <p:cBhvr>
                                            <p:cTn id="27" dur="1" fill="hold">
                                              <p:stCondLst>
                                                <p:cond delay="0"/>
                                              </p:stCondLst>
                                            </p:cTn>
                                            <p:tgtEl>
                                              <p:spTgt spid="2">
                                                <p:txEl>
                                                  <p:pRg st="1" end="1"/>
                                                </p:txEl>
                                              </p:spTgt>
                                            </p:tgtEl>
                                            <p:attrNameLst>
                                              <p:attrName>style.visibility</p:attrName>
                                            </p:attrNameLst>
                                          </p:cBhvr>
                                          <p:to>
                                            <p:strVal val="visible"/>
                                          </p:to>
                                        </p:set>
                                        <p:anim calcmode="lin" valueType="num">
                                          <p:cBhvr>
                                            <p:cTn id="28"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30"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800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wd">
                                        <p:tmPct val="10000"/>
                                      </p:iterate>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p:cTn id="20"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xEl>
                                                  <p:pRg st="0" end="0"/>
                                                </p:txEl>
                                              </p:spTgt>
                                            </p:tgtEl>
                                          </p:cBhvr>
                                        </p:animEffect>
                                      </p:childTnLst>
                                    </p:cTn>
                                  </p:par>
                                </p:childTnLst>
                              </p:cTn>
                            </p:par>
                            <p:par>
                              <p:cTn id="25" fill="hold">
                                <p:stCondLst>
                                  <p:cond delay="2350"/>
                                </p:stCondLst>
                                <p:childTnLst>
                                  <p:par>
                                    <p:cTn id="26" presetID="41" presetClass="entr" presetSubtype="0" fill="hold" grpId="0" nodeType="afterEffect">
                                      <p:stCondLst>
                                        <p:cond delay="0"/>
                                      </p:stCondLst>
                                      <p:iterate type="wd">
                                        <p:tmPct val="10000"/>
                                      </p:iterate>
                                      <p:childTnLst>
                                        <p:set>
                                          <p:cBhvr>
                                            <p:cTn id="27" dur="1" fill="hold">
                                              <p:stCondLst>
                                                <p:cond delay="0"/>
                                              </p:stCondLst>
                                            </p:cTn>
                                            <p:tgtEl>
                                              <p:spTgt spid="2">
                                                <p:txEl>
                                                  <p:pRg st="1" end="1"/>
                                                </p:txEl>
                                              </p:spTgt>
                                            </p:tgtEl>
                                            <p:attrNameLst>
                                              <p:attrName>style.visibility</p:attrName>
                                            </p:attrNameLst>
                                          </p:cBhvr>
                                          <p:to>
                                            <p:strVal val="visible"/>
                                          </p:to>
                                        </p:set>
                                        <p:anim calcmode="lin" valueType="num">
                                          <p:cBhvr>
                                            <p:cTn id="28"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30"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5b0988e595225.cdn.sohucs.com/images/20181209/9c74ceefad8f4b9aa9f824144bb88b69.jpeg">
            <a:extLst>
              <a:ext uri="{FF2B5EF4-FFF2-40B4-BE49-F238E27FC236}">
                <a16:creationId xmlns:a16="http://schemas.microsoft.com/office/drawing/2014/main" id="{7E9BCDD0-A051-4E52-AEC2-A841A2C087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794" y="271182"/>
            <a:ext cx="4762500"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EBB3EFF7-1CC0-4E2E-9C40-31B8010349AA}"/>
              </a:ext>
            </a:extLst>
          </p:cNvPr>
          <p:cNvSpPr/>
          <p:nvPr/>
        </p:nvSpPr>
        <p:spPr>
          <a:xfrm>
            <a:off x="5144372" y="1928601"/>
            <a:ext cx="3539955" cy="1167692"/>
          </a:xfrm>
          <a:prstGeom prst="rect">
            <a:avLst/>
          </a:prstGeom>
        </p:spPr>
        <p:txBody>
          <a:bodyPr wrap="square">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2018</a:t>
            </a:r>
            <a:r>
              <a:rPr lang="zh-CN" altLang="en-US" sz="1200" dirty="0">
                <a:solidFill>
                  <a:schemeClr val="bg1"/>
                </a:solidFill>
                <a:latin typeface="微软雅黑" panose="020B0503020204020204" pitchFamily="34" charset="-122"/>
                <a:ea typeface="微软雅黑" panose="020B0503020204020204" pitchFamily="34" charset="-122"/>
              </a:rPr>
              <a:t>年</a:t>
            </a:r>
            <a:r>
              <a:rPr lang="en-US" altLang="zh-CN" sz="1200" dirty="0">
                <a:solidFill>
                  <a:schemeClr val="bg1"/>
                </a:solidFill>
                <a:latin typeface="微软雅黑" panose="020B0503020204020204" pitchFamily="34" charset="-122"/>
                <a:ea typeface="微软雅黑" panose="020B0503020204020204" pitchFamily="34" charset="-122"/>
              </a:rPr>
              <a:t>11</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28</a:t>
            </a:r>
            <a:r>
              <a:rPr lang="zh-CN" altLang="en-US" sz="1200" dirty="0">
                <a:solidFill>
                  <a:schemeClr val="bg1"/>
                </a:solidFill>
                <a:latin typeface="微软雅黑" panose="020B0503020204020204" pitchFamily="34" charset="-122"/>
                <a:ea typeface="微软雅黑" panose="020B0503020204020204" pitchFamily="34" charset="-122"/>
              </a:rPr>
              <a:t>日，北京市公安局石景山分局官方</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微博通报称，歌手陈羽凡因吸毒、非法持有毒品，</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于</a:t>
            </a:r>
            <a:r>
              <a:rPr lang="en-US" altLang="zh-CN" sz="1200" dirty="0">
                <a:solidFill>
                  <a:schemeClr val="bg1"/>
                </a:solidFill>
                <a:latin typeface="微软雅黑" panose="020B0503020204020204" pitchFamily="34" charset="-122"/>
                <a:ea typeface="微软雅黑" panose="020B0503020204020204" pitchFamily="34" charset="-122"/>
              </a:rPr>
              <a:t>2018</a:t>
            </a:r>
            <a:r>
              <a:rPr lang="zh-CN" altLang="en-US" sz="1200" dirty="0">
                <a:solidFill>
                  <a:schemeClr val="bg1"/>
                </a:solidFill>
                <a:latin typeface="微软雅黑" panose="020B0503020204020204" pitchFamily="34" charset="-122"/>
                <a:ea typeface="微软雅黑" panose="020B0503020204020204" pitchFamily="34" charset="-122"/>
              </a:rPr>
              <a:t>年</a:t>
            </a:r>
            <a:r>
              <a:rPr lang="en-US" altLang="zh-CN" sz="1200" dirty="0">
                <a:solidFill>
                  <a:schemeClr val="bg1"/>
                </a:solidFill>
                <a:latin typeface="微软雅黑" panose="020B0503020204020204" pitchFamily="34" charset="-122"/>
                <a:ea typeface="微软雅黑" panose="020B0503020204020204" pitchFamily="34" charset="-122"/>
              </a:rPr>
              <a:t>11</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26</a:t>
            </a:r>
            <a:r>
              <a:rPr lang="zh-CN" altLang="en-US" sz="1200" dirty="0">
                <a:solidFill>
                  <a:schemeClr val="bg1"/>
                </a:solidFill>
                <a:latin typeface="微软雅黑" panose="020B0503020204020204" pitchFamily="34" charset="-122"/>
                <a:ea typeface="微软雅黑" panose="020B0503020204020204" pitchFamily="34" charset="-122"/>
              </a:rPr>
              <a:t>日被行政拘留。之后，警方认定</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陈羽凡吸毒成瘾，责令其接受社区戒毒三年。</a:t>
            </a:r>
          </a:p>
        </p:txBody>
      </p:sp>
    </p:spTree>
    <p:extLst>
      <p:ext uri="{BB962C8B-B14F-4D97-AF65-F5344CB8AC3E}">
        <p14:creationId xmlns:p14="http://schemas.microsoft.com/office/powerpoint/2010/main" val="2114209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left)">
                                      <p:cBhvr>
                                        <p:cTn id="11" dur="500"/>
                                        <p:tgtEl>
                                          <p:spTgt spid="2">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wipe(left)">
                                      <p:cBhvr>
                                        <p:cTn id="15" dur="500"/>
                                        <p:tgtEl>
                                          <p:spTgt spid="2">
                                            <p:txEl>
                                              <p:pRg st="1" end="1"/>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wipe(left)">
                                      <p:cBhvr>
                                        <p:cTn id="19" dur="500"/>
                                        <p:tgtEl>
                                          <p:spTgt spid="2">
                                            <p:txEl>
                                              <p:pRg st="2" end="2"/>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wipe(left)">
                                      <p:cBhvr>
                                        <p:cTn id="2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3572E52-6BC4-49B5-90F2-455D90AA1670}"/>
              </a:ext>
            </a:extLst>
          </p:cNvPr>
          <p:cNvSpPr/>
          <p:nvPr/>
        </p:nvSpPr>
        <p:spPr>
          <a:xfrm>
            <a:off x="2528047" y="3888801"/>
            <a:ext cx="4087906" cy="741357"/>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为什么人们对待普通人吸毒与明星吸毒的</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反应有天壤之别！！！</a:t>
            </a:r>
          </a:p>
        </p:txBody>
      </p:sp>
      <p:pic>
        <p:nvPicPr>
          <p:cNvPr id="8" name="图片 7">
            <a:extLst>
              <a:ext uri="{FF2B5EF4-FFF2-40B4-BE49-F238E27FC236}">
                <a16:creationId xmlns:a16="http://schemas.microsoft.com/office/drawing/2014/main" id="{35FBDE22-9E14-4351-9A6C-F25D6BFE98D2}"/>
              </a:ext>
            </a:extLst>
          </p:cNvPr>
          <p:cNvPicPr>
            <a:picLocks noChangeAspect="1"/>
          </p:cNvPicPr>
          <p:nvPr/>
        </p:nvPicPr>
        <p:blipFill rotWithShape="1">
          <a:blip r:embed="rId3">
            <a:extLst>
              <a:ext uri="{28A0092B-C50C-407E-A947-70E740481C1C}">
                <a14:useLocalDpi xmlns:a14="http://schemas.microsoft.com/office/drawing/2010/main" val="0"/>
              </a:ext>
            </a:extLst>
          </a:blip>
          <a:srcRect l="1776" t="1699" r="1776" b="2091"/>
          <a:stretch/>
        </p:blipFill>
        <p:spPr>
          <a:xfrm>
            <a:off x="2887756" y="699021"/>
            <a:ext cx="3368487" cy="3138236"/>
          </a:xfrm>
          <a:prstGeom prst="rect">
            <a:avLst/>
          </a:prstGeom>
        </p:spPr>
      </p:pic>
    </p:spTree>
    <p:extLst>
      <p:ext uri="{BB962C8B-B14F-4D97-AF65-F5344CB8AC3E}">
        <p14:creationId xmlns:p14="http://schemas.microsoft.com/office/powerpoint/2010/main" val="84769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left)">
                                      <p:cBhvr>
                                        <p:cTn id="13" dur="500"/>
                                        <p:tgtEl>
                                          <p:spTgt spid="5">
                                            <p:txEl>
                                              <p:pRg st="0" end="0"/>
                                            </p:txEl>
                                          </p:spTgt>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1150665"/>
            <a:ext cx="9144000" cy="3992835"/>
          </a:xfrm>
          <a:prstGeom prst="rect">
            <a:avLst/>
          </a:prstGeom>
        </p:spPr>
      </p:pic>
      <p:sp>
        <p:nvSpPr>
          <p:cNvPr id="9" name="矩形 8">
            <a:extLst>
              <a:ext uri="{FF2B5EF4-FFF2-40B4-BE49-F238E27FC236}">
                <a16:creationId xmlns:a16="http://schemas.microsoft.com/office/drawing/2014/main" id="{40FAEC41-B884-41E8-853D-1FC2E165F048}"/>
              </a:ext>
            </a:extLst>
          </p:cNvPr>
          <p:cNvSpPr/>
          <p:nvPr/>
        </p:nvSpPr>
        <p:spPr>
          <a:xfrm>
            <a:off x="1499347" y="426300"/>
            <a:ext cx="6145306" cy="1448730"/>
          </a:xfrm>
          <a:prstGeom prst="rect">
            <a:avLst/>
          </a:prstGeom>
        </p:spPr>
        <p:txBody>
          <a:bodyPr wrap="square">
            <a:spAutoFit/>
          </a:bodyPr>
          <a:lstStyle/>
          <a:p>
            <a:pPr algn="ctr">
              <a:lnSpc>
                <a:spcPct val="150000"/>
              </a:lnSpc>
            </a:pPr>
            <a:r>
              <a:rPr lang="zh-CN" altLang="en-US" sz="1200" dirty="0">
                <a:solidFill>
                  <a:schemeClr val="bg1"/>
                </a:solidFill>
              </a:rPr>
              <a:t>如果说</a:t>
            </a:r>
            <a:r>
              <a:rPr lang="en-US" altLang="zh-CN" sz="1200" dirty="0">
                <a:solidFill>
                  <a:schemeClr val="bg1"/>
                </a:solidFill>
              </a:rPr>
              <a:t>《</a:t>
            </a:r>
            <a:r>
              <a:rPr lang="zh-CN" altLang="en-US" sz="1200" dirty="0">
                <a:solidFill>
                  <a:schemeClr val="bg1"/>
                </a:solidFill>
              </a:rPr>
              <a:t>门徒</a:t>
            </a:r>
            <a:r>
              <a:rPr lang="en-US" altLang="zh-CN" sz="1200" dirty="0">
                <a:solidFill>
                  <a:schemeClr val="bg1"/>
                </a:solidFill>
              </a:rPr>
              <a:t>》</a:t>
            </a:r>
            <a:r>
              <a:rPr lang="zh-CN" altLang="en-US" sz="1200" dirty="0">
                <a:solidFill>
                  <a:schemeClr val="bg1"/>
                </a:solidFill>
              </a:rPr>
              <a:t>、</a:t>
            </a:r>
            <a:r>
              <a:rPr lang="en-US" altLang="zh-CN" sz="1200" dirty="0">
                <a:solidFill>
                  <a:schemeClr val="bg1"/>
                </a:solidFill>
              </a:rPr>
              <a:t>《</a:t>
            </a:r>
            <a:r>
              <a:rPr lang="zh-CN" altLang="en-US" sz="1200" dirty="0">
                <a:solidFill>
                  <a:schemeClr val="bg1"/>
                </a:solidFill>
              </a:rPr>
              <a:t>扫毒</a:t>
            </a:r>
            <a:r>
              <a:rPr lang="en-US" altLang="zh-CN" sz="1200" dirty="0">
                <a:solidFill>
                  <a:schemeClr val="bg1"/>
                </a:solidFill>
              </a:rPr>
              <a:t>》</a:t>
            </a:r>
            <a:r>
              <a:rPr lang="zh-CN" altLang="en-US" sz="1200" dirty="0">
                <a:solidFill>
                  <a:schemeClr val="bg1"/>
                </a:solidFill>
              </a:rPr>
              <a:t>等影片是通过艺术的手法告诫人们远离毒品的话</a:t>
            </a:r>
            <a:endParaRPr lang="en-US" altLang="zh-CN" sz="1200" dirty="0">
              <a:solidFill>
                <a:schemeClr val="bg1"/>
              </a:solidFill>
            </a:endParaRPr>
          </a:p>
          <a:p>
            <a:pPr algn="ctr">
              <a:lnSpc>
                <a:spcPct val="150000"/>
              </a:lnSpc>
            </a:pPr>
            <a:r>
              <a:rPr lang="zh-CN" altLang="en-US" sz="1200" dirty="0">
                <a:solidFill>
                  <a:schemeClr val="bg1"/>
                </a:solidFill>
              </a:rPr>
              <a:t>那么北京公安宣传明星吸毒的新闻，就是用现实版的故事来说教：</a:t>
            </a:r>
            <a:endParaRPr lang="en-US" altLang="zh-CN" sz="1200" dirty="0">
              <a:solidFill>
                <a:schemeClr val="bg1"/>
              </a:solidFill>
            </a:endParaRPr>
          </a:p>
          <a:p>
            <a:pPr algn="ctr">
              <a:lnSpc>
                <a:spcPct val="150000"/>
              </a:lnSpc>
            </a:pPr>
            <a:r>
              <a:rPr lang="zh-CN" altLang="en-US" sz="1200" dirty="0">
                <a:solidFill>
                  <a:schemeClr val="bg1"/>
                </a:solidFill>
              </a:rPr>
              <a:t>不管多大的腕儿，多亮的星儿，都禁不起吸毒的毁；</a:t>
            </a:r>
            <a:endParaRPr lang="en-US" altLang="zh-CN" sz="1200" dirty="0">
              <a:solidFill>
                <a:schemeClr val="bg1"/>
              </a:solidFill>
            </a:endParaRPr>
          </a:p>
          <a:p>
            <a:pPr algn="ctr">
              <a:lnSpc>
                <a:spcPct val="150000"/>
              </a:lnSpc>
            </a:pPr>
            <a:r>
              <a:rPr lang="zh-CN" altLang="en-US" sz="1200" dirty="0">
                <a:solidFill>
                  <a:schemeClr val="bg1"/>
                </a:solidFill>
              </a:rPr>
              <a:t>不管多高的身份，多厚的钱财，都禁不起吸毒的败。</a:t>
            </a:r>
          </a:p>
          <a:p>
            <a:pPr algn="ctr">
              <a:lnSpc>
                <a:spcPct val="150000"/>
              </a:lnSpc>
            </a:pPr>
            <a:endParaRPr lang="en-US" altLang="zh-CN" sz="1200" dirty="0">
              <a:solidFill>
                <a:schemeClr val="bg1"/>
              </a:solidFill>
            </a:endParaRPr>
          </a:p>
        </p:txBody>
      </p:sp>
    </p:spTree>
    <p:extLst>
      <p:ext uri="{BB962C8B-B14F-4D97-AF65-F5344CB8AC3E}">
        <p14:creationId xmlns:p14="http://schemas.microsoft.com/office/powerpoint/2010/main" val="247354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left)">
                                      <p:cBhvr>
                                        <p:cTn id="15" dur="500"/>
                                        <p:tgtEl>
                                          <p:spTgt spid="9">
                                            <p:txEl>
                                              <p:pRg st="1" end="1"/>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wipe(left)">
                                      <p:cBhvr>
                                        <p:cTn id="19" dur="500"/>
                                        <p:tgtEl>
                                          <p:spTgt spid="9">
                                            <p:txEl>
                                              <p:pRg st="2" end="2"/>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Effect transition="in" filter="wipe(left)">
                                      <p:cBhvr>
                                        <p:cTn id="2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4EA38D1E-E5E6-4C17-92C8-B6DFC4A859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5"/>
            <a:ext cx="9144000" cy="5142895"/>
          </a:xfrm>
          <a:prstGeom prst="rect">
            <a:avLst/>
          </a:prstGeom>
        </p:spPr>
      </p:pic>
      <p:pic>
        <p:nvPicPr>
          <p:cNvPr id="22" name="图片 21">
            <a:extLst>
              <a:ext uri="{FF2B5EF4-FFF2-40B4-BE49-F238E27FC236}">
                <a16:creationId xmlns:a16="http://schemas.microsoft.com/office/drawing/2014/main" id="{DED479CC-1949-4CF0-8FB4-91C797E5E7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3556096"/>
          </a:xfrm>
          <a:prstGeom prst="rect">
            <a:avLst/>
          </a:prstGeom>
        </p:spPr>
      </p:pic>
      <p:pic>
        <p:nvPicPr>
          <p:cNvPr id="20" name="图片 19">
            <a:extLst>
              <a:ext uri="{FF2B5EF4-FFF2-40B4-BE49-F238E27FC236}">
                <a16:creationId xmlns:a16="http://schemas.microsoft.com/office/drawing/2014/main" id="{762064F6-608E-44E3-A8FA-6ED6594AEF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362"/>
            <a:ext cx="9144000" cy="2220544"/>
          </a:xfrm>
          <a:prstGeom prst="rect">
            <a:avLst/>
          </a:prstGeom>
        </p:spPr>
      </p:pic>
      <p:sp>
        <p:nvSpPr>
          <p:cNvPr id="17" name="标题 1"/>
          <p:cNvSpPr txBox="1"/>
          <p:nvPr/>
        </p:nvSpPr>
        <p:spPr>
          <a:xfrm>
            <a:off x="129791" y="213631"/>
            <a:ext cx="2672029" cy="3693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400" dirty="0">
                <a:solidFill>
                  <a:srgbClr val="C00000"/>
                </a:solidFill>
                <a:latin typeface="微软雅黑" pitchFamily="34" charset="-122"/>
                <a:ea typeface="微软雅黑" pitchFamily="34" charset="-122"/>
              </a:rPr>
              <a:t>目录 </a:t>
            </a:r>
            <a:r>
              <a:rPr lang="en-US" altLang="zh-CN" sz="2400" dirty="0">
                <a:solidFill>
                  <a:srgbClr val="C00000"/>
                </a:solidFill>
                <a:latin typeface="微软雅黑" pitchFamily="34" charset="-122"/>
                <a:ea typeface="微软雅黑" pitchFamily="34" charset="-122"/>
              </a:rPr>
              <a:t>CONCENTS</a:t>
            </a:r>
            <a:endParaRPr lang="zh-CN" altLang="en-US" sz="2400" dirty="0">
              <a:solidFill>
                <a:srgbClr val="C00000"/>
              </a:solidFill>
              <a:latin typeface="微软雅黑" pitchFamily="34" charset="-122"/>
              <a:ea typeface="微软雅黑" pitchFamily="34" charset="-122"/>
            </a:endParaRPr>
          </a:p>
        </p:txBody>
      </p:sp>
      <p:grpSp>
        <p:nvGrpSpPr>
          <p:cNvPr id="10" name="组合 9"/>
          <p:cNvGrpSpPr/>
          <p:nvPr/>
        </p:nvGrpSpPr>
        <p:grpSpPr>
          <a:xfrm>
            <a:off x="1465806" y="2433592"/>
            <a:ext cx="1122504" cy="1122504"/>
            <a:chOff x="1803576" y="2333297"/>
            <a:chExt cx="1122504" cy="1122504"/>
          </a:xfrm>
        </p:grpSpPr>
        <p:sp>
          <p:nvSpPr>
            <p:cNvPr id="2" name="椭圆 1"/>
            <p:cNvSpPr/>
            <p:nvPr/>
          </p:nvSpPr>
          <p:spPr>
            <a:xfrm>
              <a:off x="1803576" y="2333297"/>
              <a:ext cx="1122504" cy="1122504"/>
            </a:xfrm>
            <a:prstGeom prst="ellipse">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a:xfrm>
              <a:off x="1847719"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a:solidFill>
                    <a:srgbClr val="C00000"/>
                  </a:solidFill>
                  <a:latin typeface="微软雅黑" pitchFamily="34" charset="-122"/>
                  <a:ea typeface="微软雅黑" pitchFamily="34" charset="-122"/>
                </a:rPr>
                <a:t>什么是毒品</a:t>
              </a:r>
            </a:p>
          </p:txBody>
        </p:sp>
      </p:grpSp>
      <p:grpSp>
        <p:nvGrpSpPr>
          <p:cNvPr id="11" name="组合 10"/>
          <p:cNvGrpSpPr/>
          <p:nvPr/>
        </p:nvGrpSpPr>
        <p:grpSpPr>
          <a:xfrm>
            <a:off x="3068283" y="2433592"/>
            <a:ext cx="1122504" cy="1122504"/>
            <a:chOff x="3424271" y="2333297"/>
            <a:chExt cx="1122504" cy="1122504"/>
          </a:xfrm>
        </p:grpSpPr>
        <p:sp>
          <p:nvSpPr>
            <p:cNvPr id="4" name="椭圆 3"/>
            <p:cNvSpPr/>
            <p:nvPr/>
          </p:nvSpPr>
          <p:spPr>
            <a:xfrm>
              <a:off x="3424271" y="2333297"/>
              <a:ext cx="1122504" cy="1122504"/>
            </a:xfrm>
            <a:prstGeom prst="ellipse">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标题 1"/>
            <p:cNvSpPr txBox="1"/>
            <p:nvPr/>
          </p:nvSpPr>
          <p:spPr>
            <a:xfrm>
              <a:off x="3468414"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a:solidFill>
                    <a:srgbClr val="C00000"/>
                  </a:solidFill>
                  <a:latin typeface="微软雅黑" pitchFamily="34" charset="-122"/>
                  <a:ea typeface="微软雅黑" pitchFamily="34" charset="-122"/>
                </a:rPr>
                <a:t>吸毒的危害</a:t>
              </a:r>
            </a:p>
          </p:txBody>
        </p:sp>
      </p:grpSp>
      <p:grpSp>
        <p:nvGrpSpPr>
          <p:cNvPr id="12" name="组合 11"/>
          <p:cNvGrpSpPr/>
          <p:nvPr/>
        </p:nvGrpSpPr>
        <p:grpSpPr>
          <a:xfrm>
            <a:off x="4670760" y="2433592"/>
            <a:ext cx="1122504" cy="1122504"/>
            <a:chOff x="4969292" y="2333297"/>
            <a:chExt cx="1122504" cy="1122504"/>
          </a:xfrm>
        </p:grpSpPr>
        <p:sp>
          <p:nvSpPr>
            <p:cNvPr id="6" name="椭圆 5"/>
            <p:cNvSpPr/>
            <p:nvPr/>
          </p:nvSpPr>
          <p:spPr>
            <a:xfrm>
              <a:off x="4969292" y="2333297"/>
              <a:ext cx="1122504" cy="112250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标题 1"/>
            <p:cNvSpPr txBox="1"/>
            <p:nvPr/>
          </p:nvSpPr>
          <p:spPr>
            <a:xfrm>
              <a:off x="5013435" y="2709882"/>
              <a:ext cx="1034218" cy="3693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200" b="1" dirty="0">
                  <a:solidFill>
                    <a:srgbClr val="C00000"/>
                  </a:solidFill>
                  <a:latin typeface="微软雅黑" pitchFamily="34" charset="-122"/>
                  <a:ea typeface="微软雅黑" pitchFamily="34" charset="-122"/>
                </a:rPr>
                <a:t>明星吸毒对社会的不良影响</a:t>
              </a:r>
            </a:p>
          </p:txBody>
        </p:sp>
      </p:grpSp>
      <p:grpSp>
        <p:nvGrpSpPr>
          <p:cNvPr id="16" name="组合 15"/>
          <p:cNvGrpSpPr/>
          <p:nvPr/>
        </p:nvGrpSpPr>
        <p:grpSpPr>
          <a:xfrm>
            <a:off x="6273237" y="2433592"/>
            <a:ext cx="1122504" cy="1122504"/>
            <a:chOff x="4969292" y="2333297"/>
            <a:chExt cx="1122504" cy="1122504"/>
          </a:xfrm>
        </p:grpSpPr>
        <p:sp>
          <p:nvSpPr>
            <p:cNvPr id="18" name="椭圆 17"/>
            <p:cNvSpPr/>
            <p:nvPr/>
          </p:nvSpPr>
          <p:spPr>
            <a:xfrm>
              <a:off x="4969292" y="2333297"/>
              <a:ext cx="1122504" cy="1122504"/>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标题 1"/>
            <p:cNvSpPr txBox="1"/>
            <p:nvPr/>
          </p:nvSpPr>
          <p:spPr>
            <a:xfrm>
              <a:off x="5013435" y="2709883"/>
              <a:ext cx="1034218" cy="3693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200" b="1" dirty="0">
                  <a:solidFill>
                    <a:srgbClr val="C00000"/>
                  </a:solidFill>
                  <a:latin typeface="微软雅黑" pitchFamily="34" charset="-122"/>
                  <a:ea typeface="微软雅黑" pitchFamily="34" charset="-122"/>
                </a:rPr>
                <a:t>影视作品中的缉毒警察</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par>
                          <p:cTn id="8" fill="hold">
                            <p:stCondLst>
                              <p:cond delay="250"/>
                            </p:stCondLst>
                            <p:childTnLst>
                              <p:par>
                                <p:cTn id="9" presetID="9"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500"/>
                                        <p:tgtEl>
                                          <p:spTgt spid="20"/>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53" presetClass="entr" presetSubtype="16" fill="hold" nodeType="withEffect">
                                  <p:stCondLst>
                                    <p:cond delay="5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s2.baidu.com/6ONYsjip0QIZ8tyhnq/it/u=374548577,2932512887&amp;fm=173&amp;app=49&amp;f=JPEG?w=603&amp;h=316&amp;s=8B42FB1217DA4461146DB4DA000080B2">
            <a:extLst>
              <a:ext uri="{FF2B5EF4-FFF2-40B4-BE49-F238E27FC236}">
                <a16:creationId xmlns:a16="http://schemas.microsoft.com/office/drawing/2014/main" id="{860A154B-BDA6-41BD-957A-2BA8AD6239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939" y="1546700"/>
            <a:ext cx="3897875" cy="204266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a:extLst>
              <a:ext uri="{FF2B5EF4-FFF2-40B4-BE49-F238E27FC236}">
                <a16:creationId xmlns:a16="http://schemas.microsoft.com/office/drawing/2014/main" id="{4E2AF706-299C-4972-A4E3-F7A86A2E82ED}"/>
              </a:ext>
            </a:extLst>
          </p:cNvPr>
          <p:cNvSpPr/>
          <p:nvPr/>
        </p:nvSpPr>
        <p:spPr>
          <a:xfrm>
            <a:off x="2118100" y="778639"/>
            <a:ext cx="5109091" cy="584775"/>
          </a:xfrm>
          <a:prstGeom prst="rect">
            <a:avLst/>
          </a:prstGeom>
        </p:spPr>
        <p:txBody>
          <a:bodyPr wrap="none">
            <a:spAutoFit/>
          </a:bodyPr>
          <a:lstStyle/>
          <a:p>
            <a:pPr algn="ctr"/>
            <a:r>
              <a:rPr lang="zh-CN" altLang="en-US" sz="3200" dirty="0">
                <a:solidFill>
                  <a:schemeClr val="bg1"/>
                </a:solidFill>
              </a:rPr>
              <a:t>明星吸毒是否应该被原谅？</a:t>
            </a:r>
          </a:p>
        </p:txBody>
      </p:sp>
      <p:sp>
        <p:nvSpPr>
          <p:cNvPr id="9" name="矩形 8">
            <a:extLst>
              <a:ext uri="{FF2B5EF4-FFF2-40B4-BE49-F238E27FC236}">
                <a16:creationId xmlns:a16="http://schemas.microsoft.com/office/drawing/2014/main" id="{1A85BB58-F34B-4E6E-9C47-D834C0FC7B20}"/>
              </a:ext>
            </a:extLst>
          </p:cNvPr>
          <p:cNvSpPr/>
          <p:nvPr/>
        </p:nvSpPr>
        <p:spPr>
          <a:xfrm>
            <a:off x="1098682" y="3862277"/>
            <a:ext cx="7513544" cy="584775"/>
          </a:xfrm>
          <a:prstGeom prst="rect">
            <a:avLst/>
          </a:prstGeom>
        </p:spPr>
        <p:txBody>
          <a:bodyPr wrap="square">
            <a:spAutoFit/>
          </a:bodyPr>
          <a:lstStyle/>
          <a:p>
            <a:pPr algn="ctr"/>
            <a:r>
              <a:rPr lang="zh-CN" altLang="en-US" sz="1600" dirty="0">
                <a:solidFill>
                  <a:schemeClr val="bg1"/>
                </a:solidFill>
              </a:rPr>
              <a:t>明星如果不能传递正能量，而频繁曝出吸毒、出轨、家暴等负面消息，</a:t>
            </a:r>
            <a:endParaRPr lang="en-US" altLang="zh-CN" sz="1600" dirty="0">
              <a:solidFill>
                <a:schemeClr val="bg1"/>
              </a:solidFill>
            </a:endParaRPr>
          </a:p>
          <a:p>
            <a:pPr algn="ctr"/>
            <a:r>
              <a:rPr lang="zh-CN" altLang="en-US" sz="1600" dirty="0">
                <a:solidFill>
                  <a:schemeClr val="bg1"/>
                </a:solidFill>
              </a:rPr>
              <a:t>不仅给社会带来极大的恶劣影响，也容易导致很多青少年粉丝误入歧途。</a:t>
            </a:r>
          </a:p>
        </p:txBody>
      </p:sp>
      <p:grpSp>
        <p:nvGrpSpPr>
          <p:cNvPr id="3" name="组合 2">
            <a:extLst>
              <a:ext uri="{FF2B5EF4-FFF2-40B4-BE49-F238E27FC236}">
                <a16:creationId xmlns:a16="http://schemas.microsoft.com/office/drawing/2014/main" id="{B60999E1-2D97-44B7-A447-C534E261E525}"/>
              </a:ext>
            </a:extLst>
          </p:cNvPr>
          <p:cNvGrpSpPr/>
          <p:nvPr/>
        </p:nvGrpSpPr>
        <p:grpSpPr>
          <a:xfrm>
            <a:off x="4634813" y="1546700"/>
            <a:ext cx="3692508" cy="2051449"/>
            <a:chOff x="4634813" y="1546700"/>
            <a:chExt cx="3692508" cy="2051449"/>
          </a:xfrm>
        </p:grpSpPr>
        <p:sp>
          <p:nvSpPr>
            <p:cNvPr id="2" name="矩形 1">
              <a:extLst>
                <a:ext uri="{FF2B5EF4-FFF2-40B4-BE49-F238E27FC236}">
                  <a16:creationId xmlns:a16="http://schemas.microsoft.com/office/drawing/2014/main" id="{08E2A467-B2E7-4582-B02E-A0BC30CEC5D7}"/>
                </a:ext>
              </a:extLst>
            </p:cNvPr>
            <p:cNvSpPr/>
            <p:nvPr/>
          </p:nvSpPr>
          <p:spPr>
            <a:xfrm>
              <a:off x="4634813" y="1546700"/>
              <a:ext cx="3692508" cy="2051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 name="矩形 6">
              <a:extLst>
                <a:ext uri="{FF2B5EF4-FFF2-40B4-BE49-F238E27FC236}">
                  <a16:creationId xmlns:a16="http://schemas.microsoft.com/office/drawing/2014/main" id="{E45AEB5B-6854-4290-BC8A-AA1B708DB35D}"/>
                </a:ext>
              </a:extLst>
            </p:cNvPr>
            <p:cNvSpPr/>
            <p:nvPr/>
          </p:nvSpPr>
          <p:spPr>
            <a:xfrm>
              <a:off x="4710479" y="1546700"/>
              <a:ext cx="3541177" cy="694357"/>
            </a:xfrm>
            <a:prstGeom prst="rect">
              <a:avLst/>
            </a:prstGeom>
          </p:spPr>
          <p:txBody>
            <a:bodyPr wrap="square">
              <a:spAutoFit/>
            </a:bodyPr>
            <a:lstStyle/>
            <a:p>
              <a:pPr algn="just">
                <a:lnSpc>
                  <a:spcPct val="150000"/>
                </a:lnSpc>
              </a:pPr>
              <a:r>
                <a:rPr lang="zh-CN" altLang="en-US" sz="900" dirty="0">
                  <a:solidFill>
                    <a:schemeClr val="tx1">
                      <a:lumMod val="75000"/>
                      <a:lumOff val="25000"/>
                    </a:schemeClr>
                  </a:solidFill>
                </a:rPr>
                <a:t>“都是吸毒，为什么人们对待普通人吸毒与明星吸毒的反应有天壤之别？对于吸毒的明星要如此口伐笔诛，恨不得让其在娱乐圈消失，难道明星吸毒就不能宽容对待？”</a:t>
              </a:r>
            </a:p>
          </p:txBody>
        </p:sp>
        <p:sp>
          <p:nvSpPr>
            <p:cNvPr id="4" name="矩形 3">
              <a:extLst>
                <a:ext uri="{FF2B5EF4-FFF2-40B4-BE49-F238E27FC236}">
                  <a16:creationId xmlns:a16="http://schemas.microsoft.com/office/drawing/2014/main" id="{5BF3DC43-3C06-4481-888E-6CEFFA7A6A23}"/>
                </a:ext>
              </a:extLst>
            </p:cNvPr>
            <p:cNvSpPr/>
            <p:nvPr/>
          </p:nvSpPr>
          <p:spPr>
            <a:xfrm>
              <a:off x="4672646" y="2342303"/>
              <a:ext cx="3616842" cy="530466"/>
            </a:xfrm>
            <a:prstGeom prst="rect">
              <a:avLst/>
            </a:prstGeom>
          </p:spPr>
          <p:txBody>
            <a:bodyPr wrap="square">
              <a:spAutoFit/>
            </a:bodyPr>
            <a:lstStyle/>
            <a:p>
              <a:pPr>
                <a:lnSpc>
                  <a:spcPct val="150000"/>
                </a:lnSpc>
              </a:pPr>
              <a:r>
                <a:rPr lang="zh-CN" altLang="en-US" sz="1000" dirty="0">
                  <a:solidFill>
                    <a:schemeClr val="tx1">
                      <a:lumMod val="75000"/>
                      <a:lumOff val="25000"/>
                    </a:schemeClr>
                  </a:solidFill>
                </a:rPr>
                <a:t>“偶像只是自己吸毒而已，又没有危害到别人，为什么大家要对他如此刻薄</a:t>
              </a:r>
            </a:p>
          </p:txBody>
        </p:sp>
        <p:sp>
          <p:nvSpPr>
            <p:cNvPr id="10" name="矩形 9">
              <a:extLst>
                <a:ext uri="{FF2B5EF4-FFF2-40B4-BE49-F238E27FC236}">
                  <a16:creationId xmlns:a16="http://schemas.microsoft.com/office/drawing/2014/main" id="{A79E862E-D950-435C-88B0-93661B49F030}"/>
                </a:ext>
              </a:extLst>
            </p:cNvPr>
            <p:cNvSpPr/>
            <p:nvPr/>
          </p:nvSpPr>
          <p:spPr>
            <a:xfrm>
              <a:off x="4710479" y="2891604"/>
              <a:ext cx="3616842" cy="530466"/>
            </a:xfrm>
            <a:prstGeom prst="rect">
              <a:avLst/>
            </a:prstGeom>
          </p:spPr>
          <p:txBody>
            <a:bodyPr wrap="square">
              <a:spAutoFit/>
            </a:bodyPr>
            <a:lstStyle/>
            <a:p>
              <a:pPr>
                <a:lnSpc>
                  <a:spcPct val="150000"/>
                </a:lnSpc>
              </a:pPr>
              <a:r>
                <a:rPr lang="zh-CN" altLang="en-US" sz="1000" dirty="0">
                  <a:solidFill>
                    <a:schemeClr val="tx1">
                      <a:lumMod val="75000"/>
                      <a:lumOff val="25000"/>
                    </a:schemeClr>
                  </a:solidFill>
                </a:rPr>
                <a:t>更有一些粉丝拿出法律法规：“国家不是说不得歧视吸毒，并且要鼓励他们去戒毒吗？”</a:t>
              </a:r>
            </a:p>
          </p:txBody>
        </p:sp>
      </p:grpSp>
    </p:spTree>
    <p:extLst>
      <p:ext uri="{BB962C8B-B14F-4D97-AF65-F5344CB8AC3E}">
        <p14:creationId xmlns:p14="http://schemas.microsoft.com/office/powerpoint/2010/main" val="330904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250" fill="hold"/>
                                        <p:tgtEl>
                                          <p:spTgt spid="1026"/>
                                        </p:tgtEl>
                                        <p:attrNameLst>
                                          <p:attrName>ppt_x</p:attrName>
                                        </p:attrNameLst>
                                      </p:cBhvr>
                                      <p:tavLst>
                                        <p:tav tm="0">
                                          <p:val>
                                            <p:strVal val="0-#ppt_w/2"/>
                                          </p:val>
                                        </p:tav>
                                        <p:tav tm="100000">
                                          <p:val>
                                            <p:strVal val="#ppt_x"/>
                                          </p:val>
                                        </p:tav>
                                      </p:tavLst>
                                    </p:anim>
                                    <p:anim calcmode="lin" valueType="num">
                                      <p:cBhvr additive="base">
                                        <p:cTn id="14" dur="250" fill="hold"/>
                                        <p:tgtEl>
                                          <p:spTgt spid="102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1+#ppt_w/2"/>
                                          </p:val>
                                        </p:tav>
                                        <p:tav tm="100000">
                                          <p:val>
                                            <p:strVal val="#ppt_x"/>
                                          </p:val>
                                        </p:tav>
                                      </p:tavLst>
                                    </p:anim>
                                    <p:anim calcmode="lin" valueType="num">
                                      <p:cBhvr additive="base">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2" presetClass="entr" presetSubtype="8" fill="hold" grpId="0"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B18DEED1-F28F-4530-8F91-4FE9930B6158}"/>
              </a:ext>
            </a:extLst>
          </p:cNvPr>
          <p:cNvSpPr/>
          <p:nvPr/>
        </p:nvSpPr>
        <p:spPr>
          <a:xfrm>
            <a:off x="300147" y="732916"/>
            <a:ext cx="8552987" cy="297354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0FAEC41-B884-41E8-853D-1FC2E165F048}"/>
              </a:ext>
            </a:extLst>
          </p:cNvPr>
          <p:cNvSpPr/>
          <p:nvPr/>
        </p:nvSpPr>
        <p:spPr>
          <a:xfrm>
            <a:off x="4281135" y="2100914"/>
            <a:ext cx="4571999" cy="1167692"/>
          </a:xfrm>
          <a:prstGeom prst="rect">
            <a:avLst/>
          </a:prstGeom>
        </p:spPr>
        <p:txBody>
          <a:bodyPr wrap="square">
            <a:spAutoFit/>
          </a:bodyPr>
          <a:lstStyle/>
          <a:p>
            <a:pPr marL="171450" indent="-171450">
              <a:lnSpc>
                <a:spcPct val="150000"/>
              </a:lnSpc>
              <a:buFont typeface="Wingdings" panose="05000000000000000000" pitchFamily="2" charset="2"/>
              <a:buChar char="Ø"/>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而此时偶像做了坏“榜样”，无疑会让崇拜他们粉丝有样学样。</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Ø"/>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更何况现在互联网总有一些人说大麻、</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K</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粉等毒品其实没那么大</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的危害，不会上瘾的奇怪言论，更让青少年对此类毒品放松了警</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惕之心。</a:t>
            </a:r>
          </a:p>
        </p:txBody>
      </p:sp>
      <p:sp>
        <p:nvSpPr>
          <p:cNvPr id="4" name="矩形 3">
            <a:extLst>
              <a:ext uri="{FF2B5EF4-FFF2-40B4-BE49-F238E27FC236}">
                <a16:creationId xmlns:a16="http://schemas.microsoft.com/office/drawing/2014/main" id="{3FD866C6-690F-42D3-97D6-7F8875CA7BEC}"/>
              </a:ext>
            </a:extLst>
          </p:cNvPr>
          <p:cNvSpPr/>
          <p:nvPr/>
        </p:nvSpPr>
        <p:spPr>
          <a:xfrm>
            <a:off x="4427034" y="1347562"/>
            <a:ext cx="4572000" cy="738664"/>
          </a:xfrm>
          <a:prstGeom prst="rect">
            <a:avLst/>
          </a:prstGeom>
        </p:spPr>
        <p:txBody>
          <a:bodyPr>
            <a:spAutoFit/>
          </a:body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他们对大麻、冰毒、摇头丸、</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K</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粉等</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毒品的危害性认知极其有限</a:t>
            </a:r>
          </a:p>
        </p:txBody>
      </p:sp>
      <p:sp>
        <p:nvSpPr>
          <p:cNvPr id="6" name="矩形 5">
            <a:extLst>
              <a:ext uri="{FF2B5EF4-FFF2-40B4-BE49-F238E27FC236}">
                <a16:creationId xmlns:a16="http://schemas.microsoft.com/office/drawing/2014/main" id="{101DD00D-E68C-474B-BAC4-65C6596D107C}"/>
              </a:ext>
            </a:extLst>
          </p:cNvPr>
          <p:cNvSpPr/>
          <p:nvPr/>
        </p:nvSpPr>
        <p:spPr>
          <a:xfrm>
            <a:off x="1218787" y="3845364"/>
            <a:ext cx="6706425" cy="913070"/>
          </a:xfrm>
          <a:prstGeom prst="rect">
            <a:avLst/>
          </a:prstGeom>
        </p:spPr>
        <p:txBody>
          <a:bodyPr wrap="square">
            <a:spAutoFit/>
          </a:bodyPr>
          <a:lstStyle/>
          <a:p>
            <a:pPr algn="ctr">
              <a:lnSpc>
                <a:spcPts val="3200"/>
              </a:lnSpc>
            </a:pPr>
            <a:r>
              <a:rPr lang="zh-CN" altLang="en-US" sz="1800" dirty="0">
                <a:solidFill>
                  <a:schemeClr val="bg1"/>
                </a:solidFill>
                <a:latin typeface="微软雅黑" panose="020B0503020204020204" pitchFamily="34" charset="-122"/>
                <a:ea typeface="微软雅黑" panose="020B0503020204020204" pitchFamily="34" charset="-122"/>
              </a:rPr>
              <a:t>明星一旦触碰黄赌毒的红线，就应该对他们进行严厉惩戒，</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lnSpc>
                <a:spcPts val="3200"/>
              </a:lnSpc>
            </a:pPr>
            <a:r>
              <a:rPr lang="zh-CN" altLang="en-US" sz="2800" b="1" dirty="0">
                <a:solidFill>
                  <a:schemeClr val="bg1"/>
                </a:solidFill>
                <a:latin typeface="微软雅黑" panose="020B0503020204020204" pitchFamily="34" charset="-122"/>
                <a:ea typeface="微软雅黑" panose="020B0503020204020204" pitchFamily="34" charset="-122"/>
              </a:rPr>
              <a:t>必须封杀他们</a:t>
            </a:r>
          </a:p>
        </p:txBody>
      </p:sp>
      <p:grpSp>
        <p:nvGrpSpPr>
          <p:cNvPr id="2" name="组合 1">
            <a:extLst>
              <a:ext uri="{FF2B5EF4-FFF2-40B4-BE49-F238E27FC236}">
                <a16:creationId xmlns:a16="http://schemas.microsoft.com/office/drawing/2014/main" id="{95EF9507-0EC1-4DC3-9A16-A7C6AAF8BFC6}"/>
              </a:ext>
            </a:extLst>
          </p:cNvPr>
          <p:cNvGrpSpPr/>
          <p:nvPr/>
        </p:nvGrpSpPr>
        <p:grpSpPr>
          <a:xfrm>
            <a:off x="628136" y="883068"/>
            <a:ext cx="3603644" cy="2598836"/>
            <a:chOff x="628136" y="883068"/>
            <a:chExt cx="3603644" cy="2598836"/>
          </a:xfrm>
        </p:grpSpPr>
        <p:sp>
          <p:nvSpPr>
            <p:cNvPr id="22" name="矩形 21">
              <a:extLst>
                <a:ext uri="{FF2B5EF4-FFF2-40B4-BE49-F238E27FC236}">
                  <a16:creationId xmlns:a16="http://schemas.microsoft.com/office/drawing/2014/main" id="{84A80772-48D9-44F7-9C0E-8BF69A561848}"/>
                </a:ext>
              </a:extLst>
            </p:cNvPr>
            <p:cNvSpPr/>
            <p:nvPr/>
          </p:nvSpPr>
          <p:spPr>
            <a:xfrm>
              <a:off x="628136" y="883068"/>
              <a:ext cx="3596627" cy="259883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019E0992-E104-4664-B2D8-067F8DDFB408}"/>
                </a:ext>
              </a:extLst>
            </p:cNvPr>
            <p:cNvSpPr txBox="1"/>
            <p:nvPr/>
          </p:nvSpPr>
          <p:spPr>
            <a:xfrm>
              <a:off x="700809" y="966239"/>
              <a:ext cx="3523954" cy="300082"/>
            </a:xfrm>
            <a:prstGeom prst="rect">
              <a:avLst/>
            </a:prstGeom>
            <a:noFill/>
          </p:spPr>
          <p:txBody>
            <a:bodyPr wrap="square" rtlCol="0">
              <a:spAutoFit/>
            </a:bodyPr>
            <a:lstStyle/>
            <a:p>
              <a:pPr algn="ctr"/>
              <a:r>
                <a:rPr lang="en-US" altLang="zh-CN" b="1" dirty="0">
                  <a:solidFill>
                    <a:srgbClr val="CC7626"/>
                  </a:solidFill>
                  <a:latin typeface="微软雅黑" panose="020B0503020204020204" pitchFamily="34" charset="-122"/>
                  <a:ea typeface="微软雅黑" panose="020B0503020204020204" pitchFamily="34" charset="-122"/>
                </a:rPr>
                <a:t>20</a:t>
              </a:r>
              <a:r>
                <a:rPr lang="zh-CN" altLang="en-US" b="1" dirty="0">
                  <a:solidFill>
                    <a:srgbClr val="CC7626"/>
                  </a:solidFill>
                  <a:latin typeface="微软雅黑" panose="020B0503020204020204" pitchFamily="34" charset="-122"/>
                  <a:ea typeface="微软雅黑" panose="020B0503020204020204" pitchFamily="34" charset="-122"/>
                </a:rPr>
                <a:t>多岁撑起了明星偶像粉丝群体的半壁江山</a:t>
              </a:r>
            </a:p>
          </p:txBody>
        </p:sp>
        <p:sp>
          <p:nvSpPr>
            <p:cNvPr id="10" name="文本框 9">
              <a:extLst>
                <a:ext uri="{FF2B5EF4-FFF2-40B4-BE49-F238E27FC236}">
                  <a16:creationId xmlns:a16="http://schemas.microsoft.com/office/drawing/2014/main" id="{18A7F13A-524B-4152-A70B-F5F6BE4366C5}"/>
                </a:ext>
              </a:extLst>
            </p:cNvPr>
            <p:cNvSpPr txBox="1"/>
            <p:nvPr/>
          </p:nvSpPr>
          <p:spPr>
            <a:xfrm>
              <a:off x="628136" y="1303080"/>
              <a:ext cx="3523954" cy="430887"/>
            </a:xfrm>
            <a:prstGeom prst="rect">
              <a:avLst/>
            </a:prstGeom>
            <a:noFill/>
          </p:spPr>
          <p:txBody>
            <a:bodyPr wrap="square" rtlCol="0">
              <a:spAutoFit/>
            </a:bodyPr>
            <a:lstStyle/>
            <a:p>
              <a:pPr algn="ctr"/>
              <a:r>
                <a:rPr lang="zh-CN" altLang="en-US" sz="1100" dirty="0">
                  <a:solidFill>
                    <a:schemeClr val="tx1">
                      <a:lumMod val="65000"/>
                      <a:lumOff val="35000"/>
                    </a:schemeClr>
                  </a:solidFill>
                </a:rPr>
                <a:t>粉丝当中，年龄为</a:t>
              </a:r>
              <a:r>
                <a:rPr lang="en-US" altLang="zh-CN" sz="1100" dirty="0">
                  <a:solidFill>
                    <a:schemeClr val="tx1">
                      <a:lumMod val="65000"/>
                      <a:lumOff val="35000"/>
                    </a:schemeClr>
                  </a:solidFill>
                </a:rPr>
                <a:t>20-29</a:t>
              </a:r>
              <a:r>
                <a:rPr lang="zh-CN" altLang="en-US" sz="1100" dirty="0">
                  <a:solidFill>
                    <a:schemeClr val="tx1">
                      <a:lumMod val="65000"/>
                      <a:lumOff val="35000"/>
                    </a:schemeClr>
                  </a:solidFill>
                </a:rPr>
                <a:t>岁的人比例为</a:t>
              </a:r>
              <a:r>
                <a:rPr lang="en-US" altLang="zh-CN" sz="1100" dirty="0">
                  <a:solidFill>
                    <a:schemeClr val="tx1">
                      <a:lumMod val="65000"/>
                      <a:lumOff val="35000"/>
                    </a:schemeClr>
                  </a:solidFill>
                </a:rPr>
                <a:t>47%</a:t>
              </a:r>
              <a:r>
                <a:rPr lang="zh-CN" altLang="en-US" sz="1100" dirty="0">
                  <a:solidFill>
                    <a:schemeClr val="tx1">
                      <a:lumMod val="65000"/>
                      <a:lumOff val="35000"/>
                    </a:schemeClr>
                  </a:solidFill>
                </a:rPr>
                <a:t>，</a:t>
              </a:r>
              <a:endParaRPr lang="en-US" altLang="zh-CN" sz="1100" dirty="0">
                <a:solidFill>
                  <a:schemeClr val="tx1">
                    <a:lumMod val="65000"/>
                    <a:lumOff val="35000"/>
                  </a:schemeClr>
                </a:solidFill>
              </a:endParaRPr>
            </a:p>
            <a:p>
              <a:pPr algn="ctr"/>
              <a:r>
                <a:rPr lang="zh-CN" altLang="en-US" sz="1100" dirty="0">
                  <a:solidFill>
                    <a:schemeClr val="tx1">
                      <a:lumMod val="65000"/>
                      <a:lumOff val="35000"/>
                    </a:schemeClr>
                  </a:solidFill>
                </a:rPr>
                <a:t>成为追星的中坚力量。</a:t>
              </a:r>
            </a:p>
          </p:txBody>
        </p:sp>
        <p:sp>
          <p:nvSpPr>
            <p:cNvPr id="11" name="矩形 10">
              <a:extLst>
                <a:ext uri="{FF2B5EF4-FFF2-40B4-BE49-F238E27FC236}">
                  <a16:creationId xmlns:a16="http://schemas.microsoft.com/office/drawing/2014/main" id="{ECF20477-3001-48EF-B636-5A839362DE7C}"/>
                </a:ext>
              </a:extLst>
            </p:cNvPr>
            <p:cNvSpPr/>
            <p:nvPr/>
          </p:nvSpPr>
          <p:spPr>
            <a:xfrm>
              <a:off x="886084" y="2452991"/>
              <a:ext cx="453762" cy="625212"/>
            </a:xfrm>
            <a:prstGeom prst="rect">
              <a:avLst/>
            </a:prstGeom>
            <a:solidFill>
              <a:srgbClr val="CC7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E8D45B4-A5F3-4FC7-910F-C4346F727A46}"/>
                </a:ext>
              </a:extLst>
            </p:cNvPr>
            <p:cNvSpPr/>
            <p:nvPr/>
          </p:nvSpPr>
          <p:spPr>
            <a:xfrm>
              <a:off x="1595233" y="2086226"/>
              <a:ext cx="453762" cy="991977"/>
            </a:xfrm>
            <a:prstGeom prst="rect">
              <a:avLst/>
            </a:prstGeom>
            <a:solidFill>
              <a:srgbClr val="CC7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98C12DBA-17AA-4511-B77F-962C034DCA6F}"/>
                </a:ext>
              </a:extLst>
            </p:cNvPr>
            <p:cNvSpPr/>
            <p:nvPr/>
          </p:nvSpPr>
          <p:spPr>
            <a:xfrm>
              <a:off x="2353777" y="2403366"/>
              <a:ext cx="453762" cy="664612"/>
            </a:xfrm>
            <a:prstGeom prst="rect">
              <a:avLst/>
            </a:prstGeom>
            <a:solidFill>
              <a:srgbClr val="CC7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FC52344F-2B07-4537-9F22-655F29303023}"/>
                </a:ext>
              </a:extLst>
            </p:cNvPr>
            <p:cNvSpPr/>
            <p:nvPr/>
          </p:nvSpPr>
          <p:spPr>
            <a:xfrm>
              <a:off x="2987763" y="2849371"/>
              <a:ext cx="453762" cy="228831"/>
            </a:xfrm>
            <a:prstGeom prst="rect">
              <a:avLst/>
            </a:prstGeom>
            <a:solidFill>
              <a:srgbClr val="CC7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9CDD38B-4C66-45B9-AD46-B4C4002FDC3B}"/>
                </a:ext>
              </a:extLst>
            </p:cNvPr>
            <p:cNvSpPr/>
            <p:nvPr/>
          </p:nvSpPr>
          <p:spPr>
            <a:xfrm>
              <a:off x="3621749" y="2931874"/>
              <a:ext cx="453762" cy="146328"/>
            </a:xfrm>
            <a:prstGeom prst="rect">
              <a:avLst/>
            </a:prstGeom>
            <a:solidFill>
              <a:srgbClr val="CC762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01CE9C5F-6B15-44F3-A7B5-71BBEB1E78A6}"/>
                </a:ext>
              </a:extLst>
            </p:cNvPr>
            <p:cNvSpPr txBox="1"/>
            <p:nvPr/>
          </p:nvSpPr>
          <p:spPr>
            <a:xfrm>
              <a:off x="836144" y="2159149"/>
              <a:ext cx="578865" cy="30008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19%</a:t>
              </a:r>
              <a:endParaRPr lang="zh-CN" altLang="en-US" b="1"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BF9926FA-5255-4D85-A3FF-1EE8C220D9E4}"/>
                </a:ext>
              </a:extLst>
            </p:cNvPr>
            <p:cNvSpPr txBox="1"/>
            <p:nvPr/>
          </p:nvSpPr>
          <p:spPr>
            <a:xfrm>
              <a:off x="1532681" y="1786144"/>
              <a:ext cx="578865" cy="30008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47%</a:t>
              </a:r>
              <a:endParaRPr lang="zh-CN" altLang="en-US" b="1"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8D69BD19-D7BF-4584-96E9-7B03B0FB74A6}"/>
                </a:ext>
              </a:extLst>
            </p:cNvPr>
            <p:cNvSpPr txBox="1"/>
            <p:nvPr/>
          </p:nvSpPr>
          <p:spPr>
            <a:xfrm>
              <a:off x="2320061" y="2138953"/>
              <a:ext cx="578865" cy="30008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22%</a:t>
              </a:r>
              <a:endParaRPr lang="zh-CN" altLang="en-US" b="1"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D5CBC74D-C5D0-4543-B08B-898F1A16213F}"/>
                </a:ext>
              </a:extLst>
            </p:cNvPr>
            <p:cNvSpPr txBox="1"/>
            <p:nvPr/>
          </p:nvSpPr>
          <p:spPr>
            <a:xfrm>
              <a:off x="2975576" y="2582214"/>
              <a:ext cx="578865" cy="30008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8%</a:t>
              </a:r>
              <a:endParaRPr lang="zh-CN" altLang="en-US" b="1" dirty="0">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A7728472-2253-46B5-B163-052424686286}"/>
                </a:ext>
              </a:extLst>
            </p:cNvPr>
            <p:cNvSpPr txBox="1"/>
            <p:nvPr/>
          </p:nvSpPr>
          <p:spPr>
            <a:xfrm>
              <a:off x="3609562" y="2679922"/>
              <a:ext cx="578865" cy="30008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B3628996-85F7-4896-ADE3-74D814F66091}"/>
                </a:ext>
              </a:extLst>
            </p:cNvPr>
            <p:cNvSpPr txBox="1"/>
            <p:nvPr/>
          </p:nvSpPr>
          <p:spPr>
            <a:xfrm>
              <a:off x="817993" y="3067978"/>
              <a:ext cx="578865" cy="253916"/>
            </a:xfrm>
            <a:prstGeom prst="rect">
              <a:avLst/>
            </a:prstGeom>
            <a:noFill/>
          </p:spPr>
          <p:txBody>
            <a:bodyPr wrap="square" rtlCol="0">
              <a:spAutoFit/>
            </a:bodyPr>
            <a:lstStyle/>
            <a:p>
              <a:r>
                <a:rPr lang="en-US" altLang="zh-CN" sz="1050" dirty="0">
                  <a:latin typeface="微软雅黑" panose="020B0503020204020204" pitchFamily="34" charset="-122"/>
                  <a:ea typeface="微软雅黑" panose="020B0503020204020204" pitchFamily="34" charset="-122"/>
                </a:rPr>
                <a:t>&lt;19</a:t>
              </a:r>
              <a:r>
                <a:rPr lang="zh-CN" altLang="en-US" sz="1050" dirty="0">
                  <a:latin typeface="微软雅黑" panose="020B0503020204020204" pitchFamily="34" charset="-122"/>
                  <a:ea typeface="微软雅黑" panose="020B0503020204020204" pitchFamily="34" charset="-122"/>
                </a:rPr>
                <a:t>岁</a:t>
              </a:r>
            </a:p>
          </p:txBody>
        </p:sp>
        <p:sp>
          <p:nvSpPr>
            <p:cNvPr id="23" name="文本框 22">
              <a:extLst>
                <a:ext uri="{FF2B5EF4-FFF2-40B4-BE49-F238E27FC236}">
                  <a16:creationId xmlns:a16="http://schemas.microsoft.com/office/drawing/2014/main" id="{EED4C82C-C228-4E0E-8F8C-45B56A3C70ED}"/>
                </a:ext>
              </a:extLst>
            </p:cNvPr>
            <p:cNvSpPr txBox="1"/>
            <p:nvPr/>
          </p:nvSpPr>
          <p:spPr>
            <a:xfrm>
              <a:off x="1472857" y="3082397"/>
              <a:ext cx="698512" cy="253916"/>
            </a:xfrm>
            <a:prstGeom prst="rect">
              <a:avLst/>
            </a:prstGeom>
            <a:noFill/>
          </p:spPr>
          <p:txBody>
            <a:bodyPr wrap="square" rtlCol="0">
              <a:spAutoFit/>
            </a:bodyPr>
            <a:lstStyle/>
            <a:p>
              <a:r>
                <a:rPr lang="en-US" altLang="zh-CN" sz="1050" dirty="0">
                  <a:latin typeface="微软雅黑" panose="020B0503020204020204" pitchFamily="34" charset="-122"/>
                  <a:ea typeface="微软雅黑" panose="020B0503020204020204" pitchFamily="34" charset="-122"/>
                </a:rPr>
                <a:t>20-29</a:t>
              </a:r>
              <a:r>
                <a:rPr lang="zh-CN" altLang="en-US" sz="1050" dirty="0">
                  <a:latin typeface="微软雅黑" panose="020B0503020204020204" pitchFamily="34" charset="-122"/>
                  <a:ea typeface="微软雅黑" panose="020B0503020204020204" pitchFamily="34" charset="-122"/>
                </a:rPr>
                <a:t>岁</a:t>
              </a:r>
            </a:p>
          </p:txBody>
        </p:sp>
        <p:sp>
          <p:nvSpPr>
            <p:cNvPr id="24" name="文本框 23">
              <a:extLst>
                <a:ext uri="{FF2B5EF4-FFF2-40B4-BE49-F238E27FC236}">
                  <a16:creationId xmlns:a16="http://schemas.microsoft.com/office/drawing/2014/main" id="{0F3BB1B4-A51B-4EE5-84AE-D90D640AE1D6}"/>
                </a:ext>
              </a:extLst>
            </p:cNvPr>
            <p:cNvSpPr txBox="1"/>
            <p:nvPr/>
          </p:nvSpPr>
          <p:spPr>
            <a:xfrm>
              <a:off x="2241579" y="3091443"/>
              <a:ext cx="698512" cy="253916"/>
            </a:xfrm>
            <a:prstGeom prst="rect">
              <a:avLst/>
            </a:prstGeom>
            <a:noFill/>
          </p:spPr>
          <p:txBody>
            <a:bodyPr wrap="square" rtlCol="0">
              <a:spAutoFit/>
            </a:bodyPr>
            <a:lstStyle/>
            <a:p>
              <a:r>
                <a:rPr lang="en-US" altLang="zh-CN" sz="1050" dirty="0">
                  <a:latin typeface="微软雅黑" panose="020B0503020204020204" pitchFamily="34" charset="-122"/>
                  <a:ea typeface="微软雅黑" panose="020B0503020204020204" pitchFamily="34" charset="-122"/>
                </a:rPr>
                <a:t>30-39</a:t>
              </a:r>
              <a:r>
                <a:rPr lang="zh-CN" altLang="en-US" sz="1050" dirty="0">
                  <a:latin typeface="微软雅黑" panose="020B0503020204020204" pitchFamily="34" charset="-122"/>
                  <a:ea typeface="微软雅黑" panose="020B0503020204020204" pitchFamily="34" charset="-122"/>
                </a:rPr>
                <a:t>岁</a:t>
              </a:r>
            </a:p>
          </p:txBody>
        </p:sp>
        <p:sp>
          <p:nvSpPr>
            <p:cNvPr id="25" name="文本框 24">
              <a:extLst>
                <a:ext uri="{FF2B5EF4-FFF2-40B4-BE49-F238E27FC236}">
                  <a16:creationId xmlns:a16="http://schemas.microsoft.com/office/drawing/2014/main" id="{55BF112C-34A9-46B0-895D-EFEF38A11E1B}"/>
                </a:ext>
              </a:extLst>
            </p:cNvPr>
            <p:cNvSpPr txBox="1"/>
            <p:nvPr/>
          </p:nvSpPr>
          <p:spPr>
            <a:xfrm>
              <a:off x="2883915" y="3093392"/>
              <a:ext cx="698512" cy="253916"/>
            </a:xfrm>
            <a:prstGeom prst="rect">
              <a:avLst/>
            </a:prstGeom>
            <a:noFill/>
          </p:spPr>
          <p:txBody>
            <a:bodyPr wrap="square" rtlCol="0">
              <a:spAutoFit/>
            </a:bodyPr>
            <a:lstStyle/>
            <a:p>
              <a:r>
                <a:rPr lang="en-US" altLang="zh-CN" sz="1050" dirty="0">
                  <a:latin typeface="微软雅黑" panose="020B0503020204020204" pitchFamily="34" charset="-122"/>
                  <a:ea typeface="微软雅黑" panose="020B0503020204020204" pitchFamily="34" charset="-122"/>
                </a:rPr>
                <a:t>40-49</a:t>
              </a:r>
              <a:r>
                <a:rPr lang="zh-CN" altLang="en-US" sz="1050" dirty="0">
                  <a:latin typeface="微软雅黑" panose="020B0503020204020204" pitchFamily="34" charset="-122"/>
                  <a:ea typeface="微软雅黑" panose="020B0503020204020204" pitchFamily="34" charset="-122"/>
                </a:rPr>
                <a:t>岁</a:t>
              </a:r>
            </a:p>
          </p:txBody>
        </p:sp>
        <p:sp>
          <p:nvSpPr>
            <p:cNvPr id="26" name="文本框 25">
              <a:extLst>
                <a:ext uri="{FF2B5EF4-FFF2-40B4-BE49-F238E27FC236}">
                  <a16:creationId xmlns:a16="http://schemas.microsoft.com/office/drawing/2014/main" id="{8278C84B-A2F9-4C74-9B61-8DAB2A781150}"/>
                </a:ext>
              </a:extLst>
            </p:cNvPr>
            <p:cNvSpPr txBox="1"/>
            <p:nvPr/>
          </p:nvSpPr>
          <p:spPr>
            <a:xfrm>
              <a:off x="3533268" y="3108445"/>
              <a:ext cx="698512" cy="253916"/>
            </a:xfrm>
            <a:prstGeom prst="rect">
              <a:avLst/>
            </a:prstGeom>
            <a:noFill/>
          </p:spPr>
          <p:txBody>
            <a:bodyPr wrap="square" rtlCol="0">
              <a:spAutoFit/>
            </a:bodyPr>
            <a:lstStyle/>
            <a:p>
              <a:r>
                <a:rPr lang="en-US" altLang="zh-CN" sz="1050" dirty="0">
                  <a:latin typeface="微软雅黑" panose="020B0503020204020204" pitchFamily="34" charset="-122"/>
                  <a:ea typeface="微软雅黑" panose="020B0503020204020204" pitchFamily="34" charset="-122"/>
                </a:rPr>
                <a:t>&gt;60</a:t>
              </a:r>
              <a:r>
                <a:rPr lang="zh-CN" altLang="en-US" sz="1050" dirty="0">
                  <a:latin typeface="微软雅黑" panose="020B0503020204020204" pitchFamily="34" charset="-122"/>
                  <a:ea typeface="微软雅黑" panose="020B0503020204020204" pitchFamily="34" charset="-122"/>
                </a:rPr>
                <a:t>岁</a:t>
              </a:r>
            </a:p>
          </p:txBody>
        </p:sp>
      </p:grpSp>
    </p:spTree>
    <p:extLst>
      <p:ext uri="{BB962C8B-B14F-4D97-AF65-F5344CB8AC3E}">
        <p14:creationId xmlns:p14="http://schemas.microsoft.com/office/powerpoint/2010/main" val="2236753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4">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p:cTn id="2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4">
                                            <p:txEl>
                                              <p:pRg st="1" end="1"/>
                                            </p:txEl>
                                          </p:spTgt>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500"/>
                                        <p:tgtEl>
                                          <p:spTgt spid="9">
                                            <p:txEl>
                                              <p:pRg st="0" end="0"/>
                                            </p:txEl>
                                          </p:spTgt>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wipe(left)">
                                      <p:cBhvr>
                                        <p:cTn id="33" dur="500"/>
                                        <p:tgtEl>
                                          <p:spTgt spid="9">
                                            <p:txEl>
                                              <p:pRg st="1" end="1"/>
                                            </p:txEl>
                                          </p:spTgt>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9">
                                            <p:txEl>
                                              <p:pRg st="2" end="2"/>
                                            </p:txEl>
                                          </p:spTgt>
                                        </p:tgtEl>
                                        <p:attrNameLst>
                                          <p:attrName>style.visibility</p:attrName>
                                        </p:attrNameLst>
                                      </p:cBhvr>
                                      <p:to>
                                        <p:strVal val="visible"/>
                                      </p:to>
                                    </p:set>
                                    <p:animEffect transition="in" filter="wipe(left)">
                                      <p:cBhvr>
                                        <p:cTn id="37" dur="500"/>
                                        <p:tgtEl>
                                          <p:spTgt spid="9">
                                            <p:txEl>
                                              <p:pRg st="2" end="2"/>
                                            </p:txEl>
                                          </p:spTgt>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9">
                                            <p:txEl>
                                              <p:pRg st="3" end="3"/>
                                            </p:txEl>
                                          </p:spTgt>
                                        </p:tgtEl>
                                        <p:attrNameLst>
                                          <p:attrName>style.visibility</p:attrName>
                                        </p:attrNameLst>
                                      </p:cBhvr>
                                      <p:to>
                                        <p:strVal val="visible"/>
                                      </p:to>
                                    </p:set>
                                    <p:animEffect transition="in" filter="wipe(left)">
                                      <p:cBhvr>
                                        <p:cTn id="41" dur="500"/>
                                        <p:tgtEl>
                                          <p:spTgt spid="9">
                                            <p:txEl>
                                              <p:pRg st="3" end="3"/>
                                            </p:txEl>
                                          </p:spTgt>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 calcmode="lin" valueType="num">
                                      <p:cBhvr>
                                        <p:cTn id="4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6">
                                            <p:txEl>
                                              <p:pRg st="0" end="0"/>
                                            </p:txEl>
                                          </p:spTgt>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6">
                                            <p:txEl>
                                              <p:pRg st="1" end="1"/>
                                            </p:txEl>
                                          </p:spTgt>
                                        </p:tgtEl>
                                        <p:attrNameLst>
                                          <p:attrName>style.visibility</p:attrName>
                                        </p:attrNameLst>
                                      </p:cBhvr>
                                      <p:to>
                                        <p:strVal val="visible"/>
                                      </p:to>
                                    </p:set>
                                    <p:anim calcmode="lin" valueType="num">
                                      <p:cBhvr>
                                        <p:cTn id="5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52"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5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build="p"/>
      <p:bldP spid="4" grpId="0" build="p"/>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0FAEC41-B884-41E8-853D-1FC2E165F048}"/>
              </a:ext>
            </a:extLst>
          </p:cNvPr>
          <p:cNvSpPr/>
          <p:nvPr/>
        </p:nvSpPr>
        <p:spPr>
          <a:xfrm>
            <a:off x="1240799" y="4187108"/>
            <a:ext cx="6786154" cy="646331"/>
          </a:xfrm>
          <a:prstGeom prst="rect">
            <a:avLst/>
          </a:prstGeom>
        </p:spPr>
        <p:txBody>
          <a:bodyPr wrap="square">
            <a:spAutoFit/>
          </a:bodyPr>
          <a:lstStyle/>
          <a:p>
            <a:pPr algn="ctr"/>
            <a:r>
              <a:rPr lang="en-US" altLang="zh-CN" sz="1800" dirty="0">
                <a:solidFill>
                  <a:schemeClr val="bg1"/>
                </a:solidFill>
                <a:latin typeface="微软雅黑" panose="020B0503020204020204" pitchFamily="34" charset="-122"/>
                <a:ea typeface="微软雅黑" panose="020B0503020204020204" pitchFamily="34" charset="-122"/>
              </a:rPr>
              <a:t>18</a:t>
            </a:r>
            <a:r>
              <a:rPr lang="zh-CN" altLang="en-US" sz="1800" dirty="0">
                <a:solidFill>
                  <a:schemeClr val="bg1"/>
                </a:solidFill>
                <a:latin typeface="微软雅黑" panose="020B0503020204020204" pitchFamily="34" charset="-122"/>
                <a:ea typeface="微软雅黑" panose="020B0503020204020204" pitchFamily="34" charset="-122"/>
              </a:rPr>
              <a:t>岁到</a:t>
            </a:r>
            <a:r>
              <a:rPr lang="en-US" altLang="zh-CN" sz="1800" dirty="0">
                <a:solidFill>
                  <a:schemeClr val="bg1"/>
                </a:solidFill>
                <a:latin typeface="微软雅黑" panose="020B0503020204020204" pitchFamily="34" charset="-122"/>
                <a:ea typeface="微软雅黑" panose="020B0503020204020204" pitchFamily="34" charset="-122"/>
              </a:rPr>
              <a:t>35</a:t>
            </a:r>
            <a:r>
              <a:rPr lang="zh-CN" altLang="en-US" sz="1800" dirty="0">
                <a:solidFill>
                  <a:schemeClr val="bg1"/>
                </a:solidFill>
                <a:latin typeface="微软雅黑" panose="020B0503020204020204" pitchFamily="34" charset="-122"/>
                <a:ea typeface="微软雅黑" panose="020B0503020204020204" pitchFamily="34" charset="-122"/>
              </a:rPr>
              <a:t>岁吸毒群体占了很大比例，</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这个年龄段的群体，也是大多数明星粉丝群体，其影响不言而喻</a:t>
            </a:r>
          </a:p>
        </p:txBody>
      </p:sp>
      <p:grpSp>
        <p:nvGrpSpPr>
          <p:cNvPr id="4" name="组合 3">
            <a:extLst>
              <a:ext uri="{FF2B5EF4-FFF2-40B4-BE49-F238E27FC236}">
                <a16:creationId xmlns:a16="http://schemas.microsoft.com/office/drawing/2014/main" id="{75B49B5A-EB14-4F0D-BCE7-345B7341BE49}"/>
              </a:ext>
            </a:extLst>
          </p:cNvPr>
          <p:cNvGrpSpPr/>
          <p:nvPr/>
        </p:nvGrpSpPr>
        <p:grpSpPr>
          <a:xfrm>
            <a:off x="2484017" y="301167"/>
            <a:ext cx="5380698" cy="1015663"/>
            <a:chOff x="2168656" y="1128272"/>
            <a:chExt cx="5380698" cy="1015663"/>
          </a:xfrm>
        </p:grpSpPr>
        <p:sp>
          <p:nvSpPr>
            <p:cNvPr id="2" name="矩形 1">
              <a:extLst>
                <a:ext uri="{FF2B5EF4-FFF2-40B4-BE49-F238E27FC236}">
                  <a16:creationId xmlns:a16="http://schemas.microsoft.com/office/drawing/2014/main" id="{CB2C3AE9-7F99-4911-8022-1255829FCFE2}"/>
                </a:ext>
              </a:extLst>
            </p:cNvPr>
            <p:cNvSpPr/>
            <p:nvPr/>
          </p:nvSpPr>
          <p:spPr>
            <a:xfrm>
              <a:off x="2338618" y="1284708"/>
              <a:ext cx="5210736" cy="400110"/>
            </a:xfrm>
            <a:prstGeom prst="rect">
              <a:avLst/>
            </a:prstGeom>
          </p:spPr>
          <p:txBody>
            <a:bodyPr wrap="square">
              <a:spAutoFit/>
            </a:bodyPr>
            <a:lstStyle/>
            <a:p>
              <a:r>
                <a:rPr lang="en-US" altLang="zh-CN" sz="2000" dirty="0">
                  <a:solidFill>
                    <a:schemeClr val="bg1"/>
                  </a:solidFill>
                  <a:latin typeface="arial" panose="020B0604020202020204" pitchFamily="34" charset="0"/>
                </a:rPr>
                <a:t>《2017</a:t>
              </a:r>
              <a:r>
                <a:rPr lang="zh-CN" altLang="en-US" sz="2000" dirty="0">
                  <a:solidFill>
                    <a:schemeClr val="bg1"/>
                  </a:solidFill>
                  <a:latin typeface="arial" panose="020B0604020202020204" pitchFamily="34" charset="0"/>
                </a:rPr>
                <a:t>年中国毒品形势报告</a:t>
              </a:r>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发布</a:t>
              </a:r>
              <a:endParaRPr lang="zh-CN" altLang="en-US" sz="2000" dirty="0">
                <a:solidFill>
                  <a:schemeClr val="bg1"/>
                </a:solidFill>
              </a:endParaRPr>
            </a:p>
          </p:txBody>
        </p:sp>
        <p:sp>
          <p:nvSpPr>
            <p:cNvPr id="3" name="矩形 2">
              <a:extLst>
                <a:ext uri="{FF2B5EF4-FFF2-40B4-BE49-F238E27FC236}">
                  <a16:creationId xmlns:a16="http://schemas.microsoft.com/office/drawing/2014/main" id="{5542B474-203D-4176-8C13-219CBDEC3ED8}"/>
                </a:ext>
              </a:extLst>
            </p:cNvPr>
            <p:cNvSpPr/>
            <p:nvPr/>
          </p:nvSpPr>
          <p:spPr>
            <a:xfrm>
              <a:off x="2168656" y="1128272"/>
              <a:ext cx="441146" cy="1015663"/>
            </a:xfrm>
            <a:prstGeom prst="rect">
              <a:avLst/>
            </a:prstGeom>
          </p:spPr>
          <p:txBody>
            <a:bodyPr wrap="none">
              <a:spAutoFit/>
            </a:bodyPr>
            <a:lstStyle/>
            <a:p>
              <a:r>
                <a:rPr lang="en-US" altLang="zh-CN" sz="6000" dirty="0">
                  <a:solidFill>
                    <a:srgbClr val="999999"/>
                  </a:solidFill>
                  <a:latin typeface="arial" panose="020B0604020202020204" pitchFamily="34" charset="0"/>
                </a:rPr>
                <a:t>“</a:t>
              </a:r>
              <a:endParaRPr lang="zh-CN" altLang="en-US" sz="6000" dirty="0"/>
            </a:p>
          </p:txBody>
        </p:sp>
      </p:grpSp>
      <p:grpSp>
        <p:nvGrpSpPr>
          <p:cNvPr id="6" name="组合 5">
            <a:extLst>
              <a:ext uri="{FF2B5EF4-FFF2-40B4-BE49-F238E27FC236}">
                <a16:creationId xmlns:a16="http://schemas.microsoft.com/office/drawing/2014/main" id="{DEE95A37-8A9B-4558-A1A1-8EDD3B0D30BA}"/>
              </a:ext>
            </a:extLst>
          </p:cNvPr>
          <p:cNvGrpSpPr/>
          <p:nvPr/>
        </p:nvGrpSpPr>
        <p:grpSpPr>
          <a:xfrm>
            <a:off x="1386955" y="911378"/>
            <a:ext cx="6387050" cy="3263194"/>
            <a:chOff x="1386955" y="911378"/>
            <a:chExt cx="6387050" cy="3263194"/>
          </a:xfrm>
        </p:grpSpPr>
        <p:sp>
          <p:nvSpPr>
            <p:cNvPr id="5" name="矩形 4">
              <a:extLst>
                <a:ext uri="{FF2B5EF4-FFF2-40B4-BE49-F238E27FC236}">
                  <a16:creationId xmlns:a16="http://schemas.microsoft.com/office/drawing/2014/main" id="{FCD418CF-8C21-4782-9682-A1FCB26FE623}"/>
                </a:ext>
              </a:extLst>
            </p:cNvPr>
            <p:cNvSpPr/>
            <p:nvPr/>
          </p:nvSpPr>
          <p:spPr>
            <a:xfrm>
              <a:off x="1386955" y="911378"/>
              <a:ext cx="6387050" cy="31832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C2F21434-8A50-4F0C-9BBC-F8740CF2A63D}"/>
                </a:ext>
              </a:extLst>
            </p:cNvPr>
            <p:cNvGrpSpPr/>
            <p:nvPr/>
          </p:nvGrpSpPr>
          <p:grpSpPr>
            <a:xfrm>
              <a:off x="2144979" y="1316830"/>
              <a:ext cx="1758830" cy="668065"/>
              <a:chOff x="2050024" y="2075135"/>
              <a:chExt cx="1758830" cy="668065"/>
            </a:xfrm>
          </p:grpSpPr>
          <p:sp>
            <p:nvSpPr>
              <p:cNvPr id="7" name="矩形: 圆角 6">
                <a:extLst>
                  <a:ext uri="{FF2B5EF4-FFF2-40B4-BE49-F238E27FC236}">
                    <a16:creationId xmlns:a16="http://schemas.microsoft.com/office/drawing/2014/main" id="{4DB5BBCE-4CA4-48EC-8C35-E40DD45D08EE}"/>
                  </a:ext>
                </a:extLst>
              </p:cNvPr>
              <p:cNvSpPr/>
              <p:nvPr/>
            </p:nvSpPr>
            <p:spPr>
              <a:xfrm>
                <a:off x="2050024" y="2075135"/>
                <a:ext cx="1758830" cy="668065"/>
              </a:xfrm>
              <a:prstGeom prst="roundRect">
                <a:avLst/>
              </a:prstGeom>
              <a:solidFill>
                <a:srgbClr val="CC762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8BCBD55-40F7-46F5-A53B-F772BB28E999}"/>
                  </a:ext>
                </a:extLst>
              </p:cNvPr>
              <p:cNvSpPr/>
              <p:nvPr/>
            </p:nvSpPr>
            <p:spPr>
              <a:xfrm>
                <a:off x="2144609" y="2100207"/>
                <a:ext cx="1569660" cy="607859"/>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全国现有吸毒人员</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255.3</a:t>
                </a:r>
                <a:r>
                  <a:rPr lang="zh-CN" altLang="en-US" sz="2000" b="1" dirty="0">
                    <a:solidFill>
                      <a:schemeClr val="bg1"/>
                    </a:solidFill>
                    <a:latin typeface="微软雅黑" panose="020B0503020204020204" pitchFamily="34" charset="-122"/>
                    <a:ea typeface="微软雅黑" panose="020B0503020204020204" pitchFamily="34" charset="-122"/>
                  </a:rPr>
                  <a:t>万人</a:t>
                </a:r>
              </a:p>
            </p:txBody>
          </p:sp>
        </p:grpSp>
        <p:sp>
          <p:nvSpPr>
            <p:cNvPr id="10" name="文本框 9">
              <a:extLst>
                <a:ext uri="{FF2B5EF4-FFF2-40B4-BE49-F238E27FC236}">
                  <a16:creationId xmlns:a16="http://schemas.microsoft.com/office/drawing/2014/main" id="{C1B4D124-FA25-4751-A097-5A7CFAF3DE0F}"/>
                </a:ext>
              </a:extLst>
            </p:cNvPr>
            <p:cNvSpPr txBox="1"/>
            <p:nvPr/>
          </p:nvSpPr>
          <p:spPr>
            <a:xfrm>
              <a:off x="4513785" y="1471932"/>
              <a:ext cx="3112855" cy="2062103"/>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滥用冰毒</a:t>
              </a:r>
              <a:r>
                <a:rPr lang="en-US" altLang="zh-CN" sz="2400" dirty="0">
                  <a:latin typeface="微软雅黑" panose="020B0503020204020204" pitchFamily="34" charset="-122"/>
                  <a:ea typeface="微软雅黑" panose="020B0503020204020204" pitchFamily="34" charset="-122"/>
                </a:rPr>
                <a:t>144</a:t>
              </a:r>
              <a:r>
                <a:rPr lang="zh-CN" altLang="en-US" sz="2400" dirty="0">
                  <a:latin typeface="微软雅黑" panose="020B0503020204020204" pitchFamily="34" charset="-122"/>
                  <a:ea typeface="微软雅黑" panose="020B0503020204020204" pitchFamily="34" charset="-122"/>
                </a:rPr>
                <a:t>万名</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    占</a:t>
              </a: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56.4%</a:t>
              </a:r>
            </a:p>
            <a:p>
              <a:pPr marL="342900" indent="-342900">
                <a:buFont typeface="Wingdings" panose="05000000000000000000" pitchFamily="2" charset="2"/>
                <a:buChar char="Ø"/>
              </a:pPr>
              <a:endParaRPr lang="en-US" altLang="zh-CN" sz="24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滥用氯胺酮</a:t>
              </a:r>
              <a:r>
                <a:rPr lang="en-US" altLang="zh-CN" sz="2400" dirty="0">
                  <a:latin typeface="微软雅黑" panose="020B0503020204020204" pitchFamily="34" charset="-122"/>
                  <a:ea typeface="微软雅黑" panose="020B0503020204020204" pitchFamily="34" charset="-122"/>
                </a:rPr>
                <a:t>8.5</a:t>
              </a:r>
              <a:r>
                <a:rPr lang="zh-CN" altLang="en-US" sz="2400" dirty="0">
                  <a:latin typeface="微软雅黑" panose="020B0503020204020204" pitchFamily="34" charset="-122"/>
                  <a:ea typeface="微软雅黑" panose="020B0503020204020204" pitchFamily="34" charset="-122"/>
                </a:rPr>
                <a:t>万名</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    占</a:t>
              </a: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3.3%</a:t>
              </a:r>
              <a:endParaRPr lang="zh-CN" altLang="en-US" sz="2800" b="1" dirty="0">
                <a:solidFill>
                  <a:schemeClr val="accent2">
                    <a:lumMod val="75000"/>
                  </a:schemeClr>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33E3F42F-575C-4DC9-BC1F-2F66E9925962}"/>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815513" y="1904857"/>
              <a:ext cx="2269715" cy="2269715"/>
            </a:xfrm>
            <a:prstGeom prst="rect">
              <a:avLst/>
            </a:prstGeom>
          </p:spPr>
        </p:pic>
      </p:grpSp>
    </p:spTree>
    <p:extLst>
      <p:ext uri="{BB962C8B-B14F-4D97-AF65-F5344CB8AC3E}">
        <p14:creationId xmlns:p14="http://schemas.microsoft.com/office/powerpoint/2010/main" val="3593815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left)">
                                      <p:cBhvr>
                                        <p:cTn id="19" dur="500"/>
                                        <p:tgtEl>
                                          <p:spTgt spid="9">
                                            <p:txEl>
                                              <p:pRg st="0" end="0"/>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wipe(left)">
                                      <p:cBhvr>
                                        <p:cTn id="2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4289FBC-9B5F-41B5-B000-9B9C0C82032B}"/>
              </a:ext>
            </a:extLst>
          </p:cNvPr>
          <p:cNvSpPr/>
          <p:nvPr/>
        </p:nvSpPr>
        <p:spPr>
          <a:xfrm>
            <a:off x="1976382" y="2687359"/>
            <a:ext cx="4807324" cy="1952201"/>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而</a:t>
            </a:r>
            <a:r>
              <a:rPr lang="zh-CN" altLang="en-US" sz="2000" dirty="0">
                <a:solidFill>
                  <a:schemeClr val="bg1"/>
                </a:solidFill>
                <a:latin typeface="微软雅黑" panose="020B0503020204020204" pitchFamily="34" charset="-122"/>
                <a:ea typeface="微软雅黑" panose="020B0503020204020204" pitchFamily="34" charset="-122"/>
              </a:rPr>
              <a:t>明星吸毒</a:t>
            </a:r>
            <a:r>
              <a:rPr lang="zh-CN" altLang="en-US" sz="1400" dirty="0">
                <a:solidFill>
                  <a:schemeClr val="bg1"/>
                </a:solidFill>
                <a:latin typeface="微软雅黑" panose="020B0503020204020204" pitchFamily="34" charset="-122"/>
                <a:ea typeface="微软雅黑" panose="020B0503020204020204" pitchFamily="34" charset="-122"/>
              </a:rPr>
              <a:t>，就犹如</a:t>
            </a:r>
            <a:r>
              <a:rPr lang="zh-CN" altLang="en-US" sz="2000" dirty="0">
                <a:solidFill>
                  <a:schemeClr val="bg1"/>
                </a:solidFill>
                <a:latin typeface="微软雅黑" panose="020B0503020204020204" pitchFamily="34" charset="-122"/>
                <a:ea typeface="微软雅黑" panose="020B0503020204020204" pitchFamily="34" charset="-122"/>
              </a:rPr>
              <a:t>“农夫与蛇”</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这种行为对社会和支持他们的粉丝而言</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是一种莫大的伤害</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他们所有的倾心付出都将化为灰烬、付诸东流 </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寒了千万人的心 </a:t>
            </a:r>
          </a:p>
        </p:txBody>
      </p:sp>
      <p:pic>
        <p:nvPicPr>
          <p:cNvPr id="1026" name="Picture 2" descr="https://ss1.bdstatic.com/70cFuXSh_Q1YnxGkpoWK1HF6hhy/it/u=1313272233,2958335096&amp;fm=26&amp;gp=0.jpg">
            <a:extLst>
              <a:ext uri="{FF2B5EF4-FFF2-40B4-BE49-F238E27FC236}">
                <a16:creationId xmlns:a16="http://schemas.microsoft.com/office/drawing/2014/main" id="{3001555B-06C1-439E-8365-8C42638BFC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935" t="20950" r="16290" b="23270"/>
          <a:stretch/>
        </p:blipFill>
        <p:spPr bwMode="auto">
          <a:xfrm>
            <a:off x="2554735" y="677075"/>
            <a:ext cx="3608739" cy="2024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53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anim calcmode="lin" valueType="num">
                                      <p:cBhvr>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anim calcmode="lin" valueType="num">
                                      <p:cBhvr>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anim calcmode="lin" valueType="num">
                                      <p:cBhvr>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0FAEC41-B884-41E8-853D-1FC2E165F048}"/>
              </a:ext>
            </a:extLst>
          </p:cNvPr>
          <p:cNvSpPr/>
          <p:nvPr/>
        </p:nvSpPr>
        <p:spPr>
          <a:xfrm>
            <a:off x="627674" y="2264852"/>
            <a:ext cx="7888652" cy="874407"/>
          </a:xfrm>
          <a:prstGeom prst="rect">
            <a:avLst/>
          </a:prstGeom>
        </p:spPr>
        <p:txBody>
          <a:bodyPr wrap="square">
            <a:spAutoFit/>
          </a:bodyPr>
          <a:lstStyle/>
          <a:p>
            <a:pPr algn="ct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明星理应承担更多的社会责任，用自己的行为向公众传递“正能量” </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做一个有价值、有品行、有道义的明星 </a:t>
            </a:r>
          </a:p>
        </p:txBody>
      </p:sp>
      <p:sp>
        <p:nvSpPr>
          <p:cNvPr id="2" name="矩形 1">
            <a:extLst>
              <a:ext uri="{FF2B5EF4-FFF2-40B4-BE49-F238E27FC236}">
                <a16:creationId xmlns:a16="http://schemas.microsoft.com/office/drawing/2014/main" id="{FBF775A0-D4B5-4675-944A-86E12CDD3788}"/>
              </a:ext>
            </a:extLst>
          </p:cNvPr>
          <p:cNvSpPr/>
          <p:nvPr/>
        </p:nvSpPr>
        <p:spPr>
          <a:xfrm>
            <a:off x="2165803" y="1569662"/>
            <a:ext cx="4622849" cy="782074"/>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作为公众人物，社会给了他们这样一个大的表现舞台，</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是群众的支持和鼓励成就了明星们今天的灿烂辉煌</a:t>
            </a:r>
            <a:r>
              <a:rPr lang="zh-CN" altLang="en-US" sz="1800" dirty="0">
                <a:solidFill>
                  <a:schemeClr val="bg1"/>
                </a:solidFill>
                <a:latin typeface="微软雅黑" panose="020B0503020204020204" pitchFamily="34" charset="-122"/>
                <a:ea typeface="微软雅黑" panose="020B0503020204020204" pitchFamily="34" charset="-122"/>
              </a:rPr>
              <a:t>，</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1633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7C8495-6B84-4D42-978E-89572F3DE25E}"/>
              </a:ext>
            </a:extLst>
          </p:cNvPr>
          <p:cNvSpPr/>
          <p:nvPr/>
        </p:nvSpPr>
        <p:spPr>
          <a:xfrm>
            <a:off x="1996324" y="0"/>
            <a:ext cx="7147676" cy="5143500"/>
          </a:xfrm>
          <a:prstGeom prst="rect">
            <a:avLst/>
          </a:prstGeom>
          <a:solidFill>
            <a:schemeClr val="bg1">
              <a:lumMod val="6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3968D892-9876-4501-A30F-1316FB4D35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5270" y="782194"/>
            <a:ext cx="3396608" cy="3579111"/>
          </a:xfrm>
          <a:prstGeom prst="rect">
            <a:avLst/>
          </a:prstGeom>
        </p:spPr>
      </p:pic>
      <p:pic>
        <p:nvPicPr>
          <p:cNvPr id="5" name="图形 4">
            <a:extLst>
              <a:ext uri="{FF2B5EF4-FFF2-40B4-BE49-F238E27FC236}">
                <a16:creationId xmlns:a16="http://schemas.microsoft.com/office/drawing/2014/main" id="{6183BE4E-2911-43D4-AB81-62BF3B926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095" y="701833"/>
            <a:ext cx="3943350" cy="3692223"/>
          </a:xfrm>
          <a:prstGeom prst="rect">
            <a:avLst/>
          </a:prstGeom>
        </p:spPr>
      </p:pic>
      <p:sp>
        <p:nvSpPr>
          <p:cNvPr id="10" name="文本框 9">
            <a:extLst>
              <a:ext uri="{FF2B5EF4-FFF2-40B4-BE49-F238E27FC236}">
                <a16:creationId xmlns:a16="http://schemas.microsoft.com/office/drawing/2014/main" id="{A9B9F2CB-B973-4AAA-AD45-F3C347CC060E}"/>
              </a:ext>
            </a:extLst>
          </p:cNvPr>
          <p:cNvSpPr txBox="1"/>
          <p:nvPr/>
        </p:nvSpPr>
        <p:spPr>
          <a:xfrm>
            <a:off x="0" y="42298"/>
            <a:ext cx="1221527" cy="300082"/>
          </a:xfrm>
          <a:prstGeom prst="rect">
            <a:avLst/>
          </a:prstGeom>
          <a:noFill/>
        </p:spPr>
        <p:txBody>
          <a:bodyPr wrap="square" rtlCol="0">
            <a:spAutoFit/>
          </a:bodyPr>
          <a:lstStyle/>
          <a:p>
            <a:r>
              <a:rPr lang="zh-CN" altLang="en-US" dirty="0"/>
              <a:t>拒绝毒品诱惑</a:t>
            </a:r>
          </a:p>
        </p:txBody>
      </p:sp>
      <p:sp>
        <p:nvSpPr>
          <p:cNvPr id="11" name="文本框 10">
            <a:extLst>
              <a:ext uri="{FF2B5EF4-FFF2-40B4-BE49-F238E27FC236}">
                <a16:creationId xmlns:a16="http://schemas.microsoft.com/office/drawing/2014/main" id="{30591F0D-A5B5-4F57-A3BC-8B5DBD40488F}"/>
              </a:ext>
            </a:extLst>
          </p:cNvPr>
          <p:cNvSpPr txBox="1"/>
          <p:nvPr/>
        </p:nvSpPr>
        <p:spPr>
          <a:xfrm>
            <a:off x="0" y="342380"/>
            <a:ext cx="1514693" cy="400110"/>
          </a:xfrm>
          <a:prstGeom prst="rect">
            <a:avLst/>
          </a:prstGeom>
          <a:noFill/>
        </p:spPr>
        <p:txBody>
          <a:bodyPr wrap="square" rtlCol="0">
            <a:spAutoFit/>
          </a:bodyPr>
          <a:lstStyle/>
          <a:p>
            <a:r>
              <a:rPr lang="zh-CN" altLang="en-US" sz="1000" dirty="0">
                <a:solidFill>
                  <a:srgbClr val="C00000"/>
                </a:solidFill>
              </a:rPr>
              <a:t>你吸掉的不止是毒</a:t>
            </a:r>
          </a:p>
          <a:p>
            <a:r>
              <a:rPr lang="zh-CN" altLang="en-US" sz="1000" dirty="0">
                <a:solidFill>
                  <a:srgbClr val="C00000"/>
                </a:solidFill>
              </a:rPr>
              <a:t>还有亲情、友情、爱情</a:t>
            </a:r>
          </a:p>
        </p:txBody>
      </p:sp>
      <p:sp>
        <p:nvSpPr>
          <p:cNvPr id="4" name="标题 1"/>
          <p:cNvSpPr txBox="1"/>
          <p:nvPr/>
        </p:nvSpPr>
        <p:spPr>
          <a:xfrm>
            <a:off x="3426196" y="1740756"/>
            <a:ext cx="5668942"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5400" dirty="0">
                <a:solidFill>
                  <a:schemeClr val="tx1">
                    <a:lumMod val="75000"/>
                    <a:lumOff val="25000"/>
                  </a:schemeClr>
                </a:solidFill>
                <a:latin typeface="华文中宋" panose="02010600040101010101" pitchFamily="2" charset="-122"/>
                <a:ea typeface="华文中宋" panose="02010600040101010101" pitchFamily="2" charset="-122"/>
              </a:rPr>
              <a:t>影视作品中的</a:t>
            </a:r>
            <a:endParaRPr lang="en-US" altLang="zh-CN" sz="5400" dirty="0">
              <a:solidFill>
                <a:schemeClr val="tx1">
                  <a:lumMod val="75000"/>
                  <a:lumOff val="25000"/>
                </a:schemeClr>
              </a:solidFill>
              <a:latin typeface="华文中宋" panose="02010600040101010101" pitchFamily="2" charset="-122"/>
              <a:ea typeface="华文中宋" panose="02010600040101010101" pitchFamily="2" charset="-122"/>
            </a:endParaRPr>
          </a:p>
          <a:p>
            <a:pPr algn="ctr">
              <a:lnSpc>
                <a:spcPct val="100000"/>
              </a:lnSpc>
            </a:pPr>
            <a:r>
              <a:rPr lang="zh-CN" altLang="en-US" sz="5400" dirty="0">
                <a:solidFill>
                  <a:schemeClr val="tx1">
                    <a:lumMod val="75000"/>
                    <a:lumOff val="25000"/>
                  </a:schemeClr>
                </a:solidFill>
                <a:latin typeface="华文中宋" panose="02010600040101010101" pitchFamily="2" charset="-122"/>
                <a:ea typeface="华文中宋" panose="02010600040101010101" pitchFamily="2" charset="-122"/>
              </a:rPr>
              <a:t>缉毒警察</a:t>
            </a:r>
          </a:p>
        </p:txBody>
      </p:sp>
    </p:spTree>
    <p:extLst>
      <p:ext uri="{BB962C8B-B14F-4D97-AF65-F5344CB8AC3E}">
        <p14:creationId xmlns:p14="http://schemas.microsoft.com/office/powerpoint/2010/main" val="1477037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000"/>
                            </p:stCondLst>
                            <p:childTnLst>
                              <p:par>
                                <p:cTn id="21" presetID="23" presetClass="entr" presetSubtype="3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n.sinaimg.cn/finance/crawl/628/w550h78/20181128/S093-hpinrya7322666.jpg">
            <a:extLst>
              <a:ext uri="{FF2B5EF4-FFF2-40B4-BE49-F238E27FC236}">
                <a16:creationId xmlns:a16="http://schemas.microsoft.com/office/drawing/2014/main" id="{0FF90411-D420-4ACD-9CAE-4FF42448AE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559" y="2422793"/>
            <a:ext cx="5238750" cy="74295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a:extLst>
              <a:ext uri="{FF2B5EF4-FFF2-40B4-BE49-F238E27FC236}">
                <a16:creationId xmlns:a16="http://schemas.microsoft.com/office/drawing/2014/main" id="{1A492D34-F3AB-4537-BBD8-8DF172E17C0E}"/>
              </a:ext>
            </a:extLst>
          </p:cNvPr>
          <p:cNvSpPr/>
          <p:nvPr/>
        </p:nvSpPr>
        <p:spPr>
          <a:xfrm>
            <a:off x="1214966" y="1861878"/>
            <a:ext cx="6714067"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“从来就没有什么岁月静好，只是有人替我们负重前行”</a:t>
            </a:r>
          </a:p>
        </p:txBody>
      </p:sp>
    </p:spTree>
    <p:extLst>
      <p:ext uri="{BB962C8B-B14F-4D97-AF65-F5344CB8AC3E}">
        <p14:creationId xmlns:p14="http://schemas.microsoft.com/office/powerpoint/2010/main" val="161617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4895D5B-7C74-40C7-A94D-5DEDCA4CD4B8}"/>
              </a:ext>
            </a:extLst>
          </p:cNvPr>
          <p:cNvSpPr/>
          <p:nvPr/>
        </p:nvSpPr>
        <p:spPr>
          <a:xfrm>
            <a:off x="4981241" y="1606270"/>
            <a:ext cx="3046654" cy="1213858"/>
          </a:xfrm>
          <a:prstGeom prst="rect">
            <a:avLst/>
          </a:prstGeom>
        </p:spPr>
        <p:txBody>
          <a:bodyPr wrap="square">
            <a:spAutoFit/>
          </a:bodyPr>
          <a:lstStyle/>
          <a:p>
            <a:pPr>
              <a:lnSpc>
                <a:spcPct val="150000"/>
              </a:lnSpc>
            </a:pPr>
            <a:r>
              <a:rPr lang="en-US" altLang="zh-CN" sz="1400" dirty="0">
                <a:solidFill>
                  <a:srgbClr val="4D4F53"/>
                </a:solidFill>
                <a:latin typeface="Microsoft Yahei" panose="020B0503020204020204" pitchFamily="34" charset="-122"/>
                <a:ea typeface="Microsoft Yahei" panose="020B0503020204020204" pitchFamily="34" charset="-122"/>
              </a:rPr>
              <a:t>2016</a:t>
            </a:r>
            <a:r>
              <a:rPr lang="zh-CN" altLang="en-US" sz="1400" dirty="0">
                <a:solidFill>
                  <a:srgbClr val="4D4F53"/>
                </a:solidFill>
                <a:latin typeface="Microsoft Yahei" panose="020B0503020204020204" pitchFamily="34" charset="-122"/>
                <a:ea typeface="Microsoft Yahei" panose="020B0503020204020204" pitchFamily="34" charset="-122"/>
              </a:rPr>
              <a:t>年，电影</a:t>
            </a:r>
            <a:r>
              <a:rPr lang="en-US" altLang="zh-CN" sz="1400" dirty="0">
                <a:solidFill>
                  <a:srgbClr val="4D4F53"/>
                </a:solidFill>
                <a:latin typeface="Microsoft Yahei" panose="020B0503020204020204" pitchFamily="34" charset="-122"/>
                <a:ea typeface="Microsoft Yahei" panose="020B0503020204020204" pitchFamily="34" charset="-122"/>
              </a:rPr>
              <a:t>《</a:t>
            </a:r>
            <a:r>
              <a:rPr lang="zh-CN" altLang="en-US" sz="1400" dirty="0">
                <a:solidFill>
                  <a:srgbClr val="4D4F53"/>
                </a:solidFill>
                <a:latin typeface="Microsoft Yahei" panose="020B0503020204020204" pitchFamily="34" charset="-122"/>
                <a:ea typeface="Microsoft Yahei" panose="020B0503020204020204" pitchFamily="34" charset="-122"/>
              </a:rPr>
              <a:t>湄公河行动</a:t>
            </a:r>
            <a:r>
              <a:rPr lang="en-US" altLang="zh-CN" sz="1400" dirty="0">
                <a:solidFill>
                  <a:srgbClr val="4D4F53"/>
                </a:solidFill>
                <a:latin typeface="Microsoft Yahei" panose="020B0503020204020204" pitchFamily="34" charset="-122"/>
                <a:ea typeface="Microsoft Yahei" panose="020B0503020204020204" pitchFamily="34" charset="-122"/>
              </a:rPr>
              <a:t>》</a:t>
            </a:r>
            <a:r>
              <a:rPr lang="zh-CN" altLang="en-US" sz="1400" dirty="0">
                <a:solidFill>
                  <a:srgbClr val="4D4F53"/>
                </a:solidFill>
                <a:latin typeface="Microsoft Yahei" panose="020B0503020204020204" pitchFamily="34" charset="-122"/>
                <a:ea typeface="Microsoft Yahei" panose="020B0503020204020204" pitchFamily="34" charset="-122"/>
              </a:rPr>
              <a:t>上映</a:t>
            </a:r>
            <a:endParaRPr lang="en-US" altLang="zh-CN" sz="1400" dirty="0">
              <a:solidFill>
                <a:srgbClr val="4D4F53"/>
              </a:solidFill>
              <a:latin typeface="Microsoft Yahei" panose="020B0503020204020204" pitchFamily="34" charset="-122"/>
              <a:ea typeface="Microsoft Yahei" panose="020B0503020204020204" pitchFamily="34" charset="-122"/>
            </a:endParaRPr>
          </a:p>
          <a:p>
            <a:pPr>
              <a:lnSpc>
                <a:spcPct val="150000"/>
              </a:lnSpc>
            </a:pPr>
            <a:r>
              <a:rPr lang="zh-CN" altLang="en-US" sz="1200" dirty="0">
                <a:solidFill>
                  <a:srgbClr val="4D4F53"/>
                </a:solidFill>
                <a:latin typeface="Microsoft Yahei" panose="020B0503020204020204" pitchFamily="34" charset="-122"/>
                <a:ea typeface="Microsoft Yahei" panose="020B0503020204020204" pitchFamily="34" charset="-122"/>
              </a:rPr>
              <a:t>电影中的缉毒犬死后，缉毒队的队友给他</a:t>
            </a:r>
            <a:endParaRPr lang="en-US" altLang="zh-CN" sz="1200" dirty="0">
              <a:solidFill>
                <a:srgbClr val="4D4F53"/>
              </a:solidFill>
              <a:latin typeface="Microsoft Yahei" panose="020B0503020204020204" pitchFamily="34" charset="-122"/>
              <a:ea typeface="Microsoft Yahei" panose="020B0503020204020204" pitchFamily="34" charset="-122"/>
            </a:endParaRPr>
          </a:p>
          <a:p>
            <a:pPr>
              <a:lnSpc>
                <a:spcPct val="150000"/>
              </a:lnSpc>
            </a:pPr>
            <a:r>
              <a:rPr lang="zh-CN" altLang="en-US" sz="1200" dirty="0">
                <a:solidFill>
                  <a:srgbClr val="4D4F53"/>
                </a:solidFill>
                <a:latin typeface="Microsoft Yahei" panose="020B0503020204020204" pitchFamily="34" charset="-122"/>
                <a:ea typeface="Microsoft Yahei" panose="020B0503020204020204" pitchFamily="34" charset="-122"/>
              </a:rPr>
              <a:t>立了块墓碑，但是当战友牺牲时却只是埋</a:t>
            </a:r>
            <a:endParaRPr lang="en-US" altLang="zh-CN" sz="1200" dirty="0">
              <a:solidFill>
                <a:srgbClr val="4D4F53"/>
              </a:solidFill>
              <a:latin typeface="Microsoft Yahei" panose="020B0503020204020204" pitchFamily="34" charset="-122"/>
              <a:ea typeface="Microsoft Yahei" panose="020B0503020204020204" pitchFamily="34" charset="-122"/>
            </a:endParaRPr>
          </a:p>
          <a:p>
            <a:pPr>
              <a:lnSpc>
                <a:spcPct val="150000"/>
              </a:lnSpc>
            </a:pPr>
            <a:r>
              <a:rPr lang="zh-CN" altLang="en-US" sz="1200" dirty="0">
                <a:solidFill>
                  <a:srgbClr val="4D4F53"/>
                </a:solidFill>
                <a:latin typeface="Microsoft Yahei" panose="020B0503020204020204" pitchFamily="34" charset="-122"/>
                <a:ea typeface="Microsoft Yahei" panose="020B0503020204020204" pitchFamily="34" charset="-122"/>
              </a:rPr>
              <a:t>入土中。</a:t>
            </a:r>
            <a:endParaRPr lang="en-US" altLang="zh-CN" sz="1200" dirty="0">
              <a:solidFill>
                <a:srgbClr val="4D4F53"/>
              </a:solidFill>
              <a:latin typeface="Microsoft Yahei" panose="020B0503020204020204" pitchFamily="34" charset="-122"/>
              <a:ea typeface="Microsoft Yahei" panose="020B0503020204020204" pitchFamily="34" charset="-122"/>
            </a:endParaRPr>
          </a:p>
        </p:txBody>
      </p:sp>
      <p:pic>
        <p:nvPicPr>
          <p:cNvPr id="10244" name="Picture 4" descr="http://n.sinaimg.cn/finance/crawl/225/w550h475/20181128/wdu--hpevhcm2124560.jpg">
            <a:extLst>
              <a:ext uri="{FF2B5EF4-FFF2-40B4-BE49-F238E27FC236}">
                <a16:creationId xmlns:a16="http://schemas.microsoft.com/office/drawing/2014/main" id="{E529C9D6-B1E0-4F35-ACE7-E5178A58D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191" y="1027690"/>
            <a:ext cx="3798695" cy="328069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35C9EE7A-2A71-402C-9A9A-5C2434392F31}"/>
              </a:ext>
            </a:extLst>
          </p:cNvPr>
          <p:cNvSpPr/>
          <p:nvPr/>
        </p:nvSpPr>
        <p:spPr>
          <a:xfrm>
            <a:off x="4981241" y="2820128"/>
            <a:ext cx="2969151" cy="787523"/>
          </a:xfrm>
          <a:prstGeom prst="rect">
            <a:avLst/>
          </a:prstGeom>
        </p:spPr>
        <p:txBody>
          <a:bodyPr wrap="square">
            <a:spAutoFit/>
          </a:bodyPr>
          <a:lstStyle/>
          <a:p>
            <a:pPr>
              <a:lnSpc>
                <a:spcPct val="150000"/>
              </a:lnSpc>
            </a:pPr>
            <a:r>
              <a:rPr lang="zh-CN" altLang="en-US" sz="1600" dirty="0">
                <a:solidFill>
                  <a:srgbClr val="4D4F53"/>
                </a:solidFill>
                <a:latin typeface="Microsoft Yahei" panose="020B0503020204020204" pitchFamily="34" charset="-122"/>
                <a:ea typeface="Microsoft Yahei" panose="020B0503020204020204" pitchFamily="34" charset="-122"/>
              </a:rPr>
              <a:t>为什么连警犬都有墓碑，其他</a:t>
            </a:r>
            <a:endParaRPr lang="en-US" altLang="zh-CN" sz="1600" dirty="0">
              <a:solidFill>
                <a:srgbClr val="4D4F53"/>
              </a:solidFill>
              <a:latin typeface="Microsoft Yahei" panose="020B0503020204020204" pitchFamily="34" charset="-122"/>
              <a:ea typeface="Microsoft Yahei" panose="020B0503020204020204" pitchFamily="34" charset="-122"/>
            </a:endParaRPr>
          </a:p>
          <a:p>
            <a:pPr>
              <a:lnSpc>
                <a:spcPct val="150000"/>
              </a:lnSpc>
            </a:pPr>
            <a:r>
              <a:rPr lang="zh-CN" altLang="en-US" sz="1600" dirty="0">
                <a:solidFill>
                  <a:srgbClr val="4D4F53"/>
                </a:solidFill>
                <a:latin typeface="Microsoft Yahei" panose="020B0503020204020204" pitchFamily="34" charset="-122"/>
                <a:ea typeface="Microsoft Yahei" panose="020B0503020204020204" pitchFamily="34" charset="-122"/>
              </a:rPr>
              <a:t>牺牲的队友却连墓碑都没有？</a:t>
            </a:r>
          </a:p>
        </p:txBody>
      </p:sp>
    </p:spTree>
    <p:extLst>
      <p:ext uri="{BB962C8B-B14F-4D97-AF65-F5344CB8AC3E}">
        <p14:creationId xmlns:p14="http://schemas.microsoft.com/office/powerpoint/2010/main" val="307064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0-#ppt_w/2"/>
                                          </p:val>
                                        </p:tav>
                                        <p:tav tm="100000">
                                          <p:val>
                                            <p:strVal val="#ppt_x"/>
                                          </p:val>
                                        </p:tav>
                                      </p:tavLst>
                                    </p:anim>
                                    <p:anim calcmode="lin" valueType="num">
                                      <p:cBhvr additive="base">
                                        <p:cTn id="8" dur="500" fill="hold"/>
                                        <p:tgtEl>
                                          <p:spTgt spid="102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left)">
                                      <p:cBhvr>
                                        <p:cTn id="16" dur="500"/>
                                        <p:tgtEl>
                                          <p:spTgt spid="2">
                                            <p:txEl>
                                              <p:pRg st="1" end="1"/>
                                            </p:txEl>
                                          </p:spTgt>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left)">
                                      <p:cBhvr>
                                        <p:cTn id="20" dur="500"/>
                                        <p:tgtEl>
                                          <p:spTgt spid="2">
                                            <p:txEl>
                                              <p:pRg st="2" end="2"/>
                                            </p:txEl>
                                          </p:spTgt>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wipe(left)">
                                      <p:cBhvr>
                                        <p:cTn id="24" dur="500"/>
                                        <p:tgtEl>
                                          <p:spTgt spid="2">
                                            <p:txEl>
                                              <p:pRg st="3" end="3"/>
                                            </p:txEl>
                                          </p:spTgt>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p:cTn id="2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3">
                                            <p:txEl>
                                              <p:pRg st="0" end="0"/>
                                            </p:txEl>
                                          </p:spTgt>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 calcmode="lin" valueType="num">
                                      <p:cBhvr>
                                        <p:cTn id="3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n.sinaimg.cn/finance/crawl/3/w550h253/20181128/cHDt-hpfyces7284567.jpg">
            <a:extLst>
              <a:ext uri="{FF2B5EF4-FFF2-40B4-BE49-F238E27FC236}">
                <a16:creationId xmlns:a16="http://schemas.microsoft.com/office/drawing/2014/main" id="{10684842-1C01-4131-9EC0-D09800C817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435" y="1194340"/>
            <a:ext cx="3735204" cy="171819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n.sinaimg.cn/finance/crawl/727/w550h977/20181128/es3R-hpfyces7284585.jpg">
            <a:extLst>
              <a:ext uri="{FF2B5EF4-FFF2-40B4-BE49-F238E27FC236}">
                <a16:creationId xmlns:a16="http://schemas.microsoft.com/office/drawing/2014/main" id="{1DB34CA4-E12A-4833-9403-8C748802B3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790"/>
          <a:stretch/>
        </p:blipFill>
        <p:spPr bwMode="auto">
          <a:xfrm>
            <a:off x="5333726" y="362967"/>
            <a:ext cx="2725839" cy="427110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 3"/>
          <p:cNvGrpSpPr/>
          <p:nvPr/>
        </p:nvGrpSpPr>
        <p:grpSpPr>
          <a:xfrm>
            <a:off x="855835" y="2912534"/>
            <a:ext cx="4106333" cy="1227666"/>
            <a:chOff x="812800" y="3107267"/>
            <a:chExt cx="4106333" cy="1227666"/>
          </a:xfrm>
        </p:grpSpPr>
        <p:sp>
          <p:nvSpPr>
            <p:cNvPr id="2" name="矩形 1"/>
            <p:cNvSpPr/>
            <p:nvPr/>
          </p:nvSpPr>
          <p:spPr>
            <a:xfrm>
              <a:off x="812800" y="3107267"/>
              <a:ext cx="4106333" cy="1227666"/>
            </a:xfrm>
            <a:prstGeom prst="rect">
              <a:avLst/>
            </a:prstGeom>
            <a:solidFill>
              <a:schemeClr val="accent4">
                <a:lumMod val="75000"/>
              </a:schemeClr>
            </a:solidFill>
            <a:ln>
              <a:noFill/>
            </a:ln>
            <a:scene3d>
              <a:camera prst="perspectiveRelaxed"/>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7B985C71-3EA1-4F4A-BEA4-339C3886F73A}"/>
                </a:ext>
              </a:extLst>
            </p:cNvPr>
            <p:cNvSpPr/>
            <p:nvPr/>
          </p:nvSpPr>
          <p:spPr>
            <a:xfrm>
              <a:off x="1041400" y="3342219"/>
              <a:ext cx="3652290" cy="682431"/>
            </a:xfrm>
            <a:prstGeom prst="rect">
              <a:avLst/>
            </a:prstGeom>
          </p:spPr>
          <p:txBody>
            <a:bodyPr wrap="square">
              <a:spAutoFit/>
            </a:bodyPr>
            <a:lstStyle/>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不给牺牲的缉毒警察立墓碑，是害怕毒贩会跟随前去祭拜的亲友并进行报复</a:t>
              </a:r>
              <a:endParaRPr lang="zh-CN" altLang="en-US" dirty="0"/>
            </a:p>
          </p:txBody>
        </p:sp>
      </p:grpSp>
    </p:spTree>
    <p:extLst>
      <p:ext uri="{BB962C8B-B14F-4D97-AF65-F5344CB8AC3E}">
        <p14:creationId xmlns:p14="http://schemas.microsoft.com/office/powerpoint/2010/main" val="49438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anim calcmode="lin" valueType="num">
                                      <p:cBhvr>
                                        <p:cTn id="8" dur="500" fill="hold"/>
                                        <p:tgtEl>
                                          <p:spTgt spid="8194"/>
                                        </p:tgtEl>
                                        <p:attrNameLst>
                                          <p:attrName>ppt_x</p:attrName>
                                        </p:attrNameLst>
                                      </p:cBhvr>
                                      <p:tavLst>
                                        <p:tav tm="0">
                                          <p:val>
                                            <p:strVal val="#ppt_x"/>
                                          </p:val>
                                        </p:tav>
                                        <p:tav tm="100000">
                                          <p:val>
                                            <p:strVal val="#ppt_x"/>
                                          </p:val>
                                        </p:tav>
                                      </p:tavLst>
                                    </p:anim>
                                    <p:anim calcmode="lin" valueType="num">
                                      <p:cBhvr>
                                        <p:cTn id="9" dur="500" fill="hold"/>
                                        <p:tgtEl>
                                          <p:spTgt spid="819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198"/>
                                        </p:tgtEl>
                                        <p:attrNameLst>
                                          <p:attrName>style.visibility</p:attrName>
                                        </p:attrNameLst>
                                      </p:cBhvr>
                                      <p:to>
                                        <p:strVal val="visible"/>
                                      </p:to>
                                    </p:set>
                                    <p:anim calcmode="lin" valueType="num">
                                      <p:cBhvr additive="base">
                                        <p:cTn id="19" dur="500" fill="hold"/>
                                        <p:tgtEl>
                                          <p:spTgt spid="8198"/>
                                        </p:tgtEl>
                                        <p:attrNameLst>
                                          <p:attrName>ppt_x</p:attrName>
                                        </p:attrNameLst>
                                      </p:cBhvr>
                                      <p:tavLst>
                                        <p:tav tm="0">
                                          <p:val>
                                            <p:strVal val="1+#ppt_w/2"/>
                                          </p:val>
                                        </p:tav>
                                        <p:tav tm="100000">
                                          <p:val>
                                            <p:strVal val="#ppt_x"/>
                                          </p:val>
                                        </p:tav>
                                      </p:tavLst>
                                    </p:anim>
                                    <p:anim calcmode="lin" valueType="num">
                                      <p:cBhvr additive="base">
                                        <p:cTn id="20"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　　（图源：中国新闻网）">
            <a:extLst>
              <a:ext uri="{FF2B5EF4-FFF2-40B4-BE49-F238E27FC236}">
                <a16:creationId xmlns:a16="http://schemas.microsoft.com/office/drawing/2014/main" id="{FC4FF636-180E-4E16-90A0-1F60165CDC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6716" y="2373252"/>
            <a:ext cx="2554842" cy="255484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n.sinaimg.cn/finance/crawl/300/w550h550/20181128/n775-hpevhcm2124487.jpg">
            <a:extLst>
              <a:ext uri="{FF2B5EF4-FFF2-40B4-BE49-F238E27FC236}">
                <a16:creationId xmlns:a16="http://schemas.microsoft.com/office/drawing/2014/main" id="{67FE2BBE-ACE4-406F-B78D-09520E8321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0692" y="119452"/>
            <a:ext cx="1994376" cy="1994376"/>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ttp://n.sinaimg.cn/finance/crawl/300/w550h550/20181128/hBSQ-hphsupx5238949.jpg">
            <a:extLst>
              <a:ext uri="{FF2B5EF4-FFF2-40B4-BE49-F238E27FC236}">
                <a16:creationId xmlns:a16="http://schemas.microsoft.com/office/drawing/2014/main" id="{240BC863-06F7-4A82-B420-0022E7AC0DE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932" y="168313"/>
            <a:ext cx="1691374" cy="1691374"/>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http://n.sinaimg.cn/finance/crawl/300/w550h550/20181128/6qj_-hpevhcm2124448.jpg">
            <a:extLst>
              <a:ext uri="{FF2B5EF4-FFF2-40B4-BE49-F238E27FC236}">
                <a16:creationId xmlns:a16="http://schemas.microsoft.com/office/drawing/2014/main" id="{9890B623-F257-4E38-8646-016D23337F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077" y="2008261"/>
            <a:ext cx="2836136" cy="2836136"/>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n.sinaimg.cn/finance/crawl/300/w550h550/20181128/iQ-U-hphsupx5238961.jpg">
            <a:extLst>
              <a:ext uri="{FF2B5EF4-FFF2-40B4-BE49-F238E27FC236}">
                <a16:creationId xmlns:a16="http://schemas.microsoft.com/office/drawing/2014/main" id="{315ECD6B-9B57-499A-8FDF-34999A9A93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7285" y="388529"/>
            <a:ext cx="3969445" cy="3969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496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p:cTn id="7" dur="500" fill="hold"/>
                                        <p:tgtEl>
                                          <p:spTgt spid="11272"/>
                                        </p:tgtEl>
                                        <p:attrNameLst>
                                          <p:attrName>ppt_w</p:attrName>
                                        </p:attrNameLst>
                                      </p:cBhvr>
                                      <p:tavLst>
                                        <p:tav tm="0">
                                          <p:val>
                                            <p:fltVal val="0"/>
                                          </p:val>
                                        </p:tav>
                                        <p:tav tm="100000">
                                          <p:val>
                                            <p:strVal val="#ppt_w"/>
                                          </p:val>
                                        </p:tav>
                                      </p:tavLst>
                                    </p:anim>
                                    <p:anim calcmode="lin" valueType="num">
                                      <p:cBhvr>
                                        <p:cTn id="8" dur="500" fill="hold"/>
                                        <p:tgtEl>
                                          <p:spTgt spid="11272"/>
                                        </p:tgtEl>
                                        <p:attrNameLst>
                                          <p:attrName>ppt_h</p:attrName>
                                        </p:attrNameLst>
                                      </p:cBhvr>
                                      <p:tavLst>
                                        <p:tav tm="0">
                                          <p:val>
                                            <p:fltVal val="0"/>
                                          </p:val>
                                        </p:tav>
                                        <p:tav tm="100000">
                                          <p:val>
                                            <p:strVal val="#ppt_h"/>
                                          </p:val>
                                        </p:tav>
                                      </p:tavLst>
                                    </p:anim>
                                    <p:animEffect transition="in" filter="fade">
                                      <p:cBhvr>
                                        <p:cTn id="9" dur="500"/>
                                        <p:tgtEl>
                                          <p:spTgt spid="11272"/>
                                        </p:tgtEl>
                                      </p:cBhvr>
                                    </p:animEffect>
                                  </p:childTnLst>
                                </p:cTn>
                              </p:par>
                              <p:par>
                                <p:cTn id="10" presetID="53" presetClass="entr" presetSubtype="16" fill="hold" nodeType="withEffect">
                                  <p:stCondLst>
                                    <p:cond delay="500"/>
                                  </p:stCondLst>
                                  <p:childTnLst>
                                    <p:set>
                                      <p:cBhvr>
                                        <p:cTn id="11" dur="1" fill="hold">
                                          <p:stCondLst>
                                            <p:cond delay="0"/>
                                          </p:stCondLst>
                                        </p:cTn>
                                        <p:tgtEl>
                                          <p:spTgt spid="11274"/>
                                        </p:tgtEl>
                                        <p:attrNameLst>
                                          <p:attrName>style.visibility</p:attrName>
                                        </p:attrNameLst>
                                      </p:cBhvr>
                                      <p:to>
                                        <p:strVal val="visible"/>
                                      </p:to>
                                    </p:set>
                                    <p:anim calcmode="lin" valueType="num">
                                      <p:cBhvr>
                                        <p:cTn id="12" dur="500" fill="hold"/>
                                        <p:tgtEl>
                                          <p:spTgt spid="11274"/>
                                        </p:tgtEl>
                                        <p:attrNameLst>
                                          <p:attrName>ppt_w</p:attrName>
                                        </p:attrNameLst>
                                      </p:cBhvr>
                                      <p:tavLst>
                                        <p:tav tm="0">
                                          <p:val>
                                            <p:fltVal val="0"/>
                                          </p:val>
                                        </p:tav>
                                        <p:tav tm="100000">
                                          <p:val>
                                            <p:strVal val="#ppt_w"/>
                                          </p:val>
                                        </p:tav>
                                      </p:tavLst>
                                    </p:anim>
                                    <p:anim calcmode="lin" valueType="num">
                                      <p:cBhvr>
                                        <p:cTn id="13" dur="500" fill="hold"/>
                                        <p:tgtEl>
                                          <p:spTgt spid="11274"/>
                                        </p:tgtEl>
                                        <p:attrNameLst>
                                          <p:attrName>ppt_h</p:attrName>
                                        </p:attrNameLst>
                                      </p:cBhvr>
                                      <p:tavLst>
                                        <p:tav tm="0">
                                          <p:val>
                                            <p:fltVal val="0"/>
                                          </p:val>
                                        </p:tav>
                                        <p:tav tm="100000">
                                          <p:val>
                                            <p:strVal val="#ppt_h"/>
                                          </p:val>
                                        </p:tav>
                                      </p:tavLst>
                                    </p:anim>
                                    <p:animEffect transition="in" filter="fade">
                                      <p:cBhvr>
                                        <p:cTn id="14" dur="500"/>
                                        <p:tgtEl>
                                          <p:spTgt spid="11274"/>
                                        </p:tgtEl>
                                      </p:cBhvr>
                                    </p:animEffect>
                                  </p:childTnLst>
                                </p:cTn>
                              </p:par>
                              <p:par>
                                <p:cTn id="15" presetID="53" presetClass="entr" presetSubtype="16" fill="hold" nodeType="withEffect">
                                  <p:stCondLst>
                                    <p:cond delay="250"/>
                                  </p:stCondLst>
                                  <p:childTnLst>
                                    <p:set>
                                      <p:cBhvr>
                                        <p:cTn id="16" dur="1" fill="hold">
                                          <p:stCondLst>
                                            <p:cond delay="0"/>
                                          </p:stCondLst>
                                        </p:cTn>
                                        <p:tgtEl>
                                          <p:spTgt spid="11270"/>
                                        </p:tgtEl>
                                        <p:attrNameLst>
                                          <p:attrName>style.visibility</p:attrName>
                                        </p:attrNameLst>
                                      </p:cBhvr>
                                      <p:to>
                                        <p:strVal val="visible"/>
                                      </p:to>
                                    </p:set>
                                    <p:anim calcmode="lin" valueType="num">
                                      <p:cBhvr>
                                        <p:cTn id="17" dur="500" fill="hold"/>
                                        <p:tgtEl>
                                          <p:spTgt spid="11270"/>
                                        </p:tgtEl>
                                        <p:attrNameLst>
                                          <p:attrName>ppt_w</p:attrName>
                                        </p:attrNameLst>
                                      </p:cBhvr>
                                      <p:tavLst>
                                        <p:tav tm="0">
                                          <p:val>
                                            <p:fltVal val="0"/>
                                          </p:val>
                                        </p:tav>
                                        <p:tav tm="100000">
                                          <p:val>
                                            <p:strVal val="#ppt_w"/>
                                          </p:val>
                                        </p:tav>
                                      </p:tavLst>
                                    </p:anim>
                                    <p:anim calcmode="lin" valueType="num">
                                      <p:cBhvr>
                                        <p:cTn id="18" dur="500" fill="hold"/>
                                        <p:tgtEl>
                                          <p:spTgt spid="11270"/>
                                        </p:tgtEl>
                                        <p:attrNameLst>
                                          <p:attrName>ppt_h</p:attrName>
                                        </p:attrNameLst>
                                      </p:cBhvr>
                                      <p:tavLst>
                                        <p:tav tm="0">
                                          <p:val>
                                            <p:fltVal val="0"/>
                                          </p:val>
                                        </p:tav>
                                        <p:tav tm="100000">
                                          <p:val>
                                            <p:strVal val="#ppt_h"/>
                                          </p:val>
                                        </p:tav>
                                      </p:tavLst>
                                    </p:anim>
                                    <p:animEffect transition="in" filter="fade">
                                      <p:cBhvr>
                                        <p:cTn id="19" dur="500"/>
                                        <p:tgtEl>
                                          <p:spTgt spid="11270"/>
                                        </p:tgtEl>
                                      </p:cBhvr>
                                    </p:animEffect>
                                  </p:childTnLst>
                                </p:cTn>
                              </p:par>
                              <p:par>
                                <p:cTn id="20" presetID="53" presetClass="entr" presetSubtype="16" fill="hold" nodeType="withEffect">
                                  <p:stCondLst>
                                    <p:cond delay="0"/>
                                  </p:stCondLst>
                                  <p:childTnLst>
                                    <p:set>
                                      <p:cBhvr>
                                        <p:cTn id="21" dur="1" fill="hold">
                                          <p:stCondLst>
                                            <p:cond delay="0"/>
                                          </p:stCondLst>
                                        </p:cTn>
                                        <p:tgtEl>
                                          <p:spTgt spid="11268"/>
                                        </p:tgtEl>
                                        <p:attrNameLst>
                                          <p:attrName>style.visibility</p:attrName>
                                        </p:attrNameLst>
                                      </p:cBhvr>
                                      <p:to>
                                        <p:strVal val="visible"/>
                                      </p:to>
                                    </p:set>
                                    <p:anim calcmode="lin" valueType="num">
                                      <p:cBhvr>
                                        <p:cTn id="22" dur="500" fill="hold"/>
                                        <p:tgtEl>
                                          <p:spTgt spid="11268"/>
                                        </p:tgtEl>
                                        <p:attrNameLst>
                                          <p:attrName>ppt_w</p:attrName>
                                        </p:attrNameLst>
                                      </p:cBhvr>
                                      <p:tavLst>
                                        <p:tav tm="0">
                                          <p:val>
                                            <p:fltVal val="0"/>
                                          </p:val>
                                        </p:tav>
                                        <p:tav tm="100000">
                                          <p:val>
                                            <p:strVal val="#ppt_w"/>
                                          </p:val>
                                        </p:tav>
                                      </p:tavLst>
                                    </p:anim>
                                    <p:anim calcmode="lin" valueType="num">
                                      <p:cBhvr>
                                        <p:cTn id="23" dur="500" fill="hold"/>
                                        <p:tgtEl>
                                          <p:spTgt spid="11268"/>
                                        </p:tgtEl>
                                        <p:attrNameLst>
                                          <p:attrName>ppt_h</p:attrName>
                                        </p:attrNameLst>
                                      </p:cBhvr>
                                      <p:tavLst>
                                        <p:tav tm="0">
                                          <p:val>
                                            <p:fltVal val="0"/>
                                          </p:val>
                                        </p:tav>
                                        <p:tav tm="100000">
                                          <p:val>
                                            <p:strVal val="#ppt_h"/>
                                          </p:val>
                                        </p:tav>
                                      </p:tavLst>
                                    </p:anim>
                                    <p:animEffect transition="in" filter="fade">
                                      <p:cBhvr>
                                        <p:cTn id="24" dur="500"/>
                                        <p:tgtEl>
                                          <p:spTgt spid="11268"/>
                                        </p:tgtEl>
                                      </p:cBhvr>
                                    </p:animEffect>
                                  </p:childTnLst>
                                </p:cTn>
                              </p:par>
                              <p:par>
                                <p:cTn id="25" presetID="53" presetClass="entr" presetSubtype="16" fill="hold" nodeType="withEffect">
                                  <p:stCondLst>
                                    <p:cond delay="500"/>
                                  </p:stCondLst>
                                  <p:childTnLst>
                                    <p:set>
                                      <p:cBhvr>
                                        <p:cTn id="26" dur="1" fill="hold">
                                          <p:stCondLst>
                                            <p:cond delay="0"/>
                                          </p:stCondLst>
                                        </p:cTn>
                                        <p:tgtEl>
                                          <p:spTgt spid="11266"/>
                                        </p:tgtEl>
                                        <p:attrNameLst>
                                          <p:attrName>style.visibility</p:attrName>
                                        </p:attrNameLst>
                                      </p:cBhvr>
                                      <p:to>
                                        <p:strVal val="visible"/>
                                      </p:to>
                                    </p:set>
                                    <p:anim calcmode="lin" valueType="num">
                                      <p:cBhvr>
                                        <p:cTn id="27" dur="500" fill="hold"/>
                                        <p:tgtEl>
                                          <p:spTgt spid="11266"/>
                                        </p:tgtEl>
                                        <p:attrNameLst>
                                          <p:attrName>ppt_w</p:attrName>
                                        </p:attrNameLst>
                                      </p:cBhvr>
                                      <p:tavLst>
                                        <p:tav tm="0">
                                          <p:val>
                                            <p:fltVal val="0"/>
                                          </p:val>
                                        </p:tav>
                                        <p:tav tm="100000">
                                          <p:val>
                                            <p:strVal val="#ppt_w"/>
                                          </p:val>
                                        </p:tav>
                                      </p:tavLst>
                                    </p:anim>
                                    <p:anim calcmode="lin" valueType="num">
                                      <p:cBhvr>
                                        <p:cTn id="28" dur="500" fill="hold"/>
                                        <p:tgtEl>
                                          <p:spTgt spid="11266"/>
                                        </p:tgtEl>
                                        <p:attrNameLst>
                                          <p:attrName>ppt_h</p:attrName>
                                        </p:attrNameLst>
                                      </p:cBhvr>
                                      <p:tavLst>
                                        <p:tav tm="0">
                                          <p:val>
                                            <p:fltVal val="0"/>
                                          </p:val>
                                        </p:tav>
                                        <p:tav tm="100000">
                                          <p:val>
                                            <p:strVal val="#ppt_h"/>
                                          </p:val>
                                        </p:tav>
                                      </p:tavLst>
                                    </p:anim>
                                    <p:animEffect transition="in" filter="fade">
                                      <p:cBhvr>
                                        <p:cTn id="29"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7C8495-6B84-4D42-978E-89572F3DE25E}"/>
              </a:ext>
            </a:extLst>
          </p:cNvPr>
          <p:cNvSpPr/>
          <p:nvPr/>
        </p:nvSpPr>
        <p:spPr>
          <a:xfrm>
            <a:off x="1996324" y="0"/>
            <a:ext cx="7147676" cy="5143500"/>
          </a:xfrm>
          <a:prstGeom prst="rect">
            <a:avLst/>
          </a:prstGeom>
          <a:solidFill>
            <a:schemeClr val="bg1">
              <a:lumMod val="6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3968D892-9876-4501-A30F-1316FB4D35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97387" y="641000"/>
            <a:ext cx="3396608" cy="3579111"/>
          </a:xfrm>
          <a:prstGeom prst="rect">
            <a:avLst/>
          </a:prstGeom>
        </p:spPr>
      </p:pic>
      <p:sp>
        <p:nvSpPr>
          <p:cNvPr id="10" name="文本框 9">
            <a:extLst>
              <a:ext uri="{FF2B5EF4-FFF2-40B4-BE49-F238E27FC236}">
                <a16:creationId xmlns:a16="http://schemas.microsoft.com/office/drawing/2014/main" id="{A9B9F2CB-B973-4AAA-AD45-F3C347CC060E}"/>
              </a:ext>
            </a:extLst>
          </p:cNvPr>
          <p:cNvSpPr txBox="1"/>
          <p:nvPr/>
        </p:nvSpPr>
        <p:spPr>
          <a:xfrm>
            <a:off x="53788" y="65898"/>
            <a:ext cx="1221527" cy="261610"/>
          </a:xfrm>
          <a:prstGeom prst="rect">
            <a:avLst/>
          </a:prstGeom>
          <a:noFill/>
        </p:spPr>
        <p:txBody>
          <a:bodyPr wrap="square" rtlCol="0">
            <a:spAutoFit/>
          </a:bodyPr>
          <a:lstStyle/>
          <a:p>
            <a:r>
              <a:rPr lang="zh-CN" altLang="en-US" sz="1100" dirty="0"/>
              <a:t>拒绝毒品诱惑</a:t>
            </a:r>
          </a:p>
        </p:txBody>
      </p:sp>
      <p:sp>
        <p:nvSpPr>
          <p:cNvPr id="11" name="文本框 10">
            <a:extLst>
              <a:ext uri="{FF2B5EF4-FFF2-40B4-BE49-F238E27FC236}">
                <a16:creationId xmlns:a16="http://schemas.microsoft.com/office/drawing/2014/main" id="{30591F0D-A5B5-4F57-A3BC-8B5DBD40488F}"/>
              </a:ext>
            </a:extLst>
          </p:cNvPr>
          <p:cNvSpPr txBox="1"/>
          <p:nvPr/>
        </p:nvSpPr>
        <p:spPr>
          <a:xfrm>
            <a:off x="53788" y="301519"/>
            <a:ext cx="1514693" cy="338554"/>
          </a:xfrm>
          <a:prstGeom prst="rect">
            <a:avLst/>
          </a:prstGeom>
          <a:noFill/>
        </p:spPr>
        <p:txBody>
          <a:bodyPr wrap="square" rtlCol="0">
            <a:spAutoFit/>
          </a:bodyPr>
          <a:lstStyle/>
          <a:p>
            <a:r>
              <a:rPr lang="zh-CN" altLang="en-US" sz="800" dirty="0">
                <a:solidFill>
                  <a:srgbClr val="C00000"/>
                </a:solidFill>
              </a:rPr>
              <a:t>你吸掉的不止是毒</a:t>
            </a:r>
          </a:p>
          <a:p>
            <a:r>
              <a:rPr lang="zh-CN" altLang="en-US" sz="800" dirty="0">
                <a:solidFill>
                  <a:srgbClr val="C00000"/>
                </a:solidFill>
              </a:rPr>
              <a:t>还有亲情、友情、爱情</a:t>
            </a:r>
          </a:p>
        </p:txBody>
      </p:sp>
      <p:pic>
        <p:nvPicPr>
          <p:cNvPr id="6" name="图片 5" descr="图片包含 花瓶, 鲜花, 自然&#10;&#10;描述已自动生成">
            <a:extLst>
              <a:ext uri="{FF2B5EF4-FFF2-40B4-BE49-F238E27FC236}">
                <a16:creationId xmlns:a16="http://schemas.microsoft.com/office/drawing/2014/main" id="{9EB34EE4-52E0-4863-A60D-1AB8C1EAA6D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259" t="19336" r="24562"/>
          <a:stretch/>
        </p:blipFill>
        <p:spPr>
          <a:xfrm>
            <a:off x="813546" y="705971"/>
            <a:ext cx="2198595" cy="4148938"/>
          </a:xfrm>
          <a:prstGeom prst="rect">
            <a:avLst/>
          </a:prstGeom>
        </p:spPr>
      </p:pic>
      <p:sp>
        <p:nvSpPr>
          <p:cNvPr id="4" name="标题 1"/>
          <p:cNvSpPr txBox="1"/>
          <p:nvPr/>
        </p:nvSpPr>
        <p:spPr>
          <a:xfrm>
            <a:off x="2888313" y="1808280"/>
            <a:ext cx="5668942" cy="123110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8000" dirty="0">
                <a:solidFill>
                  <a:schemeClr val="tx1">
                    <a:lumMod val="75000"/>
                    <a:lumOff val="25000"/>
                  </a:schemeClr>
                </a:solidFill>
                <a:latin typeface="华文中宋" panose="02010600040101010101" pitchFamily="2" charset="-122"/>
                <a:ea typeface="华文中宋" panose="02010600040101010101" pitchFamily="2" charset="-122"/>
              </a:rPr>
              <a:t>什么是毒品</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4*#ppt_w"/>
                                          </p:val>
                                        </p:tav>
                                        <p:tav tm="100000">
                                          <p:val>
                                            <p:strVal val="#ppt_w"/>
                                          </p:val>
                                        </p:tav>
                                      </p:tavLst>
                                    </p:anim>
                                    <p:anim calcmode="lin" valueType="num">
                                      <p:cBhvr>
                                        <p:cTn id="18" dur="500" fill="hold"/>
                                        <p:tgtEl>
                                          <p:spTgt spid="4"/>
                                        </p:tgtEl>
                                        <p:attrNameLst>
                                          <p:attrName>ppt_h</p:attrName>
                                        </p:attrNameLst>
                                      </p:cBhvr>
                                      <p:tavLst>
                                        <p:tav tm="0">
                                          <p:val>
                                            <p:strVal val="4*#ppt_h"/>
                                          </p:val>
                                        </p:tav>
                                        <p:tav tm="100000">
                                          <p:val>
                                            <p:strVal val="#ppt_h"/>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0D97C01-4B15-4193-A4B5-165214F36A9B}"/>
              </a:ext>
            </a:extLst>
          </p:cNvPr>
          <p:cNvSpPr/>
          <p:nvPr/>
        </p:nvSpPr>
        <p:spPr>
          <a:xfrm>
            <a:off x="2179035" y="285314"/>
            <a:ext cx="4572000" cy="1613775"/>
          </a:xfrm>
          <a:prstGeom prst="rect">
            <a:avLst/>
          </a:prstGeom>
        </p:spPr>
        <p:txBody>
          <a:bodyPr>
            <a:spAutoFit/>
          </a:bodyPr>
          <a:lstStyle/>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如果容忍贩毒，</a:t>
            </a:r>
            <a:endParaRPr lang="en-US" altLang="zh-CN" dirty="0">
              <a:solidFill>
                <a:srgbClr val="4D4F53"/>
              </a:solidFill>
              <a:latin typeface="Microsoft Yahei" panose="020B0503020204020204" pitchFamily="34" charset="-122"/>
              <a:ea typeface="Microsoft Yahei" panose="020B0503020204020204" pitchFamily="34" charset="-122"/>
            </a:endParaRPr>
          </a:p>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如果能容能明星吸毒，</a:t>
            </a:r>
          </a:p>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怎对得起无数缉毒警察的青春和热血？</a:t>
            </a:r>
          </a:p>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如果再为吸毒明星辩护，</a:t>
            </a:r>
          </a:p>
          <a:p>
            <a:pPr algn="ctr">
              <a:lnSpc>
                <a:spcPct val="150000"/>
              </a:lnSpc>
            </a:pPr>
            <a:r>
              <a:rPr lang="zh-CN" altLang="en-US" dirty="0">
                <a:solidFill>
                  <a:srgbClr val="4D4F53"/>
                </a:solidFill>
                <a:latin typeface="Microsoft Yahei" panose="020B0503020204020204" pitchFamily="34" charset="-122"/>
                <a:ea typeface="Microsoft Yahei" panose="020B0503020204020204" pitchFamily="34" charset="-122"/>
              </a:rPr>
              <a:t>怎对得起牺牲的缉毒警察？</a:t>
            </a:r>
            <a:endParaRPr lang="zh-CN" altLang="en-US" b="0" i="0" dirty="0">
              <a:solidFill>
                <a:srgbClr val="4D4F53"/>
              </a:solidFill>
              <a:effectLst/>
              <a:latin typeface="Microsoft Yahei" panose="020B0503020204020204" pitchFamily="34" charset="-122"/>
              <a:ea typeface="Microsoft Yahei" panose="020B0503020204020204" pitchFamily="34" charset="-122"/>
            </a:endParaRPr>
          </a:p>
        </p:txBody>
      </p:sp>
      <p:pic>
        <p:nvPicPr>
          <p:cNvPr id="4" name="图片 3">
            <a:extLst>
              <a:ext uri="{FF2B5EF4-FFF2-40B4-BE49-F238E27FC236}">
                <a16:creationId xmlns:a16="http://schemas.microsoft.com/office/drawing/2014/main" id="{EE904ECE-87B9-4F99-BA7F-B2825B523451}"/>
              </a:ext>
            </a:extLst>
          </p:cNvPr>
          <p:cNvPicPr>
            <a:picLocks noChangeAspect="1"/>
          </p:cNvPicPr>
          <p:nvPr/>
        </p:nvPicPr>
        <p:blipFill rotWithShape="1">
          <a:blip r:embed="rId3">
            <a:extLst>
              <a:ext uri="{28A0092B-C50C-407E-A947-70E740481C1C}">
                <a14:useLocalDpi xmlns:a14="http://schemas.microsoft.com/office/drawing/2010/main" val="0"/>
              </a:ext>
            </a:extLst>
          </a:blip>
          <a:srcRect b="11958"/>
          <a:stretch/>
        </p:blipFill>
        <p:spPr>
          <a:xfrm>
            <a:off x="1980982" y="1947602"/>
            <a:ext cx="4965497" cy="2561578"/>
          </a:xfrm>
          <a:prstGeom prst="rect">
            <a:avLst/>
          </a:prstGeom>
        </p:spPr>
      </p:pic>
    </p:spTree>
    <p:extLst>
      <p:ext uri="{BB962C8B-B14F-4D97-AF65-F5344CB8AC3E}">
        <p14:creationId xmlns:p14="http://schemas.microsoft.com/office/powerpoint/2010/main" val="308780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3D01F74-EE5E-4EAC-94EF-3F2904754E55}"/>
              </a:ext>
            </a:extLst>
          </p:cNvPr>
          <p:cNvSpPr/>
          <p:nvPr/>
        </p:nvSpPr>
        <p:spPr>
          <a:xfrm>
            <a:off x="815228" y="1865396"/>
            <a:ext cx="7513544" cy="1051506"/>
          </a:xfrm>
          <a:prstGeom prst="rect">
            <a:avLst/>
          </a:prstGeom>
        </p:spPr>
        <p:txBody>
          <a:bodyPr wrap="square">
            <a:spAutoFit/>
          </a:bodyP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毒品不是一个人、一个警局、甚至是一个国家能彻底根除的</a:t>
            </a:r>
          </a:p>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让我们一起，拒绝毒品</a:t>
            </a:r>
          </a:p>
        </p:txBody>
      </p:sp>
    </p:spTree>
    <p:extLst>
      <p:ext uri="{BB962C8B-B14F-4D97-AF65-F5344CB8AC3E}">
        <p14:creationId xmlns:p14="http://schemas.microsoft.com/office/powerpoint/2010/main" val="2008649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72075"/>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pic>
        <p:nvPicPr>
          <p:cNvPr id="5" name="图片 4">
            <a:extLst>
              <a:ext uri="{FF2B5EF4-FFF2-40B4-BE49-F238E27FC236}">
                <a16:creationId xmlns:a16="http://schemas.microsoft.com/office/drawing/2014/main" id="{009C9CBB-B386-4303-A483-832A378D92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8537" y="-2011120"/>
            <a:ext cx="3566925" cy="5143500"/>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t="9690" b="26445"/>
          <a:stretch>
            <a:fillRect/>
          </a:stretch>
        </p:blipFill>
        <p:spPr>
          <a:xfrm>
            <a:off x="2262188" y="614363"/>
            <a:ext cx="4619625" cy="2950369"/>
          </a:xfrm>
          <a:prstGeom prst="rect">
            <a:avLst/>
          </a:prstGeom>
        </p:spPr>
      </p:pic>
      <p:sp>
        <p:nvSpPr>
          <p:cNvPr id="10" name="文本框 9"/>
          <p:cNvSpPr txBox="1"/>
          <p:nvPr/>
        </p:nvSpPr>
        <p:spPr>
          <a:xfrm>
            <a:off x="1774804" y="3564732"/>
            <a:ext cx="5815013" cy="646331"/>
          </a:xfrm>
          <a:prstGeom prst="rect">
            <a:avLst/>
          </a:prstGeom>
          <a:noFill/>
        </p:spPr>
        <p:txBody>
          <a:bodyPr wrap="square" rtlCol="0">
            <a:spAutoFit/>
          </a:bodyPr>
          <a:lstStyle/>
          <a:p>
            <a:pPr algn="ctr"/>
            <a:r>
              <a:rPr lang="zh-CN" altLang="en-US" sz="3600" dirty="0">
                <a:solidFill>
                  <a:schemeClr val="bg1"/>
                </a:solidFill>
                <a:latin typeface="微软雅黑" panose="020B0503020204020204" pitchFamily="34" charset="-122"/>
                <a:ea typeface="微软雅黑" panose="020B0503020204020204" pitchFamily="34" charset="-122"/>
              </a:rPr>
              <a:t>珍爱生命 远离毒品</a:t>
            </a:r>
          </a:p>
        </p:txBody>
      </p:sp>
      <p:sp>
        <p:nvSpPr>
          <p:cNvPr id="11" name="文本框 10"/>
          <p:cNvSpPr txBox="1"/>
          <p:nvPr/>
        </p:nvSpPr>
        <p:spPr>
          <a:xfrm>
            <a:off x="1664494" y="4136266"/>
            <a:ext cx="5815013" cy="646331"/>
          </a:xfrm>
          <a:prstGeom prst="rect">
            <a:avLst/>
          </a:prstGeom>
          <a:noFill/>
        </p:spPr>
        <p:txBody>
          <a:bodyPr wrap="square" rtlCol="0">
            <a:spAutoFit/>
          </a:bodyPr>
          <a:lstStyle/>
          <a:p>
            <a:pPr algn="ctr"/>
            <a:r>
              <a:rPr lang="zh-CN" altLang="en-US" sz="3600" dirty="0">
                <a:solidFill>
                  <a:schemeClr val="bg1"/>
                </a:solidFill>
                <a:latin typeface="微软雅黑" panose="020B0503020204020204" pitchFamily="34" charset="-122"/>
                <a:ea typeface="微软雅黑" panose="020B0503020204020204" pitchFamily="34" charset="-122"/>
              </a:rPr>
              <a:t>感谢观看</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352099" y="1873996"/>
            <a:ext cx="5081482" cy="139551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1000" dirty="0">
                <a:solidFill>
                  <a:schemeClr val="bg1"/>
                </a:solidFill>
                <a:latin typeface="微软雅黑" pitchFamily="34" charset="-122"/>
                <a:ea typeface="微软雅黑" pitchFamily="34" charset="-122"/>
              </a:rPr>
              <a:t>      </a:t>
            </a:r>
            <a:r>
              <a:rPr lang="zh-CN" altLang="en-US" sz="1400" dirty="0">
                <a:solidFill>
                  <a:schemeClr val="bg1"/>
                </a:solidFill>
                <a:latin typeface="微软雅黑" pitchFamily="34" charset="-122"/>
                <a:ea typeface="微软雅黑" pitchFamily="34" charset="-122"/>
              </a:rPr>
              <a:t>毒品是指能够使人形成严重依赖性的麻醉品和精神药品。</a:t>
            </a:r>
            <a:endParaRPr lang="en-US" altLang="zh-CN" sz="1400" dirty="0">
              <a:solidFill>
                <a:schemeClr val="bg1"/>
              </a:solidFill>
              <a:latin typeface="微软雅黑" pitchFamily="34" charset="-122"/>
              <a:ea typeface="微软雅黑" pitchFamily="34" charset="-122"/>
            </a:endParaRPr>
          </a:p>
          <a:p>
            <a:pPr>
              <a:lnSpc>
                <a:spcPct val="200000"/>
              </a:lnSpc>
            </a:pPr>
            <a:r>
              <a:rPr lang="zh-CN" altLang="en-US" sz="1100" dirty="0">
                <a:solidFill>
                  <a:schemeClr val="bg1"/>
                </a:solidFill>
                <a:latin typeface="微软雅黑" pitchFamily="34" charset="-122"/>
                <a:ea typeface="微软雅黑" pitchFamily="34" charset="-122"/>
              </a:rPr>
              <a:t>     根据</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禁毒法</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第一章第二条呈现内容，我国吸毒者常用的毒品是：鸦片、海</a:t>
            </a:r>
            <a:endParaRPr lang="en-US" altLang="zh-CN" sz="1100" dirty="0">
              <a:solidFill>
                <a:schemeClr val="bg1"/>
              </a:solidFill>
              <a:latin typeface="微软雅黑" pitchFamily="34" charset="-122"/>
              <a:ea typeface="微软雅黑" pitchFamily="34" charset="-122"/>
            </a:endParaRPr>
          </a:p>
          <a:p>
            <a:pPr>
              <a:lnSpc>
                <a:spcPct val="200000"/>
              </a:lnSpc>
            </a:pPr>
            <a:r>
              <a:rPr lang="en-US" altLang="zh-CN" sz="1100" dirty="0">
                <a:solidFill>
                  <a:schemeClr val="bg1"/>
                </a:solidFill>
                <a:latin typeface="微软雅黑" pitchFamily="34" charset="-122"/>
                <a:ea typeface="微软雅黑" pitchFamily="34" charset="-122"/>
              </a:rPr>
              <a:t>     </a:t>
            </a:r>
            <a:r>
              <a:rPr lang="zh-CN" altLang="en-US" sz="1100" dirty="0">
                <a:solidFill>
                  <a:schemeClr val="bg1"/>
                </a:solidFill>
                <a:latin typeface="微软雅黑" pitchFamily="34" charset="-122"/>
                <a:ea typeface="微软雅黑" pitchFamily="34" charset="-122"/>
              </a:rPr>
              <a:t>洛因、甲基苯丙胺（冰毒）、吗啡、大麻、可卡因，以及国家规定管制的其他</a:t>
            </a:r>
            <a:endParaRPr lang="en-US" altLang="zh-CN" sz="1100" dirty="0">
              <a:solidFill>
                <a:schemeClr val="bg1"/>
              </a:solidFill>
              <a:latin typeface="微软雅黑" pitchFamily="34" charset="-122"/>
              <a:ea typeface="微软雅黑" pitchFamily="34" charset="-122"/>
            </a:endParaRPr>
          </a:p>
          <a:p>
            <a:pPr>
              <a:lnSpc>
                <a:spcPct val="200000"/>
              </a:lnSpc>
            </a:pPr>
            <a:r>
              <a:rPr lang="en-US" altLang="zh-CN" sz="1100" dirty="0">
                <a:solidFill>
                  <a:schemeClr val="bg1"/>
                </a:solidFill>
                <a:latin typeface="微软雅黑" pitchFamily="34" charset="-122"/>
                <a:ea typeface="微软雅黑" pitchFamily="34" charset="-122"/>
              </a:rPr>
              <a:t>     </a:t>
            </a:r>
            <a:r>
              <a:rPr lang="zh-CN" altLang="en-US" sz="1100" dirty="0">
                <a:solidFill>
                  <a:schemeClr val="bg1"/>
                </a:solidFill>
                <a:latin typeface="微软雅黑" pitchFamily="34" charset="-122"/>
                <a:ea typeface="微软雅黑" pitchFamily="34" charset="-122"/>
              </a:rPr>
              <a:t>能够使人形成瘾癖的麻醉药品和精神药品</a:t>
            </a:r>
          </a:p>
        </p:txBody>
      </p:sp>
      <p:pic>
        <p:nvPicPr>
          <p:cNvPr id="5" name="图片 4">
            <a:extLst>
              <a:ext uri="{FF2B5EF4-FFF2-40B4-BE49-F238E27FC236}">
                <a16:creationId xmlns:a16="http://schemas.microsoft.com/office/drawing/2014/main" id="{29812D1A-E766-45DC-A6D8-F45FED27C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06779" y="931492"/>
            <a:ext cx="2233708" cy="4212008"/>
          </a:xfrm>
          <a:prstGeom prst="rect">
            <a:avLst/>
          </a:prstGeom>
        </p:spPr>
      </p:pic>
      <p:pic>
        <p:nvPicPr>
          <p:cNvPr id="7" name="图片 6">
            <a:extLst>
              <a:ext uri="{FF2B5EF4-FFF2-40B4-BE49-F238E27FC236}">
                <a16:creationId xmlns:a16="http://schemas.microsoft.com/office/drawing/2014/main" id="{DD4A459F-27C8-44EE-B60B-995B84404A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779" y="87167"/>
            <a:ext cx="3181116" cy="58924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left)">
                                      <p:cBhvr>
                                        <p:cTn id="14" dur="500"/>
                                        <p:tgtEl>
                                          <p:spTgt spid="3">
                                            <p:txEl>
                                              <p:pRg st="0" end="0"/>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left)">
                                      <p:cBhvr>
                                        <p:cTn id="20" dur="500"/>
                                        <p:tgtEl>
                                          <p:spTgt spid="3">
                                            <p:txEl>
                                              <p:pRg st="2" end="2"/>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left)">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468414" y="435129"/>
            <a:ext cx="2207172" cy="327189"/>
            <a:chOff x="3468414" y="435129"/>
            <a:chExt cx="2207172" cy="327189"/>
          </a:xfrm>
        </p:grpSpPr>
        <p:sp>
          <p:nvSpPr>
            <p:cNvPr id="2" name="标题 1"/>
            <p:cNvSpPr txBox="1"/>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a:solidFill>
                    <a:schemeClr val="bg1"/>
                  </a:solidFill>
                  <a:latin typeface="微软雅黑" pitchFamily="34" charset="-122"/>
                  <a:ea typeface="微软雅黑" pitchFamily="34" charset="-122"/>
                </a:rPr>
                <a:t>传统毒品种类</a:t>
              </a:r>
            </a:p>
          </p:txBody>
        </p:sp>
        <p:sp>
          <p:nvSpPr>
            <p:cNvPr id="11" name="矩形 10"/>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F25FA750-0C7E-48F1-A4A6-D0004195EC87}"/>
              </a:ext>
            </a:extLst>
          </p:cNvPr>
          <p:cNvGrpSpPr/>
          <p:nvPr/>
        </p:nvGrpSpPr>
        <p:grpSpPr>
          <a:xfrm>
            <a:off x="690585" y="1899753"/>
            <a:ext cx="1008000" cy="1258278"/>
            <a:chOff x="690585" y="1899753"/>
            <a:chExt cx="1008000" cy="1258278"/>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85" y="1899753"/>
              <a:ext cx="1008000" cy="1008000"/>
            </a:xfrm>
            <a:prstGeom prst="rect">
              <a:avLst/>
            </a:prstGeom>
          </p:spPr>
        </p:pic>
        <p:sp>
          <p:nvSpPr>
            <p:cNvPr id="12" name="标题 1"/>
            <p:cNvSpPr txBox="1"/>
            <p:nvPr/>
          </p:nvSpPr>
          <p:spPr>
            <a:xfrm>
              <a:off x="803601" y="3019532"/>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鸦片</a:t>
              </a:r>
            </a:p>
          </p:txBody>
        </p:sp>
      </p:grpSp>
      <p:grpSp>
        <p:nvGrpSpPr>
          <p:cNvPr id="23" name="组合 22"/>
          <p:cNvGrpSpPr/>
          <p:nvPr/>
        </p:nvGrpSpPr>
        <p:grpSpPr>
          <a:xfrm>
            <a:off x="1816390" y="1899753"/>
            <a:ext cx="1008000" cy="1258278"/>
            <a:chOff x="1816390" y="1861915"/>
            <a:chExt cx="1008000" cy="1258278"/>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6390" y="1861915"/>
              <a:ext cx="1008000" cy="1008000"/>
            </a:xfrm>
            <a:prstGeom prst="rect">
              <a:avLst/>
            </a:prstGeom>
          </p:spPr>
        </p:pic>
        <p:sp>
          <p:nvSpPr>
            <p:cNvPr id="14" name="标题 1"/>
            <p:cNvSpPr txBox="1"/>
            <p:nvPr/>
          </p:nvSpPr>
          <p:spPr>
            <a:xfrm>
              <a:off x="192940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吗啡</a:t>
              </a:r>
            </a:p>
          </p:txBody>
        </p:sp>
      </p:grpSp>
      <p:grpSp>
        <p:nvGrpSpPr>
          <p:cNvPr id="24" name="组合 23"/>
          <p:cNvGrpSpPr/>
          <p:nvPr/>
        </p:nvGrpSpPr>
        <p:grpSpPr>
          <a:xfrm>
            <a:off x="2942195" y="1899753"/>
            <a:ext cx="1008000" cy="1258278"/>
            <a:chOff x="2942195" y="1861915"/>
            <a:chExt cx="1008000" cy="1258278"/>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2195" y="1861915"/>
              <a:ext cx="1008000" cy="1008000"/>
            </a:xfrm>
            <a:prstGeom prst="rect">
              <a:avLst/>
            </a:prstGeom>
          </p:spPr>
        </p:pic>
        <p:sp>
          <p:nvSpPr>
            <p:cNvPr id="17" name="标题 1"/>
            <p:cNvSpPr txBox="1"/>
            <p:nvPr/>
          </p:nvSpPr>
          <p:spPr>
            <a:xfrm>
              <a:off x="305521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大麻</a:t>
              </a:r>
            </a:p>
          </p:txBody>
        </p:sp>
      </p:grpSp>
      <p:grpSp>
        <p:nvGrpSpPr>
          <p:cNvPr id="25" name="组合 24"/>
          <p:cNvGrpSpPr/>
          <p:nvPr/>
        </p:nvGrpSpPr>
        <p:grpSpPr>
          <a:xfrm>
            <a:off x="4068000" y="1899753"/>
            <a:ext cx="1008000" cy="1258278"/>
            <a:chOff x="4068000" y="1861915"/>
            <a:chExt cx="1008000" cy="1258278"/>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8000" y="1861915"/>
              <a:ext cx="1008000" cy="1008000"/>
            </a:xfrm>
            <a:prstGeom prst="rect">
              <a:avLst/>
            </a:prstGeom>
          </p:spPr>
        </p:pic>
        <p:sp>
          <p:nvSpPr>
            <p:cNvPr id="18" name="标题 1"/>
            <p:cNvSpPr txBox="1"/>
            <p:nvPr/>
          </p:nvSpPr>
          <p:spPr>
            <a:xfrm>
              <a:off x="418101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古柯</a:t>
              </a:r>
            </a:p>
          </p:txBody>
        </p:sp>
      </p:grpSp>
      <p:grpSp>
        <p:nvGrpSpPr>
          <p:cNvPr id="26" name="组合 25"/>
          <p:cNvGrpSpPr/>
          <p:nvPr/>
        </p:nvGrpSpPr>
        <p:grpSpPr>
          <a:xfrm>
            <a:off x="5193805" y="1899753"/>
            <a:ext cx="1008000" cy="1258278"/>
            <a:chOff x="5193805" y="1861915"/>
            <a:chExt cx="1008000" cy="1258278"/>
          </a:xfrm>
        </p:grpSpPr>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3805" y="1861915"/>
              <a:ext cx="1008000" cy="1008000"/>
            </a:xfrm>
            <a:prstGeom prst="rect">
              <a:avLst/>
            </a:prstGeom>
          </p:spPr>
        </p:pic>
        <p:sp>
          <p:nvSpPr>
            <p:cNvPr id="19" name="标题 1"/>
            <p:cNvSpPr txBox="1"/>
            <p:nvPr/>
          </p:nvSpPr>
          <p:spPr>
            <a:xfrm>
              <a:off x="530682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杜冷丁</a:t>
              </a:r>
            </a:p>
          </p:txBody>
        </p:sp>
      </p:grpSp>
      <p:grpSp>
        <p:nvGrpSpPr>
          <p:cNvPr id="27" name="组合 26"/>
          <p:cNvGrpSpPr/>
          <p:nvPr/>
        </p:nvGrpSpPr>
        <p:grpSpPr>
          <a:xfrm>
            <a:off x="6319610" y="1899753"/>
            <a:ext cx="1008000" cy="1258278"/>
            <a:chOff x="6319610" y="1861915"/>
            <a:chExt cx="1008000" cy="1258278"/>
          </a:xfrm>
        </p:grpSpPr>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19610" y="1861915"/>
              <a:ext cx="1008000" cy="1008000"/>
            </a:xfrm>
            <a:prstGeom prst="rect">
              <a:avLst/>
            </a:prstGeom>
          </p:spPr>
        </p:pic>
        <p:sp>
          <p:nvSpPr>
            <p:cNvPr id="20" name="标题 1"/>
            <p:cNvSpPr txBox="1"/>
            <p:nvPr/>
          </p:nvSpPr>
          <p:spPr>
            <a:xfrm>
              <a:off x="643262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海洛因</a:t>
              </a:r>
            </a:p>
          </p:txBody>
        </p:sp>
      </p:grpSp>
      <p:grpSp>
        <p:nvGrpSpPr>
          <p:cNvPr id="28" name="组合 27"/>
          <p:cNvGrpSpPr/>
          <p:nvPr/>
        </p:nvGrpSpPr>
        <p:grpSpPr>
          <a:xfrm>
            <a:off x="7445416" y="1899753"/>
            <a:ext cx="1008000" cy="1258278"/>
            <a:chOff x="7445416" y="1861915"/>
            <a:chExt cx="1008000" cy="1258278"/>
          </a:xfrm>
        </p:grpSpPr>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45416" y="1861915"/>
              <a:ext cx="1008000" cy="1008000"/>
            </a:xfrm>
            <a:prstGeom prst="rect">
              <a:avLst/>
            </a:prstGeom>
          </p:spPr>
        </p:pic>
        <p:sp>
          <p:nvSpPr>
            <p:cNvPr id="21" name="标题 1"/>
            <p:cNvSpPr txBox="1"/>
            <p:nvPr/>
          </p:nvSpPr>
          <p:spPr>
            <a:xfrm>
              <a:off x="7558432"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可卡因</a:t>
              </a:r>
            </a:p>
          </p:txBody>
        </p:sp>
      </p:grpSp>
      <p:sp>
        <p:nvSpPr>
          <p:cNvPr id="30" name="标题 1"/>
          <p:cNvSpPr txBox="1"/>
          <p:nvPr/>
        </p:nvSpPr>
        <p:spPr>
          <a:xfrm>
            <a:off x="1715289" y="3430811"/>
            <a:ext cx="5713423" cy="22403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100" dirty="0">
                <a:solidFill>
                  <a:schemeClr val="bg1"/>
                </a:solidFill>
                <a:latin typeface="微软雅黑" pitchFamily="34" charset="-122"/>
                <a:ea typeface="微软雅黑" pitchFamily="34" charset="-122"/>
              </a:rPr>
              <a:t>传统毒品还有可待因、那可汀、盐酸二氢埃托啡等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childTnLst>
                                </p:cTn>
                              </p:par>
                              <p:par>
                                <p:cTn id="9" presetID="42" presetClass="entr" presetSubtype="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750"/>
                                        <p:tgtEl>
                                          <p:spTgt spid="23"/>
                                        </p:tgtEl>
                                      </p:cBhvr>
                                    </p:animEffect>
                                    <p:anim calcmode="lin" valueType="num">
                                      <p:cBhvr>
                                        <p:cTn id="17" dur="750" fill="hold"/>
                                        <p:tgtEl>
                                          <p:spTgt spid="23"/>
                                        </p:tgtEl>
                                        <p:attrNameLst>
                                          <p:attrName>ppt_x</p:attrName>
                                        </p:attrNameLst>
                                      </p:cBhvr>
                                      <p:tavLst>
                                        <p:tav tm="0">
                                          <p:val>
                                            <p:strVal val="#ppt_x"/>
                                          </p:val>
                                        </p:tav>
                                        <p:tav tm="100000">
                                          <p:val>
                                            <p:strVal val="#ppt_x"/>
                                          </p:val>
                                        </p:tav>
                                      </p:tavLst>
                                    </p:anim>
                                    <p:anim calcmode="lin" valueType="num">
                                      <p:cBhvr>
                                        <p:cTn id="18" dur="750" fill="hold"/>
                                        <p:tgtEl>
                                          <p:spTgt spid="2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00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750"/>
                                        <p:tgtEl>
                                          <p:spTgt spid="24"/>
                                        </p:tgtEl>
                                      </p:cBhvr>
                                    </p:animEffect>
                                    <p:anim calcmode="lin" valueType="num">
                                      <p:cBhvr>
                                        <p:cTn id="22" dur="750" fill="hold"/>
                                        <p:tgtEl>
                                          <p:spTgt spid="24"/>
                                        </p:tgtEl>
                                        <p:attrNameLst>
                                          <p:attrName>ppt_x</p:attrName>
                                        </p:attrNameLst>
                                      </p:cBhvr>
                                      <p:tavLst>
                                        <p:tav tm="0">
                                          <p:val>
                                            <p:strVal val="#ppt_x"/>
                                          </p:val>
                                        </p:tav>
                                        <p:tav tm="100000">
                                          <p:val>
                                            <p:strVal val="#ppt_x"/>
                                          </p:val>
                                        </p:tav>
                                      </p:tavLst>
                                    </p:anim>
                                    <p:anim calcmode="lin" valueType="num">
                                      <p:cBhvr>
                                        <p:cTn id="23" dur="750" fill="hold"/>
                                        <p:tgtEl>
                                          <p:spTgt spid="2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750"/>
                                        <p:tgtEl>
                                          <p:spTgt spid="25"/>
                                        </p:tgtEl>
                                      </p:cBhvr>
                                    </p:animEffect>
                                    <p:anim calcmode="lin" valueType="num">
                                      <p:cBhvr>
                                        <p:cTn id="27" dur="750" fill="hold"/>
                                        <p:tgtEl>
                                          <p:spTgt spid="25"/>
                                        </p:tgtEl>
                                        <p:attrNameLst>
                                          <p:attrName>ppt_x</p:attrName>
                                        </p:attrNameLst>
                                      </p:cBhvr>
                                      <p:tavLst>
                                        <p:tav tm="0">
                                          <p:val>
                                            <p:strVal val="#ppt_x"/>
                                          </p:val>
                                        </p:tav>
                                        <p:tav tm="100000">
                                          <p:val>
                                            <p:strVal val="#ppt_x"/>
                                          </p:val>
                                        </p:tav>
                                      </p:tavLst>
                                    </p:anim>
                                    <p:anim calcmode="lin" valueType="num">
                                      <p:cBhvr>
                                        <p:cTn id="28" dur="75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750"/>
                                        <p:tgtEl>
                                          <p:spTgt spid="26"/>
                                        </p:tgtEl>
                                      </p:cBhvr>
                                    </p:animEffect>
                                    <p:anim calcmode="lin" valueType="num">
                                      <p:cBhvr>
                                        <p:cTn id="32" dur="750" fill="hold"/>
                                        <p:tgtEl>
                                          <p:spTgt spid="26"/>
                                        </p:tgtEl>
                                        <p:attrNameLst>
                                          <p:attrName>ppt_x</p:attrName>
                                        </p:attrNameLst>
                                      </p:cBhvr>
                                      <p:tavLst>
                                        <p:tav tm="0">
                                          <p:val>
                                            <p:strVal val="#ppt_x"/>
                                          </p:val>
                                        </p:tav>
                                        <p:tav tm="100000">
                                          <p:val>
                                            <p:strVal val="#ppt_x"/>
                                          </p:val>
                                        </p:tav>
                                      </p:tavLst>
                                    </p:anim>
                                    <p:anim calcmode="lin" valueType="num">
                                      <p:cBhvr>
                                        <p:cTn id="33" dur="750" fill="hold"/>
                                        <p:tgtEl>
                                          <p:spTgt spid="2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75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750"/>
                                        <p:tgtEl>
                                          <p:spTgt spid="27"/>
                                        </p:tgtEl>
                                      </p:cBhvr>
                                    </p:animEffect>
                                    <p:anim calcmode="lin" valueType="num">
                                      <p:cBhvr>
                                        <p:cTn id="37" dur="750" fill="hold"/>
                                        <p:tgtEl>
                                          <p:spTgt spid="27"/>
                                        </p:tgtEl>
                                        <p:attrNameLst>
                                          <p:attrName>ppt_x</p:attrName>
                                        </p:attrNameLst>
                                      </p:cBhvr>
                                      <p:tavLst>
                                        <p:tav tm="0">
                                          <p:val>
                                            <p:strVal val="#ppt_x"/>
                                          </p:val>
                                        </p:tav>
                                        <p:tav tm="100000">
                                          <p:val>
                                            <p:strVal val="#ppt_x"/>
                                          </p:val>
                                        </p:tav>
                                      </p:tavLst>
                                    </p:anim>
                                    <p:anim calcmode="lin" valueType="num">
                                      <p:cBhvr>
                                        <p:cTn id="38" dur="75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25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750"/>
                                        <p:tgtEl>
                                          <p:spTgt spid="28"/>
                                        </p:tgtEl>
                                      </p:cBhvr>
                                    </p:animEffect>
                                    <p:anim calcmode="lin" valueType="num">
                                      <p:cBhvr>
                                        <p:cTn id="42" dur="750" fill="hold"/>
                                        <p:tgtEl>
                                          <p:spTgt spid="28"/>
                                        </p:tgtEl>
                                        <p:attrNameLst>
                                          <p:attrName>ppt_x</p:attrName>
                                        </p:attrNameLst>
                                      </p:cBhvr>
                                      <p:tavLst>
                                        <p:tav tm="0">
                                          <p:val>
                                            <p:strVal val="#ppt_x"/>
                                          </p:val>
                                        </p:tav>
                                        <p:tav tm="100000">
                                          <p:val>
                                            <p:strVal val="#ppt_x"/>
                                          </p:val>
                                        </p:tav>
                                      </p:tavLst>
                                    </p:anim>
                                    <p:anim calcmode="lin" valueType="num">
                                      <p:cBhvr>
                                        <p:cTn id="43" dur="750" fill="hold"/>
                                        <p:tgtEl>
                                          <p:spTgt spid="28"/>
                                        </p:tgtEl>
                                        <p:attrNameLst>
                                          <p:attrName>ppt_y</p:attrName>
                                        </p:attrNameLst>
                                      </p:cBhvr>
                                      <p:tavLst>
                                        <p:tav tm="0">
                                          <p:val>
                                            <p:strVal val="#ppt_y+.1"/>
                                          </p:val>
                                        </p:tav>
                                        <p:tav tm="100000">
                                          <p:val>
                                            <p:strVal val="#ppt_y"/>
                                          </p:val>
                                        </p:tav>
                                      </p:tavLst>
                                    </p:anim>
                                  </p:childTnLst>
                                </p:cTn>
                              </p:par>
                              <p:par>
                                <p:cTn id="44" presetID="22" presetClass="entr" presetSubtype="4" fill="hold" grpId="0" nodeType="withEffect">
                                  <p:stCondLst>
                                    <p:cond delay="125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8414" y="435129"/>
            <a:ext cx="2207172" cy="327189"/>
            <a:chOff x="3468414" y="435129"/>
            <a:chExt cx="2207172" cy="327189"/>
          </a:xfrm>
        </p:grpSpPr>
        <p:sp>
          <p:nvSpPr>
            <p:cNvPr id="3" name="标题 1"/>
            <p:cNvSpPr txBox="1"/>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500" b="1" dirty="0">
                  <a:solidFill>
                    <a:schemeClr val="bg1"/>
                  </a:solidFill>
                  <a:latin typeface="微软雅黑" pitchFamily="34" charset="-122"/>
                  <a:ea typeface="微软雅黑" pitchFamily="34" charset="-122"/>
                </a:rPr>
                <a:t>新型毒品种类</a:t>
              </a:r>
            </a:p>
          </p:txBody>
        </p:sp>
        <p:sp>
          <p:nvSpPr>
            <p:cNvPr id="4" name="矩形 3"/>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7590D958-C3C4-450B-9731-DD9155CAB9B5}"/>
              </a:ext>
            </a:extLst>
          </p:cNvPr>
          <p:cNvGrpSpPr/>
          <p:nvPr/>
        </p:nvGrpSpPr>
        <p:grpSpPr>
          <a:xfrm>
            <a:off x="983767" y="1898167"/>
            <a:ext cx="1223407" cy="1549949"/>
            <a:chOff x="983767" y="1898167"/>
            <a:chExt cx="1223407" cy="1549949"/>
          </a:xfrm>
        </p:grpSpPr>
        <p:sp>
          <p:nvSpPr>
            <p:cNvPr id="5" name="椭圆 4"/>
            <p:cNvSpPr/>
            <p:nvPr/>
          </p:nvSpPr>
          <p:spPr>
            <a:xfrm>
              <a:off x="983767"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1204486"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冰毒</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470" y="1969869"/>
              <a:ext cx="1080000" cy="1080000"/>
            </a:xfrm>
            <a:prstGeom prst="rect">
              <a:avLst/>
            </a:prstGeom>
          </p:spPr>
        </p:pic>
      </p:grpSp>
      <p:grpSp>
        <p:nvGrpSpPr>
          <p:cNvPr id="21" name="组合 20"/>
          <p:cNvGrpSpPr/>
          <p:nvPr/>
        </p:nvGrpSpPr>
        <p:grpSpPr>
          <a:xfrm>
            <a:off x="2472032" y="1898167"/>
            <a:ext cx="1223407" cy="1549949"/>
            <a:chOff x="2566626" y="1898167"/>
            <a:chExt cx="1223407" cy="1549949"/>
          </a:xfrm>
        </p:grpSpPr>
        <p:sp>
          <p:nvSpPr>
            <p:cNvPr id="6" name="椭圆 5"/>
            <p:cNvSpPr/>
            <p:nvPr/>
          </p:nvSpPr>
          <p:spPr>
            <a:xfrm>
              <a:off x="256662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1"/>
            <p:cNvSpPr txBox="1"/>
            <p:nvPr/>
          </p:nvSpPr>
          <p:spPr>
            <a:xfrm>
              <a:off x="278734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摇头丸</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8329" y="1969869"/>
              <a:ext cx="1080000" cy="1080000"/>
            </a:xfrm>
            <a:prstGeom prst="rect">
              <a:avLst/>
            </a:prstGeom>
          </p:spPr>
        </p:pic>
      </p:grpSp>
      <p:grpSp>
        <p:nvGrpSpPr>
          <p:cNvPr id="22" name="组合 21"/>
          <p:cNvGrpSpPr/>
          <p:nvPr/>
        </p:nvGrpSpPr>
        <p:grpSpPr>
          <a:xfrm>
            <a:off x="3960297" y="1898167"/>
            <a:ext cx="1223407" cy="1549949"/>
            <a:chOff x="4054891" y="1898167"/>
            <a:chExt cx="1223407" cy="1549949"/>
          </a:xfrm>
        </p:grpSpPr>
        <p:sp>
          <p:nvSpPr>
            <p:cNvPr id="7" name="椭圆 6"/>
            <p:cNvSpPr/>
            <p:nvPr/>
          </p:nvSpPr>
          <p:spPr>
            <a:xfrm>
              <a:off x="405489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txBox="1"/>
            <p:nvPr/>
          </p:nvSpPr>
          <p:spPr>
            <a:xfrm>
              <a:off x="427561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900" dirty="0">
                  <a:solidFill>
                    <a:schemeClr val="bg1"/>
                  </a:solidFill>
                  <a:latin typeface="微软雅黑" pitchFamily="34" charset="-122"/>
                  <a:ea typeface="微软雅黑" pitchFamily="34" charset="-122"/>
                </a:rPr>
                <a:t>K</a:t>
              </a:r>
              <a:r>
                <a:rPr lang="zh-CN" altLang="en-US" sz="900" dirty="0">
                  <a:solidFill>
                    <a:schemeClr val="bg1"/>
                  </a:solidFill>
                  <a:latin typeface="微软雅黑" pitchFamily="34" charset="-122"/>
                  <a:ea typeface="微软雅黑" pitchFamily="34" charset="-122"/>
                </a:rPr>
                <a:t>粉</a:t>
              </a: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6594" y="1969869"/>
              <a:ext cx="1080000" cy="1080000"/>
            </a:xfrm>
            <a:prstGeom prst="rect">
              <a:avLst/>
            </a:prstGeom>
          </p:spPr>
        </p:pic>
      </p:grpSp>
      <p:grpSp>
        <p:nvGrpSpPr>
          <p:cNvPr id="23" name="组合 22"/>
          <p:cNvGrpSpPr/>
          <p:nvPr/>
        </p:nvGrpSpPr>
        <p:grpSpPr>
          <a:xfrm>
            <a:off x="5448562" y="1898167"/>
            <a:ext cx="1223407" cy="1549949"/>
            <a:chOff x="5543156" y="1898167"/>
            <a:chExt cx="1223407" cy="1549949"/>
          </a:xfrm>
        </p:grpSpPr>
        <p:sp>
          <p:nvSpPr>
            <p:cNvPr id="8" name="椭圆 7"/>
            <p:cNvSpPr/>
            <p:nvPr/>
          </p:nvSpPr>
          <p:spPr>
            <a:xfrm>
              <a:off x="554315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1"/>
            <p:cNvSpPr txBox="1"/>
            <p:nvPr/>
          </p:nvSpPr>
          <p:spPr>
            <a:xfrm>
              <a:off x="576387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咖啡因</a:t>
              </a: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14859" y="1969869"/>
              <a:ext cx="1080000" cy="1080000"/>
            </a:xfrm>
            <a:prstGeom prst="rect">
              <a:avLst/>
            </a:prstGeom>
          </p:spPr>
        </p:pic>
      </p:grpSp>
      <p:grpSp>
        <p:nvGrpSpPr>
          <p:cNvPr id="24" name="组合 23"/>
          <p:cNvGrpSpPr/>
          <p:nvPr/>
        </p:nvGrpSpPr>
        <p:grpSpPr>
          <a:xfrm>
            <a:off x="6936827" y="1898167"/>
            <a:ext cx="1223407" cy="1549949"/>
            <a:chOff x="7031421" y="1898167"/>
            <a:chExt cx="1223407" cy="1549949"/>
          </a:xfrm>
        </p:grpSpPr>
        <p:sp>
          <p:nvSpPr>
            <p:cNvPr id="9" name="椭圆 8"/>
            <p:cNvSpPr/>
            <p:nvPr/>
          </p:nvSpPr>
          <p:spPr>
            <a:xfrm>
              <a:off x="703142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p:nvPr/>
          </p:nvSpPr>
          <p:spPr>
            <a:xfrm>
              <a:off x="725214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900" dirty="0">
                  <a:solidFill>
                    <a:schemeClr val="bg1"/>
                  </a:solidFill>
                  <a:latin typeface="微软雅黑" pitchFamily="34" charset="-122"/>
                  <a:ea typeface="微软雅黑" pitchFamily="34" charset="-122"/>
                </a:rPr>
                <a:t>三唑仑</a:t>
              </a: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3124" y="1969869"/>
              <a:ext cx="1080000" cy="1080000"/>
            </a:xfrm>
            <a:prstGeom prst="rect">
              <a:avLst/>
            </a:prstGeom>
          </p:spPr>
        </p:pic>
      </p:grpSp>
      <p:sp>
        <p:nvSpPr>
          <p:cNvPr id="26" name="标题 1"/>
          <p:cNvSpPr txBox="1"/>
          <p:nvPr/>
        </p:nvSpPr>
        <p:spPr>
          <a:xfrm>
            <a:off x="1174167" y="3952665"/>
            <a:ext cx="6795665" cy="47795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100" dirty="0">
                <a:solidFill>
                  <a:schemeClr val="bg1"/>
                </a:solidFill>
                <a:latin typeface="微软雅黑" pitchFamily="34" charset="-122"/>
                <a:ea typeface="微软雅黑" pitchFamily="34" charset="-122"/>
              </a:rPr>
              <a:t>新型毒品还有安纳咖、氟硝安定、麦角乙二胺（</a:t>
            </a:r>
            <a:r>
              <a:rPr lang="en-US" altLang="zh-CN" sz="1100" dirty="0">
                <a:solidFill>
                  <a:schemeClr val="bg1"/>
                </a:solidFill>
                <a:latin typeface="微软雅黑" pitchFamily="34" charset="-122"/>
                <a:ea typeface="微软雅黑" pitchFamily="34" charset="-122"/>
              </a:rPr>
              <a:t>LSD</a:t>
            </a:r>
            <a:r>
              <a:rPr lang="zh-CN" altLang="en-US" sz="1100" dirty="0">
                <a:solidFill>
                  <a:schemeClr val="bg1"/>
                </a:solidFill>
                <a:latin typeface="微软雅黑" pitchFamily="34" charset="-122"/>
                <a:ea typeface="微软雅黑" pitchFamily="34" charset="-122"/>
              </a:rPr>
              <a:t>）、安眠酮、丁丙诺啡、地西泮及有机溶剂和鼻吸剂等。</a:t>
            </a:r>
          </a:p>
          <a:p>
            <a:pPr algn="ctr">
              <a:lnSpc>
                <a:spcPct val="150000"/>
              </a:lnSpc>
            </a:pPr>
            <a:r>
              <a:rPr lang="zh-CN" altLang="en-US" sz="1100" dirty="0">
                <a:solidFill>
                  <a:schemeClr val="bg1"/>
                </a:solidFill>
                <a:latin typeface="微软雅黑" pitchFamily="34" charset="-122"/>
                <a:ea typeface="微软雅黑" pitchFamily="34" charset="-122"/>
              </a:rPr>
              <a:t>另外，纯度在</a:t>
            </a:r>
            <a:r>
              <a:rPr lang="en-US" altLang="zh-CN" sz="1100" dirty="0">
                <a:solidFill>
                  <a:schemeClr val="bg1"/>
                </a:solidFill>
                <a:latin typeface="微软雅黑" pitchFamily="34" charset="-122"/>
                <a:ea typeface="微软雅黑" pitchFamily="34" charset="-122"/>
              </a:rPr>
              <a:t>99%</a:t>
            </a:r>
            <a:r>
              <a:rPr lang="zh-CN" altLang="en-US" sz="1100" dirty="0">
                <a:solidFill>
                  <a:schemeClr val="bg1"/>
                </a:solidFill>
                <a:latin typeface="微软雅黑" pitchFamily="34" charset="-122"/>
                <a:ea typeface="微软雅黑" pitchFamily="34" charset="-122"/>
              </a:rPr>
              <a:t>以上的毒品被称为“美金。”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anim calcmode="lin" valueType="num">
                                      <p:cBhvr>
                                        <p:cTn id="33" dur="750" fill="hold"/>
                                        <p:tgtEl>
                                          <p:spTgt spid="24"/>
                                        </p:tgtEl>
                                        <p:attrNameLst>
                                          <p:attrName>ppt_x</p:attrName>
                                        </p:attrNameLst>
                                      </p:cBhvr>
                                      <p:tavLst>
                                        <p:tav tm="0">
                                          <p:val>
                                            <p:strVal val="#ppt_x"/>
                                          </p:val>
                                        </p:tav>
                                        <p:tav tm="100000">
                                          <p:val>
                                            <p:strVal val="#ppt_x"/>
                                          </p:val>
                                        </p:tav>
                                      </p:tavLst>
                                    </p:anim>
                                    <p:anim calcmode="lin" valueType="num">
                                      <p:cBhvr>
                                        <p:cTn id="34" dur="750" fill="hold"/>
                                        <p:tgtEl>
                                          <p:spTgt spid="24"/>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50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wipe(left)">
                                      <p:cBhvr>
                                        <p:cTn id="37" dur="500"/>
                                        <p:tgtEl>
                                          <p:spTgt spid="26">
                                            <p:txEl>
                                              <p:pRg st="0" end="0"/>
                                            </p:txEl>
                                          </p:spTgt>
                                        </p:tgtEl>
                                      </p:cBhvr>
                                    </p:animEffect>
                                  </p:childTnLst>
                                </p:cTn>
                              </p:par>
                              <p:par>
                                <p:cTn id="38" presetID="22" presetClass="entr" presetSubtype="8" fill="hold" grpId="0" nodeType="withEffect">
                                  <p:stCondLst>
                                    <p:cond delay="75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wipe(left)">
                                      <p:cBhvr>
                                        <p:cTn id="40" dur="500"/>
                                        <p:tgtEl>
                                          <p:spTgt spid="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7C8495-6B84-4D42-978E-89572F3DE25E}"/>
              </a:ext>
            </a:extLst>
          </p:cNvPr>
          <p:cNvSpPr/>
          <p:nvPr/>
        </p:nvSpPr>
        <p:spPr>
          <a:xfrm>
            <a:off x="1996324" y="0"/>
            <a:ext cx="7147676" cy="5143500"/>
          </a:xfrm>
          <a:prstGeom prst="rect">
            <a:avLst/>
          </a:prstGeom>
          <a:solidFill>
            <a:schemeClr val="bg1">
              <a:lumMod val="6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a:extLst>
              <a:ext uri="{FF2B5EF4-FFF2-40B4-BE49-F238E27FC236}">
                <a16:creationId xmlns:a16="http://schemas.microsoft.com/office/drawing/2014/main" id="{3968D892-9876-4501-A30F-1316FB4D35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5270" y="782194"/>
            <a:ext cx="3396608" cy="3579111"/>
          </a:xfrm>
          <a:prstGeom prst="rect">
            <a:avLst/>
          </a:prstGeom>
        </p:spPr>
      </p:pic>
      <p:pic>
        <p:nvPicPr>
          <p:cNvPr id="5" name="图形 4">
            <a:extLst>
              <a:ext uri="{FF2B5EF4-FFF2-40B4-BE49-F238E27FC236}">
                <a16:creationId xmlns:a16="http://schemas.microsoft.com/office/drawing/2014/main" id="{6183BE4E-2911-43D4-AB81-62BF3B926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3" y="1044133"/>
            <a:ext cx="3542506" cy="3316907"/>
          </a:xfrm>
          <a:prstGeom prst="rect">
            <a:avLst/>
          </a:prstGeom>
        </p:spPr>
      </p:pic>
      <p:sp>
        <p:nvSpPr>
          <p:cNvPr id="10" name="文本框 9">
            <a:extLst>
              <a:ext uri="{FF2B5EF4-FFF2-40B4-BE49-F238E27FC236}">
                <a16:creationId xmlns:a16="http://schemas.microsoft.com/office/drawing/2014/main" id="{A9B9F2CB-B973-4AAA-AD45-F3C347CC060E}"/>
              </a:ext>
            </a:extLst>
          </p:cNvPr>
          <p:cNvSpPr txBox="1"/>
          <p:nvPr/>
        </p:nvSpPr>
        <p:spPr>
          <a:xfrm>
            <a:off x="0" y="42298"/>
            <a:ext cx="1221527" cy="300082"/>
          </a:xfrm>
          <a:prstGeom prst="rect">
            <a:avLst/>
          </a:prstGeom>
          <a:noFill/>
        </p:spPr>
        <p:txBody>
          <a:bodyPr wrap="square" rtlCol="0">
            <a:spAutoFit/>
          </a:bodyPr>
          <a:lstStyle/>
          <a:p>
            <a:r>
              <a:rPr lang="zh-CN" altLang="en-US" dirty="0"/>
              <a:t>拒绝毒品诱惑</a:t>
            </a:r>
          </a:p>
        </p:txBody>
      </p:sp>
      <p:sp>
        <p:nvSpPr>
          <p:cNvPr id="11" name="文本框 10">
            <a:extLst>
              <a:ext uri="{FF2B5EF4-FFF2-40B4-BE49-F238E27FC236}">
                <a16:creationId xmlns:a16="http://schemas.microsoft.com/office/drawing/2014/main" id="{30591F0D-A5B5-4F57-A3BC-8B5DBD40488F}"/>
              </a:ext>
            </a:extLst>
          </p:cNvPr>
          <p:cNvSpPr txBox="1"/>
          <p:nvPr/>
        </p:nvSpPr>
        <p:spPr>
          <a:xfrm>
            <a:off x="0" y="342380"/>
            <a:ext cx="1514693" cy="400110"/>
          </a:xfrm>
          <a:prstGeom prst="rect">
            <a:avLst/>
          </a:prstGeom>
          <a:noFill/>
        </p:spPr>
        <p:txBody>
          <a:bodyPr wrap="square" rtlCol="0">
            <a:spAutoFit/>
          </a:bodyPr>
          <a:lstStyle/>
          <a:p>
            <a:r>
              <a:rPr lang="zh-CN" altLang="en-US" sz="1000" dirty="0">
                <a:solidFill>
                  <a:srgbClr val="C00000"/>
                </a:solidFill>
              </a:rPr>
              <a:t>你吸掉的不止是毒</a:t>
            </a:r>
          </a:p>
          <a:p>
            <a:r>
              <a:rPr lang="zh-CN" altLang="en-US" sz="1000" dirty="0">
                <a:solidFill>
                  <a:srgbClr val="C00000"/>
                </a:solidFill>
              </a:rPr>
              <a:t>还有亲情、友情、爱情</a:t>
            </a:r>
          </a:p>
        </p:txBody>
      </p:sp>
      <p:sp>
        <p:nvSpPr>
          <p:cNvPr id="4" name="标题 1"/>
          <p:cNvSpPr txBox="1"/>
          <p:nvPr/>
        </p:nvSpPr>
        <p:spPr>
          <a:xfrm>
            <a:off x="3426196" y="2110085"/>
            <a:ext cx="5668942" cy="92333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6000" dirty="0">
                <a:solidFill>
                  <a:schemeClr val="tx1">
                    <a:lumMod val="75000"/>
                    <a:lumOff val="25000"/>
                  </a:schemeClr>
                </a:solidFill>
                <a:latin typeface="华文中宋" panose="02010600040101010101" pitchFamily="2" charset="-122"/>
                <a:ea typeface="华文中宋" panose="02010600040101010101" pitchFamily="2" charset="-122"/>
              </a:rPr>
              <a:t>吸毒的危害</a:t>
            </a:r>
          </a:p>
        </p:txBody>
      </p:sp>
    </p:spTree>
    <p:extLst>
      <p:ext uri="{BB962C8B-B14F-4D97-AF65-F5344CB8AC3E}">
        <p14:creationId xmlns:p14="http://schemas.microsoft.com/office/powerpoint/2010/main" val="173479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000"/>
                            </p:stCondLst>
                            <p:childTnLst>
                              <p:par>
                                <p:cTn id="21" presetID="23" presetClass="entr" presetSubtype="3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40FAEC41-B884-41E8-853D-1FC2E165F048}"/>
              </a:ext>
            </a:extLst>
          </p:cNvPr>
          <p:cNvSpPr/>
          <p:nvPr/>
        </p:nvSpPr>
        <p:spPr>
          <a:xfrm>
            <a:off x="1627095" y="1983381"/>
            <a:ext cx="6145306" cy="400110"/>
          </a:xfrm>
          <a:prstGeom prst="rect">
            <a:avLst/>
          </a:prstGeom>
        </p:spPr>
        <p:txBody>
          <a:bodyPr wrap="square">
            <a:spAutoFit/>
          </a:bodyPr>
          <a:lstStyle/>
          <a:p>
            <a:pPr algn="ctr"/>
            <a:r>
              <a:rPr lang="zh-CN" altLang="en-US" sz="2000" dirty="0">
                <a:solidFill>
                  <a:schemeClr val="bg1"/>
                </a:solidFill>
              </a:rPr>
              <a:t>一吸毒成千古恨，伤了身体，败了名声，苦了家人。</a:t>
            </a:r>
          </a:p>
        </p:txBody>
      </p:sp>
      <p:sp>
        <p:nvSpPr>
          <p:cNvPr id="11" name="矩形 10">
            <a:extLst>
              <a:ext uri="{FF2B5EF4-FFF2-40B4-BE49-F238E27FC236}">
                <a16:creationId xmlns:a16="http://schemas.microsoft.com/office/drawing/2014/main" id="{CA5FA8A3-573F-46A7-97C7-B6CB97957C2C}"/>
              </a:ext>
            </a:extLst>
          </p:cNvPr>
          <p:cNvSpPr/>
          <p:nvPr/>
        </p:nvSpPr>
        <p:spPr>
          <a:xfrm>
            <a:off x="1790139" y="2400300"/>
            <a:ext cx="5563721" cy="794705"/>
          </a:xfrm>
          <a:prstGeom prst="rect">
            <a:avLst/>
          </a:prstGeom>
        </p:spPr>
        <p:txBody>
          <a:bodyPr wrap="square">
            <a:spAutoFit/>
          </a:bodyPr>
          <a:lstStyle/>
          <a:p>
            <a:pPr algn="ctr">
              <a:lnSpc>
                <a:spcPct val="150000"/>
              </a:lnSpc>
            </a:pPr>
            <a:r>
              <a:rPr lang="zh-CN" altLang="en-US" sz="1050" dirty="0">
                <a:solidFill>
                  <a:schemeClr val="bg1"/>
                </a:solidFill>
              </a:rPr>
              <a:t>毒品对吸食者的害处体现在精神和身体上，吸食毒品之后容易兴奋和产生幻觉，思维和行为</a:t>
            </a:r>
            <a:endParaRPr lang="en-US" altLang="zh-CN" sz="1050" dirty="0">
              <a:solidFill>
                <a:schemeClr val="bg1"/>
              </a:solidFill>
            </a:endParaRPr>
          </a:p>
          <a:p>
            <a:pPr algn="ctr">
              <a:lnSpc>
                <a:spcPct val="150000"/>
              </a:lnSpc>
            </a:pPr>
            <a:r>
              <a:rPr lang="zh-CN" altLang="en-US" sz="1050" dirty="0">
                <a:solidFill>
                  <a:schemeClr val="bg1"/>
                </a:solidFill>
              </a:rPr>
              <a:t>都不受控制，容易作出一些害人害己的事情，等清醒过来已是后悔莫及；吸食毒品对身体具</a:t>
            </a:r>
            <a:endParaRPr lang="en-US" altLang="zh-CN" sz="1050" dirty="0">
              <a:solidFill>
                <a:schemeClr val="bg1"/>
              </a:solidFill>
            </a:endParaRPr>
          </a:p>
          <a:p>
            <a:pPr algn="ctr">
              <a:lnSpc>
                <a:spcPct val="150000"/>
              </a:lnSpc>
            </a:pPr>
            <a:r>
              <a:rPr lang="zh-CN" altLang="en-US" sz="1050" dirty="0">
                <a:solidFill>
                  <a:schemeClr val="bg1"/>
                </a:solidFill>
              </a:rPr>
              <a:t>有致命的摧残，长期吸食会让人萎靡不振，百病缠身，最后病入膏肓，无药可救。</a:t>
            </a:r>
          </a:p>
        </p:txBody>
      </p:sp>
    </p:spTree>
    <p:extLst>
      <p:ext uri="{BB962C8B-B14F-4D97-AF65-F5344CB8AC3E}">
        <p14:creationId xmlns:p14="http://schemas.microsoft.com/office/powerpoint/2010/main" val="2968943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100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500"/>
                                        <p:tgtEl>
                                          <p:spTgt spid="11">
                                            <p:txEl>
                                              <p:pRg st="0" end="0"/>
                                            </p:txEl>
                                          </p:spTgt>
                                        </p:tgtEl>
                                      </p:cBhvr>
                                    </p:animEffect>
                                  </p:childTnLst>
                                </p:cTn>
                              </p:par>
                              <p:par>
                                <p:cTn id="13" presetID="22" presetClass="entr" presetSubtype="8" fill="hold" grpId="0" nodeType="withEffect">
                                  <p:stCondLst>
                                    <p:cond delay="15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wipe(left)">
                                      <p:cBhvr>
                                        <p:cTn id="15" dur="500"/>
                                        <p:tgtEl>
                                          <p:spTgt spid="11">
                                            <p:txEl>
                                              <p:pRg st="1" end="1"/>
                                            </p:txEl>
                                          </p:spTgt>
                                        </p:tgtEl>
                                      </p:cBhvr>
                                    </p:animEffect>
                                  </p:childTnLst>
                                </p:cTn>
                              </p:par>
                              <p:par>
                                <p:cTn id="16" presetID="22" presetClass="entr" presetSubtype="8" fill="hold" grpId="0" nodeType="withEffect">
                                  <p:stCondLst>
                                    <p:cond delay="200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wipe(left)">
                                      <p:cBhvr>
                                        <p:cTn id="18"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6" name="标题 1">
            <a:extLst>
              <a:ext uri="{FF2B5EF4-FFF2-40B4-BE49-F238E27FC236}">
                <a16:creationId xmlns:a16="http://schemas.microsoft.com/office/drawing/2014/main" id="{66AEE8B3-E058-4B01-A63B-D4E2E1446914}"/>
              </a:ext>
            </a:extLst>
          </p:cNvPr>
          <p:cNvSpPr txBox="1"/>
          <p:nvPr/>
        </p:nvSpPr>
        <p:spPr>
          <a:xfrm>
            <a:off x="697294" y="1177813"/>
            <a:ext cx="2238702"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2800" b="1" dirty="0">
                <a:solidFill>
                  <a:schemeClr val="bg1"/>
                </a:solidFill>
                <a:latin typeface="微软雅黑" pitchFamily="34" charset="-122"/>
                <a:ea typeface="微软雅黑" pitchFamily="34" charset="-122"/>
              </a:rPr>
              <a:t>吸毒的危害</a:t>
            </a:r>
          </a:p>
        </p:txBody>
      </p:sp>
      <p:sp>
        <p:nvSpPr>
          <p:cNvPr id="8" name="标题 1">
            <a:extLst>
              <a:ext uri="{FF2B5EF4-FFF2-40B4-BE49-F238E27FC236}">
                <a16:creationId xmlns:a16="http://schemas.microsoft.com/office/drawing/2014/main" id="{32B6420E-4E00-4F2C-8ECC-D10D07B5A3D0}"/>
              </a:ext>
            </a:extLst>
          </p:cNvPr>
          <p:cNvSpPr txBox="1"/>
          <p:nvPr/>
        </p:nvSpPr>
        <p:spPr>
          <a:xfrm>
            <a:off x="1816765" y="3359234"/>
            <a:ext cx="2867897" cy="56913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1000" dirty="0">
                <a:solidFill>
                  <a:schemeClr val="bg1"/>
                </a:solidFill>
                <a:latin typeface="微软雅黑" pitchFamily="34" charset="-122"/>
                <a:ea typeface="微软雅黑" pitchFamily="34" charset="-122"/>
              </a:rPr>
              <a:t>造成社会财富的巨大损失和浪费，环境恶化，同时</a:t>
            </a:r>
            <a:endParaRPr lang="en-US" altLang="zh-CN" sz="1000" dirty="0">
              <a:solidFill>
                <a:schemeClr val="bg1"/>
              </a:solidFill>
              <a:latin typeface="微软雅黑" pitchFamily="34" charset="-122"/>
              <a:ea typeface="微软雅黑" pitchFamily="34" charset="-122"/>
            </a:endParaRPr>
          </a:p>
          <a:p>
            <a:pPr>
              <a:lnSpc>
                <a:spcPct val="200000"/>
              </a:lnSpc>
            </a:pPr>
            <a:r>
              <a:rPr lang="zh-CN" altLang="en-US" sz="1000" dirty="0">
                <a:solidFill>
                  <a:schemeClr val="bg1"/>
                </a:solidFill>
                <a:latin typeface="微软雅黑" pitchFamily="34" charset="-122"/>
                <a:ea typeface="微软雅黑" pitchFamily="34" charset="-122"/>
              </a:rPr>
              <a:t>毒品活动扰乱社会治安，给社会安定带来巨大威胁</a:t>
            </a:r>
          </a:p>
        </p:txBody>
      </p:sp>
      <p:cxnSp>
        <p:nvCxnSpPr>
          <p:cNvPr id="10" name="直接连接符 9">
            <a:extLst>
              <a:ext uri="{FF2B5EF4-FFF2-40B4-BE49-F238E27FC236}">
                <a16:creationId xmlns:a16="http://schemas.microsoft.com/office/drawing/2014/main" id="{25F72C2B-DD83-4989-8F77-32EBFCA04A38}"/>
              </a:ext>
            </a:extLst>
          </p:cNvPr>
          <p:cNvCxnSpPr/>
          <p:nvPr/>
        </p:nvCxnSpPr>
        <p:spPr>
          <a:xfrm>
            <a:off x="697294" y="1725927"/>
            <a:ext cx="407380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E00C19CF-5CA7-4E4C-945E-A41148AE34FD}"/>
              </a:ext>
            </a:extLst>
          </p:cNvPr>
          <p:cNvSpPr/>
          <p:nvPr/>
        </p:nvSpPr>
        <p:spPr>
          <a:xfrm>
            <a:off x="621082" y="1840193"/>
            <a:ext cx="1261884"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人体的危害：</a:t>
            </a:r>
            <a:endParaRPr lang="zh-CN" altLang="en-US" dirty="0"/>
          </a:p>
        </p:txBody>
      </p:sp>
      <p:sp>
        <p:nvSpPr>
          <p:cNvPr id="4" name="矩形 3">
            <a:extLst>
              <a:ext uri="{FF2B5EF4-FFF2-40B4-BE49-F238E27FC236}">
                <a16:creationId xmlns:a16="http://schemas.microsoft.com/office/drawing/2014/main" id="{6A44D039-2727-4696-A320-C808E658AC5A}"/>
              </a:ext>
            </a:extLst>
          </p:cNvPr>
          <p:cNvSpPr/>
          <p:nvPr/>
        </p:nvSpPr>
        <p:spPr>
          <a:xfrm>
            <a:off x="1730327" y="1791458"/>
            <a:ext cx="3040774" cy="574260"/>
          </a:xfrm>
          <a:prstGeom prst="rect">
            <a:avLst/>
          </a:prstGeom>
        </p:spPr>
        <p:txBody>
          <a:bodyPr wrap="square">
            <a:spAutoFit/>
          </a:bodyPr>
          <a:lstStyle/>
          <a:p>
            <a:pPr>
              <a:lnSpc>
                <a:spcPct val="150000"/>
              </a:lnSpc>
            </a:pPr>
            <a:r>
              <a:rPr lang="zh-CN" altLang="en-US" sz="1100" dirty="0">
                <a:solidFill>
                  <a:schemeClr val="bg1"/>
                </a:solidFill>
              </a:rPr>
              <a:t>成瘾性，任何人只要沾染上毒品，无一幸免地</a:t>
            </a:r>
            <a:endParaRPr lang="en-US" altLang="zh-CN" sz="1100" dirty="0">
              <a:solidFill>
                <a:schemeClr val="bg1"/>
              </a:solidFill>
            </a:endParaRPr>
          </a:p>
          <a:p>
            <a:pPr>
              <a:lnSpc>
                <a:spcPct val="150000"/>
              </a:lnSpc>
            </a:pPr>
            <a:r>
              <a:rPr lang="zh-CN" altLang="en-US" sz="1100" dirty="0">
                <a:solidFill>
                  <a:schemeClr val="bg1"/>
                </a:solidFill>
              </a:rPr>
              <a:t>产生对毒品的双重依赖</a:t>
            </a:r>
          </a:p>
        </p:txBody>
      </p:sp>
      <p:sp>
        <p:nvSpPr>
          <p:cNvPr id="7" name="矩形 6">
            <a:extLst>
              <a:ext uri="{FF2B5EF4-FFF2-40B4-BE49-F238E27FC236}">
                <a16:creationId xmlns:a16="http://schemas.microsoft.com/office/drawing/2014/main" id="{102DD104-58BE-4451-80F0-732801559D54}"/>
              </a:ext>
            </a:extLst>
          </p:cNvPr>
          <p:cNvSpPr/>
          <p:nvPr/>
        </p:nvSpPr>
        <p:spPr>
          <a:xfrm>
            <a:off x="621082" y="2379463"/>
            <a:ext cx="1261884"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家庭的危害：</a:t>
            </a:r>
            <a:endParaRPr lang="zh-CN" altLang="en-US" dirty="0"/>
          </a:p>
        </p:txBody>
      </p:sp>
      <p:sp>
        <p:nvSpPr>
          <p:cNvPr id="9" name="矩形 8">
            <a:extLst>
              <a:ext uri="{FF2B5EF4-FFF2-40B4-BE49-F238E27FC236}">
                <a16:creationId xmlns:a16="http://schemas.microsoft.com/office/drawing/2014/main" id="{6A755408-DF72-4DB9-B72F-A19C9F58184D}"/>
              </a:ext>
            </a:extLst>
          </p:cNvPr>
          <p:cNvSpPr/>
          <p:nvPr/>
        </p:nvSpPr>
        <p:spPr>
          <a:xfrm>
            <a:off x="1730327" y="2307779"/>
            <a:ext cx="3040774" cy="1013098"/>
          </a:xfrm>
          <a:prstGeom prst="rect">
            <a:avLst/>
          </a:prstGeom>
        </p:spPr>
        <p:txBody>
          <a:bodyPr wrap="square">
            <a:spAutoFit/>
          </a:bodyPr>
          <a:lstStyle/>
          <a:p>
            <a:pPr>
              <a:lnSpc>
                <a:spcPct val="200000"/>
              </a:lnSpc>
            </a:pPr>
            <a:r>
              <a:rPr lang="zh-CN" altLang="en-US" sz="1050" dirty="0">
                <a:solidFill>
                  <a:schemeClr val="bg1"/>
                </a:solidFill>
                <a:latin typeface="微软雅黑" pitchFamily="34" charset="-122"/>
                <a:ea typeface="微软雅黑" pitchFamily="34" charset="-122"/>
              </a:rPr>
              <a:t>吸毒者在自我毁灭的同时，也破坏自己的家庭，</a:t>
            </a:r>
            <a:endParaRPr lang="en-US" altLang="zh-CN" sz="1050" dirty="0">
              <a:solidFill>
                <a:schemeClr val="bg1"/>
              </a:solidFill>
              <a:latin typeface="微软雅黑" pitchFamily="34" charset="-122"/>
              <a:ea typeface="微软雅黑" pitchFamily="34" charset="-122"/>
            </a:endParaRPr>
          </a:p>
          <a:p>
            <a:pPr>
              <a:lnSpc>
                <a:spcPct val="200000"/>
              </a:lnSpc>
            </a:pPr>
            <a:r>
              <a:rPr lang="zh-CN" altLang="en-US" sz="1050" dirty="0">
                <a:solidFill>
                  <a:schemeClr val="bg1"/>
                </a:solidFill>
                <a:latin typeface="微软雅黑" pitchFamily="34" charset="-122"/>
                <a:ea typeface="微软雅黑" pitchFamily="34" charset="-122"/>
              </a:rPr>
              <a:t>是家庭陷入经济破产、亲属离散、甚至家破人亡</a:t>
            </a:r>
            <a:endParaRPr lang="en-US" altLang="zh-CN" sz="1050" dirty="0">
              <a:solidFill>
                <a:schemeClr val="bg1"/>
              </a:solidFill>
              <a:latin typeface="微软雅黑" pitchFamily="34" charset="-122"/>
              <a:ea typeface="微软雅黑" pitchFamily="34" charset="-122"/>
            </a:endParaRPr>
          </a:p>
          <a:p>
            <a:pPr>
              <a:lnSpc>
                <a:spcPct val="200000"/>
              </a:lnSpc>
            </a:pPr>
            <a:r>
              <a:rPr lang="zh-CN" altLang="en-US" sz="1050" dirty="0">
                <a:solidFill>
                  <a:schemeClr val="bg1"/>
                </a:solidFill>
                <a:latin typeface="微软雅黑" pitchFamily="34" charset="-122"/>
                <a:ea typeface="微软雅黑" pitchFamily="34" charset="-122"/>
              </a:rPr>
              <a:t>的困难境地。</a:t>
            </a:r>
            <a:endParaRPr lang="en-US" altLang="zh-CN" sz="1050"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8EE3CACE-C727-4229-9835-92E70D3E2CDF}"/>
              </a:ext>
            </a:extLst>
          </p:cNvPr>
          <p:cNvSpPr/>
          <p:nvPr/>
        </p:nvSpPr>
        <p:spPr>
          <a:xfrm>
            <a:off x="621082" y="3392561"/>
            <a:ext cx="1261884"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社会的危害：</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50"/>
                                        <p:tgtEl>
                                          <p:spTgt spid="6"/>
                                        </p:tgtEl>
                                      </p:cBhvr>
                                    </p:animEffect>
                                    <p:anim calcmode="lin" valueType="num">
                                      <p:cBhvr>
                                        <p:cTn id="11" dur="750" fill="hold"/>
                                        <p:tgtEl>
                                          <p:spTgt spid="6"/>
                                        </p:tgtEl>
                                        <p:attrNameLst>
                                          <p:attrName>ppt_x</p:attrName>
                                        </p:attrNameLst>
                                      </p:cBhvr>
                                      <p:tavLst>
                                        <p:tav tm="0">
                                          <p:val>
                                            <p:strVal val="#ppt_x"/>
                                          </p:val>
                                        </p:tav>
                                        <p:tav tm="100000">
                                          <p:val>
                                            <p:strVal val="#ppt_x"/>
                                          </p:val>
                                        </p:tav>
                                      </p:tavLst>
                                    </p:anim>
                                    <p:anim calcmode="lin" valueType="num">
                                      <p:cBhvr>
                                        <p:cTn id="12" dur="750" fill="hold"/>
                                        <p:tgtEl>
                                          <p:spTgt spid="6"/>
                                        </p:tgtEl>
                                        <p:attrNameLst>
                                          <p:attrName>ppt_y</p:attrName>
                                        </p:attrNameLst>
                                      </p:cBhvr>
                                      <p:tavLst>
                                        <p:tav tm="0">
                                          <p:val>
                                            <p:strVal val="#ppt_y+.1"/>
                                          </p:val>
                                        </p:tav>
                                        <p:tav tm="100000">
                                          <p:val>
                                            <p:strVal val="#ppt_y"/>
                                          </p:val>
                                        </p:tav>
                                      </p:tavLst>
                                    </p:anim>
                                  </p:childTnLst>
                                </p:cTn>
                              </p:par>
                              <p:par>
                                <p:cTn id="13" presetID="22" presetClass="entr" presetSubtype="8"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ipe(left)">
                                      <p:cBhvr>
                                        <p:cTn id="25" dur="500"/>
                                        <p:tgtEl>
                                          <p:spTgt spid="4">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wipe(left)">
                                      <p:cBhvr>
                                        <p:cTn id="29" dur="500"/>
                                        <p:tgtEl>
                                          <p:spTgt spid="4">
                                            <p:txEl>
                                              <p:pRg st="1" end="1"/>
                                            </p:txEl>
                                          </p:spTgt>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left)">
                                      <p:cBhvr>
                                        <p:cTn id="39" dur="500"/>
                                        <p:tgtEl>
                                          <p:spTgt spid="9">
                                            <p:txEl>
                                              <p:pRg st="0" end="0"/>
                                            </p:txEl>
                                          </p:spTgt>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animEffect transition="in" filter="wipe(left)">
                                      <p:cBhvr>
                                        <p:cTn id="43" dur="500"/>
                                        <p:tgtEl>
                                          <p:spTgt spid="9">
                                            <p:txEl>
                                              <p:pRg st="1" end="1"/>
                                            </p:txEl>
                                          </p:spTgt>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9">
                                            <p:txEl>
                                              <p:pRg st="2" end="2"/>
                                            </p:txEl>
                                          </p:spTgt>
                                        </p:tgtEl>
                                        <p:attrNameLst>
                                          <p:attrName>style.visibility</p:attrName>
                                        </p:attrNameLst>
                                      </p:cBhvr>
                                      <p:to>
                                        <p:strVal val="visible"/>
                                      </p:to>
                                    </p:set>
                                    <p:animEffect transition="in" filter="wipe(left)">
                                      <p:cBhvr>
                                        <p:cTn id="47" dur="500"/>
                                        <p:tgtEl>
                                          <p:spTgt spid="9">
                                            <p:txEl>
                                              <p:pRg st="2" end="2"/>
                                            </p:txEl>
                                          </p:spTgt>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wipe(left)">
                                      <p:cBhvr>
                                        <p:cTn id="57" dur="500"/>
                                        <p:tgtEl>
                                          <p:spTgt spid="8">
                                            <p:txEl>
                                              <p:pRg st="0" end="0"/>
                                            </p:txEl>
                                          </p:spTgt>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8">
                                            <p:txEl>
                                              <p:pRg st="1" end="1"/>
                                            </p:txEl>
                                          </p:spTgt>
                                        </p:tgtEl>
                                        <p:attrNameLst>
                                          <p:attrName>style.visibility</p:attrName>
                                        </p:attrNameLst>
                                      </p:cBhvr>
                                      <p:to>
                                        <p:strVal val="visible"/>
                                      </p:to>
                                    </p:set>
                                    <p:animEffect transition="in" filter="wipe(left)">
                                      <p:cBhvr>
                                        <p:cTn id="6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P spid="2" grpId="0"/>
      <p:bldP spid="4" grpId="0" build="p"/>
      <p:bldP spid="7" grpId="0"/>
      <p:bldP spid="9" grpId="0" build="p"/>
      <p:bldP spid="1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3202</TotalTime>
  <Words>1438</Words>
  <Application>Microsoft Office PowerPoint</Application>
  <PresentationFormat>全屏显示(16:9)</PresentationFormat>
  <Paragraphs>374</Paragraphs>
  <Slides>32</Slides>
  <Notes>32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Microsoft Yahei</vt:lpstr>
      <vt:lpstr>等线</vt:lpstr>
      <vt:lpstr>华文中宋</vt:lpstr>
      <vt:lpstr>微软雅黑</vt:lpstr>
      <vt:lpstr>新宋体</vt:lpstr>
      <vt:lpstr>Arial</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58da22f20237d</dc:title>
  <dc:creator>SEELE</dc:creator>
  <cp:lastModifiedBy>Y S</cp:lastModifiedBy>
  <cp:revision>166</cp:revision>
  <dcterms:created xsi:type="dcterms:W3CDTF">2017-03-27T13:25:00Z</dcterms:created>
  <dcterms:modified xsi:type="dcterms:W3CDTF">2019-08-12T02:40:39Z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