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98" r:id="rId2"/>
    <p:sldId id="259" r:id="rId3"/>
    <p:sldId id="268" r:id="rId4"/>
    <p:sldId id="260" r:id="rId5"/>
    <p:sldId id="262" r:id="rId6"/>
    <p:sldId id="258" r:id="rId7"/>
    <p:sldId id="265" r:id="rId8"/>
    <p:sldId id="261" r:id="rId9"/>
    <p:sldId id="305" r:id="rId10"/>
    <p:sldId id="304" r:id="rId11"/>
    <p:sldId id="270" r:id="rId12"/>
    <p:sldId id="271" r:id="rId13"/>
    <p:sldId id="272" r:id="rId14"/>
    <p:sldId id="273" r:id="rId15"/>
    <p:sldId id="274" r:id="rId16"/>
    <p:sldId id="276" r:id="rId17"/>
    <p:sldId id="294" r:id="rId18"/>
    <p:sldId id="277" r:id="rId19"/>
    <p:sldId id="282" r:id="rId20"/>
    <p:sldId id="288" r:id="rId21"/>
    <p:sldId id="290" r:id="rId22"/>
    <p:sldId id="306" r:id="rId23"/>
    <p:sldId id="292" r:id="rId2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572"/>
  </p:normalViewPr>
  <p:slideViewPr>
    <p:cSldViewPr showGuides="1">
      <p:cViewPr varScale="1">
        <p:scale>
          <a:sx n="107" d="100"/>
          <a:sy n="107" d="100"/>
        </p:scale>
        <p:origin x="-1734"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cSld name="标题幻灯片">
    <p:spTree>
      <p:nvGrpSpPr>
        <p:cNvPr id="1" name=""/>
        <p:cNvGrpSpPr/>
        <p:nvPr/>
      </p:nvGrpSpPr>
      <p:grpSpPr>
        <a:xfrm>
          <a:off x="0" y="0"/>
          <a:ext cx="0" cy="0"/>
          <a:chOff x="0" y="0"/>
          <a:chExt cx="0" cy="0"/>
        </a:xfrm>
      </p:grpSpPr>
      <p:sp>
        <p:nvSpPr>
          <p:cNvPr id="55298" name="标题 55297"/>
          <p:cNvSpPr>
            <a:spLocks noGrp="1" noRot="1"/>
          </p:cNvSpPr>
          <p:nvPr>
            <p:ph type="ctrTitle"/>
          </p:nvPr>
        </p:nvSpPr>
        <p:spPr>
          <a:xfrm>
            <a:off x="3962400" y="1066800"/>
            <a:ext cx="4648200" cy="1981200"/>
          </a:xfrm>
          <a:prstGeom prst="rect">
            <a:avLst/>
          </a:prstGeom>
          <a:noFill/>
          <a:ln w="9525">
            <a:noFill/>
          </a:ln>
        </p:spPr>
        <p:txBody>
          <a:bodyPr anchor="ctr"/>
          <a:lstStyle>
            <a:lvl1pPr lvl="0">
              <a:defRPr/>
            </a:lvl1pPr>
          </a:lstStyle>
          <a:p>
            <a:pPr lvl="0"/>
            <a:r>
              <a:rPr lang="zh-CN" altLang="en-US" dirty="0"/>
              <a:t>单击此处编辑母版标题样式</a:t>
            </a:r>
          </a:p>
        </p:txBody>
      </p:sp>
      <p:sp>
        <p:nvSpPr>
          <p:cNvPr id="55299" name="副标题 55298"/>
          <p:cNvSpPr>
            <a:spLocks noGrp="1" noRot="1"/>
          </p:cNvSpPr>
          <p:nvPr>
            <p:ph type="subTitle" idx="1"/>
          </p:nvPr>
        </p:nvSpPr>
        <p:spPr>
          <a:xfrm>
            <a:off x="3962400" y="3657600"/>
            <a:ext cx="4572000" cy="16764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dirty="0"/>
              <a:t>单击此处编辑母版副标题样式</a:t>
            </a:r>
          </a:p>
        </p:txBody>
      </p:sp>
      <p:sp>
        <p:nvSpPr>
          <p:cNvPr id="55300" name="日期占位符 55299"/>
          <p:cNvSpPr>
            <a:spLocks noGrp="1"/>
          </p:cNvSpPr>
          <p:nvPr>
            <p:ph type="dt" sz="half" idx="2"/>
          </p:nvPr>
        </p:nvSpPr>
        <p:spPr>
          <a:xfrm>
            <a:off x="301625" y="6076950"/>
            <a:ext cx="2289175" cy="476250"/>
          </a:xfrm>
          <a:prstGeom prst="rect">
            <a:avLst/>
          </a:prstGeom>
          <a:noFill/>
          <a:ln w="9525">
            <a:noFill/>
          </a:ln>
        </p:spPr>
        <p:txBody>
          <a:bodyPr anchor="t"/>
          <a:lstStyle>
            <a:lvl1pPr>
              <a:defRPr sz="1400"/>
            </a:lvl1pPr>
          </a:lstStyle>
          <a:p>
            <a:endParaRPr lang="zh-CN" altLang="en-US" dirty="0">
              <a:latin typeface="Arial" panose="020B0604020202020204" pitchFamily="34" charset="0"/>
            </a:endParaRPr>
          </a:p>
        </p:txBody>
      </p:sp>
      <p:sp>
        <p:nvSpPr>
          <p:cNvPr id="55301" name="页脚占位符 55300"/>
          <p:cNvSpPr>
            <a:spLocks noGrp="1"/>
          </p:cNvSpPr>
          <p:nvPr>
            <p:ph type="ftr" sz="quarter" idx="3"/>
          </p:nvPr>
        </p:nvSpPr>
        <p:spPr>
          <a:xfrm>
            <a:off x="3124200" y="6076950"/>
            <a:ext cx="2895600" cy="476250"/>
          </a:xfrm>
          <a:prstGeom prst="rect">
            <a:avLst/>
          </a:prstGeom>
          <a:noFill/>
          <a:ln w="9525">
            <a:noFill/>
          </a:ln>
        </p:spPr>
        <p:txBody>
          <a:bodyPr anchor="t"/>
          <a:lstStyle>
            <a:lvl1pPr algn="ctr">
              <a:defRPr sz="1400"/>
            </a:lvl1pPr>
          </a:lstStyle>
          <a:p>
            <a:endParaRPr lang="zh-CN" altLang="en-US" dirty="0">
              <a:latin typeface="Arial" panose="020B0604020202020204" pitchFamily="34" charset="0"/>
            </a:endParaRPr>
          </a:p>
        </p:txBody>
      </p:sp>
      <p:sp>
        <p:nvSpPr>
          <p:cNvPr id="55302" name="灯片编号占位符 55301"/>
          <p:cNvSpPr>
            <a:spLocks noGrp="1"/>
          </p:cNvSpPr>
          <p:nvPr>
            <p:ph type="sldNum" sz="quarter" idx="4"/>
          </p:nvPr>
        </p:nvSpPr>
        <p:spPr>
          <a:xfrm>
            <a:off x="6553200" y="6076950"/>
            <a:ext cx="2289175" cy="476250"/>
          </a:xfrm>
          <a:prstGeom prst="rect">
            <a:avLst/>
          </a:prstGeom>
          <a:noFill/>
          <a:ln w="9525">
            <a:noFill/>
          </a:ln>
        </p:spPr>
        <p:txBody>
          <a:bodyPr anchor="t"/>
          <a:lstStyle>
            <a:lvl1pPr algn="r">
              <a:defRPr sz="1400"/>
            </a:lvl1pPr>
          </a:lstStyle>
          <a:p>
            <a:fld id="{9A0DB2DC-4C9A-4742-B13C-FB6460FD3503}" type="slidenum">
              <a:rPr lang="zh-CN" altLang="en-US" dirty="0">
                <a:latin typeface="Arial" panose="020B0604020202020204" pitchFamily="34" charset="0"/>
              </a:rPr>
              <a:pPr/>
              <a:t>‹#›</a:t>
            </a:fld>
            <a:endParaRPr lang="zh-CN" altLang="en-US" dirty="0">
              <a:latin typeface="Arial" panose="020B06040202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685800"/>
            <a:ext cx="2135981" cy="5181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685800"/>
            <a:ext cx="6284119" cy="5181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29150" y="1825625"/>
            <a:ext cx="3886200" cy="20986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29150" y="4076700"/>
            <a:ext cx="3886200" cy="21002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28650" y="1825625"/>
            <a:ext cx="3886200" cy="20986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29150" y="1825625"/>
            <a:ext cx="3886200" cy="20986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28650" y="4076700"/>
            <a:ext cx="3886200" cy="21002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4629150" y="4076700"/>
            <a:ext cx="3886200" cy="21002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联机映像占位符 3"/>
          <p:cNvSpPr>
            <a:spLocks noGrp="1"/>
          </p:cNvSpPr>
          <p:nvPr>
            <p:ph type="clipArt" sz="half" idx="2"/>
          </p:nvPr>
        </p:nvSpPr>
        <p:spPr>
          <a:xfrm>
            <a:off x="4629150" y="1825625"/>
            <a:ext cx="3886200" cy="4351338"/>
          </a:xfrm>
        </p:spPr>
        <p:txBody>
          <a:bodyPr/>
          <a:lstStyle/>
          <a:p>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981200"/>
            <a:ext cx="4184968"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0583" y="1981200"/>
            <a:ext cx="4184968"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274" name="标题 54273"/>
          <p:cNvSpPr>
            <a:spLocks noGrp="1" noRot="1"/>
          </p:cNvSpPr>
          <p:nvPr>
            <p:ph type="title"/>
          </p:nvPr>
        </p:nvSpPr>
        <p:spPr>
          <a:xfrm>
            <a:off x="301625" y="685800"/>
            <a:ext cx="8540750" cy="1143000"/>
          </a:xfrm>
          <a:prstGeom prst="rect">
            <a:avLst/>
          </a:prstGeom>
          <a:noFill/>
          <a:ln w="9525">
            <a:noFill/>
          </a:ln>
        </p:spPr>
        <p:txBody>
          <a:bodyPr anchor="ctr"/>
          <a:lstStyle/>
          <a:p>
            <a:pPr lvl="0"/>
            <a:r>
              <a:rPr lang="zh-CN" altLang="en-US" dirty="0"/>
              <a:t>单击此处编辑母版标题样式</a:t>
            </a:r>
          </a:p>
        </p:txBody>
      </p:sp>
      <p:sp>
        <p:nvSpPr>
          <p:cNvPr id="54275" name="文本占位符 54274"/>
          <p:cNvSpPr>
            <a:spLocks noGrp="1" noRot="1"/>
          </p:cNvSpPr>
          <p:nvPr>
            <p:ph type="body" idx="1"/>
          </p:nvPr>
        </p:nvSpPr>
        <p:spPr>
          <a:xfrm>
            <a:off x="304800" y="1981200"/>
            <a:ext cx="8540750" cy="38862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4276" name="日期占位符 54275"/>
          <p:cNvSpPr>
            <a:spLocks noGrp="1"/>
          </p:cNvSpPr>
          <p:nvPr>
            <p:ph type="dt" sz="half" idx="2"/>
          </p:nvPr>
        </p:nvSpPr>
        <p:spPr>
          <a:xfrm>
            <a:off x="301625" y="6019800"/>
            <a:ext cx="2289175"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54277" name="页脚占位符 54276"/>
          <p:cNvSpPr>
            <a:spLocks noGrp="1"/>
          </p:cNvSpPr>
          <p:nvPr>
            <p:ph type="ftr" sz="quarter" idx="3"/>
          </p:nvPr>
        </p:nvSpPr>
        <p:spPr>
          <a:xfrm>
            <a:off x="3124200" y="6019800"/>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54278" name="灯片编号占位符 54277"/>
          <p:cNvSpPr>
            <a:spLocks noGrp="1"/>
          </p:cNvSpPr>
          <p:nvPr>
            <p:ph type="sldNum" sz="quarter" idx="4"/>
          </p:nvPr>
        </p:nvSpPr>
        <p:spPr>
          <a:xfrm>
            <a:off x="6553200" y="6019800"/>
            <a:ext cx="2289175"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pPr lvl="0"/>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g88.net/A003/G0145/new/Wallpapers_P6.ht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31105;&#27602;&#25945;&#32946;&#36164;&#26009;/&#25105;&#30340;&#35838;&#20214;/&#21560;&#27602;&#30340;&#20320;.mp4"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49153"/>
          <p:cNvSpPr>
            <a:spLocks noGrp="1"/>
          </p:cNvSpPr>
          <p:nvPr>
            <p:ph type="title"/>
          </p:nvPr>
        </p:nvSpPr>
        <p:spPr>
          <a:xfrm>
            <a:off x="395288" y="-1141412"/>
            <a:ext cx="8229600" cy="1141412"/>
          </a:xfrm>
          <a:ln/>
        </p:spPr>
        <p:txBody>
          <a:bodyPr anchor="ctr"/>
          <a:lstStyle/>
          <a:p>
            <a:r>
              <a:rPr lang="zh-CN" altLang="en-US"/>
              <a:t>宣传画欣赏</a:t>
            </a:r>
            <a:r>
              <a:rPr lang="en-US" altLang="zh-CN"/>
              <a:t>4</a:t>
            </a:r>
          </a:p>
        </p:txBody>
      </p:sp>
      <p:pic>
        <p:nvPicPr>
          <p:cNvPr id="49155" name="内容占位符 49154" descr="5-06205943"/>
          <p:cNvPicPr>
            <a:picLocks noGrp="1" noChangeAspect="1"/>
          </p:cNvPicPr>
          <p:nvPr>
            <p:ph sz="half" idx="1"/>
          </p:nvPr>
        </p:nvPicPr>
        <p:blipFill>
          <a:blip r:embed="rId2"/>
          <a:stretch>
            <a:fillRect/>
          </a:stretch>
        </p:blipFill>
        <p:spPr>
          <a:xfrm rot="20949823">
            <a:off x="204213" y="770366"/>
            <a:ext cx="4464050" cy="6048375"/>
          </a:xfrm>
          <a:ln/>
        </p:spPr>
      </p:pic>
      <p:pic>
        <p:nvPicPr>
          <p:cNvPr id="49156" name="内容占位符 49155" descr="5-062016234"/>
          <p:cNvPicPr>
            <a:picLocks noGrp="1" noChangeAspect="1"/>
          </p:cNvPicPr>
          <p:nvPr>
            <p:ph sz="half" idx="2"/>
          </p:nvPr>
        </p:nvPicPr>
        <p:blipFill>
          <a:blip r:embed="rId3"/>
          <a:stretch>
            <a:fillRect/>
          </a:stretch>
        </p:blipFill>
        <p:spPr>
          <a:xfrm rot="20939396">
            <a:off x="4894779" y="444253"/>
            <a:ext cx="4211637" cy="6048375"/>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9155"/>
                                        </p:tgtEl>
                                        <p:attrNameLst>
                                          <p:attrName>style.visibility</p:attrName>
                                        </p:attrNameLst>
                                      </p:cBhvr>
                                      <p:to>
                                        <p:strVal val="visible"/>
                                      </p:to>
                                    </p:set>
                                    <p:anim calcmode="lin" valueType="num">
                                      <p:cBhvr>
                                        <p:cTn id="7" dur="1" fill="hold"/>
                                        <p:tgtEl>
                                          <p:spTgt spid="4915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9156"/>
                                        </p:tgtEl>
                                        <p:attrNameLst>
                                          <p:attrName>style.visibility</p:attrName>
                                        </p:attrNameLst>
                                      </p:cBhvr>
                                      <p:to>
                                        <p:strVal val="visible"/>
                                      </p:to>
                                    </p:set>
                                    <p:anim calcmode="lin" valueType="num">
                                      <p:cBhvr>
                                        <p:cTn id="12" dur="1" fill="hold"/>
                                        <p:tgtEl>
                                          <p:spTgt spid="4915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文本占位符 62466"/>
          <p:cNvSpPr>
            <a:spLocks noGrp="1" noRot="1"/>
          </p:cNvSpPr>
          <p:nvPr>
            <p:ph type="body" idx="1"/>
          </p:nvPr>
        </p:nvSpPr>
        <p:spPr>
          <a:xfrm>
            <a:off x="-2029" y="3501008"/>
            <a:ext cx="2989853" cy="576064"/>
          </a:xfrm>
          <a:ln/>
        </p:spPr>
        <p:txBody>
          <a:bodyPr/>
          <a:lstStyle/>
          <a:p>
            <a:pPr>
              <a:buNone/>
            </a:pPr>
            <a:r>
              <a:rPr lang="zh-CN" altLang="en-US" sz="4000" b="1" dirty="0" smtClean="0">
                <a:solidFill>
                  <a:srgbClr val="000000"/>
                </a:solidFill>
              </a:rPr>
              <a:t>提示：可从</a:t>
            </a:r>
            <a:endParaRPr lang="en-US" altLang="zh-CN" sz="4000" b="1" dirty="0">
              <a:solidFill>
                <a:srgbClr val="000000"/>
              </a:solidFill>
            </a:endParaRPr>
          </a:p>
        </p:txBody>
      </p:sp>
      <p:sp>
        <p:nvSpPr>
          <p:cNvPr id="6" name="文本框 62467"/>
          <p:cNvSpPr txBox="1"/>
          <p:nvPr/>
        </p:nvSpPr>
        <p:spPr>
          <a:xfrm rot="19646075">
            <a:off x="-457101" y="1102289"/>
            <a:ext cx="4320480" cy="769441"/>
          </a:xfrm>
          <a:prstGeom prst="rect">
            <a:avLst/>
          </a:prstGeom>
          <a:solidFill>
            <a:srgbClr val="FFFF00"/>
          </a:solidFill>
          <a:ln w="9525">
            <a:noFill/>
          </a:ln>
        </p:spPr>
        <p:txBody>
          <a:bodyPr wrap="square">
            <a:spAutoFit/>
          </a:bodyPr>
          <a:lstStyle/>
          <a:p>
            <a:r>
              <a:rPr lang="zh-CN" altLang="en-US" sz="4400" b="1" dirty="0" smtClean="0">
                <a:solidFill>
                  <a:srgbClr val="000000"/>
                </a:solidFill>
                <a:latin typeface="Arial" panose="020B0604020202020204" pitchFamily="34" charset="0"/>
              </a:rPr>
              <a:t>毒品危害大家说</a:t>
            </a:r>
            <a:endParaRPr lang="zh-CN" altLang="en-US" sz="4400" b="1" dirty="0">
              <a:solidFill>
                <a:srgbClr val="000000"/>
              </a:solidFill>
              <a:latin typeface="Arial" panose="020B0604020202020204" pitchFamily="34" charset="0"/>
            </a:endParaRPr>
          </a:p>
        </p:txBody>
      </p:sp>
      <p:sp>
        <p:nvSpPr>
          <p:cNvPr id="7" name="横卷形 6"/>
          <p:cNvSpPr/>
          <p:nvPr/>
        </p:nvSpPr>
        <p:spPr>
          <a:xfrm>
            <a:off x="3730822" y="1268760"/>
            <a:ext cx="1489250" cy="982404"/>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4000" b="1" dirty="0" smtClean="0">
                <a:solidFill>
                  <a:srgbClr val="000000"/>
                </a:solidFill>
                <a:latin typeface="黑体" panose="02010609060101010101" pitchFamily="49" charset="-122"/>
                <a:ea typeface="黑体" panose="02010609060101010101" pitchFamily="49" charset="-122"/>
              </a:rPr>
              <a:t>自己</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8" name="横卷形 7"/>
          <p:cNvSpPr/>
          <p:nvPr/>
        </p:nvSpPr>
        <p:spPr>
          <a:xfrm>
            <a:off x="3780924" y="3305674"/>
            <a:ext cx="1512888" cy="1066613"/>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4000" b="1" dirty="0" smtClean="0">
                <a:solidFill>
                  <a:srgbClr val="000000"/>
                </a:solidFill>
                <a:latin typeface="黑体" panose="02010609060101010101" pitchFamily="49" charset="-122"/>
                <a:ea typeface="黑体" panose="02010609060101010101" pitchFamily="49" charset="-122"/>
              </a:rPr>
              <a:t>社会</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9" name="左大括号 8"/>
          <p:cNvSpPr/>
          <p:nvPr/>
        </p:nvSpPr>
        <p:spPr>
          <a:xfrm>
            <a:off x="3106935" y="1586259"/>
            <a:ext cx="503237" cy="4795069"/>
          </a:xfrm>
          <a:prstGeom prst="leftBrace">
            <a:avLst>
              <a:gd name="adj1" fmla="val 69808"/>
              <a:gd name="adj2" fmla="val 50000"/>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rgbClr val="000000"/>
              </a:solidFill>
            </a:endParaRPr>
          </a:p>
        </p:txBody>
      </p:sp>
      <p:sp>
        <p:nvSpPr>
          <p:cNvPr id="10" name="横卷形 9"/>
          <p:cNvSpPr/>
          <p:nvPr/>
        </p:nvSpPr>
        <p:spPr>
          <a:xfrm>
            <a:off x="3780924" y="5661248"/>
            <a:ext cx="1511300" cy="1028705"/>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4000" b="1" dirty="0" smtClean="0">
                <a:solidFill>
                  <a:srgbClr val="000000"/>
                </a:solidFill>
                <a:latin typeface="黑体" panose="02010609060101010101" pitchFamily="49" charset="-122"/>
                <a:ea typeface="黑体" panose="02010609060101010101" pitchFamily="49" charset="-122"/>
              </a:rPr>
              <a:t>国家</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11" name="横卷形 10"/>
          <p:cNvSpPr/>
          <p:nvPr/>
        </p:nvSpPr>
        <p:spPr>
          <a:xfrm>
            <a:off x="6228184" y="335310"/>
            <a:ext cx="1511300" cy="933450"/>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4000" b="1" dirty="0" smtClean="0">
                <a:solidFill>
                  <a:srgbClr val="000000"/>
                </a:solidFill>
                <a:latin typeface="黑体" panose="02010609060101010101" pitchFamily="49" charset="-122"/>
                <a:ea typeface="黑体" panose="02010609060101010101" pitchFamily="49" charset="-122"/>
              </a:rPr>
              <a:t>身体</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12" name="横卷形 11"/>
          <p:cNvSpPr/>
          <p:nvPr/>
        </p:nvSpPr>
        <p:spPr>
          <a:xfrm>
            <a:off x="6228184" y="2165697"/>
            <a:ext cx="1512888" cy="935038"/>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4000" b="1" dirty="0" smtClean="0">
                <a:solidFill>
                  <a:srgbClr val="000000"/>
                </a:solidFill>
                <a:latin typeface="黑体" panose="02010609060101010101" pitchFamily="49" charset="-122"/>
                <a:ea typeface="黑体" panose="02010609060101010101" pitchFamily="49" charset="-122"/>
              </a:rPr>
              <a:t>家庭</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13" name="左大括号 12"/>
          <p:cNvSpPr/>
          <p:nvPr/>
        </p:nvSpPr>
        <p:spPr>
          <a:xfrm>
            <a:off x="5604297" y="652810"/>
            <a:ext cx="503237" cy="2278062"/>
          </a:xfrm>
          <a:prstGeom prst="leftBrace">
            <a:avLst>
              <a:gd name="adj1" fmla="val 69808"/>
              <a:gd name="adj2" fmla="val 50000"/>
            </a:avLst>
          </a:prstGeom>
          <a:ln w="381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solidFill>
                <a:srgbClr val="000000"/>
              </a:solidFill>
            </a:endParaRPr>
          </a:p>
        </p:txBody>
      </p:sp>
      <p:sp>
        <p:nvSpPr>
          <p:cNvPr id="3" name="矩形 2"/>
          <p:cNvSpPr/>
          <p:nvPr/>
        </p:nvSpPr>
        <p:spPr>
          <a:xfrm rot="19437504">
            <a:off x="5088998" y="4597100"/>
            <a:ext cx="4145687" cy="769441"/>
          </a:xfrm>
          <a:prstGeom prst="rect">
            <a:avLst/>
          </a:prstGeom>
          <a:solidFill>
            <a:srgbClr val="92D050"/>
          </a:solidFill>
        </p:spPr>
        <p:txBody>
          <a:bodyPr wrap="none">
            <a:spAutoFit/>
          </a:bodyPr>
          <a:lstStyle/>
          <a:p>
            <a:r>
              <a:rPr lang="zh-CN" altLang="en-US" sz="4400" b="1" dirty="0">
                <a:solidFill>
                  <a:srgbClr val="000000"/>
                </a:solidFill>
                <a:latin typeface="黑体" panose="02010609060101010101" pitchFamily="49" charset="-122"/>
                <a:ea typeface="黑体" panose="02010609060101010101" pitchFamily="49" charset="-122"/>
              </a:rPr>
              <a:t>毒品危害大</a:t>
            </a:r>
            <a:r>
              <a:rPr lang="zh-CN" altLang="en-US" sz="4400" b="1" dirty="0" smtClean="0">
                <a:solidFill>
                  <a:srgbClr val="000000"/>
                </a:solidFill>
                <a:latin typeface="黑体" panose="02010609060101010101" pitchFamily="49" charset="-122"/>
                <a:ea typeface="黑体" panose="02010609060101010101" pitchFamily="49" charset="-122"/>
              </a:rPr>
              <a:t>家看</a:t>
            </a:r>
            <a:endParaRPr lang="zh-CN" altLang="en-US" sz="44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p:cTn id="7" dur="1000" fill="hold"/>
                                        <p:tgtEl>
                                          <p:spTgt spid="6246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246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6246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6246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P spid="7" grpId="0" animBg="1"/>
      <p:bldP spid="8" grpId="0" animBg="1"/>
      <p:bldP spid="9" grpId="0" animBg="1"/>
      <p:bldP spid="10" grpId="0" animBg="1"/>
      <p:bldP spid="11" grpId="0" animBg="1"/>
      <p:bldP spid="12" grpId="0" animBg="1"/>
      <p:bldP spid="13"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7409"/>
          <p:cNvSpPr>
            <a:spLocks noGrp="1"/>
          </p:cNvSpPr>
          <p:nvPr>
            <p:ph type="title"/>
          </p:nvPr>
        </p:nvSpPr>
        <p:spPr>
          <a:xfrm>
            <a:off x="539750" y="-1141412"/>
            <a:ext cx="8229600" cy="1141412"/>
          </a:xfrm>
          <a:ln/>
        </p:spPr>
        <p:txBody>
          <a:bodyPr anchor="ctr"/>
          <a:lstStyle/>
          <a:p>
            <a:r>
              <a:rPr lang="zh-CN" altLang="en-US" sz="1800">
                <a:solidFill>
                  <a:srgbClr val="000000"/>
                </a:solidFill>
              </a:rPr>
              <a:t>毒品危害一 、吸毒摧残人生</a:t>
            </a:r>
            <a:r>
              <a:rPr lang="en-US" altLang="zh-CN" sz="1800" b="1">
                <a:solidFill>
                  <a:srgbClr val="000000"/>
                </a:solidFill>
              </a:rPr>
              <a:t>A </a:t>
            </a:r>
            <a:r>
              <a:rPr lang="zh-CN" altLang="en-US" sz="1800" b="1">
                <a:solidFill>
                  <a:srgbClr val="000000"/>
                </a:solidFill>
              </a:rPr>
              <a:t>对身体的危害</a:t>
            </a:r>
            <a:r>
              <a:rPr lang="en-US" altLang="zh-CN" sz="2400" b="1">
                <a:solidFill>
                  <a:srgbClr val="000000"/>
                </a:solidFill>
              </a:rPr>
              <a:t>1</a:t>
            </a:r>
            <a:r>
              <a:rPr lang="zh-CN" altLang="en-US" sz="2400" b="1">
                <a:solidFill>
                  <a:srgbClr val="000000"/>
                </a:solidFill>
              </a:rPr>
              <a:t>、大脑病变、 </a:t>
            </a:r>
            <a:r>
              <a:rPr lang="en-US" altLang="zh-CN" sz="2000" b="1">
                <a:solidFill>
                  <a:srgbClr val="000000"/>
                </a:solidFill>
              </a:rPr>
              <a:t>2</a:t>
            </a:r>
            <a:r>
              <a:rPr lang="zh-CN" altLang="en-US" sz="2000" b="1">
                <a:solidFill>
                  <a:srgbClr val="000000"/>
                </a:solidFill>
              </a:rPr>
              <a:t>、心脏病变</a:t>
            </a:r>
          </a:p>
        </p:txBody>
      </p:sp>
      <p:sp>
        <p:nvSpPr>
          <p:cNvPr id="17411" name="文本框 17410"/>
          <p:cNvSpPr txBox="1"/>
          <p:nvPr/>
        </p:nvSpPr>
        <p:spPr>
          <a:xfrm>
            <a:off x="5148064" y="716766"/>
            <a:ext cx="3482043" cy="584775"/>
          </a:xfrm>
          <a:prstGeom prst="rect">
            <a:avLst/>
          </a:prstGeom>
          <a:noFill/>
          <a:ln w="9525">
            <a:noFill/>
          </a:ln>
        </p:spPr>
        <p:txBody>
          <a:bodyPr wrap="none" anchor="t">
            <a:spAutoFit/>
          </a:bodyPr>
          <a:lstStyle/>
          <a:p>
            <a:r>
              <a:rPr lang="en-US" altLang="zh-CN" sz="3200" b="1" dirty="0">
                <a:solidFill>
                  <a:srgbClr val="000000"/>
                </a:solidFill>
                <a:latin typeface="黑体" panose="02010609060101010101" pitchFamily="2" charset="-122"/>
                <a:ea typeface="黑体" panose="02010609060101010101" pitchFamily="2" charset="-122"/>
              </a:rPr>
              <a:t>1 </a:t>
            </a:r>
            <a:r>
              <a:rPr lang="zh-CN" altLang="en-US" sz="3200" b="1" dirty="0">
                <a:solidFill>
                  <a:srgbClr val="000000"/>
                </a:solidFill>
                <a:latin typeface="黑体" panose="02010609060101010101" pitchFamily="2" charset="-122"/>
                <a:ea typeface="黑体" panose="02010609060101010101" pitchFamily="2" charset="-122"/>
              </a:rPr>
              <a:t>、吸毒摧残人生</a:t>
            </a:r>
          </a:p>
        </p:txBody>
      </p:sp>
      <p:sp>
        <p:nvSpPr>
          <p:cNvPr id="17412" name="文本框 17411"/>
          <p:cNvSpPr txBox="1"/>
          <p:nvPr/>
        </p:nvSpPr>
        <p:spPr>
          <a:xfrm>
            <a:off x="879829" y="1484784"/>
            <a:ext cx="4818948" cy="646331"/>
          </a:xfrm>
          <a:prstGeom prst="rect">
            <a:avLst/>
          </a:prstGeom>
          <a:noFill/>
          <a:ln w="9525">
            <a:noFill/>
          </a:ln>
        </p:spPr>
        <p:txBody>
          <a:bodyPr wrap="none" anchor="t">
            <a:spAutoFit/>
          </a:bodyPr>
          <a:lstStyle/>
          <a:p>
            <a:r>
              <a:rPr lang="zh-CN" altLang="en-US" sz="3600" b="1" dirty="0">
                <a:solidFill>
                  <a:srgbClr val="000000"/>
                </a:solidFill>
                <a:latin typeface="黑体" panose="02010609060101010101" pitchFamily="2" charset="-122"/>
                <a:ea typeface="黑体" panose="02010609060101010101" pitchFamily="2" charset="-122"/>
              </a:rPr>
              <a:t>（</a:t>
            </a:r>
            <a:r>
              <a:rPr lang="en-US" altLang="zh-CN" sz="3600" b="1" dirty="0">
                <a:solidFill>
                  <a:srgbClr val="000000"/>
                </a:solidFill>
                <a:latin typeface="黑体" panose="02010609060101010101" pitchFamily="2" charset="-122"/>
                <a:ea typeface="黑体" panose="02010609060101010101" pitchFamily="2" charset="-122"/>
              </a:rPr>
              <a:t>1</a:t>
            </a:r>
            <a:r>
              <a:rPr lang="zh-CN" altLang="en-US" sz="3600" b="1" dirty="0">
                <a:solidFill>
                  <a:srgbClr val="000000"/>
                </a:solidFill>
                <a:latin typeface="黑体" panose="02010609060101010101" pitchFamily="2" charset="-122"/>
                <a:ea typeface="黑体" panose="02010609060101010101" pitchFamily="2" charset="-122"/>
              </a:rPr>
              <a:t>）、对身体的危害 </a:t>
            </a:r>
          </a:p>
        </p:txBody>
      </p:sp>
      <p:sp>
        <p:nvSpPr>
          <p:cNvPr id="17413" name="文本框 17412"/>
          <p:cNvSpPr txBox="1"/>
          <p:nvPr/>
        </p:nvSpPr>
        <p:spPr>
          <a:xfrm>
            <a:off x="107504" y="2492896"/>
            <a:ext cx="6120680" cy="1569660"/>
          </a:xfrm>
          <a:prstGeom prst="rect">
            <a:avLst/>
          </a:prstGeom>
          <a:noFill/>
          <a:ln w="9525">
            <a:noFill/>
          </a:ln>
        </p:spPr>
        <p:txBody>
          <a:bodyPr wrap="square">
            <a:spAutoFit/>
          </a:bodyPr>
          <a:lstStyle/>
          <a:p>
            <a:r>
              <a:rPr lang="en-US" altLang="zh-CN" sz="3200" b="1" dirty="0">
                <a:solidFill>
                  <a:srgbClr val="000000"/>
                </a:solidFill>
                <a:latin typeface="黑体" panose="02010609060101010101" pitchFamily="2" charset="-122"/>
                <a:ea typeface="黑体" panose="02010609060101010101" pitchFamily="2" charset="-122"/>
              </a:rPr>
              <a:t>A</a:t>
            </a:r>
            <a:r>
              <a:rPr lang="zh-CN" altLang="en-US" sz="3200" b="1" dirty="0">
                <a:solidFill>
                  <a:srgbClr val="000000"/>
                </a:solidFill>
                <a:latin typeface="黑体" panose="02010609060101010101" pitchFamily="2" charset="-122"/>
                <a:ea typeface="黑体" panose="02010609060101010101" pitchFamily="2" charset="-122"/>
              </a:rPr>
              <a:t>、大脑病变</a:t>
            </a:r>
            <a:r>
              <a:rPr lang="en-US" altLang="zh-CN" sz="3200" b="1" dirty="0">
                <a:solidFill>
                  <a:srgbClr val="000000"/>
                </a:solidFill>
                <a:latin typeface="黑体" panose="02010609060101010101" pitchFamily="2" charset="-122"/>
                <a:ea typeface="黑体" panose="02010609060101010101" pitchFamily="2" charset="-122"/>
              </a:rPr>
              <a:t>:</a:t>
            </a:r>
            <a:r>
              <a:rPr lang="zh-CN" altLang="en-US" sz="3200" b="1" dirty="0">
                <a:solidFill>
                  <a:srgbClr val="000000"/>
                </a:solidFill>
                <a:latin typeface="黑体" panose="02010609060101010101" pitchFamily="2" charset="-122"/>
                <a:ea typeface="黑体" panose="02010609060101010101" pitchFamily="2" charset="-122"/>
              </a:rPr>
              <a:t>毒品能破坏、扰乱人体正常的高级神经活动，有的甚至毒害、损伤神经组织。</a:t>
            </a:r>
          </a:p>
        </p:txBody>
      </p:sp>
      <p:pic>
        <p:nvPicPr>
          <p:cNvPr id="17414" name="内容占位符 17413" descr="大脑病变"/>
          <p:cNvPicPr>
            <a:picLocks noGrp="1" noChangeAspect="1"/>
          </p:cNvPicPr>
          <p:nvPr>
            <p:ph sz="half" idx="2"/>
          </p:nvPr>
        </p:nvPicPr>
        <p:blipFill>
          <a:blip r:embed="rId2"/>
          <a:stretch>
            <a:fillRect/>
          </a:stretch>
        </p:blipFill>
        <p:spPr>
          <a:xfrm>
            <a:off x="6659563" y="1700213"/>
            <a:ext cx="2081212" cy="2663825"/>
          </a:xfrm>
          <a:ln/>
        </p:spPr>
      </p:pic>
      <p:sp>
        <p:nvSpPr>
          <p:cNvPr id="17415" name="矩形 17414"/>
          <p:cNvSpPr/>
          <p:nvPr/>
        </p:nvSpPr>
        <p:spPr>
          <a:xfrm>
            <a:off x="0" y="2708275"/>
            <a:ext cx="9144000" cy="0"/>
          </a:xfrm>
          <a:prstGeom prst="rect">
            <a:avLst/>
          </a:prstGeom>
          <a:noFill/>
          <a:ln w="9525">
            <a:noFill/>
          </a:ln>
        </p:spPr>
        <p:txBody>
          <a:bodyPr/>
          <a:lstStyle/>
          <a:p>
            <a:endParaRPr lang="zh-CN" altLang="en-US">
              <a:solidFill>
                <a:srgbClr val="000000"/>
              </a:solidFill>
            </a:endParaRPr>
          </a:p>
        </p:txBody>
      </p:sp>
      <p:pic>
        <p:nvPicPr>
          <p:cNvPr id="17416" name="图片 17415" descr="心脏病变"/>
          <p:cNvPicPr>
            <a:picLocks noChangeAspect="1"/>
          </p:cNvPicPr>
          <p:nvPr/>
        </p:nvPicPr>
        <p:blipFill>
          <a:blip r:embed="rId3"/>
          <a:stretch>
            <a:fillRect/>
          </a:stretch>
        </p:blipFill>
        <p:spPr>
          <a:xfrm>
            <a:off x="6443663" y="4581525"/>
            <a:ext cx="2447925" cy="1884363"/>
          </a:xfrm>
          <a:prstGeom prst="rect">
            <a:avLst/>
          </a:prstGeom>
          <a:noFill/>
          <a:ln w="9525">
            <a:noFill/>
          </a:ln>
        </p:spPr>
      </p:pic>
      <p:sp>
        <p:nvSpPr>
          <p:cNvPr id="17417" name="矩形 17416"/>
          <p:cNvSpPr/>
          <p:nvPr/>
        </p:nvSpPr>
        <p:spPr>
          <a:xfrm>
            <a:off x="112170" y="4567290"/>
            <a:ext cx="6331494" cy="1569660"/>
          </a:xfrm>
          <a:prstGeom prst="rect">
            <a:avLst/>
          </a:prstGeom>
          <a:noFill/>
          <a:ln w="9525">
            <a:noFill/>
          </a:ln>
        </p:spPr>
        <p:txBody>
          <a:bodyPr wrap="square" anchor="ctr">
            <a:spAutoFit/>
          </a:bodyPr>
          <a:lstStyle/>
          <a:p>
            <a:r>
              <a:rPr lang="en-US" altLang="zh-CN" sz="3200" b="1" dirty="0">
                <a:solidFill>
                  <a:srgbClr val="000000"/>
                </a:solidFill>
                <a:latin typeface="黑体" panose="02010609060101010101" pitchFamily="2" charset="-122"/>
                <a:ea typeface="黑体" panose="02010609060101010101" pitchFamily="2" charset="-122"/>
              </a:rPr>
              <a:t>B</a:t>
            </a:r>
            <a:r>
              <a:rPr lang="zh-CN" altLang="en-US" sz="3200" b="1" dirty="0">
                <a:solidFill>
                  <a:srgbClr val="000000"/>
                </a:solidFill>
                <a:latin typeface="黑体" panose="02010609060101010101" pitchFamily="2" charset="-122"/>
                <a:ea typeface="黑体" panose="02010609060101010101" pitchFamily="2" charset="-122"/>
              </a:rPr>
              <a:t>、心脏病变：毒品毒害人体重要的组织</a:t>
            </a:r>
            <a:r>
              <a:rPr lang="zh-CN" altLang="en-US" sz="3200" b="1" dirty="0" smtClean="0">
                <a:solidFill>
                  <a:srgbClr val="000000"/>
                </a:solidFill>
                <a:latin typeface="黑体" panose="02010609060101010101" pitchFamily="2" charset="-122"/>
                <a:ea typeface="黑体" panose="02010609060101010101" pitchFamily="2" charset="-122"/>
              </a:rPr>
              <a:t>、器</a:t>
            </a:r>
            <a:r>
              <a:rPr lang="zh-CN" altLang="en-US" sz="3200" b="1" dirty="0">
                <a:solidFill>
                  <a:srgbClr val="000000"/>
                </a:solidFill>
                <a:latin typeface="黑体" panose="02010609060101010101" pitchFamily="2" charset="-122"/>
                <a:ea typeface="黑体" panose="02010609060101010101" pitchFamily="2" charset="-122"/>
              </a:rPr>
              <a:t>官</a:t>
            </a:r>
            <a:r>
              <a:rPr lang="en-US" altLang="zh-CN" sz="3200" b="1" dirty="0">
                <a:solidFill>
                  <a:srgbClr val="000000"/>
                </a:solidFill>
                <a:latin typeface="黑体" panose="02010609060101010101" pitchFamily="2" charset="-122"/>
                <a:ea typeface="黑体" panose="02010609060101010101" pitchFamily="2" charset="-122"/>
              </a:rPr>
              <a:t>,</a:t>
            </a:r>
            <a:r>
              <a:rPr lang="zh-CN" altLang="en-US" sz="3200" b="1" dirty="0">
                <a:solidFill>
                  <a:srgbClr val="000000"/>
                </a:solidFill>
                <a:latin typeface="黑体" panose="02010609060101010101" pitchFamily="2" charset="-122"/>
                <a:ea typeface="黑体" panose="02010609060101010101" pitchFamily="2" charset="-122"/>
              </a:rPr>
              <a:t>对循环系统的毒害表现为血</a:t>
            </a:r>
            <a:r>
              <a:rPr lang="zh-CN" altLang="en-US" sz="3200" b="1" dirty="0" smtClean="0">
                <a:solidFill>
                  <a:srgbClr val="000000"/>
                </a:solidFill>
                <a:latin typeface="黑体" panose="02010609060101010101" pitchFamily="2" charset="-122"/>
                <a:ea typeface="黑体" panose="02010609060101010101" pitchFamily="2" charset="-122"/>
              </a:rPr>
              <a:t>压下</a:t>
            </a:r>
            <a:r>
              <a:rPr lang="zh-CN" altLang="en-US" sz="3200" b="1" dirty="0">
                <a:solidFill>
                  <a:srgbClr val="000000"/>
                </a:solidFill>
                <a:latin typeface="黑体" panose="02010609060101010101" pitchFamily="2" charset="-122"/>
                <a:ea typeface="黑体" panose="02010609060101010101" pitchFamily="2" charset="-122"/>
              </a:rPr>
              <a:t>降，心动过缓。</a:t>
            </a:r>
          </a:p>
        </p:txBody>
      </p:sp>
      <p:sp>
        <p:nvSpPr>
          <p:cNvPr id="17419" name="矩形 17418"/>
          <p:cNvSpPr/>
          <p:nvPr/>
        </p:nvSpPr>
        <p:spPr>
          <a:xfrm>
            <a:off x="611188" y="239713"/>
            <a:ext cx="4145687" cy="769441"/>
          </a:xfrm>
          <a:prstGeom prst="rect">
            <a:avLst/>
          </a:prstGeom>
          <a:noFill/>
          <a:ln w="9525">
            <a:noFill/>
          </a:ln>
        </p:spPr>
        <p:txBody>
          <a:bodyPr wrap="none" anchor="t">
            <a:spAutoFit/>
          </a:bodyPr>
          <a:lstStyle/>
          <a:p>
            <a:r>
              <a:rPr lang="zh-CN" altLang="en-US" sz="4400" b="1" dirty="0">
                <a:solidFill>
                  <a:srgbClr val="000000"/>
                </a:solidFill>
                <a:latin typeface="Arial" panose="020B0604020202020204" pitchFamily="34" charset="0"/>
                <a:ea typeface="黑体" panose="02010609060101010101" pitchFamily="2" charset="-122"/>
              </a:rPr>
              <a:t>二、毒品的危害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1" fill="hold"/>
                                        <p:tgtEl>
                                          <p:spTgt spid="1741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p:cTn id="12" dur="1" fill="hold"/>
                                        <p:tgtEl>
                                          <p:spTgt spid="1741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7414"/>
                                        </p:tgtEl>
                                        <p:attrNameLst>
                                          <p:attrName>style.visibility</p:attrName>
                                        </p:attrNameLst>
                                      </p:cBhvr>
                                      <p:to>
                                        <p:strVal val="visible"/>
                                      </p:to>
                                    </p:set>
                                    <p:anim calcmode="lin" valueType="num">
                                      <p:cBhvr>
                                        <p:cTn id="17" dur="1" fill="hold"/>
                                        <p:tgtEl>
                                          <p:spTgt spid="17414"/>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7417"/>
                                        </p:tgtEl>
                                        <p:attrNameLst>
                                          <p:attrName>style.visibility</p:attrName>
                                        </p:attrNameLst>
                                      </p:cBhvr>
                                      <p:to>
                                        <p:strVal val="visible"/>
                                      </p:to>
                                    </p:set>
                                    <p:anim calcmode="lin" valueType="num">
                                      <p:cBhvr>
                                        <p:cTn id="22" dur="1" fill="hold"/>
                                        <p:tgtEl>
                                          <p:spTgt spid="1741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7416"/>
                                        </p:tgtEl>
                                        <p:attrNameLst>
                                          <p:attrName>style.visibility</p:attrName>
                                        </p:attrNameLst>
                                      </p:cBhvr>
                                      <p:to>
                                        <p:strVal val="visible"/>
                                      </p:to>
                                    </p:set>
                                    <p:anim calcmode="lin" valueType="num">
                                      <p:cBhvr>
                                        <p:cTn id="27" dur="1" fill="hold"/>
                                        <p:tgtEl>
                                          <p:spTgt spid="1741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3" grpId="0"/>
      <p:bldP spid="174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8433"/>
          <p:cNvSpPr>
            <a:spLocks noGrp="1"/>
          </p:cNvSpPr>
          <p:nvPr>
            <p:ph type="title"/>
          </p:nvPr>
        </p:nvSpPr>
        <p:spPr>
          <a:xfrm>
            <a:off x="522272" y="-1141412"/>
            <a:ext cx="8229600" cy="1141412"/>
          </a:xfrm>
          <a:ln/>
        </p:spPr>
        <p:txBody>
          <a:bodyPr anchor="ctr"/>
          <a:lstStyle/>
          <a:p>
            <a:r>
              <a:rPr lang="zh-CN" altLang="en-US" sz="1800" b="1">
                <a:solidFill>
                  <a:srgbClr val="000000"/>
                </a:solidFill>
                <a:latin typeface="黑体" panose="02010609060101010101" pitchFamily="49" charset="-122"/>
                <a:ea typeface="黑体" panose="02010609060101010101" pitchFamily="49" charset="-122"/>
              </a:rPr>
              <a:t>毒品危害一 、吸毒摧残人生</a:t>
            </a:r>
            <a:r>
              <a:rPr lang="en-US" altLang="zh-CN" sz="1800" b="1">
                <a:solidFill>
                  <a:srgbClr val="000000"/>
                </a:solidFill>
                <a:latin typeface="黑体" panose="02010609060101010101" pitchFamily="49" charset="-122"/>
                <a:ea typeface="黑体" panose="02010609060101010101" pitchFamily="49" charset="-122"/>
              </a:rPr>
              <a:t>A </a:t>
            </a:r>
            <a:r>
              <a:rPr lang="zh-CN" altLang="en-US" sz="1800" b="1">
                <a:solidFill>
                  <a:srgbClr val="000000"/>
                </a:solidFill>
                <a:latin typeface="黑体" panose="02010609060101010101" pitchFamily="49" charset="-122"/>
                <a:ea typeface="黑体" panose="02010609060101010101" pitchFamily="49" charset="-122"/>
              </a:rPr>
              <a:t>对身体的危害</a:t>
            </a:r>
            <a:r>
              <a:rPr lang="en-US" altLang="zh-CN" sz="2400" b="1">
                <a:solidFill>
                  <a:srgbClr val="000000"/>
                </a:solidFill>
                <a:latin typeface="黑体" panose="02010609060101010101" pitchFamily="49" charset="-122"/>
                <a:ea typeface="黑体" panose="02010609060101010101" pitchFamily="49" charset="-122"/>
              </a:rPr>
              <a:t>3</a:t>
            </a:r>
            <a:r>
              <a:rPr lang="zh-CN" altLang="en-US" sz="2400" b="1">
                <a:solidFill>
                  <a:srgbClr val="000000"/>
                </a:solidFill>
                <a:latin typeface="黑体" panose="02010609060101010101" pitchFamily="49" charset="-122"/>
                <a:ea typeface="黑体" panose="02010609060101010101" pitchFamily="49" charset="-122"/>
              </a:rPr>
              <a:t>、瘦弱不堪；</a:t>
            </a:r>
            <a:r>
              <a:rPr lang="en-US" altLang="zh-CN" sz="2800" b="1">
                <a:solidFill>
                  <a:srgbClr val="000000"/>
                </a:solidFill>
                <a:latin typeface="黑体" panose="02010609060101010101" pitchFamily="49" charset="-122"/>
                <a:ea typeface="黑体" panose="02010609060101010101" pitchFamily="49" charset="-122"/>
              </a:rPr>
              <a:t>4</a:t>
            </a:r>
            <a:r>
              <a:rPr lang="zh-CN" altLang="en-US" sz="2800" b="1">
                <a:solidFill>
                  <a:srgbClr val="000000"/>
                </a:solidFill>
                <a:latin typeface="黑体" panose="02010609060101010101" pitchFamily="49" charset="-122"/>
                <a:ea typeface="黑体" panose="02010609060101010101" pitchFamily="49" charset="-122"/>
              </a:rPr>
              <a:t>、传染疾病； </a:t>
            </a:r>
            <a:r>
              <a:rPr lang="en-US" altLang="zh-CN" sz="2800" b="1">
                <a:solidFill>
                  <a:srgbClr val="000000"/>
                </a:solidFill>
                <a:latin typeface="黑体" panose="02010609060101010101" pitchFamily="49" charset="-122"/>
                <a:ea typeface="黑体" panose="02010609060101010101" pitchFamily="49" charset="-122"/>
              </a:rPr>
              <a:t>5</a:t>
            </a:r>
            <a:r>
              <a:rPr lang="zh-CN" altLang="en-US" sz="2800" b="1">
                <a:solidFill>
                  <a:srgbClr val="000000"/>
                </a:solidFill>
                <a:latin typeface="黑体" panose="02010609060101010101" pitchFamily="49" charset="-122"/>
                <a:ea typeface="黑体" panose="02010609060101010101" pitchFamily="49" charset="-122"/>
              </a:rPr>
              <a:t>、传播艾滋病</a:t>
            </a:r>
          </a:p>
        </p:txBody>
      </p:sp>
      <p:pic>
        <p:nvPicPr>
          <p:cNvPr id="18435" name="内容占位符 18434" descr="瘦弱不堪"/>
          <p:cNvPicPr>
            <a:picLocks noGrp="1" noChangeAspect="1"/>
          </p:cNvPicPr>
          <p:nvPr>
            <p:ph sz="half" idx="1"/>
          </p:nvPr>
        </p:nvPicPr>
        <p:blipFill>
          <a:blip r:embed="rId2"/>
          <a:stretch>
            <a:fillRect/>
          </a:stretch>
        </p:blipFill>
        <p:spPr>
          <a:xfrm>
            <a:off x="6499210" y="188913"/>
            <a:ext cx="2232025" cy="1550987"/>
          </a:xfrm>
          <a:ln/>
        </p:spPr>
      </p:pic>
      <p:pic>
        <p:nvPicPr>
          <p:cNvPr id="18436" name="内容占位符 18435" descr="传染疾病"/>
          <p:cNvPicPr>
            <a:picLocks noGrp="1" noChangeAspect="1"/>
          </p:cNvPicPr>
          <p:nvPr>
            <p:ph sz="quarter" idx="2"/>
          </p:nvPr>
        </p:nvPicPr>
        <p:blipFill>
          <a:blip r:embed="rId3"/>
          <a:stretch>
            <a:fillRect/>
          </a:stretch>
        </p:blipFill>
        <p:spPr>
          <a:xfrm>
            <a:off x="6499210" y="2060575"/>
            <a:ext cx="2232025" cy="1506538"/>
          </a:xfrm>
          <a:ln/>
        </p:spPr>
      </p:pic>
      <p:sp>
        <p:nvSpPr>
          <p:cNvPr id="18437" name="矩形 18436"/>
          <p:cNvSpPr/>
          <p:nvPr/>
        </p:nvSpPr>
        <p:spPr>
          <a:xfrm>
            <a:off x="137535" y="75983"/>
            <a:ext cx="6450689" cy="1569660"/>
          </a:xfrm>
          <a:prstGeom prst="rect">
            <a:avLst/>
          </a:prstGeom>
          <a:noFill/>
          <a:ln w="9525">
            <a:noFill/>
          </a:ln>
        </p:spPr>
        <p:txBody>
          <a:bodyPr wrap="square" anchor="ctr">
            <a:spAutoFit/>
          </a:bodyPr>
          <a:lstStyle/>
          <a:p>
            <a:r>
              <a:rPr lang="en-US" altLang="zh-CN" sz="3200" b="1" dirty="0">
                <a:solidFill>
                  <a:srgbClr val="000000"/>
                </a:solidFill>
                <a:latin typeface="黑体" panose="02010609060101010101" pitchFamily="49" charset="-122"/>
                <a:ea typeface="黑体" panose="02010609060101010101" pitchFamily="49" charset="-122"/>
              </a:rPr>
              <a:t>C</a:t>
            </a:r>
            <a:r>
              <a:rPr lang="zh-CN" altLang="en-US" sz="3200" b="1" dirty="0">
                <a:solidFill>
                  <a:srgbClr val="000000"/>
                </a:solidFill>
                <a:latin typeface="黑体" panose="02010609060101010101" pitchFamily="49" charset="-122"/>
                <a:ea typeface="黑体" panose="02010609060101010101" pitchFamily="49" charset="-122"/>
              </a:rPr>
              <a:t>、瘦弱不堪：吸毒者会出现消化和吸收</a:t>
            </a:r>
            <a:r>
              <a:rPr lang="zh-CN" altLang="en-US" sz="3200" b="1" dirty="0" smtClean="0">
                <a:solidFill>
                  <a:srgbClr val="000000"/>
                </a:solidFill>
                <a:latin typeface="黑体" panose="02010609060101010101" pitchFamily="49" charset="-122"/>
                <a:ea typeface="黑体" panose="02010609060101010101" pitchFamily="49" charset="-122"/>
              </a:rPr>
              <a:t>功能</a:t>
            </a:r>
            <a:r>
              <a:rPr lang="zh-CN" altLang="en-US" sz="3200" b="1" dirty="0">
                <a:solidFill>
                  <a:srgbClr val="000000"/>
                </a:solidFill>
                <a:latin typeface="黑体" panose="02010609060101010101" pitchFamily="49" charset="-122"/>
                <a:ea typeface="黑体" panose="02010609060101010101" pitchFamily="49" charset="-122"/>
              </a:rPr>
              <a:t>障碍，食欲不振，甚至完全丧失营养</a:t>
            </a:r>
            <a:r>
              <a:rPr lang="zh-CN" altLang="en-US" sz="3200" b="1" dirty="0" smtClean="0">
                <a:solidFill>
                  <a:srgbClr val="000000"/>
                </a:solidFill>
                <a:latin typeface="黑体" panose="02010609060101010101" pitchFamily="49" charset="-122"/>
                <a:ea typeface="黑体" panose="02010609060101010101" pitchFamily="49" charset="-122"/>
              </a:rPr>
              <a:t>摄入</a:t>
            </a:r>
            <a:r>
              <a:rPr lang="zh-CN" altLang="en-US" sz="3200" b="1" dirty="0">
                <a:solidFill>
                  <a:srgbClr val="000000"/>
                </a:solidFill>
                <a:latin typeface="黑体" panose="02010609060101010101" pitchFamily="49" charset="-122"/>
                <a:ea typeface="黑体" panose="02010609060101010101" pitchFamily="49" charset="-122"/>
              </a:rPr>
              <a:t>严重不足。</a:t>
            </a:r>
          </a:p>
        </p:txBody>
      </p:sp>
      <p:sp>
        <p:nvSpPr>
          <p:cNvPr id="18438" name="文本框 18437"/>
          <p:cNvSpPr txBox="1"/>
          <p:nvPr/>
        </p:nvSpPr>
        <p:spPr>
          <a:xfrm>
            <a:off x="78600" y="2276872"/>
            <a:ext cx="6568558" cy="1754326"/>
          </a:xfrm>
          <a:prstGeom prst="rect">
            <a:avLst/>
          </a:prstGeom>
          <a:noFill/>
          <a:ln w="9525">
            <a:noFill/>
          </a:ln>
        </p:spPr>
        <p:txBody>
          <a:bodyPr wrap="square" anchor="t">
            <a:spAutoFit/>
          </a:bodyPr>
          <a:lstStyle/>
          <a:p>
            <a:r>
              <a:rPr lang="en-US" altLang="zh-CN" sz="3600" b="1" dirty="0">
                <a:solidFill>
                  <a:srgbClr val="000000"/>
                </a:solidFill>
                <a:latin typeface="黑体" panose="02010609060101010101" pitchFamily="49" charset="-122"/>
                <a:ea typeface="黑体" panose="02010609060101010101" pitchFamily="49" charset="-122"/>
              </a:rPr>
              <a:t>D</a:t>
            </a:r>
            <a:r>
              <a:rPr lang="zh-CN" altLang="en-US" sz="3600" b="1" dirty="0">
                <a:solidFill>
                  <a:srgbClr val="000000"/>
                </a:solidFill>
                <a:latin typeface="黑体" panose="02010609060101010101" pitchFamily="49" charset="-122"/>
                <a:ea typeface="黑体" panose="02010609060101010101" pitchFamily="49" charset="-122"/>
              </a:rPr>
              <a:t>、传染疾病：毒品破坏人体免疫机制，使</a:t>
            </a:r>
            <a:r>
              <a:rPr lang="zh-CN" altLang="en-US" sz="3600" b="1" dirty="0" smtClean="0">
                <a:solidFill>
                  <a:srgbClr val="000000"/>
                </a:solidFill>
                <a:latin typeface="黑体" panose="02010609060101010101" pitchFamily="49" charset="-122"/>
                <a:ea typeface="黑体" panose="02010609060101010101" pitchFamily="49" charset="-122"/>
              </a:rPr>
              <a:t>吸毒</a:t>
            </a:r>
            <a:r>
              <a:rPr lang="zh-CN" altLang="en-US" sz="3600" b="1" dirty="0">
                <a:solidFill>
                  <a:srgbClr val="000000"/>
                </a:solidFill>
                <a:latin typeface="黑体" panose="02010609060101010101" pitchFamily="49" charset="-122"/>
                <a:ea typeface="黑体" panose="02010609060101010101" pitchFamily="49" charset="-122"/>
              </a:rPr>
              <a:t>者极易感染各种疾病。</a:t>
            </a:r>
            <a:r>
              <a:rPr lang="zh-CN" altLang="en-US" sz="2800" b="1" dirty="0">
                <a:solidFill>
                  <a:srgbClr val="000000"/>
                </a:solidFill>
                <a:latin typeface="黑体" panose="02010609060101010101" pitchFamily="49" charset="-122"/>
                <a:ea typeface="黑体" panose="02010609060101010101" pitchFamily="49" charset="-122"/>
              </a:rPr>
              <a:t> </a:t>
            </a:r>
          </a:p>
        </p:txBody>
      </p:sp>
      <p:sp>
        <p:nvSpPr>
          <p:cNvPr id="18439" name="文本框 18438"/>
          <p:cNvSpPr txBox="1"/>
          <p:nvPr/>
        </p:nvSpPr>
        <p:spPr>
          <a:xfrm>
            <a:off x="107809" y="4509120"/>
            <a:ext cx="6568558" cy="1754326"/>
          </a:xfrm>
          <a:prstGeom prst="rect">
            <a:avLst/>
          </a:prstGeom>
          <a:noFill/>
          <a:ln w="9525">
            <a:noFill/>
          </a:ln>
        </p:spPr>
        <p:txBody>
          <a:bodyPr wrap="square" anchor="t">
            <a:spAutoFit/>
          </a:bodyPr>
          <a:lstStyle/>
          <a:p>
            <a:r>
              <a:rPr lang="en-US" altLang="zh-CN" sz="3600" b="1" dirty="0">
                <a:solidFill>
                  <a:srgbClr val="000000"/>
                </a:solidFill>
                <a:latin typeface="黑体" panose="02010609060101010101" pitchFamily="49" charset="-122"/>
                <a:ea typeface="黑体" panose="02010609060101010101" pitchFamily="49" charset="-122"/>
              </a:rPr>
              <a:t>E</a:t>
            </a:r>
            <a:r>
              <a:rPr lang="zh-CN" altLang="en-US" sz="3600" b="1" dirty="0">
                <a:solidFill>
                  <a:srgbClr val="000000"/>
                </a:solidFill>
                <a:latin typeface="黑体" panose="02010609060101010101" pitchFamily="49" charset="-122"/>
                <a:ea typeface="黑体" panose="02010609060101010101" pitchFamily="49" charset="-122"/>
              </a:rPr>
              <a:t>、传播艾滋病：吸毒者使用不洁的注射器</a:t>
            </a:r>
            <a:r>
              <a:rPr lang="zh-CN" altLang="en-US" sz="3600" b="1" dirty="0" smtClean="0">
                <a:solidFill>
                  <a:srgbClr val="000000"/>
                </a:solidFill>
                <a:latin typeface="黑体" panose="02010609060101010101" pitchFamily="49" charset="-122"/>
                <a:ea typeface="黑体" panose="02010609060101010101" pitchFamily="49" charset="-122"/>
              </a:rPr>
              <a:t>或共</a:t>
            </a:r>
            <a:r>
              <a:rPr lang="zh-CN" altLang="en-US" sz="3600" b="1" dirty="0">
                <a:solidFill>
                  <a:srgbClr val="000000"/>
                </a:solidFill>
                <a:latin typeface="黑体" panose="02010609060101010101" pitchFamily="49" charset="-122"/>
                <a:ea typeface="黑体" panose="02010609060101010101" pitchFamily="49" charset="-122"/>
              </a:rPr>
              <a:t>用注射器造成感染爱滋病毒。 </a:t>
            </a:r>
          </a:p>
        </p:txBody>
      </p:sp>
      <p:pic>
        <p:nvPicPr>
          <p:cNvPr id="18440" name="内容占位符 18439" descr="传播艾滋病"/>
          <p:cNvPicPr>
            <a:picLocks noGrp="1" noChangeAspect="1"/>
          </p:cNvPicPr>
          <p:nvPr>
            <p:ph sz="quarter" idx="3"/>
          </p:nvPr>
        </p:nvPicPr>
        <p:blipFill>
          <a:blip r:embed="rId4"/>
          <a:stretch>
            <a:fillRect/>
          </a:stretch>
        </p:blipFill>
        <p:spPr>
          <a:xfrm>
            <a:off x="6827822" y="3789363"/>
            <a:ext cx="2208674" cy="2735262"/>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 fill="hold"/>
                                        <p:tgtEl>
                                          <p:spTgt spid="1843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p:cTn id="12" dur="1" fill="hold"/>
                                        <p:tgtEl>
                                          <p:spTgt spid="1843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8"/>
                                        </p:tgtEl>
                                        <p:attrNameLst>
                                          <p:attrName>style.visibility</p:attrName>
                                        </p:attrNameLst>
                                      </p:cBhvr>
                                      <p:to>
                                        <p:strVal val="visible"/>
                                      </p:to>
                                    </p:set>
                                    <p:anim calcmode="lin" valueType="num">
                                      <p:cBhvr>
                                        <p:cTn id="17" dur="1" fill="hold"/>
                                        <p:tgtEl>
                                          <p:spTgt spid="18438"/>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8436"/>
                                        </p:tgtEl>
                                        <p:attrNameLst>
                                          <p:attrName>style.visibility</p:attrName>
                                        </p:attrNameLst>
                                      </p:cBhvr>
                                      <p:to>
                                        <p:strVal val="visible"/>
                                      </p:to>
                                    </p:set>
                                    <p:anim calcmode="lin" valueType="num">
                                      <p:cBhvr>
                                        <p:cTn id="22" dur="1" fill="hold"/>
                                        <p:tgtEl>
                                          <p:spTgt spid="18436"/>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439"/>
                                        </p:tgtEl>
                                        <p:attrNameLst>
                                          <p:attrName>style.visibility</p:attrName>
                                        </p:attrNameLst>
                                      </p:cBhvr>
                                      <p:to>
                                        <p:strVal val="visible"/>
                                      </p:to>
                                    </p:set>
                                    <p:anim calcmode="lin" valueType="num">
                                      <p:cBhvr>
                                        <p:cTn id="27" dur="1" fill="hold"/>
                                        <p:tgtEl>
                                          <p:spTgt spid="18439"/>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8440"/>
                                        </p:tgtEl>
                                        <p:attrNameLst>
                                          <p:attrName>style.visibility</p:attrName>
                                        </p:attrNameLst>
                                      </p:cBhvr>
                                      <p:to>
                                        <p:strVal val="visible"/>
                                      </p:to>
                                    </p:set>
                                    <p:anim calcmode="lin" valueType="num">
                                      <p:cBhvr>
                                        <p:cTn id="32" dur="1" fill="hold"/>
                                        <p:tgtEl>
                                          <p:spTgt spid="1844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8" grpId="0"/>
      <p:bldP spid="184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9457"/>
          <p:cNvSpPr>
            <a:spLocks noGrp="1"/>
          </p:cNvSpPr>
          <p:nvPr>
            <p:ph type="title"/>
          </p:nvPr>
        </p:nvSpPr>
        <p:spPr>
          <a:xfrm>
            <a:off x="611188" y="-1141412"/>
            <a:ext cx="8229600" cy="1141412"/>
          </a:xfrm>
          <a:ln/>
        </p:spPr>
        <p:txBody>
          <a:bodyPr anchor="ctr"/>
          <a:lstStyle/>
          <a:p>
            <a:r>
              <a:rPr lang="zh-CN" altLang="en-US" sz="1600">
                <a:solidFill>
                  <a:srgbClr val="000000"/>
                </a:solidFill>
                <a:latin typeface="黑体" panose="02010609060101010101" pitchFamily="2" charset="-122"/>
                <a:ea typeface="黑体" panose="02010609060101010101" pitchFamily="2" charset="-122"/>
              </a:rPr>
              <a:t>毒品危害一 、吸毒摧残人生</a:t>
            </a:r>
            <a:r>
              <a:rPr lang="en-US" altLang="zh-CN" sz="1600" b="1">
                <a:solidFill>
                  <a:srgbClr val="000000"/>
                </a:solidFill>
                <a:latin typeface="黑体" panose="02010609060101010101" pitchFamily="2" charset="-122"/>
                <a:ea typeface="黑体" panose="02010609060101010101" pitchFamily="2" charset="-122"/>
              </a:rPr>
              <a:t>B </a:t>
            </a:r>
            <a:r>
              <a:rPr lang="zh-CN" altLang="en-US" sz="1600" b="1">
                <a:solidFill>
                  <a:srgbClr val="000000"/>
                </a:solidFill>
                <a:latin typeface="黑体" panose="02010609060101010101" pitchFamily="2" charset="-122"/>
                <a:ea typeface="黑体" panose="02010609060101010101" pitchFamily="2" charset="-122"/>
              </a:rPr>
              <a:t>自伤、自杀、自残</a:t>
            </a:r>
            <a:r>
              <a:rPr lang="zh-CN" altLang="en-US">
                <a:solidFill>
                  <a:srgbClr val="000000"/>
                </a:solidFill>
              </a:rPr>
              <a:t> </a:t>
            </a:r>
          </a:p>
        </p:txBody>
      </p:sp>
      <p:pic>
        <p:nvPicPr>
          <p:cNvPr id="19459" name="内容占位符 19458" descr="自%20伤"/>
          <p:cNvPicPr>
            <a:picLocks noGrp="1" noChangeAspect="1"/>
          </p:cNvPicPr>
          <p:nvPr>
            <p:ph sz="half" idx="1"/>
          </p:nvPr>
        </p:nvPicPr>
        <p:blipFill>
          <a:blip r:embed="rId2"/>
          <a:stretch>
            <a:fillRect/>
          </a:stretch>
        </p:blipFill>
        <p:spPr>
          <a:xfrm>
            <a:off x="6084888" y="260648"/>
            <a:ext cx="2735262" cy="2592287"/>
          </a:xfrm>
          <a:ln/>
        </p:spPr>
      </p:pic>
      <p:pic>
        <p:nvPicPr>
          <p:cNvPr id="19460" name="内容占位符 19459" descr="自%20杀"/>
          <p:cNvPicPr>
            <a:picLocks noGrp="1" noChangeAspect="1"/>
          </p:cNvPicPr>
          <p:nvPr>
            <p:ph sz="quarter" idx="2"/>
          </p:nvPr>
        </p:nvPicPr>
        <p:blipFill>
          <a:blip r:embed="rId3"/>
          <a:stretch>
            <a:fillRect/>
          </a:stretch>
        </p:blipFill>
        <p:spPr>
          <a:xfrm>
            <a:off x="323528" y="2967129"/>
            <a:ext cx="3334733" cy="3336022"/>
          </a:xfrm>
          <a:ln/>
        </p:spPr>
      </p:pic>
      <p:sp>
        <p:nvSpPr>
          <p:cNvPr id="19462" name="矩形 19461"/>
          <p:cNvSpPr/>
          <p:nvPr/>
        </p:nvSpPr>
        <p:spPr>
          <a:xfrm>
            <a:off x="179388" y="332656"/>
            <a:ext cx="4968676" cy="584775"/>
          </a:xfrm>
          <a:prstGeom prst="rect">
            <a:avLst/>
          </a:prstGeom>
          <a:noFill/>
          <a:ln w="9525">
            <a:noFill/>
          </a:ln>
        </p:spPr>
        <p:txBody>
          <a:bodyPr wrap="square">
            <a:spAutoFit/>
          </a:bodyPr>
          <a:lstStyle/>
          <a:p>
            <a:r>
              <a:rPr lang="zh-CN" altLang="en-US" sz="3200" b="1" dirty="0">
                <a:solidFill>
                  <a:srgbClr val="000000"/>
                </a:solidFill>
                <a:latin typeface="黑体" panose="02010609060101010101" pitchFamily="2" charset="-122"/>
                <a:ea typeface="黑体" panose="02010609060101010101" pitchFamily="2" charset="-122"/>
              </a:rPr>
              <a:t>（</a:t>
            </a:r>
            <a:r>
              <a:rPr lang="en-US" altLang="zh-CN" sz="3200" b="1" dirty="0">
                <a:solidFill>
                  <a:srgbClr val="000000"/>
                </a:solidFill>
                <a:latin typeface="黑体" panose="02010609060101010101" pitchFamily="2" charset="-122"/>
                <a:ea typeface="黑体" panose="02010609060101010101" pitchFamily="2" charset="-122"/>
              </a:rPr>
              <a:t>2</a:t>
            </a:r>
            <a:r>
              <a:rPr lang="zh-CN" altLang="en-US" sz="3200" b="1" dirty="0">
                <a:solidFill>
                  <a:srgbClr val="000000"/>
                </a:solidFill>
                <a:latin typeface="黑体" panose="02010609060101010101" pitchFamily="2" charset="-122"/>
                <a:ea typeface="黑体" panose="02010609060101010101" pitchFamily="2" charset="-122"/>
              </a:rPr>
              <a:t>）自伤、自杀、自残</a:t>
            </a:r>
          </a:p>
        </p:txBody>
      </p:sp>
      <p:sp>
        <p:nvSpPr>
          <p:cNvPr id="19463" name="矩形 19462"/>
          <p:cNvSpPr/>
          <p:nvPr/>
        </p:nvSpPr>
        <p:spPr>
          <a:xfrm>
            <a:off x="0" y="1074300"/>
            <a:ext cx="6084168" cy="1384995"/>
          </a:xfrm>
          <a:prstGeom prst="rect">
            <a:avLst/>
          </a:prstGeom>
          <a:noFill/>
          <a:ln w="9525">
            <a:noFill/>
          </a:ln>
        </p:spPr>
        <p:txBody>
          <a:bodyPr wrap="square" anchor="ctr">
            <a:spAutoFit/>
          </a:bodyPr>
          <a:lstStyle/>
          <a:p>
            <a:r>
              <a:rPr lang="en-US" altLang="zh-CN" sz="2800" b="1" dirty="0">
                <a:solidFill>
                  <a:srgbClr val="000000"/>
                </a:solidFill>
                <a:latin typeface="黑体" panose="02010609060101010101" pitchFamily="2" charset="-122"/>
                <a:ea typeface="黑体" panose="02010609060101010101" pitchFamily="2" charset="-122"/>
              </a:rPr>
              <a:t>    </a:t>
            </a:r>
            <a:r>
              <a:rPr lang="zh-CN" altLang="en-US" sz="2800" b="1" dirty="0">
                <a:solidFill>
                  <a:srgbClr val="000000"/>
                </a:solidFill>
                <a:latin typeface="黑体" panose="02010609060101010101" pitchFamily="2" charset="-122"/>
                <a:ea typeface="黑体" panose="02010609060101010101" pitchFamily="2" charset="-122"/>
              </a:rPr>
              <a:t>吸毒者难以忍受毒瘾发作的巨大</a:t>
            </a:r>
            <a:r>
              <a:rPr lang="zh-CN" altLang="en-US" sz="2800" b="1" dirty="0" smtClean="0">
                <a:solidFill>
                  <a:srgbClr val="000000"/>
                </a:solidFill>
                <a:latin typeface="黑体" panose="02010609060101010101" pitchFamily="2" charset="-122"/>
                <a:ea typeface="黑体" panose="02010609060101010101" pitchFamily="2" charset="-122"/>
              </a:rPr>
              <a:t>的痛</a:t>
            </a:r>
            <a:r>
              <a:rPr lang="zh-CN" altLang="en-US" sz="2800" b="1" dirty="0">
                <a:solidFill>
                  <a:srgbClr val="000000"/>
                </a:solidFill>
                <a:latin typeface="黑体" panose="02010609060101010101" pitchFamily="2" charset="-122"/>
                <a:ea typeface="黑体" panose="02010609060101010101" pitchFamily="2" charset="-122"/>
              </a:rPr>
              <a:t>苦，往往采取自伤、自残甚至自杀</a:t>
            </a:r>
            <a:r>
              <a:rPr lang="zh-CN" altLang="en-US" sz="2800" b="1" dirty="0" smtClean="0">
                <a:solidFill>
                  <a:srgbClr val="000000"/>
                </a:solidFill>
                <a:latin typeface="黑体" panose="02010609060101010101" pitchFamily="2" charset="-122"/>
                <a:ea typeface="黑体" panose="02010609060101010101" pitchFamily="2" charset="-122"/>
              </a:rPr>
              <a:t>的方</a:t>
            </a:r>
            <a:r>
              <a:rPr lang="zh-CN" altLang="en-US" sz="2800" b="1" dirty="0">
                <a:solidFill>
                  <a:srgbClr val="000000"/>
                </a:solidFill>
                <a:latin typeface="黑体" panose="02010609060101010101" pitchFamily="2" charset="-122"/>
                <a:ea typeface="黑体" panose="02010609060101010101" pitchFamily="2" charset="-122"/>
              </a:rPr>
              <a:t>式摆脱毒瘾的发作。 </a:t>
            </a:r>
          </a:p>
        </p:txBody>
      </p:sp>
      <p:sp>
        <p:nvSpPr>
          <p:cNvPr id="19464" name="矩形 19463"/>
          <p:cNvSpPr/>
          <p:nvPr/>
        </p:nvSpPr>
        <p:spPr>
          <a:xfrm>
            <a:off x="6516215" y="3068960"/>
            <a:ext cx="2196435" cy="461665"/>
          </a:xfrm>
          <a:prstGeom prst="rect">
            <a:avLst/>
          </a:prstGeom>
          <a:noFill/>
          <a:ln w="9525">
            <a:noFill/>
          </a:ln>
        </p:spPr>
        <p:txBody>
          <a:bodyPr wrap="none" anchor="ctr">
            <a:spAutoFit/>
          </a:bodyPr>
          <a:lstStyle/>
          <a:p>
            <a:r>
              <a:rPr lang="zh-CN" altLang="en-US" sz="2400" b="1" dirty="0" smtClean="0">
                <a:solidFill>
                  <a:srgbClr val="000000"/>
                </a:solidFill>
                <a:latin typeface="黑体" panose="02010609060101010101" pitchFamily="2" charset="-122"/>
                <a:ea typeface="黑体" panose="02010609060101010101" pitchFamily="2" charset="-122"/>
              </a:rPr>
              <a:t>某</a:t>
            </a:r>
            <a:r>
              <a:rPr lang="zh-CN" altLang="en-US" sz="2400" b="1" dirty="0">
                <a:solidFill>
                  <a:srgbClr val="000000"/>
                </a:solidFill>
                <a:latin typeface="黑体" panose="02010609060101010101" pitchFamily="2" charset="-122"/>
                <a:ea typeface="黑体" panose="02010609060101010101" pitchFamily="2" charset="-122"/>
              </a:rPr>
              <a:t>男自伤左臂 </a:t>
            </a:r>
          </a:p>
        </p:txBody>
      </p:sp>
      <p:sp>
        <p:nvSpPr>
          <p:cNvPr id="19465" name="文本框 19464"/>
          <p:cNvSpPr txBox="1"/>
          <p:nvPr/>
        </p:nvSpPr>
        <p:spPr>
          <a:xfrm>
            <a:off x="3658261" y="3789040"/>
            <a:ext cx="5472757" cy="830997"/>
          </a:xfrm>
          <a:prstGeom prst="rect">
            <a:avLst/>
          </a:prstGeom>
          <a:noFill/>
          <a:ln w="9525">
            <a:noFill/>
          </a:ln>
        </p:spPr>
        <p:txBody>
          <a:bodyPr wrap="square">
            <a:spAutoFit/>
          </a:bodyPr>
          <a:lstStyle/>
          <a:p>
            <a:r>
              <a:rPr lang="zh-CN" altLang="en-US" sz="2400" b="1" dirty="0" smtClean="0">
                <a:solidFill>
                  <a:srgbClr val="000000"/>
                </a:solidFill>
                <a:latin typeface="黑体" panose="02010609060101010101" pitchFamily="2" charset="-122"/>
                <a:ea typeface="黑体" panose="02010609060101010101" pitchFamily="2" charset="-122"/>
              </a:rPr>
              <a:t>陈</a:t>
            </a:r>
            <a:r>
              <a:rPr lang="zh-CN" altLang="en-US" sz="2400" b="1" dirty="0">
                <a:solidFill>
                  <a:srgbClr val="000000"/>
                </a:solidFill>
                <a:latin typeface="黑体" panose="02010609060101010101" pitchFamily="2" charset="-122"/>
                <a:ea typeface="黑体" panose="02010609060101010101" pitchFamily="2" charset="-122"/>
              </a:rPr>
              <a:t>某</a:t>
            </a:r>
          </a:p>
          <a:p>
            <a:r>
              <a:rPr lang="zh-CN" altLang="en-US" sz="2400" b="1" dirty="0">
                <a:solidFill>
                  <a:srgbClr val="000000"/>
                </a:solidFill>
                <a:latin typeface="黑体" panose="02010609060101010101" pitchFamily="2" charset="-122"/>
                <a:ea typeface="黑体" panose="02010609060101010101" pitchFamily="2" charset="-122"/>
              </a:rPr>
              <a:t>毒瘾发作难忍</a:t>
            </a:r>
            <a:r>
              <a:rPr lang="zh-CN" altLang="en-US" sz="2400" b="1" dirty="0" smtClean="0">
                <a:solidFill>
                  <a:srgbClr val="000000"/>
                </a:solidFill>
                <a:latin typeface="黑体" panose="02010609060101010101" pitchFamily="2" charset="-122"/>
                <a:ea typeface="黑体" panose="02010609060101010101" pitchFamily="2" charset="-122"/>
              </a:rPr>
              <a:t>，用</a:t>
            </a:r>
            <a:r>
              <a:rPr lang="zh-CN" altLang="en-US" sz="2400" b="1" dirty="0">
                <a:solidFill>
                  <a:srgbClr val="000000"/>
                </a:solidFill>
                <a:latin typeface="黑体" panose="02010609060101010101" pitchFamily="2" charset="-122"/>
                <a:ea typeface="黑体" panose="02010609060101010101" pitchFamily="2" charset="-122"/>
              </a:rPr>
              <a:t>牙刷插入</a:t>
            </a:r>
            <a:r>
              <a:rPr lang="zh-CN" altLang="en-US" sz="2400" b="1" dirty="0" smtClean="0">
                <a:solidFill>
                  <a:srgbClr val="000000"/>
                </a:solidFill>
                <a:latin typeface="黑体" panose="02010609060101010101" pitchFamily="2" charset="-122"/>
                <a:ea typeface="黑体" panose="02010609060101010101" pitchFamily="2" charset="-122"/>
              </a:rPr>
              <a:t>鼻孔</a:t>
            </a:r>
            <a:r>
              <a:rPr lang="zh-CN" altLang="en-US" sz="2400" b="1" dirty="0">
                <a:solidFill>
                  <a:srgbClr val="000000"/>
                </a:solidFill>
                <a:latin typeface="黑体" panose="02010609060101010101" pitchFamily="2" charset="-122"/>
                <a:ea typeface="黑体" panose="02010609060101010101" pitchFamily="2" charset="-122"/>
              </a:rPr>
              <a:t>自杀。 </a:t>
            </a:r>
          </a:p>
        </p:txBody>
      </p:sp>
      <p:sp>
        <p:nvSpPr>
          <p:cNvPr id="19466" name="矩形 19465"/>
          <p:cNvSpPr/>
          <p:nvPr/>
        </p:nvSpPr>
        <p:spPr>
          <a:xfrm>
            <a:off x="1187450" y="6374104"/>
            <a:ext cx="1104900" cy="457200"/>
          </a:xfrm>
          <a:prstGeom prst="rect">
            <a:avLst/>
          </a:prstGeom>
          <a:noFill/>
          <a:ln w="9525">
            <a:noFill/>
          </a:ln>
        </p:spPr>
        <p:txBody>
          <a:bodyPr wrap="none" anchor="ctr">
            <a:spAutoFit/>
          </a:bodyPr>
          <a:lstStyle/>
          <a:p>
            <a:r>
              <a:rPr lang="zh-CN" altLang="en-US" sz="2400" b="1" dirty="0">
                <a:solidFill>
                  <a:srgbClr val="000000"/>
                </a:solidFill>
                <a:latin typeface="黑体" panose="02010609060101010101" pitchFamily="2" charset="-122"/>
                <a:ea typeface="黑体" panose="02010609060101010101" pitchFamily="2" charset="-122"/>
              </a:rPr>
              <a:t>自 残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9463"/>
                                        </p:tgtEl>
                                        <p:attrNameLst>
                                          <p:attrName>style.visibility</p:attrName>
                                        </p:attrNameLst>
                                      </p:cBhvr>
                                      <p:to>
                                        <p:strVal val="visible"/>
                                      </p:to>
                                    </p:set>
                                    <p:anim calcmode="lin" valueType="num">
                                      <p:cBhvr>
                                        <p:cTn id="7" dur="1" fill="hold"/>
                                        <p:tgtEl>
                                          <p:spTgt spid="19463"/>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464"/>
                                        </p:tgtEl>
                                        <p:attrNameLst>
                                          <p:attrName>style.visibility</p:attrName>
                                        </p:attrNameLst>
                                      </p:cBhvr>
                                      <p:to>
                                        <p:strVal val="visible"/>
                                      </p:to>
                                    </p:set>
                                    <p:anim calcmode="lin" valueType="num">
                                      <p:cBhvr>
                                        <p:cTn id="12" dur="1" fill="hold"/>
                                        <p:tgtEl>
                                          <p:spTgt spid="19464"/>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9459"/>
                                        </p:tgtEl>
                                        <p:attrNameLst>
                                          <p:attrName>style.visibility</p:attrName>
                                        </p:attrNameLst>
                                      </p:cBhvr>
                                      <p:to>
                                        <p:strVal val="visible"/>
                                      </p:to>
                                    </p:set>
                                    <p:anim calcmode="lin" valueType="num">
                                      <p:cBhvr>
                                        <p:cTn id="17" dur="1" fill="hold"/>
                                        <p:tgtEl>
                                          <p:spTgt spid="1945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9460"/>
                                        </p:tgtEl>
                                        <p:attrNameLst>
                                          <p:attrName>style.visibility</p:attrName>
                                        </p:attrNameLst>
                                      </p:cBhvr>
                                      <p:to>
                                        <p:strVal val="visible"/>
                                      </p:to>
                                    </p:set>
                                    <p:anim calcmode="lin" valueType="num">
                                      <p:cBhvr>
                                        <p:cTn id="22" dur="1" fill="hold"/>
                                        <p:tgtEl>
                                          <p:spTgt spid="19460"/>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9465"/>
                                        </p:tgtEl>
                                        <p:attrNameLst>
                                          <p:attrName>style.visibility</p:attrName>
                                        </p:attrNameLst>
                                      </p:cBhvr>
                                      <p:to>
                                        <p:strVal val="visible"/>
                                      </p:to>
                                    </p:set>
                                    <p:anim calcmode="lin" valueType="num">
                                      <p:cBhvr>
                                        <p:cTn id="27" dur="1" fill="hold"/>
                                        <p:tgtEl>
                                          <p:spTgt spid="19465"/>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9466"/>
                                        </p:tgtEl>
                                        <p:attrNameLst>
                                          <p:attrName>style.visibility</p:attrName>
                                        </p:attrNameLst>
                                      </p:cBhvr>
                                      <p:to>
                                        <p:strVal val="visible"/>
                                      </p:to>
                                    </p:set>
                                    <p:anim calcmode="lin" valueType="num">
                                      <p:cBhvr>
                                        <p:cTn id="32" dur="1" fill="hold"/>
                                        <p:tgtEl>
                                          <p:spTgt spid="1946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3" grpId="0"/>
      <p:bldP spid="19464" grpId="0"/>
      <p:bldP spid="19465" grpId="0"/>
      <p:bldP spid="194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内容占位符 20482" descr="中央戏剧学院毕业的电影演员朱洁1997年因吸毒过量死亡，年仅28岁。"/>
          <p:cNvPicPr>
            <a:picLocks noGrp="1" noChangeAspect="1"/>
          </p:cNvPicPr>
          <p:nvPr>
            <p:ph sz="quarter" idx="1"/>
          </p:nvPr>
        </p:nvPicPr>
        <p:blipFill>
          <a:blip r:embed="rId2"/>
          <a:stretch>
            <a:fillRect/>
          </a:stretch>
        </p:blipFill>
        <p:spPr>
          <a:xfrm>
            <a:off x="5076056" y="3145631"/>
            <a:ext cx="3888431" cy="3456384"/>
          </a:xfrm>
          <a:ln/>
        </p:spPr>
      </p:pic>
      <p:sp>
        <p:nvSpPr>
          <p:cNvPr id="20485" name="矩形 20484"/>
          <p:cNvSpPr/>
          <p:nvPr/>
        </p:nvSpPr>
        <p:spPr>
          <a:xfrm>
            <a:off x="4283968" y="116632"/>
            <a:ext cx="4302781" cy="707886"/>
          </a:xfrm>
          <a:prstGeom prst="rect">
            <a:avLst/>
          </a:prstGeom>
          <a:noFill/>
          <a:ln w="9525">
            <a:noFill/>
          </a:ln>
        </p:spPr>
        <p:txBody>
          <a:bodyPr wrap="none" anchor="ctr">
            <a:spAutoFit/>
          </a:bodyPr>
          <a:lstStyle/>
          <a:p>
            <a:r>
              <a:rPr lang="zh-CN" altLang="en-US" sz="4000" b="1" dirty="0">
                <a:solidFill>
                  <a:srgbClr val="000000"/>
                </a:solidFill>
              </a:rPr>
              <a:t>　</a:t>
            </a:r>
            <a:r>
              <a:rPr lang="zh-CN" altLang="en-US" sz="4000" b="1" dirty="0">
                <a:solidFill>
                  <a:srgbClr val="000000"/>
                </a:solidFill>
                <a:latin typeface="黑体" panose="02010609060101010101" pitchFamily="2" charset="-122"/>
                <a:ea typeface="黑体" panose="02010609060101010101" pitchFamily="2" charset="-122"/>
              </a:rPr>
              <a:t>（</a:t>
            </a:r>
            <a:r>
              <a:rPr lang="en-US" altLang="zh-CN" sz="4000" b="1" dirty="0">
                <a:solidFill>
                  <a:srgbClr val="000000"/>
                </a:solidFill>
                <a:latin typeface="黑体" panose="02010609060101010101" pitchFamily="2" charset="-122"/>
                <a:ea typeface="黑体" panose="02010609060101010101" pitchFamily="2" charset="-122"/>
              </a:rPr>
              <a:t>3</a:t>
            </a:r>
            <a:r>
              <a:rPr lang="zh-CN" altLang="en-US" sz="4000" b="1" dirty="0">
                <a:solidFill>
                  <a:srgbClr val="000000"/>
                </a:solidFill>
                <a:latin typeface="黑体" panose="02010609060101010101" pitchFamily="2" charset="-122"/>
                <a:ea typeface="黑体" panose="02010609060101010101" pitchFamily="2" charset="-122"/>
              </a:rPr>
              <a:t>）加速死亡 </a:t>
            </a:r>
          </a:p>
        </p:txBody>
      </p:sp>
      <p:sp>
        <p:nvSpPr>
          <p:cNvPr id="20487" name="矩形 20486"/>
          <p:cNvSpPr/>
          <p:nvPr/>
        </p:nvSpPr>
        <p:spPr>
          <a:xfrm>
            <a:off x="20080" y="755081"/>
            <a:ext cx="9123919" cy="3170099"/>
          </a:xfrm>
          <a:prstGeom prst="rect">
            <a:avLst/>
          </a:prstGeom>
          <a:noFill/>
          <a:ln w="9525">
            <a:noFill/>
          </a:ln>
        </p:spPr>
        <p:txBody>
          <a:bodyPr wrap="square" anchor="ctr">
            <a:spAutoFit/>
          </a:bodyPr>
          <a:lstStyle/>
          <a:p>
            <a:r>
              <a:rPr lang="en-US" altLang="zh-CN" sz="4000" b="1" dirty="0">
                <a:solidFill>
                  <a:srgbClr val="000000"/>
                </a:solidFill>
                <a:latin typeface="Arial" panose="020B0604020202020204" pitchFamily="34" charset="0"/>
                <a:ea typeface="黑体" panose="02010609060101010101" pitchFamily="2" charset="-122"/>
              </a:rPr>
              <a:t>         </a:t>
            </a:r>
            <a:r>
              <a:rPr lang="zh-CN" altLang="en-US" sz="4000" b="1" dirty="0">
                <a:solidFill>
                  <a:srgbClr val="000000"/>
                </a:solidFill>
                <a:latin typeface="Arial" panose="020B0604020202020204" pitchFamily="34" charset="0"/>
                <a:ea typeface="黑体" panose="02010609060101010101" pitchFamily="2" charset="-122"/>
              </a:rPr>
              <a:t>吸毒者为满足毒瘾易造成吸食（注射）过量毒品导致呼吸中枢衰竭而死亡或毒品中混杂有毒、有害物质出现过敏性休克及各种复杂的并发症，严重者导致死亡。　　</a:t>
            </a:r>
          </a:p>
        </p:txBody>
      </p:sp>
      <p:sp>
        <p:nvSpPr>
          <p:cNvPr id="20488" name="矩形 20487"/>
          <p:cNvSpPr/>
          <p:nvPr/>
        </p:nvSpPr>
        <p:spPr>
          <a:xfrm>
            <a:off x="179512" y="4303455"/>
            <a:ext cx="4281142" cy="2554545"/>
          </a:xfrm>
          <a:prstGeom prst="rect">
            <a:avLst/>
          </a:prstGeom>
          <a:noFill/>
          <a:ln w="9525">
            <a:noFill/>
          </a:ln>
        </p:spPr>
        <p:txBody>
          <a:bodyPr wrap="square" anchor="ctr">
            <a:spAutoFit/>
          </a:bodyPr>
          <a:lstStyle/>
          <a:p>
            <a:r>
              <a:rPr lang="en-US" altLang="zh-CN" sz="4000" b="1" dirty="0">
                <a:solidFill>
                  <a:srgbClr val="000000"/>
                </a:solidFill>
                <a:latin typeface="黑体" panose="02010609060101010101" pitchFamily="2" charset="-122"/>
                <a:ea typeface="黑体" panose="02010609060101010101" pitchFamily="2" charset="-122"/>
              </a:rPr>
              <a:t>   </a:t>
            </a:r>
            <a:r>
              <a:rPr lang="zh-CN" altLang="en-US" sz="4000" b="1" dirty="0">
                <a:solidFill>
                  <a:srgbClr val="000000"/>
                </a:solidFill>
                <a:latin typeface="黑体" panose="02010609060101010101" pitchFamily="2" charset="-122"/>
                <a:ea typeface="黑体" panose="02010609060101010101" pitchFamily="2" charset="-122"/>
              </a:rPr>
              <a:t>中央戏剧学院毕业的电影演员朱洁因吸毒过量死亡，年仅</a:t>
            </a:r>
            <a:r>
              <a:rPr lang="en-US" altLang="zh-CN" sz="4000" b="1" dirty="0">
                <a:solidFill>
                  <a:srgbClr val="000000"/>
                </a:solidFill>
                <a:latin typeface="黑体" panose="02010609060101010101" pitchFamily="2" charset="-122"/>
                <a:ea typeface="黑体" panose="02010609060101010101" pitchFamily="2" charset="-122"/>
              </a:rPr>
              <a:t>28</a:t>
            </a:r>
            <a:r>
              <a:rPr lang="zh-CN" altLang="en-US" sz="4000" b="1" dirty="0">
                <a:solidFill>
                  <a:srgbClr val="000000"/>
                </a:solidFill>
                <a:latin typeface="黑体" panose="02010609060101010101" pitchFamily="2" charset="-122"/>
                <a:ea typeface="黑体" panose="02010609060101010101" pitchFamily="2" charset="-122"/>
              </a:rPr>
              <a:t>岁。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0487"/>
                                        </p:tgtEl>
                                        <p:attrNameLst>
                                          <p:attrName>style.visibility</p:attrName>
                                        </p:attrNameLst>
                                      </p:cBhvr>
                                      <p:to>
                                        <p:strVal val="visible"/>
                                      </p:to>
                                    </p:set>
                                    <p:anim calcmode="lin" valueType="num">
                                      <p:cBhvr>
                                        <p:cTn id="7" dur="1" fill="hold"/>
                                        <p:tgtEl>
                                          <p:spTgt spid="2048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483"/>
                                        </p:tgtEl>
                                        <p:attrNameLst>
                                          <p:attrName>style.visibility</p:attrName>
                                        </p:attrNameLst>
                                      </p:cBhvr>
                                      <p:to>
                                        <p:strVal val="visible"/>
                                      </p:to>
                                    </p:set>
                                    <p:anim calcmode="lin" valueType="num">
                                      <p:cBhvr>
                                        <p:cTn id="12" dur="1" fill="hold"/>
                                        <p:tgtEl>
                                          <p:spTgt spid="2048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0488"/>
                                        </p:tgtEl>
                                        <p:attrNameLst>
                                          <p:attrName>style.visibility</p:attrName>
                                        </p:attrNameLst>
                                      </p:cBhvr>
                                      <p:to>
                                        <p:strVal val="visible"/>
                                      </p:to>
                                    </p:set>
                                    <p:anim calcmode="lin" valueType="num">
                                      <p:cBhvr>
                                        <p:cTn id="17" dur="1" fill="hold"/>
                                        <p:tgtEl>
                                          <p:spTgt spid="2048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7" grpId="0"/>
      <p:bldP spid="2048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21505"/>
          <p:cNvSpPr/>
          <p:nvPr/>
        </p:nvSpPr>
        <p:spPr>
          <a:xfrm>
            <a:off x="551116" y="3138706"/>
            <a:ext cx="8208912" cy="2308324"/>
          </a:xfrm>
          <a:prstGeom prst="rect">
            <a:avLst/>
          </a:prstGeom>
          <a:noFill/>
          <a:ln w="9525">
            <a:noFill/>
          </a:ln>
        </p:spPr>
        <p:txBody>
          <a:bodyPr wrap="square" anchor="ctr">
            <a:spAutoFit/>
          </a:bodyPr>
          <a:lstStyle/>
          <a:p>
            <a:r>
              <a:rPr lang="en-US" altLang="zh-CN" sz="3600" b="1" dirty="0">
                <a:solidFill>
                  <a:srgbClr val="000000"/>
                </a:solidFill>
                <a:latin typeface="Arial" panose="020B0604020202020204" pitchFamily="34" charset="0"/>
              </a:rPr>
              <a:t>        </a:t>
            </a:r>
            <a:r>
              <a:rPr lang="zh-CN" altLang="en-US" sz="3600" b="1" dirty="0">
                <a:solidFill>
                  <a:srgbClr val="000000"/>
                </a:solidFill>
                <a:latin typeface="Arial" panose="020B0604020202020204" pitchFamily="34" charset="0"/>
              </a:rPr>
              <a:t>吸毒的费用是个“无底洞”，很多吸毒者为满足毒瘾不惜遗弃老人、出卖子女，甚至胁迫妻女卖淫以获取毒资，直至妻离子散、家破人亡。</a:t>
            </a:r>
          </a:p>
        </p:txBody>
      </p:sp>
      <p:sp>
        <p:nvSpPr>
          <p:cNvPr id="21507" name="标题 21506"/>
          <p:cNvSpPr>
            <a:spLocks noGrp="1"/>
          </p:cNvSpPr>
          <p:nvPr>
            <p:ph type="title"/>
          </p:nvPr>
        </p:nvSpPr>
        <p:spPr>
          <a:xfrm>
            <a:off x="395288" y="-1141412"/>
            <a:ext cx="8229600" cy="1141412"/>
          </a:xfrm>
          <a:ln/>
        </p:spPr>
        <p:txBody>
          <a:bodyPr anchor="ctr"/>
          <a:lstStyle/>
          <a:p>
            <a:r>
              <a:rPr lang="zh-CN" altLang="en-US" sz="3600" b="1">
                <a:solidFill>
                  <a:srgbClr val="000000"/>
                </a:solidFill>
                <a:latin typeface="黑体" panose="02010609060101010101" pitchFamily="2" charset="-122"/>
                <a:ea typeface="黑体" panose="02010609060101010101" pitchFamily="2" charset="-122"/>
              </a:rPr>
              <a:t>毒品危害</a:t>
            </a:r>
            <a:r>
              <a:rPr lang="zh-CN" altLang="en-US" sz="3600" b="1">
                <a:solidFill>
                  <a:srgbClr val="000000"/>
                </a:solidFill>
              </a:rPr>
              <a:t>二、吸毒毁灭家庭</a:t>
            </a:r>
          </a:p>
        </p:txBody>
      </p:sp>
      <p:sp>
        <p:nvSpPr>
          <p:cNvPr id="21509" name="矩形 21508"/>
          <p:cNvSpPr/>
          <p:nvPr/>
        </p:nvSpPr>
        <p:spPr>
          <a:xfrm>
            <a:off x="1331913" y="2492375"/>
            <a:ext cx="184731" cy="646331"/>
          </a:xfrm>
          <a:prstGeom prst="rect">
            <a:avLst/>
          </a:prstGeom>
          <a:noFill/>
          <a:ln w="9525">
            <a:noFill/>
          </a:ln>
        </p:spPr>
        <p:txBody>
          <a:bodyPr wrap="none" anchor="t">
            <a:spAutoFit/>
          </a:bodyPr>
          <a:lstStyle/>
          <a:p>
            <a:endParaRPr sz="3600" b="1" dirty="0">
              <a:solidFill>
                <a:srgbClr val="000000"/>
              </a:solidFill>
              <a:latin typeface="Arial" panose="020B0604020202020204" pitchFamily="34" charset="0"/>
            </a:endParaRPr>
          </a:p>
        </p:txBody>
      </p:sp>
      <p:sp>
        <p:nvSpPr>
          <p:cNvPr id="21510" name="矩形 21509"/>
          <p:cNvSpPr/>
          <p:nvPr/>
        </p:nvSpPr>
        <p:spPr>
          <a:xfrm>
            <a:off x="971550" y="908050"/>
            <a:ext cx="3684022" cy="646331"/>
          </a:xfrm>
          <a:prstGeom prst="rect">
            <a:avLst/>
          </a:prstGeom>
          <a:noFill/>
          <a:ln w="9525">
            <a:noFill/>
          </a:ln>
        </p:spPr>
        <p:txBody>
          <a:bodyPr wrap="none" anchor="t">
            <a:spAutoFit/>
          </a:bodyPr>
          <a:lstStyle/>
          <a:p>
            <a:r>
              <a:rPr lang="en-US" altLang="zh-CN" sz="3600" b="1" dirty="0">
                <a:solidFill>
                  <a:srgbClr val="000000"/>
                </a:solidFill>
                <a:latin typeface="Arial" panose="020B0604020202020204" pitchFamily="34" charset="0"/>
                <a:ea typeface="黑体" panose="02010609060101010101" pitchFamily="2" charset="-122"/>
              </a:rPr>
              <a:t>2</a:t>
            </a:r>
            <a:r>
              <a:rPr lang="zh-CN" altLang="en-US" sz="3600" b="1" dirty="0">
                <a:solidFill>
                  <a:srgbClr val="000000"/>
                </a:solidFill>
                <a:latin typeface="Arial" panose="020B0604020202020204" pitchFamily="34" charset="0"/>
                <a:ea typeface="黑体" panose="02010609060101010101" pitchFamily="2" charset="-122"/>
              </a:rPr>
              <a:t>、吸毒毁灭家庭</a:t>
            </a:r>
          </a:p>
        </p:txBody>
      </p:sp>
      <p:sp>
        <p:nvSpPr>
          <p:cNvPr id="21511" name="矩形 21510"/>
          <p:cNvSpPr/>
          <p:nvPr/>
        </p:nvSpPr>
        <p:spPr>
          <a:xfrm>
            <a:off x="971550" y="1916832"/>
            <a:ext cx="8525091" cy="646331"/>
          </a:xfrm>
          <a:prstGeom prst="rect">
            <a:avLst/>
          </a:prstGeom>
          <a:noFill/>
          <a:ln w="9525">
            <a:noFill/>
          </a:ln>
        </p:spPr>
        <p:txBody>
          <a:bodyPr wrap="none" anchor="ctr">
            <a:spAutoFit/>
          </a:bodyPr>
          <a:lstStyle/>
          <a:p>
            <a:r>
              <a:rPr lang="zh-CN" altLang="en-US" sz="3600" b="1" dirty="0">
                <a:solidFill>
                  <a:srgbClr val="000000"/>
                </a:solidFill>
                <a:latin typeface="黑体" panose="02010609060101010101" pitchFamily="2" charset="-122"/>
                <a:ea typeface="黑体" panose="02010609060101010101" pitchFamily="2" charset="-122"/>
              </a:rPr>
              <a:t>（</a:t>
            </a:r>
            <a:r>
              <a:rPr lang="en-US" altLang="zh-CN" sz="3600" b="1" dirty="0">
                <a:solidFill>
                  <a:srgbClr val="000000"/>
                </a:solidFill>
                <a:latin typeface="黑体" panose="02010609060101010101" pitchFamily="2" charset="-122"/>
                <a:ea typeface="黑体" panose="02010609060101010101" pitchFamily="2" charset="-122"/>
              </a:rPr>
              <a:t>1</a:t>
            </a:r>
            <a:r>
              <a:rPr lang="zh-CN" altLang="en-US" sz="3600" b="1" dirty="0">
                <a:solidFill>
                  <a:srgbClr val="000000"/>
                </a:solidFill>
                <a:latin typeface="黑体" panose="02010609060101010101" pitchFamily="2" charset="-122"/>
                <a:ea typeface="黑体" panose="02010609060101010101" pitchFamily="2" charset="-122"/>
              </a:rPr>
              <a:t>）倾家荡产、妻离子散、家破人亡　 </a:t>
            </a:r>
          </a:p>
        </p:txBody>
      </p:sp>
      <p:sp>
        <p:nvSpPr>
          <p:cNvPr id="21515" name="矩形 21514"/>
          <p:cNvSpPr/>
          <p:nvPr/>
        </p:nvSpPr>
        <p:spPr>
          <a:xfrm>
            <a:off x="107950" y="115888"/>
            <a:ext cx="3427541" cy="646331"/>
          </a:xfrm>
          <a:prstGeom prst="rect">
            <a:avLst/>
          </a:prstGeom>
          <a:noFill/>
          <a:ln w="9525">
            <a:noFill/>
          </a:ln>
        </p:spPr>
        <p:txBody>
          <a:bodyPr wrap="none" anchor="t">
            <a:spAutoFit/>
          </a:bodyPr>
          <a:lstStyle/>
          <a:p>
            <a:r>
              <a:rPr lang="zh-CN" altLang="en-US" sz="3600" b="1" dirty="0">
                <a:solidFill>
                  <a:srgbClr val="000000"/>
                </a:solidFill>
                <a:latin typeface="Arial" panose="020B0604020202020204" pitchFamily="34" charset="0"/>
                <a:ea typeface="黑体" panose="02010609060101010101" pitchFamily="2" charset="-122"/>
              </a:rPr>
              <a:t>二、毒品的危害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511"/>
                                        </p:tgtEl>
                                        <p:attrNameLst>
                                          <p:attrName>style.visibility</p:attrName>
                                        </p:attrNameLst>
                                      </p:cBhvr>
                                      <p:to>
                                        <p:strVal val="visible"/>
                                      </p:to>
                                    </p:set>
                                    <p:anim calcmode="lin" valueType="num">
                                      <p:cBhvr>
                                        <p:cTn id="7" dur="1" fill="hold"/>
                                        <p:tgtEl>
                                          <p:spTgt spid="2151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506"/>
                                        </p:tgtEl>
                                        <p:attrNameLst>
                                          <p:attrName>style.visibility</p:attrName>
                                        </p:attrNameLst>
                                      </p:cBhvr>
                                      <p:to>
                                        <p:strVal val="visible"/>
                                      </p:to>
                                    </p:set>
                                    <p:anim calcmode="lin" valueType="num">
                                      <p:cBhvr>
                                        <p:cTn id="12" dur="1" fill="hold"/>
                                        <p:tgtEl>
                                          <p:spTgt spid="2150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矩形 23554"/>
          <p:cNvSpPr/>
          <p:nvPr/>
        </p:nvSpPr>
        <p:spPr>
          <a:xfrm>
            <a:off x="4139952" y="1231880"/>
            <a:ext cx="4464496" cy="646331"/>
          </a:xfrm>
          <a:prstGeom prst="rect">
            <a:avLst/>
          </a:prstGeom>
          <a:noFill/>
          <a:ln w="9525">
            <a:noFill/>
          </a:ln>
        </p:spPr>
        <p:txBody>
          <a:bodyPr wrap="square" anchor="ctr">
            <a:spAutoFit/>
          </a:bodyPr>
          <a:lstStyle/>
          <a:p>
            <a:r>
              <a:rPr lang="en-US" altLang="zh-CN" sz="3600" b="1" dirty="0">
                <a:solidFill>
                  <a:srgbClr val="000000"/>
                </a:solidFill>
                <a:latin typeface="Arial" panose="020B0604020202020204" pitchFamily="34" charset="0"/>
                <a:ea typeface="黑体" panose="02010609060101010101" pitchFamily="2" charset="-122"/>
              </a:rPr>
              <a:t>3</a:t>
            </a:r>
            <a:r>
              <a:rPr lang="zh-CN" altLang="en-US" sz="3600" b="1" dirty="0">
                <a:solidFill>
                  <a:srgbClr val="000000"/>
                </a:solidFill>
                <a:latin typeface="Arial" panose="020B0604020202020204" pitchFamily="34" charset="0"/>
                <a:ea typeface="黑体" panose="02010609060101010101" pitchFamily="2" charset="-122"/>
              </a:rPr>
              <a:t>、吸毒危害社会</a:t>
            </a:r>
            <a:endParaRPr lang="zh-CN" altLang="en-US" sz="3600" b="1" dirty="0">
              <a:solidFill>
                <a:srgbClr val="000000"/>
              </a:solidFill>
              <a:latin typeface="Arial" panose="020B0604020202020204" pitchFamily="34" charset="0"/>
            </a:endParaRPr>
          </a:p>
        </p:txBody>
      </p:sp>
      <p:sp>
        <p:nvSpPr>
          <p:cNvPr id="23557" name="矩形 23556"/>
          <p:cNvSpPr/>
          <p:nvPr/>
        </p:nvSpPr>
        <p:spPr>
          <a:xfrm>
            <a:off x="-1" y="3068960"/>
            <a:ext cx="9118249" cy="3170099"/>
          </a:xfrm>
          <a:prstGeom prst="rect">
            <a:avLst/>
          </a:prstGeom>
          <a:noFill/>
          <a:ln w="9525">
            <a:noFill/>
          </a:ln>
        </p:spPr>
        <p:txBody>
          <a:bodyPr wrap="square" anchor="ctr">
            <a:spAutoFit/>
          </a:bodyPr>
          <a:lstStyle/>
          <a:p>
            <a:r>
              <a:rPr lang="en-US" altLang="zh-CN" sz="4000" b="1" dirty="0">
                <a:solidFill>
                  <a:srgbClr val="000000"/>
                </a:solidFill>
                <a:latin typeface="黑体" panose="02010609060101010101" pitchFamily="2" charset="-122"/>
                <a:ea typeface="黑体" panose="02010609060101010101" pitchFamily="2" charset="-122"/>
              </a:rPr>
              <a:t>    </a:t>
            </a:r>
            <a:r>
              <a:rPr lang="zh-CN" altLang="en-US" sz="4000" b="1" dirty="0">
                <a:solidFill>
                  <a:srgbClr val="000000"/>
                </a:solidFill>
                <a:latin typeface="黑体" panose="02010609060101010101" pitchFamily="2" charset="-122"/>
                <a:ea typeface="黑体" panose="02010609060101010101" pitchFamily="2" charset="-122"/>
              </a:rPr>
              <a:t>吸毒和犯罪是一对孪生兄弟。吸毒者在耗尽个人和家</a:t>
            </a:r>
            <a:r>
              <a:rPr lang="zh-CN" altLang="en-US" sz="4000" b="1" dirty="0" smtClean="0">
                <a:solidFill>
                  <a:srgbClr val="000000"/>
                </a:solidFill>
                <a:latin typeface="黑体" panose="02010609060101010101" pitchFamily="2" charset="-122"/>
                <a:ea typeface="黑体" panose="02010609060101010101" pitchFamily="2" charset="-122"/>
              </a:rPr>
              <a:t>庭钱</a:t>
            </a:r>
            <a:r>
              <a:rPr lang="zh-CN" altLang="en-US" sz="4000" b="1" dirty="0">
                <a:solidFill>
                  <a:srgbClr val="000000"/>
                </a:solidFill>
                <a:latin typeface="黑体" panose="02010609060101010101" pitchFamily="2" charset="-122"/>
                <a:ea typeface="黑体" panose="02010609060101010101" pitchFamily="2" charset="-122"/>
              </a:rPr>
              <a:t>财后就会铤而走险，走上违法犯罪的道路，进行以贩并吸</a:t>
            </a:r>
            <a:r>
              <a:rPr lang="zh-CN" altLang="en-US" sz="4000" b="1" dirty="0" smtClean="0">
                <a:solidFill>
                  <a:srgbClr val="000000"/>
                </a:solidFill>
                <a:latin typeface="黑体" panose="02010609060101010101" pitchFamily="2" charset="-122"/>
                <a:ea typeface="黑体" panose="02010609060101010101" pitchFamily="2" charset="-122"/>
              </a:rPr>
              <a:t>、贪</a:t>
            </a:r>
            <a:r>
              <a:rPr lang="zh-CN" altLang="en-US" sz="4000" b="1" dirty="0">
                <a:solidFill>
                  <a:srgbClr val="000000"/>
                </a:solidFill>
                <a:latin typeface="黑体" panose="02010609060101010101" pitchFamily="2" charset="-122"/>
                <a:ea typeface="黑体" panose="02010609060101010101" pitchFamily="2" charset="-122"/>
              </a:rPr>
              <a:t>污、诈骗、盗窃、抢劫、凶杀等犯罪活动。</a:t>
            </a:r>
          </a:p>
        </p:txBody>
      </p:sp>
      <p:sp>
        <p:nvSpPr>
          <p:cNvPr id="23560" name="矩形 23559"/>
          <p:cNvSpPr/>
          <p:nvPr/>
        </p:nvSpPr>
        <p:spPr>
          <a:xfrm>
            <a:off x="4785907" y="188640"/>
            <a:ext cx="3427541" cy="646331"/>
          </a:xfrm>
          <a:prstGeom prst="rect">
            <a:avLst/>
          </a:prstGeom>
          <a:noFill/>
          <a:ln w="9525">
            <a:noFill/>
          </a:ln>
        </p:spPr>
        <p:txBody>
          <a:bodyPr wrap="none" anchor="t">
            <a:spAutoFit/>
          </a:bodyPr>
          <a:lstStyle/>
          <a:p>
            <a:r>
              <a:rPr lang="zh-CN" altLang="en-US" sz="3600" b="1" dirty="0">
                <a:solidFill>
                  <a:srgbClr val="000000"/>
                </a:solidFill>
                <a:latin typeface="Arial" panose="020B0604020202020204" pitchFamily="34" charset="0"/>
                <a:ea typeface="黑体" panose="02010609060101010101" pitchFamily="2" charset="-122"/>
              </a:rPr>
              <a:t>二、毒品的危害</a:t>
            </a:r>
          </a:p>
        </p:txBody>
      </p:sp>
      <p:sp>
        <p:nvSpPr>
          <p:cNvPr id="23561" name="矩形 23560"/>
          <p:cNvSpPr/>
          <p:nvPr/>
        </p:nvSpPr>
        <p:spPr>
          <a:xfrm>
            <a:off x="1059023" y="2017242"/>
            <a:ext cx="4593097" cy="646331"/>
          </a:xfrm>
          <a:prstGeom prst="rect">
            <a:avLst/>
          </a:prstGeom>
          <a:noFill/>
          <a:ln w="9525">
            <a:noFill/>
          </a:ln>
        </p:spPr>
        <p:txBody>
          <a:bodyPr wrap="square">
            <a:spAutoFit/>
          </a:bodyPr>
          <a:lstStyle/>
          <a:p>
            <a:r>
              <a:rPr lang="zh-CN" altLang="en-US" sz="3600" b="1" dirty="0">
                <a:solidFill>
                  <a:srgbClr val="000000"/>
                </a:solidFill>
                <a:latin typeface="黑体" panose="02010609060101010101" pitchFamily="2" charset="-122"/>
                <a:ea typeface="黑体" panose="02010609060101010101" pitchFamily="2" charset="-122"/>
              </a:rPr>
              <a:t>（</a:t>
            </a:r>
            <a:r>
              <a:rPr lang="en-US" altLang="zh-CN" sz="3600" b="1" dirty="0">
                <a:solidFill>
                  <a:srgbClr val="000000"/>
                </a:solidFill>
                <a:latin typeface="黑体" panose="02010609060101010101" pitchFamily="2" charset="-122"/>
                <a:ea typeface="黑体" panose="02010609060101010101" pitchFamily="2" charset="-122"/>
              </a:rPr>
              <a:t>1</a:t>
            </a:r>
            <a:r>
              <a:rPr lang="zh-CN" altLang="en-US" sz="3600" b="1" dirty="0">
                <a:solidFill>
                  <a:srgbClr val="000000"/>
                </a:solidFill>
                <a:latin typeface="黑体" panose="02010609060101010101" pitchFamily="2" charset="-122"/>
                <a:ea typeface="黑体" panose="02010609060101010101" pitchFamily="2" charset="-122"/>
              </a:rPr>
              <a:t>）诱发刑事犯罪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p:cTn id="7" dur="1" fill="hold"/>
                                        <p:tgtEl>
                                          <p:spTgt spid="2355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45057"/>
          <p:cNvSpPr>
            <a:spLocks noGrp="1"/>
          </p:cNvSpPr>
          <p:nvPr>
            <p:ph type="title"/>
          </p:nvPr>
        </p:nvSpPr>
        <p:spPr>
          <a:xfrm>
            <a:off x="468313" y="-1141412"/>
            <a:ext cx="8229600" cy="1141412"/>
          </a:xfrm>
          <a:ln/>
        </p:spPr>
        <p:txBody>
          <a:bodyPr anchor="ctr"/>
          <a:lstStyle/>
          <a:p>
            <a:r>
              <a:rPr lang="zh-CN" altLang="en-US" sz="2400">
                <a:solidFill>
                  <a:srgbClr val="000000"/>
                </a:solidFill>
                <a:latin typeface="黑体" panose="02010609060101010101" pitchFamily="2" charset="-122"/>
                <a:ea typeface="黑体" panose="02010609060101010101" pitchFamily="2" charset="-122"/>
              </a:rPr>
              <a:t>毒品危害</a:t>
            </a:r>
            <a:r>
              <a:rPr lang="zh-CN" altLang="en-US" sz="2400">
                <a:solidFill>
                  <a:srgbClr val="000000"/>
                </a:solidFill>
              </a:rPr>
              <a:t>三、吸毒危害社会、</a:t>
            </a:r>
            <a:r>
              <a:rPr lang="zh-CN" altLang="en-US" sz="2400" b="1">
                <a:solidFill>
                  <a:srgbClr val="000000"/>
                </a:solidFill>
              </a:rPr>
              <a:t>败坏社会风气</a:t>
            </a:r>
            <a:r>
              <a:rPr lang="zh-CN" altLang="en-US" sz="6000">
                <a:solidFill>
                  <a:srgbClr val="000000"/>
                </a:solidFill>
              </a:rPr>
              <a:t> </a:t>
            </a:r>
            <a:r>
              <a:rPr lang="zh-CN" altLang="en-US" sz="2400">
                <a:solidFill>
                  <a:srgbClr val="000000"/>
                </a:solidFill>
              </a:rPr>
              <a:t/>
            </a:r>
            <a:br>
              <a:rPr lang="zh-CN" altLang="en-US" sz="2400">
                <a:solidFill>
                  <a:srgbClr val="000000"/>
                </a:solidFill>
              </a:rPr>
            </a:br>
            <a:endParaRPr lang="zh-CN" altLang="en-US" sz="2400">
              <a:solidFill>
                <a:srgbClr val="000000"/>
              </a:solidFill>
            </a:endParaRPr>
          </a:p>
        </p:txBody>
      </p:sp>
      <p:sp>
        <p:nvSpPr>
          <p:cNvPr id="45061" name="矩形 45060"/>
          <p:cNvSpPr/>
          <p:nvPr/>
        </p:nvSpPr>
        <p:spPr>
          <a:xfrm>
            <a:off x="4932040" y="310100"/>
            <a:ext cx="4355680" cy="646331"/>
          </a:xfrm>
          <a:prstGeom prst="rect">
            <a:avLst/>
          </a:prstGeom>
          <a:noFill/>
          <a:ln w="9525">
            <a:noFill/>
          </a:ln>
        </p:spPr>
        <p:txBody>
          <a:bodyPr wrap="none" anchor="ctr">
            <a:spAutoFit/>
          </a:bodyPr>
          <a:lstStyle/>
          <a:p>
            <a:r>
              <a:rPr lang="zh-CN" altLang="en-US" sz="3600" b="1" dirty="0">
                <a:solidFill>
                  <a:srgbClr val="000000"/>
                </a:solidFill>
                <a:latin typeface="黑体" panose="02010609060101010101" pitchFamily="2" charset="-122"/>
                <a:ea typeface="黑体" panose="02010609060101010101" pitchFamily="2" charset="-122"/>
              </a:rPr>
              <a:t>（</a:t>
            </a:r>
            <a:r>
              <a:rPr lang="en-US" altLang="zh-CN" sz="3600" b="1" dirty="0">
                <a:solidFill>
                  <a:srgbClr val="000000"/>
                </a:solidFill>
                <a:latin typeface="黑体" panose="02010609060101010101" pitchFamily="2" charset="-122"/>
                <a:ea typeface="黑体" panose="02010609060101010101" pitchFamily="2" charset="-122"/>
              </a:rPr>
              <a:t>2</a:t>
            </a:r>
            <a:r>
              <a:rPr lang="zh-CN" altLang="en-US" sz="3600" b="1" dirty="0">
                <a:solidFill>
                  <a:srgbClr val="000000"/>
                </a:solidFill>
                <a:latin typeface="黑体" panose="02010609060101010101" pitchFamily="2" charset="-122"/>
                <a:ea typeface="黑体" panose="02010609060101010101" pitchFamily="2" charset="-122"/>
              </a:rPr>
              <a:t>）败坏社会风气 </a:t>
            </a:r>
          </a:p>
        </p:txBody>
      </p:sp>
      <p:sp>
        <p:nvSpPr>
          <p:cNvPr id="45062" name="矩形 45061"/>
          <p:cNvSpPr/>
          <p:nvPr/>
        </p:nvSpPr>
        <p:spPr>
          <a:xfrm rot="20189977">
            <a:off x="255778" y="2603869"/>
            <a:ext cx="8856984" cy="2308324"/>
          </a:xfrm>
          <a:prstGeom prst="rect">
            <a:avLst/>
          </a:prstGeom>
          <a:noFill/>
          <a:ln w="9525">
            <a:noFill/>
          </a:ln>
        </p:spPr>
        <p:txBody>
          <a:bodyPr wrap="square" anchor="ctr">
            <a:spAutoFit/>
          </a:bodyPr>
          <a:lstStyle/>
          <a:p>
            <a:r>
              <a:rPr lang="en-US" altLang="zh-CN" sz="3600" b="1" dirty="0">
                <a:solidFill>
                  <a:srgbClr val="000000"/>
                </a:solidFill>
                <a:latin typeface="黑体" panose="02010609060101010101" pitchFamily="2" charset="-122"/>
                <a:ea typeface="黑体" panose="02010609060101010101" pitchFamily="2" charset="-122"/>
              </a:rPr>
              <a:t>    </a:t>
            </a:r>
            <a:r>
              <a:rPr lang="zh-CN" altLang="en-US" sz="3600" b="1" dirty="0">
                <a:solidFill>
                  <a:srgbClr val="000000"/>
                </a:solidFill>
                <a:latin typeface="黑体" panose="02010609060101010101" pitchFamily="2" charset="-122"/>
                <a:ea typeface="黑体" panose="02010609060101010101" pitchFamily="2" charset="-122"/>
              </a:rPr>
              <a:t>吸毒败坏社会风气，腐蚀人的灵魂，摧毁民族精神</a:t>
            </a:r>
            <a:r>
              <a:rPr lang="zh-CN" altLang="en-US" sz="3600" b="1" dirty="0" smtClean="0">
                <a:solidFill>
                  <a:srgbClr val="000000"/>
                </a:solidFill>
                <a:latin typeface="黑体" panose="02010609060101010101" pitchFamily="2" charset="-122"/>
                <a:ea typeface="黑体" panose="02010609060101010101" pitchFamily="2" charset="-122"/>
              </a:rPr>
              <a:t>，这</a:t>
            </a:r>
            <a:r>
              <a:rPr lang="zh-CN" altLang="en-US" sz="3600" b="1" dirty="0">
                <a:solidFill>
                  <a:srgbClr val="000000"/>
                </a:solidFill>
                <a:latin typeface="黑体" panose="02010609060101010101" pitchFamily="2" charset="-122"/>
                <a:ea typeface="黑体" panose="02010609060101010101" pitchFamily="2" charset="-122"/>
              </a:rPr>
              <a:t>已成为全世界普遍的问题。据调查，我国</a:t>
            </a:r>
            <a:r>
              <a:rPr lang="en-US" altLang="zh-CN" sz="3600" b="1" dirty="0">
                <a:solidFill>
                  <a:srgbClr val="000000"/>
                </a:solidFill>
                <a:latin typeface="黑体" panose="02010609060101010101" pitchFamily="2" charset="-122"/>
                <a:ea typeface="黑体" panose="02010609060101010101" pitchFamily="2" charset="-122"/>
              </a:rPr>
              <a:t>80%</a:t>
            </a:r>
            <a:r>
              <a:rPr lang="zh-CN" altLang="en-US" sz="3600" b="1" dirty="0">
                <a:solidFill>
                  <a:srgbClr val="000000"/>
                </a:solidFill>
                <a:latin typeface="黑体" panose="02010609060101010101" pitchFamily="2" charset="-122"/>
                <a:ea typeface="黑体" panose="02010609060101010101" pitchFamily="2" charset="-122"/>
              </a:rPr>
              <a:t>的女吸</a:t>
            </a:r>
            <a:r>
              <a:rPr lang="zh-CN" altLang="en-US" sz="3600" b="1" dirty="0" smtClean="0">
                <a:solidFill>
                  <a:srgbClr val="000000"/>
                </a:solidFill>
                <a:latin typeface="黑体" panose="02010609060101010101" pitchFamily="2" charset="-122"/>
                <a:ea typeface="黑体" panose="02010609060101010101" pitchFamily="2" charset="-122"/>
              </a:rPr>
              <a:t>毒人</a:t>
            </a:r>
            <a:r>
              <a:rPr lang="zh-CN" altLang="en-US" sz="3600" b="1" dirty="0">
                <a:solidFill>
                  <a:srgbClr val="000000"/>
                </a:solidFill>
                <a:latin typeface="黑体" panose="02010609060101010101" pitchFamily="2" charset="-122"/>
                <a:ea typeface="黑体" panose="02010609060101010101" pitchFamily="2" charset="-122"/>
              </a:rPr>
              <a:t>员靠卖淫维持吸毒消费。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061"/>
                                        </p:tgtEl>
                                        <p:attrNameLst>
                                          <p:attrName>style.visibility</p:attrName>
                                        </p:attrNameLst>
                                      </p:cBhvr>
                                      <p:to>
                                        <p:strVal val="visible"/>
                                      </p:to>
                                    </p:set>
                                    <p:anim calcmode="lin" valueType="num">
                                      <p:cBhvr>
                                        <p:cTn id="7" dur="1" fill="hold"/>
                                        <p:tgtEl>
                                          <p:spTgt spid="45061"/>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062"/>
                                        </p:tgtEl>
                                        <p:attrNameLst>
                                          <p:attrName>style.visibility</p:attrName>
                                        </p:attrNameLst>
                                      </p:cBhvr>
                                      <p:to>
                                        <p:strVal val="visible"/>
                                      </p:to>
                                    </p:set>
                                    <p:anim calcmode="lin" valueType="num">
                                      <p:cBhvr>
                                        <p:cTn id="12" dur="1" fill="hold"/>
                                        <p:tgtEl>
                                          <p:spTgt spid="4506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p:bldP spid="4506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文本框 25603"/>
          <p:cNvSpPr txBox="1"/>
          <p:nvPr/>
        </p:nvSpPr>
        <p:spPr>
          <a:xfrm>
            <a:off x="0" y="692696"/>
            <a:ext cx="9144000" cy="1144096"/>
          </a:xfrm>
          <a:prstGeom prst="rect">
            <a:avLst/>
          </a:prstGeom>
          <a:noFill/>
          <a:ln w="9525">
            <a:noFill/>
          </a:ln>
        </p:spPr>
        <p:txBody>
          <a:bodyPr>
            <a:spAutoFit/>
          </a:bodyPr>
          <a:lstStyle/>
          <a:p>
            <a:pPr>
              <a:lnSpc>
                <a:spcPct val="150000"/>
              </a:lnSpc>
            </a:pPr>
            <a:r>
              <a:rPr lang="en-US" altLang="zh-CN" sz="4000" b="1" dirty="0">
                <a:solidFill>
                  <a:srgbClr val="000000"/>
                </a:solidFill>
                <a:latin typeface="黑体" panose="02010609060101010101" pitchFamily="2" charset="-122"/>
                <a:ea typeface="黑体" panose="02010609060101010101" pitchFamily="2" charset="-122"/>
              </a:rPr>
              <a:t>    </a:t>
            </a:r>
            <a:r>
              <a:rPr lang="zh-CN" altLang="en-US" sz="5400" b="1" dirty="0">
                <a:solidFill>
                  <a:srgbClr val="000000"/>
                </a:solidFill>
                <a:latin typeface="黑体" panose="02010609060101010101" pitchFamily="2" charset="-122"/>
                <a:ea typeface="黑体" panose="02010609060101010101" pitchFamily="2" charset="-122"/>
              </a:rPr>
              <a:t>毒品的危</a:t>
            </a:r>
            <a:r>
              <a:rPr lang="zh-CN" altLang="en-US" sz="5400" b="1" dirty="0" smtClean="0">
                <a:solidFill>
                  <a:srgbClr val="000000"/>
                </a:solidFill>
                <a:latin typeface="黑体" panose="02010609060101010101" pitchFamily="2" charset="-122"/>
                <a:ea typeface="黑体" panose="02010609060101010101" pitchFamily="2" charset="-122"/>
              </a:rPr>
              <a:t>害：</a:t>
            </a:r>
            <a:r>
              <a:rPr lang="zh-CN" altLang="en-US" sz="4000" b="1" dirty="0" smtClean="0">
                <a:solidFill>
                  <a:srgbClr val="000000"/>
                </a:solidFill>
                <a:latin typeface="黑体" panose="02010609060101010101" pitchFamily="2" charset="-122"/>
                <a:ea typeface="黑体" panose="02010609060101010101" pitchFamily="2" charset="-122"/>
              </a:rPr>
              <a:t>    </a:t>
            </a:r>
            <a:endParaRPr lang="en-US" altLang="zh-CN" sz="4000" b="1" dirty="0" smtClean="0">
              <a:solidFill>
                <a:srgbClr val="000000"/>
              </a:solidFill>
              <a:latin typeface="黑体" panose="02010609060101010101" pitchFamily="2" charset="-122"/>
              <a:ea typeface="黑体" panose="02010609060101010101" pitchFamily="2" charset="-122"/>
            </a:endParaRPr>
          </a:p>
        </p:txBody>
      </p:sp>
      <p:sp>
        <p:nvSpPr>
          <p:cNvPr id="3" name="矩形 2"/>
          <p:cNvSpPr/>
          <p:nvPr/>
        </p:nvSpPr>
        <p:spPr>
          <a:xfrm>
            <a:off x="107504" y="2487209"/>
            <a:ext cx="8856984" cy="1964961"/>
          </a:xfrm>
          <a:prstGeom prst="rect">
            <a:avLst/>
          </a:prstGeom>
          <a:solidFill>
            <a:srgbClr val="FFFF00"/>
          </a:solidFill>
        </p:spPr>
        <p:txBody>
          <a:bodyPr wrap="square">
            <a:spAutoFit/>
          </a:bodyPr>
          <a:lstStyle/>
          <a:p>
            <a:pPr>
              <a:lnSpc>
                <a:spcPct val="150000"/>
              </a:lnSpc>
            </a:pPr>
            <a:r>
              <a:rPr lang="zh-CN" altLang="en-US" sz="4400" b="1" dirty="0">
                <a:solidFill>
                  <a:srgbClr val="000000"/>
                </a:solidFill>
                <a:latin typeface="黑体" panose="02010609060101010101" pitchFamily="2" charset="-122"/>
                <a:ea typeface="黑体" panose="02010609060101010101" pitchFamily="2" charset="-122"/>
              </a:rPr>
              <a:t>可以概括为</a:t>
            </a:r>
            <a:endParaRPr lang="en-US" altLang="zh-CN" sz="4400" b="1" dirty="0">
              <a:solidFill>
                <a:srgbClr val="000000"/>
              </a:solidFill>
              <a:latin typeface="黑体" panose="02010609060101010101" pitchFamily="2" charset="-122"/>
              <a:ea typeface="黑体" panose="02010609060101010101" pitchFamily="2" charset="-122"/>
            </a:endParaRPr>
          </a:p>
          <a:p>
            <a:pPr>
              <a:lnSpc>
                <a:spcPct val="150000"/>
              </a:lnSpc>
            </a:pPr>
            <a:r>
              <a:rPr lang="zh-CN" altLang="en-US" sz="4400" b="1" dirty="0" smtClean="0">
                <a:solidFill>
                  <a:srgbClr val="000000"/>
                </a:solidFill>
                <a:latin typeface="黑体" panose="02010609060101010101" pitchFamily="2" charset="-122"/>
                <a:ea typeface="黑体" panose="02010609060101010101" pitchFamily="2" charset="-122"/>
              </a:rPr>
              <a:t>毁</a:t>
            </a:r>
            <a:r>
              <a:rPr lang="zh-CN" altLang="en-US" sz="4400" b="1" dirty="0">
                <a:solidFill>
                  <a:srgbClr val="000000"/>
                </a:solidFill>
                <a:latin typeface="黑体" panose="02010609060101010101" pitchFamily="2" charset="-122"/>
                <a:ea typeface="黑体" panose="02010609060101010101" pitchFamily="2" charset="-122"/>
              </a:rPr>
              <a:t>灭自己、祸及家庭、危害社</a:t>
            </a:r>
            <a:r>
              <a:rPr lang="zh-CN" altLang="en-US" sz="4400" b="1" dirty="0" smtClean="0">
                <a:solidFill>
                  <a:srgbClr val="000000"/>
                </a:solidFill>
                <a:latin typeface="黑体" panose="02010609060101010101" pitchFamily="2" charset="-122"/>
                <a:ea typeface="黑体" panose="02010609060101010101" pitchFamily="2" charset="-122"/>
              </a:rPr>
              <a:t>会</a:t>
            </a:r>
            <a:endParaRPr lang="en-US" altLang="zh-CN" sz="4400" b="1" dirty="0">
              <a:solidFill>
                <a:srgbClr val="00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90"/>
                                          </p:val>
                                        </p:tav>
                                        <p:tav tm="100000">
                                          <p:val>
                                            <p:fltVal val="0"/>
                                          </p:val>
                                        </p:tav>
                                      </p:tavLst>
                                    </p:anim>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30721"/>
          <p:cNvSpPr>
            <a:spLocks noGrp="1"/>
          </p:cNvSpPr>
          <p:nvPr>
            <p:ph type="title"/>
          </p:nvPr>
        </p:nvSpPr>
        <p:spPr>
          <a:xfrm>
            <a:off x="4382835" y="40481"/>
            <a:ext cx="4575298" cy="719138"/>
          </a:xfrm>
          <a:ln/>
        </p:spPr>
        <p:txBody>
          <a:bodyPr anchor="ctr"/>
          <a:lstStyle/>
          <a:p>
            <a:r>
              <a:rPr lang="zh-CN" altLang="en-US" sz="3200" b="1" dirty="0">
                <a:solidFill>
                  <a:srgbClr val="000000"/>
                </a:solidFill>
                <a:latin typeface="黑体" panose="02010609060101010101" pitchFamily="2" charset="-122"/>
                <a:ea typeface="黑体" panose="02010609060101010101" pitchFamily="2" charset="-122"/>
              </a:rPr>
              <a:t>青少年如</a:t>
            </a:r>
            <a:r>
              <a:rPr lang="zh-CN" altLang="en-US" sz="3200" b="1" dirty="0" smtClean="0">
                <a:solidFill>
                  <a:srgbClr val="000000"/>
                </a:solidFill>
                <a:latin typeface="黑体" panose="02010609060101010101" pitchFamily="2" charset="-122"/>
                <a:ea typeface="黑体" panose="02010609060101010101" pitchFamily="2" charset="-122"/>
              </a:rPr>
              <a:t>何远离吸</a:t>
            </a:r>
            <a:r>
              <a:rPr lang="zh-CN" altLang="en-US" sz="3200" b="1" dirty="0">
                <a:solidFill>
                  <a:srgbClr val="000000"/>
                </a:solidFill>
                <a:latin typeface="黑体" panose="02010609060101010101" pitchFamily="2" charset="-122"/>
                <a:ea typeface="黑体" panose="02010609060101010101" pitchFamily="2" charset="-122"/>
              </a:rPr>
              <a:t>毒</a:t>
            </a:r>
            <a:r>
              <a:rPr lang="en-US" altLang="zh-CN" sz="3200" b="1" dirty="0">
                <a:solidFill>
                  <a:srgbClr val="000000"/>
                </a:solidFill>
                <a:latin typeface="黑体" panose="02010609060101010101" pitchFamily="2" charset="-122"/>
                <a:ea typeface="黑体" panose="02010609060101010101" pitchFamily="2" charset="-122"/>
              </a:rPr>
              <a:t>?</a:t>
            </a:r>
          </a:p>
        </p:txBody>
      </p:sp>
      <p:sp>
        <p:nvSpPr>
          <p:cNvPr id="30724" name="矩形 30723"/>
          <p:cNvSpPr/>
          <p:nvPr/>
        </p:nvSpPr>
        <p:spPr>
          <a:xfrm>
            <a:off x="33486" y="700059"/>
            <a:ext cx="9102278" cy="954107"/>
          </a:xfrm>
          <a:prstGeom prst="rect">
            <a:avLst/>
          </a:prstGeom>
          <a:noFill/>
          <a:ln w="9525">
            <a:noFill/>
          </a:ln>
        </p:spPr>
        <p:txBody>
          <a:bodyPr wrap="square" anchor="ctr">
            <a:spAutoFit/>
          </a:bodyPr>
          <a:lstStyle/>
          <a:p>
            <a:r>
              <a:rPr lang="en-US" altLang="zh-CN" sz="2400" b="1" dirty="0">
                <a:solidFill>
                  <a:srgbClr val="000000"/>
                </a:solidFill>
                <a:latin typeface="Arial" panose="020B0604020202020204" pitchFamily="34" charset="0"/>
              </a:rPr>
              <a:t> </a:t>
            </a:r>
            <a:r>
              <a:rPr lang="zh-CN" altLang="en-US" sz="2800" b="1" dirty="0">
                <a:solidFill>
                  <a:srgbClr val="000000"/>
                </a:solidFill>
                <a:latin typeface="黑体" panose="02010609060101010101" pitchFamily="2" charset="-122"/>
                <a:ea typeface="黑体" panose="02010609060101010101" pitchFamily="2" charset="-122"/>
              </a:rPr>
              <a:t>（</a:t>
            </a:r>
            <a:r>
              <a:rPr lang="en-US" altLang="zh-CN" sz="2800" b="1" dirty="0">
                <a:solidFill>
                  <a:srgbClr val="000000"/>
                </a:solidFill>
                <a:latin typeface="黑体" panose="02010609060101010101" pitchFamily="2" charset="-122"/>
                <a:ea typeface="黑体" panose="02010609060101010101" pitchFamily="2" charset="-122"/>
              </a:rPr>
              <a:t>1</a:t>
            </a:r>
            <a:r>
              <a:rPr lang="zh-CN" altLang="en-US" sz="2800" b="1" dirty="0">
                <a:solidFill>
                  <a:srgbClr val="000000"/>
                </a:solidFill>
                <a:latin typeface="黑体" panose="02010609060101010101" pitchFamily="2" charset="-122"/>
                <a:ea typeface="黑体" panose="02010609060101010101" pitchFamily="2" charset="-122"/>
              </a:rPr>
              <a:t>） 接受毒品基本知识和禁毒法律法规教育，了解毒品的危害，懂得“</a:t>
            </a:r>
            <a:r>
              <a:rPr lang="zh-CN" altLang="en-US" sz="2800" b="1" dirty="0" smtClean="0">
                <a:solidFill>
                  <a:srgbClr val="000000"/>
                </a:solidFill>
                <a:latin typeface="黑体" panose="02010609060101010101" pitchFamily="2" charset="-122"/>
                <a:ea typeface="黑体" panose="02010609060101010101" pitchFamily="2" charset="-122"/>
              </a:rPr>
              <a:t>吸毒</a:t>
            </a:r>
            <a:r>
              <a:rPr lang="zh-CN" altLang="en-US" sz="2800" b="1" dirty="0">
                <a:solidFill>
                  <a:srgbClr val="000000"/>
                </a:solidFill>
                <a:latin typeface="黑体" panose="02010609060101010101" pitchFamily="2" charset="-122"/>
                <a:ea typeface="黑体" panose="02010609060101010101" pitchFamily="2" charset="-122"/>
              </a:rPr>
              <a:t>一口，掉入虎口”的道理；</a:t>
            </a:r>
          </a:p>
        </p:txBody>
      </p:sp>
      <p:sp>
        <p:nvSpPr>
          <p:cNvPr id="30725" name="矩形 30724"/>
          <p:cNvSpPr/>
          <p:nvPr/>
        </p:nvSpPr>
        <p:spPr>
          <a:xfrm>
            <a:off x="374650" y="1654166"/>
            <a:ext cx="8402638" cy="954107"/>
          </a:xfrm>
          <a:prstGeom prst="rect">
            <a:avLst/>
          </a:prstGeom>
          <a:noFill/>
          <a:ln w="9525">
            <a:noFill/>
          </a:ln>
        </p:spPr>
        <p:txBody>
          <a:bodyPr anchor="ctr">
            <a:spAutoFit/>
          </a:bodyPr>
          <a:lstStyle/>
          <a:p>
            <a:r>
              <a:rPr lang="zh-CN" altLang="en-US" sz="2800" b="1" dirty="0">
                <a:solidFill>
                  <a:srgbClr val="000000"/>
                </a:solidFill>
                <a:latin typeface="黑体" panose="02010609060101010101" pitchFamily="2" charset="-122"/>
                <a:ea typeface="黑体" panose="02010609060101010101" pitchFamily="2" charset="-122"/>
              </a:rPr>
              <a:t>（</a:t>
            </a:r>
            <a:r>
              <a:rPr lang="en-US" altLang="zh-CN" sz="2800" b="1" dirty="0">
                <a:solidFill>
                  <a:srgbClr val="000000"/>
                </a:solidFill>
                <a:latin typeface="黑体" panose="02010609060101010101" pitchFamily="2" charset="-122"/>
                <a:ea typeface="黑体" panose="02010609060101010101" pitchFamily="2" charset="-122"/>
              </a:rPr>
              <a:t>2</a:t>
            </a:r>
            <a:r>
              <a:rPr lang="zh-CN" altLang="en-US" sz="2800" b="1" dirty="0">
                <a:solidFill>
                  <a:srgbClr val="000000"/>
                </a:solidFill>
                <a:latin typeface="黑体" panose="02010609060101010101" pitchFamily="2" charset="-122"/>
                <a:ea typeface="黑体" panose="02010609060101010101" pitchFamily="2" charset="-122"/>
              </a:rPr>
              <a:t>） 树立正确的人生观，不盲目追求享受，寻求刺激，赶时髦；</a:t>
            </a:r>
          </a:p>
        </p:txBody>
      </p:sp>
      <p:sp>
        <p:nvSpPr>
          <p:cNvPr id="30726" name="矩形 30725"/>
          <p:cNvSpPr/>
          <p:nvPr/>
        </p:nvSpPr>
        <p:spPr>
          <a:xfrm>
            <a:off x="363538" y="2490779"/>
            <a:ext cx="8558212" cy="954107"/>
          </a:xfrm>
          <a:prstGeom prst="rect">
            <a:avLst/>
          </a:prstGeom>
          <a:noFill/>
          <a:ln w="9525">
            <a:noFill/>
          </a:ln>
        </p:spPr>
        <p:txBody>
          <a:bodyPr anchor="ctr">
            <a:spAutoFit/>
          </a:bodyPr>
          <a:lstStyle/>
          <a:p>
            <a:r>
              <a:rPr lang="zh-CN" altLang="en-US" sz="2800" b="1" dirty="0">
                <a:solidFill>
                  <a:srgbClr val="000000"/>
                </a:solidFill>
                <a:latin typeface="黑体" panose="02010609060101010101" pitchFamily="2" charset="-122"/>
                <a:ea typeface="黑体" panose="02010609060101010101" pitchFamily="2" charset="-122"/>
              </a:rPr>
              <a:t>（</a:t>
            </a:r>
            <a:r>
              <a:rPr lang="en-US" altLang="zh-CN" sz="2800" b="1" dirty="0">
                <a:solidFill>
                  <a:srgbClr val="000000"/>
                </a:solidFill>
                <a:latin typeface="黑体" panose="02010609060101010101" pitchFamily="2" charset="-122"/>
                <a:ea typeface="黑体" panose="02010609060101010101" pitchFamily="2" charset="-122"/>
              </a:rPr>
              <a:t>3</a:t>
            </a:r>
            <a:r>
              <a:rPr lang="zh-CN" altLang="en-US" sz="2800" b="1" dirty="0">
                <a:solidFill>
                  <a:srgbClr val="000000"/>
                </a:solidFill>
                <a:latin typeface="黑体" panose="02010609060101010101" pitchFamily="2" charset="-122"/>
                <a:ea typeface="黑体" panose="02010609060101010101" pitchFamily="2" charset="-122"/>
              </a:rPr>
              <a:t>）</a:t>
            </a:r>
            <a:r>
              <a:rPr lang="zh-CN" altLang="en-US" sz="2400" b="1" dirty="0">
                <a:solidFill>
                  <a:srgbClr val="000000"/>
                </a:solidFill>
                <a:latin typeface="黑体" panose="02010609060101010101" pitchFamily="2" charset="-122"/>
                <a:ea typeface="黑体" panose="02010609060101010101" pitchFamily="2" charset="-122"/>
              </a:rPr>
              <a:t> </a:t>
            </a:r>
            <a:r>
              <a:rPr lang="zh-CN" altLang="en-US" sz="2800" b="1" dirty="0">
                <a:solidFill>
                  <a:srgbClr val="000000"/>
                </a:solidFill>
                <a:latin typeface="黑体" panose="02010609060101010101" pitchFamily="2" charset="-122"/>
                <a:ea typeface="黑体" panose="02010609060101010101" pitchFamily="2" charset="-122"/>
              </a:rPr>
              <a:t>不听信毒品能治病、能减肥，毒品能解脱烦恼和痛苦，毒品能给</a:t>
            </a:r>
            <a:r>
              <a:rPr lang="zh-CN" altLang="en-US" sz="2800" b="1" dirty="0" smtClean="0">
                <a:solidFill>
                  <a:srgbClr val="000000"/>
                </a:solidFill>
                <a:latin typeface="黑体" panose="02010609060101010101" pitchFamily="2" charset="-122"/>
                <a:ea typeface="黑体" panose="02010609060101010101" pitchFamily="2" charset="-122"/>
              </a:rPr>
              <a:t>人带</a:t>
            </a:r>
            <a:r>
              <a:rPr lang="zh-CN" altLang="en-US" sz="2800" b="1" dirty="0">
                <a:solidFill>
                  <a:srgbClr val="000000"/>
                </a:solidFill>
                <a:latin typeface="黑体" panose="02010609060101010101" pitchFamily="2" charset="-122"/>
                <a:ea typeface="黑体" panose="02010609060101010101" pitchFamily="2" charset="-122"/>
              </a:rPr>
              <a:t>来快乐等各种花言巧语；</a:t>
            </a:r>
          </a:p>
        </p:txBody>
      </p:sp>
      <p:sp>
        <p:nvSpPr>
          <p:cNvPr id="30727" name="矩形 30726"/>
          <p:cNvSpPr/>
          <p:nvPr/>
        </p:nvSpPr>
        <p:spPr>
          <a:xfrm>
            <a:off x="0" y="3320549"/>
            <a:ext cx="8921750" cy="1384995"/>
          </a:xfrm>
          <a:prstGeom prst="rect">
            <a:avLst/>
          </a:prstGeom>
          <a:noFill/>
          <a:ln w="9525">
            <a:noFill/>
          </a:ln>
        </p:spPr>
        <p:txBody>
          <a:bodyPr wrap="square" anchor="ctr">
            <a:spAutoFit/>
          </a:bodyPr>
          <a:lstStyle/>
          <a:p>
            <a:r>
              <a:rPr lang="zh-CN" altLang="en-US" sz="2800" b="1" dirty="0">
                <a:solidFill>
                  <a:srgbClr val="000000"/>
                </a:solidFill>
                <a:latin typeface="黑体" panose="02010609060101010101" pitchFamily="2" charset="-122"/>
                <a:ea typeface="黑体" panose="02010609060101010101" pitchFamily="2" charset="-122"/>
              </a:rPr>
              <a:t>（</a:t>
            </a:r>
            <a:r>
              <a:rPr lang="en-US" altLang="zh-CN" sz="2800" b="1" dirty="0">
                <a:solidFill>
                  <a:srgbClr val="000000"/>
                </a:solidFill>
                <a:latin typeface="黑体" panose="02010609060101010101" pitchFamily="2" charset="-122"/>
                <a:ea typeface="黑体" panose="02010609060101010101" pitchFamily="2" charset="-122"/>
              </a:rPr>
              <a:t>4</a:t>
            </a:r>
            <a:r>
              <a:rPr lang="zh-CN" altLang="en-US" sz="2800" b="1" dirty="0">
                <a:solidFill>
                  <a:srgbClr val="000000"/>
                </a:solidFill>
                <a:latin typeface="黑体" panose="02010609060101010101" pitchFamily="2" charset="-122"/>
                <a:ea typeface="黑体" panose="02010609060101010101" pitchFamily="2" charset="-122"/>
              </a:rPr>
              <a:t>） 不结交有吸毒、贩毒行为的人。如发</a:t>
            </a:r>
            <a:r>
              <a:rPr lang="zh-CN" altLang="en-US" sz="2800" b="1" dirty="0" smtClean="0">
                <a:solidFill>
                  <a:srgbClr val="000000"/>
                </a:solidFill>
                <a:latin typeface="黑体" panose="02010609060101010101" pitchFamily="2" charset="-122"/>
                <a:ea typeface="黑体" panose="02010609060101010101" pitchFamily="2" charset="-122"/>
              </a:rPr>
              <a:t>现有</a:t>
            </a:r>
            <a:r>
              <a:rPr lang="zh-CN" altLang="en-US" sz="2800" b="1" dirty="0">
                <a:solidFill>
                  <a:srgbClr val="000000"/>
                </a:solidFill>
                <a:latin typeface="黑体" panose="02010609060101010101" pitchFamily="2" charset="-122"/>
                <a:ea typeface="黑体" panose="02010609060101010101" pitchFamily="2" charset="-122"/>
              </a:rPr>
              <a:t>吸、贩毒行为</a:t>
            </a:r>
            <a:r>
              <a:rPr lang="zh-CN" altLang="en-US" sz="2800" b="1" dirty="0" smtClean="0">
                <a:solidFill>
                  <a:srgbClr val="000000"/>
                </a:solidFill>
                <a:latin typeface="黑体" panose="02010609060101010101" pitchFamily="2" charset="-122"/>
                <a:ea typeface="黑体" panose="02010609060101010101" pitchFamily="2" charset="-122"/>
              </a:rPr>
              <a:t>的人</a:t>
            </a:r>
            <a:r>
              <a:rPr lang="zh-CN" altLang="en-US" sz="2800" b="1" dirty="0">
                <a:solidFill>
                  <a:srgbClr val="000000"/>
                </a:solidFill>
                <a:latin typeface="黑体" panose="02010609060101010101" pitchFamily="2" charset="-122"/>
                <a:ea typeface="黑体" panose="02010609060101010101" pitchFamily="2" charset="-122"/>
              </a:rPr>
              <a:t>，一定要劝阻，二要远离，三要报告公安机关</a:t>
            </a:r>
            <a:r>
              <a:rPr lang="zh-CN" altLang="en-US" sz="2800" dirty="0">
                <a:solidFill>
                  <a:srgbClr val="000000"/>
                </a:solidFill>
                <a:latin typeface="黑体" panose="02010609060101010101" pitchFamily="2" charset="-122"/>
                <a:ea typeface="黑体" panose="02010609060101010101" pitchFamily="2" charset="-122"/>
              </a:rPr>
              <a:t>； </a:t>
            </a:r>
          </a:p>
        </p:txBody>
      </p:sp>
      <p:sp>
        <p:nvSpPr>
          <p:cNvPr id="30728" name="矩形 30727"/>
          <p:cNvSpPr/>
          <p:nvPr/>
        </p:nvSpPr>
        <p:spPr>
          <a:xfrm>
            <a:off x="33486" y="4491697"/>
            <a:ext cx="9110514" cy="954107"/>
          </a:xfrm>
          <a:prstGeom prst="rect">
            <a:avLst/>
          </a:prstGeom>
          <a:noFill/>
          <a:ln w="9525">
            <a:noFill/>
          </a:ln>
        </p:spPr>
        <p:txBody>
          <a:bodyPr wrap="square" anchor="ctr">
            <a:spAutoFit/>
          </a:bodyPr>
          <a:lstStyle/>
          <a:p>
            <a:r>
              <a:rPr lang="zh-CN" altLang="en-US" sz="2800" b="1" dirty="0">
                <a:solidFill>
                  <a:srgbClr val="000000"/>
                </a:solidFill>
                <a:latin typeface="黑体" panose="02010609060101010101" pitchFamily="2" charset="-122"/>
                <a:ea typeface="黑体" panose="02010609060101010101" pitchFamily="2" charset="-122"/>
              </a:rPr>
              <a:t>（</a:t>
            </a:r>
            <a:r>
              <a:rPr lang="en-US" altLang="zh-CN" sz="2800" b="1" dirty="0">
                <a:solidFill>
                  <a:srgbClr val="000000"/>
                </a:solidFill>
                <a:latin typeface="黑体" panose="02010609060101010101" pitchFamily="2" charset="-122"/>
                <a:ea typeface="黑体" panose="02010609060101010101" pitchFamily="2" charset="-122"/>
              </a:rPr>
              <a:t>5</a:t>
            </a:r>
            <a:r>
              <a:rPr lang="zh-CN" altLang="en-US" sz="2800" b="1" dirty="0">
                <a:solidFill>
                  <a:srgbClr val="000000"/>
                </a:solidFill>
                <a:latin typeface="黑体" panose="02010609060101010101" pitchFamily="2" charset="-122"/>
                <a:ea typeface="黑体" panose="02010609060101010101" pitchFamily="2" charset="-122"/>
              </a:rPr>
              <a:t>） 不要进入歌舞厅，更不要吸食摇头丸、</a:t>
            </a:r>
            <a:r>
              <a:rPr lang="en-US" altLang="zh-CN" sz="2800" b="1" dirty="0">
                <a:solidFill>
                  <a:srgbClr val="000000"/>
                </a:solidFill>
                <a:latin typeface="黑体" panose="02010609060101010101" pitchFamily="2" charset="-122"/>
                <a:ea typeface="黑体" panose="02010609060101010101" pitchFamily="2" charset="-122"/>
              </a:rPr>
              <a:t>K </a:t>
            </a:r>
            <a:r>
              <a:rPr lang="zh-CN" altLang="en-US" sz="2800" b="1" dirty="0">
                <a:solidFill>
                  <a:srgbClr val="000000"/>
                </a:solidFill>
                <a:latin typeface="黑体" panose="02010609060101010101" pitchFamily="2" charset="-122"/>
                <a:ea typeface="黑体" panose="02010609060101010101" pitchFamily="2" charset="-122"/>
              </a:rPr>
              <a:t>粉等兴奋剂；</a:t>
            </a:r>
          </a:p>
        </p:txBody>
      </p:sp>
      <p:sp>
        <p:nvSpPr>
          <p:cNvPr id="30729" name="矩形 30728"/>
          <p:cNvSpPr/>
          <p:nvPr/>
        </p:nvSpPr>
        <p:spPr>
          <a:xfrm>
            <a:off x="33486" y="5445804"/>
            <a:ext cx="9110514" cy="1384995"/>
          </a:xfrm>
          <a:prstGeom prst="rect">
            <a:avLst/>
          </a:prstGeom>
          <a:noFill/>
          <a:ln w="9525">
            <a:noFill/>
          </a:ln>
        </p:spPr>
        <p:txBody>
          <a:bodyPr wrap="square" anchor="ctr">
            <a:spAutoFit/>
          </a:bodyPr>
          <a:lstStyle/>
          <a:p>
            <a:r>
              <a:rPr lang="zh-CN" altLang="en-US" sz="2800" b="1" dirty="0">
                <a:solidFill>
                  <a:srgbClr val="000000"/>
                </a:solidFill>
                <a:latin typeface="黑体" panose="02010609060101010101" pitchFamily="2" charset="-122"/>
                <a:ea typeface="黑体" panose="02010609060101010101" pitchFamily="2" charset="-122"/>
              </a:rPr>
              <a:t>（</a:t>
            </a:r>
            <a:r>
              <a:rPr lang="en-US" altLang="zh-CN" sz="2800" b="1" dirty="0">
                <a:solidFill>
                  <a:srgbClr val="000000"/>
                </a:solidFill>
                <a:latin typeface="黑体" panose="02010609060101010101" pitchFamily="2" charset="-122"/>
                <a:ea typeface="黑体" panose="02010609060101010101" pitchFamily="2" charset="-122"/>
              </a:rPr>
              <a:t>6</a:t>
            </a:r>
            <a:r>
              <a:rPr lang="zh-CN" altLang="en-US" sz="2800" b="1" dirty="0">
                <a:solidFill>
                  <a:srgbClr val="000000"/>
                </a:solidFill>
                <a:latin typeface="黑体" panose="02010609060101010101" pitchFamily="2" charset="-122"/>
                <a:ea typeface="黑体" panose="02010609060101010101" pitchFamily="2" charset="-122"/>
              </a:rPr>
              <a:t>） 即使自己在不知情的情况下，被引诱、欺骗吸毒一次，也要珍惜自</a:t>
            </a:r>
            <a:r>
              <a:rPr lang="zh-CN" altLang="en-US" sz="2800" b="1" dirty="0" smtClean="0">
                <a:solidFill>
                  <a:srgbClr val="000000"/>
                </a:solidFill>
                <a:latin typeface="黑体" panose="02010609060101010101" pitchFamily="2" charset="-122"/>
                <a:ea typeface="黑体" panose="02010609060101010101" pitchFamily="2" charset="-122"/>
              </a:rPr>
              <a:t>己的</a:t>
            </a:r>
            <a:r>
              <a:rPr lang="zh-CN" altLang="en-US" sz="2800" b="1" dirty="0">
                <a:solidFill>
                  <a:srgbClr val="000000"/>
                </a:solidFill>
                <a:latin typeface="黑体" panose="02010609060101010101" pitchFamily="2" charset="-122"/>
                <a:ea typeface="黑体" panose="02010609060101010101" pitchFamily="2" charset="-122"/>
              </a:rPr>
              <a:t>生命，不再吸第二次，更不要吸第三次。</a:t>
            </a:r>
          </a:p>
        </p:txBody>
      </p:sp>
      <p:sp>
        <p:nvSpPr>
          <p:cNvPr id="30730" name="矩形 30729"/>
          <p:cNvSpPr>
            <a:spLocks noRot="1"/>
          </p:cNvSpPr>
          <p:nvPr/>
        </p:nvSpPr>
        <p:spPr>
          <a:xfrm>
            <a:off x="179388" y="-171450"/>
            <a:ext cx="8540750" cy="1143000"/>
          </a:xfrm>
          <a:prstGeom prst="rect">
            <a:avLst/>
          </a:prstGeom>
          <a:noFill/>
          <a:ln w="9525">
            <a:noFill/>
          </a:ln>
        </p:spPr>
        <p:txBody>
          <a:bodyPr anchor="ctr"/>
          <a:lstStyle>
            <a:lvl1pPr marL="0" lvl="0" indent="0" algn="ctr" defTabSz="914400" rtl="0" eaLnBrk="1" fontAlgn="base" latinLnBrk="0" hangingPunct="1">
              <a:lnSpc>
                <a:spcPct val="100000"/>
              </a:lnSpc>
              <a:spcBef>
                <a:spcPct val="0"/>
              </a:spcBef>
              <a:spcAft>
                <a:spcPct val="0"/>
              </a:spcAft>
              <a:buNone/>
              <a:defRPr sz="4400" u="none" kern="1200" baseline="0">
                <a:solidFill>
                  <a:schemeClr val="tx2"/>
                </a:solidFill>
                <a:latin typeface="Arial" panose="020B0604020202020204" pitchFamily="34" charset="0"/>
                <a:ea typeface="宋体" panose="02010600030101010101" pitchFamily="2" charset="-122"/>
              </a:defRPr>
            </a:lvl1pPr>
          </a:lstStyle>
          <a:p>
            <a:pPr lvl="0" algn="l"/>
            <a:r>
              <a:rPr lang="zh-CN" altLang="en-US" sz="4000" b="1" dirty="0" smtClean="0">
                <a:solidFill>
                  <a:srgbClr val="000000"/>
                </a:solidFill>
                <a:ea typeface="黑体" panose="02010609060101010101" pitchFamily="2" charset="-122"/>
              </a:rPr>
              <a:t>三、</a:t>
            </a:r>
            <a:r>
              <a:rPr lang="zh-CN" altLang="en-US" sz="4000" b="1" dirty="0">
                <a:solidFill>
                  <a:srgbClr val="000000"/>
                </a:solidFill>
                <a:ea typeface="黑体" panose="02010609060101010101" pitchFamily="2" charset="-122"/>
              </a:rPr>
              <a:t>如何抵制毒品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p:cTn id="7" dur="1" fill="hold"/>
                                        <p:tgtEl>
                                          <p:spTgt spid="30724"/>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0725"/>
                                        </p:tgtEl>
                                        <p:attrNameLst>
                                          <p:attrName>style.visibility</p:attrName>
                                        </p:attrNameLst>
                                      </p:cBhvr>
                                      <p:to>
                                        <p:strVal val="visible"/>
                                      </p:to>
                                    </p:set>
                                    <p:anim calcmode="lin" valueType="num">
                                      <p:cBhvr>
                                        <p:cTn id="12" dur="1" fill="hold"/>
                                        <p:tgtEl>
                                          <p:spTgt spid="30725"/>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0726"/>
                                        </p:tgtEl>
                                        <p:attrNameLst>
                                          <p:attrName>style.visibility</p:attrName>
                                        </p:attrNameLst>
                                      </p:cBhvr>
                                      <p:to>
                                        <p:strVal val="visible"/>
                                      </p:to>
                                    </p:set>
                                    <p:anim calcmode="lin" valueType="num">
                                      <p:cBhvr>
                                        <p:cTn id="17" dur="1" fill="hold"/>
                                        <p:tgtEl>
                                          <p:spTgt spid="30726"/>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0727"/>
                                        </p:tgtEl>
                                        <p:attrNameLst>
                                          <p:attrName>style.visibility</p:attrName>
                                        </p:attrNameLst>
                                      </p:cBhvr>
                                      <p:to>
                                        <p:strVal val="visible"/>
                                      </p:to>
                                    </p:set>
                                    <p:anim calcmode="lin" valueType="num">
                                      <p:cBhvr>
                                        <p:cTn id="22" dur="1" fill="hold"/>
                                        <p:tgtEl>
                                          <p:spTgt spid="30727"/>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0728"/>
                                        </p:tgtEl>
                                        <p:attrNameLst>
                                          <p:attrName>style.visibility</p:attrName>
                                        </p:attrNameLst>
                                      </p:cBhvr>
                                      <p:to>
                                        <p:strVal val="visible"/>
                                      </p:to>
                                    </p:set>
                                    <p:anim calcmode="lin" valueType="num">
                                      <p:cBhvr>
                                        <p:cTn id="27" dur="1" fill="hold"/>
                                        <p:tgtEl>
                                          <p:spTgt spid="30728"/>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0729"/>
                                        </p:tgtEl>
                                        <p:attrNameLst>
                                          <p:attrName>style.visibility</p:attrName>
                                        </p:attrNameLst>
                                      </p:cBhvr>
                                      <p:to>
                                        <p:strVal val="visible"/>
                                      </p:to>
                                    </p:set>
                                    <p:anim calcmode="lin" valueType="num">
                                      <p:cBhvr>
                                        <p:cTn id="32" dur="1" fill="hold"/>
                                        <p:tgtEl>
                                          <p:spTgt spid="3072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5" grpId="0"/>
      <p:bldP spid="30726" grpId="0"/>
      <p:bldP spid="30727" grpId="0"/>
      <p:bldP spid="30728" grpId="0"/>
      <p:bldP spid="307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5121"/>
          <p:cNvSpPr/>
          <p:nvPr/>
        </p:nvSpPr>
        <p:spPr>
          <a:xfrm>
            <a:off x="764095" y="2852936"/>
            <a:ext cx="7543800" cy="2089150"/>
          </a:xfrm>
          <a:prstGeom prst="rect">
            <a:avLst/>
          </a:prstGeom>
        </p:spPr>
        <p:txBody>
          <a:bodyPr wrap="none" fromWordArt="1">
            <a:prstTxWarp prst="textArchUp">
              <a:avLst>
                <a:gd name="adj" fmla="val 10800000"/>
              </a:avLst>
            </a:prstTxWarp>
            <a:normAutofit/>
          </a:bodyPr>
          <a:lstStyle/>
          <a:p>
            <a:pPr algn="ctr"/>
            <a:r>
              <a:rPr lang="zh-CN" altLang="en-US" sz="6600" b="1" dirty="0">
                <a:ln w="9525" cap="flat" cmpd="sng">
                  <a:solidFill>
                    <a:srgbClr val="0000FF"/>
                  </a:solidFill>
                  <a:prstDash val="solid"/>
                  <a:headEnd type="none" w="med" len="med"/>
                  <a:tailEnd type="none" w="med" len="med"/>
                </a:ln>
                <a:solidFill>
                  <a:srgbClr val="000000"/>
                </a:solidFill>
                <a:effectLst>
                  <a:outerShdw dist="107763" dir="13499999" algn="ctr" rotWithShape="0">
                    <a:schemeClr val="accent2">
                      <a:alpha val="50000"/>
                    </a:schemeClr>
                  </a:outerShdw>
                </a:effectLst>
                <a:latin typeface="黑体" panose="02010609060101010101" pitchFamily="2" charset="-122"/>
                <a:ea typeface="黑体" panose="02010609060101010101" pitchFamily="2" charset="-122"/>
              </a:rPr>
              <a:t>珍爱生命，拒绝毒品</a:t>
            </a:r>
          </a:p>
        </p:txBody>
      </p:sp>
      <p:sp>
        <p:nvSpPr>
          <p:cNvPr id="5130" name="文本框 5129"/>
          <p:cNvSpPr txBox="1"/>
          <p:nvPr/>
        </p:nvSpPr>
        <p:spPr>
          <a:xfrm>
            <a:off x="1331913" y="333375"/>
            <a:ext cx="7272337" cy="914400"/>
          </a:xfrm>
          <a:prstGeom prst="rect">
            <a:avLst/>
          </a:prstGeom>
          <a:noFill/>
          <a:ln w="9525">
            <a:noFill/>
          </a:ln>
        </p:spPr>
        <p:txBody>
          <a:bodyPr>
            <a:spAutoFit/>
          </a:bodyPr>
          <a:lstStyle/>
          <a:p>
            <a:pPr>
              <a:spcBef>
                <a:spcPct val="50000"/>
              </a:spcBef>
              <a:buClr>
                <a:schemeClr val="bg1"/>
              </a:buClr>
            </a:pPr>
            <a:r>
              <a:rPr lang="zh-CN" altLang="en-US" sz="5400" b="1" dirty="0">
                <a:solidFill>
                  <a:srgbClr val="000000"/>
                </a:solidFill>
                <a:latin typeface="Times New Roman" panose="02020603050405020304" pitchFamily="18" charset="0"/>
                <a:ea typeface="黑体" panose="02010609060101010101" pitchFamily="2" charset="-122"/>
              </a:rPr>
              <a:t>中学生禁毒知识教育</a:t>
            </a:r>
          </a:p>
        </p:txBody>
      </p:sp>
      <p:sp>
        <p:nvSpPr>
          <p:cNvPr id="2" name="文本框 1"/>
          <p:cNvSpPr txBox="1"/>
          <p:nvPr/>
        </p:nvSpPr>
        <p:spPr>
          <a:xfrm>
            <a:off x="251520" y="5229200"/>
            <a:ext cx="8568951" cy="707886"/>
          </a:xfrm>
          <a:prstGeom prst="rect">
            <a:avLst/>
          </a:prstGeom>
          <a:noFill/>
        </p:spPr>
        <p:txBody>
          <a:bodyPr wrap="square" rtlCol="0">
            <a:spAutoFit/>
          </a:bodyPr>
          <a:lstStyle/>
          <a:p>
            <a:r>
              <a:rPr lang="en-US" altLang="zh-CN" sz="4000" b="1" dirty="0">
                <a:solidFill>
                  <a:srgbClr val="000000"/>
                </a:solidFill>
              </a:rPr>
              <a:t>  </a:t>
            </a:r>
            <a:r>
              <a:rPr lang="zh-CN" altLang="en-US" sz="4000" b="1" dirty="0" smtClean="0">
                <a:solidFill>
                  <a:srgbClr val="000000"/>
                </a:solidFill>
              </a:rPr>
              <a:t>三台县芦溪镇初级中学          苟鹏</a:t>
            </a:r>
            <a:endParaRPr lang="zh-CN" altLang="zh-CN" sz="4000" b="1" dirty="0">
              <a:solidFill>
                <a:srgbClr val="0000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37889"/>
          <p:cNvSpPr>
            <a:spLocks noGrp="1" noRot="1"/>
          </p:cNvSpPr>
          <p:nvPr>
            <p:ph type="title"/>
          </p:nvPr>
        </p:nvSpPr>
        <p:spPr>
          <a:xfrm>
            <a:off x="3491880" y="980728"/>
            <a:ext cx="5480918" cy="1143000"/>
          </a:xfrm>
          <a:ln/>
        </p:spPr>
        <p:txBody>
          <a:bodyPr anchor="ctr"/>
          <a:lstStyle/>
          <a:p>
            <a:pPr algn="l"/>
            <a:r>
              <a:rPr lang="zh-CN" altLang="en-US" b="1" dirty="0" smtClean="0">
                <a:solidFill>
                  <a:srgbClr val="000000"/>
                </a:solidFill>
                <a:ea typeface="黑体" panose="02010609060101010101" pitchFamily="2" charset="-122"/>
              </a:rPr>
              <a:t>四、</a:t>
            </a:r>
            <a:r>
              <a:rPr lang="zh-CN" altLang="en-US" b="1" dirty="0">
                <a:solidFill>
                  <a:srgbClr val="000000"/>
                </a:solidFill>
                <a:ea typeface="黑体" panose="02010609060101010101" pitchFamily="2" charset="-122"/>
              </a:rPr>
              <a:t>禁毒政策知多少</a:t>
            </a:r>
          </a:p>
        </p:txBody>
      </p:sp>
      <p:sp>
        <p:nvSpPr>
          <p:cNvPr id="37892" name="文本占位符 37891"/>
          <p:cNvSpPr>
            <a:spLocks noGrp="1"/>
          </p:cNvSpPr>
          <p:nvPr>
            <p:ph type="body" idx="1"/>
          </p:nvPr>
        </p:nvSpPr>
        <p:spPr>
          <a:xfrm>
            <a:off x="-180528" y="3302701"/>
            <a:ext cx="9144000" cy="3555299"/>
          </a:xfrm>
          <a:ln/>
        </p:spPr>
        <p:txBody>
          <a:bodyPr vert="horz" wrap="square" lIns="91440" tIns="45720" rIns="91440" bIns="45720" anchor="t"/>
          <a:lstStyle/>
          <a:p>
            <a:pPr indent="-76200">
              <a:lnSpc>
                <a:spcPct val="90000"/>
              </a:lnSpc>
              <a:buNone/>
            </a:pPr>
            <a:r>
              <a:rPr lang="en-US" altLang="zh-CN" sz="4000" b="1" dirty="0">
                <a:solidFill>
                  <a:srgbClr val="000000"/>
                </a:solidFill>
              </a:rPr>
              <a:t>    </a:t>
            </a:r>
            <a:endParaRPr lang="zh-CN" altLang="en-US" sz="4000" b="1" dirty="0">
              <a:solidFill>
                <a:srgbClr val="000000"/>
              </a:solidFill>
            </a:endParaRPr>
          </a:p>
          <a:p>
            <a:pPr indent="-76200">
              <a:lnSpc>
                <a:spcPct val="90000"/>
              </a:lnSpc>
              <a:buNone/>
            </a:pPr>
            <a:r>
              <a:rPr lang="zh-CN" altLang="en-US" sz="4000" b="1" dirty="0">
                <a:solidFill>
                  <a:srgbClr val="000000"/>
                </a:solidFill>
              </a:rPr>
              <a:t>        走私、贩卖、运输、制造毒品，无论数量多少，都应当追究刑事责任，予以刑事处罚。</a:t>
            </a:r>
          </a:p>
          <a:p>
            <a:pPr indent="-76200">
              <a:lnSpc>
                <a:spcPct val="90000"/>
              </a:lnSpc>
              <a:buNone/>
            </a:pPr>
            <a:r>
              <a:rPr lang="zh-CN" altLang="en-US" sz="4000" b="1" dirty="0">
                <a:solidFill>
                  <a:srgbClr val="000000"/>
                </a:solidFill>
              </a:rPr>
              <a:t>　　             </a:t>
            </a:r>
            <a:r>
              <a:rPr lang="zh-CN" altLang="en-US" sz="4000" b="1" dirty="0" smtClean="0">
                <a:solidFill>
                  <a:srgbClr val="000000"/>
                </a:solidFill>
              </a:rPr>
              <a:t> </a:t>
            </a:r>
            <a:r>
              <a:rPr lang="en-US" altLang="zh-CN" sz="4000" b="1" dirty="0">
                <a:solidFill>
                  <a:srgbClr val="000000"/>
                </a:solidFill>
                <a:latin typeface="Arial" panose="020B0604020202020204" pitchFamily="34" charset="0"/>
              </a:rPr>
              <a:t>———</a:t>
            </a:r>
            <a:r>
              <a:rPr lang="en-US" altLang="zh-CN" sz="4000" b="1" dirty="0">
                <a:solidFill>
                  <a:srgbClr val="000000"/>
                </a:solidFill>
              </a:rPr>
              <a:t>《</a:t>
            </a:r>
            <a:r>
              <a:rPr lang="zh-CN" altLang="en-US" sz="4000" b="1" dirty="0">
                <a:solidFill>
                  <a:srgbClr val="000000"/>
                </a:solidFill>
              </a:rPr>
              <a:t>刑法</a:t>
            </a:r>
            <a:r>
              <a:rPr lang="en-US" altLang="zh-CN" sz="4000" b="1" dirty="0">
                <a:solidFill>
                  <a:srgbClr val="000000"/>
                </a:solidFill>
              </a:rPr>
              <a:t>》</a:t>
            </a:r>
            <a:r>
              <a:rPr lang="zh-CN" altLang="en-US" sz="4000" b="1" dirty="0">
                <a:solidFill>
                  <a:srgbClr val="000000"/>
                </a:solidFill>
              </a:rPr>
              <a:t>第</a:t>
            </a:r>
            <a:r>
              <a:rPr lang="en-US" altLang="zh-CN" sz="4000" b="1" dirty="0">
                <a:solidFill>
                  <a:srgbClr val="000000"/>
                </a:solidFill>
              </a:rPr>
              <a:t>347</a:t>
            </a:r>
            <a:r>
              <a:rPr lang="zh-CN" altLang="en-US" sz="4000" b="1" dirty="0">
                <a:solidFill>
                  <a:srgbClr val="000000"/>
                </a:solidFill>
              </a:rPr>
              <a:t>条</a:t>
            </a:r>
          </a:p>
        </p:txBody>
      </p:sp>
      <p:sp>
        <p:nvSpPr>
          <p:cNvPr id="37893" name="文本框 37892"/>
          <p:cNvSpPr txBox="1"/>
          <p:nvPr/>
        </p:nvSpPr>
        <p:spPr>
          <a:xfrm>
            <a:off x="185800" y="2548473"/>
            <a:ext cx="6840760" cy="769441"/>
          </a:xfrm>
          <a:prstGeom prst="rect">
            <a:avLst/>
          </a:prstGeom>
          <a:noFill/>
          <a:ln w="9525">
            <a:noFill/>
          </a:ln>
        </p:spPr>
        <p:txBody>
          <a:bodyPr wrap="square">
            <a:spAutoFit/>
          </a:bodyPr>
          <a:lstStyle/>
          <a:p>
            <a:r>
              <a:rPr lang="zh-CN" altLang="en-US" sz="4400" b="1" dirty="0">
                <a:solidFill>
                  <a:srgbClr val="000000"/>
                </a:solidFill>
                <a:latin typeface="Arial" panose="020B0604020202020204" pitchFamily="34" charset="0"/>
                <a:ea typeface="黑体" panose="02010609060101010101" pitchFamily="2" charset="-122"/>
              </a:rPr>
              <a:t>谁能说说禁毒的政策：</a:t>
            </a:r>
          </a:p>
        </p:txBody>
      </p:sp>
      <p:sp>
        <p:nvSpPr>
          <p:cNvPr id="2" name="矩形 1"/>
          <p:cNvSpPr/>
          <p:nvPr/>
        </p:nvSpPr>
        <p:spPr>
          <a:xfrm>
            <a:off x="179512" y="116632"/>
            <a:ext cx="9074920" cy="646331"/>
          </a:xfrm>
          <a:prstGeom prst="rect">
            <a:avLst/>
          </a:prstGeom>
          <a:solidFill>
            <a:srgbClr val="00B050"/>
          </a:solidFill>
        </p:spPr>
        <p:txBody>
          <a:bodyPr wrap="none">
            <a:spAutoFit/>
          </a:bodyPr>
          <a:lstStyle/>
          <a:p>
            <a:pPr indent="-76200">
              <a:lnSpc>
                <a:spcPct val="90000"/>
              </a:lnSpc>
            </a:pPr>
            <a:r>
              <a:rPr lang="zh-CN" altLang="en-US" sz="4000" b="1" dirty="0">
                <a:solidFill>
                  <a:srgbClr val="000000"/>
                </a:solidFill>
              </a:rPr>
              <a:t>我国法律规定： 吸毒违法，贩毒有罪！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7893"/>
                                        </p:tgtEl>
                                        <p:attrNameLst>
                                          <p:attrName>style.visibility</p:attrName>
                                        </p:attrNameLst>
                                      </p:cBhvr>
                                      <p:to>
                                        <p:strVal val="visible"/>
                                      </p:to>
                                    </p:set>
                                    <p:anim calcmode="lin" valueType="num">
                                      <p:cBhvr>
                                        <p:cTn id="7" dur="1000" fill="hold"/>
                                        <p:tgtEl>
                                          <p:spTgt spid="37893"/>
                                        </p:tgtEl>
                                        <p:attrNameLst>
                                          <p:attrName>ppt_w</p:attrName>
                                        </p:attrNameLst>
                                      </p:cBhvr>
                                      <p:tavLst>
                                        <p:tav tm="0">
                                          <p:val>
                                            <p:fltVal val="0"/>
                                          </p:val>
                                        </p:tav>
                                        <p:tav tm="100000">
                                          <p:val>
                                            <p:strVal val="#ppt_w"/>
                                          </p:val>
                                        </p:tav>
                                      </p:tavLst>
                                    </p:anim>
                                    <p:anim calcmode="lin" valueType="num">
                                      <p:cBhvr>
                                        <p:cTn id="8" dur="1000" fill="hold"/>
                                        <p:tgtEl>
                                          <p:spTgt spid="37893"/>
                                        </p:tgtEl>
                                        <p:attrNameLst>
                                          <p:attrName>ppt_h</p:attrName>
                                        </p:attrNameLst>
                                      </p:cBhvr>
                                      <p:tavLst>
                                        <p:tav tm="0">
                                          <p:val>
                                            <p:fltVal val="0"/>
                                          </p:val>
                                        </p:tav>
                                        <p:tav tm="100000">
                                          <p:val>
                                            <p:strVal val="#ppt_h"/>
                                          </p:val>
                                        </p:tav>
                                      </p:tavLst>
                                    </p:anim>
                                    <p:anim calcmode="lin" valueType="num">
                                      <p:cBhvr>
                                        <p:cTn id="9" dur="1000" fill="hold"/>
                                        <p:tgtEl>
                                          <p:spTgt spid="37893"/>
                                        </p:tgtEl>
                                        <p:attrNameLst>
                                          <p:attrName>style.rotation</p:attrName>
                                        </p:attrNameLst>
                                      </p:cBhvr>
                                      <p:tavLst>
                                        <p:tav tm="0">
                                          <p:val>
                                            <p:fltVal val="90"/>
                                          </p:val>
                                        </p:tav>
                                        <p:tav tm="100000">
                                          <p:val>
                                            <p:fltVal val="0"/>
                                          </p:val>
                                        </p:tav>
                                      </p:tavLst>
                                    </p:anim>
                                    <p:animEffect transition="in" filter="fade">
                                      <p:cBhvr>
                                        <p:cTn id="10" dur="1000"/>
                                        <p:tgtEl>
                                          <p:spTgt spid="3789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7892">
                                            <p:txEl>
                                              <p:pRg st="0" end="0"/>
                                            </p:txEl>
                                          </p:spTgt>
                                        </p:tgtEl>
                                        <p:attrNameLst>
                                          <p:attrName>style.visibility</p:attrName>
                                        </p:attrNameLst>
                                      </p:cBhvr>
                                      <p:to>
                                        <p:strVal val="visible"/>
                                      </p:to>
                                    </p:set>
                                    <p:anim calcmode="lin" valueType="num">
                                      <p:cBhvr>
                                        <p:cTn id="15" dur="1000" fill="hold"/>
                                        <p:tgtEl>
                                          <p:spTgt spid="37892">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7892">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7892">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789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7892">
                                            <p:txEl>
                                              <p:pRg st="1" end="1"/>
                                            </p:txEl>
                                          </p:spTgt>
                                        </p:tgtEl>
                                        <p:attrNameLst>
                                          <p:attrName>style.visibility</p:attrName>
                                        </p:attrNameLst>
                                      </p:cBhvr>
                                      <p:to>
                                        <p:strVal val="visible"/>
                                      </p:to>
                                    </p:set>
                                    <p:anim calcmode="lin" valueType="num">
                                      <p:cBhvr>
                                        <p:cTn id="23" dur="1000" fill="hold"/>
                                        <p:tgtEl>
                                          <p:spTgt spid="37892">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7892">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7892">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7892">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7892">
                                            <p:txEl>
                                              <p:pRg st="2" end="2"/>
                                            </p:txEl>
                                          </p:spTgt>
                                        </p:tgtEl>
                                        <p:attrNameLst>
                                          <p:attrName>style.visibility</p:attrName>
                                        </p:attrNameLst>
                                      </p:cBhvr>
                                      <p:to>
                                        <p:strVal val="visible"/>
                                      </p:to>
                                    </p:set>
                                    <p:anim calcmode="lin" valueType="num">
                                      <p:cBhvr>
                                        <p:cTn id="31" dur="1000" fill="hold"/>
                                        <p:tgtEl>
                                          <p:spTgt spid="37892">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7892">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7892">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789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P spid="3789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39937"/>
          <p:cNvSpPr>
            <a:spLocks noGrp="1"/>
          </p:cNvSpPr>
          <p:nvPr>
            <p:ph type="title"/>
          </p:nvPr>
        </p:nvSpPr>
        <p:spPr>
          <a:xfrm>
            <a:off x="2843808" y="188640"/>
            <a:ext cx="6141368" cy="720318"/>
          </a:xfrm>
          <a:ln/>
        </p:spPr>
        <p:txBody>
          <a:bodyPr anchor="ctr"/>
          <a:lstStyle/>
          <a:p>
            <a:r>
              <a:rPr lang="zh-CN" altLang="en-US" sz="4000" b="1" dirty="0">
                <a:solidFill>
                  <a:srgbClr val="000000"/>
                </a:solidFill>
                <a:ea typeface="黑体" panose="02010609060101010101" pitchFamily="2" charset="-122"/>
              </a:rPr>
              <a:t>涉毒犯罪数字标准</a:t>
            </a:r>
          </a:p>
        </p:txBody>
      </p:sp>
      <p:sp>
        <p:nvSpPr>
          <p:cNvPr id="39940" name="矩形 39939"/>
          <p:cNvSpPr/>
          <p:nvPr/>
        </p:nvSpPr>
        <p:spPr>
          <a:xfrm>
            <a:off x="1331640" y="908720"/>
            <a:ext cx="3272050" cy="707886"/>
          </a:xfrm>
          <a:prstGeom prst="rect">
            <a:avLst/>
          </a:prstGeom>
          <a:noFill/>
          <a:ln w="9525">
            <a:noFill/>
          </a:ln>
        </p:spPr>
        <p:txBody>
          <a:bodyPr wrap="none" anchor="ctr">
            <a:spAutoFit/>
          </a:bodyPr>
          <a:lstStyle/>
          <a:p>
            <a:r>
              <a:rPr lang="zh-CN" altLang="en-US" sz="4000" b="1" dirty="0" smtClean="0">
                <a:solidFill>
                  <a:srgbClr val="000000"/>
                </a:solidFill>
                <a:latin typeface="Arial" panose="020B0604020202020204" pitchFamily="34" charset="0"/>
                <a:ea typeface="黑体" panose="02010609060101010101" pitchFamily="2" charset="-122"/>
              </a:rPr>
              <a:t>数</a:t>
            </a:r>
            <a:r>
              <a:rPr lang="zh-CN" altLang="en-US" sz="4000" b="1" dirty="0">
                <a:solidFill>
                  <a:srgbClr val="000000"/>
                </a:solidFill>
                <a:latin typeface="Arial" panose="020B0604020202020204" pitchFamily="34" charset="0"/>
                <a:ea typeface="黑体" panose="02010609060101010101" pitchFamily="2" charset="-122"/>
              </a:rPr>
              <a:t>量及量刑：</a:t>
            </a:r>
          </a:p>
        </p:txBody>
      </p:sp>
      <p:sp>
        <p:nvSpPr>
          <p:cNvPr id="39941" name="矩形 39940"/>
          <p:cNvSpPr/>
          <p:nvPr/>
        </p:nvSpPr>
        <p:spPr>
          <a:xfrm>
            <a:off x="323528" y="1864568"/>
            <a:ext cx="8424862" cy="1938992"/>
          </a:xfrm>
          <a:prstGeom prst="rect">
            <a:avLst/>
          </a:prstGeom>
          <a:noFill/>
          <a:ln w="9525">
            <a:noFill/>
          </a:ln>
        </p:spPr>
        <p:txBody>
          <a:bodyPr anchor="ctr">
            <a:spAutoFit/>
          </a:bodyPr>
          <a:lstStyle/>
          <a:p>
            <a:r>
              <a:rPr lang="en-US" altLang="zh-CN" sz="4000" b="1" dirty="0">
                <a:solidFill>
                  <a:srgbClr val="000000"/>
                </a:solidFill>
                <a:latin typeface="黑体" panose="02010609060101010101" pitchFamily="2" charset="-122"/>
                <a:ea typeface="黑体" panose="02010609060101010101" pitchFamily="2" charset="-122"/>
              </a:rPr>
              <a:t>1</a:t>
            </a:r>
            <a:r>
              <a:rPr lang="zh-CN" altLang="en-US" sz="4000" b="1" dirty="0">
                <a:solidFill>
                  <a:srgbClr val="000000"/>
                </a:solidFill>
                <a:latin typeface="黑体" panose="02010609060101010101" pitchFamily="2" charset="-122"/>
                <a:ea typeface="黑体" panose="02010609060101010101" pitchFamily="2" charset="-122"/>
              </a:rPr>
              <a:t>、走私贩卖运输制造毒品：鸦片</a:t>
            </a:r>
            <a:r>
              <a:rPr lang="en-US" altLang="zh-CN" sz="4000" b="1" dirty="0">
                <a:solidFill>
                  <a:srgbClr val="000000"/>
                </a:solidFill>
                <a:latin typeface="黑体" panose="02010609060101010101" pitchFamily="2" charset="-122"/>
                <a:ea typeface="黑体" panose="02010609060101010101" pitchFamily="2" charset="-122"/>
              </a:rPr>
              <a:t>1000</a:t>
            </a:r>
            <a:r>
              <a:rPr lang="zh-CN" altLang="en-US" sz="4000" b="1" dirty="0">
                <a:solidFill>
                  <a:srgbClr val="000000"/>
                </a:solidFill>
                <a:latin typeface="黑体" panose="02010609060101010101" pitchFamily="2" charset="-122"/>
                <a:ea typeface="黑体" panose="02010609060101010101" pitchFamily="2" charset="-122"/>
              </a:rPr>
              <a:t>克以上海洛因</a:t>
            </a:r>
            <a:r>
              <a:rPr lang="en-US" altLang="zh-CN" sz="4000" b="1" dirty="0">
                <a:solidFill>
                  <a:srgbClr val="000000"/>
                </a:solidFill>
                <a:latin typeface="黑体" panose="02010609060101010101" pitchFamily="2" charset="-122"/>
                <a:ea typeface="黑体" panose="02010609060101010101" pitchFamily="2" charset="-122"/>
              </a:rPr>
              <a:t>50</a:t>
            </a:r>
            <a:r>
              <a:rPr lang="zh-CN" altLang="en-US" sz="4000" b="1" dirty="0">
                <a:solidFill>
                  <a:srgbClr val="000000"/>
                </a:solidFill>
                <a:latin typeface="黑体" panose="02010609060101010101" pitchFamily="2" charset="-122"/>
                <a:ea typeface="黑体" panose="02010609060101010101" pitchFamily="2" charset="-122"/>
              </a:rPr>
              <a:t>克以上，处</a:t>
            </a:r>
            <a:r>
              <a:rPr lang="en-US" altLang="zh-CN" sz="4000" b="1" dirty="0">
                <a:solidFill>
                  <a:srgbClr val="000000"/>
                </a:solidFill>
                <a:latin typeface="黑体" panose="02010609060101010101" pitchFamily="2" charset="-122"/>
                <a:ea typeface="黑体" panose="02010609060101010101" pitchFamily="2" charset="-122"/>
              </a:rPr>
              <a:t>15</a:t>
            </a:r>
            <a:r>
              <a:rPr lang="zh-CN" altLang="en-US" sz="4000" b="1" dirty="0">
                <a:solidFill>
                  <a:srgbClr val="000000"/>
                </a:solidFill>
                <a:latin typeface="黑体" panose="02010609060101010101" pitchFamily="2" charset="-122"/>
                <a:ea typeface="黑体" panose="02010609060101010101" pitchFamily="2" charset="-122"/>
              </a:rPr>
              <a:t>年</a:t>
            </a:r>
            <a:r>
              <a:rPr lang="zh-CN" altLang="en-US" sz="4000" b="1" dirty="0" smtClean="0">
                <a:solidFill>
                  <a:srgbClr val="000000"/>
                </a:solidFill>
                <a:latin typeface="黑体" panose="02010609060101010101" pitchFamily="2" charset="-122"/>
                <a:ea typeface="黑体" panose="02010609060101010101" pitchFamily="2" charset="-122"/>
              </a:rPr>
              <a:t>有期</a:t>
            </a:r>
            <a:r>
              <a:rPr lang="zh-CN" altLang="en-US" sz="4000" b="1" dirty="0">
                <a:solidFill>
                  <a:srgbClr val="000000"/>
                </a:solidFill>
                <a:latin typeface="黑体" panose="02010609060101010101" pitchFamily="2" charset="-122"/>
                <a:ea typeface="黑体" panose="02010609060101010101" pitchFamily="2" charset="-122"/>
              </a:rPr>
              <a:t>徒刑，无期徒刑或者死刑。</a:t>
            </a:r>
          </a:p>
        </p:txBody>
      </p:sp>
      <p:sp>
        <p:nvSpPr>
          <p:cNvPr id="39943" name="矩形 39942"/>
          <p:cNvSpPr/>
          <p:nvPr/>
        </p:nvSpPr>
        <p:spPr>
          <a:xfrm>
            <a:off x="352129" y="4149080"/>
            <a:ext cx="8675687" cy="1938992"/>
          </a:xfrm>
          <a:prstGeom prst="rect">
            <a:avLst/>
          </a:prstGeom>
          <a:noFill/>
          <a:ln w="9525">
            <a:noFill/>
          </a:ln>
        </p:spPr>
        <p:txBody>
          <a:bodyPr anchor="ctr">
            <a:spAutoFit/>
          </a:bodyPr>
          <a:lstStyle/>
          <a:p>
            <a:r>
              <a:rPr lang="en-US" altLang="zh-CN" sz="4000" b="1" dirty="0">
                <a:solidFill>
                  <a:srgbClr val="000000"/>
                </a:solidFill>
                <a:latin typeface="黑体" panose="02010609060101010101" pitchFamily="2" charset="-122"/>
                <a:ea typeface="黑体" panose="02010609060101010101" pitchFamily="2" charset="-122"/>
              </a:rPr>
              <a:t>2</a:t>
            </a:r>
            <a:r>
              <a:rPr lang="zh-CN" altLang="en-US" sz="4000" b="1" dirty="0">
                <a:solidFill>
                  <a:srgbClr val="000000"/>
                </a:solidFill>
                <a:latin typeface="黑体" panose="02010609060101010101" pitchFamily="2" charset="-122"/>
                <a:ea typeface="黑体" panose="02010609060101010101" pitchFamily="2" charset="-122"/>
              </a:rPr>
              <a:t>、非法持有毒品：鸦片</a:t>
            </a:r>
            <a:r>
              <a:rPr lang="en-US" altLang="zh-CN" sz="4000" b="1" dirty="0">
                <a:solidFill>
                  <a:srgbClr val="000000"/>
                </a:solidFill>
                <a:latin typeface="黑体" panose="02010609060101010101" pitchFamily="2" charset="-122"/>
                <a:ea typeface="黑体" panose="02010609060101010101" pitchFamily="2" charset="-122"/>
              </a:rPr>
              <a:t>1000</a:t>
            </a:r>
            <a:r>
              <a:rPr lang="zh-CN" altLang="en-US" sz="4000" b="1" dirty="0">
                <a:solidFill>
                  <a:srgbClr val="000000"/>
                </a:solidFill>
                <a:latin typeface="黑体" panose="02010609060101010101" pitchFamily="2" charset="-122"/>
                <a:ea typeface="黑体" panose="02010609060101010101" pitchFamily="2" charset="-122"/>
              </a:rPr>
              <a:t>克以上海洛因</a:t>
            </a:r>
            <a:r>
              <a:rPr lang="en-US" altLang="zh-CN" sz="4000" b="1" dirty="0">
                <a:solidFill>
                  <a:srgbClr val="000000"/>
                </a:solidFill>
                <a:latin typeface="黑体" panose="02010609060101010101" pitchFamily="2" charset="-122"/>
                <a:ea typeface="黑体" panose="02010609060101010101" pitchFamily="2" charset="-122"/>
              </a:rPr>
              <a:t>50</a:t>
            </a:r>
            <a:r>
              <a:rPr lang="zh-CN" altLang="en-US" sz="4000" b="1" dirty="0">
                <a:solidFill>
                  <a:srgbClr val="000000"/>
                </a:solidFill>
                <a:latin typeface="黑体" panose="02010609060101010101" pitchFamily="2" charset="-122"/>
                <a:ea typeface="黑体" panose="02010609060101010101" pitchFamily="2" charset="-122"/>
              </a:rPr>
              <a:t>克以上，处</a:t>
            </a:r>
            <a:r>
              <a:rPr lang="en-US" altLang="zh-CN" sz="4000" b="1" dirty="0">
                <a:solidFill>
                  <a:srgbClr val="000000"/>
                </a:solidFill>
                <a:latin typeface="黑体" panose="02010609060101010101" pitchFamily="2" charset="-122"/>
                <a:ea typeface="黑体" panose="02010609060101010101" pitchFamily="2" charset="-122"/>
              </a:rPr>
              <a:t>7</a:t>
            </a:r>
            <a:r>
              <a:rPr lang="zh-CN" altLang="en-US" sz="4000" b="1" dirty="0">
                <a:solidFill>
                  <a:srgbClr val="000000"/>
                </a:solidFill>
                <a:latin typeface="黑体" panose="02010609060101010101" pitchFamily="2" charset="-122"/>
                <a:ea typeface="黑体" panose="02010609060101010101" pitchFamily="2" charset="-122"/>
              </a:rPr>
              <a:t>年以上有期徒刑</a:t>
            </a:r>
          </a:p>
          <a:p>
            <a:r>
              <a:rPr lang="zh-CN" altLang="en-US" sz="4000" b="1" dirty="0">
                <a:solidFill>
                  <a:srgbClr val="000000"/>
                </a:solidFill>
                <a:latin typeface="黑体" panose="02010609060101010101" pitchFamily="2" charset="-122"/>
                <a:ea typeface="黑体" panose="02010609060101010101" pitchFamily="2" charset="-122"/>
              </a:rPr>
              <a:t>   或者无期徒刑。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1" fill="hold"/>
                                        <p:tgtEl>
                                          <p:spTgt spid="3994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9941"/>
                                        </p:tgtEl>
                                        <p:attrNameLst>
                                          <p:attrName>style.visibility</p:attrName>
                                        </p:attrNameLst>
                                      </p:cBhvr>
                                      <p:to>
                                        <p:strVal val="visible"/>
                                      </p:to>
                                    </p:set>
                                    <p:anim calcmode="lin" valueType="num">
                                      <p:cBhvr>
                                        <p:cTn id="12" dur="1" fill="hold"/>
                                        <p:tgtEl>
                                          <p:spTgt spid="3994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9943"/>
                                        </p:tgtEl>
                                        <p:attrNameLst>
                                          <p:attrName>style.visibility</p:attrName>
                                        </p:attrNameLst>
                                      </p:cBhvr>
                                      <p:to>
                                        <p:strVal val="visible"/>
                                      </p:to>
                                    </p:set>
                                    <p:anim calcmode="lin" valueType="num">
                                      <p:cBhvr>
                                        <p:cTn id="17" dur="1" fill="hold"/>
                                        <p:tgtEl>
                                          <p:spTgt spid="3994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p:bldP spid="39941" grpId="0"/>
      <p:bldP spid="399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0728" y="1938605"/>
            <a:ext cx="792088" cy="2308324"/>
          </a:xfrm>
          <a:prstGeom prst="rect">
            <a:avLst/>
          </a:prstGeom>
          <a:solidFill>
            <a:srgbClr val="FFFF00"/>
          </a:solidFill>
        </p:spPr>
        <p:txBody>
          <a:bodyPr wrap="square">
            <a:spAutoFit/>
          </a:bodyPr>
          <a:lstStyle/>
          <a:p>
            <a:r>
              <a:rPr lang="zh-CN" altLang="en-US" sz="4800" b="1" dirty="0" smtClean="0">
                <a:solidFill>
                  <a:srgbClr val="000000"/>
                </a:solidFill>
                <a:latin typeface="黑体" panose="02010609060101010101" pitchFamily="49" charset="-122"/>
                <a:ea typeface="黑体" panose="02010609060101010101" pitchFamily="49" charset="-122"/>
              </a:rPr>
              <a:t>毒</a:t>
            </a:r>
            <a:endParaRPr lang="en-US" altLang="zh-CN" sz="4800" b="1" dirty="0">
              <a:solidFill>
                <a:srgbClr val="000000"/>
              </a:solidFill>
              <a:latin typeface="黑体" panose="02010609060101010101" pitchFamily="49" charset="-122"/>
              <a:ea typeface="黑体" panose="02010609060101010101" pitchFamily="49" charset="-122"/>
            </a:endParaRPr>
          </a:p>
          <a:p>
            <a:endParaRPr lang="en-US" altLang="zh-CN" sz="4800" b="1" dirty="0" smtClean="0">
              <a:solidFill>
                <a:srgbClr val="000000"/>
              </a:solidFill>
              <a:latin typeface="黑体" panose="02010609060101010101" pitchFamily="49" charset="-122"/>
              <a:ea typeface="黑体" panose="02010609060101010101" pitchFamily="49" charset="-122"/>
            </a:endParaRPr>
          </a:p>
          <a:p>
            <a:r>
              <a:rPr lang="zh-CN" altLang="en-US" sz="4800" b="1" dirty="0" smtClean="0">
                <a:solidFill>
                  <a:srgbClr val="000000"/>
                </a:solidFill>
                <a:latin typeface="黑体" panose="02010609060101010101" pitchFamily="49" charset="-122"/>
                <a:ea typeface="黑体" panose="02010609060101010101" pitchFamily="49" charset="-122"/>
              </a:rPr>
              <a:t>品</a:t>
            </a:r>
            <a:endParaRPr lang="zh-CN" altLang="en-US" sz="4800" dirty="0"/>
          </a:p>
        </p:txBody>
      </p:sp>
      <p:sp>
        <p:nvSpPr>
          <p:cNvPr id="5" name="矩形 4"/>
          <p:cNvSpPr/>
          <p:nvPr/>
        </p:nvSpPr>
        <p:spPr>
          <a:xfrm>
            <a:off x="1835696" y="188640"/>
            <a:ext cx="2376264" cy="646331"/>
          </a:xfrm>
          <a:prstGeom prst="rect">
            <a:avLst/>
          </a:prstGeom>
          <a:solidFill>
            <a:srgbClr val="FFFF00"/>
          </a:solidFill>
        </p:spPr>
        <p:txBody>
          <a:bodyPr wrap="square">
            <a:spAutoFit/>
          </a:bodyPr>
          <a:lstStyle/>
          <a:p>
            <a:r>
              <a:rPr lang="zh-CN" altLang="en-US" sz="3600" b="1" dirty="0">
                <a:solidFill>
                  <a:srgbClr val="000000"/>
                </a:solidFill>
                <a:latin typeface="黑体" panose="02010609060101010101" pitchFamily="49" charset="-122"/>
                <a:ea typeface="黑体" panose="02010609060101010101" pitchFamily="49" charset="-122"/>
              </a:rPr>
              <a:t>认</a:t>
            </a:r>
            <a:r>
              <a:rPr lang="zh-CN" altLang="en-US" sz="3600" b="1" dirty="0" smtClean="0">
                <a:solidFill>
                  <a:srgbClr val="000000"/>
                </a:solidFill>
                <a:latin typeface="黑体" panose="02010609060101010101" pitchFamily="49" charset="-122"/>
                <a:ea typeface="黑体" panose="02010609060101010101" pitchFamily="49" charset="-122"/>
              </a:rPr>
              <a:t>识毒品</a:t>
            </a:r>
            <a:endParaRPr lang="zh-CN" altLang="en-US" sz="3600" dirty="0"/>
          </a:p>
        </p:txBody>
      </p:sp>
      <p:sp>
        <p:nvSpPr>
          <p:cNvPr id="6" name="矩形 5"/>
          <p:cNvSpPr/>
          <p:nvPr/>
        </p:nvSpPr>
        <p:spPr>
          <a:xfrm>
            <a:off x="1793897" y="2147663"/>
            <a:ext cx="3066135" cy="646331"/>
          </a:xfrm>
          <a:prstGeom prst="rect">
            <a:avLst/>
          </a:prstGeom>
          <a:solidFill>
            <a:srgbClr val="FFFF00"/>
          </a:solidFill>
        </p:spPr>
        <p:txBody>
          <a:bodyPr wrap="square">
            <a:spAutoFit/>
          </a:bodyPr>
          <a:lstStyle/>
          <a:p>
            <a:r>
              <a:rPr lang="zh-CN" altLang="en-US" sz="3600" b="1" dirty="0">
                <a:solidFill>
                  <a:srgbClr val="000000"/>
                </a:solidFill>
                <a:latin typeface="黑体" panose="02010609060101010101" pitchFamily="49" charset="-122"/>
                <a:ea typeface="黑体" panose="02010609060101010101" pitchFamily="49" charset="-122"/>
              </a:rPr>
              <a:t>毒品的危害。</a:t>
            </a:r>
            <a:endParaRPr lang="zh-CN" altLang="en-US" sz="3600" dirty="0"/>
          </a:p>
        </p:txBody>
      </p:sp>
      <p:sp>
        <p:nvSpPr>
          <p:cNvPr id="7" name="矩形 6"/>
          <p:cNvSpPr/>
          <p:nvPr/>
        </p:nvSpPr>
        <p:spPr>
          <a:xfrm>
            <a:off x="1914399" y="3923764"/>
            <a:ext cx="3413330" cy="646331"/>
          </a:xfrm>
          <a:prstGeom prst="rect">
            <a:avLst/>
          </a:prstGeom>
          <a:solidFill>
            <a:srgbClr val="FFFF00"/>
          </a:solidFill>
        </p:spPr>
        <p:txBody>
          <a:bodyPr wrap="square">
            <a:spAutoFit/>
          </a:bodyPr>
          <a:lstStyle/>
          <a:p>
            <a:r>
              <a:rPr lang="zh-CN" altLang="en-US" sz="3600" b="1" dirty="0">
                <a:solidFill>
                  <a:srgbClr val="000000"/>
                </a:solidFill>
                <a:ea typeface="黑体" panose="02010609060101010101" pitchFamily="2" charset="-122"/>
              </a:rPr>
              <a:t>如何抵制毒品</a:t>
            </a:r>
            <a:endParaRPr lang="zh-CN" altLang="en-US" sz="3600" dirty="0"/>
          </a:p>
        </p:txBody>
      </p:sp>
      <p:sp>
        <p:nvSpPr>
          <p:cNvPr id="8" name="矩形 7"/>
          <p:cNvSpPr/>
          <p:nvPr/>
        </p:nvSpPr>
        <p:spPr>
          <a:xfrm>
            <a:off x="2067341" y="5589240"/>
            <a:ext cx="2360643" cy="646331"/>
          </a:xfrm>
          <a:prstGeom prst="rect">
            <a:avLst/>
          </a:prstGeom>
          <a:solidFill>
            <a:srgbClr val="FFFF00"/>
          </a:solidFill>
        </p:spPr>
        <p:txBody>
          <a:bodyPr wrap="square">
            <a:spAutoFit/>
          </a:bodyPr>
          <a:lstStyle/>
          <a:p>
            <a:r>
              <a:rPr lang="zh-CN" altLang="en-US" sz="3600" b="1" dirty="0">
                <a:solidFill>
                  <a:srgbClr val="000000"/>
                </a:solidFill>
                <a:ea typeface="黑体" panose="02010609060101010101" pitchFamily="2" charset="-122"/>
              </a:rPr>
              <a:t>禁毒政策</a:t>
            </a:r>
            <a:endParaRPr lang="zh-CN" altLang="en-US" sz="3600" dirty="0"/>
          </a:p>
        </p:txBody>
      </p:sp>
      <p:sp>
        <p:nvSpPr>
          <p:cNvPr id="9" name="左大括号 8"/>
          <p:cNvSpPr/>
          <p:nvPr/>
        </p:nvSpPr>
        <p:spPr>
          <a:xfrm>
            <a:off x="1187624" y="511805"/>
            <a:ext cx="606273" cy="5653499"/>
          </a:xfrm>
          <a:prstGeom prst="leftBrace">
            <a:avLst>
              <a:gd name="adj1" fmla="val 42191"/>
              <a:gd name="adj2" fmla="val 50000"/>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endParaRPr>
          </a:p>
        </p:txBody>
      </p:sp>
      <p:sp>
        <p:nvSpPr>
          <p:cNvPr id="10" name="云形标注 9"/>
          <p:cNvSpPr/>
          <p:nvPr/>
        </p:nvSpPr>
        <p:spPr>
          <a:xfrm>
            <a:off x="4319464" y="4642267"/>
            <a:ext cx="4824536" cy="864096"/>
          </a:xfrm>
          <a:prstGeom prst="cloudCallout">
            <a:avLst>
              <a:gd name="adj1" fmla="val -45350"/>
              <a:gd name="adj2" fmla="val 68439"/>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rgbClr val="000000"/>
                </a:solidFill>
                <a:latin typeface="黑体" panose="02010609060101010101" pitchFamily="49" charset="-122"/>
                <a:ea typeface="黑体" panose="02010609060101010101" pitchFamily="49" charset="-122"/>
              </a:rPr>
              <a:t>远离毒品</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11" name="椭圆形标注 10"/>
          <p:cNvSpPr/>
          <p:nvPr/>
        </p:nvSpPr>
        <p:spPr>
          <a:xfrm>
            <a:off x="5652120" y="368660"/>
            <a:ext cx="2736304" cy="648072"/>
          </a:xfrm>
          <a:prstGeom prst="wedgeEllipseCallout">
            <a:avLst>
              <a:gd name="adj1" fmla="val -210766"/>
              <a:gd name="adj2" fmla="val 2194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solidFill>
                  <a:srgbClr val="000000"/>
                </a:solidFill>
              </a:rPr>
              <a:t>小结</a:t>
            </a:r>
            <a:endParaRPr lang="zh-CN" altLang="en-US" sz="4800" b="1" dirty="0">
              <a:solidFill>
                <a:srgbClr val="000000"/>
              </a:solidFill>
            </a:endParaRPr>
          </a:p>
        </p:txBody>
      </p:sp>
    </p:spTree>
    <p:extLst>
      <p:ext uri="{BB962C8B-B14F-4D97-AF65-F5344CB8AC3E}">
        <p14:creationId xmlns:p14="http://schemas.microsoft.com/office/powerpoint/2010/main" xmlns="" val="3821893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矩形 41986"/>
          <p:cNvSpPr/>
          <p:nvPr/>
        </p:nvSpPr>
        <p:spPr>
          <a:xfrm>
            <a:off x="3635896" y="5805264"/>
            <a:ext cx="5073650" cy="959619"/>
          </a:xfrm>
          <a:prstGeom prst="rect">
            <a:avLst/>
          </a:prstGeom>
        </p:spPr>
        <p:txBody>
          <a:bodyPr wrap="none" fromWordArt="1">
            <a:prstTxWarp prst="textPlain">
              <a:avLst>
                <a:gd name="adj" fmla="val 50000"/>
              </a:avLst>
            </a:prstTxWarp>
            <a:normAutofit lnSpcReduction="10000"/>
          </a:bodyPr>
          <a:lstStyle/>
          <a:p>
            <a:pPr algn="ctr"/>
            <a:r>
              <a:rPr lang="zh-CN" altLang="en-US" sz="6000" dirty="0">
                <a:ln w="12700" cap="flat" cmpd="sng">
                  <a:solidFill>
                    <a:srgbClr val="FF0000"/>
                  </a:solidFill>
                  <a:prstDash val="solid"/>
                  <a:headEnd type="none" w="med" len="med"/>
                  <a:tailEnd type="none" w="med" len="med"/>
                </a:ln>
                <a:solidFill>
                  <a:srgbClr val="FF0000"/>
                </a:solidFill>
                <a:effectLst>
                  <a:outerShdw dist="35921" dir="2699999" sy="50000" kx="2115830" algn="bl" rotWithShape="0">
                    <a:srgbClr val="C0C0C0">
                      <a:alpha val="75000"/>
                    </a:srgbClr>
                  </a:outerShdw>
                </a:effectLst>
                <a:latin typeface="宋体" panose="02010600030101010101" pitchFamily="2" charset="-122"/>
                <a:ea typeface="宋体" panose="02010600030101010101" pitchFamily="2" charset="-122"/>
              </a:rPr>
              <a:t>谢　谢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7565" y="908720"/>
            <a:ext cx="9112498" cy="44434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5361"/>
          <p:cNvSpPr>
            <a:spLocks noGrp="1" noRot="1"/>
          </p:cNvSpPr>
          <p:nvPr>
            <p:ph type="title"/>
          </p:nvPr>
        </p:nvSpPr>
        <p:spPr>
          <a:xfrm>
            <a:off x="2915816" y="116632"/>
            <a:ext cx="4104456" cy="792088"/>
          </a:xfrm>
          <a:solidFill>
            <a:srgbClr val="FFFF00"/>
          </a:solidFill>
          <a:ln/>
        </p:spPr>
        <p:txBody>
          <a:bodyPr anchor="ctr"/>
          <a:lstStyle/>
          <a:p>
            <a:r>
              <a:rPr lang="zh-CN" altLang="en-US" sz="4000" b="1" dirty="0">
                <a:solidFill>
                  <a:srgbClr val="000000"/>
                </a:solidFill>
                <a:latin typeface="黑体" panose="02010609060101010101" pitchFamily="49" charset="-122"/>
                <a:ea typeface="黑体" panose="02010609060101010101" pitchFamily="49" charset="-122"/>
              </a:rPr>
              <a:t>学习目标</a:t>
            </a:r>
          </a:p>
        </p:txBody>
      </p:sp>
      <p:sp>
        <p:nvSpPr>
          <p:cNvPr id="2" name="矩形 1"/>
          <p:cNvSpPr/>
          <p:nvPr/>
        </p:nvSpPr>
        <p:spPr>
          <a:xfrm>
            <a:off x="539552" y="1196752"/>
            <a:ext cx="8424936" cy="1323439"/>
          </a:xfrm>
          <a:prstGeom prst="rect">
            <a:avLst/>
          </a:prstGeom>
        </p:spPr>
        <p:txBody>
          <a:bodyPr wrap="square">
            <a:spAutoFit/>
          </a:bodyPr>
          <a:lstStyle/>
          <a:p>
            <a:r>
              <a:rPr lang="en-US" altLang="zh-CN" sz="4000" b="1" dirty="0">
                <a:solidFill>
                  <a:srgbClr val="000000"/>
                </a:solidFill>
                <a:latin typeface="黑体" panose="02010609060101010101" pitchFamily="49" charset="-122"/>
                <a:ea typeface="黑体" panose="02010609060101010101" pitchFamily="49" charset="-122"/>
              </a:rPr>
              <a:t>1</a:t>
            </a:r>
            <a:r>
              <a:rPr lang="zh-CN" altLang="en-US" sz="4000" b="1" dirty="0">
                <a:solidFill>
                  <a:srgbClr val="000000"/>
                </a:solidFill>
                <a:latin typeface="黑体" panose="02010609060101010101" pitchFamily="49" charset="-122"/>
                <a:ea typeface="黑体" panose="02010609060101010101" pitchFamily="49" charset="-122"/>
              </a:rPr>
              <a:t>、了解什么是毒品，认识吸毒行为 </a:t>
            </a:r>
            <a:r>
              <a:rPr lang="en-US" altLang="zh-CN" sz="4000" b="1" dirty="0">
                <a:solidFill>
                  <a:srgbClr val="000000"/>
                </a:solidFill>
                <a:latin typeface="黑体" panose="02010609060101010101" pitchFamily="49" charset="-122"/>
                <a:ea typeface="黑体" panose="02010609060101010101" pitchFamily="49" charset="-122"/>
              </a:rPr>
              <a:t>,</a:t>
            </a:r>
            <a:r>
              <a:rPr lang="zh-CN" altLang="en-US" sz="4000" b="1" dirty="0">
                <a:solidFill>
                  <a:srgbClr val="000000"/>
                </a:solidFill>
                <a:latin typeface="黑体" panose="02010609060101010101" pitchFamily="49" charset="-122"/>
                <a:ea typeface="黑体" panose="02010609060101010101" pitchFamily="49" charset="-122"/>
              </a:rPr>
              <a:t>认清毒品的危害。</a:t>
            </a:r>
          </a:p>
        </p:txBody>
      </p:sp>
      <p:sp>
        <p:nvSpPr>
          <p:cNvPr id="3" name="矩形 2"/>
          <p:cNvSpPr/>
          <p:nvPr/>
        </p:nvSpPr>
        <p:spPr>
          <a:xfrm>
            <a:off x="421703" y="2924944"/>
            <a:ext cx="8496944" cy="1938992"/>
          </a:xfrm>
          <a:prstGeom prst="rect">
            <a:avLst/>
          </a:prstGeom>
        </p:spPr>
        <p:txBody>
          <a:bodyPr wrap="square">
            <a:spAutoFit/>
          </a:bodyPr>
          <a:lstStyle/>
          <a:p>
            <a:r>
              <a:rPr lang="en-US" altLang="zh-CN" sz="4000" b="1" dirty="0">
                <a:solidFill>
                  <a:srgbClr val="000000"/>
                </a:solidFill>
                <a:latin typeface="黑体" panose="02010609060101010101" pitchFamily="49" charset="-122"/>
                <a:ea typeface="黑体" panose="02010609060101010101" pitchFamily="49" charset="-122"/>
              </a:rPr>
              <a:t>2</a:t>
            </a:r>
            <a:r>
              <a:rPr lang="zh-CN" altLang="en-US" sz="4000" b="1" dirty="0">
                <a:solidFill>
                  <a:srgbClr val="000000"/>
                </a:solidFill>
                <a:latin typeface="黑体" panose="02010609060101010101" pitchFamily="49" charset="-122"/>
                <a:ea typeface="黑体" panose="02010609060101010101" pitchFamily="49" charset="-122"/>
              </a:rPr>
              <a:t>、懂得“珍惜生命，远离毒品”，培养禁毒意识，提高拒绝毒品的心理防御能力和自觉性。</a:t>
            </a:r>
          </a:p>
        </p:txBody>
      </p:sp>
      <p:sp>
        <p:nvSpPr>
          <p:cNvPr id="4" name="矩形 3"/>
          <p:cNvSpPr/>
          <p:nvPr/>
        </p:nvSpPr>
        <p:spPr>
          <a:xfrm>
            <a:off x="421703" y="5390661"/>
            <a:ext cx="8712968" cy="707886"/>
          </a:xfrm>
          <a:prstGeom prst="rect">
            <a:avLst/>
          </a:prstGeom>
        </p:spPr>
        <p:txBody>
          <a:bodyPr wrap="square">
            <a:spAutoFit/>
          </a:bodyPr>
          <a:lstStyle/>
          <a:p>
            <a:r>
              <a:rPr lang="en-US" altLang="zh-CN" sz="4000" b="1" dirty="0">
                <a:solidFill>
                  <a:srgbClr val="000000"/>
                </a:solidFill>
                <a:latin typeface="黑体" panose="02010609060101010101" pitchFamily="49" charset="-122"/>
                <a:ea typeface="黑体" panose="02010609060101010101" pitchFamily="49" charset="-122"/>
              </a:rPr>
              <a:t>3</a:t>
            </a:r>
            <a:r>
              <a:rPr lang="zh-CN" altLang="en-US" sz="4000" b="1" dirty="0">
                <a:solidFill>
                  <a:srgbClr val="000000"/>
                </a:solidFill>
                <a:latin typeface="黑体" panose="02010609060101010101" pitchFamily="49" charset="-122"/>
                <a:ea typeface="黑体" panose="02010609060101010101" pitchFamily="49" charset="-122"/>
              </a:rPr>
              <a:t>、自觉与涉毒违法犯罪行为作斗争。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90"/>
                                          </p:val>
                                        </p:tav>
                                        <p:tav tm="100000">
                                          <p:val>
                                            <p:fltVal val="0"/>
                                          </p:val>
                                        </p:tav>
                                      </p:tavLst>
                                    </p:anim>
                                    <p:animEffect transition="in" filter="fade">
                                      <p:cBhvr>
                                        <p:cTn id="16" dur="500"/>
                                        <p:tgtEl>
                                          <p:spTgt spid="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文本占位符 6146"/>
          <p:cNvSpPr>
            <a:spLocks noGrp="1" noRot="1"/>
          </p:cNvSpPr>
          <p:nvPr>
            <p:ph type="body" idx="1"/>
          </p:nvPr>
        </p:nvSpPr>
        <p:spPr>
          <a:xfrm>
            <a:off x="251520" y="2924944"/>
            <a:ext cx="8820472" cy="3024336"/>
          </a:xfrm>
          <a:solidFill>
            <a:srgbClr val="FFFF00"/>
          </a:solidFill>
          <a:ln/>
        </p:spPr>
        <p:txBody>
          <a:bodyPr/>
          <a:lstStyle/>
          <a:p>
            <a:pPr>
              <a:buNone/>
            </a:pPr>
            <a:r>
              <a:rPr lang="en-US" altLang="zh-CN" sz="4000" b="1" dirty="0" smtClean="0">
                <a:solidFill>
                  <a:srgbClr val="000000"/>
                </a:solidFill>
                <a:latin typeface="黑体" panose="02010609060101010101" pitchFamily="49" charset="-122"/>
                <a:ea typeface="黑体" panose="02010609060101010101" pitchFamily="49" charset="-122"/>
              </a:rPr>
              <a:t>    —</a:t>
            </a:r>
            <a:r>
              <a:rPr lang="zh-CN" altLang="en-US" sz="4000" b="1" dirty="0">
                <a:solidFill>
                  <a:srgbClr val="000000"/>
                </a:solidFill>
                <a:latin typeface="黑体" panose="02010609060101010101" pitchFamily="49" charset="-122"/>
                <a:ea typeface="黑体" panose="02010609060101010101" pitchFamily="49" charset="-122"/>
              </a:rPr>
              <a:t>我国法律规定的毒品是指鸦片、海洛因、冰毒、吗啡、大麻、可卡因以及国家规定管制的其他能够使人形成瘾癖的麻醉药品和精神药品。</a:t>
            </a:r>
          </a:p>
          <a:p>
            <a:pPr>
              <a:buNone/>
            </a:pPr>
            <a:r>
              <a:rPr lang="zh-CN" altLang="en-US" sz="4000" b="1" dirty="0">
                <a:solidFill>
                  <a:srgbClr val="000000"/>
                </a:solidFill>
                <a:latin typeface="黑体" panose="02010609060101010101" pitchFamily="49" charset="-122"/>
                <a:ea typeface="黑体" panose="02010609060101010101" pitchFamily="49" charset="-122"/>
              </a:rPr>
              <a:t>     </a:t>
            </a:r>
          </a:p>
        </p:txBody>
      </p:sp>
      <p:sp>
        <p:nvSpPr>
          <p:cNvPr id="2" name="矩形 1"/>
          <p:cNvSpPr/>
          <p:nvPr/>
        </p:nvSpPr>
        <p:spPr>
          <a:xfrm>
            <a:off x="251520" y="116632"/>
            <a:ext cx="4896544" cy="1323439"/>
          </a:xfrm>
          <a:prstGeom prst="rect">
            <a:avLst/>
          </a:prstGeom>
        </p:spPr>
        <p:txBody>
          <a:bodyPr wrap="square">
            <a:spAutoFit/>
          </a:bodyPr>
          <a:lstStyle/>
          <a:p>
            <a:r>
              <a:rPr lang="zh-CN" altLang="en-US" sz="4000" b="1" dirty="0">
                <a:solidFill>
                  <a:srgbClr val="000000"/>
                </a:solidFill>
                <a:latin typeface="黑体" panose="02010609060101010101" pitchFamily="49" charset="-122"/>
                <a:ea typeface="黑体" panose="02010609060101010101" pitchFamily="49" charset="-122"/>
              </a:rPr>
              <a:t>一、认识毒品</a:t>
            </a:r>
          </a:p>
          <a:p>
            <a:r>
              <a:rPr lang="zh-CN" altLang="en-US" sz="4000" b="1" dirty="0">
                <a:solidFill>
                  <a:srgbClr val="000000"/>
                </a:solidFill>
                <a:latin typeface="黑体" panose="02010609060101010101" pitchFamily="49" charset="-122"/>
                <a:ea typeface="黑体" panose="02010609060101010101" pitchFamily="49" charset="-122"/>
              </a:rPr>
              <a:t>       什么是毒品？</a:t>
            </a:r>
          </a:p>
        </p:txBody>
      </p:sp>
      <p:sp>
        <p:nvSpPr>
          <p:cNvPr id="3" name="云形标注 2"/>
          <p:cNvSpPr/>
          <p:nvPr/>
        </p:nvSpPr>
        <p:spPr>
          <a:xfrm>
            <a:off x="3131840" y="1700808"/>
            <a:ext cx="6012160" cy="864096"/>
          </a:xfrm>
          <a:prstGeom prst="cloudCallout">
            <a:avLst>
              <a:gd name="adj1" fmla="val -42062"/>
              <a:gd name="adj2" fmla="val -9785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rgbClr val="000000"/>
                </a:solidFill>
                <a:latin typeface="黑体" panose="02010609060101010101" pitchFamily="49" charset="-122"/>
                <a:ea typeface="黑体" panose="02010609060101010101" pitchFamily="49" charset="-122"/>
              </a:rPr>
              <a:t>议一议，说一说</a:t>
            </a:r>
            <a:endParaRPr lang="zh-CN" altLang="en-US" sz="4000" b="1" dirty="0">
              <a:solidFill>
                <a:srgbClr val="000000"/>
              </a:solidFill>
              <a:latin typeface="黑体" panose="02010609060101010101" pitchFamily="49" charset="-122"/>
              <a:ea typeface="黑体" panose="02010609060101010101" pitchFamily="49" charset="-122"/>
            </a:endParaRPr>
          </a:p>
        </p:txBody>
      </p:sp>
      <p:sp>
        <p:nvSpPr>
          <p:cNvPr id="5" name="云形标注 4"/>
          <p:cNvSpPr/>
          <p:nvPr/>
        </p:nvSpPr>
        <p:spPr>
          <a:xfrm>
            <a:off x="86004" y="5993904"/>
            <a:ext cx="8158404" cy="864096"/>
          </a:xfrm>
          <a:prstGeom prst="cloudCallout">
            <a:avLst>
              <a:gd name="adj1" fmla="val 46339"/>
              <a:gd name="adj2" fmla="val -128087"/>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rgbClr val="000000"/>
                </a:solidFill>
                <a:latin typeface="黑体" panose="02010609060101010101" pitchFamily="49" charset="-122"/>
                <a:ea typeface="黑体" panose="02010609060101010101" pitchFamily="49" charset="-122"/>
              </a:rPr>
              <a:t>观看</a:t>
            </a:r>
            <a:r>
              <a:rPr lang="zh-CN" altLang="en-US" sz="4000" b="1" dirty="0" smtClean="0">
                <a:solidFill>
                  <a:srgbClr val="000000"/>
                </a:solidFill>
                <a:latin typeface="黑体" panose="02010609060101010101" pitchFamily="49" charset="-122"/>
                <a:ea typeface="黑体" panose="02010609060101010101" pitchFamily="49" charset="-122"/>
              </a:rPr>
              <a:t>视频了解</a:t>
            </a:r>
            <a:r>
              <a:rPr lang="zh-CN" altLang="en-US" sz="4000" b="1" dirty="0" smtClean="0">
                <a:solidFill>
                  <a:srgbClr val="000000"/>
                </a:solidFill>
                <a:latin typeface="黑体" panose="02010609060101010101" pitchFamily="49" charset="-122"/>
                <a:ea typeface="黑体" panose="02010609060101010101" pitchFamily="49" charset="-122"/>
              </a:rPr>
              <a:t>毒品危害</a:t>
            </a:r>
            <a:endParaRPr lang="zh-CN" altLang="en-US" sz="4000" b="1" dirty="0">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147">
                                            <p:txEl>
                                              <p:pRg st="0" end="0"/>
                                            </p:txEl>
                                          </p:spTgt>
                                        </p:tgtEl>
                                        <p:attrNameLst>
                                          <p:attrName>style.visibility</p:attrName>
                                        </p:attrNameLst>
                                      </p:cBhvr>
                                      <p:to>
                                        <p:strVal val="visible"/>
                                      </p:to>
                                    </p:set>
                                    <p:anim calcmode="lin" valueType="num">
                                      <p:cBhvr additive="base">
                                        <p:cTn id="14"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8193"/>
          <p:cNvSpPr>
            <a:spLocks noGrp="1" noRot="1"/>
          </p:cNvSpPr>
          <p:nvPr>
            <p:ph type="title"/>
          </p:nvPr>
        </p:nvSpPr>
        <p:spPr>
          <a:xfrm>
            <a:off x="3995936" y="0"/>
            <a:ext cx="4165600" cy="692696"/>
          </a:xfrm>
          <a:solidFill>
            <a:srgbClr val="FFFF00"/>
          </a:solidFill>
          <a:ln/>
        </p:spPr>
        <p:txBody>
          <a:bodyPr anchor="ctr"/>
          <a:lstStyle/>
          <a:p>
            <a:r>
              <a:rPr lang="zh-CN" altLang="en-US" sz="4800" b="1" dirty="0">
                <a:solidFill>
                  <a:srgbClr val="000000"/>
                </a:solidFill>
                <a:latin typeface="黑体" panose="02010609060101010101" pitchFamily="49" charset="-122"/>
                <a:ea typeface="黑体" panose="02010609060101010101" pitchFamily="49" charset="-122"/>
              </a:rPr>
              <a:t>常见的毒品</a:t>
            </a:r>
          </a:p>
        </p:txBody>
      </p:sp>
      <p:sp>
        <p:nvSpPr>
          <p:cNvPr id="8195" name="文本占位符 8194"/>
          <p:cNvSpPr>
            <a:spLocks noGrp="1" noRot="1"/>
          </p:cNvSpPr>
          <p:nvPr>
            <p:ph type="body" idx="1"/>
          </p:nvPr>
        </p:nvSpPr>
        <p:spPr>
          <a:xfrm>
            <a:off x="179388" y="692150"/>
            <a:ext cx="8785225" cy="5688013"/>
          </a:xfrm>
          <a:ln/>
        </p:spPr>
        <p:txBody>
          <a:bodyPr/>
          <a:lstStyle/>
          <a:p>
            <a:pPr marL="0" indent="0">
              <a:buNone/>
            </a:pPr>
            <a:r>
              <a:rPr lang="zh-CN" altLang="en-US" sz="3600" b="1" dirty="0" smtClean="0">
                <a:solidFill>
                  <a:srgbClr val="000000"/>
                </a:solidFill>
                <a:latin typeface="黑体" panose="02010609060101010101" pitchFamily="49" charset="-122"/>
                <a:ea typeface="黑体" panose="02010609060101010101" pitchFamily="49" charset="-122"/>
              </a:rPr>
              <a:t>一</a:t>
            </a:r>
            <a:r>
              <a:rPr lang="zh-CN" altLang="en-US" sz="3600" b="1" dirty="0">
                <a:solidFill>
                  <a:srgbClr val="000000"/>
                </a:solidFill>
                <a:latin typeface="黑体" panose="02010609060101010101" pitchFamily="49" charset="-122"/>
                <a:ea typeface="黑体" panose="02010609060101010101" pitchFamily="49" charset="-122"/>
              </a:rPr>
              <a:t>、罂粟</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二、大麻</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三、海洛因</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四、冰毒（包括麻古）</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五、氯胺酮（又名</a:t>
            </a:r>
            <a:r>
              <a:rPr lang="en-US" altLang="zh-CN" sz="3600" b="1" dirty="0">
                <a:solidFill>
                  <a:srgbClr val="000000"/>
                </a:solidFill>
                <a:latin typeface="黑体" panose="02010609060101010101" pitchFamily="49" charset="-122"/>
                <a:ea typeface="黑体" panose="02010609060101010101" pitchFamily="49" charset="-122"/>
              </a:rPr>
              <a:t>K</a:t>
            </a:r>
            <a:r>
              <a:rPr lang="zh-CN" altLang="en-US" sz="3600" b="1" dirty="0">
                <a:solidFill>
                  <a:srgbClr val="000000"/>
                </a:solidFill>
                <a:latin typeface="黑体" panose="02010609060101010101" pitchFamily="49" charset="-122"/>
                <a:ea typeface="黑体" panose="02010609060101010101" pitchFamily="49" charset="-122"/>
              </a:rPr>
              <a:t>粉）</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六、摇头丸</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罂粟、大麻、海洛因一般称传统毒品，</a:t>
            </a:r>
          </a:p>
          <a:p>
            <a:pPr marL="0" indent="0">
              <a:buNone/>
            </a:pPr>
            <a:r>
              <a:rPr lang="zh-CN" altLang="en-US" sz="3600" b="1" dirty="0">
                <a:solidFill>
                  <a:srgbClr val="000000"/>
                </a:solidFill>
                <a:latin typeface="黑体" panose="02010609060101010101" pitchFamily="49" charset="-122"/>
                <a:ea typeface="黑体" panose="02010609060101010101" pitchFamily="49" charset="-122"/>
              </a:rPr>
              <a:t>冰毒、氯胺酮、摇头丸等称新型毒品（合成毒品）。</a:t>
            </a:r>
          </a:p>
          <a:p>
            <a:pPr marL="0" indent="0">
              <a:buNone/>
            </a:pPr>
            <a:endParaRPr lang="zh-CN" altLang="en-US" sz="3600" b="1" dirty="0">
              <a:solidFill>
                <a:srgbClr val="000000"/>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ppt_x</p:attrName>
                                        </p:attrNameLst>
                                      </p:cBhvr>
                                      <p:tavLst>
                                        <p:tav tm="0">
                                          <p:val>
                                            <p:strVal val="#ppt_x-.2"/>
                                          </p:val>
                                        </p:tav>
                                        <p:tav tm="100000">
                                          <p:val>
                                            <p:strVal val="#ppt_x"/>
                                          </p:val>
                                        </p:tav>
                                      </p:tavLst>
                                    </p:anim>
                                    <p:anim calcmode="lin" valueType="num">
                                      <p:cBhvr>
                                        <p:cTn id="8" dur="1000" fill="hold"/>
                                        <p:tgtEl>
                                          <p:spTgt spid="81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8195">
                                            <p:txEl>
                                              <p:pRg st="5" end="5"/>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4097" descr="6_GG88">
            <a:hlinkClick r:id="rId2"/>
          </p:cNvPr>
          <p:cNvPicPr>
            <a:picLocks noChangeAspect="1"/>
          </p:cNvPicPr>
          <p:nvPr/>
        </p:nvPicPr>
        <p:blipFill>
          <a:blip r:embed="rId3"/>
          <a:stretch>
            <a:fillRect/>
          </a:stretch>
        </p:blipFill>
        <p:spPr>
          <a:xfrm rot="410856">
            <a:off x="43408" y="116632"/>
            <a:ext cx="4464496" cy="6219825"/>
          </a:xfrm>
          <a:prstGeom prst="rect">
            <a:avLst/>
          </a:prstGeom>
          <a:noFill/>
          <a:ln w="9525">
            <a:noFill/>
          </a:ln>
        </p:spPr>
      </p:pic>
      <p:sp>
        <p:nvSpPr>
          <p:cNvPr id="4099" name="文本框 4098"/>
          <p:cNvSpPr txBox="1"/>
          <p:nvPr/>
        </p:nvSpPr>
        <p:spPr>
          <a:xfrm>
            <a:off x="5796136" y="188640"/>
            <a:ext cx="2519363" cy="823913"/>
          </a:xfrm>
          <a:prstGeom prst="rect">
            <a:avLst/>
          </a:prstGeom>
          <a:solidFill>
            <a:srgbClr val="FFC000"/>
          </a:solidFill>
          <a:ln w="9525">
            <a:noFill/>
          </a:ln>
        </p:spPr>
        <p:txBody>
          <a:bodyPr>
            <a:spAutoFit/>
          </a:bodyPr>
          <a:lstStyle/>
          <a:p>
            <a:pPr algn="dist">
              <a:spcBef>
                <a:spcPct val="50000"/>
              </a:spcBef>
            </a:pPr>
            <a:r>
              <a:rPr lang="zh-CN" altLang="en-US" sz="4800" b="1" dirty="0">
                <a:solidFill>
                  <a:srgbClr val="000000"/>
                </a:solidFill>
                <a:latin typeface="Comic Sans MS" panose="030F0702030302020204" pitchFamily="66" charset="0"/>
              </a:rPr>
              <a:t>罂粟花</a:t>
            </a:r>
            <a:r>
              <a:rPr lang="zh-CN" altLang="en-US" sz="4800" b="1" dirty="0">
                <a:latin typeface="Comic Sans MS" panose="030F0702030302020204" pitchFamily="66" charset="0"/>
              </a:rPr>
              <a:t> </a:t>
            </a:r>
          </a:p>
        </p:txBody>
      </p:sp>
      <p:sp>
        <p:nvSpPr>
          <p:cNvPr id="4" name="矩形 3"/>
          <p:cNvSpPr/>
          <p:nvPr/>
        </p:nvSpPr>
        <p:spPr>
          <a:xfrm>
            <a:off x="4564496" y="1259157"/>
            <a:ext cx="4536504" cy="5632311"/>
          </a:xfrm>
          <a:prstGeom prst="rect">
            <a:avLst/>
          </a:prstGeom>
          <a:noFill/>
          <a:ln w="9525">
            <a:noFill/>
          </a:ln>
        </p:spPr>
        <p:txBody>
          <a:bodyPr wrap="square" anchor="ctr">
            <a:spAutoFit/>
          </a:bodyPr>
          <a:lstStyle/>
          <a:p>
            <a:pPr>
              <a:buClr>
                <a:schemeClr val="bg1"/>
              </a:buClr>
            </a:pPr>
            <a:r>
              <a:rPr lang="en-US" altLang="zh-CN" sz="4000" b="1" dirty="0">
                <a:solidFill>
                  <a:srgbClr val="000000"/>
                </a:solidFill>
                <a:latin typeface="楷体_GB2312" panose="02010609030101010101" pitchFamily="49" charset="-122"/>
                <a:ea typeface="楷体_GB2312" panose="02010609030101010101" pitchFamily="49" charset="-122"/>
              </a:rPr>
              <a:t>   </a:t>
            </a:r>
            <a:r>
              <a:rPr lang="zh-CN" altLang="en-US" sz="4000" b="1" dirty="0" smtClean="0">
                <a:solidFill>
                  <a:srgbClr val="000000"/>
                </a:solidFill>
                <a:latin typeface="楷体_GB2312" panose="02010609030101010101" pitchFamily="49" charset="-122"/>
                <a:ea typeface="楷体_GB2312" panose="02010609030101010101" pitchFamily="49" charset="-122"/>
              </a:rPr>
              <a:t>这</a:t>
            </a:r>
            <a:r>
              <a:rPr lang="zh-CN" altLang="en-US" sz="4000" b="1" dirty="0">
                <a:solidFill>
                  <a:srgbClr val="000000"/>
                </a:solidFill>
                <a:latin typeface="楷体_GB2312" panose="02010609030101010101" pitchFamily="49" charset="-122"/>
                <a:ea typeface="楷体_GB2312" panose="02010609030101010101" pitchFamily="49" charset="-122"/>
              </a:rPr>
              <a:t>些美丽的花朵就是邪恶毒品的根源。汁液经自然风化变成深褐色，这就是生鸦片。把生鸦片加工后可得到吗啡，在经过复杂的转化过程，就变成了海洛因。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lide(fromTop)">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slide(fromBottom)">
                                      <p:cBhvr>
                                        <p:cTn id="12" dur="500"/>
                                        <p:tgtEl>
                                          <p:spTgt spid="409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Righ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2289"/>
          <p:cNvSpPr/>
          <p:nvPr/>
        </p:nvSpPr>
        <p:spPr>
          <a:xfrm>
            <a:off x="107504" y="188640"/>
            <a:ext cx="9144000" cy="1938992"/>
          </a:xfrm>
          <a:prstGeom prst="rect">
            <a:avLst/>
          </a:prstGeom>
          <a:noFill/>
          <a:ln w="9525">
            <a:noFill/>
          </a:ln>
        </p:spPr>
        <p:txBody>
          <a:bodyPr>
            <a:spAutoFit/>
          </a:bodyPr>
          <a:lstStyle/>
          <a:p>
            <a:pPr>
              <a:buClr>
                <a:schemeClr val="bg1"/>
              </a:buClr>
            </a:pPr>
            <a:r>
              <a:rPr lang="en-US" altLang="zh-CN" sz="4000" b="1" dirty="0">
                <a:solidFill>
                  <a:srgbClr val="000000"/>
                </a:solidFill>
                <a:latin typeface="宋体" panose="02010600030101010101" pitchFamily="2" charset="-122"/>
              </a:rPr>
              <a:t>    </a:t>
            </a:r>
            <a:r>
              <a:rPr lang="zh-CN" altLang="en-US" sz="4000" b="1" dirty="0">
                <a:solidFill>
                  <a:srgbClr val="000000"/>
                </a:solidFill>
                <a:latin typeface="宋体" panose="02010600030101010101" pitchFamily="2" charset="-122"/>
              </a:rPr>
              <a:t>大麻</a:t>
            </a:r>
            <a:r>
              <a:rPr lang="en-US" altLang="zh-CN" sz="4000" b="1" dirty="0">
                <a:solidFill>
                  <a:srgbClr val="000000"/>
                </a:solidFill>
                <a:latin typeface="Times New Roman" panose="02020603050405020304" pitchFamily="18" charset="0"/>
              </a:rPr>
              <a:t>——</a:t>
            </a:r>
            <a:r>
              <a:rPr lang="zh-CN" altLang="en-US" sz="4000" b="1" dirty="0">
                <a:solidFill>
                  <a:srgbClr val="000000"/>
                </a:solidFill>
                <a:latin typeface="宋体" panose="02010600030101010101" pitchFamily="2" charset="-122"/>
              </a:rPr>
              <a:t>为桑科的一年生草本植物，雌雄分株。主要毒性成分为四氢大麻酚，具有致幻作用。</a:t>
            </a:r>
            <a:r>
              <a:rPr lang="zh-CN" altLang="en-US" sz="4000" b="1" dirty="0">
                <a:solidFill>
                  <a:srgbClr val="000000"/>
                </a:solidFill>
                <a:latin typeface="Times New Roman" panose="02020603050405020304" pitchFamily="18" charset="0"/>
              </a:rPr>
              <a:t> </a:t>
            </a:r>
          </a:p>
        </p:txBody>
      </p:sp>
      <p:pic>
        <p:nvPicPr>
          <p:cNvPr id="12293" name="图片 12292" descr="307-1"/>
          <p:cNvPicPr>
            <a:picLocks noChangeAspect="1"/>
          </p:cNvPicPr>
          <p:nvPr/>
        </p:nvPicPr>
        <p:blipFill>
          <a:blip r:embed="rId3"/>
          <a:stretch>
            <a:fillRect/>
          </a:stretch>
        </p:blipFill>
        <p:spPr>
          <a:xfrm rot="1062304">
            <a:off x="700828" y="2259970"/>
            <a:ext cx="2889599" cy="4064153"/>
          </a:xfrm>
          <a:prstGeom prst="rect">
            <a:avLst/>
          </a:prstGeom>
          <a:noFill/>
          <a:ln w="9525">
            <a:noFill/>
          </a:ln>
        </p:spPr>
      </p:pic>
      <p:pic>
        <p:nvPicPr>
          <p:cNvPr id="12294" name="图片 12293" descr="307-2"/>
          <p:cNvPicPr>
            <a:picLocks noChangeAspect="1"/>
          </p:cNvPicPr>
          <p:nvPr/>
        </p:nvPicPr>
        <p:blipFill>
          <a:blip r:embed="rId4"/>
          <a:stretch>
            <a:fillRect/>
          </a:stretch>
        </p:blipFill>
        <p:spPr>
          <a:xfrm rot="20323075">
            <a:off x="5083241" y="2022231"/>
            <a:ext cx="3456384" cy="4539630"/>
          </a:xfrm>
          <a:prstGeom prst="rect">
            <a:avLst/>
          </a:prstGeom>
          <a:noFill/>
          <a:ln w="9525">
            <a:noFill/>
          </a:ln>
        </p:spPr>
      </p:pic>
    </p:spTree>
  </p:cSld>
  <p:clrMapOvr>
    <a:masterClrMapping/>
  </p:clrMapOvr>
  <p:transition>
    <p:random/>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slide(fromTop)">
                                      <p:cBhvr>
                                        <p:cTn id="7" dur="5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2293"/>
                                        </p:tgtEl>
                                        <p:attrNameLst>
                                          <p:attrName>style.visibility</p:attrName>
                                        </p:attrNameLst>
                                      </p:cBhvr>
                                      <p:to>
                                        <p:strVal val="visible"/>
                                      </p:to>
                                    </p:set>
                                    <p:animEffect transition="in" filter="strips(downRight)">
                                      <p:cBhvr>
                                        <p:cTn id="12" dur="500"/>
                                        <p:tgtEl>
                                          <p:spTgt spid="1229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32" fill="hold" nodeType="clickEffect">
                                  <p:stCondLst>
                                    <p:cond delay="0"/>
                                  </p:stCondLst>
                                  <p:childTnLst>
                                    <p:set>
                                      <p:cBhvr>
                                        <p:cTn id="16" dur="1" fill="hold">
                                          <p:stCondLst>
                                            <p:cond delay="0"/>
                                          </p:stCondLst>
                                        </p:cTn>
                                        <p:tgtEl>
                                          <p:spTgt spid="12294"/>
                                        </p:tgtEl>
                                        <p:attrNameLst>
                                          <p:attrName>style.visibility</p:attrName>
                                        </p:attrNameLst>
                                      </p:cBhvr>
                                      <p:to>
                                        <p:strVal val="visible"/>
                                      </p:to>
                                    </p:set>
                                    <p:animEffect transition="in" filter="circle(out)">
                                      <p:cBhvr>
                                        <p:cTn id="17" dur="10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组合 7169"/>
          <p:cNvGrpSpPr/>
          <p:nvPr/>
        </p:nvGrpSpPr>
        <p:grpSpPr>
          <a:xfrm rot="980488">
            <a:off x="553083" y="116506"/>
            <a:ext cx="2879725" cy="3825056"/>
            <a:chOff x="0" y="0"/>
            <a:chExt cx="1814" cy="1795"/>
          </a:xfrm>
        </p:grpSpPr>
        <p:pic>
          <p:nvPicPr>
            <p:cNvPr id="7171" name="图片 7170" descr="32bb9c8b6f6c7b93fd1f1090[1]"/>
            <p:cNvPicPr/>
            <p:nvPr/>
          </p:nvPicPr>
          <p:blipFill>
            <a:blip r:embed="rId2"/>
            <a:srcRect b="13382"/>
            <a:stretch>
              <a:fillRect/>
            </a:stretch>
          </p:blipFill>
          <p:spPr>
            <a:xfrm>
              <a:off x="0" y="0"/>
              <a:ext cx="1814" cy="1418"/>
            </a:xfrm>
            <a:prstGeom prst="rect">
              <a:avLst/>
            </a:prstGeom>
            <a:noFill/>
            <a:ln w="9525">
              <a:noFill/>
            </a:ln>
          </p:spPr>
        </p:pic>
        <p:sp>
          <p:nvSpPr>
            <p:cNvPr id="7172" name="文本框 7171"/>
            <p:cNvSpPr txBox="1"/>
            <p:nvPr/>
          </p:nvSpPr>
          <p:spPr>
            <a:xfrm>
              <a:off x="230" y="1463"/>
              <a:ext cx="1104" cy="332"/>
            </a:xfrm>
            <a:prstGeom prst="rect">
              <a:avLst/>
            </a:prstGeom>
            <a:noFill/>
            <a:ln w="9525">
              <a:noFill/>
            </a:ln>
          </p:spPr>
          <p:txBody>
            <a:bodyPr>
              <a:spAutoFit/>
            </a:bodyPr>
            <a:lstStyle/>
            <a:p>
              <a:r>
                <a:rPr lang="zh-CN" altLang="en-US" sz="4000" b="1">
                  <a:solidFill>
                    <a:srgbClr val="000000"/>
                  </a:solidFill>
                  <a:latin typeface="Arial" panose="020B0604020202020204" pitchFamily="34" charset="0"/>
                  <a:ea typeface="黑体" panose="02010609060101010101" pitchFamily="2" charset="-122"/>
                </a:rPr>
                <a:t>海洛因</a:t>
              </a:r>
            </a:p>
          </p:txBody>
        </p:sp>
      </p:grpSp>
      <p:grpSp>
        <p:nvGrpSpPr>
          <p:cNvPr id="7179" name="组合 7178"/>
          <p:cNvGrpSpPr/>
          <p:nvPr/>
        </p:nvGrpSpPr>
        <p:grpSpPr>
          <a:xfrm>
            <a:off x="2626781" y="3646487"/>
            <a:ext cx="5112568" cy="3260888"/>
            <a:chOff x="0" y="0"/>
            <a:chExt cx="1814" cy="1737"/>
          </a:xfrm>
        </p:grpSpPr>
        <p:pic>
          <p:nvPicPr>
            <p:cNvPr id="7180" name="图片 7179" descr="W020050707618514589323[1]"/>
            <p:cNvPicPr/>
            <p:nvPr/>
          </p:nvPicPr>
          <p:blipFill>
            <a:blip r:embed="rId3"/>
            <a:stretch>
              <a:fillRect/>
            </a:stretch>
          </p:blipFill>
          <p:spPr>
            <a:xfrm>
              <a:off x="0" y="0"/>
              <a:ext cx="1814" cy="1360"/>
            </a:xfrm>
            <a:prstGeom prst="rect">
              <a:avLst/>
            </a:prstGeom>
            <a:noFill/>
            <a:ln w="9525">
              <a:noFill/>
            </a:ln>
          </p:spPr>
        </p:pic>
        <p:sp>
          <p:nvSpPr>
            <p:cNvPr id="7181" name="文本框 7180"/>
            <p:cNvSpPr txBox="1"/>
            <p:nvPr/>
          </p:nvSpPr>
          <p:spPr>
            <a:xfrm>
              <a:off x="288" y="1360"/>
              <a:ext cx="1296" cy="377"/>
            </a:xfrm>
            <a:prstGeom prst="rect">
              <a:avLst/>
            </a:prstGeom>
            <a:noFill/>
            <a:ln w="9525">
              <a:noFill/>
            </a:ln>
          </p:spPr>
          <p:txBody>
            <a:bodyPr>
              <a:spAutoFit/>
            </a:bodyPr>
            <a:lstStyle/>
            <a:p>
              <a:r>
                <a:rPr lang="zh-CN" altLang="en-US" sz="4000" b="1">
                  <a:solidFill>
                    <a:srgbClr val="000000"/>
                  </a:solidFill>
                  <a:latin typeface="Arial" panose="020B0604020202020204" pitchFamily="34" charset="0"/>
                  <a:ea typeface="黑体" panose="02010609060101010101" pitchFamily="2" charset="-122"/>
                </a:rPr>
                <a:t>摇头丸</a:t>
              </a:r>
            </a:p>
          </p:txBody>
        </p:sp>
      </p:grpSp>
      <p:pic>
        <p:nvPicPr>
          <p:cNvPr id="7185" name="图片 7184" descr="1295066367846840896">
            <a:hlinkClick r:id="rId4" action="ppaction://hlinkfile"/>
          </p:cNvPr>
          <p:cNvPicPr>
            <a:picLocks noChangeAspect="1"/>
          </p:cNvPicPr>
          <p:nvPr/>
        </p:nvPicPr>
        <p:blipFill>
          <a:blip r:embed="rId5" cstate="print"/>
          <a:srcRect t="6223" b="8000"/>
          <a:stretch>
            <a:fillRect/>
          </a:stretch>
        </p:blipFill>
        <p:spPr>
          <a:xfrm rot="19825211">
            <a:off x="4864792" y="-28785"/>
            <a:ext cx="3842382" cy="2984539"/>
          </a:xfrm>
          <a:prstGeom prst="rect">
            <a:avLst/>
          </a:prstGeom>
          <a:noFill/>
          <a:ln w="9525">
            <a:noFill/>
          </a:ln>
        </p:spPr>
      </p:pic>
      <p:sp>
        <p:nvSpPr>
          <p:cNvPr id="7186" name="文本框 7185"/>
          <p:cNvSpPr txBox="1"/>
          <p:nvPr/>
        </p:nvSpPr>
        <p:spPr>
          <a:xfrm rot="19828957">
            <a:off x="7091649" y="2675924"/>
            <a:ext cx="1295400" cy="701675"/>
          </a:xfrm>
          <a:prstGeom prst="rect">
            <a:avLst/>
          </a:prstGeom>
          <a:noFill/>
          <a:ln w="9525">
            <a:noFill/>
          </a:ln>
        </p:spPr>
        <p:txBody>
          <a:bodyPr>
            <a:spAutoFit/>
          </a:bodyPr>
          <a:lstStyle/>
          <a:p>
            <a:r>
              <a:rPr lang="zh-CN" altLang="en-US" sz="4000" b="1" dirty="0">
                <a:solidFill>
                  <a:srgbClr val="000000"/>
                </a:solidFill>
                <a:latin typeface="Arial" panose="020B0604020202020204" pitchFamily="34" charset="0"/>
                <a:ea typeface="黑体" panose="02010609060101010101" pitchFamily="2" charset="-122"/>
              </a:rPr>
              <a:t>冰毒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185"/>
                                        </p:tgtEl>
                                        <p:attrNameLst>
                                          <p:attrName>style.visibility</p:attrName>
                                        </p:attrNameLst>
                                      </p:cBhvr>
                                      <p:to>
                                        <p:strVal val="visible"/>
                                      </p:to>
                                    </p:set>
                                    <p:animEffect transition="in" filter="wheel(1)">
                                      <p:cBhvr>
                                        <p:cTn id="7" dur="2000"/>
                                        <p:tgtEl>
                                          <p:spTgt spid="7185"/>
                                        </p:tgtEl>
                                      </p:cBhvr>
                                    </p:animEffect>
                                  </p:childTnLst>
                                </p:cTn>
                              </p:par>
                              <p:par>
                                <p:cTn id="8" presetID="21" presetClass="entr" presetSubtype="1" fill="hold" nodeType="withEffect">
                                  <p:stCondLst>
                                    <p:cond delay="0"/>
                                  </p:stCondLst>
                                  <p:childTnLst>
                                    <p:set>
                                      <p:cBhvr>
                                        <p:cTn id="9" dur="1" fill="hold">
                                          <p:stCondLst>
                                            <p:cond delay="0"/>
                                          </p:stCondLst>
                                        </p:cTn>
                                        <p:tgtEl>
                                          <p:spTgt spid="7170"/>
                                        </p:tgtEl>
                                        <p:attrNameLst>
                                          <p:attrName>style.visibility</p:attrName>
                                        </p:attrNameLst>
                                      </p:cBhvr>
                                      <p:to>
                                        <p:strVal val="visible"/>
                                      </p:to>
                                    </p:set>
                                    <p:animEffect transition="in" filter="wheel(1)">
                                      <p:cBhvr>
                                        <p:cTn id="10" dur="2000"/>
                                        <p:tgtEl>
                                          <p:spTgt spid="7170"/>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7186"/>
                                        </p:tgtEl>
                                        <p:attrNameLst>
                                          <p:attrName>style.visibility</p:attrName>
                                        </p:attrNameLst>
                                      </p:cBhvr>
                                      <p:to>
                                        <p:strVal val="visible"/>
                                      </p:to>
                                    </p:set>
                                    <p:animEffect transition="in" filter="wheel(1)">
                                      <p:cBhvr>
                                        <p:cTn id="13" dur="2000"/>
                                        <p:tgtEl>
                                          <p:spTgt spid="7186"/>
                                        </p:tgtEl>
                                      </p:cBhvr>
                                    </p:animEffect>
                                  </p:childTnLst>
                                </p:cTn>
                              </p:par>
                              <p:par>
                                <p:cTn id="14" presetID="21" presetClass="entr" presetSubtype="1" fill="hold" nodeType="withEffect">
                                  <p:stCondLst>
                                    <p:cond delay="0"/>
                                  </p:stCondLst>
                                  <p:childTnLst>
                                    <p:set>
                                      <p:cBhvr>
                                        <p:cTn id="15" dur="1" fill="hold">
                                          <p:stCondLst>
                                            <p:cond delay="0"/>
                                          </p:stCondLst>
                                        </p:cTn>
                                        <p:tgtEl>
                                          <p:spTgt spid="7179"/>
                                        </p:tgtEl>
                                        <p:attrNameLst>
                                          <p:attrName>style.visibility</p:attrName>
                                        </p:attrNameLst>
                                      </p:cBhvr>
                                      <p:to>
                                        <p:strVal val="visible"/>
                                      </p:to>
                                    </p:set>
                                    <p:animEffect transition="in" filter="wheel(1)">
                                      <p:cBhvr>
                                        <p:cTn id="16" dur="2000"/>
                                        <p:tgtEl>
                                          <p:spTgt spid="7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47105"/>
          <p:cNvSpPr>
            <a:spLocks noGrp="1"/>
          </p:cNvSpPr>
          <p:nvPr>
            <p:ph type="title"/>
          </p:nvPr>
        </p:nvSpPr>
        <p:spPr>
          <a:xfrm>
            <a:off x="468313" y="-1141412"/>
            <a:ext cx="8229600" cy="1141412"/>
          </a:xfrm>
          <a:ln/>
        </p:spPr>
        <p:txBody>
          <a:bodyPr anchor="ctr"/>
          <a:lstStyle/>
          <a:p>
            <a:r>
              <a:rPr lang="zh-CN" altLang="en-US" sz="5400">
                <a:solidFill>
                  <a:srgbClr val="000000"/>
                </a:solidFill>
              </a:rPr>
              <a:t>宣传画欣赏</a:t>
            </a:r>
            <a:r>
              <a:rPr lang="en-US" altLang="zh-CN" sz="5400">
                <a:solidFill>
                  <a:srgbClr val="000000"/>
                </a:solidFill>
              </a:rPr>
              <a:t>2</a:t>
            </a:r>
          </a:p>
        </p:txBody>
      </p:sp>
      <p:pic>
        <p:nvPicPr>
          <p:cNvPr id="47107" name="内容占位符 47106" descr="5-062000997"/>
          <p:cNvPicPr>
            <a:picLocks noGrp="1" noChangeAspect="1"/>
          </p:cNvPicPr>
          <p:nvPr>
            <p:ph sz="half" idx="1"/>
          </p:nvPr>
        </p:nvPicPr>
        <p:blipFill>
          <a:blip r:embed="rId2"/>
          <a:stretch>
            <a:fillRect/>
          </a:stretch>
        </p:blipFill>
        <p:spPr>
          <a:xfrm rot="783536">
            <a:off x="4450445" y="234534"/>
            <a:ext cx="4329113" cy="6430656"/>
          </a:xfrm>
          <a:ln/>
        </p:spPr>
      </p:pic>
      <p:sp>
        <p:nvSpPr>
          <p:cNvPr id="4" name="标题 62465"/>
          <p:cNvSpPr txBox="1">
            <a:spLocks noRot="1"/>
          </p:cNvSpPr>
          <p:nvPr/>
        </p:nvSpPr>
        <p:spPr>
          <a:xfrm>
            <a:off x="-396552" y="260039"/>
            <a:ext cx="5832475" cy="854621"/>
          </a:xfrm>
          <a:prstGeom prst="rect">
            <a:avLst/>
          </a:prstGeom>
          <a:noFill/>
          <a:ln w="9525">
            <a:noFill/>
          </a:ln>
        </p:spPr>
        <p:txBody>
          <a:bodyPr anchor="ctr"/>
          <a:lst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5400" b="1" smtClean="0">
                <a:solidFill>
                  <a:srgbClr val="000000"/>
                </a:solidFill>
                <a:ea typeface="黑体" panose="02010609060101010101" pitchFamily="2" charset="-122"/>
              </a:rPr>
              <a:t>二、毒品的危害</a:t>
            </a:r>
            <a:endParaRPr lang="zh-CN" altLang="en-US" sz="5400" b="1" dirty="0">
              <a:solidFill>
                <a:srgbClr val="000000"/>
              </a:solidFill>
              <a:ea typeface="黑体" panose="02010609060101010101" pitchFamily="2" charset="-122"/>
            </a:endParaRPr>
          </a:p>
        </p:txBody>
      </p:sp>
      <p:sp>
        <p:nvSpPr>
          <p:cNvPr id="5" name="文本框 62467"/>
          <p:cNvSpPr txBox="1"/>
          <p:nvPr/>
        </p:nvSpPr>
        <p:spPr>
          <a:xfrm>
            <a:off x="179512" y="1744824"/>
            <a:ext cx="4320480" cy="1446550"/>
          </a:xfrm>
          <a:prstGeom prst="rect">
            <a:avLst/>
          </a:prstGeom>
          <a:solidFill>
            <a:srgbClr val="FFFF00"/>
          </a:solidFill>
          <a:ln w="9525">
            <a:noFill/>
          </a:ln>
        </p:spPr>
        <p:txBody>
          <a:bodyPr wrap="square">
            <a:spAutoFit/>
          </a:bodyPr>
          <a:lstStyle/>
          <a:p>
            <a:r>
              <a:rPr lang="zh-CN" altLang="en-US" sz="4400" b="1" dirty="0">
                <a:solidFill>
                  <a:srgbClr val="000000"/>
                </a:solidFill>
                <a:latin typeface="Arial" panose="020B0604020202020204" pitchFamily="34" charset="0"/>
              </a:rPr>
              <a:t>请同学们</a:t>
            </a:r>
            <a:r>
              <a:rPr lang="zh-CN" altLang="en-US" sz="4400" b="1" dirty="0" smtClean="0">
                <a:solidFill>
                  <a:srgbClr val="000000"/>
                </a:solidFill>
                <a:latin typeface="Arial" panose="020B0604020202020204" pitchFamily="34" charset="0"/>
              </a:rPr>
              <a:t>说一说，</a:t>
            </a:r>
            <a:endParaRPr lang="en-US" altLang="zh-CN" sz="4400" b="1" dirty="0" smtClean="0">
              <a:solidFill>
                <a:srgbClr val="000000"/>
              </a:solidFill>
              <a:latin typeface="Arial" panose="020B0604020202020204" pitchFamily="34" charset="0"/>
            </a:endParaRPr>
          </a:p>
          <a:p>
            <a:r>
              <a:rPr lang="zh-CN" altLang="en-US" sz="4400" b="1" dirty="0" smtClean="0">
                <a:solidFill>
                  <a:srgbClr val="000000"/>
                </a:solidFill>
                <a:latin typeface="Arial" panose="020B0604020202020204" pitchFamily="34" charset="0"/>
              </a:rPr>
              <a:t>毒</a:t>
            </a:r>
            <a:r>
              <a:rPr lang="zh-CN" altLang="en-US" sz="4400" b="1" dirty="0">
                <a:solidFill>
                  <a:srgbClr val="000000"/>
                </a:solidFill>
                <a:latin typeface="Arial" panose="020B0604020202020204" pitchFamily="34" charset="0"/>
              </a:rPr>
              <a:t>品有哪些危害？</a:t>
            </a:r>
          </a:p>
        </p:txBody>
      </p:sp>
    </p:spTree>
    <p:extLst>
      <p:ext uri="{BB962C8B-B14F-4D97-AF65-F5344CB8AC3E}">
        <p14:creationId xmlns:p14="http://schemas.microsoft.com/office/powerpoint/2010/main" xmlns="" val="405184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7107"/>
                                        </p:tgtEl>
                                        <p:attrNameLst>
                                          <p:attrName>style.visibility</p:attrName>
                                        </p:attrNameLst>
                                      </p:cBhvr>
                                      <p:to>
                                        <p:strVal val="visible"/>
                                      </p:to>
                                    </p:set>
                                    <p:anim calcmode="lin" valueType="num">
                                      <p:cBhvr>
                                        <p:cTn id="7" dur="1" fill="hold"/>
                                        <p:tgtEl>
                                          <p:spTgt spid="4710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古瓶荷花">
  <a:themeElements>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33CC"/>
        </a:dk1>
        <a:lt1>
          <a:srgbClr val="FFFFFF"/>
        </a:lt1>
        <a:dk2>
          <a:srgbClr val="007572"/>
        </a:dk2>
        <a:lt2>
          <a:srgbClr val="C0C0C0"/>
        </a:lt2>
        <a:accent1>
          <a:srgbClr val="CCECFF"/>
        </a:accent1>
        <a:accent2>
          <a:srgbClr val="3399FF"/>
        </a:accent2>
        <a:accent3>
          <a:srgbClr val="FFFFFF"/>
        </a:accent3>
        <a:accent4>
          <a:srgbClr val="002AAF"/>
        </a:accent4>
        <a:accent5>
          <a:srgbClr val="E2F4FF"/>
        </a:accent5>
        <a:accent6>
          <a:srgbClr val="2D89E5"/>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
        <a:dk1>
          <a:srgbClr val="007A77"/>
        </a:dk1>
        <a:lt1>
          <a:srgbClr val="EFF6EE"/>
        </a:lt1>
        <a:dk2>
          <a:srgbClr val="0066CC"/>
        </a:dk2>
        <a:lt2>
          <a:srgbClr val="C0C0C0"/>
        </a:lt2>
        <a:accent1>
          <a:srgbClr val="E7EEE6"/>
        </a:accent1>
        <a:accent2>
          <a:srgbClr val="FF9933"/>
        </a:accent2>
        <a:accent3>
          <a:srgbClr val="F5FAF5"/>
        </a:accent3>
        <a:accent4>
          <a:srgbClr val="006866"/>
        </a:accent4>
        <a:accent5>
          <a:srgbClr val="F1F5F0"/>
        </a:accent5>
        <a:accent6>
          <a:srgbClr val="E589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B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9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
        <a:dk1>
          <a:srgbClr val="636395"/>
        </a:dk1>
        <a:lt1>
          <a:srgbClr val="FFE2C5"/>
        </a:lt1>
        <a:dk2>
          <a:srgbClr val="000000"/>
        </a:dk2>
        <a:lt2>
          <a:srgbClr val="C0C0C0"/>
        </a:lt2>
        <a:accent1>
          <a:srgbClr val="FFE1E1"/>
        </a:accent1>
        <a:accent2>
          <a:srgbClr val="FF9933"/>
        </a:accent2>
        <a:accent3>
          <a:srgbClr val="FFEEDE"/>
        </a:accent3>
        <a:accent4>
          <a:srgbClr val="545480"/>
        </a:accent4>
        <a:accent5>
          <a:srgbClr val="FFEDED"/>
        </a:accent5>
        <a:accent6>
          <a:srgbClr val="E589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
        <a:dk1>
          <a:srgbClr val="626292"/>
        </a:dk1>
        <a:lt1>
          <a:srgbClr val="CCECFF"/>
        </a:lt1>
        <a:dk2>
          <a:srgbClr val="3333CC"/>
        </a:dk2>
        <a:lt2>
          <a:srgbClr val="C0C0C0"/>
        </a:lt2>
        <a:accent1>
          <a:srgbClr val="D9F1FF"/>
        </a:accent1>
        <a:accent2>
          <a:srgbClr val="FF9900"/>
        </a:accent2>
        <a:accent3>
          <a:srgbClr val="E2F4FF"/>
        </a:accent3>
        <a:accent4>
          <a:srgbClr val="53537D"/>
        </a:accent4>
        <a:accent5>
          <a:srgbClr val="E9F7FF"/>
        </a:accent5>
        <a:accent6>
          <a:srgbClr val="E589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
        <a:dk1>
          <a:srgbClr val="0066CC"/>
        </a:dk1>
        <a:lt1>
          <a:srgbClr val="FFE1E1"/>
        </a:lt1>
        <a:dk2>
          <a:srgbClr val="006600"/>
        </a:dk2>
        <a:lt2>
          <a:srgbClr val="C0C0C0"/>
        </a:lt2>
        <a:accent1>
          <a:srgbClr val="FFFFCC"/>
        </a:accent1>
        <a:accent2>
          <a:srgbClr val="009999"/>
        </a:accent2>
        <a:accent3>
          <a:srgbClr val="FFEDED"/>
        </a:accent3>
        <a:accent4>
          <a:srgbClr val="0057AF"/>
        </a:accent4>
        <a:accent5>
          <a:srgbClr val="FFFFE2"/>
        </a:accent5>
        <a:accent6>
          <a:srgbClr val="008989"/>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
        <a:dk1>
          <a:srgbClr val="292929"/>
        </a:dk1>
        <a:lt1>
          <a:srgbClr val="DDDDDD"/>
        </a:lt1>
        <a:dk2>
          <a:srgbClr val="0066CC"/>
        </a:dk2>
        <a:lt2>
          <a:srgbClr val="B2B2B2"/>
        </a:lt2>
        <a:accent1>
          <a:srgbClr val="CACADC"/>
        </a:accent1>
        <a:accent2>
          <a:srgbClr val="FFCC00"/>
        </a:accent2>
        <a:accent3>
          <a:srgbClr val="EBEBEB"/>
        </a:accent3>
        <a:accent4>
          <a:srgbClr val="222222"/>
        </a:accent4>
        <a:accent5>
          <a:srgbClr val="E1E1EA"/>
        </a:accent5>
        <a:accent6>
          <a:srgbClr val="E5B7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CDESIGNK</Template>
  <TotalTime>73</TotalTime>
  <Words>1086</Words>
  <Application>Microsoft Office PowerPoint</Application>
  <PresentationFormat>全屏显示(4:3)</PresentationFormat>
  <Paragraphs>105</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古瓶荷花</vt:lpstr>
      <vt:lpstr>宣传画欣赏4</vt:lpstr>
      <vt:lpstr>幻灯片 2</vt:lpstr>
      <vt:lpstr>学习目标</vt:lpstr>
      <vt:lpstr>幻灯片 4</vt:lpstr>
      <vt:lpstr>常见的毒品</vt:lpstr>
      <vt:lpstr>幻灯片 6</vt:lpstr>
      <vt:lpstr>幻灯片 7</vt:lpstr>
      <vt:lpstr>幻灯片 8</vt:lpstr>
      <vt:lpstr>宣传画欣赏2</vt:lpstr>
      <vt:lpstr>幻灯片 10</vt:lpstr>
      <vt:lpstr>毒品危害一 、吸毒摧残人生A 对身体的危害1、大脑病变、 2、心脏病变</vt:lpstr>
      <vt:lpstr>毒品危害一 、吸毒摧残人生A 对身体的危害3、瘦弱不堪；4、传染疾病； 5、传播艾滋病</vt:lpstr>
      <vt:lpstr>毒品危害一 、吸毒摧残人生B 自伤、自杀、自残 </vt:lpstr>
      <vt:lpstr>幻灯片 14</vt:lpstr>
      <vt:lpstr>毒品危害二、吸毒毁灭家庭</vt:lpstr>
      <vt:lpstr>幻灯片 16</vt:lpstr>
      <vt:lpstr>毒品危害三、吸毒危害社会、败坏社会风气  </vt:lpstr>
      <vt:lpstr>幻灯片 18</vt:lpstr>
      <vt:lpstr>青少年如何远离吸毒?</vt:lpstr>
      <vt:lpstr>四、禁毒政策知多少</vt:lpstr>
      <vt:lpstr>涉毒犯罪数字标准</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Lenovo</cp:lastModifiedBy>
  <cp:revision>66</cp:revision>
  <dcterms:created xsi:type="dcterms:W3CDTF">2013-06-15T13:49:25Z</dcterms:created>
  <dcterms:modified xsi:type="dcterms:W3CDTF">2019-12-31T06:20:25Z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