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2" r:id="rId3"/>
    <p:sldId id="258" r:id="rId5"/>
    <p:sldId id="257" r:id="rId6"/>
    <p:sldId id="260" r:id="rId7"/>
    <p:sldId id="264" r:id="rId8"/>
    <p:sldId id="285" r:id="rId9"/>
    <p:sldId id="323" r:id="rId10"/>
    <p:sldId id="324" r:id="rId11"/>
    <p:sldId id="325" r:id="rId12"/>
    <p:sldId id="290" r:id="rId13"/>
    <p:sldId id="261" r:id="rId14"/>
    <p:sldId id="286" r:id="rId15"/>
    <p:sldId id="326" r:id="rId16"/>
    <p:sldId id="327" r:id="rId17"/>
    <p:sldId id="294" r:id="rId18"/>
    <p:sldId id="291" r:id="rId19"/>
    <p:sldId id="295" r:id="rId20"/>
    <p:sldId id="268" r:id="rId21"/>
    <p:sldId id="292" r:id="rId22"/>
    <p:sldId id="279" r:id="rId23"/>
    <p:sldId id="329" r:id="rId24"/>
    <p:sldId id="282" r:id="rId25"/>
    <p:sldId id="330" r:id="rId26"/>
    <p:sldId id="281" r:id="rId27"/>
    <p:sldId id="283" r:id="rId28"/>
    <p:sldId id="284" r:id="rId29"/>
  </p:sldIdLst>
  <p:sldSz cx="12192000" cy="6858000"/>
  <p:notesSz cx="6858000" cy="9144000"/>
  <p:embeddedFontLst>
    <p:embeddedFont>
      <p:font typeface="华文琥珀" panose="02010800040101010101" charset="-122"/>
      <p:regular r:id="rId33"/>
    </p:embeddedFont>
    <p:embeddedFont>
      <p:font typeface="华文中宋" panose="02010600040101010101" charset="-122"/>
      <p:regular r:id="rId34"/>
    </p:embeddedFont>
    <p:embeddedFont>
      <p:font typeface="微软雅黑" panose="020B0503020204020204" charset="-122"/>
      <p:regular r:id="rId35"/>
    </p:embeddedFont>
    <p:embeddedFont>
      <p:font typeface="Lao UI" panose="020B0502040204020203" charset="0"/>
      <p:regular r:id="rId36"/>
      <p:bold r:id="rId37"/>
    </p:embeddedFont>
    <p:embeddedFont>
      <p:font typeface="Calibri" panose="020F0502020204030204" charset="0"/>
      <p:regular r:id="rId38"/>
      <p:bold r:id="rId39"/>
      <p:italic r:id="rId40"/>
      <p:boldItalic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2D2F"/>
    <a:srgbClr val="E83C31"/>
    <a:srgbClr val="FFC000"/>
    <a:srgbClr val="D2A000"/>
    <a:srgbClr val="F5D201"/>
    <a:srgbClr val="FEE2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144" y="61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1.xml"/><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62D93-9071-4476-BBA7-AA08E97F13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6F4CF8-ED6E-416F-BC9E-A82CBAD60FB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B42D2F"/>
        </a:solidFill>
        <a:effectLst/>
      </p:bgPr>
    </p:bg>
    <p:spTree>
      <p:nvGrpSpPr>
        <p:cNvPr id="1" name=""/>
        <p:cNvGrpSpPr/>
        <p:nvPr/>
      </p:nvGrpSpPr>
      <p:grpSpPr>
        <a:xfrm>
          <a:off x="0" y="0"/>
          <a:ext cx="0" cy="0"/>
          <a:chOff x="0" y="0"/>
          <a:chExt cx="0" cy="0"/>
        </a:xfrm>
      </p:grpSpPr>
      <p:sp>
        <p:nvSpPr>
          <p:cNvPr id="7" name="矩形 6"/>
          <p:cNvSpPr/>
          <p:nvPr userDrawn="1"/>
        </p:nvSpPr>
        <p:spPr>
          <a:xfrm>
            <a:off x="140986" y="117000"/>
            <a:ext cx="11910029" cy="6624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228000" y="207000"/>
            <a:ext cx="11736000" cy="6444000"/>
          </a:xfrm>
          <a:prstGeom prst="rect">
            <a:avLst/>
          </a:prstGeom>
          <a:noFill/>
          <a:ln w="158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AE7B2C3-5F2A-4110-8D4E-1A17FEF9FF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E6E5ED-0BE4-41E3-A1BF-87CD23F8EF2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F3F0AA-E8C9-4A09-A9D5-7152A0B2008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2B1A25-29B7-4D5F-8076-0BB494A4DC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0.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xml"/><Relationship Id="rId7" Type="http://schemas.openxmlformats.org/officeDocument/2006/relationships/image" Target="../media/image36.jpeg"/><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7.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40.jpeg"/><Relationship Id="rId1" Type="http://schemas.openxmlformats.org/officeDocument/2006/relationships/image" Target="../media/image39.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42.pn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43.jpeg"/><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45.jpeg"/><Relationship Id="rId2" Type="http://schemas.openxmlformats.org/officeDocument/2006/relationships/image" Target="../media/image7.png"/><Relationship Id="rId1" Type="http://schemas.openxmlformats.org/officeDocument/2006/relationships/image" Target="../media/image39.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46.jpeg"/><Relationship Id="rId2" Type="http://schemas.openxmlformats.org/officeDocument/2006/relationships/image" Target="../media/image7.png"/><Relationship Id="rId1" Type="http://schemas.openxmlformats.org/officeDocument/2006/relationships/image" Target="../media/image39.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47.jpeg"/><Relationship Id="rId2" Type="http://schemas.openxmlformats.org/officeDocument/2006/relationships/image" Target="../media/image7.pn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1" Type="http://schemas.openxmlformats.org/officeDocument/2006/relationships/notesSlide" Target="../notesSlides/notesSlide5.xml"/><Relationship Id="rId10" Type="http://schemas.openxmlformats.org/officeDocument/2006/relationships/slideLayout" Target="../slideLayouts/slideLayout1.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2651" y="4359887"/>
            <a:ext cx="11748439" cy="2299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54255" y="-671333"/>
            <a:ext cx="5235103" cy="5235103"/>
          </a:xfrm>
          <a:prstGeom prst="rect">
            <a:avLst/>
          </a:prstGeom>
        </p:spPr>
      </p:pic>
      <p:sp>
        <p:nvSpPr>
          <p:cNvPr id="4" name="文本框 3"/>
          <p:cNvSpPr txBox="1"/>
          <p:nvPr/>
        </p:nvSpPr>
        <p:spPr>
          <a:xfrm>
            <a:off x="5097404" y="4495512"/>
            <a:ext cx="6706669"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dirty="0" smtClean="0">
                <a:ln w="19050">
                  <a:solidFill>
                    <a:schemeClr val="accent1"/>
                  </a:solidFill>
                </a:ln>
                <a:solidFill>
                  <a:schemeClr val="bg1"/>
                </a:solidFill>
                <a:latin typeface="华康海报体W12" panose="040B0C09000000000000" pitchFamily="81" charset="-122"/>
                <a:ea typeface="华康海报体W12" panose="040B0C09000000000000" pitchFamily="81" charset="-122"/>
              </a:rPr>
              <a:t>青少年禁毒宣传</a:t>
            </a:r>
            <a:endParaRPr lang="zh-CN" altLang="en-US" sz="6600" dirty="0">
              <a:ln w="19050">
                <a:solidFill>
                  <a:schemeClr val="accent1"/>
                </a:solidFill>
              </a:ln>
              <a:solidFill>
                <a:schemeClr val="bg1"/>
              </a:solidFill>
              <a:latin typeface="华康海报体W12" panose="040B0C09000000000000" pitchFamily="81" charset="-122"/>
              <a:ea typeface="华康海报体W12" panose="040B0C09000000000000" pitchFamily="81" charset="-122"/>
            </a:endParaRPr>
          </a:p>
        </p:txBody>
      </p:sp>
      <p:pic>
        <p:nvPicPr>
          <p:cNvPr id="7" name="大演PPT工作室制作"/>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12652" y="1297981"/>
            <a:ext cx="4444715" cy="536143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4669" y="1279892"/>
            <a:ext cx="1957378" cy="19573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大演PPT工作室制作"/>
          <p:cNvSpPr txBox="1"/>
          <p:nvPr/>
        </p:nvSpPr>
        <p:spPr>
          <a:xfrm>
            <a:off x="5855764" y="2769213"/>
            <a:ext cx="5422604" cy="119888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72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rPr>
              <a:t>毒品的危害</a:t>
            </a:r>
            <a:endParaRPr lang="zh-CN" altLang="en-US" sz="72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endParaRPr>
          </a:p>
        </p:txBody>
      </p:sp>
      <p:grpSp>
        <p:nvGrpSpPr>
          <p:cNvPr id="18" name="组合 17"/>
          <p:cNvGrpSpPr/>
          <p:nvPr/>
        </p:nvGrpSpPr>
        <p:grpSpPr>
          <a:xfrm>
            <a:off x="1043173" y="1307804"/>
            <a:ext cx="4178596" cy="4178596"/>
            <a:chOff x="839973" y="1307804"/>
            <a:chExt cx="4178596" cy="4178596"/>
          </a:xfrm>
        </p:grpSpPr>
        <p:sp>
          <p:nvSpPr>
            <p:cNvPr id="17" name="椭圆 16"/>
            <p:cNvSpPr/>
            <p:nvPr/>
          </p:nvSpPr>
          <p:spPr>
            <a:xfrm>
              <a:off x="8399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625064" y="1441524"/>
              <a:ext cx="3242409" cy="3911156"/>
            </a:xfrm>
            <a:prstGeom prst="rect">
              <a:avLst/>
            </a:prstGeom>
          </p:spPr>
        </p:pic>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3615" y="5486399"/>
            <a:ext cx="1242761" cy="12427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91907" y="4682259"/>
            <a:ext cx="2421859" cy="2421859"/>
          </a:xfrm>
          <a:prstGeom prst="rect">
            <a:avLst/>
          </a:prstGeom>
        </p:spPr>
      </p:pic>
      <p:pic>
        <p:nvPicPr>
          <p:cNvPr id="24" name="Picture 13"/>
          <p:cNvPicPr preferRelativeResize="0">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22000" y="2160625"/>
            <a:ext cx="3348000" cy="3348000"/>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Line 111"/>
          <p:cNvSpPr>
            <a:spLocks noChangeShapeType="1"/>
          </p:cNvSpPr>
          <p:nvPr/>
        </p:nvSpPr>
        <p:spPr bwMode="auto">
          <a:xfrm flipH="1" flipV="1">
            <a:off x="2319338" y="4776788"/>
            <a:ext cx="2228850" cy="1450975"/>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113"/>
          <p:cNvSpPr>
            <a:spLocks noChangeShapeType="1"/>
          </p:cNvSpPr>
          <p:nvPr/>
        </p:nvSpPr>
        <p:spPr bwMode="auto">
          <a:xfrm flipV="1">
            <a:off x="5367338" y="4733925"/>
            <a:ext cx="2179637" cy="1549400"/>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7" name="Group 16"/>
          <p:cNvGrpSpPr/>
          <p:nvPr/>
        </p:nvGrpSpPr>
        <p:grpSpPr bwMode="auto">
          <a:xfrm>
            <a:off x="3178175" y="5245100"/>
            <a:ext cx="3722688" cy="1208088"/>
            <a:chOff x="0" y="0"/>
            <a:chExt cx="1959" cy="629"/>
          </a:xfrm>
          <a:noFill/>
        </p:grpSpPr>
        <p:sp>
          <p:nvSpPr>
            <p:cNvPr id="28" name="Oval 120"/>
            <p:cNvSpPr>
              <a:spLocks noChangeArrowheads="1"/>
            </p:cNvSpPr>
            <p:nvPr/>
          </p:nvSpPr>
          <p:spPr bwMode="auto">
            <a:xfrm>
              <a:off x="1" y="48"/>
              <a:ext cx="1958"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sp>
          <p:nvSpPr>
            <p:cNvPr id="29" name="Oval 121"/>
            <p:cNvSpPr>
              <a:spLocks noChangeArrowheads="1"/>
            </p:cNvSpPr>
            <p:nvPr/>
          </p:nvSpPr>
          <p:spPr bwMode="auto">
            <a:xfrm>
              <a:off x="0" y="0"/>
              <a:ext cx="1959"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grpSp>
      <p:sp>
        <p:nvSpPr>
          <p:cNvPr id="30" name="Text Box 122"/>
          <p:cNvSpPr txBox="1">
            <a:spLocks noChangeArrowheads="1"/>
          </p:cNvSpPr>
          <p:nvPr/>
        </p:nvSpPr>
        <p:spPr bwMode="auto">
          <a:xfrm>
            <a:off x="3232114" y="1405987"/>
            <a:ext cx="5727772" cy="583565"/>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zh-CN" sz="3200" dirty="0">
                <a:solidFill>
                  <a:schemeClr val="accent1"/>
                </a:solidFill>
                <a:latin typeface="华文中宋" panose="02010600040101010101" charset="-122"/>
                <a:ea typeface="华文中宋" panose="02010600040101010101" charset="-122"/>
                <a:cs typeface="华文中宋" panose="02010600040101010101" charset="-122"/>
              </a:rPr>
              <a:t>1.</a:t>
            </a:r>
            <a:r>
              <a:rPr lang="zh-CN" altLang="en-US" sz="3200" dirty="0">
                <a:solidFill>
                  <a:schemeClr val="accent1"/>
                </a:solidFill>
                <a:latin typeface="华文中宋" panose="02010600040101010101" charset="-122"/>
                <a:ea typeface="华文中宋" panose="02010600040101010101" charset="-122"/>
                <a:cs typeface="华文中宋" panose="02010600040101010101" charset="-122"/>
              </a:rPr>
              <a:t>吸毒严重损害人的身体健康</a:t>
            </a:r>
            <a:endParaRPr lang="zh-CN" altLang="en-US" sz="3200" dirty="0">
              <a:solidFill>
                <a:schemeClr val="accent1"/>
              </a:solidFill>
              <a:latin typeface="华文中宋" panose="02010600040101010101" charset="-122"/>
              <a:ea typeface="华文中宋" panose="02010600040101010101" charset="-122"/>
              <a:cs typeface="华文中宋" panose="02010600040101010101" charset="-122"/>
            </a:endParaRPr>
          </a:p>
        </p:txBody>
      </p:sp>
      <p:sp>
        <p:nvSpPr>
          <p:cNvPr id="31" name="大演PPT工作室制作"/>
          <p:cNvSpPr txBox="1">
            <a:spLocks noChangeArrowheads="1"/>
          </p:cNvSpPr>
          <p:nvPr/>
        </p:nvSpPr>
        <p:spPr bwMode="auto">
          <a:xfrm>
            <a:off x="8310709" y="2541964"/>
            <a:ext cx="3262348" cy="258445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b="1" dirty="0">
                <a:effectLst>
                  <a:outerShdw blurRad="38100" dist="38100" dir="2700000" algn="tl">
                    <a:srgbClr val="FFFFFF"/>
                  </a:outerShdw>
                </a:effectLst>
                <a:latin typeface="+mn-ea"/>
              </a:rPr>
              <a:t>2</a:t>
            </a:r>
            <a:r>
              <a:rPr lang="zh-CN" altLang="en-US" b="1" dirty="0">
                <a:effectLst>
                  <a:outerShdw blurRad="38100" dist="38100" dir="2700000" algn="tl">
                    <a:srgbClr val="FFFFFF"/>
                  </a:outerShdw>
                </a:effectLst>
                <a:latin typeface="+mn-ea"/>
              </a:rPr>
              <a:t>．损害呼吸道，毒品中大都掺入滑石粉、淀粉等粉状杂物，吸食后往往引发肺梗塞，肺气肿、肺结核等肺部疾病；损害免疫系统，引发许多疾病的传播和感染。</a:t>
            </a:r>
            <a:endParaRPr lang="zh-CN" altLang="en-US" b="1" dirty="0">
              <a:latin typeface="+mn-ea"/>
            </a:endParaRPr>
          </a:p>
        </p:txBody>
      </p:sp>
      <p:sp>
        <p:nvSpPr>
          <p:cNvPr id="32" name="Text Box 126"/>
          <p:cNvSpPr txBox="1">
            <a:spLocks noChangeArrowheads="1"/>
          </p:cNvSpPr>
          <p:nvPr/>
        </p:nvSpPr>
        <p:spPr bwMode="auto">
          <a:xfrm>
            <a:off x="681300" y="2334215"/>
            <a:ext cx="3318045" cy="299974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b="1" dirty="0">
                <a:effectLst>
                  <a:outerShdw blurRad="38100" dist="38100" dir="2700000" algn="tl">
                    <a:srgbClr val="FFFFFF"/>
                  </a:outerShdw>
                </a:effectLst>
                <a:latin typeface="+mn-ea"/>
              </a:rPr>
              <a:t>1</a:t>
            </a:r>
            <a:r>
              <a:rPr lang="zh-CN" altLang="en-US" b="1" dirty="0">
                <a:effectLst>
                  <a:outerShdw blurRad="38100" dist="38100" dir="2700000" algn="tl">
                    <a:srgbClr val="FFFFFF"/>
                  </a:outerShdw>
                </a:effectLst>
                <a:latin typeface="+mn-ea"/>
              </a:rPr>
              <a:t>．营养不良。吸毒可引发呕吐、食欲下降，抑制胃、胆、胰消化腺体的分泌，从而影响食物的消化吸收。时间一长，造成吸毒者营养不良和体重下降，特别是经济困难的吸毒者，吸毒时间越长越骨瘦如柴</a:t>
            </a:r>
            <a:r>
              <a:rPr lang="zh-CN" altLang="en-US" b="1" dirty="0" smtClean="0">
                <a:effectLst>
                  <a:outerShdw blurRad="38100" dist="38100" dir="2700000" algn="tl">
                    <a:srgbClr val="FFFFFF"/>
                  </a:outerShdw>
                </a:effectLst>
                <a:latin typeface="+mn-ea"/>
              </a:rPr>
              <a:t>。</a:t>
            </a:r>
            <a:endParaRPr lang="zh-CN" altLang="en-US" b="1" dirty="0">
              <a:effectLst>
                <a:outerShdw blurRad="38100" dist="38100" dir="2700000" algn="tl">
                  <a:srgbClr val="FFFFFF"/>
                </a:outerShdw>
              </a:effectLst>
              <a:latin typeface="+mn-ea"/>
            </a:endParaRPr>
          </a:p>
        </p:txBody>
      </p:sp>
      <p:sp>
        <p:nvSpPr>
          <p:cNvPr id="16" name="圆角矩形 15"/>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17" name="文本框 16"/>
          <p:cNvSpPr txBox="1"/>
          <p:nvPr/>
        </p:nvSpPr>
        <p:spPr>
          <a:xfrm>
            <a:off x="1209503" y="464677"/>
            <a:ext cx="2263370" cy="523220"/>
          </a:xfrm>
          <a:prstGeom prst="rect">
            <a:avLst/>
          </a:prstGeom>
          <a:noFill/>
        </p:spPr>
        <p:txBody>
          <a:bodyPr wrap="square" rtlCol="0">
            <a:spAutoFit/>
          </a:bodyPr>
          <a:lstStyle/>
          <a:p>
            <a:r>
              <a:rPr lang="zh-CN" altLang="en-US" sz="2800" dirty="0" smtClean="0">
                <a:solidFill>
                  <a:schemeClr val="bg1"/>
                </a:solidFill>
              </a:rPr>
              <a:t>毒品的危害</a:t>
            </a:r>
            <a:endParaRPr lang="zh-CN" altLang="en-US" sz="2800" dirty="0">
              <a:solidFill>
                <a:schemeClr val="bg1"/>
              </a:solidFill>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691907" y="4682259"/>
            <a:ext cx="2421859" cy="2421859"/>
          </a:xfrm>
          <a:prstGeom prst="rect">
            <a:avLst/>
          </a:prstGeom>
        </p:spPr>
      </p:pic>
      <p:pic>
        <p:nvPicPr>
          <p:cNvPr id="24" name="Picture 13"/>
          <p:cNvPicPr preferRelativeResize="0">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16567" y="2160625"/>
            <a:ext cx="3343133" cy="3348000"/>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Line 111"/>
          <p:cNvSpPr>
            <a:spLocks noChangeShapeType="1"/>
          </p:cNvSpPr>
          <p:nvPr/>
        </p:nvSpPr>
        <p:spPr bwMode="auto">
          <a:xfrm flipH="1" flipV="1">
            <a:off x="2319338" y="4776788"/>
            <a:ext cx="2228850" cy="1450975"/>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113"/>
          <p:cNvSpPr>
            <a:spLocks noChangeShapeType="1"/>
          </p:cNvSpPr>
          <p:nvPr/>
        </p:nvSpPr>
        <p:spPr bwMode="auto">
          <a:xfrm flipV="1">
            <a:off x="5367338" y="4733925"/>
            <a:ext cx="2179637" cy="1549400"/>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7" name="Group 16"/>
          <p:cNvGrpSpPr/>
          <p:nvPr/>
        </p:nvGrpSpPr>
        <p:grpSpPr bwMode="auto">
          <a:xfrm>
            <a:off x="3178175" y="5245100"/>
            <a:ext cx="3722688" cy="1208088"/>
            <a:chOff x="0" y="0"/>
            <a:chExt cx="1959" cy="629"/>
          </a:xfrm>
          <a:noFill/>
        </p:grpSpPr>
        <p:sp>
          <p:nvSpPr>
            <p:cNvPr id="28" name="Oval 120"/>
            <p:cNvSpPr>
              <a:spLocks noChangeArrowheads="1"/>
            </p:cNvSpPr>
            <p:nvPr/>
          </p:nvSpPr>
          <p:spPr bwMode="auto">
            <a:xfrm>
              <a:off x="1" y="48"/>
              <a:ext cx="1958"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sp>
          <p:nvSpPr>
            <p:cNvPr id="29" name="Oval 121"/>
            <p:cNvSpPr>
              <a:spLocks noChangeArrowheads="1"/>
            </p:cNvSpPr>
            <p:nvPr/>
          </p:nvSpPr>
          <p:spPr bwMode="auto">
            <a:xfrm>
              <a:off x="0" y="0"/>
              <a:ext cx="1959"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grpSp>
      <p:sp>
        <p:nvSpPr>
          <p:cNvPr id="30" name="Text Box 122"/>
          <p:cNvSpPr txBox="1">
            <a:spLocks noChangeArrowheads="1"/>
          </p:cNvSpPr>
          <p:nvPr/>
        </p:nvSpPr>
        <p:spPr bwMode="auto">
          <a:xfrm>
            <a:off x="3232114" y="1405987"/>
            <a:ext cx="5727772" cy="583565"/>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zh-CN" sz="3200" dirty="0">
                <a:solidFill>
                  <a:schemeClr val="accent1"/>
                </a:solidFill>
                <a:latin typeface="华文中宋" panose="02010600040101010101" charset="-122"/>
                <a:ea typeface="华文中宋" panose="02010600040101010101" charset="-122"/>
                <a:cs typeface="华文中宋" panose="02010600040101010101" charset="-122"/>
              </a:rPr>
              <a:t>1.</a:t>
            </a:r>
            <a:r>
              <a:rPr lang="zh-CN" altLang="en-US" sz="3200" dirty="0">
                <a:solidFill>
                  <a:schemeClr val="accent1"/>
                </a:solidFill>
                <a:latin typeface="华文中宋" panose="02010600040101010101" charset="-122"/>
                <a:ea typeface="华文中宋" panose="02010600040101010101" charset="-122"/>
                <a:cs typeface="华文中宋" panose="02010600040101010101" charset="-122"/>
              </a:rPr>
              <a:t>吸毒严重损害人的身体健康</a:t>
            </a:r>
            <a:endParaRPr lang="zh-CN" altLang="en-US" sz="3200" dirty="0">
              <a:solidFill>
                <a:schemeClr val="accent1"/>
              </a:solidFill>
              <a:latin typeface="华文中宋" panose="02010600040101010101" charset="-122"/>
              <a:ea typeface="华文中宋" panose="02010600040101010101" charset="-122"/>
              <a:cs typeface="华文中宋" panose="02010600040101010101" charset="-122"/>
            </a:endParaRPr>
          </a:p>
        </p:txBody>
      </p:sp>
      <p:sp>
        <p:nvSpPr>
          <p:cNvPr id="31" name="大演PPT工作室制作"/>
          <p:cNvSpPr txBox="1">
            <a:spLocks noChangeArrowheads="1"/>
          </p:cNvSpPr>
          <p:nvPr/>
        </p:nvSpPr>
        <p:spPr bwMode="auto">
          <a:xfrm>
            <a:off x="8158861" y="2308762"/>
            <a:ext cx="3543612" cy="299974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b="1" dirty="0" smtClean="0">
                <a:effectLst>
                  <a:outerShdw blurRad="38100" dist="38100" dir="2700000" algn="tl">
                    <a:srgbClr val="FFFFFF"/>
                  </a:outerShdw>
                </a:effectLst>
                <a:latin typeface="+mn-ea"/>
              </a:rPr>
              <a:t>5</a:t>
            </a:r>
            <a:r>
              <a:rPr lang="zh-CN" altLang="en-US" b="1" dirty="0" smtClean="0">
                <a:effectLst>
                  <a:outerShdw blurRad="38100" dist="38100" dir="2700000" algn="tl">
                    <a:srgbClr val="FFFFFF"/>
                  </a:outerShdw>
                </a:effectLst>
                <a:latin typeface="+mn-ea"/>
              </a:rPr>
              <a:t>．</a:t>
            </a:r>
            <a:r>
              <a:rPr lang="zh-CN" altLang="en-US" b="1" dirty="0">
                <a:effectLst>
                  <a:outerShdw blurRad="38100" dist="38100" dir="2700000" algn="tl">
                    <a:srgbClr val="FFFFFF"/>
                  </a:outerShdw>
                </a:effectLst>
                <a:latin typeface="+mn-ea"/>
              </a:rPr>
              <a:t>引发多种精神病症状</a:t>
            </a:r>
            <a:r>
              <a:rPr lang="zh-CN" altLang="en-US" b="1" dirty="0" smtClean="0">
                <a:effectLst>
                  <a:outerShdw blurRad="38100" dist="38100" dir="2700000" algn="tl">
                    <a:srgbClr val="FFFFFF"/>
                  </a:outerShdw>
                </a:effectLst>
                <a:latin typeface="+mn-ea"/>
              </a:rPr>
              <a:t>。</a:t>
            </a:r>
            <a:endParaRPr lang="en-US" altLang="zh-CN" b="1" dirty="0" smtClean="0">
              <a:effectLst>
                <a:outerShdw blurRad="38100" dist="38100" dir="2700000" algn="tl">
                  <a:srgbClr val="FFFFFF"/>
                </a:outerShdw>
              </a:effectLst>
              <a:latin typeface="+mn-ea"/>
            </a:endParaRPr>
          </a:p>
          <a:p>
            <a:pPr>
              <a:lnSpc>
                <a:spcPct val="150000"/>
              </a:lnSpc>
            </a:pPr>
            <a:r>
              <a:rPr lang="zh-CN" altLang="en-US" b="1" dirty="0" smtClean="0">
                <a:effectLst>
                  <a:outerShdw blurRad="38100" dist="38100" dir="2700000" algn="tl">
                    <a:srgbClr val="FFFFFF"/>
                  </a:outerShdw>
                </a:effectLst>
                <a:latin typeface="+mn-ea"/>
              </a:rPr>
              <a:t>如</a:t>
            </a:r>
            <a:r>
              <a:rPr lang="zh-CN" altLang="en-US" b="1" dirty="0">
                <a:effectLst>
                  <a:outerShdw blurRad="38100" dist="38100" dir="2700000" algn="tl">
                    <a:srgbClr val="FFFFFF"/>
                  </a:outerShdw>
                </a:effectLst>
                <a:latin typeface="+mn-ea"/>
              </a:rPr>
              <a:t>自私、冷淡、社会公德意识差，有时出现幻觉冲动，导致自残、自杀和伤人。</a:t>
            </a:r>
            <a:r>
              <a:rPr lang="en-US" altLang="zh-CN" b="1" dirty="0">
                <a:effectLst>
                  <a:outerShdw blurRad="38100" dist="38100" dir="2700000" algn="tl">
                    <a:srgbClr val="FFFFFF"/>
                  </a:outerShdw>
                </a:effectLst>
                <a:latin typeface="+mn-ea"/>
              </a:rPr>
              <a:t>92</a:t>
            </a:r>
            <a:r>
              <a:rPr lang="zh-CN" altLang="en-US" b="1" dirty="0">
                <a:effectLst>
                  <a:outerShdw blurRad="38100" dist="38100" dir="2700000" algn="tl">
                    <a:srgbClr val="FFFFFF"/>
                  </a:outerShdw>
                </a:effectLst>
                <a:latin typeface="+mn-ea"/>
              </a:rPr>
              <a:t>年郴州市刘某毒瘾发作，感觉自己手臂内有数条虫子在爬，便操起菜刀，将自己左臂砍断。</a:t>
            </a:r>
            <a:endParaRPr lang="zh-CN" altLang="en-US" b="1" dirty="0">
              <a:latin typeface="+mn-ea"/>
            </a:endParaRPr>
          </a:p>
        </p:txBody>
      </p:sp>
      <p:sp>
        <p:nvSpPr>
          <p:cNvPr id="32" name="Text Box 126"/>
          <p:cNvSpPr txBox="1">
            <a:spLocks noChangeArrowheads="1"/>
          </p:cNvSpPr>
          <p:nvPr/>
        </p:nvSpPr>
        <p:spPr bwMode="auto">
          <a:xfrm>
            <a:off x="681300" y="2334215"/>
            <a:ext cx="3318045" cy="258445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b="1" dirty="0">
                <a:effectLst>
                  <a:outerShdw blurRad="38100" dist="38100" dir="2700000" algn="tl">
                    <a:srgbClr val="FFFFFF"/>
                  </a:outerShdw>
                </a:effectLst>
                <a:latin typeface="+mn-ea"/>
              </a:rPr>
              <a:t>3</a:t>
            </a:r>
            <a:r>
              <a:rPr lang="zh-CN" altLang="en-US" b="1" dirty="0">
                <a:effectLst>
                  <a:outerShdw blurRad="38100" dist="38100" dir="2700000" algn="tl">
                    <a:srgbClr val="FFFFFF"/>
                  </a:outerShdw>
                </a:effectLst>
                <a:latin typeface="+mn-ea"/>
              </a:rPr>
              <a:t>．损伤血管。静脉注射毒品，可引起局部动脉梗塞、静脉炎、坏死性血管火和霉菌性动脉瘤等。</a:t>
            </a:r>
            <a:endParaRPr lang="zh-CN" altLang="en-US" b="1" dirty="0">
              <a:effectLst>
                <a:outerShdw blurRad="38100" dist="38100" dir="2700000" algn="tl">
                  <a:srgbClr val="FFFFFF"/>
                </a:outerShdw>
              </a:effectLst>
              <a:latin typeface="+mn-ea"/>
            </a:endParaRPr>
          </a:p>
          <a:p>
            <a:pPr>
              <a:lnSpc>
                <a:spcPct val="150000"/>
              </a:lnSpc>
            </a:pPr>
            <a:r>
              <a:rPr lang="en-US" altLang="zh-CN" b="1" dirty="0">
                <a:effectLst>
                  <a:outerShdw blurRad="38100" dist="38100" dir="2700000" algn="tl">
                    <a:srgbClr val="FFFFFF"/>
                  </a:outerShdw>
                </a:effectLst>
                <a:latin typeface="+mn-ea"/>
              </a:rPr>
              <a:t>4</a:t>
            </a:r>
            <a:r>
              <a:rPr lang="zh-CN" altLang="en-US" b="1" dirty="0">
                <a:effectLst>
                  <a:outerShdw blurRad="38100" dist="38100" dir="2700000" algn="tl">
                    <a:srgbClr val="FFFFFF"/>
                  </a:outerShdw>
                </a:effectLst>
                <a:latin typeface="+mn-ea"/>
              </a:rPr>
              <a:t>．损害神经系统。如急性感染性神经火，细菌性脑膜火等。</a:t>
            </a:r>
            <a:endParaRPr lang="zh-CN" altLang="en-US" b="1" dirty="0">
              <a:effectLst>
                <a:outerShdw blurRad="38100" dist="38100" dir="2700000" algn="tl">
                  <a:srgbClr val="FFFFFF"/>
                </a:outerShdw>
              </a:effectLst>
              <a:latin typeface="+mn-ea"/>
            </a:endParaRPr>
          </a:p>
        </p:txBody>
      </p:sp>
      <p:sp>
        <p:nvSpPr>
          <p:cNvPr id="16" name="圆角矩形 15"/>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17" name="文本框 16"/>
          <p:cNvSpPr txBox="1"/>
          <p:nvPr/>
        </p:nvSpPr>
        <p:spPr>
          <a:xfrm>
            <a:off x="1209503" y="464677"/>
            <a:ext cx="2263370" cy="523220"/>
          </a:xfrm>
          <a:prstGeom prst="rect">
            <a:avLst/>
          </a:prstGeom>
          <a:noFill/>
        </p:spPr>
        <p:txBody>
          <a:bodyPr wrap="square" rtlCol="0">
            <a:spAutoFit/>
          </a:bodyPr>
          <a:lstStyle/>
          <a:p>
            <a:r>
              <a:rPr lang="zh-CN" altLang="en-US" sz="2800" dirty="0" smtClean="0">
                <a:solidFill>
                  <a:schemeClr val="bg1"/>
                </a:solidFill>
              </a:rPr>
              <a:t>毒品的危害</a:t>
            </a:r>
            <a:endParaRPr lang="zh-CN" altLang="en-US" sz="2800" dirty="0">
              <a:solidFill>
                <a:schemeClr val="bg1"/>
              </a:solidFill>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Box 5"/>
          <p:cNvSpPr txBox="1"/>
          <p:nvPr/>
        </p:nvSpPr>
        <p:spPr>
          <a:xfrm>
            <a:off x="793419" y="1345481"/>
            <a:ext cx="5590434" cy="3784600"/>
          </a:xfrm>
          <a:prstGeom prst="rect">
            <a:avLst/>
          </a:prstGeom>
          <a:noFill/>
          <a:ln w="9525">
            <a:noFill/>
          </a:ln>
        </p:spPr>
        <p:txBody>
          <a:bodyPr>
            <a:spAutoFit/>
          </a:bodyPr>
          <a:p>
            <a:pPr algn="just"/>
            <a:r>
              <a:rPr lang="zh-CN" altLang="en-US" sz="2000" b="1" dirty="0">
                <a:latin typeface="微软雅黑" panose="020B0503020204020204" charset="-122"/>
                <a:ea typeface="微软雅黑" panose="020B0503020204020204" charset="-122"/>
              </a:rPr>
              <a:t>“一人吸毒，全家遭殃”</a:t>
            </a:r>
            <a:endParaRPr lang="zh-CN" altLang="en-US" sz="2000" b="1" dirty="0">
              <a:latin typeface="微软雅黑" panose="020B0503020204020204" charset="-122"/>
              <a:ea typeface="微软雅黑" panose="020B0503020204020204" charset="-122"/>
            </a:endParaRPr>
          </a:p>
          <a:p>
            <a:pPr algn="just"/>
            <a:r>
              <a:rPr lang="zh-CN" altLang="en-US" sz="2000" dirty="0">
                <a:solidFill>
                  <a:schemeClr val="tx2"/>
                </a:solidFill>
                <a:latin typeface="微软雅黑" panose="020B0503020204020204" charset="-122"/>
                <a:ea typeface="微软雅黑" panose="020B0503020204020204" charset="-122"/>
              </a:rPr>
              <a:t>●耗费大量钱财：吸毒的高额支出，使一些原本富裕的家庭维持不了多久就债台高筑，到了一定程度必然要靠变卖家产换取毒品，致使家徒四壁。</a:t>
            </a:r>
            <a:endParaRPr lang="zh-CN" altLang="en-US" sz="2000" dirty="0">
              <a:solidFill>
                <a:schemeClr val="tx2"/>
              </a:solidFill>
              <a:latin typeface="微软雅黑" panose="020B0503020204020204" charset="-122"/>
              <a:ea typeface="微软雅黑" panose="020B0503020204020204" charset="-122"/>
            </a:endParaRPr>
          </a:p>
          <a:p>
            <a:pPr algn="just"/>
            <a:r>
              <a:rPr lang="zh-CN" altLang="en-US" sz="2000" dirty="0">
                <a:solidFill>
                  <a:schemeClr val="tx2"/>
                </a:solidFill>
                <a:latin typeface="微软雅黑" panose="020B0503020204020204" charset="-122"/>
                <a:ea typeface="微软雅黑" panose="020B0503020204020204" charset="-122"/>
              </a:rPr>
              <a:t>●导致家庭破裂：吸毒成瘾后，吸毒者会变得十分自私且不诚实，性格变得烦躁易怒，他们淡漠了对配偶的关心体贴、淡漠了对家庭的责任和对子女的教育，容易导致幸福美满家庭的破裂。</a:t>
            </a:r>
            <a:endParaRPr lang="zh-CN" altLang="en-US" sz="2000" dirty="0">
              <a:solidFill>
                <a:schemeClr val="tx2"/>
              </a:solidFill>
              <a:latin typeface="微软雅黑" panose="020B0503020204020204" charset="-122"/>
              <a:ea typeface="微软雅黑" panose="020B0503020204020204" charset="-122"/>
            </a:endParaRPr>
          </a:p>
          <a:p>
            <a:pPr algn="just"/>
            <a:r>
              <a:rPr lang="zh-CN" altLang="en-US" sz="2000" dirty="0">
                <a:solidFill>
                  <a:schemeClr val="tx2"/>
                </a:solidFill>
                <a:latin typeface="微软雅黑" panose="020B0503020204020204" charset="-122"/>
                <a:ea typeface="微软雅黑" panose="020B0503020204020204" charset="-122"/>
              </a:rPr>
              <a:t>●贻害后代：生活在吸毒者家庭中的孩子缺少家庭关爱，常伴有不健康的心理，行为往往具有攻击性和反抗性。这样的孩子易走上违法犯罪的道路。</a:t>
            </a:r>
            <a:endParaRPr lang="zh-CN" altLang="en-US" sz="2000" dirty="0">
              <a:solidFill>
                <a:schemeClr val="tx2"/>
              </a:solidFill>
              <a:latin typeface="微软雅黑" panose="020B0503020204020204" charset="-122"/>
              <a:ea typeface="微软雅黑" panose="020B0503020204020204" charset="-122"/>
            </a:endParaRPr>
          </a:p>
        </p:txBody>
      </p:sp>
      <p:pic>
        <p:nvPicPr>
          <p:cNvPr id="45059" name="图片 1"/>
          <p:cNvPicPr>
            <a:picLocks noChangeAspect="1"/>
          </p:cNvPicPr>
          <p:nvPr/>
        </p:nvPicPr>
        <p:blipFill>
          <a:blip r:embed="rId1"/>
          <a:stretch>
            <a:fillRect/>
          </a:stretch>
        </p:blipFill>
        <p:spPr>
          <a:xfrm>
            <a:off x="6383853" y="1342307"/>
            <a:ext cx="5109621" cy="4808122"/>
          </a:xfrm>
          <a:prstGeom prst="rect">
            <a:avLst/>
          </a:prstGeom>
          <a:noFill/>
          <a:ln w="9525">
            <a:noFill/>
          </a:ln>
        </p:spPr>
      </p:pic>
      <p:sp>
        <p:nvSpPr>
          <p:cNvPr id="45061" name="矩形 11"/>
          <p:cNvSpPr/>
          <p:nvPr/>
        </p:nvSpPr>
        <p:spPr>
          <a:xfrm>
            <a:off x="1297341" y="507108"/>
            <a:ext cx="3003550" cy="583565"/>
          </a:xfrm>
          <a:prstGeom prst="rect">
            <a:avLst/>
          </a:prstGeom>
          <a:noFill/>
          <a:ln w="9525">
            <a:noFill/>
          </a:ln>
        </p:spPr>
        <p:txBody>
          <a:bodyPr wrap="none">
            <a:spAutoFit/>
          </a:bodyPr>
          <a:p>
            <a:pPr marL="120650" indent="-120650" algn="ctr">
              <a:spcBef>
                <a:spcPct val="50000"/>
              </a:spcBef>
              <a:buClrTx/>
              <a:buSzTx/>
              <a:buFontTx/>
            </a:pPr>
            <a:r>
              <a:rPr lang="en-US" altLang="zh-CN" sz="3200" dirty="0">
                <a:solidFill>
                  <a:schemeClr val="accent1"/>
                </a:solidFill>
                <a:latin typeface="华文中宋" panose="02010600040101010101" charset="-122"/>
                <a:ea typeface="华文中宋" panose="02010600040101010101" charset="-122"/>
                <a:cs typeface="华文中宋" panose="02010600040101010101" charset="-122"/>
              </a:rPr>
              <a:t>2.吸毒祸害家庭</a:t>
            </a:r>
            <a:endParaRPr lang="en-US" altLang="zh-CN" sz="3200" dirty="0">
              <a:solidFill>
                <a:schemeClr val="accent1"/>
              </a:solidFill>
              <a:latin typeface="华文中宋" panose="02010600040101010101" charset="-122"/>
              <a:ea typeface="华文中宋" panose="02010600040101010101" charset="-122"/>
              <a:cs typeface="华文中宋" panose="02010600040101010101"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920" y="232994"/>
            <a:ext cx="1131455" cy="1131455"/>
          </a:xfrm>
          <a:prstGeom prst="rect">
            <a:avLst/>
          </a:prstGeom>
        </p:spPr>
      </p:pic>
    </p:spTree>
  </p:cSld>
  <p:clrMapOvr>
    <a:masterClrMapping/>
  </p:clrMapOvr>
  <p:transition spd="slow" advTm="279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061"/>
                                        </p:tgtEl>
                                        <p:attrNameLst>
                                          <p:attrName>style.visibility</p:attrName>
                                        </p:attrNameLst>
                                      </p:cBhvr>
                                      <p:to>
                                        <p:strVal val="visible"/>
                                      </p:to>
                                    </p:set>
                                    <p:anim calcmode="lin" valueType="num">
                                      <p:cBhvr>
                                        <p:cTn id="7" dur="400" fill="hold"/>
                                        <p:tgtEl>
                                          <p:spTgt spid="45061"/>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5061"/>
                                        </p:tgtEl>
                                        <p:attrNameLst>
                                          <p:attrName>ppt_y</p:attrName>
                                        </p:attrNameLst>
                                      </p:cBhvr>
                                      <p:tavLst>
                                        <p:tav tm="0">
                                          <p:val>
                                            <p:strVal val="#ppt_y"/>
                                          </p:val>
                                        </p:tav>
                                        <p:tav tm="100000">
                                          <p:val>
                                            <p:strVal val="#ppt_y"/>
                                          </p:val>
                                        </p:tav>
                                      </p:tavLst>
                                    </p:anim>
                                    <p:anim calcmode="lin" valueType="num">
                                      <p:cBhvr>
                                        <p:cTn id="9" dur="400" fill="hold"/>
                                        <p:tgtEl>
                                          <p:spTgt spid="45061"/>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506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5061"/>
                                        </p:tgtEl>
                                      </p:cBhvr>
                                    </p:animEffect>
                                  </p:childTnLst>
                                </p:cTn>
                              </p:par>
                            </p:childTnLst>
                          </p:cTn>
                        </p:par>
                        <p:par>
                          <p:cTn id="12" fill="hold">
                            <p:stCondLst>
                              <p:cond delay="680"/>
                            </p:stCondLst>
                            <p:childTnLst>
                              <p:par>
                                <p:cTn id="13" presetID="2" presetClass="entr" presetSubtype="2" fill="hold" grpId="0" nodeType="afterEffect">
                                  <p:stCondLst>
                                    <p:cond delay="0"/>
                                  </p:stCondLst>
                                  <p:childTnLst>
                                    <p:set>
                                      <p:cBhvr>
                                        <p:cTn id="14" dur="1" fill="hold">
                                          <p:stCondLst>
                                            <p:cond delay="0"/>
                                          </p:stCondLst>
                                        </p:cTn>
                                        <p:tgtEl>
                                          <p:spTgt spid="45058"/>
                                        </p:tgtEl>
                                        <p:attrNameLst>
                                          <p:attrName>style.visibility</p:attrName>
                                        </p:attrNameLst>
                                      </p:cBhvr>
                                      <p:to>
                                        <p:strVal val="visible"/>
                                      </p:to>
                                    </p:set>
                                    <p:anim calcmode="lin" valueType="num">
                                      <p:cBhvr additive="base">
                                        <p:cTn id="15" dur="500" fill="hold"/>
                                        <p:tgtEl>
                                          <p:spTgt spid="45058"/>
                                        </p:tgtEl>
                                        <p:attrNameLst>
                                          <p:attrName>ppt_x</p:attrName>
                                        </p:attrNameLst>
                                      </p:cBhvr>
                                      <p:tavLst>
                                        <p:tav tm="0">
                                          <p:val>
                                            <p:strVal val="1+#ppt_w/2"/>
                                          </p:val>
                                        </p:tav>
                                        <p:tav tm="100000">
                                          <p:val>
                                            <p:strVal val="#ppt_x"/>
                                          </p:val>
                                        </p:tav>
                                      </p:tavLst>
                                    </p:anim>
                                    <p:anim calcmode="lin" valueType="num">
                                      <p:cBhvr additive="base">
                                        <p:cTn id="16" dur="500" fill="hold"/>
                                        <p:tgtEl>
                                          <p:spTgt spid="4505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5059"/>
                                        </p:tgtEl>
                                        <p:attrNameLst>
                                          <p:attrName>style.visibility</p:attrName>
                                        </p:attrNameLst>
                                      </p:cBhvr>
                                      <p:to>
                                        <p:strVal val="visible"/>
                                      </p:to>
                                    </p:set>
                                    <p:anim calcmode="lin" valueType="num">
                                      <p:cBhvr additive="base">
                                        <p:cTn id="19" dur="500" fill="hold"/>
                                        <p:tgtEl>
                                          <p:spTgt spid="45059"/>
                                        </p:tgtEl>
                                        <p:attrNameLst>
                                          <p:attrName>ppt_x</p:attrName>
                                        </p:attrNameLst>
                                      </p:cBhvr>
                                      <p:tavLst>
                                        <p:tav tm="0">
                                          <p:val>
                                            <p:strVal val="0-#ppt_w/2"/>
                                          </p:val>
                                        </p:tav>
                                        <p:tav tm="100000">
                                          <p:val>
                                            <p:strVal val="#ppt_x"/>
                                          </p:val>
                                        </p:tav>
                                      </p:tavLst>
                                    </p:anim>
                                    <p:anim calcmode="lin" valueType="num">
                                      <p:cBhvr additive="base">
                                        <p:cTn id="20"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TextBox 5"/>
          <p:cNvSpPr txBox="1"/>
          <p:nvPr/>
        </p:nvSpPr>
        <p:spPr>
          <a:xfrm>
            <a:off x="793419" y="1940545"/>
            <a:ext cx="5590434" cy="2861310"/>
          </a:xfrm>
          <a:prstGeom prst="rect">
            <a:avLst/>
          </a:prstGeom>
          <a:noFill/>
          <a:ln w="9525">
            <a:noFill/>
          </a:ln>
        </p:spPr>
        <p:txBody>
          <a:bodyPr>
            <a:spAutoFit/>
          </a:bodyPr>
          <a:p>
            <a:pPr algn="just">
              <a:lnSpc>
                <a:spcPct val="150000"/>
              </a:lnSpc>
            </a:pPr>
            <a:r>
              <a:rPr lang="zh-CN" altLang="en-US" sz="2400" dirty="0">
                <a:latin typeface="微软雅黑" panose="020B0503020204020204" charset="-122"/>
                <a:ea typeface="微软雅黑" panose="020B0503020204020204" charset="-122"/>
              </a:rPr>
              <a:t>●吸毒吞噬社会巨额财富，危及国家经济</a:t>
            </a:r>
            <a:endParaRPr lang="zh-CN" altLang="en-US" sz="2400" dirty="0">
              <a:latin typeface="微软雅黑" panose="020B0503020204020204" charset="-122"/>
              <a:ea typeface="微软雅黑" panose="020B0503020204020204" charset="-122"/>
            </a:endParaRPr>
          </a:p>
          <a:p>
            <a:pPr algn="just">
              <a:lnSpc>
                <a:spcPct val="150000"/>
              </a:lnSpc>
            </a:pPr>
            <a:r>
              <a:rPr lang="zh-CN" altLang="en-US" sz="2400" dirty="0">
                <a:latin typeface="微软雅黑" panose="020B0503020204020204" charset="-122"/>
                <a:ea typeface="微软雅黑" panose="020B0503020204020204" charset="-122"/>
              </a:rPr>
              <a:t>●吸毒严重败坏社会风气</a:t>
            </a:r>
            <a:endParaRPr lang="zh-CN" altLang="en-US" sz="2400" dirty="0">
              <a:latin typeface="微软雅黑" panose="020B0503020204020204" charset="-122"/>
              <a:ea typeface="微软雅黑" panose="020B0503020204020204" charset="-122"/>
            </a:endParaRPr>
          </a:p>
          <a:p>
            <a:pPr algn="just">
              <a:lnSpc>
                <a:spcPct val="150000"/>
              </a:lnSpc>
            </a:pPr>
            <a:r>
              <a:rPr lang="zh-CN" altLang="en-US" sz="2400" dirty="0">
                <a:latin typeface="微软雅黑" panose="020B0503020204020204" charset="-122"/>
                <a:ea typeface="微软雅黑" panose="020B0503020204020204" charset="-122"/>
              </a:rPr>
              <a:t>●吸毒诱发多种犯罪，影响社会安定</a:t>
            </a:r>
            <a:endParaRPr lang="zh-CN" altLang="en-US" sz="2400" dirty="0">
              <a:latin typeface="微软雅黑" panose="020B0503020204020204" charset="-122"/>
              <a:ea typeface="微软雅黑" panose="020B0503020204020204" charset="-122"/>
            </a:endParaRPr>
          </a:p>
          <a:p>
            <a:pPr algn="just">
              <a:lnSpc>
                <a:spcPct val="150000"/>
              </a:lnSpc>
            </a:pPr>
            <a:r>
              <a:rPr lang="zh-CN" altLang="en-US" sz="2400" dirty="0">
                <a:latin typeface="微软雅黑" panose="020B0503020204020204" charset="-122"/>
                <a:ea typeface="微软雅黑" panose="020B0503020204020204" charset="-122"/>
              </a:rPr>
              <a:t>●吸毒严重危害年轻一代</a:t>
            </a:r>
            <a:endParaRPr lang="zh-CN" altLang="en-US" sz="2400" dirty="0">
              <a:latin typeface="微软雅黑" panose="020B0503020204020204" charset="-122"/>
              <a:ea typeface="微软雅黑" panose="020B0503020204020204" charset="-122"/>
            </a:endParaRPr>
          </a:p>
          <a:p>
            <a:pPr algn="just">
              <a:lnSpc>
                <a:spcPct val="150000"/>
              </a:lnSpc>
            </a:pPr>
            <a:r>
              <a:rPr lang="zh-CN" altLang="en-US" sz="2400" dirty="0">
                <a:latin typeface="微软雅黑" panose="020B0503020204020204" charset="-122"/>
                <a:ea typeface="微软雅黑" panose="020B0503020204020204" charset="-122"/>
              </a:rPr>
              <a:t>●严重破坏生态环境</a:t>
            </a:r>
            <a:endParaRPr lang="zh-CN" altLang="en-US" sz="2400" dirty="0">
              <a:latin typeface="微软雅黑" panose="020B0503020204020204" charset="-122"/>
              <a:ea typeface="微软雅黑" panose="020B0503020204020204" charset="-122"/>
            </a:endParaRPr>
          </a:p>
        </p:txBody>
      </p:sp>
      <p:pic>
        <p:nvPicPr>
          <p:cNvPr id="46083" name="图片 1"/>
          <p:cNvPicPr>
            <a:picLocks noChangeAspect="1"/>
          </p:cNvPicPr>
          <p:nvPr/>
        </p:nvPicPr>
        <p:blipFill>
          <a:blip r:embed="rId1"/>
          <a:stretch>
            <a:fillRect/>
          </a:stretch>
        </p:blipFill>
        <p:spPr>
          <a:xfrm>
            <a:off x="6628226" y="1413715"/>
            <a:ext cx="3829042" cy="4992195"/>
          </a:xfrm>
          <a:prstGeom prst="rect">
            <a:avLst/>
          </a:prstGeom>
          <a:noFill/>
          <a:ln w="9525">
            <a:noFill/>
          </a:ln>
        </p:spPr>
      </p:pic>
      <p:sp>
        <p:nvSpPr>
          <p:cNvPr id="46085" name="矩形 11"/>
          <p:cNvSpPr/>
          <p:nvPr/>
        </p:nvSpPr>
        <p:spPr>
          <a:xfrm>
            <a:off x="1279525" y="513715"/>
            <a:ext cx="3264535" cy="583565"/>
          </a:xfrm>
          <a:prstGeom prst="rect">
            <a:avLst/>
          </a:prstGeom>
          <a:noFill/>
          <a:ln w="9525">
            <a:noFill/>
          </a:ln>
        </p:spPr>
        <p:txBody>
          <a:bodyPr wrap="square">
            <a:spAutoFit/>
          </a:bodyPr>
          <a:p>
            <a:pPr marL="120650" indent="-120650" algn="ctr">
              <a:spcBef>
                <a:spcPct val="50000"/>
              </a:spcBef>
              <a:buClrTx/>
              <a:buSzTx/>
              <a:buFontTx/>
            </a:pPr>
            <a:r>
              <a:rPr lang="en-US" altLang="zh-CN" sz="2400" dirty="0">
                <a:solidFill>
                  <a:schemeClr val="tx2"/>
                </a:solidFill>
                <a:latin typeface="方正粗雅宋_GBK" pitchFamily="2" charset="-122"/>
                <a:ea typeface="方正粗雅宋_GBK" pitchFamily="2" charset="-122"/>
              </a:rPr>
              <a:t> </a:t>
            </a:r>
            <a:r>
              <a:rPr lang="en-US" altLang="zh-CN" sz="3200" dirty="0">
                <a:solidFill>
                  <a:schemeClr val="accent1"/>
                </a:solidFill>
                <a:latin typeface="华文中宋" panose="02010600040101010101" charset="-122"/>
                <a:ea typeface="华文中宋" panose="02010600040101010101" charset="-122"/>
                <a:cs typeface="华文中宋" panose="02010600040101010101" charset="-122"/>
              </a:rPr>
              <a:t>3.</a:t>
            </a:r>
            <a:r>
              <a:rPr lang="en-US" altLang="zh-CN" sz="3200" dirty="0">
                <a:solidFill>
                  <a:schemeClr val="accent1"/>
                </a:solidFill>
                <a:latin typeface="华文中宋" panose="02010600040101010101" charset="-122"/>
                <a:ea typeface="华文中宋" panose="02010600040101010101" charset="-122"/>
                <a:cs typeface="华文中宋" panose="02010600040101010101" charset="-122"/>
              </a:rPr>
              <a:t>吸毒危害社会</a:t>
            </a:r>
            <a:endParaRPr lang="en-US" altLang="zh-CN" sz="3200" dirty="0">
              <a:solidFill>
                <a:schemeClr val="accent1"/>
              </a:solidFill>
              <a:latin typeface="华文中宋" panose="02010600040101010101" charset="-122"/>
              <a:ea typeface="华文中宋" panose="02010600040101010101" charset="-122"/>
              <a:cs typeface="华文中宋" panose="02010600040101010101"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180" y="239979"/>
            <a:ext cx="1131455" cy="1131455"/>
          </a:xfrm>
          <a:prstGeom prst="rect">
            <a:avLst/>
          </a:prstGeom>
        </p:spPr>
      </p:pic>
    </p:spTree>
  </p:cSld>
  <p:clrMapOvr>
    <a:masterClrMapping/>
  </p:clrMapOvr>
  <p:transition spd="slow" advTm="483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085"/>
                                        </p:tgtEl>
                                        <p:attrNameLst>
                                          <p:attrName>style.visibility</p:attrName>
                                        </p:attrNameLst>
                                      </p:cBhvr>
                                      <p:to>
                                        <p:strVal val="visible"/>
                                      </p:to>
                                    </p:set>
                                    <p:anim calcmode="lin" valueType="num">
                                      <p:cBhvr>
                                        <p:cTn id="7" dur="400" fill="hold"/>
                                        <p:tgtEl>
                                          <p:spTgt spid="4608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6085"/>
                                        </p:tgtEl>
                                        <p:attrNameLst>
                                          <p:attrName>ppt_y</p:attrName>
                                        </p:attrNameLst>
                                      </p:cBhvr>
                                      <p:tavLst>
                                        <p:tav tm="0">
                                          <p:val>
                                            <p:strVal val="#ppt_y"/>
                                          </p:val>
                                        </p:tav>
                                        <p:tav tm="100000">
                                          <p:val>
                                            <p:strVal val="#ppt_y"/>
                                          </p:val>
                                        </p:tav>
                                      </p:tavLst>
                                    </p:anim>
                                    <p:anim calcmode="lin" valueType="num">
                                      <p:cBhvr>
                                        <p:cTn id="9" dur="400" fill="hold"/>
                                        <p:tgtEl>
                                          <p:spTgt spid="4608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608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6085"/>
                                        </p:tgtEl>
                                      </p:cBhvr>
                                    </p:animEffect>
                                  </p:childTnLst>
                                </p:cTn>
                              </p:par>
                            </p:childTnLst>
                          </p:cTn>
                        </p:par>
                        <p:par>
                          <p:cTn id="12" fill="hold">
                            <p:stCondLst>
                              <p:cond delay="720"/>
                            </p:stCondLst>
                            <p:childTnLst>
                              <p:par>
                                <p:cTn id="13" presetID="42" presetClass="entr" presetSubtype="0" fill="hold" nodeType="afterEffect">
                                  <p:stCondLst>
                                    <p:cond delay="0"/>
                                  </p:stCondLst>
                                  <p:childTnLst>
                                    <p:set>
                                      <p:cBhvr>
                                        <p:cTn id="14" dur="1" fill="hold">
                                          <p:stCondLst>
                                            <p:cond delay="0"/>
                                          </p:stCondLst>
                                        </p:cTn>
                                        <p:tgtEl>
                                          <p:spTgt spid="46083"/>
                                        </p:tgtEl>
                                        <p:attrNameLst>
                                          <p:attrName>style.visibility</p:attrName>
                                        </p:attrNameLst>
                                      </p:cBhvr>
                                      <p:to>
                                        <p:strVal val="visible"/>
                                      </p:to>
                                    </p:set>
                                    <p:animEffect transition="in" filter="fade">
                                      <p:cBhvr>
                                        <p:cTn id="15" dur="1000"/>
                                        <p:tgtEl>
                                          <p:spTgt spid="46083"/>
                                        </p:tgtEl>
                                      </p:cBhvr>
                                    </p:animEffect>
                                    <p:anim calcmode="lin" valueType="num">
                                      <p:cBhvr>
                                        <p:cTn id="16" dur="1000" fill="hold"/>
                                        <p:tgtEl>
                                          <p:spTgt spid="46083"/>
                                        </p:tgtEl>
                                        <p:attrNameLst>
                                          <p:attrName>ppt_x</p:attrName>
                                        </p:attrNameLst>
                                      </p:cBhvr>
                                      <p:tavLst>
                                        <p:tav tm="0">
                                          <p:val>
                                            <p:strVal val="#ppt_x"/>
                                          </p:val>
                                        </p:tav>
                                        <p:tav tm="100000">
                                          <p:val>
                                            <p:strVal val="#ppt_x"/>
                                          </p:val>
                                        </p:tav>
                                      </p:tavLst>
                                    </p:anim>
                                    <p:anim calcmode="lin" valueType="num">
                                      <p:cBhvr>
                                        <p:cTn id="17" dur="1000" fill="hold"/>
                                        <p:tgtEl>
                                          <p:spTgt spid="46083"/>
                                        </p:tgtEl>
                                        <p:attrNameLst>
                                          <p:attrName>ppt_y</p:attrName>
                                        </p:attrNameLst>
                                      </p:cBhvr>
                                      <p:tavLst>
                                        <p:tav tm="0">
                                          <p:val>
                                            <p:strVal val="#ppt_y+.1"/>
                                          </p:val>
                                        </p:tav>
                                        <p:tav tm="100000">
                                          <p:val>
                                            <p:strVal val="#ppt_y"/>
                                          </p:val>
                                        </p:tav>
                                      </p:tavLst>
                                    </p:anim>
                                  </p:childTnLst>
                                </p:cTn>
                              </p:par>
                            </p:childTnLst>
                          </p:cTn>
                        </p:par>
                        <p:par>
                          <p:cTn id="18" fill="hold">
                            <p:stCondLst>
                              <p:cond delay="172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6082"/>
                                        </p:tgtEl>
                                        <p:attrNameLst>
                                          <p:attrName>style.visibility</p:attrName>
                                        </p:attrNameLst>
                                      </p:cBhvr>
                                      <p:to>
                                        <p:strVal val="visible"/>
                                      </p:to>
                                    </p:set>
                                    <p:anim by="(-#ppt_w*2)" calcmode="lin" valueType="num">
                                      <p:cBhvr rctx="PPT">
                                        <p:cTn id="21" dur="250" autoRev="1" fill="hold">
                                          <p:stCondLst>
                                            <p:cond delay="0"/>
                                          </p:stCondLst>
                                        </p:cTn>
                                        <p:tgtEl>
                                          <p:spTgt spid="46082"/>
                                        </p:tgtEl>
                                        <p:attrNameLst>
                                          <p:attrName>ppt_w</p:attrName>
                                        </p:attrNameLst>
                                      </p:cBhvr>
                                    </p:anim>
                                    <p:anim by="(#ppt_w*0.50)" calcmode="lin" valueType="num">
                                      <p:cBhvr>
                                        <p:cTn id="22" dur="250" decel="50000" autoRev="1" fill="hold">
                                          <p:stCondLst>
                                            <p:cond delay="0"/>
                                          </p:stCondLst>
                                        </p:cTn>
                                        <p:tgtEl>
                                          <p:spTgt spid="46082"/>
                                        </p:tgtEl>
                                        <p:attrNameLst>
                                          <p:attrName>ppt_x</p:attrName>
                                        </p:attrNameLst>
                                      </p:cBhvr>
                                    </p:anim>
                                    <p:anim from="(-#ppt_h/2)" to="(#ppt_y)" calcmode="lin" valueType="num">
                                      <p:cBhvr>
                                        <p:cTn id="23" dur="500" fill="hold">
                                          <p:stCondLst>
                                            <p:cond delay="0"/>
                                          </p:stCondLst>
                                        </p:cTn>
                                        <p:tgtEl>
                                          <p:spTgt spid="46082"/>
                                        </p:tgtEl>
                                        <p:attrNameLst>
                                          <p:attrName>ppt_y</p:attrName>
                                        </p:attrNameLst>
                                      </p:cBhvr>
                                    </p:anim>
                                    <p:animRot by="21600000">
                                      <p:cBhvr>
                                        <p:cTn id="24" dur="500" fill="hold">
                                          <p:stCondLst>
                                            <p:cond delay="0"/>
                                          </p:stCondLst>
                                        </p:cTn>
                                        <p:tgtEl>
                                          <p:spTgt spid="460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84574" y="3349262"/>
            <a:ext cx="1857508" cy="442674"/>
          </a:xfrm>
          <a:prstGeom prst="roundRect">
            <a:avLst/>
          </a:prstGeom>
          <a:solidFill>
            <a:schemeClr val="accent1"/>
          </a:solidFill>
        </p:spPr>
        <p:txBody>
          <a:bodyPr wrap="square" rtlCol="0">
            <a:spAutoFit/>
          </a:bodyPr>
          <a:lstStyle/>
          <a:p>
            <a:pPr algn="ctr"/>
            <a:r>
              <a:rPr lang="zh-CN" altLang="en-US" sz="2000" dirty="0" smtClean="0">
                <a:solidFill>
                  <a:schemeClr val="bg1"/>
                </a:solidFill>
              </a:rPr>
              <a:t>急易上瘾</a:t>
            </a:r>
            <a:endParaRPr lang="zh-CN" altLang="en-US" sz="2000" dirty="0">
              <a:solidFill>
                <a:schemeClr val="bg1"/>
              </a:solidFill>
            </a:endParaRPr>
          </a:p>
        </p:txBody>
      </p:sp>
      <p:sp>
        <p:nvSpPr>
          <p:cNvPr id="9" name="文本框 8"/>
          <p:cNvSpPr txBox="1"/>
          <p:nvPr/>
        </p:nvSpPr>
        <p:spPr>
          <a:xfrm>
            <a:off x="5237515" y="3349262"/>
            <a:ext cx="2235582" cy="442674"/>
          </a:xfrm>
          <a:prstGeom prst="roundRect">
            <a:avLst/>
          </a:prstGeom>
          <a:solidFill>
            <a:schemeClr val="accent1"/>
          </a:solidFill>
        </p:spPr>
        <p:txBody>
          <a:bodyPr wrap="square" rtlCol="0">
            <a:spAutoFit/>
          </a:bodyPr>
          <a:lstStyle/>
          <a:p>
            <a:pPr algn="ctr"/>
            <a:r>
              <a:rPr lang="zh-CN" altLang="en-US" sz="2000" dirty="0" smtClean="0">
                <a:solidFill>
                  <a:schemeClr val="bg1"/>
                </a:solidFill>
              </a:rPr>
              <a:t>损害大脑神经</a:t>
            </a:r>
            <a:endParaRPr lang="zh-CN" altLang="en-US" sz="2000" dirty="0">
              <a:solidFill>
                <a:schemeClr val="bg1"/>
              </a:solidFill>
            </a:endParaRPr>
          </a:p>
        </p:txBody>
      </p:sp>
      <p:sp>
        <p:nvSpPr>
          <p:cNvPr id="12" name="文本框 11"/>
          <p:cNvSpPr txBox="1"/>
          <p:nvPr/>
        </p:nvSpPr>
        <p:spPr>
          <a:xfrm>
            <a:off x="8990808" y="3349262"/>
            <a:ext cx="2336807" cy="442674"/>
          </a:xfrm>
          <a:prstGeom prst="roundRect">
            <a:avLst/>
          </a:prstGeom>
          <a:solidFill>
            <a:schemeClr val="accent1"/>
          </a:solidFill>
        </p:spPr>
        <p:txBody>
          <a:bodyPr wrap="square" rtlCol="0">
            <a:spAutoFit/>
          </a:bodyPr>
          <a:lstStyle/>
          <a:p>
            <a:pPr algn="ctr"/>
            <a:r>
              <a:rPr lang="zh-CN" altLang="en-US" sz="2000" dirty="0">
                <a:solidFill>
                  <a:schemeClr val="bg1"/>
                </a:solidFill>
              </a:rPr>
              <a:t>心肌断裂</a:t>
            </a:r>
            <a:endParaRPr lang="zh-CN" altLang="en-US" sz="2000" dirty="0">
              <a:solidFill>
                <a:schemeClr val="bg1"/>
              </a:solidFill>
            </a:endParaRPr>
          </a:p>
        </p:txBody>
      </p:sp>
      <p:sp>
        <p:nvSpPr>
          <p:cNvPr id="16" name="文本框 15"/>
          <p:cNvSpPr txBox="1"/>
          <p:nvPr/>
        </p:nvSpPr>
        <p:spPr>
          <a:xfrm>
            <a:off x="1507920" y="6032326"/>
            <a:ext cx="1857508" cy="442674"/>
          </a:xfrm>
          <a:prstGeom prst="roundRect">
            <a:avLst/>
          </a:prstGeom>
          <a:solidFill>
            <a:schemeClr val="accent1"/>
          </a:solidFill>
        </p:spPr>
        <p:txBody>
          <a:bodyPr wrap="square" rtlCol="0">
            <a:spAutoFit/>
          </a:bodyPr>
          <a:lstStyle/>
          <a:p>
            <a:pPr algn="ctr"/>
            <a:r>
              <a:rPr lang="zh-CN" altLang="en-US" sz="2000" dirty="0" smtClean="0">
                <a:solidFill>
                  <a:schemeClr val="bg1"/>
                </a:solidFill>
              </a:rPr>
              <a:t>倾家荡产</a:t>
            </a:r>
            <a:endParaRPr lang="zh-CN" altLang="en-US" sz="2000" dirty="0">
              <a:solidFill>
                <a:schemeClr val="bg1"/>
              </a:solidFill>
            </a:endParaRPr>
          </a:p>
        </p:txBody>
      </p:sp>
      <p:sp>
        <p:nvSpPr>
          <p:cNvPr id="17" name="文本框 16"/>
          <p:cNvSpPr txBox="1"/>
          <p:nvPr/>
        </p:nvSpPr>
        <p:spPr>
          <a:xfrm>
            <a:off x="5260861" y="6032326"/>
            <a:ext cx="2235582" cy="442674"/>
          </a:xfrm>
          <a:prstGeom prst="roundRect">
            <a:avLst/>
          </a:prstGeom>
          <a:solidFill>
            <a:schemeClr val="accent1"/>
          </a:solidFill>
        </p:spPr>
        <p:txBody>
          <a:bodyPr wrap="square" rtlCol="0">
            <a:spAutoFit/>
          </a:bodyPr>
          <a:lstStyle/>
          <a:p>
            <a:pPr algn="ctr"/>
            <a:r>
              <a:rPr lang="zh-CN" altLang="en-US" sz="2000" dirty="0" smtClean="0">
                <a:solidFill>
                  <a:schemeClr val="bg1"/>
                </a:solidFill>
              </a:rPr>
              <a:t>家庭破裂</a:t>
            </a:r>
            <a:endParaRPr lang="zh-CN" altLang="en-US" sz="2000" dirty="0">
              <a:solidFill>
                <a:schemeClr val="bg1"/>
              </a:solidFill>
            </a:endParaRPr>
          </a:p>
        </p:txBody>
      </p:sp>
      <p:sp>
        <p:nvSpPr>
          <p:cNvPr id="19" name="文本框 18"/>
          <p:cNvSpPr txBox="1"/>
          <p:nvPr/>
        </p:nvSpPr>
        <p:spPr>
          <a:xfrm>
            <a:off x="9014154" y="6032326"/>
            <a:ext cx="2336807" cy="442674"/>
          </a:xfrm>
          <a:prstGeom prst="roundRect">
            <a:avLst/>
          </a:prstGeom>
          <a:solidFill>
            <a:schemeClr val="accent1"/>
          </a:solidFill>
        </p:spPr>
        <p:txBody>
          <a:bodyPr wrap="square" rtlCol="0">
            <a:spAutoFit/>
          </a:bodyPr>
          <a:lstStyle/>
          <a:p>
            <a:pPr algn="ctr"/>
            <a:r>
              <a:rPr lang="zh-CN" altLang="en-US" sz="2000" dirty="0" smtClean="0">
                <a:solidFill>
                  <a:schemeClr val="bg1"/>
                </a:solidFill>
              </a:rPr>
              <a:t>危害社会</a:t>
            </a:r>
            <a:endParaRPr lang="zh-CN" altLang="en-US" sz="2000" dirty="0">
              <a:solidFill>
                <a:schemeClr val="bg1"/>
              </a:solidFill>
            </a:endParaRPr>
          </a:p>
        </p:txBody>
      </p:sp>
      <p:sp>
        <p:nvSpPr>
          <p:cNvPr id="20" name="圆角矩形 19"/>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21" name="文本框 20"/>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新型毒品危害</a:t>
            </a:r>
            <a:endParaRPr lang="zh-CN" altLang="en-US" sz="2400" dirty="0">
              <a:solidFill>
                <a:schemeClr val="bg1"/>
              </a:solidFill>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8" name="椭圆 7"/>
          <p:cNvSpPr/>
          <p:nvPr/>
        </p:nvSpPr>
        <p:spPr>
          <a:xfrm>
            <a:off x="1439147" y="1179341"/>
            <a:ext cx="1995054" cy="1995054"/>
          </a:xfrm>
          <a:prstGeom prst="ellipse">
            <a:avLst/>
          </a:prstGeom>
          <a:blipFill>
            <a:blip r:embed="rId2"/>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381124" y="1179341"/>
            <a:ext cx="1995054" cy="1995054"/>
          </a:xfrm>
          <a:prstGeom prst="ellipse">
            <a:avLst/>
          </a:prstGeom>
          <a:blipFill>
            <a:blip r:embed="rId3"/>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大演PPT工作室制作"/>
          <p:cNvSpPr/>
          <p:nvPr/>
        </p:nvSpPr>
        <p:spPr>
          <a:xfrm>
            <a:off x="9185030" y="1179341"/>
            <a:ext cx="1995054" cy="1995054"/>
          </a:xfrm>
          <a:prstGeom prst="ellipse">
            <a:avLst/>
          </a:prstGeom>
          <a:blipFill>
            <a:blip r:embed="rId4"/>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83030" y="3929859"/>
            <a:ext cx="1995054" cy="1995054"/>
          </a:xfrm>
          <a:prstGeom prst="ellipse">
            <a:avLst/>
          </a:prstGeom>
          <a:blipFill>
            <a:blip r:embed="rId5"/>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325007" y="3929859"/>
            <a:ext cx="1995054" cy="1995054"/>
          </a:xfrm>
          <a:prstGeom prst="ellipse">
            <a:avLst/>
          </a:prstGeom>
          <a:blipFill>
            <a:blip r:embed="rId6"/>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128913" y="3929859"/>
            <a:ext cx="1995054" cy="1995054"/>
          </a:xfrm>
          <a:prstGeom prst="ellipse">
            <a:avLst/>
          </a:prstGeom>
          <a:blipFill>
            <a:blip r:embed="rId7"/>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大演PPT工作室制作"/>
          <p:cNvSpPr txBox="1"/>
          <p:nvPr/>
        </p:nvSpPr>
        <p:spPr>
          <a:xfrm>
            <a:off x="5855764" y="2769213"/>
            <a:ext cx="5422604" cy="1106805"/>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rPr>
              <a:t>吸毒案例分析</a:t>
            </a:r>
            <a:endParaRPr lang="zh-CN" altLang="en-US" sz="66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endParaRPr>
          </a:p>
        </p:txBody>
      </p:sp>
      <p:grpSp>
        <p:nvGrpSpPr>
          <p:cNvPr id="18" name="组合 17"/>
          <p:cNvGrpSpPr/>
          <p:nvPr/>
        </p:nvGrpSpPr>
        <p:grpSpPr>
          <a:xfrm>
            <a:off x="1043173" y="1307804"/>
            <a:ext cx="4178596" cy="4178596"/>
            <a:chOff x="839973" y="1307804"/>
            <a:chExt cx="4178596" cy="4178596"/>
          </a:xfrm>
        </p:grpSpPr>
        <p:sp>
          <p:nvSpPr>
            <p:cNvPr id="17" name="椭圆 16"/>
            <p:cNvSpPr/>
            <p:nvPr/>
          </p:nvSpPr>
          <p:spPr>
            <a:xfrm>
              <a:off x="8399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625064" y="1441524"/>
              <a:ext cx="3242409" cy="3911156"/>
            </a:xfrm>
            <a:prstGeom prst="rect">
              <a:avLst/>
            </a:prstGeom>
          </p:spPr>
        </p:pic>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3615" y="5486399"/>
            <a:ext cx="1242761" cy="12427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300651" y="1797318"/>
            <a:ext cx="3388958" cy="387961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圆角矩形 7"/>
          <p:cNvSpPr/>
          <p:nvPr/>
        </p:nvSpPr>
        <p:spPr>
          <a:xfrm>
            <a:off x="817245" y="453390"/>
            <a:ext cx="4151630" cy="54673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9" name="文本框 8"/>
          <p:cNvSpPr txBox="1"/>
          <p:nvPr/>
        </p:nvSpPr>
        <p:spPr>
          <a:xfrm>
            <a:off x="1431925" y="478155"/>
            <a:ext cx="3126740" cy="521970"/>
          </a:xfrm>
          <a:prstGeom prst="rect">
            <a:avLst/>
          </a:prstGeom>
          <a:noFill/>
        </p:spPr>
        <p:txBody>
          <a:bodyPr wrap="square" rtlCol="0">
            <a:spAutoFit/>
          </a:bodyPr>
          <a:lstStyle/>
          <a:p>
            <a:r>
              <a:rPr lang="zh-CN" altLang="en-US" sz="2800" dirty="0" smtClean="0">
                <a:solidFill>
                  <a:schemeClr val="bg1"/>
                </a:solidFill>
              </a:rPr>
              <a:t>吸毒案例分析（一）</a:t>
            </a:r>
            <a:endParaRPr lang="zh-CN" altLang="en-US" sz="2800" dirty="0">
              <a:solidFill>
                <a:schemeClr val="bg1"/>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11" name="大演PPT工作室制作"/>
          <p:cNvSpPr txBox="1"/>
          <p:nvPr/>
        </p:nvSpPr>
        <p:spPr>
          <a:xfrm>
            <a:off x="5306595" y="1280748"/>
            <a:ext cx="2823367" cy="461665"/>
          </a:xfrm>
          <a:prstGeom prst="rect">
            <a:avLst/>
          </a:prstGeom>
          <a:solidFill>
            <a:schemeClr val="accent1"/>
          </a:solidFill>
        </p:spPr>
        <p:txBody>
          <a:bodyPr wrap="square" rtlCol="0">
            <a:spAutoFit/>
          </a:bodyPr>
          <a:lstStyle/>
          <a:p>
            <a:pPr algn="ctr"/>
            <a:r>
              <a:rPr lang="zh-CN" altLang="en-US" sz="2400" dirty="0" smtClean="0">
                <a:solidFill>
                  <a:schemeClr val="bg1"/>
                </a:solidFill>
              </a:rPr>
              <a:t>吸毒毁掉幸福家庭</a:t>
            </a:r>
            <a:endParaRPr lang="zh-CN" altLang="en-US" sz="2400" dirty="0">
              <a:solidFill>
                <a:schemeClr val="bg1"/>
              </a:solidFill>
            </a:endParaRPr>
          </a:p>
        </p:txBody>
      </p:sp>
      <p:sp>
        <p:nvSpPr>
          <p:cNvPr id="12" name="文本框 11"/>
          <p:cNvSpPr txBox="1"/>
          <p:nvPr/>
        </p:nvSpPr>
        <p:spPr>
          <a:xfrm>
            <a:off x="5028565" y="1945640"/>
            <a:ext cx="6535420" cy="4107815"/>
          </a:xfrm>
          <a:prstGeom prst="rect">
            <a:avLst/>
          </a:prstGeom>
          <a:noFill/>
        </p:spPr>
        <p:txBody>
          <a:bodyPr wrap="square" rtlCol="0">
            <a:spAutoFit/>
          </a:bodyPr>
          <a:lstStyle/>
          <a:p>
            <a:pPr>
              <a:lnSpc>
                <a:spcPct val="150000"/>
              </a:lnSpc>
            </a:pPr>
            <a:r>
              <a:rPr lang="en-US" altLang="zh-CN" b="1" dirty="0">
                <a:latin typeface="华文中宋" panose="02010600040101010101" charset="-122"/>
                <a:ea typeface="华文中宋" panose="02010600040101010101" charset="-122"/>
                <a:cs typeface="华文中宋" panose="02010600040101010101" charset="-122"/>
              </a:rPr>
              <a:t>2003</a:t>
            </a:r>
            <a:r>
              <a:rPr lang="zh-CN" altLang="en-US" b="1" dirty="0">
                <a:latin typeface="华文中宋" panose="02010600040101010101" charset="-122"/>
                <a:ea typeface="华文中宋" panose="02010600040101010101" charset="-122"/>
                <a:cs typeface="华文中宋" panose="02010600040101010101" charset="-122"/>
              </a:rPr>
              <a:t>年</a:t>
            </a:r>
            <a:r>
              <a:rPr lang="en-US" altLang="zh-CN" b="1" dirty="0">
                <a:latin typeface="华文中宋" panose="02010600040101010101" charset="-122"/>
                <a:ea typeface="华文中宋" panose="02010600040101010101" charset="-122"/>
                <a:cs typeface="华文中宋" panose="02010600040101010101" charset="-122"/>
              </a:rPr>
              <a:t>09</a:t>
            </a:r>
            <a:r>
              <a:rPr lang="zh-CN" altLang="en-US" b="1" dirty="0">
                <a:latin typeface="华文中宋" panose="02010600040101010101" charset="-122"/>
                <a:ea typeface="华文中宋" panose="02010600040101010101" charset="-122"/>
                <a:cs typeface="华文中宋" panose="02010600040101010101" charset="-122"/>
              </a:rPr>
              <a:t>月</a:t>
            </a:r>
            <a:r>
              <a:rPr lang="en-US" altLang="zh-CN" b="1" dirty="0">
                <a:latin typeface="华文中宋" panose="02010600040101010101" charset="-122"/>
                <a:ea typeface="华文中宋" panose="02010600040101010101" charset="-122"/>
                <a:cs typeface="华文中宋" panose="02010600040101010101" charset="-122"/>
              </a:rPr>
              <a:t>01</a:t>
            </a:r>
            <a:r>
              <a:rPr lang="zh-CN" altLang="en-US" b="1" dirty="0">
                <a:latin typeface="华文中宋" panose="02010600040101010101" charset="-122"/>
                <a:ea typeface="华文中宋" panose="02010600040101010101" charset="-122"/>
                <a:cs typeface="华文中宋" panose="02010600040101010101" charset="-122"/>
              </a:rPr>
              <a:t>日南方网讯 </a:t>
            </a:r>
            <a:r>
              <a:rPr lang="en-US" altLang="zh-CN" b="1" dirty="0">
                <a:latin typeface="华文中宋" panose="02010600040101010101" charset="-122"/>
                <a:ea typeface="华文中宋" panose="02010600040101010101" charset="-122"/>
                <a:cs typeface="华文中宋" panose="02010600040101010101" charset="-122"/>
              </a:rPr>
              <a:t>31</a:t>
            </a:r>
            <a:r>
              <a:rPr lang="zh-CN" altLang="en-US" b="1" dirty="0">
                <a:latin typeface="华文中宋" panose="02010600040101010101" charset="-122"/>
                <a:ea typeface="华文中宋" panose="02010600040101010101" charset="-122"/>
                <a:cs typeface="华文中宋" panose="02010600040101010101" charset="-122"/>
              </a:rPr>
              <a:t>日下午，成都致民路</a:t>
            </a:r>
            <a:r>
              <a:rPr lang="en-US" altLang="zh-CN" b="1" dirty="0">
                <a:latin typeface="华文中宋" panose="02010600040101010101" charset="-122"/>
                <a:ea typeface="华文中宋" panose="02010600040101010101" charset="-122"/>
                <a:cs typeface="华文中宋" panose="02010600040101010101" charset="-122"/>
              </a:rPr>
              <a:t>46</a:t>
            </a:r>
            <a:r>
              <a:rPr lang="zh-CN" altLang="en-US" b="1" dirty="0">
                <a:latin typeface="华文中宋" panose="02010600040101010101" charset="-122"/>
                <a:ea typeface="华文中宋" panose="02010600040101010101" charset="-122"/>
                <a:cs typeface="华文中宋" panose="02010600040101010101" charset="-122"/>
              </a:rPr>
              <a:t>号院，一曾经吸毒的男子留下遗书，纵身从</a:t>
            </a:r>
            <a:r>
              <a:rPr lang="en-US" altLang="zh-CN" b="1" dirty="0">
                <a:latin typeface="华文中宋" panose="02010600040101010101" charset="-122"/>
                <a:ea typeface="华文中宋" panose="02010600040101010101" charset="-122"/>
                <a:cs typeface="华文中宋" panose="02010600040101010101" charset="-122"/>
              </a:rPr>
              <a:t>4</a:t>
            </a:r>
            <a:r>
              <a:rPr lang="zh-CN" altLang="en-US" b="1" dirty="0">
                <a:latin typeface="华文中宋" panose="02010600040101010101" charset="-122"/>
                <a:ea typeface="华文中宋" panose="02010600040101010101" charset="-122"/>
                <a:cs typeface="华文中宋" panose="02010600040101010101" charset="-122"/>
              </a:rPr>
              <a:t>楼跳下，血溅一地，在送往医院后因抢救无效死亡。然而，在这幕惨剧的背后，我们了解到，该男子在上世纪</a:t>
            </a:r>
            <a:r>
              <a:rPr lang="en-US" altLang="zh-CN" b="1" dirty="0">
                <a:latin typeface="华文中宋" panose="02010600040101010101" charset="-122"/>
                <a:ea typeface="华文中宋" panose="02010600040101010101" charset="-122"/>
                <a:cs typeface="华文中宋" panose="02010600040101010101" charset="-122"/>
              </a:rPr>
              <a:t>80</a:t>
            </a:r>
            <a:r>
              <a:rPr lang="zh-CN" altLang="en-US" b="1" dirty="0">
                <a:latin typeface="华文中宋" panose="02010600040101010101" charset="-122"/>
                <a:ea typeface="华文中宋" panose="02010600040101010101" charset="-122"/>
                <a:cs typeface="华文中宋" panose="02010600040101010101" charset="-122"/>
              </a:rPr>
              <a:t>年代，就因做茶叶生意而挣下数百万元的家财，但是沾上毒品之后，百万家财不但分文不剩，而且其妻在</a:t>
            </a:r>
            <a:r>
              <a:rPr lang="en-US" altLang="zh-CN" b="1" dirty="0">
                <a:latin typeface="华文中宋" panose="02010600040101010101" charset="-122"/>
                <a:ea typeface="华文中宋" panose="02010600040101010101" charset="-122"/>
                <a:cs typeface="华文中宋" panose="02010600040101010101" charset="-122"/>
              </a:rPr>
              <a:t>8</a:t>
            </a:r>
            <a:r>
              <a:rPr lang="zh-CN" altLang="en-US" b="1" dirty="0">
                <a:latin typeface="华文中宋" panose="02010600040101010101" charset="-122"/>
                <a:ea typeface="华文中宋" panose="02010600040101010101" charset="-122"/>
                <a:cs typeface="华文中宋" panose="02010600040101010101" charset="-122"/>
              </a:rPr>
              <a:t>年前也因不堪吸毒之苦而跳楼身亡</a:t>
            </a:r>
            <a:r>
              <a:rPr lang="zh-CN" altLang="en-US" b="1" dirty="0" smtClean="0">
                <a:latin typeface="华文中宋" panose="02010600040101010101" charset="-122"/>
                <a:ea typeface="华文中宋" panose="02010600040101010101" charset="-122"/>
                <a:cs typeface="华文中宋" panose="02010600040101010101" charset="-122"/>
              </a:rPr>
              <a:t>。</a:t>
            </a:r>
            <a:endParaRPr lang="en-US" altLang="zh-CN" b="1" dirty="0" smtClean="0">
              <a:latin typeface="华文中宋" panose="02010600040101010101" charset="-122"/>
              <a:ea typeface="华文中宋" panose="02010600040101010101" charset="-122"/>
              <a:cs typeface="华文中宋" panose="02010600040101010101" charset="-122"/>
            </a:endParaRPr>
          </a:p>
          <a:p>
            <a:pPr>
              <a:lnSpc>
                <a:spcPct val="150000"/>
              </a:lnSpc>
            </a:pPr>
            <a:endParaRPr lang="zh-CN" altLang="en-US" sz="1200" b="1" dirty="0">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b="1" dirty="0">
                <a:solidFill>
                  <a:schemeClr val="accent1"/>
                </a:solidFill>
                <a:latin typeface="华文中宋" panose="02010600040101010101" charset="-122"/>
                <a:ea typeface="华文中宋" panose="02010600040101010101" charset="-122"/>
                <a:cs typeface="华文中宋" panose="02010600040101010101" charset="-122"/>
              </a:rPr>
              <a:t>“这都是毒品害的呀！”</a:t>
            </a:r>
            <a:r>
              <a:rPr lang="zh-CN" altLang="en-US" b="1" dirty="0">
                <a:latin typeface="华文中宋" panose="02010600040101010101" charset="-122"/>
                <a:ea typeface="华文中宋" panose="02010600040101010101" charset="-122"/>
                <a:cs typeface="华文中宋" panose="02010600040101010101" charset="-122"/>
              </a:rPr>
              <a:t>死者的父亲廖华荣说，还在上世纪</a:t>
            </a:r>
            <a:r>
              <a:rPr lang="en-US" altLang="zh-CN" b="1" dirty="0">
                <a:latin typeface="华文中宋" panose="02010600040101010101" charset="-122"/>
                <a:ea typeface="华文中宋" panose="02010600040101010101" charset="-122"/>
                <a:cs typeface="华文中宋" panose="02010600040101010101" charset="-122"/>
              </a:rPr>
              <a:t>80</a:t>
            </a:r>
            <a:r>
              <a:rPr lang="zh-CN" altLang="en-US" b="1" dirty="0">
                <a:latin typeface="华文中宋" panose="02010600040101010101" charset="-122"/>
                <a:ea typeface="华文中宋" panose="02010600040101010101" charset="-122"/>
                <a:cs typeface="华文中宋" panose="02010600040101010101" charset="-122"/>
              </a:rPr>
              <a:t>年代初，廖黎在外做生意发了大财，家中光存款都有整整</a:t>
            </a:r>
            <a:r>
              <a:rPr lang="en-US" altLang="zh-CN" b="1" dirty="0">
                <a:latin typeface="华文中宋" panose="02010600040101010101" charset="-122"/>
                <a:ea typeface="华文中宋" panose="02010600040101010101" charset="-122"/>
                <a:cs typeface="华文中宋" panose="02010600040101010101" charset="-122"/>
              </a:rPr>
              <a:t>300</a:t>
            </a:r>
            <a:r>
              <a:rPr lang="zh-CN" altLang="en-US" b="1" dirty="0">
                <a:latin typeface="华文中宋" panose="02010600040101010101" charset="-122"/>
                <a:ea typeface="华文中宋" panose="02010600040101010101" charset="-122"/>
                <a:cs typeface="华文中宋" panose="02010600040101010101" charset="-122"/>
              </a:rPr>
              <a:t>多万元。 </a:t>
            </a:r>
            <a:endParaRPr lang="zh-CN" altLang="en-US" b="1"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17245" y="453390"/>
            <a:ext cx="3850640" cy="53911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9" name="文本框 8"/>
          <p:cNvSpPr txBox="1"/>
          <p:nvPr/>
        </p:nvSpPr>
        <p:spPr>
          <a:xfrm>
            <a:off x="1270635" y="470535"/>
            <a:ext cx="3118485" cy="521970"/>
          </a:xfrm>
          <a:prstGeom prst="rect">
            <a:avLst/>
          </a:prstGeom>
          <a:noFill/>
        </p:spPr>
        <p:txBody>
          <a:bodyPr wrap="square" rtlCol="0">
            <a:spAutoFit/>
          </a:bodyPr>
          <a:lstStyle/>
          <a:p>
            <a:r>
              <a:rPr lang="zh-CN" altLang="en-US" sz="2800" dirty="0" smtClean="0">
                <a:solidFill>
                  <a:schemeClr val="bg1"/>
                </a:solidFill>
              </a:rPr>
              <a:t>吸毒案例分析（二</a:t>
            </a:r>
            <a:r>
              <a:rPr lang="zh-CN" altLang="en-US" sz="2800" dirty="0" smtClean="0">
                <a:solidFill>
                  <a:schemeClr val="bg1"/>
                </a:solidFill>
                <a:ea typeface="宋体" panose="02010600030101010101" pitchFamily="2" charset="-122"/>
              </a:rPr>
              <a:t>）</a:t>
            </a:r>
            <a:endParaRPr lang="zh-CN" altLang="en-US" sz="2800" dirty="0" smtClean="0">
              <a:solidFill>
                <a:schemeClr val="bg1"/>
              </a:solidFill>
              <a:ea typeface="宋体" panose="02010600030101010101" pitchFamily="2"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11" name="文本框 10"/>
          <p:cNvSpPr txBox="1"/>
          <p:nvPr/>
        </p:nvSpPr>
        <p:spPr>
          <a:xfrm>
            <a:off x="5289450" y="1372188"/>
            <a:ext cx="3386785" cy="461665"/>
          </a:xfrm>
          <a:prstGeom prst="rect">
            <a:avLst/>
          </a:prstGeom>
          <a:solidFill>
            <a:schemeClr val="accent1"/>
          </a:solidFill>
        </p:spPr>
        <p:txBody>
          <a:bodyPr wrap="square" rtlCol="0">
            <a:spAutoFit/>
          </a:bodyPr>
          <a:lstStyle/>
          <a:p>
            <a:pPr algn="ctr"/>
            <a:r>
              <a:rPr lang="zh-CN" altLang="en-US" sz="2400" dirty="0">
                <a:solidFill>
                  <a:schemeClr val="bg1"/>
                </a:solidFill>
              </a:rPr>
              <a:t>模仿恶习步入“毒”途</a:t>
            </a:r>
            <a:endParaRPr lang="zh-CN" altLang="en-US" sz="2400" dirty="0">
              <a:solidFill>
                <a:schemeClr val="bg1"/>
              </a:solidFill>
            </a:endParaRPr>
          </a:p>
        </p:txBody>
      </p:sp>
      <p:sp>
        <p:nvSpPr>
          <p:cNvPr id="12" name="大演PPT工作室制作"/>
          <p:cNvSpPr txBox="1"/>
          <p:nvPr/>
        </p:nvSpPr>
        <p:spPr>
          <a:xfrm>
            <a:off x="5222875" y="2089785"/>
            <a:ext cx="6341110" cy="4246245"/>
          </a:xfrm>
          <a:prstGeom prst="rect">
            <a:avLst/>
          </a:prstGeom>
          <a:noFill/>
        </p:spPr>
        <p:txBody>
          <a:bodyPr wrap="square" rtlCol="0">
            <a:spAutoFit/>
          </a:bodyPr>
          <a:lstStyle/>
          <a:p>
            <a:pPr>
              <a:lnSpc>
                <a:spcPct val="150000"/>
              </a:lnSpc>
            </a:pPr>
            <a:r>
              <a:rPr lang="en-US" altLang="zh-CN" b="1" dirty="0">
                <a:latin typeface="华文中宋" panose="02010600040101010101" charset="-122"/>
                <a:ea typeface="华文中宋" panose="02010600040101010101" charset="-122"/>
                <a:cs typeface="华文中宋" panose="02010600040101010101" charset="-122"/>
              </a:rPr>
              <a:t>15</a:t>
            </a:r>
            <a:r>
              <a:rPr lang="zh-CN" altLang="en-US" b="1" dirty="0">
                <a:latin typeface="华文中宋" panose="02010600040101010101" charset="-122"/>
                <a:ea typeface="华文中宋" panose="02010600040101010101" charset="-122"/>
                <a:cs typeface="华文中宋" panose="02010600040101010101" charset="-122"/>
              </a:rPr>
              <a:t>岁的阿兵（化名）是某市强制戒毒所里年龄最小的一个</a:t>
            </a:r>
            <a:r>
              <a:rPr lang="zh-CN" altLang="en-US" b="1" dirty="0" smtClean="0">
                <a:latin typeface="华文中宋" panose="02010600040101010101" charset="-122"/>
                <a:ea typeface="华文中宋" panose="02010600040101010101" charset="-122"/>
                <a:cs typeface="华文中宋" panose="02010600040101010101" charset="-122"/>
              </a:rPr>
              <a:t>。</a:t>
            </a:r>
            <a:endParaRPr lang="en-US" altLang="zh-CN" b="1" dirty="0" smtClean="0">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b="1" dirty="0" smtClean="0">
                <a:latin typeface="华文中宋" panose="02010600040101010101" charset="-122"/>
                <a:ea typeface="华文中宋" panose="02010600040101010101" charset="-122"/>
                <a:cs typeface="华文中宋" panose="02010600040101010101" charset="-122"/>
              </a:rPr>
              <a:t>阿兵</a:t>
            </a:r>
            <a:r>
              <a:rPr lang="zh-CN" altLang="en-US" b="1" dirty="0">
                <a:latin typeface="华文中宋" panose="02010600040101010101" charset="-122"/>
                <a:ea typeface="华文中宋" panose="02010600040101010101" charset="-122"/>
                <a:cs typeface="华文中宋" panose="02010600040101010101" charset="-122"/>
              </a:rPr>
              <a:t>是澄海外砂人，因年幼其母病亡，其父忙于生计无暇照管他，自</a:t>
            </a:r>
            <a:r>
              <a:rPr lang="en-US" altLang="zh-CN" b="1" dirty="0">
                <a:latin typeface="华文中宋" panose="02010600040101010101" charset="-122"/>
                <a:ea typeface="华文中宋" panose="02010600040101010101" charset="-122"/>
                <a:cs typeface="华文中宋" panose="02010600040101010101" charset="-122"/>
              </a:rPr>
              <a:t>7</a:t>
            </a:r>
            <a:r>
              <a:rPr lang="zh-CN" altLang="en-US" b="1" dirty="0">
                <a:latin typeface="华文中宋" panose="02010600040101010101" charset="-122"/>
                <a:ea typeface="华文中宋" panose="02010600040101010101" charset="-122"/>
                <a:cs typeface="华文中宋" panose="02010600040101010101" charset="-122"/>
              </a:rPr>
              <a:t>岁起，阿兵模仿大人们抽烟，并以之为荣</a:t>
            </a:r>
            <a:r>
              <a:rPr lang="zh-CN" altLang="en-US" b="1" dirty="0" smtClean="0">
                <a:latin typeface="华文中宋" panose="02010600040101010101" charset="-122"/>
                <a:ea typeface="华文中宋" panose="02010600040101010101" charset="-122"/>
                <a:cs typeface="华文中宋" panose="02010600040101010101" charset="-122"/>
              </a:rPr>
              <a:t>。</a:t>
            </a:r>
            <a:r>
              <a:rPr lang="en-US" altLang="zh-CN" b="1" dirty="0" smtClean="0">
                <a:latin typeface="华文中宋" panose="02010600040101010101" charset="-122"/>
                <a:ea typeface="华文中宋" panose="02010600040101010101" charset="-122"/>
                <a:cs typeface="华文中宋" panose="02010600040101010101" charset="-122"/>
              </a:rPr>
              <a:t>15</a:t>
            </a:r>
            <a:r>
              <a:rPr lang="zh-CN" altLang="en-US" b="1" dirty="0" smtClean="0">
                <a:latin typeface="华文中宋" panose="02010600040101010101" charset="-122"/>
                <a:ea typeface="华文中宋" panose="02010600040101010101" charset="-122"/>
                <a:cs typeface="华文中宋" panose="02010600040101010101" charset="-122"/>
              </a:rPr>
              <a:t>岁</a:t>
            </a:r>
            <a:r>
              <a:rPr lang="zh-CN" altLang="en-US" b="1" dirty="0">
                <a:latin typeface="华文中宋" panose="02010600040101010101" charset="-122"/>
                <a:ea typeface="华文中宋" panose="02010600040101010101" charset="-122"/>
                <a:cs typeface="华文中宋" panose="02010600040101010101" charset="-122"/>
              </a:rPr>
              <a:t>那年</a:t>
            </a:r>
            <a:r>
              <a:rPr lang="zh-CN" altLang="en-US" b="1" dirty="0" smtClean="0">
                <a:latin typeface="华文中宋" panose="02010600040101010101" charset="-122"/>
                <a:ea typeface="华文中宋" panose="02010600040101010101" charset="-122"/>
                <a:cs typeface="华文中宋" panose="02010600040101010101" charset="-122"/>
              </a:rPr>
              <a:t>，他</a:t>
            </a:r>
            <a:r>
              <a:rPr lang="zh-CN" altLang="en-US" b="1" dirty="0">
                <a:latin typeface="华文中宋" panose="02010600040101010101" charset="-122"/>
                <a:ea typeface="华文中宋" panose="02010600040101010101" charset="-122"/>
                <a:cs typeface="华文中宋" panose="02010600040101010101" charset="-122"/>
              </a:rPr>
              <a:t>结识了乡里一做餐饮生意的“大哥”，几番来往后，阿兵很得大哥喜欢。慢慢地，阿兵也发现了大哥原来是“白药仔”，但他也不以之为忤，相反还认为这是“酷”的表现。去年中，趁大哥不在家，小兵偷了一点“白粉”终于“开禁”尝了新，并从此成了一名“小道友”。今年</a:t>
            </a:r>
            <a:r>
              <a:rPr lang="en-US" altLang="zh-CN" b="1" dirty="0">
                <a:latin typeface="华文中宋" panose="02010600040101010101" charset="-122"/>
                <a:ea typeface="华文中宋" panose="02010600040101010101" charset="-122"/>
                <a:cs typeface="华文中宋" panose="02010600040101010101" charset="-122"/>
              </a:rPr>
              <a:t>2</a:t>
            </a:r>
            <a:r>
              <a:rPr lang="zh-CN" altLang="en-US" b="1" dirty="0">
                <a:latin typeface="华文中宋" panose="02010600040101010101" charset="-122"/>
                <a:ea typeface="华文中宋" panose="02010600040101010101" charset="-122"/>
                <a:cs typeface="华文中宋" panose="02010600040101010101" charset="-122"/>
              </a:rPr>
              <a:t>月</a:t>
            </a:r>
            <a:r>
              <a:rPr lang="en-US" altLang="zh-CN" b="1" dirty="0">
                <a:latin typeface="华文中宋" panose="02010600040101010101" charset="-122"/>
                <a:ea typeface="华文中宋" panose="02010600040101010101" charset="-122"/>
                <a:cs typeface="华文中宋" panose="02010600040101010101" charset="-122"/>
              </a:rPr>
              <a:t>19</a:t>
            </a:r>
            <a:r>
              <a:rPr lang="zh-CN" altLang="en-US" b="1" dirty="0">
                <a:latin typeface="华文中宋" panose="02010600040101010101" charset="-122"/>
                <a:ea typeface="华文中宋" panose="02010600040101010101" charset="-122"/>
                <a:cs typeface="华文中宋" panose="02010600040101010101" charset="-122"/>
              </a:rPr>
              <a:t>日，小兵被警方抓获，在审讯时因药瘾发作口吐白沫，结果被送强制戒毒</a:t>
            </a:r>
            <a:r>
              <a:rPr lang="zh-CN" altLang="en-US" b="1" dirty="0" smtClean="0">
                <a:latin typeface="华文中宋" panose="02010600040101010101" charset="-122"/>
                <a:ea typeface="华文中宋" panose="02010600040101010101" charset="-122"/>
                <a:cs typeface="华文中宋" panose="02010600040101010101" charset="-122"/>
              </a:rPr>
              <a:t>。</a:t>
            </a:r>
            <a:endParaRPr lang="zh-CN" altLang="en-US" b="1" dirty="0" smtClean="0">
              <a:latin typeface="华文中宋" panose="02010600040101010101" charset="-122"/>
              <a:ea typeface="华文中宋" panose="02010600040101010101" charset="-122"/>
              <a:cs typeface="华文中宋" panose="02010600040101010101" charset="-122"/>
            </a:endParaRPr>
          </a:p>
        </p:txBody>
      </p:sp>
      <p:pic>
        <p:nvPicPr>
          <p:cNvPr id="2" name="图片 1" descr="u=3872233607,1081551970&amp;fm=26&amp;gp=0[1]"/>
          <p:cNvPicPr>
            <a:picLocks noChangeAspect="1"/>
          </p:cNvPicPr>
          <p:nvPr/>
        </p:nvPicPr>
        <p:blipFill>
          <a:blip r:embed="rId2"/>
          <a:stretch>
            <a:fillRect/>
          </a:stretch>
        </p:blipFill>
        <p:spPr>
          <a:xfrm>
            <a:off x="498475" y="2008505"/>
            <a:ext cx="4560570" cy="3259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大演PPT工作室制作"/>
          <p:cNvSpPr txBox="1"/>
          <p:nvPr/>
        </p:nvSpPr>
        <p:spPr>
          <a:xfrm>
            <a:off x="5855764" y="2769213"/>
            <a:ext cx="5422604" cy="1106805"/>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rPr>
              <a:t>树立健康观念</a:t>
            </a:r>
            <a:endParaRPr lang="zh-CN" altLang="en-US" sz="6600" b="1" dirty="0">
              <a:ln w="25400">
                <a:solidFill>
                  <a:schemeClr val="bg1"/>
                </a:solidFill>
              </a:ln>
              <a:solidFill>
                <a:srgbClr val="C00000"/>
              </a:solidFill>
              <a:latin typeface="华康海报体W12" panose="040B0C09000000000000" pitchFamily="81" charset="-122"/>
              <a:ea typeface="华康海报体W12" panose="040B0C09000000000000" pitchFamily="81" charset="-122"/>
            </a:endParaRPr>
          </a:p>
        </p:txBody>
      </p:sp>
      <p:grpSp>
        <p:nvGrpSpPr>
          <p:cNvPr id="18" name="组合 17"/>
          <p:cNvGrpSpPr/>
          <p:nvPr/>
        </p:nvGrpSpPr>
        <p:grpSpPr>
          <a:xfrm>
            <a:off x="1043173" y="1307804"/>
            <a:ext cx="4178596" cy="4178596"/>
            <a:chOff x="839973" y="1307804"/>
            <a:chExt cx="4178596" cy="4178596"/>
          </a:xfrm>
        </p:grpSpPr>
        <p:sp>
          <p:nvSpPr>
            <p:cNvPr id="17" name="椭圆 16"/>
            <p:cNvSpPr/>
            <p:nvPr/>
          </p:nvSpPr>
          <p:spPr>
            <a:xfrm>
              <a:off x="8399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625064" y="1441524"/>
              <a:ext cx="3242409" cy="3911156"/>
            </a:xfrm>
            <a:prstGeom prst="rect">
              <a:avLst/>
            </a:prstGeom>
          </p:spPr>
        </p:pic>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3615" y="5486399"/>
            <a:ext cx="1242761" cy="12427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225749" y="1107089"/>
            <a:ext cx="3491346" cy="3491346"/>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25748" y="4840654"/>
            <a:ext cx="3590615" cy="523220"/>
          </a:xfrm>
          <a:prstGeom prst="rect">
            <a:avLst/>
          </a:prstGeom>
          <a:noFill/>
        </p:spPr>
        <p:txBody>
          <a:bodyPr wrap="square" rtlCol="0">
            <a:spAutoFit/>
          </a:bodyPr>
          <a:lstStyle/>
          <a:p>
            <a:pPr algn="ctr"/>
            <a:r>
              <a:rPr lang="zh-CN" altLang="en-US" sz="2800" dirty="0" smtClean="0">
                <a:latin typeface="+mn-ea"/>
              </a:rPr>
              <a:t>目录 </a:t>
            </a:r>
            <a:r>
              <a:rPr lang="en-US" altLang="zh-CN" sz="2800" dirty="0" smtClean="0">
                <a:latin typeface="+mn-ea"/>
              </a:rPr>
              <a:t>/ Contents</a:t>
            </a:r>
            <a:endParaRPr lang="zh-CN" altLang="en-US" sz="2800" dirty="0">
              <a:latin typeface="+mn-ea"/>
            </a:endParaRPr>
          </a:p>
        </p:txBody>
      </p:sp>
      <p:sp>
        <p:nvSpPr>
          <p:cNvPr id="5" name="圆角矩形 4"/>
          <p:cNvSpPr/>
          <p:nvPr/>
        </p:nvSpPr>
        <p:spPr>
          <a:xfrm>
            <a:off x="6957537" y="953095"/>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6" name="文本框 5"/>
          <p:cNvSpPr txBox="1"/>
          <p:nvPr/>
        </p:nvSpPr>
        <p:spPr>
          <a:xfrm>
            <a:off x="7553079" y="964347"/>
            <a:ext cx="2763940" cy="584774"/>
          </a:xfrm>
          <a:prstGeom prst="rect">
            <a:avLst/>
          </a:prstGeom>
          <a:noFill/>
        </p:spPr>
        <p:txBody>
          <a:bodyPr wrap="square" rtlCol="0">
            <a:spAutoFit/>
          </a:bodyPr>
          <a:lstStyle/>
          <a:p>
            <a:r>
              <a:rPr lang="zh-CN" altLang="en-US" sz="3200" dirty="0" smtClean="0">
                <a:solidFill>
                  <a:schemeClr val="bg1"/>
                </a:solidFill>
              </a:rPr>
              <a:t>什么是毒品</a:t>
            </a:r>
            <a:endParaRPr lang="zh-CN" altLang="en-US" sz="3200" dirty="0">
              <a:solidFill>
                <a:schemeClr val="bg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2227" y="676365"/>
            <a:ext cx="1303669" cy="1303669"/>
          </a:xfrm>
          <a:prstGeom prst="rect">
            <a:avLst/>
          </a:prstGeom>
        </p:spPr>
      </p:pic>
      <p:sp>
        <p:nvSpPr>
          <p:cNvPr id="9" name="圆角矩形 8"/>
          <p:cNvSpPr/>
          <p:nvPr/>
        </p:nvSpPr>
        <p:spPr>
          <a:xfrm>
            <a:off x="6957537" y="2383405"/>
            <a:ext cx="3734114"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0" name="文本框 9"/>
          <p:cNvSpPr txBox="1"/>
          <p:nvPr/>
        </p:nvSpPr>
        <p:spPr>
          <a:xfrm>
            <a:off x="7553079" y="2398201"/>
            <a:ext cx="2763938" cy="583565"/>
          </a:xfrm>
          <a:prstGeom prst="rect">
            <a:avLst/>
          </a:prstGeom>
          <a:noFill/>
        </p:spPr>
        <p:txBody>
          <a:bodyPr wrap="square" rtlCol="0">
            <a:spAutoFit/>
          </a:bodyPr>
          <a:lstStyle/>
          <a:p>
            <a:r>
              <a:rPr lang="zh-CN" altLang="en-US" sz="3200" dirty="0" smtClean="0">
                <a:solidFill>
                  <a:schemeClr val="bg1"/>
                </a:solidFill>
              </a:rPr>
              <a:t>毒品的危害</a:t>
            </a:r>
            <a:endParaRPr lang="zh-CN" altLang="en-US" sz="3200" dirty="0">
              <a:solidFill>
                <a:schemeClr val="bg1"/>
              </a:solidFill>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2227" y="2106675"/>
            <a:ext cx="1303669" cy="1303669"/>
          </a:xfrm>
          <a:prstGeom prst="rect">
            <a:avLst/>
          </a:prstGeom>
        </p:spPr>
      </p:pic>
      <p:sp>
        <p:nvSpPr>
          <p:cNvPr id="13" name="圆角矩形 12"/>
          <p:cNvSpPr/>
          <p:nvPr/>
        </p:nvSpPr>
        <p:spPr>
          <a:xfrm>
            <a:off x="6957537" y="3813715"/>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4" name="文本框 13"/>
          <p:cNvSpPr txBox="1"/>
          <p:nvPr/>
        </p:nvSpPr>
        <p:spPr>
          <a:xfrm>
            <a:off x="7553079" y="3832055"/>
            <a:ext cx="2763940" cy="584775"/>
          </a:xfrm>
          <a:prstGeom prst="rect">
            <a:avLst/>
          </a:prstGeom>
          <a:noFill/>
        </p:spPr>
        <p:txBody>
          <a:bodyPr wrap="square" rtlCol="0">
            <a:spAutoFit/>
          </a:bodyPr>
          <a:lstStyle/>
          <a:p>
            <a:r>
              <a:rPr lang="zh-CN" altLang="en-US" sz="3200" dirty="0">
                <a:solidFill>
                  <a:schemeClr val="bg1"/>
                </a:solidFill>
              </a:rPr>
              <a:t>吸毒案例分析</a:t>
            </a:r>
            <a:endParaRPr lang="zh-CN" altLang="en-US" sz="3200" dirty="0">
              <a:solidFill>
                <a:schemeClr val="bg1"/>
              </a:solidFill>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2227" y="3536985"/>
            <a:ext cx="1303669" cy="1303669"/>
          </a:xfrm>
          <a:prstGeom prst="rect">
            <a:avLst/>
          </a:prstGeom>
        </p:spPr>
      </p:pic>
      <p:sp>
        <p:nvSpPr>
          <p:cNvPr id="17" name="圆角矩形 16"/>
          <p:cNvSpPr/>
          <p:nvPr/>
        </p:nvSpPr>
        <p:spPr>
          <a:xfrm>
            <a:off x="6957537" y="5244024"/>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8" name="文本框 17"/>
          <p:cNvSpPr txBox="1"/>
          <p:nvPr/>
        </p:nvSpPr>
        <p:spPr>
          <a:xfrm>
            <a:off x="7553079" y="5265909"/>
            <a:ext cx="2763940" cy="584775"/>
          </a:xfrm>
          <a:prstGeom prst="rect">
            <a:avLst/>
          </a:prstGeom>
          <a:noFill/>
        </p:spPr>
        <p:txBody>
          <a:bodyPr wrap="square" rtlCol="0">
            <a:spAutoFit/>
          </a:bodyPr>
          <a:lstStyle/>
          <a:p>
            <a:r>
              <a:rPr lang="zh-CN" altLang="en-US" sz="3200" dirty="0">
                <a:solidFill>
                  <a:schemeClr val="bg1"/>
                </a:solidFill>
              </a:rPr>
              <a:t>树立健康观念</a:t>
            </a:r>
            <a:endParaRPr lang="zh-CN" altLang="en-US" sz="3200" dirty="0">
              <a:solidFill>
                <a:schemeClr val="bg1"/>
              </a:solidFill>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2227" y="4967294"/>
            <a:ext cx="1303669" cy="1303669"/>
          </a:xfrm>
          <a:prstGeom prst="rect">
            <a:avLst/>
          </a:prstGeom>
        </p:spPr>
      </p:pic>
      <p:sp>
        <p:nvSpPr>
          <p:cNvPr id="4" name="文本框 3"/>
          <p:cNvSpPr txBox="1"/>
          <p:nvPr/>
        </p:nvSpPr>
        <p:spPr>
          <a:xfrm>
            <a:off x="1903730" y="1802765"/>
            <a:ext cx="2235200" cy="2306955"/>
          </a:xfrm>
          <a:prstGeom prst="rect">
            <a:avLst/>
          </a:prstGeom>
          <a:noFill/>
        </p:spPr>
        <p:txBody>
          <a:bodyPr wrap="square" rtlCol="0">
            <a:spAutoFit/>
          </a:bodyPr>
          <a:p>
            <a:r>
              <a:rPr lang="zh-CN" altLang="en-US" sz="7200" b="1">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rPr>
              <a:t>拒绝毒品</a:t>
            </a:r>
            <a:endParaRPr lang="zh-CN" altLang="en-US" sz="7200" b="1">
              <a:solidFill>
                <a:schemeClr val="accent1"/>
              </a:solidFill>
              <a:effectLst>
                <a:outerShdw blurRad="38100" dist="25400" dir="5400000" algn="ctr" rotWithShape="0">
                  <a:srgbClr val="6E747A">
                    <a:alpha val="43000"/>
                  </a:srgbClr>
                </a:outerShdw>
              </a:effectLst>
              <a:latin typeface="华文琥珀" panose="02010800040101010101" charset="-122"/>
              <a:ea typeface="华文琥珀"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树立健康观念</a:t>
            </a:r>
            <a:endParaRPr lang="zh-CN" altLang="en-US" sz="2400" dirty="0">
              <a:solidFill>
                <a:schemeClr val="bg1"/>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32084" y="4322618"/>
            <a:ext cx="1921784" cy="2318151"/>
          </a:xfrm>
          <a:prstGeom prst="rect">
            <a:avLst/>
          </a:prstGeom>
        </p:spPr>
      </p:pic>
      <p:sp>
        <p:nvSpPr>
          <p:cNvPr id="11" name="AutoShape 28"/>
          <p:cNvSpPr>
            <a:spLocks noChangeArrowheads="1"/>
          </p:cNvSpPr>
          <p:nvPr/>
        </p:nvSpPr>
        <p:spPr bwMode="auto">
          <a:xfrm>
            <a:off x="5426693" y="2085967"/>
            <a:ext cx="5379853" cy="3415029"/>
          </a:xfrm>
          <a:prstGeom prst="roundRect">
            <a:avLst>
              <a:gd name="adj" fmla="val 0"/>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400" b="1" dirty="0"/>
              <a:t>多数吸毒者初次吸食毒品都是由于接受了毒贩子或其他吸毒人员“免费”提供的毒品而走上吸毒道路的，所以我们一定不能贪图眼前的小恩小惠，始终谨记天下没有白来的好处，任何事情都要靠自己的努力才能获得成功！</a:t>
            </a:r>
            <a:endParaRPr lang="zh-CN" altLang="en-US" sz="2400" b="1" dirty="0"/>
          </a:p>
        </p:txBody>
      </p:sp>
      <p:pic>
        <p:nvPicPr>
          <p:cNvPr id="3" name="大演PPT工作室制作"/>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2865" y="2003109"/>
            <a:ext cx="3627911" cy="33078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 name="文本框 1"/>
          <p:cNvSpPr txBox="1"/>
          <p:nvPr/>
        </p:nvSpPr>
        <p:spPr>
          <a:xfrm>
            <a:off x="5521325" y="1464310"/>
            <a:ext cx="4208145" cy="460375"/>
          </a:xfrm>
          <a:prstGeom prst="rect">
            <a:avLst/>
          </a:prstGeom>
          <a:solidFill>
            <a:schemeClr val="accent1"/>
          </a:solidFill>
        </p:spPr>
        <p:txBody>
          <a:bodyPr wrap="square" rtlCol="0">
            <a:spAutoFit/>
          </a:bodyPr>
          <a:lstStyle/>
          <a:p>
            <a:r>
              <a:rPr lang="zh-CN" altLang="en-US" sz="2400" dirty="0">
                <a:solidFill>
                  <a:schemeClr val="bg1"/>
                </a:solidFill>
              </a:rPr>
              <a:t>拒绝接受陌生人的“馈赠”</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TextBox 5"/>
          <p:cNvSpPr txBox="1"/>
          <p:nvPr/>
        </p:nvSpPr>
        <p:spPr>
          <a:xfrm>
            <a:off x="793419" y="1558118"/>
            <a:ext cx="8037339" cy="1753235"/>
          </a:xfrm>
          <a:prstGeom prst="rect">
            <a:avLst/>
          </a:prstGeom>
          <a:noFill/>
          <a:ln w="9525">
            <a:noFill/>
          </a:ln>
        </p:spPr>
        <p:txBody>
          <a:bodyPr>
            <a:spAutoFit/>
          </a:bodyPr>
          <a:p>
            <a:pPr algn="just"/>
            <a:r>
              <a:rPr lang="zh-CN" altLang="en-US" dirty="0">
                <a:solidFill>
                  <a:schemeClr val="tx2"/>
                </a:solidFill>
                <a:latin typeface="微软雅黑" panose="020B0503020204020204" charset="-122"/>
                <a:ea typeface="微软雅黑" panose="020B0503020204020204" charset="-122"/>
              </a:rPr>
              <a:t>几乎所有吸毒者初次吸食新型毒品，都是接受了毒贩或其他吸毒人员“免费”提供的新型毒品诱饵，使青少年在不知不觉中渐渐对新型毒品产生依赖性，此后毒贩们再以高价出售毒品给上瘾者，这时的上瘾者已经根本就没有拒绝的力量。所以我们告诫广大的青少年朋友，在利益面前一定要明辨是非，不能贪图眼前的小恩小惠，始终要谨记天下没有免费的午餐，要对这类毒招坚决说“不”！</a:t>
            </a:r>
            <a:endParaRPr lang="zh-CN" altLang="en-US" dirty="0">
              <a:solidFill>
                <a:schemeClr val="tx2"/>
              </a:solidFill>
              <a:latin typeface="微软雅黑" panose="020B0503020204020204" charset="-122"/>
              <a:ea typeface="微软雅黑" panose="020B0503020204020204" charset="-122"/>
            </a:endParaRPr>
          </a:p>
        </p:txBody>
      </p:sp>
      <p:sp>
        <p:nvSpPr>
          <p:cNvPr id="47107" name="TextBox 8"/>
          <p:cNvSpPr txBox="1"/>
          <p:nvPr/>
        </p:nvSpPr>
        <p:spPr>
          <a:xfrm>
            <a:off x="793419" y="1158234"/>
            <a:ext cx="2976880" cy="398780"/>
          </a:xfrm>
          <a:prstGeom prst="rect">
            <a:avLst/>
          </a:prstGeom>
          <a:noFill/>
          <a:ln w="9525">
            <a:noFill/>
          </a:ln>
        </p:spPr>
        <p:txBody>
          <a:bodyPr wrap="none">
            <a:spAutoFit/>
          </a:bodyPr>
          <a:p>
            <a:r>
              <a:rPr lang="zh-CN" altLang="en-US" sz="2000" b="1" dirty="0">
                <a:latin typeface="微软雅黑" panose="020B0503020204020204" charset="-122"/>
                <a:ea typeface="微软雅黑" panose="020B0503020204020204" charset="-122"/>
              </a:rPr>
              <a:t>毒贩子的毒招：免费偿试</a:t>
            </a:r>
            <a:endParaRPr lang="zh-CN" altLang="en-US" sz="2000" b="1" dirty="0">
              <a:latin typeface="微软雅黑" panose="020B0503020204020204" charset="-122"/>
              <a:ea typeface="微软雅黑" panose="020B0503020204020204" charset="-122"/>
            </a:endParaRPr>
          </a:p>
        </p:txBody>
      </p:sp>
      <p:sp>
        <p:nvSpPr>
          <p:cNvPr id="47108" name="TextBox 9"/>
          <p:cNvSpPr txBox="1"/>
          <p:nvPr/>
        </p:nvSpPr>
        <p:spPr>
          <a:xfrm>
            <a:off x="793419" y="4076430"/>
            <a:ext cx="8037339" cy="2030095"/>
          </a:xfrm>
          <a:prstGeom prst="rect">
            <a:avLst/>
          </a:prstGeom>
          <a:noFill/>
          <a:ln w="9525">
            <a:noFill/>
          </a:ln>
        </p:spPr>
        <p:txBody>
          <a:bodyPr>
            <a:spAutoFit/>
          </a:bodyPr>
          <a:p>
            <a:pPr algn="just"/>
            <a:r>
              <a:rPr lang="zh-CN" altLang="en-US" dirty="0">
                <a:solidFill>
                  <a:schemeClr val="tx2"/>
                </a:solidFill>
                <a:latin typeface="微软雅黑" panose="020B0503020204020204" charset="-122"/>
                <a:ea typeface="微软雅黑" panose="020B0503020204020204" charset="-122"/>
              </a:rPr>
              <a:t>长期以来很多人错误地以为，只有海洛因、鸦片是毒品，摇头丸之类的并不是毒品，而是一种“娱乐性”食物，吃了以后没有多大危害，身体没有依赖，不会成瘾。有的人认为即使有瘾也不过像吸香烟一样，虽然总说吸烟有害，还不是那么多人在吸嘛！想“嗨”就得吸，“嗨”够了就不吸了。其实，这种错误认识是非常危险的。只要吸食了新型毒品，哪怕只有一口也会成瘾，只是吸毒成瘾的时间长短存在个体差异罢了。所以，告诫广大民众特别是青少年朋友不要以终身幸福为代价，千万莫尝第一口。</a:t>
            </a:r>
            <a:endParaRPr lang="zh-CN" altLang="en-US" dirty="0">
              <a:solidFill>
                <a:schemeClr val="tx2"/>
              </a:solidFill>
              <a:latin typeface="微软雅黑" panose="020B0503020204020204" charset="-122"/>
              <a:ea typeface="微软雅黑" panose="020B0503020204020204" charset="-122"/>
            </a:endParaRPr>
          </a:p>
        </p:txBody>
      </p:sp>
      <p:sp>
        <p:nvSpPr>
          <p:cNvPr id="47109" name="TextBox 10"/>
          <p:cNvSpPr txBox="1"/>
          <p:nvPr/>
        </p:nvSpPr>
        <p:spPr>
          <a:xfrm>
            <a:off x="809288" y="3749541"/>
            <a:ext cx="3230880" cy="398780"/>
          </a:xfrm>
          <a:prstGeom prst="rect">
            <a:avLst/>
          </a:prstGeom>
          <a:noFill/>
          <a:ln w="9525">
            <a:noFill/>
          </a:ln>
        </p:spPr>
        <p:txBody>
          <a:bodyPr wrap="none">
            <a:spAutoFit/>
          </a:bodyPr>
          <a:p>
            <a:r>
              <a:rPr lang="zh-CN" altLang="en-US" sz="2000" b="1" dirty="0">
                <a:latin typeface="微软雅黑" panose="020B0503020204020204" charset="-122"/>
                <a:ea typeface="微软雅黑" panose="020B0503020204020204" charset="-122"/>
              </a:rPr>
              <a:t>毒贩子的毒招：“不成瘾”</a:t>
            </a:r>
            <a:endParaRPr lang="zh-CN" altLang="en-US" sz="2000" b="1" dirty="0">
              <a:latin typeface="微软雅黑" panose="020B0503020204020204" charset="-122"/>
              <a:ea typeface="微软雅黑" panose="020B0503020204020204" charset="-122"/>
            </a:endParaRPr>
          </a:p>
        </p:txBody>
      </p:sp>
      <p:pic>
        <p:nvPicPr>
          <p:cNvPr id="47110" name="图片 2"/>
          <p:cNvPicPr>
            <a:picLocks noChangeAspect="1"/>
          </p:cNvPicPr>
          <p:nvPr/>
        </p:nvPicPr>
        <p:blipFill>
          <a:blip r:embed="rId1"/>
          <a:stretch>
            <a:fillRect/>
          </a:stretch>
        </p:blipFill>
        <p:spPr>
          <a:xfrm>
            <a:off x="8819650" y="1021766"/>
            <a:ext cx="3029276" cy="2340587"/>
          </a:xfrm>
          <a:prstGeom prst="rect">
            <a:avLst/>
          </a:prstGeom>
          <a:noFill/>
          <a:ln w="9525">
            <a:noFill/>
          </a:ln>
        </p:spPr>
      </p:pic>
      <p:pic>
        <p:nvPicPr>
          <p:cNvPr id="47111" name="图片 3"/>
          <p:cNvPicPr>
            <a:picLocks noChangeAspect="1"/>
          </p:cNvPicPr>
          <p:nvPr/>
        </p:nvPicPr>
        <p:blipFill>
          <a:blip r:embed="rId2"/>
          <a:stretch>
            <a:fillRect/>
          </a:stretch>
        </p:blipFill>
        <p:spPr>
          <a:xfrm>
            <a:off x="8841866" y="3989155"/>
            <a:ext cx="2791250" cy="1978788"/>
          </a:xfrm>
          <a:prstGeom prst="rect">
            <a:avLst/>
          </a:prstGeom>
          <a:noFill/>
          <a:ln w="9525">
            <a:noFill/>
          </a:ln>
        </p:spPr>
      </p:pic>
      <p:sp>
        <p:nvSpPr>
          <p:cNvPr id="47113" name="矩形 16"/>
          <p:cNvSpPr/>
          <p:nvPr/>
        </p:nvSpPr>
        <p:spPr>
          <a:xfrm>
            <a:off x="1273211" y="465833"/>
            <a:ext cx="2172970" cy="460375"/>
          </a:xfrm>
          <a:prstGeom prst="rect">
            <a:avLst/>
          </a:prstGeom>
          <a:noFill/>
          <a:ln w="9525">
            <a:noFill/>
          </a:ln>
        </p:spPr>
        <p:txBody>
          <a:bodyPr wrap="none">
            <a:spAutoFit/>
          </a:bodyPr>
          <a:p>
            <a:r>
              <a:rPr lang="en-US" altLang="zh-CN" sz="2400" b="1" dirty="0">
                <a:solidFill>
                  <a:schemeClr val="accent1"/>
                </a:solidFill>
                <a:latin typeface="方正粗雅宋_GBK" pitchFamily="2" charset="-122"/>
                <a:ea typeface="方正粗雅宋_GBK" pitchFamily="2" charset="-122"/>
              </a:rPr>
              <a:t> </a:t>
            </a:r>
            <a:r>
              <a:rPr lang="zh-CN" altLang="en-US" sz="2400" b="1" dirty="0">
                <a:solidFill>
                  <a:schemeClr val="accent1"/>
                </a:solidFill>
                <a:latin typeface="方正粗雅宋_GBK" pitchFamily="2" charset="-122"/>
                <a:ea typeface="方正粗雅宋_GBK" pitchFamily="2" charset="-122"/>
              </a:rPr>
              <a:t>毒贩子的毒招</a:t>
            </a:r>
            <a:endParaRPr lang="zh-CN" altLang="en-US" sz="2400" b="1" dirty="0">
              <a:solidFill>
                <a:schemeClr val="accent1"/>
              </a:solidFill>
              <a:latin typeface="方正粗雅宋_GBK" pitchFamily="2" charset="-122"/>
              <a:ea typeface="方正粗雅宋_GBK"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175" y="215214"/>
            <a:ext cx="1131455" cy="1131455"/>
          </a:xfrm>
          <a:prstGeom prst="rect">
            <a:avLst/>
          </a:prstGeom>
        </p:spPr>
      </p:pic>
    </p:spTree>
  </p:cSld>
  <p:clrMapOvr>
    <a:masterClrMapping/>
  </p:clrMapOvr>
  <p:transition spd="slow" advTm="431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7113"/>
                                        </p:tgtEl>
                                        <p:attrNameLst>
                                          <p:attrName>style.visibility</p:attrName>
                                        </p:attrNameLst>
                                      </p:cBhvr>
                                      <p:to>
                                        <p:strVal val="visible"/>
                                      </p:to>
                                    </p:set>
                                    <p:anim calcmode="lin" valueType="num">
                                      <p:cBhvr>
                                        <p:cTn id="7" dur="400" fill="hold"/>
                                        <p:tgtEl>
                                          <p:spTgt spid="47113"/>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47113"/>
                                        </p:tgtEl>
                                        <p:attrNameLst>
                                          <p:attrName>ppt_y</p:attrName>
                                        </p:attrNameLst>
                                      </p:cBhvr>
                                      <p:tavLst>
                                        <p:tav tm="0">
                                          <p:val>
                                            <p:strVal val="#ppt_y"/>
                                          </p:val>
                                        </p:tav>
                                        <p:tav tm="100000">
                                          <p:val>
                                            <p:strVal val="#ppt_y"/>
                                          </p:val>
                                        </p:tav>
                                      </p:tavLst>
                                    </p:anim>
                                    <p:anim calcmode="lin" valueType="num">
                                      <p:cBhvr>
                                        <p:cTn id="9" dur="400" fill="hold"/>
                                        <p:tgtEl>
                                          <p:spTgt spid="47113"/>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471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47113"/>
                                        </p:tgtEl>
                                      </p:cBhvr>
                                    </p:animEffect>
                                  </p:childTnLst>
                                </p:cTn>
                              </p:par>
                            </p:childTnLst>
                          </p:cTn>
                        </p:par>
                        <p:par>
                          <p:cTn id="12" fill="hold">
                            <p:stCondLst>
                              <p:cond delay="639"/>
                            </p:stCondLst>
                            <p:childTnLst>
                              <p:par>
                                <p:cTn id="13" presetID="2" presetClass="entr" presetSubtype="1" fill="hold" grpId="0" nodeType="afterEffect">
                                  <p:stCondLst>
                                    <p:cond delay="0"/>
                                  </p:stCondLst>
                                  <p:childTnLst>
                                    <p:set>
                                      <p:cBhvr>
                                        <p:cTn id="14" dur="1" fill="hold">
                                          <p:stCondLst>
                                            <p:cond delay="0"/>
                                          </p:stCondLst>
                                        </p:cTn>
                                        <p:tgtEl>
                                          <p:spTgt spid="47107"/>
                                        </p:tgtEl>
                                        <p:attrNameLst>
                                          <p:attrName>style.visibility</p:attrName>
                                        </p:attrNameLst>
                                      </p:cBhvr>
                                      <p:to>
                                        <p:strVal val="visible"/>
                                      </p:to>
                                    </p:set>
                                    <p:anim calcmode="lin" valueType="num">
                                      <p:cBhvr additive="base">
                                        <p:cTn id="15" dur="500" fill="hold"/>
                                        <p:tgtEl>
                                          <p:spTgt spid="47107"/>
                                        </p:tgtEl>
                                        <p:attrNameLst>
                                          <p:attrName>ppt_x</p:attrName>
                                        </p:attrNameLst>
                                      </p:cBhvr>
                                      <p:tavLst>
                                        <p:tav tm="0">
                                          <p:val>
                                            <p:strVal val="#ppt_x"/>
                                          </p:val>
                                        </p:tav>
                                        <p:tav tm="100000">
                                          <p:val>
                                            <p:strVal val="#ppt_x"/>
                                          </p:val>
                                        </p:tav>
                                      </p:tavLst>
                                    </p:anim>
                                    <p:anim calcmode="lin" valueType="num">
                                      <p:cBhvr additive="base">
                                        <p:cTn id="16" dur="500" fill="hold"/>
                                        <p:tgtEl>
                                          <p:spTgt spid="4710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109"/>
                                        </p:tgtEl>
                                        <p:attrNameLst>
                                          <p:attrName>style.visibility</p:attrName>
                                        </p:attrNameLst>
                                      </p:cBhvr>
                                      <p:to>
                                        <p:strVal val="visible"/>
                                      </p:to>
                                    </p:set>
                                    <p:anim calcmode="lin" valueType="num">
                                      <p:cBhvr additive="base">
                                        <p:cTn id="19" dur="500" fill="hold"/>
                                        <p:tgtEl>
                                          <p:spTgt spid="47109"/>
                                        </p:tgtEl>
                                        <p:attrNameLst>
                                          <p:attrName>ppt_x</p:attrName>
                                        </p:attrNameLst>
                                      </p:cBhvr>
                                      <p:tavLst>
                                        <p:tav tm="0">
                                          <p:val>
                                            <p:strVal val="#ppt_x"/>
                                          </p:val>
                                        </p:tav>
                                        <p:tav tm="100000">
                                          <p:val>
                                            <p:strVal val="#ppt_x"/>
                                          </p:val>
                                        </p:tav>
                                      </p:tavLst>
                                    </p:anim>
                                    <p:anim calcmode="lin" valueType="num">
                                      <p:cBhvr additive="base">
                                        <p:cTn id="20" dur="500" fill="hold"/>
                                        <p:tgtEl>
                                          <p:spTgt spid="47109"/>
                                        </p:tgtEl>
                                        <p:attrNameLst>
                                          <p:attrName>ppt_y</p:attrName>
                                        </p:attrNameLst>
                                      </p:cBhvr>
                                      <p:tavLst>
                                        <p:tav tm="0">
                                          <p:val>
                                            <p:strVal val="0-#ppt_h/2"/>
                                          </p:val>
                                        </p:tav>
                                        <p:tav tm="100000">
                                          <p:val>
                                            <p:strVal val="#ppt_y"/>
                                          </p:val>
                                        </p:tav>
                                      </p:tavLst>
                                    </p:anim>
                                  </p:childTnLst>
                                </p:cTn>
                              </p:par>
                            </p:childTnLst>
                          </p:cTn>
                        </p:par>
                        <p:par>
                          <p:cTn id="21" fill="hold">
                            <p:stCondLst>
                              <p:cond delay="1139"/>
                            </p:stCondLst>
                            <p:childTnLst>
                              <p:par>
                                <p:cTn id="22" presetID="22" presetClass="entr" presetSubtype="1" fill="hold" grpId="0" nodeType="afterEffect">
                                  <p:stCondLst>
                                    <p:cond delay="0"/>
                                  </p:stCondLst>
                                  <p:childTnLst>
                                    <p:set>
                                      <p:cBhvr>
                                        <p:cTn id="23" dur="1" fill="hold">
                                          <p:stCondLst>
                                            <p:cond delay="0"/>
                                          </p:stCondLst>
                                        </p:cTn>
                                        <p:tgtEl>
                                          <p:spTgt spid="47106"/>
                                        </p:tgtEl>
                                        <p:attrNameLst>
                                          <p:attrName>style.visibility</p:attrName>
                                        </p:attrNameLst>
                                      </p:cBhvr>
                                      <p:to>
                                        <p:strVal val="visible"/>
                                      </p:to>
                                    </p:set>
                                    <p:animEffect transition="in" filter="wipe(up)">
                                      <p:cBhvr>
                                        <p:cTn id="24" dur="500"/>
                                        <p:tgtEl>
                                          <p:spTgt spid="4710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7108"/>
                                        </p:tgtEl>
                                        <p:attrNameLst>
                                          <p:attrName>style.visibility</p:attrName>
                                        </p:attrNameLst>
                                      </p:cBhvr>
                                      <p:to>
                                        <p:strVal val="visible"/>
                                      </p:to>
                                    </p:set>
                                    <p:animEffect transition="in" filter="wipe(up)">
                                      <p:cBhvr>
                                        <p:cTn id="27" dur="500"/>
                                        <p:tgtEl>
                                          <p:spTgt spid="47108"/>
                                        </p:tgtEl>
                                      </p:cBhvr>
                                    </p:animEffect>
                                  </p:childTnLst>
                                </p:cTn>
                              </p:par>
                            </p:childTnLst>
                          </p:cTn>
                        </p:par>
                        <p:par>
                          <p:cTn id="28" fill="hold">
                            <p:stCondLst>
                              <p:cond delay="1639"/>
                            </p:stCondLst>
                            <p:childTnLst>
                              <p:par>
                                <p:cTn id="29" presetID="42" presetClass="entr" presetSubtype="0" fill="hold" nodeType="afterEffect">
                                  <p:stCondLst>
                                    <p:cond delay="0"/>
                                  </p:stCondLst>
                                  <p:childTnLst>
                                    <p:set>
                                      <p:cBhvr>
                                        <p:cTn id="30" dur="1" fill="hold">
                                          <p:stCondLst>
                                            <p:cond delay="0"/>
                                          </p:stCondLst>
                                        </p:cTn>
                                        <p:tgtEl>
                                          <p:spTgt spid="47110"/>
                                        </p:tgtEl>
                                        <p:attrNameLst>
                                          <p:attrName>style.visibility</p:attrName>
                                        </p:attrNameLst>
                                      </p:cBhvr>
                                      <p:to>
                                        <p:strVal val="visible"/>
                                      </p:to>
                                    </p:set>
                                    <p:animEffect transition="in" filter="fade">
                                      <p:cBhvr>
                                        <p:cTn id="31" dur="1000"/>
                                        <p:tgtEl>
                                          <p:spTgt spid="47110"/>
                                        </p:tgtEl>
                                      </p:cBhvr>
                                    </p:animEffect>
                                    <p:anim calcmode="lin" valueType="num">
                                      <p:cBhvr>
                                        <p:cTn id="32" dur="1000" fill="hold"/>
                                        <p:tgtEl>
                                          <p:spTgt spid="47110"/>
                                        </p:tgtEl>
                                        <p:attrNameLst>
                                          <p:attrName>ppt_x</p:attrName>
                                        </p:attrNameLst>
                                      </p:cBhvr>
                                      <p:tavLst>
                                        <p:tav tm="0">
                                          <p:val>
                                            <p:strVal val="#ppt_x"/>
                                          </p:val>
                                        </p:tav>
                                        <p:tav tm="100000">
                                          <p:val>
                                            <p:strVal val="#ppt_x"/>
                                          </p:val>
                                        </p:tav>
                                      </p:tavLst>
                                    </p:anim>
                                    <p:anim calcmode="lin" valueType="num">
                                      <p:cBhvr>
                                        <p:cTn id="33" dur="1000" fill="hold"/>
                                        <p:tgtEl>
                                          <p:spTgt spid="471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7111"/>
                                        </p:tgtEl>
                                        <p:attrNameLst>
                                          <p:attrName>style.visibility</p:attrName>
                                        </p:attrNameLst>
                                      </p:cBhvr>
                                      <p:to>
                                        <p:strVal val="visible"/>
                                      </p:to>
                                    </p:set>
                                    <p:animEffect transition="in" filter="fade">
                                      <p:cBhvr>
                                        <p:cTn id="36" dur="1000"/>
                                        <p:tgtEl>
                                          <p:spTgt spid="47111"/>
                                        </p:tgtEl>
                                      </p:cBhvr>
                                    </p:animEffect>
                                    <p:anim calcmode="lin" valueType="num">
                                      <p:cBhvr>
                                        <p:cTn id="37" dur="1000" fill="hold"/>
                                        <p:tgtEl>
                                          <p:spTgt spid="47111"/>
                                        </p:tgtEl>
                                        <p:attrNameLst>
                                          <p:attrName>ppt_x</p:attrName>
                                        </p:attrNameLst>
                                      </p:cBhvr>
                                      <p:tavLst>
                                        <p:tav tm="0">
                                          <p:val>
                                            <p:strVal val="#ppt_x"/>
                                          </p:val>
                                        </p:tav>
                                        <p:tav tm="100000">
                                          <p:val>
                                            <p:strVal val="#ppt_x"/>
                                          </p:val>
                                        </p:tav>
                                      </p:tavLst>
                                    </p:anim>
                                    <p:anim calcmode="lin" valueType="num">
                                      <p:cBhvr>
                                        <p:cTn id="38" dur="1000" fill="hold"/>
                                        <p:tgtEl>
                                          <p:spTgt spid="47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P spid="47109" grpId="0"/>
      <p:bldP spid="471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树立健康观念</a:t>
            </a:r>
            <a:endParaRPr lang="zh-CN" altLang="en-US" sz="2400" dirty="0">
              <a:solidFill>
                <a:schemeClr val="bg1"/>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32084" y="4322618"/>
            <a:ext cx="1921784" cy="2318151"/>
          </a:xfrm>
          <a:prstGeom prst="rect">
            <a:avLst/>
          </a:prstGeom>
        </p:spPr>
      </p:pic>
      <p:sp>
        <p:nvSpPr>
          <p:cNvPr id="11" name="AutoShape 28"/>
          <p:cNvSpPr>
            <a:spLocks noChangeArrowheads="1"/>
          </p:cNvSpPr>
          <p:nvPr/>
        </p:nvSpPr>
        <p:spPr bwMode="auto">
          <a:xfrm>
            <a:off x="4928235" y="1808480"/>
            <a:ext cx="5878195" cy="3969384"/>
          </a:xfrm>
          <a:prstGeom prst="roundRect">
            <a:avLst>
              <a:gd name="adj" fmla="val 0"/>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400" dirty="0"/>
              <a:t>毒贩们鼓吹“吸毒是时髦，是有钱人的标志”这是极其荒唐的错误观念，而青少年关注潮流、追崇时尚，往往会被</a:t>
            </a:r>
            <a:r>
              <a:rPr lang="zh-CN" altLang="en-US" sz="2400" dirty="0" smtClean="0"/>
              <a:t>这种错误</a:t>
            </a:r>
            <a:r>
              <a:rPr lang="zh-CN" altLang="en-US" sz="2400" dirty="0"/>
              <a:t>观念所左右</a:t>
            </a:r>
            <a:r>
              <a:rPr lang="zh-CN" altLang="en-US" sz="2400" dirty="0" smtClean="0"/>
              <a:t>。</a:t>
            </a:r>
            <a:endParaRPr lang="en-US" altLang="zh-CN" sz="2400" dirty="0" smtClean="0"/>
          </a:p>
          <a:p>
            <a:pPr>
              <a:lnSpc>
                <a:spcPct val="150000"/>
              </a:lnSpc>
            </a:pPr>
            <a:r>
              <a:rPr lang="zh-CN" altLang="en-US" sz="2400" dirty="0" smtClean="0"/>
              <a:t>因此</a:t>
            </a:r>
            <a:r>
              <a:rPr lang="zh-CN" altLang="en-US" sz="2400" dirty="0"/>
              <a:t>作为新时期的青少年潮流面前要分清是非，重视培养自身良好的习惯，不要盲目追赶时髦。 </a:t>
            </a:r>
            <a:endParaRPr lang="zh-CN" altLang="en-US" sz="2400" dirty="0"/>
          </a:p>
        </p:txBody>
      </p:sp>
      <p:pic>
        <p:nvPicPr>
          <p:cNvPr id="3" name="大演PPT工作室制作"/>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2048" y="2003109"/>
            <a:ext cx="3369545" cy="33078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 name="文本框 1"/>
          <p:cNvSpPr txBox="1"/>
          <p:nvPr/>
        </p:nvSpPr>
        <p:spPr>
          <a:xfrm>
            <a:off x="4928235" y="1348105"/>
            <a:ext cx="2867025" cy="460375"/>
          </a:xfrm>
          <a:prstGeom prst="rect">
            <a:avLst/>
          </a:prstGeom>
          <a:solidFill>
            <a:schemeClr val="accent1"/>
          </a:solidFill>
        </p:spPr>
        <p:txBody>
          <a:bodyPr wrap="square" rtlCol="0">
            <a:spAutoFit/>
          </a:bodyPr>
          <a:lstStyle/>
          <a:p>
            <a:pPr algn="ctr"/>
            <a:r>
              <a:rPr lang="zh-CN" altLang="en-US" sz="2400" dirty="0">
                <a:solidFill>
                  <a:schemeClr val="bg1"/>
                </a:solidFill>
              </a:rPr>
              <a:t>不盲目追赶时髦 </a:t>
            </a:r>
            <a:endParaRPr lang="zh-CN" altLang="en-US"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TextBox 5"/>
          <p:cNvSpPr txBox="1"/>
          <p:nvPr/>
        </p:nvSpPr>
        <p:spPr>
          <a:xfrm>
            <a:off x="793419" y="2197613"/>
            <a:ext cx="6526669" cy="2553335"/>
          </a:xfrm>
          <a:prstGeom prst="rect">
            <a:avLst/>
          </a:prstGeom>
          <a:noFill/>
          <a:ln w="9525">
            <a:noFill/>
          </a:ln>
        </p:spPr>
        <p:txBody>
          <a:bodyPr>
            <a:spAutoFit/>
          </a:bodyPr>
          <a:p>
            <a:pPr algn="just"/>
            <a:r>
              <a:rPr lang="zh-CN" altLang="en-US" sz="2000" dirty="0">
                <a:solidFill>
                  <a:schemeClr val="tx2"/>
                </a:solidFill>
                <a:latin typeface="微软雅黑" panose="020B0503020204020204" charset="-122"/>
                <a:ea typeface="微软雅黑" panose="020B0503020204020204" charset="-122"/>
              </a:rPr>
              <a:t>毒贩经常向青少年吹嘘笨丙胺类等新型毒品的“好处”，利用女青年爱美之心，向女青年编造“可以减肥”的谎言，引诱青少年吸毒。其实，吸毒人员体态消瘦是一种病态，因为吸毒成瘾后，人体的各种器官功能都受到损害，各种疾病缠身，所以面黄肌瘦、骨瘦如柴，甚至衰竭而亡。因此，吸毒不是减肥，而是减命。劝诫天下爱美的人士，千万不要用这种极端的方式来减肥，否则你会悔恨终身。</a:t>
            </a:r>
            <a:endParaRPr lang="zh-CN" altLang="en-US" sz="2000" dirty="0">
              <a:solidFill>
                <a:schemeClr val="tx2"/>
              </a:solidFill>
              <a:latin typeface="微软雅黑" panose="020B0503020204020204" charset="-122"/>
              <a:ea typeface="微软雅黑" panose="020B0503020204020204" charset="-122"/>
            </a:endParaRPr>
          </a:p>
        </p:txBody>
      </p:sp>
      <p:sp>
        <p:nvSpPr>
          <p:cNvPr id="48131" name="TextBox 8"/>
          <p:cNvSpPr txBox="1"/>
          <p:nvPr/>
        </p:nvSpPr>
        <p:spPr>
          <a:xfrm>
            <a:off x="793419" y="1805664"/>
            <a:ext cx="3230880" cy="398780"/>
          </a:xfrm>
          <a:prstGeom prst="rect">
            <a:avLst/>
          </a:prstGeom>
          <a:noFill/>
          <a:ln w="9525">
            <a:noFill/>
          </a:ln>
        </p:spPr>
        <p:txBody>
          <a:bodyPr wrap="none">
            <a:spAutoFit/>
          </a:bodyPr>
          <a:p>
            <a:r>
              <a:rPr lang="zh-CN" altLang="en-US" sz="2000" b="1" dirty="0">
                <a:latin typeface="微软雅黑" panose="020B0503020204020204" charset="-122"/>
                <a:ea typeface="微软雅黑" panose="020B0503020204020204" charset="-122"/>
              </a:rPr>
              <a:t>毒贩子的毒招：吸了能减肥</a:t>
            </a:r>
            <a:endParaRPr lang="zh-CN" altLang="en-US" sz="2000" b="1" dirty="0">
              <a:latin typeface="微软雅黑" panose="020B0503020204020204" charset="-122"/>
              <a:ea typeface="微软雅黑" panose="020B0503020204020204" charset="-122"/>
            </a:endParaRPr>
          </a:p>
        </p:txBody>
      </p:sp>
      <p:pic>
        <p:nvPicPr>
          <p:cNvPr id="48132" name="图片 11"/>
          <p:cNvPicPr>
            <a:picLocks noChangeAspect="1"/>
          </p:cNvPicPr>
          <p:nvPr/>
        </p:nvPicPr>
        <p:blipFill>
          <a:blip r:embed="rId1"/>
          <a:stretch>
            <a:fillRect/>
          </a:stretch>
        </p:blipFill>
        <p:spPr>
          <a:xfrm>
            <a:off x="7823115" y="1591441"/>
            <a:ext cx="3402182" cy="3765569"/>
          </a:xfrm>
          <a:prstGeom prst="rect">
            <a:avLst/>
          </a:prstGeom>
          <a:noFill/>
          <a:ln w="9525">
            <a:noFill/>
          </a:ln>
        </p:spPr>
      </p:pic>
      <p:sp>
        <p:nvSpPr>
          <p:cNvPr id="48134" name="矩形 15"/>
          <p:cNvSpPr/>
          <p:nvPr/>
        </p:nvSpPr>
        <p:spPr>
          <a:xfrm>
            <a:off x="677581" y="237868"/>
            <a:ext cx="2434590" cy="521970"/>
          </a:xfrm>
          <a:prstGeom prst="rect">
            <a:avLst/>
          </a:prstGeom>
          <a:noFill/>
          <a:ln w="9525">
            <a:noFill/>
          </a:ln>
        </p:spPr>
        <p:txBody>
          <a:bodyPr wrap="none">
            <a:spAutoFit/>
          </a:bodyPr>
          <a:p>
            <a:r>
              <a:rPr lang="en-US" altLang="zh-CN" sz="2800" b="1" dirty="0">
                <a:solidFill>
                  <a:schemeClr val="accent1"/>
                </a:solidFill>
                <a:latin typeface="华文中宋" panose="02010600040101010101" charset="-122"/>
                <a:ea typeface="华文中宋" panose="02010600040101010101" charset="-122"/>
                <a:cs typeface="华文中宋" panose="02010600040101010101" charset="-122"/>
              </a:rPr>
              <a:t> </a:t>
            </a:r>
            <a:r>
              <a:rPr lang="zh-CN" altLang="en-US" sz="2800" b="1" dirty="0">
                <a:solidFill>
                  <a:schemeClr val="accent1"/>
                </a:solidFill>
                <a:latin typeface="华文中宋" panose="02010600040101010101" charset="-122"/>
                <a:ea typeface="华文中宋" panose="02010600040101010101" charset="-122"/>
                <a:cs typeface="华文中宋" panose="02010600040101010101" charset="-122"/>
              </a:rPr>
              <a:t>毒贩子的毒招</a:t>
            </a:r>
            <a:endParaRPr lang="zh-CN" altLang="en-US" sz="2800" b="1" dirty="0">
              <a:solidFill>
                <a:schemeClr val="accent1"/>
              </a:solidFill>
              <a:latin typeface="华文中宋" panose="02010600040101010101" charset="-122"/>
              <a:ea typeface="华文中宋" panose="02010600040101010101" charset="-122"/>
              <a:cs typeface="华文中宋" panose="02010600040101010101" charset="-122"/>
            </a:endParaRPr>
          </a:p>
        </p:txBody>
      </p:sp>
      <p:cxnSp>
        <p:nvCxnSpPr>
          <p:cNvPr id="48135" name="直接连接符 16"/>
          <p:cNvCxnSpPr/>
          <p:nvPr/>
        </p:nvCxnSpPr>
        <p:spPr>
          <a:xfrm flipH="1">
            <a:off x="769617" y="693290"/>
            <a:ext cx="7773923" cy="0"/>
          </a:xfrm>
          <a:prstGeom prst="line">
            <a:avLst/>
          </a:prstGeom>
          <a:ln w="9525" cap="flat" cmpd="sng">
            <a:solidFill>
              <a:schemeClr val="tx2"/>
            </a:solidFill>
            <a:prstDash val="dash"/>
            <a:headEnd type="none" w="med" len="med"/>
            <a:tailEnd type="none" w="med" len="med"/>
          </a:ln>
        </p:spPr>
      </p:cxnSp>
    </p:spTree>
  </p:cSld>
  <p:clrMapOvr>
    <a:masterClrMapping/>
  </p:clrMapOvr>
  <p:transition spd="slow" advTm="330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135"/>
                                        </p:tgtEl>
                                        <p:attrNameLst>
                                          <p:attrName>style.visibility</p:attrName>
                                        </p:attrNameLst>
                                      </p:cBhvr>
                                      <p:to>
                                        <p:strVal val="visible"/>
                                      </p:to>
                                    </p:set>
                                    <p:animEffect transition="in" filter="wipe(left)">
                                      <p:cBhvr>
                                        <p:cTn id="7" dur="300"/>
                                        <p:tgtEl>
                                          <p:spTgt spid="4813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8134"/>
                                        </p:tgtEl>
                                        <p:attrNameLst>
                                          <p:attrName>style.visibility</p:attrName>
                                        </p:attrNameLst>
                                      </p:cBhvr>
                                      <p:to>
                                        <p:strVal val="visible"/>
                                      </p:to>
                                    </p:set>
                                    <p:anim calcmode="lin" valueType="num">
                                      <p:cBhvr>
                                        <p:cTn id="11" dur="400" fill="hold"/>
                                        <p:tgtEl>
                                          <p:spTgt spid="48134"/>
                                        </p:tgtEl>
                                        <p:attrNameLst>
                                          <p:attrName>ppt_x</p:attrName>
                                        </p:attrNameLst>
                                      </p:cBhvr>
                                      <p:tavLst>
                                        <p:tav tm="0">
                                          <p:val>
                                            <p:strVal val="#ppt_x"/>
                                          </p:val>
                                        </p:tav>
                                        <p:tav tm="50000">
                                          <p:val>
                                            <p:strVal val="#ppt_x+.1"/>
                                          </p:val>
                                        </p:tav>
                                        <p:tav tm="100000">
                                          <p:val>
                                            <p:strVal val="#ppt_x"/>
                                          </p:val>
                                        </p:tav>
                                      </p:tavLst>
                                    </p:anim>
                                    <p:anim calcmode="lin" valueType="num">
                                      <p:cBhvr>
                                        <p:cTn id="12" dur="400" fill="hold"/>
                                        <p:tgtEl>
                                          <p:spTgt spid="48134"/>
                                        </p:tgtEl>
                                        <p:attrNameLst>
                                          <p:attrName>ppt_y</p:attrName>
                                        </p:attrNameLst>
                                      </p:cBhvr>
                                      <p:tavLst>
                                        <p:tav tm="0">
                                          <p:val>
                                            <p:strVal val="#ppt_y"/>
                                          </p:val>
                                        </p:tav>
                                        <p:tav tm="100000">
                                          <p:val>
                                            <p:strVal val="#ppt_y"/>
                                          </p:val>
                                        </p:tav>
                                      </p:tavLst>
                                    </p:anim>
                                    <p:anim calcmode="lin" valueType="num">
                                      <p:cBhvr>
                                        <p:cTn id="13" dur="400" fill="hold"/>
                                        <p:tgtEl>
                                          <p:spTgt spid="48134"/>
                                        </p:tgtEl>
                                        <p:attrNameLst>
                                          <p:attrName>ppt_h</p:attrName>
                                        </p:attrNameLst>
                                      </p:cBhvr>
                                      <p:tavLst>
                                        <p:tav tm="0">
                                          <p:val>
                                            <p:strVal val="#ppt_h/10"/>
                                          </p:val>
                                        </p:tav>
                                        <p:tav tm="50000">
                                          <p:val>
                                            <p:strVal val="#ppt_h+.01"/>
                                          </p:val>
                                        </p:tav>
                                        <p:tav tm="100000">
                                          <p:val>
                                            <p:strVal val="#ppt_h"/>
                                          </p:val>
                                        </p:tav>
                                      </p:tavLst>
                                    </p:anim>
                                    <p:anim calcmode="lin" valueType="num">
                                      <p:cBhvr>
                                        <p:cTn id="14" dur="400" fill="hold"/>
                                        <p:tgtEl>
                                          <p:spTgt spid="481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400" tmFilter="0,0; .5, 1; 1, 1"/>
                                        <p:tgtEl>
                                          <p:spTgt spid="48134"/>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48131"/>
                                        </p:tgtEl>
                                        <p:attrNameLst>
                                          <p:attrName>style.visibility</p:attrName>
                                        </p:attrNameLst>
                                      </p:cBhvr>
                                      <p:to>
                                        <p:strVal val="visible"/>
                                      </p:to>
                                    </p:set>
                                    <p:anim calcmode="lin" valueType="num">
                                      <p:cBhvr additive="base">
                                        <p:cTn id="18" dur="500" fill="hold"/>
                                        <p:tgtEl>
                                          <p:spTgt spid="48131"/>
                                        </p:tgtEl>
                                        <p:attrNameLst>
                                          <p:attrName>ppt_x</p:attrName>
                                        </p:attrNameLst>
                                      </p:cBhvr>
                                      <p:tavLst>
                                        <p:tav tm="0">
                                          <p:val>
                                            <p:strVal val="#ppt_x"/>
                                          </p:val>
                                        </p:tav>
                                        <p:tav tm="100000">
                                          <p:val>
                                            <p:strVal val="#ppt_x"/>
                                          </p:val>
                                        </p:tav>
                                      </p:tavLst>
                                    </p:anim>
                                    <p:anim calcmode="lin" valueType="num">
                                      <p:cBhvr additive="base">
                                        <p:cTn id="19" dur="500" fill="hold"/>
                                        <p:tgtEl>
                                          <p:spTgt spid="48131"/>
                                        </p:tgtEl>
                                        <p:attrNameLst>
                                          <p:attrName>ppt_y</p:attrName>
                                        </p:attrNameLst>
                                      </p:cBhvr>
                                      <p:tavLst>
                                        <p:tav tm="0">
                                          <p:val>
                                            <p:strVal val="0-#ppt_h/2"/>
                                          </p:val>
                                        </p:tav>
                                        <p:tav tm="100000">
                                          <p:val>
                                            <p:strVal val="#ppt_y"/>
                                          </p:val>
                                        </p:tav>
                                      </p:tavLst>
                                    </p:anim>
                                  </p:childTnLst>
                                </p:cTn>
                              </p:par>
                              <p:par>
                                <p:cTn id="20" presetID="22" presetClass="entr" presetSubtype="1" fill="hold" grpId="0" nodeType="withEffect">
                                  <p:stCondLst>
                                    <p:cond delay="0"/>
                                  </p:stCondLst>
                                  <p:childTnLst>
                                    <p:set>
                                      <p:cBhvr>
                                        <p:cTn id="21" dur="1" fill="hold">
                                          <p:stCondLst>
                                            <p:cond delay="0"/>
                                          </p:stCondLst>
                                        </p:cTn>
                                        <p:tgtEl>
                                          <p:spTgt spid="48130"/>
                                        </p:tgtEl>
                                        <p:attrNameLst>
                                          <p:attrName>style.visibility</p:attrName>
                                        </p:attrNameLst>
                                      </p:cBhvr>
                                      <p:to>
                                        <p:strVal val="visible"/>
                                      </p:to>
                                    </p:set>
                                    <p:animEffect transition="in" filter="wipe(up)">
                                      <p:cBhvr>
                                        <p:cTn id="22" dur="500"/>
                                        <p:tgtEl>
                                          <p:spTgt spid="48130"/>
                                        </p:tgtEl>
                                      </p:cBhvr>
                                    </p:animEffect>
                                  </p:childTnLst>
                                </p:cTn>
                              </p:par>
                            </p:childTnLst>
                          </p:cTn>
                        </p:par>
                        <p:par>
                          <p:cTn id="23" fill="hold">
                            <p:stCondLst>
                              <p:cond delay="939"/>
                            </p:stCondLst>
                            <p:childTnLst>
                              <p:par>
                                <p:cTn id="24" presetID="42" presetClass="entr" presetSubtype="0" fill="hold" nodeType="afterEffect">
                                  <p:stCondLst>
                                    <p:cond delay="0"/>
                                  </p:stCondLst>
                                  <p:childTnLst>
                                    <p:set>
                                      <p:cBhvr>
                                        <p:cTn id="25" dur="1" fill="hold">
                                          <p:stCondLst>
                                            <p:cond delay="0"/>
                                          </p:stCondLst>
                                        </p:cTn>
                                        <p:tgtEl>
                                          <p:spTgt spid="48132"/>
                                        </p:tgtEl>
                                        <p:attrNameLst>
                                          <p:attrName>style.visibility</p:attrName>
                                        </p:attrNameLst>
                                      </p:cBhvr>
                                      <p:to>
                                        <p:strVal val="visible"/>
                                      </p:to>
                                    </p:set>
                                    <p:animEffect transition="in" filter="fade">
                                      <p:cBhvr>
                                        <p:cTn id="26" dur="1000"/>
                                        <p:tgtEl>
                                          <p:spTgt spid="48132"/>
                                        </p:tgtEl>
                                      </p:cBhvr>
                                    </p:animEffect>
                                    <p:anim calcmode="lin" valueType="num">
                                      <p:cBhvr>
                                        <p:cTn id="27" dur="1000" fill="hold"/>
                                        <p:tgtEl>
                                          <p:spTgt spid="48132"/>
                                        </p:tgtEl>
                                        <p:attrNameLst>
                                          <p:attrName>ppt_x</p:attrName>
                                        </p:attrNameLst>
                                      </p:cBhvr>
                                      <p:tavLst>
                                        <p:tav tm="0">
                                          <p:val>
                                            <p:strVal val="#ppt_x"/>
                                          </p:val>
                                        </p:tav>
                                        <p:tav tm="100000">
                                          <p:val>
                                            <p:strVal val="#ppt_x"/>
                                          </p:val>
                                        </p:tav>
                                      </p:tavLst>
                                    </p:anim>
                                    <p:anim calcmode="lin" valueType="num">
                                      <p:cBhvr>
                                        <p:cTn id="28" dur="1000" fill="hold"/>
                                        <p:tgtEl>
                                          <p:spTgt spid="48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树立健康观念</a:t>
            </a:r>
            <a:endParaRPr lang="zh-CN" altLang="en-US" sz="2400" dirty="0">
              <a:solidFill>
                <a:schemeClr val="bg1"/>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32084" y="4322618"/>
            <a:ext cx="1921784" cy="2318151"/>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7589" y="1891211"/>
            <a:ext cx="3602672" cy="33019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297706" y="1368952"/>
            <a:ext cx="2379518" cy="521970"/>
          </a:xfrm>
          <a:prstGeom prst="rect">
            <a:avLst/>
          </a:prstGeom>
          <a:solidFill>
            <a:schemeClr val="accent1"/>
          </a:solidFill>
        </p:spPr>
        <p:txBody>
          <a:bodyPr wrap="square" rtlCol="0">
            <a:spAutoFit/>
          </a:bodyPr>
          <a:lstStyle/>
          <a:p>
            <a:pPr algn="ctr"/>
            <a:r>
              <a:rPr lang="zh-CN" altLang="en-US" sz="2800" dirty="0">
                <a:solidFill>
                  <a:schemeClr val="bg1"/>
                </a:solidFill>
              </a:rPr>
              <a:t>慎重交友</a:t>
            </a:r>
            <a:endParaRPr lang="zh-CN" altLang="en-US" sz="2800" dirty="0">
              <a:solidFill>
                <a:schemeClr val="bg1"/>
              </a:solidFill>
            </a:endParaRPr>
          </a:p>
        </p:txBody>
      </p:sp>
      <p:sp>
        <p:nvSpPr>
          <p:cNvPr id="4" name="文本框 3"/>
          <p:cNvSpPr txBox="1"/>
          <p:nvPr/>
        </p:nvSpPr>
        <p:spPr>
          <a:xfrm>
            <a:off x="5237784" y="2179233"/>
            <a:ext cx="5308243" cy="2861310"/>
          </a:xfrm>
          <a:prstGeom prst="rect">
            <a:avLst/>
          </a:prstGeom>
          <a:noFill/>
        </p:spPr>
        <p:txBody>
          <a:bodyPr wrap="square" rtlCol="0">
            <a:spAutoFit/>
          </a:bodyPr>
          <a:lstStyle/>
          <a:p>
            <a:pPr>
              <a:lnSpc>
                <a:spcPct val="150000"/>
              </a:lnSpc>
            </a:pPr>
            <a:r>
              <a:rPr lang="zh-CN" altLang="en-US" sz="2400" dirty="0"/>
              <a:t>青少年在成长初期渴望结识朋友，无论是校内还是校外结交的朋友，只要在自己交往甚密的人中有一个吸上毒，往往自己也容易受到感染而吸毒，慎重交友是青少年处世之道</a:t>
            </a:r>
            <a:r>
              <a:rPr lang="zh-CN" altLang="en-US" sz="2400" dirty="0" smtClean="0"/>
              <a:t>。</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树立健康观念</a:t>
            </a:r>
            <a:endParaRPr lang="zh-CN" altLang="en-US" sz="2400" dirty="0">
              <a:solidFill>
                <a:schemeClr val="bg1"/>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32084" y="4322618"/>
            <a:ext cx="1921784" cy="2318151"/>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018" y="1891211"/>
            <a:ext cx="3467813" cy="330191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339616" y="1369013"/>
            <a:ext cx="2379518" cy="521970"/>
          </a:xfrm>
          <a:prstGeom prst="rect">
            <a:avLst/>
          </a:prstGeom>
          <a:solidFill>
            <a:schemeClr val="accent1"/>
          </a:solidFill>
        </p:spPr>
        <p:txBody>
          <a:bodyPr wrap="square" rtlCol="0">
            <a:spAutoFit/>
          </a:bodyPr>
          <a:lstStyle/>
          <a:p>
            <a:pPr algn="ctr"/>
            <a:r>
              <a:rPr lang="zh-CN" altLang="en-US" sz="2800" dirty="0">
                <a:solidFill>
                  <a:schemeClr val="bg1"/>
                </a:solidFill>
              </a:rPr>
              <a:t>不要轻信他人</a:t>
            </a:r>
            <a:endParaRPr lang="zh-CN" altLang="en-US" sz="2800" dirty="0">
              <a:solidFill>
                <a:schemeClr val="bg1"/>
              </a:solidFill>
            </a:endParaRPr>
          </a:p>
        </p:txBody>
      </p:sp>
      <p:sp>
        <p:nvSpPr>
          <p:cNvPr id="4" name="文本框 3"/>
          <p:cNvSpPr txBox="1"/>
          <p:nvPr/>
        </p:nvSpPr>
        <p:spPr>
          <a:xfrm>
            <a:off x="5222602" y="2091491"/>
            <a:ext cx="5704016" cy="3969385"/>
          </a:xfrm>
          <a:prstGeom prst="rect">
            <a:avLst/>
          </a:prstGeom>
          <a:noFill/>
        </p:spPr>
        <p:txBody>
          <a:bodyPr wrap="square" rtlCol="0">
            <a:spAutoFit/>
          </a:bodyPr>
          <a:lstStyle/>
          <a:p>
            <a:pPr>
              <a:lnSpc>
                <a:spcPct val="150000"/>
              </a:lnSpc>
            </a:pPr>
            <a:r>
              <a:rPr lang="zh-CN" altLang="en-US" sz="2400" dirty="0"/>
              <a:t>吸毒者会经常向青少年吹嘘毒品的好处，以毒品可以治病、毒品可以减肥等谎言诱骗你，使你丧失警惕，经不住诱惑</a:t>
            </a:r>
            <a:r>
              <a:rPr lang="zh-CN" altLang="en-US" sz="2400" dirty="0" smtClean="0"/>
              <a:t>。因此</a:t>
            </a:r>
            <a:r>
              <a:rPr lang="zh-CN" altLang="en-US" sz="2400" dirty="0"/>
              <a:t>，有病一定要看医生，在医生的指导下正确服用药物。不要听信毒品可以治病的谎言，以至身陷泥潭，毁灭人生。在医生的指导下正确服用药物。 </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树立健康观念</a:t>
            </a:r>
            <a:endParaRPr lang="zh-CN" altLang="en-US" sz="2400" dirty="0">
              <a:solidFill>
                <a:schemeClr val="bg1"/>
              </a:solidFill>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32084" y="4322618"/>
            <a:ext cx="1921784" cy="2318151"/>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018" y="2058083"/>
            <a:ext cx="3467813" cy="296817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221605" y="1536065"/>
            <a:ext cx="2980055" cy="521970"/>
          </a:xfrm>
          <a:prstGeom prst="rect">
            <a:avLst/>
          </a:prstGeom>
          <a:solidFill>
            <a:schemeClr val="accent1"/>
          </a:solidFill>
        </p:spPr>
        <p:txBody>
          <a:bodyPr wrap="square" rtlCol="0">
            <a:spAutoFit/>
          </a:bodyPr>
          <a:lstStyle/>
          <a:p>
            <a:pPr algn="ctr"/>
            <a:r>
              <a:rPr lang="zh-CN" altLang="en-US" sz="2800" dirty="0">
                <a:solidFill>
                  <a:schemeClr val="bg1"/>
                </a:solidFill>
              </a:rPr>
              <a:t>远离易染毒场所</a:t>
            </a:r>
            <a:endParaRPr lang="zh-CN" altLang="en-US" sz="2800" dirty="0">
              <a:solidFill>
                <a:schemeClr val="bg1"/>
              </a:solidFill>
            </a:endParaRPr>
          </a:p>
        </p:txBody>
      </p:sp>
      <p:sp>
        <p:nvSpPr>
          <p:cNvPr id="4" name="文本框 3"/>
          <p:cNvSpPr txBox="1"/>
          <p:nvPr/>
        </p:nvSpPr>
        <p:spPr>
          <a:xfrm>
            <a:off x="5154930" y="2262505"/>
            <a:ext cx="5772150" cy="3415030"/>
          </a:xfrm>
          <a:prstGeom prst="rect">
            <a:avLst/>
          </a:prstGeom>
          <a:noFill/>
        </p:spPr>
        <p:txBody>
          <a:bodyPr wrap="square" rtlCol="0">
            <a:spAutoFit/>
          </a:bodyPr>
          <a:lstStyle/>
          <a:p>
            <a:pPr>
              <a:lnSpc>
                <a:spcPct val="150000"/>
              </a:lnSpc>
            </a:pPr>
            <a:r>
              <a:rPr lang="zh-CN" altLang="en-US" sz="2400" dirty="0"/>
              <a:t>严格遵守中小学生日常行为规范，不吸烟不饮酒、不去舞厅酒吧、游戏厅等娱乐场所，是远离毒品的最好选择。青少年往往缺乏是非辨别能力，涉足酒吧、歌舞厅、迪厅、游戏厅等娱乐场所，最容易成为毒贩诱吸毒的目标。 </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42D2F"/>
        </a:solidFill>
        <a:effectLst/>
      </p:bgPr>
    </p:bg>
    <p:spTree>
      <p:nvGrpSpPr>
        <p:cNvPr id="1" name=""/>
        <p:cNvGrpSpPr/>
        <p:nvPr/>
      </p:nvGrpSpPr>
      <p:grpSpPr>
        <a:xfrm>
          <a:off x="0" y="0"/>
          <a:ext cx="0" cy="0"/>
          <a:chOff x="0" y="0"/>
          <a:chExt cx="0" cy="0"/>
        </a:xfrm>
      </p:grpSpPr>
      <p:sp>
        <p:nvSpPr>
          <p:cNvPr id="13" name="文本框 12"/>
          <p:cNvSpPr txBox="1"/>
          <p:nvPr/>
        </p:nvSpPr>
        <p:spPr>
          <a:xfrm>
            <a:off x="5855764" y="2769213"/>
            <a:ext cx="5422604" cy="1198880"/>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72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rPr>
              <a:t>什么是毒品？</a:t>
            </a:r>
            <a:endParaRPr lang="zh-CN" altLang="en-US" sz="7200" b="1" dirty="0" smtClean="0">
              <a:ln w="25400">
                <a:solidFill>
                  <a:schemeClr val="bg1"/>
                </a:solidFill>
              </a:ln>
              <a:solidFill>
                <a:srgbClr val="C00000"/>
              </a:solidFill>
              <a:latin typeface="华康海报体W12" panose="040B0C09000000000000" pitchFamily="81" charset="-122"/>
              <a:ea typeface="华康海报体W12" panose="040B0C09000000000000" pitchFamily="81" charset="-122"/>
            </a:endParaRPr>
          </a:p>
        </p:txBody>
      </p:sp>
      <p:grpSp>
        <p:nvGrpSpPr>
          <p:cNvPr id="18" name="大演PPT工作室制作"/>
          <p:cNvGrpSpPr/>
          <p:nvPr/>
        </p:nvGrpSpPr>
        <p:grpSpPr>
          <a:xfrm>
            <a:off x="1043173" y="1307804"/>
            <a:ext cx="4178596" cy="4178596"/>
            <a:chOff x="839973" y="1307804"/>
            <a:chExt cx="4178596" cy="4178596"/>
          </a:xfrm>
        </p:grpSpPr>
        <p:sp>
          <p:nvSpPr>
            <p:cNvPr id="17" name="椭圆 16"/>
            <p:cNvSpPr/>
            <p:nvPr/>
          </p:nvSpPr>
          <p:spPr>
            <a:xfrm>
              <a:off x="8399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625064" y="1441524"/>
              <a:ext cx="3242409" cy="3911156"/>
            </a:xfrm>
            <a:prstGeom prst="rect">
              <a:avLst/>
            </a:prstGeom>
          </p:spPr>
        </p:pic>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3615" y="5486399"/>
            <a:ext cx="1242761" cy="12427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什么是毒品？</a:t>
            </a:r>
            <a:endParaRPr lang="zh-CN" altLang="en-US" sz="2400" dirty="0">
              <a:solidFill>
                <a:schemeClr val="bg1"/>
              </a:solidFill>
            </a:endParaRPr>
          </a:p>
        </p:txBody>
      </p:sp>
      <p:sp>
        <p:nvSpPr>
          <p:cNvPr id="11" name="AutoShape 28"/>
          <p:cNvSpPr>
            <a:spLocks noChangeArrowheads="1"/>
          </p:cNvSpPr>
          <p:nvPr/>
        </p:nvSpPr>
        <p:spPr bwMode="auto">
          <a:xfrm>
            <a:off x="5020291" y="1474275"/>
            <a:ext cx="6862764" cy="1516519"/>
          </a:xfrm>
          <a:prstGeom prst="roundRect">
            <a:avLst>
              <a:gd name="adj" fmla="val 4519"/>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000" b="1" dirty="0"/>
              <a:t>根据</a:t>
            </a:r>
            <a:r>
              <a:rPr lang="en-US" altLang="zh-CN" sz="2000" b="1" dirty="0"/>
              <a:t>《</a:t>
            </a:r>
            <a:r>
              <a:rPr lang="zh-CN" altLang="en-US" sz="2000" b="1" dirty="0"/>
              <a:t>刑法</a:t>
            </a:r>
            <a:r>
              <a:rPr lang="en-US" altLang="zh-CN" sz="2000" b="1" dirty="0"/>
              <a:t>》</a:t>
            </a:r>
            <a:r>
              <a:rPr lang="zh-CN" altLang="en-US" sz="2000" b="1" dirty="0"/>
              <a:t>第</a:t>
            </a:r>
            <a:r>
              <a:rPr lang="en-US" altLang="zh-CN" sz="2000" b="1" dirty="0"/>
              <a:t>357</a:t>
            </a:r>
            <a:r>
              <a:rPr lang="zh-CN" altLang="en-US" sz="2000" b="1" dirty="0"/>
              <a:t>条的规定：毒品是指</a:t>
            </a:r>
            <a:r>
              <a:rPr lang="zh-CN" altLang="en-US" sz="2000" b="1" dirty="0">
                <a:solidFill>
                  <a:srgbClr val="FF0000"/>
                </a:solidFill>
              </a:rPr>
              <a:t>鸦片、海洛因、甲基苯丙胺（冰毒）、吗啡、大麻、可卡因</a:t>
            </a:r>
            <a:r>
              <a:rPr lang="zh-CN" altLang="en-US" sz="2000" b="1" dirty="0"/>
              <a:t>以及国家规定管制的其它能够使人形成瘾癖的麻醉药品和精神药品。</a:t>
            </a:r>
            <a:endParaRPr lang="zh-CN" altLang="en-US" sz="2000" b="1" dirty="0"/>
          </a:p>
        </p:txBody>
      </p:sp>
      <p:sp>
        <p:nvSpPr>
          <p:cNvPr id="15" name="Text Box 8"/>
          <p:cNvSpPr txBox="1">
            <a:spLocks noChangeArrowheads="1"/>
          </p:cNvSpPr>
          <p:nvPr/>
        </p:nvSpPr>
        <p:spPr bwMode="auto">
          <a:xfrm>
            <a:off x="5020291" y="2985486"/>
            <a:ext cx="6238838" cy="2861310"/>
          </a:xfrm>
          <a:prstGeom prst="rect">
            <a:avLst/>
          </a:prstGeom>
          <a:noFill/>
          <a:ln>
            <a:noFill/>
          </a:ln>
          <a:effectLst/>
        </p:spPr>
        <p:txBody>
          <a:bodyPr wrap="square">
            <a:spAutoFit/>
          </a:bodyPr>
          <a:lstStyle/>
          <a:p>
            <a:pPr>
              <a:lnSpc>
                <a:spcPct val="150000"/>
              </a:lnSpc>
            </a:pPr>
            <a:r>
              <a:rPr lang="zh-CN" altLang="en-US" sz="2000" dirty="0">
                <a:solidFill>
                  <a:schemeClr val="accent1"/>
                </a:solidFill>
                <a:latin typeface="华文中宋" panose="02010600040101010101" charset="-122"/>
                <a:ea typeface="华文中宋" panose="02010600040101010101" charset="-122"/>
                <a:cs typeface="华文中宋" panose="02010600040101010101" charset="-122"/>
              </a:rPr>
              <a:t>毒品的危害性主要表现 </a:t>
            </a:r>
            <a:r>
              <a:rPr lang="zh-CN" altLang="en-US" sz="2000" dirty="0" smtClean="0">
                <a:solidFill>
                  <a:schemeClr val="accent1"/>
                </a:solidFill>
                <a:latin typeface="华文中宋" panose="02010600040101010101" charset="-122"/>
                <a:ea typeface="华文中宋" panose="02010600040101010101" charset="-122"/>
                <a:cs typeface="华文中宋" panose="02010600040101010101" charset="-122"/>
              </a:rPr>
              <a:t>：</a:t>
            </a:r>
            <a:endParaRPr lang="zh-CN" altLang="en-US" sz="2000" dirty="0">
              <a:solidFill>
                <a:schemeClr val="accent1"/>
              </a:solidFill>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sz="2000" dirty="0">
                <a:latin typeface="华文中宋" panose="02010600040101010101" charset="-122"/>
                <a:ea typeface="华文中宋" panose="02010600040101010101" charset="-122"/>
                <a:cs typeface="华文中宋" panose="02010600040101010101" charset="-122"/>
              </a:rPr>
              <a:t>（</a:t>
            </a:r>
            <a:r>
              <a:rPr lang="en-US" altLang="zh-CN" sz="2000" dirty="0">
                <a:latin typeface="华文中宋" panose="02010600040101010101" charset="-122"/>
                <a:ea typeface="华文中宋" panose="02010600040101010101" charset="-122"/>
                <a:cs typeface="华文中宋" panose="02010600040101010101" charset="-122"/>
              </a:rPr>
              <a:t>1</a:t>
            </a:r>
            <a:r>
              <a:rPr lang="zh-CN" altLang="en-US" sz="2000" dirty="0">
                <a:latin typeface="华文中宋" panose="02010600040101010101" charset="-122"/>
                <a:ea typeface="华文中宋" panose="02010600040101010101" charset="-122"/>
                <a:cs typeface="华文中宋" panose="02010600040101010101" charset="-122"/>
              </a:rPr>
              <a:t>）毒品严重危害人的身心健康； </a:t>
            </a:r>
            <a:endParaRPr lang="zh-CN" altLang="en-US" sz="2000" dirty="0">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sz="2000" dirty="0">
                <a:latin typeface="华文中宋" panose="02010600040101010101" charset="-122"/>
                <a:ea typeface="华文中宋" panose="02010600040101010101" charset="-122"/>
                <a:cs typeface="华文中宋" panose="02010600040101010101" charset="-122"/>
              </a:rPr>
              <a:t>（</a:t>
            </a:r>
            <a:r>
              <a:rPr lang="en-US" altLang="zh-CN" sz="2000" dirty="0">
                <a:latin typeface="华文中宋" panose="02010600040101010101" charset="-122"/>
                <a:ea typeface="华文中宋" panose="02010600040101010101" charset="-122"/>
                <a:cs typeface="华文中宋" panose="02010600040101010101" charset="-122"/>
              </a:rPr>
              <a:t>2</a:t>
            </a:r>
            <a:r>
              <a:rPr lang="zh-CN" altLang="en-US" sz="2000" dirty="0">
                <a:latin typeface="华文中宋" panose="02010600040101010101" charset="-122"/>
                <a:ea typeface="华文中宋" panose="02010600040101010101" charset="-122"/>
                <a:cs typeface="华文中宋" panose="02010600040101010101" charset="-122"/>
              </a:rPr>
              <a:t>）毒品问题诱发其他违法犯罪，破坏正常的社会</a:t>
            </a:r>
            <a:r>
              <a:rPr lang="zh-CN" altLang="en-US" sz="2000" dirty="0" smtClean="0">
                <a:latin typeface="华文中宋" panose="02010600040101010101" charset="-122"/>
                <a:ea typeface="华文中宋" panose="02010600040101010101" charset="-122"/>
                <a:cs typeface="华文中宋" panose="02010600040101010101" charset="-122"/>
              </a:rPr>
              <a:t>和  </a:t>
            </a:r>
            <a:endParaRPr lang="en-US" altLang="zh-CN" sz="2000" dirty="0" smtClean="0">
              <a:latin typeface="华文中宋" panose="02010600040101010101" charset="-122"/>
              <a:ea typeface="华文中宋" panose="02010600040101010101" charset="-122"/>
              <a:cs typeface="华文中宋" panose="02010600040101010101" charset="-122"/>
            </a:endParaRPr>
          </a:p>
          <a:p>
            <a:pPr>
              <a:lnSpc>
                <a:spcPct val="150000"/>
              </a:lnSpc>
            </a:pPr>
            <a:r>
              <a:rPr lang="en-US" altLang="zh-CN" sz="2000" dirty="0" smtClean="0">
                <a:latin typeface="华文中宋" panose="02010600040101010101" charset="-122"/>
                <a:ea typeface="华文中宋" panose="02010600040101010101" charset="-122"/>
                <a:cs typeface="华文中宋" panose="02010600040101010101" charset="-122"/>
              </a:rPr>
              <a:t>        </a:t>
            </a:r>
            <a:r>
              <a:rPr lang="zh-CN" altLang="en-US" sz="2000" dirty="0" smtClean="0">
                <a:latin typeface="华文中宋" panose="02010600040101010101" charset="-122"/>
                <a:ea typeface="华文中宋" panose="02010600040101010101" charset="-122"/>
                <a:cs typeface="华文中宋" panose="02010600040101010101" charset="-122"/>
              </a:rPr>
              <a:t>经济</a:t>
            </a:r>
            <a:r>
              <a:rPr lang="zh-CN" altLang="en-US" sz="2000" dirty="0">
                <a:latin typeface="华文中宋" panose="02010600040101010101" charset="-122"/>
                <a:ea typeface="华文中宋" panose="02010600040101010101" charset="-122"/>
                <a:cs typeface="华文中宋" panose="02010600040101010101" charset="-122"/>
              </a:rPr>
              <a:t>秩序； </a:t>
            </a:r>
            <a:endParaRPr lang="zh-CN" altLang="en-US" sz="2000" dirty="0">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sz="2000" dirty="0">
                <a:latin typeface="华文中宋" panose="02010600040101010101" charset="-122"/>
                <a:ea typeface="华文中宋" panose="02010600040101010101" charset="-122"/>
                <a:cs typeface="华文中宋" panose="02010600040101010101" charset="-122"/>
              </a:rPr>
              <a:t>（</a:t>
            </a:r>
            <a:r>
              <a:rPr lang="en-US" altLang="zh-CN" sz="2000" dirty="0">
                <a:latin typeface="华文中宋" panose="02010600040101010101" charset="-122"/>
                <a:ea typeface="华文中宋" panose="02010600040101010101" charset="-122"/>
                <a:cs typeface="华文中宋" panose="02010600040101010101" charset="-122"/>
              </a:rPr>
              <a:t>3</a:t>
            </a:r>
            <a:r>
              <a:rPr lang="zh-CN" altLang="en-US" sz="2000" dirty="0">
                <a:latin typeface="华文中宋" panose="02010600040101010101" charset="-122"/>
                <a:ea typeface="华文中宋" panose="02010600040101010101" charset="-122"/>
                <a:cs typeface="华文中宋" panose="02010600040101010101" charset="-122"/>
              </a:rPr>
              <a:t>）毒品问题渗透和腐蚀政权机构</a:t>
            </a:r>
            <a:r>
              <a:rPr lang="zh-CN" altLang="en-US" sz="2000" dirty="0" smtClean="0">
                <a:latin typeface="华文中宋" panose="02010600040101010101" charset="-122"/>
                <a:ea typeface="华文中宋" panose="02010600040101010101" charset="-122"/>
                <a:cs typeface="华文中宋" panose="02010600040101010101" charset="-122"/>
              </a:rPr>
              <a:t>，加剧</a:t>
            </a:r>
            <a:r>
              <a:rPr lang="zh-CN" altLang="en-US" sz="2000" dirty="0">
                <a:latin typeface="华文中宋" panose="02010600040101010101" charset="-122"/>
                <a:ea typeface="华文中宋" panose="02010600040101010101" charset="-122"/>
                <a:cs typeface="华文中宋" panose="02010600040101010101" charset="-122"/>
              </a:rPr>
              <a:t>腐败现象； </a:t>
            </a:r>
            <a:endParaRPr lang="zh-CN" altLang="en-US" sz="2000" dirty="0">
              <a:latin typeface="华文中宋" panose="02010600040101010101" charset="-122"/>
              <a:ea typeface="华文中宋" panose="02010600040101010101" charset="-122"/>
              <a:cs typeface="华文中宋" panose="02010600040101010101" charset="-122"/>
            </a:endParaRPr>
          </a:p>
          <a:p>
            <a:pPr>
              <a:lnSpc>
                <a:spcPct val="150000"/>
              </a:lnSpc>
            </a:pPr>
            <a:r>
              <a:rPr lang="zh-CN" altLang="en-US" sz="2000" dirty="0">
                <a:latin typeface="华文中宋" panose="02010600040101010101" charset="-122"/>
                <a:ea typeface="华文中宋" panose="02010600040101010101" charset="-122"/>
                <a:cs typeface="华文中宋" panose="02010600040101010101" charset="-122"/>
              </a:rPr>
              <a:t>（</a:t>
            </a:r>
            <a:r>
              <a:rPr lang="en-US" altLang="zh-CN" sz="2000" dirty="0">
                <a:latin typeface="华文中宋" panose="02010600040101010101" charset="-122"/>
                <a:ea typeface="华文中宋" panose="02010600040101010101" charset="-122"/>
                <a:cs typeface="华文中宋" panose="02010600040101010101" charset="-122"/>
              </a:rPr>
              <a:t>4</a:t>
            </a:r>
            <a:r>
              <a:rPr lang="zh-CN" altLang="en-US" sz="2000" dirty="0">
                <a:latin typeface="华文中宋" panose="02010600040101010101" charset="-122"/>
                <a:ea typeface="华文中宋" panose="02010600040101010101" charset="-122"/>
                <a:cs typeface="华文中宋" panose="02010600040101010101" charset="-122"/>
              </a:rPr>
              <a:t>）毒品问题给社会造成巨大的经济损失。 </a:t>
            </a:r>
            <a:endParaRPr lang="zh-CN" altLang="en-US" sz="2000" dirty="0">
              <a:latin typeface="华文中宋" panose="02010600040101010101" charset="-122"/>
              <a:ea typeface="华文中宋" panose="02010600040101010101" charset="-122"/>
              <a:cs typeface="华文中宋" panose="02010600040101010101" charset="-122"/>
            </a:endParaRPr>
          </a:p>
        </p:txBody>
      </p:sp>
      <p:pic>
        <p:nvPicPr>
          <p:cNvPr id="3" name="大演PPT工作室制作"/>
          <p:cNvPicPr>
            <a:picLocks noChangeAspect="1"/>
          </p:cNvPicPr>
          <p:nvPr/>
        </p:nvPicPr>
        <p:blipFill>
          <a:blip r:embed="rId1"/>
          <a:stretch>
            <a:fillRect/>
          </a:stretch>
        </p:blipFill>
        <p:spPr>
          <a:xfrm>
            <a:off x="687992" y="1742391"/>
            <a:ext cx="4025386" cy="402538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45698" y="1488560"/>
            <a:ext cx="1733107" cy="1658679"/>
          </a:xfrm>
          <a:prstGeom prst="roundRect">
            <a:avLst>
              <a:gd name="adj" fmla="val 9616"/>
            </a:avLst>
          </a:prstGeom>
          <a:blipFill>
            <a:blip r:embed="rId1"/>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2"/>
          <p:cNvSpPr txBox="1">
            <a:spLocks noChangeArrowheads="1"/>
          </p:cNvSpPr>
          <p:nvPr/>
        </p:nvSpPr>
        <p:spPr bwMode="auto">
          <a:xfrm>
            <a:off x="1145698"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a:solidFill>
                  <a:schemeClr val="tx1">
                    <a:lumMod val="85000"/>
                    <a:lumOff val="15000"/>
                  </a:schemeClr>
                </a:solidFill>
                <a:latin typeface="+mj-ea"/>
                <a:ea typeface="+mj-ea"/>
              </a:rPr>
              <a:t>罂粟</a:t>
            </a:r>
            <a:endParaRPr lang="zh-CN" altLang="en-US" sz="2800" dirty="0">
              <a:solidFill>
                <a:schemeClr val="tx1">
                  <a:lumMod val="85000"/>
                  <a:lumOff val="15000"/>
                </a:schemeClr>
              </a:solidFill>
              <a:latin typeface="+mj-ea"/>
              <a:ea typeface="+mj-ea"/>
            </a:endParaRPr>
          </a:p>
        </p:txBody>
      </p:sp>
      <p:sp>
        <p:nvSpPr>
          <p:cNvPr id="14" name="圆角矩形 13"/>
          <p:cNvSpPr/>
          <p:nvPr/>
        </p:nvSpPr>
        <p:spPr>
          <a:xfrm>
            <a:off x="3892442" y="1488560"/>
            <a:ext cx="1733107" cy="1658679"/>
          </a:xfrm>
          <a:prstGeom prst="roundRect">
            <a:avLst>
              <a:gd name="adj" fmla="val 9616"/>
            </a:avLst>
          </a:prstGeom>
          <a:blipFill>
            <a:blip r:embed="rId2"/>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122"/>
          <p:cNvSpPr txBox="1">
            <a:spLocks noChangeArrowheads="1"/>
          </p:cNvSpPr>
          <p:nvPr/>
        </p:nvSpPr>
        <p:spPr bwMode="auto">
          <a:xfrm>
            <a:off x="3892442"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dirty="0">
                <a:solidFill>
                  <a:schemeClr val="tx1">
                    <a:lumMod val="85000"/>
                    <a:lumOff val="15000"/>
                  </a:schemeClr>
                </a:solidFill>
                <a:latin typeface="+mj-ea"/>
                <a:ea typeface="+mj-ea"/>
              </a:rPr>
              <a:t>鸦片</a:t>
            </a:r>
            <a:endParaRPr lang="zh-CN" altLang="en-US" sz="2800" dirty="0">
              <a:solidFill>
                <a:schemeClr val="tx1">
                  <a:lumMod val="85000"/>
                  <a:lumOff val="15000"/>
                </a:schemeClr>
              </a:solidFill>
              <a:latin typeface="+mj-ea"/>
              <a:ea typeface="+mj-ea"/>
            </a:endParaRPr>
          </a:p>
        </p:txBody>
      </p:sp>
      <p:sp>
        <p:nvSpPr>
          <p:cNvPr id="19" name="大演PPT工作室制作"/>
          <p:cNvSpPr/>
          <p:nvPr/>
        </p:nvSpPr>
        <p:spPr>
          <a:xfrm>
            <a:off x="6639186" y="1488560"/>
            <a:ext cx="1733107" cy="1658679"/>
          </a:xfrm>
          <a:prstGeom prst="roundRect">
            <a:avLst>
              <a:gd name="adj" fmla="val 9616"/>
            </a:avLst>
          </a:prstGeom>
          <a:blipFill>
            <a:blip r:embed="rId3"/>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122"/>
          <p:cNvSpPr txBox="1">
            <a:spLocks noChangeArrowheads="1"/>
          </p:cNvSpPr>
          <p:nvPr/>
        </p:nvSpPr>
        <p:spPr bwMode="auto">
          <a:xfrm>
            <a:off x="6578898" y="3234113"/>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a:solidFill>
                  <a:schemeClr val="tx1">
                    <a:lumMod val="85000"/>
                    <a:lumOff val="15000"/>
                  </a:schemeClr>
                </a:solidFill>
                <a:latin typeface="+mj-ea"/>
                <a:ea typeface="+mj-ea"/>
              </a:rPr>
              <a:t>吗啡</a:t>
            </a:r>
            <a:endParaRPr lang="zh-CN" altLang="en-US" sz="2800" dirty="0">
              <a:solidFill>
                <a:schemeClr val="tx1">
                  <a:lumMod val="85000"/>
                  <a:lumOff val="15000"/>
                </a:schemeClr>
              </a:solidFill>
              <a:latin typeface="+mj-ea"/>
              <a:ea typeface="+mj-ea"/>
            </a:endParaRPr>
          </a:p>
        </p:txBody>
      </p:sp>
      <p:sp>
        <p:nvSpPr>
          <p:cNvPr id="23" name="圆角矩形 22"/>
          <p:cNvSpPr/>
          <p:nvPr/>
        </p:nvSpPr>
        <p:spPr>
          <a:xfrm>
            <a:off x="9385930" y="1488560"/>
            <a:ext cx="1733107" cy="1658679"/>
          </a:xfrm>
          <a:prstGeom prst="roundRect">
            <a:avLst>
              <a:gd name="adj" fmla="val 9616"/>
            </a:avLst>
          </a:prstGeom>
          <a:blipFill>
            <a:blip r:embed="rId4"/>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 Box 122"/>
          <p:cNvSpPr txBox="1">
            <a:spLocks noChangeArrowheads="1"/>
          </p:cNvSpPr>
          <p:nvPr/>
        </p:nvSpPr>
        <p:spPr bwMode="auto">
          <a:xfrm>
            <a:off x="9325642" y="3234113"/>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a:solidFill>
                  <a:schemeClr val="tx1">
                    <a:lumMod val="85000"/>
                    <a:lumOff val="15000"/>
                  </a:schemeClr>
                </a:solidFill>
                <a:latin typeface="+mj-ea"/>
                <a:ea typeface="+mj-ea"/>
              </a:rPr>
              <a:t>海洛因</a:t>
            </a:r>
            <a:endParaRPr lang="zh-CN" altLang="en-US" sz="2800" dirty="0">
              <a:solidFill>
                <a:schemeClr val="tx1">
                  <a:lumMod val="85000"/>
                  <a:lumOff val="15000"/>
                </a:schemeClr>
              </a:solidFill>
              <a:latin typeface="+mj-ea"/>
              <a:ea typeface="+mj-ea"/>
            </a:endParaRPr>
          </a:p>
        </p:txBody>
      </p:sp>
      <p:sp>
        <p:nvSpPr>
          <p:cNvPr id="27" name="圆角矩形 26"/>
          <p:cNvSpPr/>
          <p:nvPr/>
        </p:nvSpPr>
        <p:spPr>
          <a:xfrm>
            <a:off x="1158877" y="4146710"/>
            <a:ext cx="1733107" cy="1658679"/>
          </a:xfrm>
          <a:prstGeom prst="roundRect">
            <a:avLst>
              <a:gd name="adj" fmla="val 9616"/>
            </a:avLst>
          </a:prstGeom>
          <a:blipFill>
            <a:blip r:embed="rId5"/>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 Box 122"/>
          <p:cNvSpPr txBox="1">
            <a:spLocks noChangeArrowheads="1"/>
          </p:cNvSpPr>
          <p:nvPr/>
        </p:nvSpPr>
        <p:spPr bwMode="auto">
          <a:xfrm>
            <a:off x="1158877" y="5870999"/>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a:solidFill>
                  <a:schemeClr val="tx1">
                    <a:lumMod val="85000"/>
                    <a:lumOff val="15000"/>
                  </a:schemeClr>
                </a:solidFill>
                <a:latin typeface="+mj-ea"/>
                <a:ea typeface="+mj-ea"/>
              </a:rPr>
              <a:t>可卡因</a:t>
            </a:r>
            <a:endParaRPr lang="zh-CN" altLang="en-US" sz="2800" dirty="0">
              <a:solidFill>
                <a:schemeClr val="tx1">
                  <a:lumMod val="85000"/>
                  <a:lumOff val="15000"/>
                </a:schemeClr>
              </a:solidFill>
              <a:latin typeface="+mj-ea"/>
              <a:ea typeface="+mj-ea"/>
            </a:endParaRPr>
          </a:p>
        </p:txBody>
      </p:sp>
      <p:sp>
        <p:nvSpPr>
          <p:cNvPr id="31" name="圆角矩形 30"/>
          <p:cNvSpPr/>
          <p:nvPr/>
        </p:nvSpPr>
        <p:spPr>
          <a:xfrm>
            <a:off x="3905621" y="4146710"/>
            <a:ext cx="1733107" cy="1658679"/>
          </a:xfrm>
          <a:prstGeom prst="roundRect">
            <a:avLst>
              <a:gd name="adj" fmla="val 9616"/>
            </a:avLst>
          </a:prstGeom>
          <a:blipFill>
            <a:blip r:embed="rId6"/>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 Box 122"/>
          <p:cNvSpPr txBox="1">
            <a:spLocks noChangeArrowheads="1"/>
          </p:cNvSpPr>
          <p:nvPr/>
        </p:nvSpPr>
        <p:spPr bwMode="auto">
          <a:xfrm>
            <a:off x="3905621" y="5870999"/>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dirty="0" smtClean="0">
                <a:solidFill>
                  <a:schemeClr val="tx1">
                    <a:lumMod val="85000"/>
                    <a:lumOff val="15000"/>
                  </a:schemeClr>
                </a:solidFill>
                <a:latin typeface="+mj-ea"/>
                <a:ea typeface="+mj-ea"/>
              </a:rPr>
              <a:t>大麻</a:t>
            </a:r>
            <a:endParaRPr lang="zh-CN" altLang="en-US" sz="2800" dirty="0">
              <a:solidFill>
                <a:schemeClr val="tx1">
                  <a:lumMod val="85000"/>
                  <a:lumOff val="15000"/>
                </a:schemeClr>
              </a:solidFill>
              <a:latin typeface="+mj-ea"/>
              <a:ea typeface="+mj-ea"/>
            </a:endParaRPr>
          </a:p>
        </p:txBody>
      </p:sp>
      <p:sp>
        <p:nvSpPr>
          <p:cNvPr id="35" name="圆角矩形 34"/>
          <p:cNvSpPr/>
          <p:nvPr/>
        </p:nvSpPr>
        <p:spPr>
          <a:xfrm>
            <a:off x="6652365" y="4146710"/>
            <a:ext cx="1733107" cy="1658679"/>
          </a:xfrm>
          <a:prstGeom prst="roundRect">
            <a:avLst>
              <a:gd name="adj" fmla="val 9616"/>
            </a:avLst>
          </a:prstGeom>
          <a:blipFill>
            <a:blip r:embed="rId7"/>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 Box 122"/>
          <p:cNvSpPr txBox="1">
            <a:spLocks noChangeArrowheads="1"/>
          </p:cNvSpPr>
          <p:nvPr/>
        </p:nvSpPr>
        <p:spPr bwMode="auto">
          <a:xfrm>
            <a:off x="6592077" y="5870999"/>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dirty="0">
                <a:solidFill>
                  <a:schemeClr val="tx1">
                    <a:lumMod val="85000"/>
                    <a:lumOff val="15000"/>
                  </a:schemeClr>
                </a:solidFill>
                <a:latin typeface="+mj-ea"/>
                <a:ea typeface="+mj-ea"/>
              </a:rPr>
              <a:t>冰毒</a:t>
            </a:r>
            <a:endParaRPr lang="zh-CN" altLang="en-US" sz="2800" dirty="0">
              <a:solidFill>
                <a:schemeClr val="tx1">
                  <a:lumMod val="85000"/>
                  <a:lumOff val="15000"/>
                </a:schemeClr>
              </a:solidFill>
              <a:latin typeface="+mj-ea"/>
              <a:ea typeface="+mj-ea"/>
            </a:endParaRPr>
          </a:p>
        </p:txBody>
      </p:sp>
      <p:sp>
        <p:nvSpPr>
          <p:cNvPr id="39" name="圆角矩形 38"/>
          <p:cNvSpPr/>
          <p:nvPr/>
        </p:nvSpPr>
        <p:spPr>
          <a:xfrm>
            <a:off x="9399109" y="4146710"/>
            <a:ext cx="1733107" cy="1658679"/>
          </a:xfrm>
          <a:prstGeom prst="roundRect">
            <a:avLst>
              <a:gd name="adj" fmla="val 9616"/>
            </a:avLst>
          </a:prstGeom>
          <a:blipFill>
            <a:blip r:embed="rId8"/>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 Box 122"/>
          <p:cNvSpPr txBox="1">
            <a:spLocks noChangeArrowheads="1"/>
          </p:cNvSpPr>
          <p:nvPr/>
        </p:nvSpPr>
        <p:spPr bwMode="auto">
          <a:xfrm>
            <a:off x="9338821" y="5870999"/>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dirty="0" smtClean="0">
                <a:solidFill>
                  <a:schemeClr val="tx1">
                    <a:lumMod val="85000"/>
                    <a:lumOff val="15000"/>
                  </a:schemeClr>
                </a:solidFill>
                <a:latin typeface="+mj-ea"/>
                <a:ea typeface="+mj-ea"/>
              </a:rPr>
              <a:t>麻古</a:t>
            </a:r>
            <a:endParaRPr lang="zh-CN" altLang="en-US" sz="2800" dirty="0">
              <a:solidFill>
                <a:schemeClr val="tx1">
                  <a:lumMod val="85000"/>
                  <a:lumOff val="15000"/>
                </a:schemeClr>
              </a:solidFill>
              <a:latin typeface="+mj-ea"/>
              <a:ea typeface="+mj-ea"/>
            </a:endParaRPr>
          </a:p>
        </p:txBody>
      </p:sp>
      <p:sp>
        <p:nvSpPr>
          <p:cNvPr id="41" name="圆角矩形 40"/>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42" name="文本框 41"/>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毒品的种类？</a:t>
            </a:r>
            <a:endParaRPr lang="zh-CN" altLang="en-US" sz="2400" dirty="0">
              <a:solidFill>
                <a:schemeClr val="bg1"/>
              </a:solidFill>
            </a:endParaRPr>
          </a:p>
        </p:txBody>
      </p:sp>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45698" y="1488560"/>
            <a:ext cx="1733107" cy="1658679"/>
          </a:xfrm>
          <a:prstGeom prst="roundRect">
            <a:avLst>
              <a:gd name="adj" fmla="val 9616"/>
            </a:avLst>
          </a:prstGeom>
          <a:blipFill>
            <a:blip r:embed="rId1"/>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2"/>
          <p:cNvSpPr txBox="1">
            <a:spLocks noChangeArrowheads="1"/>
          </p:cNvSpPr>
          <p:nvPr/>
        </p:nvSpPr>
        <p:spPr bwMode="auto">
          <a:xfrm>
            <a:off x="1145698"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smtClean="0">
                <a:solidFill>
                  <a:schemeClr val="tx1">
                    <a:lumMod val="85000"/>
                    <a:lumOff val="15000"/>
                  </a:schemeClr>
                </a:solidFill>
                <a:latin typeface="+mj-ea"/>
                <a:ea typeface="+mj-ea"/>
              </a:rPr>
              <a:t>摇头丸</a:t>
            </a:r>
            <a:endParaRPr lang="zh-CN" altLang="en-US" sz="2800" dirty="0">
              <a:solidFill>
                <a:schemeClr val="tx1">
                  <a:lumMod val="85000"/>
                  <a:lumOff val="15000"/>
                </a:schemeClr>
              </a:solidFill>
              <a:latin typeface="+mj-ea"/>
              <a:ea typeface="+mj-ea"/>
            </a:endParaRPr>
          </a:p>
        </p:txBody>
      </p:sp>
      <p:sp>
        <p:nvSpPr>
          <p:cNvPr id="14" name="圆角矩形 13"/>
          <p:cNvSpPr/>
          <p:nvPr/>
        </p:nvSpPr>
        <p:spPr>
          <a:xfrm>
            <a:off x="3892442" y="1488560"/>
            <a:ext cx="1733107" cy="1658679"/>
          </a:xfrm>
          <a:prstGeom prst="roundRect">
            <a:avLst>
              <a:gd name="adj" fmla="val 9616"/>
            </a:avLst>
          </a:prstGeom>
          <a:blipFill>
            <a:blip r:embed="rId2"/>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122"/>
          <p:cNvSpPr txBox="1">
            <a:spLocks noChangeArrowheads="1"/>
          </p:cNvSpPr>
          <p:nvPr/>
        </p:nvSpPr>
        <p:spPr bwMode="auto">
          <a:xfrm>
            <a:off x="3892442"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zh-CN" sz="2800" dirty="0" smtClean="0">
                <a:solidFill>
                  <a:schemeClr val="tx1">
                    <a:lumMod val="85000"/>
                    <a:lumOff val="15000"/>
                  </a:schemeClr>
                </a:solidFill>
                <a:latin typeface="+mj-ea"/>
                <a:ea typeface="+mj-ea"/>
              </a:rPr>
              <a:t>K</a:t>
            </a:r>
            <a:r>
              <a:rPr lang="zh-CN" altLang="en-US" sz="2800" dirty="0" smtClean="0">
                <a:solidFill>
                  <a:schemeClr val="tx1">
                    <a:lumMod val="85000"/>
                    <a:lumOff val="15000"/>
                  </a:schemeClr>
                </a:solidFill>
                <a:latin typeface="+mj-ea"/>
                <a:ea typeface="+mj-ea"/>
              </a:rPr>
              <a:t>粉</a:t>
            </a:r>
            <a:endParaRPr lang="zh-CN" altLang="en-US" sz="2800" dirty="0">
              <a:solidFill>
                <a:schemeClr val="tx1">
                  <a:lumMod val="85000"/>
                  <a:lumOff val="15000"/>
                </a:schemeClr>
              </a:solidFill>
              <a:latin typeface="+mj-ea"/>
              <a:ea typeface="+mj-ea"/>
            </a:endParaRPr>
          </a:p>
        </p:txBody>
      </p:sp>
      <p:sp>
        <p:nvSpPr>
          <p:cNvPr id="19" name="圆角矩形 18"/>
          <p:cNvSpPr/>
          <p:nvPr/>
        </p:nvSpPr>
        <p:spPr>
          <a:xfrm>
            <a:off x="6639186" y="1488560"/>
            <a:ext cx="1733107" cy="1658679"/>
          </a:xfrm>
          <a:prstGeom prst="roundRect">
            <a:avLst>
              <a:gd name="adj" fmla="val 9616"/>
            </a:avLst>
          </a:prstGeom>
          <a:blipFill>
            <a:blip r:embed="rId3"/>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122"/>
          <p:cNvSpPr txBox="1">
            <a:spLocks noChangeArrowheads="1"/>
          </p:cNvSpPr>
          <p:nvPr/>
        </p:nvSpPr>
        <p:spPr bwMode="auto">
          <a:xfrm>
            <a:off x="6578898" y="3234113"/>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smtClean="0">
                <a:solidFill>
                  <a:schemeClr val="tx1">
                    <a:lumMod val="85000"/>
                    <a:lumOff val="15000"/>
                  </a:schemeClr>
                </a:solidFill>
                <a:latin typeface="+mj-ea"/>
                <a:ea typeface="+mj-ea"/>
              </a:rPr>
              <a:t>杜冷丁</a:t>
            </a:r>
            <a:endParaRPr lang="zh-CN" altLang="en-US" sz="2800" dirty="0">
              <a:solidFill>
                <a:schemeClr val="tx1">
                  <a:lumMod val="85000"/>
                  <a:lumOff val="15000"/>
                </a:schemeClr>
              </a:solidFill>
              <a:latin typeface="+mj-ea"/>
              <a:ea typeface="+mj-ea"/>
            </a:endParaRPr>
          </a:p>
        </p:txBody>
      </p:sp>
      <p:sp>
        <p:nvSpPr>
          <p:cNvPr id="23" name="大演PPT工作室制作"/>
          <p:cNvSpPr/>
          <p:nvPr/>
        </p:nvSpPr>
        <p:spPr>
          <a:xfrm>
            <a:off x="9385930" y="1488560"/>
            <a:ext cx="1733107" cy="1658679"/>
          </a:xfrm>
          <a:prstGeom prst="roundRect">
            <a:avLst>
              <a:gd name="adj" fmla="val 9616"/>
            </a:avLst>
          </a:prstGeom>
          <a:blipFill>
            <a:blip r:embed="rId4"/>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 Box 122"/>
          <p:cNvSpPr txBox="1">
            <a:spLocks noChangeArrowheads="1"/>
          </p:cNvSpPr>
          <p:nvPr/>
        </p:nvSpPr>
        <p:spPr bwMode="auto">
          <a:xfrm>
            <a:off x="9325642" y="3234113"/>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dirty="0" smtClean="0">
                <a:solidFill>
                  <a:schemeClr val="tx1">
                    <a:lumMod val="85000"/>
                    <a:lumOff val="15000"/>
                  </a:schemeClr>
                </a:solidFill>
                <a:latin typeface="+mj-ea"/>
                <a:ea typeface="+mj-ea"/>
              </a:rPr>
              <a:t>止咳水</a:t>
            </a:r>
            <a:endParaRPr lang="zh-CN" altLang="en-US" sz="2800" dirty="0">
              <a:solidFill>
                <a:schemeClr val="tx1">
                  <a:lumMod val="85000"/>
                  <a:lumOff val="15000"/>
                </a:schemeClr>
              </a:solidFill>
              <a:latin typeface="+mj-ea"/>
              <a:ea typeface="+mj-ea"/>
            </a:endParaRPr>
          </a:p>
        </p:txBody>
      </p:sp>
      <p:sp>
        <p:nvSpPr>
          <p:cNvPr id="41" name="圆角矩形 40"/>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42" name="文本框 41"/>
          <p:cNvSpPr txBox="1"/>
          <p:nvPr/>
        </p:nvSpPr>
        <p:spPr>
          <a:xfrm>
            <a:off x="1209503" y="492385"/>
            <a:ext cx="2263370" cy="461665"/>
          </a:xfrm>
          <a:prstGeom prst="rect">
            <a:avLst/>
          </a:prstGeom>
          <a:noFill/>
        </p:spPr>
        <p:txBody>
          <a:bodyPr wrap="square" rtlCol="0">
            <a:spAutoFit/>
          </a:bodyPr>
          <a:lstStyle/>
          <a:p>
            <a:r>
              <a:rPr lang="zh-CN" altLang="en-US" sz="2400" dirty="0" smtClean="0">
                <a:solidFill>
                  <a:schemeClr val="bg1"/>
                </a:solidFill>
              </a:rPr>
              <a:t>毒品的种类？</a:t>
            </a:r>
            <a:endParaRPr lang="zh-CN" altLang="en-US" sz="2400" dirty="0">
              <a:solidFill>
                <a:schemeClr val="bg1"/>
              </a:solidFill>
            </a:endParaRPr>
          </a:p>
        </p:txBody>
      </p:sp>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1" name="Rectangle 3"/>
          <p:cNvSpPr txBox="1">
            <a:spLocks noChangeArrowheads="1"/>
          </p:cNvSpPr>
          <p:nvPr/>
        </p:nvSpPr>
        <p:spPr>
          <a:xfrm>
            <a:off x="425450" y="4012408"/>
            <a:ext cx="11341677" cy="26193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342900">
              <a:lnSpc>
                <a:spcPct val="150000"/>
              </a:lnSpc>
              <a:buFont typeface="+mj-ea"/>
              <a:buAutoNum type="circleNumDbPlain"/>
            </a:pPr>
            <a:r>
              <a:rPr lang="zh-CN" altLang="en-US" sz="1600" b="1" dirty="0" smtClean="0"/>
              <a:t>走私、贩卖、运输、制造鸦片一千克以上、海洛因或者甲基苯丙胺五十克以上或者其他毒品数量大的，</a:t>
            </a:r>
            <a:r>
              <a:rPr lang="zh-CN" altLang="en-US" sz="1600" b="1" dirty="0" smtClean="0">
                <a:solidFill>
                  <a:srgbClr val="FF0000"/>
                </a:solidFill>
              </a:rPr>
              <a:t>处十五年有期徒刑、无期徒刑或者死刑，并处没收财产。</a:t>
            </a:r>
            <a:endParaRPr lang="zh-CN" altLang="en-US" sz="1600" b="1" dirty="0" smtClean="0"/>
          </a:p>
          <a:p>
            <a:pPr marL="571500" indent="-342900">
              <a:lnSpc>
                <a:spcPct val="150000"/>
              </a:lnSpc>
              <a:buFont typeface="+mj-ea"/>
              <a:buAutoNum type="circleNumDbPlain"/>
            </a:pPr>
            <a:r>
              <a:rPr lang="zh-CN" altLang="en-US" sz="1600" b="1" dirty="0" smtClean="0"/>
              <a:t>走私、贩卖、运输、制造鸦片二百克以上不满一千克、海洛因或者甲基苯丙胺十克以上不满五十克或者其他毒品数量较大的，</a:t>
            </a:r>
            <a:r>
              <a:rPr lang="zh-CN" altLang="en-US" sz="1600" b="1" dirty="0" smtClean="0">
                <a:solidFill>
                  <a:srgbClr val="FF0000"/>
                </a:solidFill>
              </a:rPr>
              <a:t>处七年以上有期徒刑，并处罚金。</a:t>
            </a:r>
            <a:endParaRPr lang="zh-CN" altLang="en-US" sz="1600" b="1" dirty="0" smtClean="0"/>
          </a:p>
          <a:p>
            <a:pPr marL="571500" indent="-342900">
              <a:lnSpc>
                <a:spcPct val="150000"/>
              </a:lnSpc>
              <a:buFont typeface="+mj-ea"/>
              <a:buAutoNum type="circleNumDbPlain"/>
            </a:pPr>
            <a:r>
              <a:rPr lang="zh-CN" altLang="en-US" sz="1600" b="1" dirty="0" smtClean="0"/>
              <a:t>走私、贩卖、运输、制造鸦片不满二百克、海洛因或者甲基苯丙胺不满十克或者其他少量毒品的，</a:t>
            </a:r>
            <a:r>
              <a:rPr lang="zh-CN" altLang="en-US" sz="1600" b="1" dirty="0" smtClean="0">
                <a:solidFill>
                  <a:srgbClr val="FF0000"/>
                </a:solidFill>
              </a:rPr>
              <a:t>处三年以下有期徒刑 、拘役或者管制，并处罚金；</a:t>
            </a:r>
            <a:r>
              <a:rPr lang="zh-CN" altLang="en-US" sz="1600" b="1" dirty="0" smtClean="0"/>
              <a:t>情节严重的，</a:t>
            </a:r>
            <a:r>
              <a:rPr lang="zh-CN" altLang="en-US" sz="1600" b="1" dirty="0" smtClean="0">
                <a:solidFill>
                  <a:srgbClr val="FF0000"/>
                </a:solidFill>
              </a:rPr>
              <a:t>处三年以上七年以下有期徒刑，并处罚金。 </a:t>
            </a:r>
            <a:endParaRPr lang="zh-CN" altLang="en-US" sz="1600" b="1"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p:cNvSpPr/>
          <p:nvPr/>
        </p:nvSpPr>
        <p:spPr>
          <a:xfrm>
            <a:off x="91" y="242220"/>
            <a:ext cx="12192023" cy="9021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dirty="0"/>
          </a:p>
        </p:txBody>
      </p:sp>
      <p:sp>
        <p:nvSpPr>
          <p:cNvPr id="170" name="文本框 169"/>
          <p:cNvSpPr txBox="1"/>
          <p:nvPr/>
        </p:nvSpPr>
        <p:spPr>
          <a:xfrm>
            <a:off x="1778305" y="392815"/>
            <a:ext cx="4846320" cy="646430"/>
          </a:xfrm>
          <a:prstGeom prst="rect">
            <a:avLst/>
          </a:prstGeom>
          <a:noFill/>
        </p:spPr>
        <p:txBody>
          <a:bodyPr wrap="none" rtlCol="0">
            <a:spAutoFit/>
          </a:bodyPr>
          <a:lstStyle/>
          <a:p>
            <a:r>
              <a:rPr lang="zh-CN" altLang="en-US" sz="3610" b="1" spc="471" dirty="0">
                <a:solidFill>
                  <a:schemeClr val="bg1"/>
                </a:solidFill>
                <a:latin typeface="微软雅黑" panose="020B0503020204020204" charset="-122"/>
                <a:ea typeface="微软雅黑" panose="020B0503020204020204" charset="-122"/>
              </a:rPr>
              <a:t>食品饮料类新兴毒品</a:t>
            </a:r>
            <a:endParaRPr lang="zh-CN" altLang="en-US" sz="3610" b="1" spc="471" dirty="0">
              <a:solidFill>
                <a:schemeClr val="bg1"/>
              </a:solidFill>
              <a:latin typeface="微软雅黑" panose="020B0503020204020204" charset="-122"/>
              <a:ea typeface="微软雅黑" panose="020B0503020204020204" charset="-122"/>
            </a:endParaRPr>
          </a:p>
        </p:txBody>
      </p:sp>
      <p:grpSp>
        <p:nvGrpSpPr>
          <p:cNvPr id="59" name="组合 58"/>
          <p:cNvGrpSpPr/>
          <p:nvPr/>
        </p:nvGrpSpPr>
        <p:grpSpPr>
          <a:xfrm>
            <a:off x="519339" y="6197858"/>
            <a:ext cx="11368816" cy="429084"/>
            <a:chOff x="1379854" y="41474999"/>
            <a:chExt cx="30211685" cy="1140255"/>
          </a:xfrm>
        </p:grpSpPr>
        <p:sp>
          <p:nvSpPr>
            <p:cNvPr id="60" name="矩形: 圆角 59"/>
            <p:cNvSpPr/>
            <p:nvPr/>
          </p:nvSpPr>
          <p:spPr>
            <a:xfrm>
              <a:off x="1379854" y="41474999"/>
              <a:ext cx="29639580" cy="1140255"/>
            </a:xfrm>
            <a:prstGeom prst="roundRect">
              <a:avLst/>
            </a:pr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a:p>
          </p:txBody>
        </p:sp>
        <p:sp>
          <p:nvSpPr>
            <p:cNvPr id="61" name="文本框 60"/>
            <p:cNvSpPr txBox="1"/>
            <p:nvPr/>
          </p:nvSpPr>
          <p:spPr>
            <a:xfrm>
              <a:off x="1741652" y="41768128"/>
              <a:ext cx="29849887" cy="703671"/>
            </a:xfrm>
            <a:prstGeom prst="rect">
              <a:avLst/>
            </a:prstGeom>
            <a:noFill/>
          </p:spPr>
          <p:txBody>
            <a:bodyPr wrap="square" rtlCol="0">
              <a:spAutoFit/>
            </a:bodyPr>
            <a:lstStyle/>
            <a:p>
              <a:pPr>
                <a:spcAft>
                  <a:spcPts val="1055"/>
                </a:spcAft>
              </a:pPr>
              <a:r>
                <a:rPr lang="zh-CN" altLang="en-US" sz="1130" dirty="0">
                  <a:solidFill>
                    <a:schemeClr val="bg1"/>
                  </a:solidFill>
                  <a:latin typeface="微软雅黑" panose="020B0503020204020204" charset="-122"/>
                  <a:ea typeface="微软雅黑" panose="020B0503020204020204" charset="-122"/>
                </a:rPr>
                <a:t>主要成分示例：</a:t>
              </a:r>
              <a:r>
                <a:rPr lang="zh-CN" altLang="en-US" sz="1130" dirty="0">
                  <a:solidFill>
                    <a:srgbClr val="FFABAB"/>
                  </a:solidFill>
                  <a:latin typeface="微软雅黑" panose="020B0503020204020204" charset="-122"/>
                  <a:ea typeface="微软雅黑" panose="020B0503020204020204" charset="-122"/>
                </a:rPr>
                <a:t>粉红色字体表示已管制的物质</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FFD85D"/>
                  </a:solidFill>
                  <a:latin typeface="微软雅黑" panose="020B0503020204020204" charset="-122"/>
                  <a:ea typeface="微软雅黑" panose="020B0503020204020204" charset="-122"/>
                </a:rPr>
                <a:t>黄色字体代表一类物质的统称（既有管制的也有非管制的）</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CBA9E5"/>
                  </a:solidFill>
                  <a:latin typeface="微软雅黑" panose="020B0503020204020204" charset="-122"/>
                  <a:ea typeface="微软雅黑" panose="020B0503020204020204" charset="-122"/>
                </a:rPr>
                <a:t>紫色字体代表未管制但存在危害的物质</a:t>
              </a:r>
              <a:r>
                <a:rPr lang="zh-CN" altLang="en-US" sz="1130" dirty="0">
                  <a:solidFill>
                    <a:schemeClr val="bg1"/>
                  </a:solidFill>
                  <a:latin typeface="微软雅黑" panose="020B0503020204020204" charset="-122"/>
                  <a:ea typeface="微软雅黑" panose="020B0503020204020204" charset="-122"/>
                </a:rPr>
                <a:t>。</a:t>
              </a:r>
              <a:endParaRPr lang="zh-CN" altLang="en-US" sz="1130" dirty="0">
                <a:solidFill>
                  <a:schemeClr val="bg1"/>
                </a:solidFill>
                <a:latin typeface="微软雅黑" panose="020B0503020204020204" charset="-122"/>
                <a:ea typeface="微软雅黑" panose="020B0503020204020204" charset="-122"/>
              </a:endParaRPr>
            </a:p>
          </p:txBody>
        </p:sp>
      </p:grpSp>
      <p:grpSp>
        <p:nvGrpSpPr>
          <p:cNvPr id="22" name="组合 21"/>
          <p:cNvGrpSpPr/>
          <p:nvPr/>
        </p:nvGrpSpPr>
        <p:grpSpPr>
          <a:xfrm>
            <a:off x="519339" y="1402572"/>
            <a:ext cx="11153531" cy="4625428"/>
            <a:chOff x="1261867" y="4133582"/>
            <a:chExt cx="29639579" cy="12291692"/>
          </a:xfrm>
        </p:grpSpPr>
        <p:grpSp>
          <p:nvGrpSpPr>
            <p:cNvPr id="23" name="组合 22"/>
            <p:cNvGrpSpPr/>
            <p:nvPr/>
          </p:nvGrpSpPr>
          <p:grpSpPr>
            <a:xfrm>
              <a:off x="1261867" y="4133582"/>
              <a:ext cx="14580000" cy="12291692"/>
              <a:chOff x="1261867" y="4133582"/>
              <a:chExt cx="14580000" cy="12291692"/>
            </a:xfrm>
          </p:grpSpPr>
          <p:sp>
            <p:nvSpPr>
              <p:cNvPr id="30" name="任意多边形: 形状 100"/>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31" name="文本框 30"/>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大麻巧克力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32" name="文本框 31"/>
              <p:cNvSpPr txBox="1"/>
              <p:nvPr/>
            </p:nvSpPr>
            <p:spPr>
              <a:xfrm>
                <a:off x="1711654" y="11715197"/>
                <a:ext cx="13591093" cy="4600016"/>
              </a:xfrm>
              <a:prstGeom prst="rect">
                <a:avLst/>
              </a:prstGeom>
              <a:noFill/>
            </p:spPr>
            <p:txBody>
              <a:bodyPr wrap="square" rtlCol="0">
                <a:spAutoFit/>
              </a:bodyPr>
              <a:lstStyle/>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：形态与正常的巧克力类似，外包装简陋，没有注明成分、制造商等信息或仅有外文说明</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：制作过程中掺入的</a:t>
                </a:r>
                <a:r>
                  <a:rPr lang="zh-CN" altLang="en-US" sz="1130" dirty="0">
                    <a:solidFill>
                      <a:srgbClr val="FFABAB"/>
                    </a:solidFill>
                    <a:latin typeface="微软雅黑" panose="020B0503020204020204" charset="-122"/>
                    <a:ea typeface="微软雅黑" panose="020B0503020204020204" charset="-122"/>
                  </a:rPr>
                  <a:t>四氢大麻酚</a:t>
                </a:r>
                <a:r>
                  <a:rPr lang="zh-CN" altLang="en-US" sz="1130" dirty="0">
                    <a:solidFill>
                      <a:schemeClr val="bg1"/>
                    </a:solidFill>
                    <a:latin typeface="微软雅黑" panose="020B0503020204020204" charset="-122"/>
                    <a:ea typeface="微软雅黑" panose="020B0503020204020204" charset="-122"/>
                  </a:rPr>
                  <a:t>或</a:t>
                </a:r>
                <a:r>
                  <a:rPr lang="zh-CN" altLang="en-US" sz="1130" dirty="0">
                    <a:solidFill>
                      <a:srgbClr val="FFD85D"/>
                    </a:solidFill>
                    <a:latin typeface="微软雅黑" panose="020B0503020204020204" charset="-122"/>
                    <a:ea typeface="微软雅黑" panose="020B0503020204020204" charset="-122"/>
                  </a:rPr>
                  <a:t>合成大麻素类</a:t>
                </a:r>
                <a:r>
                  <a:rPr lang="zh-CN" altLang="en-US" sz="1130" dirty="0">
                    <a:solidFill>
                      <a:schemeClr val="bg1"/>
                    </a:solidFill>
                    <a:latin typeface="微软雅黑" panose="020B0503020204020204" charset="-122"/>
                    <a:ea typeface="微软雅黑" panose="020B0503020204020204" charset="-122"/>
                  </a:rPr>
                  <a:t>新精神活性物质。</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一般直接食用，与吸食大麻烟效果类似，但持续时间更长，产生的致幻作用可严重影响判断能力，诱发车祸、自残及暴力行为，长期使用可能导致精神障碍。由于外观与普通巧克力类似，大量误食后易导致急性中毒，甚至危及生命</a:t>
                </a:r>
                <a:r>
                  <a:rPr lang="zh-CN" altLang="en-US" sz="1050" dirty="0">
                    <a:solidFill>
                      <a:schemeClr val="bg1"/>
                    </a:solidFill>
                    <a:latin typeface="微软雅黑" panose="020B0503020204020204" charset="-122"/>
                    <a:ea typeface="微软雅黑" panose="020B0503020204020204" charset="-122"/>
                  </a:rPr>
                  <a:t>。</a:t>
                </a:r>
                <a:endParaRPr lang="zh-CN" altLang="en-US" sz="1050" dirty="0">
                  <a:solidFill>
                    <a:schemeClr val="bg1"/>
                  </a:solidFill>
                  <a:latin typeface="微软雅黑" panose="020B0503020204020204" charset="-122"/>
                  <a:ea typeface="微软雅黑" panose="020B0503020204020204" charset="-122"/>
                </a:endParaRPr>
              </a:p>
            </p:txBody>
          </p:sp>
          <p:sp>
            <p:nvSpPr>
              <p:cNvPr id="33" name="矩形 32"/>
              <p:cNvSpPr/>
              <p:nvPr/>
            </p:nvSpPr>
            <p:spPr>
              <a:xfrm>
                <a:off x="1623163"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31452" y="5507542"/>
                <a:ext cx="13840830" cy="5755122"/>
              </a:xfrm>
              <a:prstGeom prst="rect">
                <a:avLst/>
              </a:prstGeom>
            </p:spPr>
          </p:pic>
        </p:grpSp>
        <p:grpSp>
          <p:nvGrpSpPr>
            <p:cNvPr id="24" name="组合 23"/>
            <p:cNvGrpSpPr/>
            <p:nvPr/>
          </p:nvGrpSpPr>
          <p:grpSpPr>
            <a:xfrm>
              <a:off x="16321446" y="4133582"/>
              <a:ext cx="14580000" cy="12291692"/>
              <a:chOff x="1261867" y="4133582"/>
              <a:chExt cx="14580000" cy="12291692"/>
            </a:xfrm>
          </p:grpSpPr>
          <p:sp>
            <p:nvSpPr>
              <p:cNvPr id="25" name="任意多边形: 形状 211"/>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26" name="文本框 25"/>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大麻糕点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27" name="文本框 26"/>
              <p:cNvSpPr txBox="1"/>
              <p:nvPr/>
            </p:nvSpPr>
            <p:spPr>
              <a:xfrm>
                <a:off x="1771492" y="11715196"/>
                <a:ext cx="13590589" cy="4600016"/>
              </a:xfrm>
              <a:prstGeom prst="rect">
                <a:avLst/>
              </a:prstGeom>
              <a:noFill/>
            </p:spPr>
            <p:txBody>
              <a:bodyPr wrap="square" rtlCol="0">
                <a:spAutoFit/>
              </a:bodyPr>
              <a:lstStyle/>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：形态与正常的糕点类似，外包装简陋，没有注明成分、制造商等信息或仅有外文说明，有的印有大麻叶</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：制作过程中掺入的</a:t>
                </a:r>
                <a:r>
                  <a:rPr lang="zh-CN" altLang="en-US" sz="1130" dirty="0">
                    <a:solidFill>
                      <a:srgbClr val="FFABAB"/>
                    </a:solidFill>
                    <a:latin typeface="微软雅黑" panose="020B0503020204020204" charset="-122"/>
                    <a:ea typeface="微软雅黑" panose="020B0503020204020204" charset="-122"/>
                  </a:rPr>
                  <a:t>四氢大麻酚</a:t>
                </a:r>
                <a:r>
                  <a:rPr lang="zh-CN" altLang="en-US" sz="1130" dirty="0">
                    <a:solidFill>
                      <a:schemeClr val="bg1"/>
                    </a:solidFill>
                    <a:latin typeface="微软雅黑" panose="020B0503020204020204" charset="-122"/>
                    <a:ea typeface="微软雅黑" panose="020B0503020204020204" charset="-122"/>
                  </a:rPr>
                  <a:t>或</a:t>
                </a:r>
                <a:r>
                  <a:rPr lang="zh-CN" altLang="en-US" sz="1130" dirty="0">
                    <a:solidFill>
                      <a:srgbClr val="FFD85D"/>
                    </a:solidFill>
                    <a:latin typeface="微软雅黑" panose="020B0503020204020204" charset="-122"/>
                    <a:ea typeface="微软雅黑" panose="020B0503020204020204" charset="-122"/>
                  </a:rPr>
                  <a:t>合成大麻素类</a:t>
                </a:r>
                <a:r>
                  <a:rPr lang="zh-CN" altLang="en-US" sz="1130" dirty="0">
                    <a:solidFill>
                      <a:schemeClr val="bg1"/>
                    </a:solidFill>
                    <a:latin typeface="微软雅黑" panose="020B0503020204020204" charset="-122"/>
                    <a:ea typeface="微软雅黑" panose="020B0503020204020204" charset="-122"/>
                  </a:rPr>
                  <a:t>新精神活性物质。</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一般直接食用，与吸食大麻烟效果类似，但持续时间更长，产生的致幻作用可严重影响判断能力，诱发车祸、自残及暴力行为，长期使用可能导致精神障碍。由于外观与糕点食品类似，大量误食后易导致急性中毒，甚至危及生命。</a:t>
                </a:r>
                <a:endParaRPr lang="zh-CN" altLang="en-US" sz="1130" dirty="0">
                  <a:solidFill>
                    <a:schemeClr val="bg1"/>
                  </a:solidFill>
                  <a:latin typeface="微软雅黑" panose="020B0503020204020204" charset="-122"/>
                  <a:ea typeface="微软雅黑" panose="020B0503020204020204" charset="-122"/>
                </a:endParaRPr>
              </a:p>
            </p:txBody>
          </p:sp>
          <p:sp>
            <p:nvSpPr>
              <p:cNvPr id="28" name="矩形 27"/>
              <p:cNvSpPr/>
              <p:nvPr/>
            </p:nvSpPr>
            <p:spPr>
              <a:xfrm>
                <a:off x="1623667"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1452" y="5507542"/>
                <a:ext cx="13840830" cy="5755122"/>
              </a:xfrm>
              <a:prstGeom prst="rect">
                <a:avLst/>
              </a:prstGeom>
            </p:spPr>
          </p:pic>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p:cNvSpPr/>
          <p:nvPr/>
        </p:nvSpPr>
        <p:spPr>
          <a:xfrm>
            <a:off x="91" y="242220"/>
            <a:ext cx="12192023" cy="9021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dirty="0"/>
          </a:p>
        </p:txBody>
      </p:sp>
      <p:sp>
        <p:nvSpPr>
          <p:cNvPr id="170" name="文本框 169"/>
          <p:cNvSpPr txBox="1"/>
          <p:nvPr/>
        </p:nvSpPr>
        <p:spPr>
          <a:xfrm>
            <a:off x="1778305" y="392815"/>
            <a:ext cx="5042535" cy="646430"/>
          </a:xfrm>
          <a:prstGeom prst="rect">
            <a:avLst/>
          </a:prstGeom>
          <a:noFill/>
        </p:spPr>
        <p:txBody>
          <a:bodyPr wrap="none" rtlCol="0">
            <a:spAutoFit/>
          </a:bodyPr>
          <a:lstStyle/>
          <a:p>
            <a:r>
              <a:rPr lang="en-US" altLang="zh-CN" sz="3610" b="1" spc="471" dirty="0">
                <a:solidFill>
                  <a:schemeClr val="bg1"/>
                </a:solidFill>
                <a:latin typeface="微软雅黑" panose="020B0503020204020204" charset="-122"/>
                <a:ea typeface="微软雅黑" panose="020B0503020204020204" charset="-122"/>
              </a:rPr>
              <a:t> </a:t>
            </a:r>
            <a:r>
              <a:rPr lang="zh-CN" altLang="en-US" sz="3610" b="1" spc="471" dirty="0">
                <a:solidFill>
                  <a:schemeClr val="bg1"/>
                </a:solidFill>
                <a:latin typeface="微软雅黑" panose="020B0503020204020204" charset="-122"/>
                <a:ea typeface="微软雅黑" panose="020B0503020204020204" charset="-122"/>
              </a:rPr>
              <a:t>食品饮料类新兴毒品</a:t>
            </a:r>
            <a:endParaRPr lang="zh-CN" altLang="en-US" sz="3610" b="1" spc="471" dirty="0">
              <a:solidFill>
                <a:schemeClr val="bg1"/>
              </a:solidFill>
              <a:latin typeface="微软雅黑" panose="020B0503020204020204" charset="-122"/>
              <a:ea typeface="微软雅黑" panose="020B0503020204020204" charset="-122"/>
            </a:endParaRPr>
          </a:p>
        </p:txBody>
      </p:sp>
      <p:grpSp>
        <p:nvGrpSpPr>
          <p:cNvPr id="59" name="组合 58"/>
          <p:cNvGrpSpPr/>
          <p:nvPr/>
        </p:nvGrpSpPr>
        <p:grpSpPr>
          <a:xfrm>
            <a:off x="519339" y="6197858"/>
            <a:ext cx="11368816" cy="429084"/>
            <a:chOff x="1379854" y="41474999"/>
            <a:chExt cx="30211685" cy="1140255"/>
          </a:xfrm>
        </p:grpSpPr>
        <p:sp>
          <p:nvSpPr>
            <p:cNvPr id="60" name="矩形: 圆角 59"/>
            <p:cNvSpPr/>
            <p:nvPr/>
          </p:nvSpPr>
          <p:spPr>
            <a:xfrm>
              <a:off x="1379854" y="41474999"/>
              <a:ext cx="29639580" cy="1140255"/>
            </a:xfrm>
            <a:prstGeom prst="roundRect">
              <a:avLst/>
            </a:pr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a:p>
          </p:txBody>
        </p:sp>
        <p:sp>
          <p:nvSpPr>
            <p:cNvPr id="61" name="文本框 60"/>
            <p:cNvSpPr txBox="1"/>
            <p:nvPr/>
          </p:nvSpPr>
          <p:spPr>
            <a:xfrm>
              <a:off x="1741652" y="41768128"/>
              <a:ext cx="29849887" cy="703671"/>
            </a:xfrm>
            <a:prstGeom prst="rect">
              <a:avLst/>
            </a:prstGeom>
            <a:noFill/>
          </p:spPr>
          <p:txBody>
            <a:bodyPr wrap="square" rtlCol="0">
              <a:spAutoFit/>
            </a:bodyPr>
            <a:lstStyle/>
            <a:p>
              <a:pPr>
                <a:spcAft>
                  <a:spcPts val="1055"/>
                </a:spcAft>
              </a:pPr>
              <a:r>
                <a:rPr lang="zh-CN" altLang="en-US" sz="1130" dirty="0">
                  <a:solidFill>
                    <a:schemeClr val="bg1"/>
                  </a:solidFill>
                  <a:latin typeface="微软雅黑" panose="020B0503020204020204" charset="-122"/>
                  <a:ea typeface="微软雅黑" panose="020B0503020204020204" charset="-122"/>
                </a:rPr>
                <a:t>主要成分示例：</a:t>
              </a:r>
              <a:r>
                <a:rPr lang="zh-CN" altLang="en-US" sz="1130" dirty="0">
                  <a:solidFill>
                    <a:srgbClr val="FFABAB"/>
                  </a:solidFill>
                  <a:latin typeface="微软雅黑" panose="020B0503020204020204" charset="-122"/>
                  <a:ea typeface="微软雅黑" panose="020B0503020204020204" charset="-122"/>
                </a:rPr>
                <a:t>粉红色字体表示已管制的物质</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FFD85D"/>
                  </a:solidFill>
                  <a:latin typeface="微软雅黑" panose="020B0503020204020204" charset="-122"/>
                  <a:ea typeface="微软雅黑" panose="020B0503020204020204" charset="-122"/>
                </a:rPr>
                <a:t>黄色字体代表一类物质的统称（既有管制的也有非管制的）</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CBA9E5"/>
                  </a:solidFill>
                  <a:latin typeface="微软雅黑" panose="020B0503020204020204" charset="-122"/>
                  <a:ea typeface="微软雅黑" panose="020B0503020204020204" charset="-122"/>
                </a:rPr>
                <a:t>紫色字体代表未管制但存在危害的物质</a:t>
              </a:r>
              <a:r>
                <a:rPr lang="zh-CN" altLang="en-US" sz="1130" dirty="0">
                  <a:solidFill>
                    <a:schemeClr val="bg1"/>
                  </a:solidFill>
                  <a:latin typeface="微软雅黑" panose="020B0503020204020204" charset="-122"/>
                  <a:ea typeface="微软雅黑" panose="020B0503020204020204" charset="-122"/>
                </a:rPr>
                <a:t>。</a:t>
              </a:r>
              <a:endParaRPr lang="zh-CN" altLang="en-US" sz="1130" dirty="0">
                <a:solidFill>
                  <a:schemeClr val="bg1"/>
                </a:solidFill>
                <a:latin typeface="微软雅黑" panose="020B0503020204020204" charset="-122"/>
                <a:ea typeface="微软雅黑" panose="020B0503020204020204" charset="-122"/>
              </a:endParaRPr>
            </a:p>
          </p:txBody>
        </p:sp>
      </p:grpSp>
      <p:grpSp>
        <p:nvGrpSpPr>
          <p:cNvPr id="35" name="组合 34"/>
          <p:cNvGrpSpPr/>
          <p:nvPr/>
        </p:nvGrpSpPr>
        <p:grpSpPr>
          <a:xfrm>
            <a:off x="519339" y="1370131"/>
            <a:ext cx="11153531" cy="4792291"/>
            <a:chOff x="1261867" y="4133582"/>
            <a:chExt cx="29639579" cy="12735118"/>
          </a:xfrm>
        </p:grpSpPr>
        <p:grpSp>
          <p:nvGrpSpPr>
            <p:cNvPr id="36" name="组合 35"/>
            <p:cNvGrpSpPr/>
            <p:nvPr/>
          </p:nvGrpSpPr>
          <p:grpSpPr>
            <a:xfrm>
              <a:off x="1261867" y="4133582"/>
              <a:ext cx="14580000" cy="12735118"/>
              <a:chOff x="1261867" y="4133582"/>
              <a:chExt cx="14580000" cy="12735118"/>
            </a:xfrm>
          </p:grpSpPr>
          <p:sp>
            <p:nvSpPr>
              <p:cNvPr id="43" name="任意多边形: 形状 225"/>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44" name="文本框 43"/>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大麻糖果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45" name="文本框 44"/>
              <p:cNvSpPr txBox="1"/>
              <p:nvPr/>
            </p:nvSpPr>
            <p:spPr>
              <a:xfrm>
                <a:off x="1889480" y="11715197"/>
                <a:ext cx="13324778" cy="5153503"/>
              </a:xfrm>
              <a:prstGeom prst="rect">
                <a:avLst/>
              </a:prstGeom>
              <a:noFill/>
            </p:spPr>
            <p:txBody>
              <a:bodyPr wrap="square" rtlCol="0">
                <a:spAutoFit/>
              </a:bodyPr>
              <a:lstStyle/>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：形态与正常的巧克力类似，外包装简陋，没有注明成分、制造商等信息或仅有外文说明</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：制作过程中掺入的</a:t>
                </a:r>
                <a:r>
                  <a:rPr lang="zh-CN" altLang="en-US" sz="1130" dirty="0">
                    <a:solidFill>
                      <a:srgbClr val="FFABAB"/>
                    </a:solidFill>
                    <a:latin typeface="微软雅黑" panose="020B0503020204020204" charset="-122"/>
                    <a:ea typeface="微软雅黑" panose="020B0503020204020204" charset="-122"/>
                  </a:rPr>
                  <a:t>四氢大麻酚</a:t>
                </a:r>
                <a:r>
                  <a:rPr lang="zh-CN" altLang="en-US" sz="1130" dirty="0">
                    <a:solidFill>
                      <a:schemeClr val="bg1"/>
                    </a:solidFill>
                    <a:latin typeface="微软雅黑" panose="020B0503020204020204" charset="-122"/>
                    <a:ea typeface="微软雅黑" panose="020B0503020204020204" charset="-122"/>
                  </a:rPr>
                  <a:t>或</a:t>
                </a:r>
                <a:r>
                  <a:rPr lang="zh-CN" altLang="en-US" sz="1130" dirty="0">
                    <a:solidFill>
                      <a:srgbClr val="FFD85D"/>
                    </a:solidFill>
                    <a:latin typeface="微软雅黑" panose="020B0503020204020204" charset="-122"/>
                    <a:ea typeface="微软雅黑" panose="020B0503020204020204" charset="-122"/>
                  </a:rPr>
                  <a:t>合成大麻素类</a:t>
                </a:r>
                <a:r>
                  <a:rPr lang="zh-CN" altLang="en-US" sz="1130" dirty="0">
                    <a:solidFill>
                      <a:schemeClr val="bg1"/>
                    </a:solidFill>
                    <a:latin typeface="微软雅黑" panose="020B0503020204020204" charset="-122"/>
                    <a:ea typeface="微软雅黑" panose="020B0503020204020204" charset="-122"/>
                  </a:rPr>
                  <a:t>新精神活性物质。</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一般直接食用，与吸食大麻烟效果类似，但持续时间更长，产生的致幻作用可严重影响判断能力，诱发车祸、自残及暴力行为，长期使用可能导致精神障碍。由于外观与普通棒棒糖类似，大量误食后易导致急性中毒，甚至危及生命</a:t>
                </a:r>
                <a:r>
                  <a:rPr lang="zh-CN" altLang="en-US" sz="1050" dirty="0">
                    <a:solidFill>
                      <a:schemeClr val="bg1"/>
                    </a:solidFill>
                    <a:latin typeface="微软雅黑" panose="020B0503020204020204" charset="-122"/>
                    <a:ea typeface="微软雅黑" panose="020B0503020204020204" charset="-122"/>
                  </a:rPr>
                  <a:t>。</a:t>
                </a:r>
                <a:endParaRPr lang="zh-CN" altLang="en-US" sz="1050" dirty="0">
                  <a:solidFill>
                    <a:schemeClr val="bg1"/>
                  </a:solidFill>
                  <a:latin typeface="微软雅黑" panose="020B0503020204020204" charset="-122"/>
                  <a:ea typeface="微软雅黑" panose="020B0503020204020204" charset="-122"/>
                </a:endParaRPr>
              </a:p>
            </p:txBody>
          </p:sp>
          <p:sp>
            <p:nvSpPr>
              <p:cNvPr id="46" name="矩形 45"/>
              <p:cNvSpPr/>
              <p:nvPr/>
            </p:nvSpPr>
            <p:spPr>
              <a:xfrm>
                <a:off x="1623667"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31452" y="5507542"/>
                <a:ext cx="13840830" cy="5755121"/>
              </a:xfrm>
              <a:prstGeom prst="rect">
                <a:avLst/>
              </a:prstGeom>
            </p:spPr>
          </p:pic>
        </p:grpSp>
        <p:grpSp>
          <p:nvGrpSpPr>
            <p:cNvPr id="37" name="组合 36"/>
            <p:cNvGrpSpPr/>
            <p:nvPr/>
          </p:nvGrpSpPr>
          <p:grpSpPr>
            <a:xfrm>
              <a:off x="16321446" y="4133582"/>
              <a:ext cx="14580000" cy="12291692"/>
              <a:chOff x="1261867" y="4133582"/>
              <a:chExt cx="14580000" cy="12291692"/>
            </a:xfrm>
          </p:grpSpPr>
          <p:sp>
            <p:nvSpPr>
              <p:cNvPr id="38" name="任意多边形: 形状 220"/>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39" name="文本框 38"/>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果 冻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40" name="文本框 39"/>
              <p:cNvSpPr txBox="1"/>
              <p:nvPr/>
            </p:nvSpPr>
            <p:spPr>
              <a:xfrm>
                <a:off x="1889480" y="11715197"/>
                <a:ext cx="13324778" cy="4600016"/>
              </a:xfrm>
              <a:prstGeom prst="rect">
                <a:avLst/>
              </a:prstGeom>
              <a:noFill/>
            </p:spPr>
            <p:txBody>
              <a:bodyPr wrap="square" rtlCol="0">
                <a:spAutoFit/>
              </a:bodyPr>
              <a:lstStyle/>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：形态与正常的果冻类似，外包装简陋，没有注明成分、制造商等信息。</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：制作过程中掺入的</a:t>
                </a:r>
                <a:r>
                  <a:rPr lang="zh-CN" altLang="en-US" sz="1130" dirty="0">
                    <a:solidFill>
                      <a:srgbClr val="FFD85D"/>
                    </a:solidFill>
                    <a:latin typeface="微软雅黑" panose="020B0503020204020204" charset="-122"/>
                    <a:ea typeface="微软雅黑" panose="020B0503020204020204" charset="-122"/>
                  </a:rPr>
                  <a:t>卡西酮类</a:t>
                </a:r>
                <a:r>
                  <a:rPr lang="zh-CN" altLang="en-US" sz="1130" dirty="0">
                    <a:solidFill>
                      <a:schemeClr val="bg1"/>
                    </a:solidFill>
                    <a:latin typeface="微软雅黑" panose="020B0503020204020204" charset="-122"/>
                    <a:ea typeface="微软雅黑" panose="020B0503020204020204" charset="-122"/>
                  </a:rPr>
                  <a:t>及</a:t>
                </a:r>
                <a:r>
                  <a:rPr lang="zh-CN" altLang="en-US" sz="1130" dirty="0">
                    <a:solidFill>
                      <a:srgbClr val="FFD85D"/>
                    </a:solidFill>
                    <a:latin typeface="微软雅黑" panose="020B0503020204020204" charset="-122"/>
                    <a:ea typeface="微软雅黑" panose="020B0503020204020204" charset="-122"/>
                  </a:rPr>
                  <a:t>苯丙胺类</a:t>
                </a:r>
                <a:r>
                  <a:rPr lang="zh-CN" altLang="en-US" sz="1130" dirty="0">
                    <a:solidFill>
                      <a:schemeClr val="bg1"/>
                    </a:solidFill>
                    <a:latin typeface="微软雅黑" panose="020B0503020204020204" charset="-122"/>
                    <a:ea typeface="微软雅黑" panose="020B0503020204020204" charset="-122"/>
                  </a:rPr>
                  <a:t>新精神活性物质。</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70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直接食用或混入酒水饮料中食用，与吸食冰毒及卡西酮类物质效果类似，产生兴奋和致幻效果，并导致狂躁、偏执及被害妄想，诱发各种暴力行为。长期使用可能导致精神障碍，大量使用可诱发心力衰竭和肝肾衰竭甚至死亡。</a:t>
                </a:r>
                <a:endParaRPr lang="zh-CN" altLang="en-US" sz="1130" dirty="0">
                  <a:solidFill>
                    <a:schemeClr val="bg1"/>
                  </a:solidFill>
                  <a:latin typeface="微软雅黑" panose="020B0503020204020204" charset="-122"/>
                  <a:ea typeface="微软雅黑" panose="020B0503020204020204" charset="-122"/>
                </a:endParaRPr>
              </a:p>
            </p:txBody>
          </p:sp>
          <p:sp>
            <p:nvSpPr>
              <p:cNvPr id="41" name="矩形 40"/>
              <p:cNvSpPr/>
              <p:nvPr/>
            </p:nvSpPr>
            <p:spPr>
              <a:xfrm>
                <a:off x="1623667"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163" y="5483156"/>
                <a:ext cx="13857408" cy="5803895"/>
              </a:xfrm>
              <a:prstGeom prst="rect">
                <a:avLst/>
              </a:prstGeom>
            </p:spPr>
          </p:pic>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p:cNvSpPr/>
          <p:nvPr/>
        </p:nvSpPr>
        <p:spPr>
          <a:xfrm>
            <a:off x="91" y="242220"/>
            <a:ext cx="12192023" cy="9021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dirty="0"/>
          </a:p>
        </p:txBody>
      </p:sp>
      <p:sp>
        <p:nvSpPr>
          <p:cNvPr id="170" name="文本框 169"/>
          <p:cNvSpPr txBox="1"/>
          <p:nvPr/>
        </p:nvSpPr>
        <p:spPr>
          <a:xfrm>
            <a:off x="1778305" y="392815"/>
            <a:ext cx="5575300" cy="646430"/>
          </a:xfrm>
          <a:prstGeom prst="rect">
            <a:avLst/>
          </a:prstGeom>
          <a:noFill/>
        </p:spPr>
        <p:txBody>
          <a:bodyPr wrap="none" rtlCol="0">
            <a:spAutoFit/>
          </a:bodyPr>
          <a:lstStyle/>
          <a:p>
            <a:r>
              <a:rPr lang="en-US" altLang="zh-CN" sz="3610" b="1" spc="471" dirty="0">
                <a:solidFill>
                  <a:schemeClr val="bg1"/>
                </a:solidFill>
                <a:latin typeface="微软雅黑" panose="020B0503020204020204" charset="-122"/>
                <a:ea typeface="微软雅黑" panose="020B0503020204020204" charset="-122"/>
              </a:rPr>
              <a:t>2. </a:t>
            </a:r>
            <a:r>
              <a:rPr lang="zh-CN" altLang="en-US" sz="3610" b="1" spc="471" dirty="0">
                <a:solidFill>
                  <a:schemeClr val="bg1"/>
                </a:solidFill>
                <a:latin typeface="微软雅黑" panose="020B0503020204020204" charset="-122"/>
                <a:ea typeface="微软雅黑" panose="020B0503020204020204" charset="-122"/>
              </a:rPr>
              <a:t>食品饮料类新兴毒品</a:t>
            </a:r>
            <a:endParaRPr lang="zh-CN" altLang="en-US" sz="3610" b="1" spc="471" dirty="0">
              <a:solidFill>
                <a:schemeClr val="bg1"/>
              </a:solidFill>
              <a:latin typeface="微软雅黑" panose="020B0503020204020204" charset="-122"/>
              <a:ea typeface="微软雅黑" panose="020B0503020204020204" charset="-122"/>
            </a:endParaRPr>
          </a:p>
        </p:txBody>
      </p:sp>
      <p:sp>
        <p:nvSpPr>
          <p:cNvPr id="359" name="文本框 358"/>
          <p:cNvSpPr txBox="1"/>
          <p:nvPr/>
        </p:nvSpPr>
        <p:spPr>
          <a:xfrm>
            <a:off x="9203422" y="773878"/>
            <a:ext cx="2433853" cy="300355"/>
          </a:xfrm>
          <a:prstGeom prst="rect">
            <a:avLst/>
          </a:prstGeom>
          <a:noFill/>
        </p:spPr>
        <p:txBody>
          <a:bodyPr wrap="square" rtlCol="0">
            <a:spAutoFit/>
          </a:bodyPr>
          <a:lstStyle/>
          <a:p>
            <a:pPr algn="r"/>
            <a:endParaRPr lang="zh-CN" altLang="en-US" sz="1355" b="1" spc="176" dirty="0">
              <a:solidFill>
                <a:schemeClr val="bg1"/>
              </a:solidFill>
              <a:latin typeface="微软雅黑" panose="020B0503020204020204" charset="-122"/>
              <a:ea typeface="微软雅黑" panose="020B0503020204020204" charset="-122"/>
            </a:endParaRPr>
          </a:p>
        </p:txBody>
      </p:sp>
      <p:grpSp>
        <p:nvGrpSpPr>
          <p:cNvPr id="59" name="组合 58"/>
          <p:cNvGrpSpPr/>
          <p:nvPr/>
        </p:nvGrpSpPr>
        <p:grpSpPr>
          <a:xfrm>
            <a:off x="519339" y="6197858"/>
            <a:ext cx="11368816" cy="429084"/>
            <a:chOff x="1379854" y="41474999"/>
            <a:chExt cx="30211685" cy="1140255"/>
          </a:xfrm>
        </p:grpSpPr>
        <p:sp>
          <p:nvSpPr>
            <p:cNvPr id="60" name="矩形: 圆角 59"/>
            <p:cNvSpPr/>
            <p:nvPr/>
          </p:nvSpPr>
          <p:spPr>
            <a:xfrm>
              <a:off x="1379854" y="41474999"/>
              <a:ext cx="29639580" cy="1140255"/>
            </a:xfrm>
            <a:prstGeom prst="roundRect">
              <a:avLst/>
            </a:pr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a:p>
          </p:txBody>
        </p:sp>
        <p:sp>
          <p:nvSpPr>
            <p:cNvPr id="61" name="文本框 60"/>
            <p:cNvSpPr txBox="1"/>
            <p:nvPr/>
          </p:nvSpPr>
          <p:spPr>
            <a:xfrm>
              <a:off x="1741652" y="41768128"/>
              <a:ext cx="29849887" cy="703671"/>
            </a:xfrm>
            <a:prstGeom prst="rect">
              <a:avLst/>
            </a:prstGeom>
            <a:noFill/>
          </p:spPr>
          <p:txBody>
            <a:bodyPr wrap="square" rtlCol="0">
              <a:spAutoFit/>
            </a:bodyPr>
            <a:lstStyle/>
            <a:p>
              <a:pPr>
                <a:spcAft>
                  <a:spcPts val="1055"/>
                </a:spcAft>
              </a:pPr>
              <a:r>
                <a:rPr lang="zh-CN" altLang="en-US" sz="1130" dirty="0">
                  <a:solidFill>
                    <a:schemeClr val="bg1"/>
                  </a:solidFill>
                  <a:latin typeface="微软雅黑" panose="020B0503020204020204" charset="-122"/>
                  <a:ea typeface="微软雅黑" panose="020B0503020204020204" charset="-122"/>
                </a:rPr>
                <a:t>主要成分示例：</a:t>
              </a:r>
              <a:r>
                <a:rPr lang="zh-CN" altLang="en-US" sz="1130" dirty="0">
                  <a:solidFill>
                    <a:srgbClr val="FFABAB"/>
                  </a:solidFill>
                  <a:latin typeface="微软雅黑" panose="020B0503020204020204" charset="-122"/>
                  <a:ea typeface="微软雅黑" panose="020B0503020204020204" charset="-122"/>
                </a:rPr>
                <a:t>粉红色字体表示已管制的物质</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FFD85D"/>
                  </a:solidFill>
                  <a:latin typeface="微软雅黑" panose="020B0503020204020204" charset="-122"/>
                  <a:ea typeface="微软雅黑" panose="020B0503020204020204" charset="-122"/>
                </a:rPr>
                <a:t>黄色字体代表一类物质的统称（既有管制的也有非管制的）</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CBA9E5"/>
                  </a:solidFill>
                  <a:latin typeface="微软雅黑" panose="020B0503020204020204" charset="-122"/>
                  <a:ea typeface="微软雅黑" panose="020B0503020204020204" charset="-122"/>
                </a:rPr>
                <a:t>紫色字体代表未管制但存在危害的物质</a:t>
              </a:r>
              <a:r>
                <a:rPr lang="zh-CN" altLang="en-US" sz="1130" dirty="0">
                  <a:solidFill>
                    <a:schemeClr val="bg1"/>
                  </a:solidFill>
                  <a:latin typeface="微软雅黑" panose="020B0503020204020204" charset="-122"/>
                  <a:ea typeface="微软雅黑" panose="020B0503020204020204" charset="-122"/>
                </a:rPr>
                <a:t>。</a:t>
              </a:r>
              <a:endParaRPr lang="zh-CN" altLang="en-US" sz="1130" dirty="0">
                <a:solidFill>
                  <a:schemeClr val="bg1"/>
                </a:solidFill>
                <a:latin typeface="微软雅黑" panose="020B0503020204020204" charset="-122"/>
                <a:ea typeface="微软雅黑" panose="020B0503020204020204" charset="-122"/>
              </a:endParaRPr>
            </a:p>
          </p:txBody>
        </p:sp>
      </p:grpSp>
      <p:grpSp>
        <p:nvGrpSpPr>
          <p:cNvPr id="22" name="组合 21"/>
          <p:cNvGrpSpPr/>
          <p:nvPr/>
        </p:nvGrpSpPr>
        <p:grpSpPr>
          <a:xfrm>
            <a:off x="519337" y="1375553"/>
            <a:ext cx="11153531" cy="4625428"/>
            <a:chOff x="1261867" y="4133582"/>
            <a:chExt cx="29639579" cy="12291692"/>
          </a:xfrm>
        </p:grpSpPr>
        <p:grpSp>
          <p:nvGrpSpPr>
            <p:cNvPr id="23" name="组合 22"/>
            <p:cNvGrpSpPr/>
            <p:nvPr/>
          </p:nvGrpSpPr>
          <p:grpSpPr>
            <a:xfrm>
              <a:off x="1261867" y="4133582"/>
              <a:ext cx="14580000" cy="12291692"/>
              <a:chOff x="1261867" y="4133582"/>
              <a:chExt cx="14580000" cy="12291692"/>
            </a:xfrm>
          </p:grpSpPr>
          <p:sp>
            <p:nvSpPr>
              <p:cNvPr id="30" name="任意多边形: 形状 239"/>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31" name="文本框 30"/>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神仙水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32" name="文本框 31"/>
              <p:cNvSpPr txBox="1"/>
              <p:nvPr/>
            </p:nvSpPr>
            <p:spPr>
              <a:xfrm>
                <a:off x="1889480" y="11888496"/>
                <a:ext cx="13324778" cy="4284461"/>
              </a:xfrm>
              <a:prstGeom prst="rect">
                <a:avLst/>
              </a:prstGeom>
              <a:noFill/>
            </p:spPr>
            <p:txBody>
              <a:bodyPr wrap="square" rtlCol="0">
                <a:spAutoFit/>
              </a:bodyPr>
              <a:lstStyle/>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：形态与口服液类似，常标注各种名牌奢侈品商标。</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：非法制造的随意性较大，通常含有</a:t>
                </a:r>
                <a:r>
                  <a:rPr lang="zh-CN" altLang="en-US" sz="1130" dirty="0">
                    <a:solidFill>
                      <a:srgbClr val="FFABAB"/>
                    </a:solidFill>
                    <a:latin typeface="微软雅黑" panose="020B0503020204020204" charset="-122"/>
                    <a:ea typeface="微软雅黑" panose="020B0503020204020204" charset="-122"/>
                  </a:rPr>
                  <a:t>氯胺酮</a:t>
                </a:r>
                <a:r>
                  <a:rPr lang="zh-CN" altLang="en-US" sz="1130" dirty="0">
                    <a:solidFill>
                      <a:schemeClr val="bg1"/>
                    </a:solidFill>
                    <a:latin typeface="微软雅黑" panose="020B0503020204020204" charset="-122"/>
                    <a:ea typeface="微软雅黑" panose="020B0503020204020204" charset="-122"/>
                  </a:rPr>
                  <a:t>，同时还可能存在</a:t>
                </a:r>
                <a:r>
                  <a:rPr lang="zh-CN" altLang="en-US" sz="1130" dirty="0">
                    <a:solidFill>
                      <a:srgbClr val="FFABAB"/>
                    </a:solidFill>
                    <a:latin typeface="微软雅黑" panose="020B0503020204020204" charset="-122"/>
                    <a:ea typeface="微软雅黑" panose="020B0503020204020204" charset="-122"/>
                  </a:rPr>
                  <a:t>冰毒</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FFABAB"/>
                    </a:solidFill>
                    <a:latin typeface="微软雅黑" panose="020B0503020204020204" charset="-122"/>
                    <a:ea typeface="微软雅黑" panose="020B0503020204020204" charset="-122"/>
                  </a:rPr>
                  <a:t>摇头丸</a:t>
                </a:r>
                <a:r>
                  <a:rPr lang="zh-CN" altLang="en-US" sz="1130" dirty="0">
                    <a:solidFill>
                      <a:schemeClr val="bg1"/>
                    </a:solidFill>
                    <a:latin typeface="微软雅黑" panose="020B0503020204020204" charset="-122"/>
                    <a:ea typeface="微软雅黑" panose="020B0503020204020204" charset="-122"/>
                  </a:rPr>
                  <a:t>、</a:t>
                </a:r>
                <a:r>
                  <a:rPr lang="zh-CN" altLang="en-US" sz="1130" dirty="0">
                    <a:solidFill>
                      <a:srgbClr val="FFABAB"/>
                    </a:solidFill>
                    <a:latin typeface="微软雅黑" panose="020B0503020204020204" charset="-122"/>
                    <a:ea typeface="微软雅黑" panose="020B0503020204020204" charset="-122"/>
                  </a:rPr>
                  <a:t>曲马多</a:t>
                </a:r>
                <a:r>
                  <a:rPr lang="zh-CN" altLang="en-US" sz="1130" dirty="0">
                    <a:solidFill>
                      <a:schemeClr val="bg1"/>
                    </a:solidFill>
                    <a:latin typeface="微软雅黑" panose="020B0503020204020204" charset="-122"/>
                    <a:ea typeface="微软雅黑" panose="020B0503020204020204" charset="-122"/>
                  </a:rPr>
                  <a:t>等多种毒品成分。</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：一般混入酒水饮料中食用，具有类似吸食氯胺酮的致幻作用，同时根据添加其他毒品成分的不同，还可能产生兴奋、镇静、催眠等多种效果。由于毒品种类和含量差异较大，极易使用过量导致急性中毒。</a:t>
                </a:r>
                <a:endParaRPr lang="zh-CN" altLang="en-US" sz="1130" dirty="0">
                  <a:solidFill>
                    <a:schemeClr val="bg1"/>
                  </a:solidFill>
                  <a:latin typeface="微软雅黑" panose="020B0503020204020204" charset="-122"/>
                  <a:ea typeface="微软雅黑" panose="020B0503020204020204" charset="-122"/>
                </a:endParaRPr>
              </a:p>
            </p:txBody>
          </p:sp>
          <p:sp>
            <p:nvSpPr>
              <p:cNvPr id="33" name="矩形 32"/>
              <p:cNvSpPr/>
              <p:nvPr/>
            </p:nvSpPr>
            <p:spPr>
              <a:xfrm>
                <a:off x="1623667"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23163" y="5507542"/>
                <a:ext cx="13857409" cy="5755122"/>
              </a:xfrm>
              <a:prstGeom prst="rect">
                <a:avLst/>
              </a:prstGeom>
            </p:spPr>
          </p:pic>
        </p:grpSp>
        <p:grpSp>
          <p:nvGrpSpPr>
            <p:cNvPr id="24" name="组合 23"/>
            <p:cNvGrpSpPr/>
            <p:nvPr/>
          </p:nvGrpSpPr>
          <p:grpSpPr>
            <a:xfrm>
              <a:off x="16321446" y="4133582"/>
              <a:ext cx="14580000" cy="12291692"/>
              <a:chOff x="1261867" y="4133582"/>
              <a:chExt cx="14580000" cy="12291692"/>
            </a:xfrm>
          </p:grpSpPr>
          <p:sp>
            <p:nvSpPr>
              <p:cNvPr id="25" name="任意多边形: 形状 233"/>
              <p:cNvSpPr/>
              <p:nvPr/>
            </p:nvSpPr>
            <p:spPr>
              <a:xfrm>
                <a:off x="1261867" y="4545274"/>
                <a:ext cx="14580000" cy="11880000"/>
              </a:xfrm>
              <a:custGeom>
                <a:avLst/>
                <a:gdLst>
                  <a:gd name="connsiteX0" fmla="*/ 206950 w 14580000"/>
                  <a:gd name="connsiteY0" fmla="*/ 0 h 11880000"/>
                  <a:gd name="connsiteX1" fmla="*/ 2348430 w 14580000"/>
                  <a:gd name="connsiteY1" fmla="*/ 0 h 11880000"/>
                  <a:gd name="connsiteX2" fmla="*/ 2462730 w 14580000"/>
                  <a:gd name="connsiteY2" fmla="*/ 0 h 11880000"/>
                  <a:gd name="connsiteX3" fmla="*/ 2680428 w 14580000"/>
                  <a:gd name="connsiteY3" fmla="*/ 0 h 11880000"/>
                  <a:gd name="connsiteX4" fmla="*/ 2791170 w 14580000"/>
                  <a:gd name="connsiteY4" fmla="*/ 110742 h 11880000"/>
                  <a:gd name="connsiteX5" fmla="*/ 2791170 w 14580000"/>
                  <a:gd name="connsiteY5" fmla="*/ 449039 h 11880000"/>
                  <a:gd name="connsiteX6" fmla="*/ 2798703 w 14580000"/>
                  <a:gd name="connsiteY6" fmla="*/ 486350 h 11880000"/>
                  <a:gd name="connsiteX7" fmla="*/ 2900742 w 14580000"/>
                  <a:gd name="connsiteY7" fmla="*/ 553986 h 11880000"/>
                  <a:gd name="connsiteX8" fmla="*/ 11679258 w 14580000"/>
                  <a:gd name="connsiteY8" fmla="*/ 553986 h 11880000"/>
                  <a:gd name="connsiteX9" fmla="*/ 11781297 w 14580000"/>
                  <a:gd name="connsiteY9" fmla="*/ 486350 h 11880000"/>
                  <a:gd name="connsiteX10" fmla="*/ 11789610 w 14580000"/>
                  <a:gd name="connsiteY10" fmla="*/ 445176 h 11880000"/>
                  <a:gd name="connsiteX11" fmla="*/ 11789610 w 14580000"/>
                  <a:gd name="connsiteY11" fmla="*/ 110742 h 11880000"/>
                  <a:gd name="connsiteX12" fmla="*/ 11900352 w 14580000"/>
                  <a:gd name="connsiteY12" fmla="*/ 0 h 11880000"/>
                  <a:gd name="connsiteX13" fmla="*/ 12117270 w 14580000"/>
                  <a:gd name="connsiteY13" fmla="*/ 0 h 11880000"/>
                  <a:gd name="connsiteX14" fmla="*/ 12232350 w 14580000"/>
                  <a:gd name="connsiteY14" fmla="*/ 0 h 11880000"/>
                  <a:gd name="connsiteX15" fmla="*/ 14373050 w 14580000"/>
                  <a:gd name="connsiteY15" fmla="*/ 0 h 11880000"/>
                  <a:gd name="connsiteX16" fmla="*/ 14580000 w 14580000"/>
                  <a:gd name="connsiteY16" fmla="*/ 206950 h 11880000"/>
                  <a:gd name="connsiteX17" fmla="*/ 14580000 w 14580000"/>
                  <a:gd name="connsiteY17" fmla="*/ 11673050 h 11880000"/>
                  <a:gd name="connsiteX18" fmla="*/ 14373050 w 14580000"/>
                  <a:gd name="connsiteY18" fmla="*/ 11880000 h 11880000"/>
                  <a:gd name="connsiteX19" fmla="*/ 206950 w 14580000"/>
                  <a:gd name="connsiteY19" fmla="*/ 11880000 h 11880000"/>
                  <a:gd name="connsiteX20" fmla="*/ 0 w 14580000"/>
                  <a:gd name="connsiteY20" fmla="*/ 11673050 h 11880000"/>
                  <a:gd name="connsiteX21" fmla="*/ 0 w 14580000"/>
                  <a:gd name="connsiteY21" fmla="*/ 206950 h 11880000"/>
                  <a:gd name="connsiteX22" fmla="*/ 206950 w 14580000"/>
                  <a:gd name="connsiteY22" fmla="*/ 0 h 11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580000" h="11880000">
                    <a:moveTo>
                      <a:pt x="206950" y="0"/>
                    </a:moveTo>
                    <a:lnTo>
                      <a:pt x="2348430" y="0"/>
                    </a:lnTo>
                    <a:lnTo>
                      <a:pt x="2462730" y="0"/>
                    </a:lnTo>
                    <a:lnTo>
                      <a:pt x="2680428" y="0"/>
                    </a:lnTo>
                    <a:cubicBezTo>
                      <a:pt x="2741589" y="0"/>
                      <a:pt x="2791170" y="49581"/>
                      <a:pt x="2791170" y="110742"/>
                    </a:cubicBezTo>
                    <a:lnTo>
                      <a:pt x="2791170" y="449039"/>
                    </a:lnTo>
                    <a:lnTo>
                      <a:pt x="2798703" y="486350"/>
                    </a:lnTo>
                    <a:cubicBezTo>
                      <a:pt x="2815515" y="526097"/>
                      <a:pt x="2854872" y="553986"/>
                      <a:pt x="2900742" y="553986"/>
                    </a:cubicBezTo>
                    <a:lnTo>
                      <a:pt x="11679258" y="553986"/>
                    </a:lnTo>
                    <a:cubicBezTo>
                      <a:pt x="11725129" y="553986"/>
                      <a:pt x="11764486" y="526097"/>
                      <a:pt x="11781297" y="486350"/>
                    </a:cubicBezTo>
                    <a:lnTo>
                      <a:pt x="11789610" y="445176"/>
                    </a:lnTo>
                    <a:lnTo>
                      <a:pt x="11789610" y="110742"/>
                    </a:lnTo>
                    <a:cubicBezTo>
                      <a:pt x="11789610" y="49581"/>
                      <a:pt x="11839191" y="0"/>
                      <a:pt x="11900352" y="0"/>
                    </a:cubicBezTo>
                    <a:lnTo>
                      <a:pt x="12117270" y="0"/>
                    </a:lnTo>
                    <a:lnTo>
                      <a:pt x="12232350" y="0"/>
                    </a:lnTo>
                    <a:lnTo>
                      <a:pt x="14373050" y="0"/>
                    </a:lnTo>
                    <a:cubicBezTo>
                      <a:pt x="14487345" y="0"/>
                      <a:pt x="14580000" y="92655"/>
                      <a:pt x="14580000" y="206950"/>
                    </a:cubicBezTo>
                    <a:lnTo>
                      <a:pt x="14580000" y="11673050"/>
                    </a:lnTo>
                    <a:cubicBezTo>
                      <a:pt x="14580000" y="11787345"/>
                      <a:pt x="14487345" y="11880000"/>
                      <a:pt x="14373050" y="11880000"/>
                    </a:cubicBezTo>
                    <a:lnTo>
                      <a:pt x="206950" y="11880000"/>
                    </a:lnTo>
                    <a:cubicBezTo>
                      <a:pt x="92655" y="11880000"/>
                      <a:pt x="0" y="11787345"/>
                      <a:pt x="0" y="11673050"/>
                    </a:cubicBezTo>
                    <a:lnTo>
                      <a:pt x="0" y="206950"/>
                    </a:lnTo>
                    <a:cubicBezTo>
                      <a:pt x="0" y="92655"/>
                      <a:pt x="92655" y="0"/>
                      <a:pt x="206950" y="0"/>
                    </a:cubicBezTo>
                    <a:close/>
                  </a:path>
                </a:pathLst>
              </a:custGeom>
              <a:solidFill>
                <a:srgbClr val="0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4410" tIns="17204" rIns="34410" bIns="17204" numCol="1" spcCol="0" rtlCol="0" fromWordArt="0" anchor="ctr" anchorCtr="0" forceAA="0" compatLnSpc="1">
                <a:noAutofit/>
              </a:bodyPr>
              <a:lstStyle/>
              <a:p>
                <a:pPr algn="ctr"/>
                <a:endParaRPr lang="zh-CN" altLang="en-US" sz="165" dirty="0"/>
              </a:p>
            </p:txBody>
          </p:sp>
          <p:sp>
            <p:nvSpPr>
              <p:cNvPr id="26" name="文本框 25"/>
              <p:cNvSpPr txBox="1"/>
              <p:nvPr/>
            </p:nvSpPr>
            <p:spPr>
              <a:xfrm>
                <a:off x="4051865" y="4133582"/>
                <a:ext cx="8999998" cy="1031038"/>
              </a:xfrm>
              <a:prstGeom prst="rect">
                <a:avLst/>
              </a:prstGeom>
              <a:noFill/>
            </p:spPr>
            <p:txBody>
              <a:bodyPr wrap="square" rtlCol="0">
                <a:spAutoFit/>
              </a:bodyPr>
              <a:lstStyle/>
              <a:p>
                <a:pPr algn="ctr">
                  <a:spcAft>
                    <a:spcPts val="1055"/>
                  </a:spcAft>
                </a:pPr>
                <a:r>
                  <a:rPr lang="en-US" altLang="zh-CN" sz="1925" b="1" spc="295" dirty="0">
                    <a:solidFill>
                      <a:srgbClr val="2B6DA9"/>
                    </a:solidFill>
                    <a:latin typeface="微软雅黑" panose="020B0503020204020204" charset="-122"/>
                    <a:ea typeface="微软雅黑" panose="020B0503020204020204" charset="-122"/>
                  </a:rPr>
                  <a:t>【 </a:t>
                </a:r>
                <a:r>
                  <a:rPr lang="zh-CN" altLang="en-US" sz="1925" b="1" spc="295" dirty="0">
                    <a:solidFill>
                      <a:srgbClr val="2B6DA9"/>
                    </a:solidFill>
                    <a:latin typeface="微软雅黑" panose="020B0503020204020204" charset="-122"/>
                    <a:ea typeface="微软雅黑" panose="020B0503020204020204" charset="-122"/>
                  </a:rPr>
                  <a:t>新潮饮料 </a:t>
                </a:r>
                <a:r>
                  <a:rPr lang="en-US" altLang="zh-CN" sz="1925" b="1" spc="295" dirty="0">
                    <a:solidFill>
                      <a:srgbClr val="2B6DA9"/>
                    </a:solidFill>
                    <a:latin typeface="微软雅黑" panose="020B0503020204020204" charset="-122"/>
                    <a:ea typeface="微软雅黑" panose="020B0503020204020204" charset="-122"/>
                  </a:rPr>
                  <a:t>】</a:t>
                </a:r>
                <a:endParaRPr lang="zh-CN" altLang="en-US" sz="1925" b="1" spc="704" dirty="0">
                  <a:solidFill>
                    <a:srgbClr val="2B6DA9"/>
                  </a:solidFill>
                  <a:latin typeface="微软雅黑" panose="020B0503020204020204" charset="-122"/>
                  <a:ea typeface="微软雅黑" panose="020B0503020204020204" charset="-122"/>
                </a:endParaRPr>
              </a:p>
            </p:txBody>
          </p:sp>
          <p:sp>
            <p:nvSpPr>
              <p:cNvPr id="27" name="文本框 26"/>
              <p:cNvSpPr txBox="1"/>
              <p:nvPr/>
            </p:nvSpPr>
            <p:spPr>
              <a:xfrm>
                <a:off x="1889480" y="11888496"/>
                <a:ext cx="13324778" cy="3769785"/>
              </a:xfrm>
              <a:prstGeom prst="rect">
                <a:avLst/>
              </a:prstGeom>
              <a:noFill/>
            </p:spPr>
            <p:txBody>
              <a:bodyPr wrap="square" rtlCol="0">
                <a:spAutoFit/>
              </a:bodyPr>
              <a:lstStyle/>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外观特点</a:t>
                </a:r>
                <a:r>
                  <a:rPr lang="zh-CN" altLang="en-US" sz="1130" dirty="0">
                    <a:solidFill>
                      <a:schemeClr val="bg1"/>
                    </a:solidFill>
                    <a:latin typeface="微软雅黑" panose="020B0503020204020204" charset="-122"/>
                    <a:ea typeface="微软雅黑" panose="020B0503020204020204" charset="-122"/>
                  </a:rPr>
                  <a:t>：形态与瓶装饮料类似，外包装色彩鲜艳</a:t>
                </a:r>
                <a:endParaRPr lang="en-US" altLang="zh-CN" sz="1130" dirty="0">
                  <a:solidFill>
                    <a:schemeClr val="bg1"/>
                  </a:solidFill>
                  <a:latin typeface="微软雅黑" panose="020B0503020204020204" charset="-122"/>
                  <a:ea typeface="微软雅黑" panose="020B0503020204020204" charset="-122"/>
                </a:endParaRPr>
              </a:p>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主要成分</a:t>
                </a:r>
                <a:r>
                  <a:rPr lang="zh-CN" altLang="en-US" sz="1130" dirty="0">
                    <a:solidFill>
                      <a:schemeClr val="bg1"/>
                    </a:solidFill>
                    <a:latin typeface="微软雅黑" panose="020B0503020204020204" charset="-122"/>
                    <a:ea typeface="微软雅黑" panose="020B0503020204020204" charset="-122"/>
                  </a:rPr>
                  <a:t>：制作过程中掺入的</a:t>
                </a:r>
                <a:r>
                  <a:rPr lang="el-GR" altLang="zh-CN" sz="1130" dirty="0">
                    <a:solidFill>
                      <a:srgbClr val="CBA9E5"/>
                    </a:solidFill>
                    <a:latin typeface="Times New Roman" panose="02020603050405020304" pitchFamily="18" charset="0"/>
                    <a:ea typeface="微软雅黑" panose="020B0503020204020204" charset="-122"/>
                    <a:cs typeface="Times New Roman" panose="02020603050405020304" pitchFamily="18" charset="0"/>
                  </a:rPr>
                  <a:t>γ-</a:t>
                </a:r>
                <a:r>
                  <a:rPr lang="zh-CN" altLang="en-US" sz="1130" dirty="0">
                    <a:solidFill>
                      <a:srgbClr val="CBA9E5"/>
                    </a:solidFill>
                    <a:latin typeface="微软雅黑" panose="020B0503020204020204" charset="-122"/>
                    <a:ea typeface="微软雅黑" panose="020B0503020204020204" charset="-122"/>
                  </a:rPr>
                  <a:t>丁内酯</a:t>
                </a:r>
                <a:r>
                  <a:rPr lang="zh-CN" altLang="en-US" sz="1130" dirty="0">
                    <a:solidFill>
                      <a:schemeClr val="bg1"/>
                    </a:solidFill>
                    <a:latin typeface="微软雅黑" panose="020B0503020204020204" charset="-122"/>
                    <a:ea typeface="微软雅黑" panose="020B0503020204020204" charset="-122"/>
                  </a:rPr>
                  <a:t>及其水解产生的</a:t>
                </a:r>
                <a:r>
                  <a:rPr lang="el-GR" altLang="zh-CN" sz="1130" dirty="0">
                    <a:solidFill>
                      <a:srgbClr val="FFABAB"/>
                    </a:solidFill>
                    <a:latin typeface="Times New Roman" panose="02020603050405020304" pitchFamily="18" charset="0"/>
                    <a:ea typeface="微软雅黑" panose="020B0503020204020204" charset="-122"/>
                    <a:cs typeface="Times New Roman" panose="02020603050405020304" pitchFamily="18" charset="0"/>
                  </a:rPr>
                  <a:t>γ-</a:t>
                </a:r>
                <a:r>
                  <a:rPr lang="zh-CN" altLang="en-US" sz="1130" dirty="0">
                    <a:solidFill>
                      <a:srgbClr val="FFABAB"/>
                    </a:solidFill>
                    <a:latin typeface="微软雅黑" panose="020B0503020204020204" charset="-122"/>
                    <a:ea typeface="微软雅黑" panose="020B0503020204020204" charset="-122"/>
                  </a:rPr>
                  <a:t>羟丁酸</a:t>
                </a:r>
                <a:r>
                  <a:rPr lang="zh-CN" altLang="en-US" sz="1205" dirty="0">
                    <a:solidFill>
                      <a:srgbClr val="FFD85D"/>
                    </a:solidFill>
                    <a:latin typeface="微软雅黑" panose="020B0503020204020204" charset="-122"/>
                    <a:ea typeface="微软雅黑" panose="020B0503020204020204" charset="-122"/>
                  </a:rPr>
                  <a:t>。</a:t>
                </a:r>
                <a:endParaRPr lang="en-US" altLang="zh-CN" sz="1130" dirty="0">
                  <a:solidFill>
                    <a:srgbClr val="FFD85D"/>
                  </a:solidFill>
                  <a:latin typeface="微软雅黑" panose="020B0503020204020204" charset="-122"/>
                  <a:ea typeface="微软雅黑" panose="020B0503020204020204" charset="-122"/>
                </a:endParaRPr>
              </a:p>
              <a:p>
                <a:pPr marL="267970" indent="-267970">
                  <a:lnSpc>
                    <a:spcPct val="120000"/>
                  </a:lnSpc>
                  <a:spcAft>
                    <a:spcPts val="1055"/>
                  </a:spcAft>
                  <a:buFont typeface="Wingdings" panose="05000000000000000000" pitchFamily="2" charset="2"/>
                  <a:buChar char="Ø"/>
                </a:pPr>
                <a:r>
                  <a:rPr lang="zh-CN" altLang="en-US" sz="1130" dirty="0">
                    <a:solidFill>
                      <a:schemeClr val="accent6">
                        <a:lumMod val="20000"/>
                        <a:lumOff val="80000"/>
                      </a:schemeClr>
                    </a:solidFill>
                    <a:latin typeface="微软雅黑" panose="020B0503020204020204" charset="-122"/>
                    <a:ea typeface="微软雅黑" panose="020B0503020204020204" charset="-122"/>
                  </a:rPr>
                  <a:t>滥用危害</a:t>
                </a:r>
                <a:r>
                  <a:rPr lang="zh-CN" altLang="en-US" sz="1130" dirty="0">
                    <a:solidFill>
                      <a:schemeClr val="bg1"/>
                    </a:solidFill>
                    <a:latin typeface="微软雅黑" panose="020B0503020204020204" charset="-122"/>
                    <a:ea typeface="微软雅黑" panose="020B0503020204020204" charset="-122"/>
                  </a:rPr>
                  <a:t>：一般直接饮用，</a:t>
                </a:r>
                <a:r>
                  <a:rPr lang="el-GR" altLang="zh-CN" sz="1130" dirty="0">
                    <a:solidFill>
                      <a:schemeClr val="bg1"/>
                    </a:solidFill>
                    <a:latin typeface="Times New Roman" panose="02020603050405020304" pitchFamily="18" charset="0"/>
                    <a:ea typeface="微软雅黑" panose="020B0503020204020204" charset="-122"/>
                    <a:cs typeface="Times New Roman" panose="02020603050405020304" pitchFamily="18" charset="0"/>
                  </a:rPr>
                  <a:t> γ-</a:t>
                </a:r>
                <a:r>
                  <a:rPr lang="zh-CN" altLang="en-US" sz="1130" dirty="0">
                    <a:solidFill>
                      <a:schemeClr val="bg1"/>
                    </a:solidFill>
                    <a:latin typeface="微软雅黑" panose="020B0503020204020204" charset="-122"/>
                    <a:ea typeface="微软雅黑" panose="020B0503020204020204" charset="-122"/>
                  </a:rPr>
                  <a:t>羟丁酸具有兴奋和致幻效果，</a:t>
                </a:r>
                <a:r>
                  <a:rPr lang="el-GR" altLang="zh-CN" sz="1130" dirty="0">
                    <a:solidFill>
                      <a:schemeClr val="bg1"/>
                    </a:solidFill>
                    <a:latin typeface="Times New Roman" panose="02020603050405020304" pitchFamily="18" charset="0"/>
                    <a:ea typeface="微软雅黑" panose="020B0503020204020204" charset="-122"/>
                    <a:cs typeface="Times New Roman" panose="02020603050405020304" pitchFamily="18" charset="0"/>
                  </a:rPr>
                  <a:t> γ-</a:t>
                </a:r>
                <a:r>
                  <a:rPr lang="zh-CN" altLang="en-US" sz="1130" dirty="0">
                    <a:solidFill>
                      <a:schemeClr val="bg1"/>
                    </a:solidFill>
                    <a:latin typeface="微软雅黑" panose="020B0503020204020204" charset="-122"/>
                    <a:ea typeface="微软雅黑" panose="020B0503020204020204" charset="-122"/>
                  </a:rPr>
                  <a:t>丁内酯进入人体内也可以水解成为</a:t>
                </a:r>
                <a:r>
                  <a:rPr lang="en-US" altLang="zh-CN" sz="1130" dirty="0">
                    <a:solidFill>
                      <a:schemeClr val="bg1"/>
                    </a:solidFill>
                    <a:latin typeface="微软雅黑" panose="020B0503020204020204" charset="-122"/>
                    <a:ea typeface="微软雅黑" panose="020B0503020204020204" charset="-122"/>
                  </a:rPr>
                  <a:t>γ-</a:t>
                </a:r>
                <a:r>
                  <a:rPr lang="zh-CN" altLang="en-US" sz="1130" dirty="0">
                    <a:solidFill>
                      <a:schemeClr val="bg1"/>
                    </a:solidFill>
                    <a:latin typeface="微软雅黑" panose="020B0503020204020204" charset="-122"/>
                    <a:ea typeface="微软雅黑" panose="020B0503020204020204" charset="-122"/>
                  </a:rPr>
                  <a:t>羟丁酸起作用。过量使用</a:t>
                </a:r>
                <a:r>
                  <a:rPr lang="zh-CN" altLang="en-US" sz="1130" dirty="0">
                    <a:solidFill>
                      <a:schemeClr val="bg1"/>
                    </a:solidFill>
                    <a:latin typeface="Times New Roman" panose="02020603050405020304" pitchFamily="18" charset="0"/>
                    <a:ea typeface="微软雅黑" panose="020B0503020204020204" charset="-122"/>
                    <a:cs typeface="Times New Roman" panose="02020603050405020304" pitchFamily="18" charset="0"/>
                  </a:rPr>
                  <a:t>可导致强烈的麻醉效果，且苏醒后过往记忆会受到损害，因而也被用于迷奸。</a:t>
                </a:r>
                <a:endParaRPr lang="zh-CN" altLang="en-US" sz="1130" dirty="0">
                  <a:solidFill>
                    <a:schemeClr val="bg1"/>
                  </a:solidFill>
                  <a:latin typeface="微软雅黑" panose="020B0503020204020204" charset="-122"/>
                  <a:ea typeface="微软雅黑" panose="020B0503020204020204" charset="-122"/>
                </a:endParaRPr>
              </a:p>
            </p:txBody>
          </p:sp>
          <p:sp>
            <p:nvSpPr>
              <p:cNvPr id="28" name="矩形 27"/>
              <p:cNvSpPr/>
              <p:nvPr/>
            </p:nvSpPr>
            <p:spPr>
              <a:xfrm>
                <a:off x="1623667" y="11629477"/>
                <a:ext cx="13856400" cy="4320000"/>
              </a:xfrm>
              <a:prstGeom prst="rect">
                <a:avLst/>
              </a:prstGeom>
              <a:noFill/>
              <a:ln w="190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164" y="5507542"/>
                <a:ext cx="13857407" cy="5755122"/>
              </a:xfrm>
              <a:prstGeom prst="rect">
                <a:avLst/>
              </a:prstGeom>
            </p:spPr>
          </p:pic>
        </p:grpSp>
      </p:grpSp>
    </p:spTree>
  </p:cSld>
  <p:clrMapOvr>
    <a:masterClrMapping/>
  </p:clrMapOvr>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2-红色欧美">
      <a:dk1>
        <a:sysClr val="windowText" lastClr="000000"/>
      </a:dk1>
      <a:lt1>
        <a:sysClr val="window" lastClr="FFFFFF"/>
      </a:lt1>
      <a:dk2>
        <a:srgbClr val="39302A"/>
      </a:dk2>
      <a:lt2>
        <a:srgbClr val="E5DEDB"/>
      </a:lt2>
      <a:accent1>
        <a:srgbClr val="CF3839"/>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华康少女体-Lao UI">
      <a:majorFont>
        <a:latin typeface="Lao UI"/>
        <a:ea typeface="华康少女文字W5(P)"/>
        <a:cs typeface=""/>
      </a:majorFont>
      <a:minorFont>
        <a:latin typeface="Lao UI"/>
        <a:ea typeface="华康少女文字W5(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4233</Words>
  <Application>WPS 演示</Application>
  <PresentationFormat>宽屏</PresentationFormat>
  <Paragraphs>222</Paragraphs>
  <Slides>26</Slides>
  <Notes>21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华康海报体W12</vt:lpstr>
      <vt:lpstr>华文琥珀</vt:lpstr>
      <vt:lpstr>华文中宋</vt:lpstr>
      <vt:lpstr>微软雅黑</vt:lpstr>
      <vt:lpstr>Times New Roman</vt:lpstr>
      <vt:lpstr>Lao UI</vt:lpstr>
      <vt:lpstr>Arial Unicode MS</vt:lpstr>
      <vt:lpstr>华康少女文字W5(P)</vt:lpstr>
      <vt:lpstr>Segoe Print</vt:lpstr>
      <vt:lpstr>Calibri</vt:lpstr>
      <vt:lpstr>方正粗雅宋_GBK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王文妤</cp:lastModifiedBy>
  <cp:revision>41</cp:revision>
  <dcterms:created xsi:type="dcterms:W3CDTF">2017-10-30T06:47:00Z</dcterms:created>
  <dcterms:modified xsi:type="dcterms:W3CDTF">2019-10-18T06:53:42Z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