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5" r:id="rId6"/>
    <p:sldId id="263" r:id="rId7"/>
    <p:sldId id="266" r:id="rId8"/>
    <p:sldId id="308" r:id="rId9"/>
    <p:sldId id="309" r:id="rId10"/>
    <p:sldId id="311" r:id="rId11"/>
    <p:sldId id="257" r:id="rId12"/>
    <p:sldId id="312" r:id="rId13"/>
    <p:sldId id="314" r:id="rId14"/>
    <p:sldId id="313" r:id="rId15"/>
    <p:sldId id="272" r:id="rId16"/>
    <p:sldId id="270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1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33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3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85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82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2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8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4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7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3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33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C220F-1B79-4913-8ACB-7AA783140A34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C84B8-26D0-432C-9A2C-4B7057F34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818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816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77F6DE-BE1E-4A2A-8C26-70272D750B38}"/>
              </a:ext>
            </a:extLst>
          </p:cNvPr>
          <p:cNvSpPr txBox="1"/>
          <p:nvPr/>
        </p:nvSpPr>
        <p:spPr>
          <a:xfrm>
            <a:off x="1107996" y="67377"/>
            <a:ext cx="1243583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0070C0"/>
                </a:solidFill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</a:rPr>
              <a:t>1</a:t>
            </a:r>
            <a:r>
              <a:rPr lang="zh-CN" altLang="zh-CN" sz="2400" dirty="0">
                <a:solidFill>
                  <a:srgbClr val="0070C0"/>
                </a:solidFill>
              </a:rPr>
              <a:t>）据我国《禁毒法》之有关规定，以下不属于我国目前禁毒模式的是（）。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A.</a:t>
            </a:r>
            <a:r>
              <a:rPr lang="zh-CN" altLang="zh-CN" sz="2400" dirty="0">
                <a:solidFill>
                  <a:srgbClr val="0070C0"/>
                </a:solidFill>
              </a:rPr>
              <a:t>家庭戒毒 </a:t>
            </a:r>
            <a:r>
              <a:rPr lang="en-US" altLang="zh-CN" sz="2400" dirty="0">
                <a:solidFill>
                  <a:srgbClr val="0070C0"/>
                </a:solidFill>
              </a:rPr>
              <a:t>B</a:t>
            </a:r>
            <a:r>
              <a:rPr lang="zh-CN" altLang="zh-CN" sz="2400" dirty="0">
                <a:solidFill>
                  <a:srgbClr val="0070C0"/>
                </a:solidFill>
              </a:rPr>
              <a:t>自愿戒毒 </a:t>
            </a:r>
            <a:r>
              <a:rPr lang="en-US" altLang="zh-CN" sz="2400" dirty="0">
                <a:solidFill>
                  <a:srgbClr val="0070C0"/>
                </a:solidFill>
              </a:rPr>
              <a:t>C.</a:t>
            </a:r>
            <a:r>
              <a:rPr lang="zh-CN" altLang="zh-CN" sz="2400" dirty="0">
                <a:solidFill>
                  <a:srgbClr val="0070C0"/>
                </a:solidFill>
              </a:rPr>
              <a:t>强制隔离戒毒 </a:t>
            </a:r>
            <a:r>
              <a:rPr lang="en-US" altLang="zh-CN" sz="2400" dirty="0">
                <a:solidFill>
                  <a:srgbClr val="0070C0"/>
                </a:solidFill>
              </a:rPr>
              <a:t>D.</a:t>
            </a:r>
            <a:r>
              <a:rPr lang="zh-CN" altLang="zh-CN" sz="2400" dirty="0">
                <a:solidFill>
                  <a:srgbClr val="0070C0"/>
                </a:solidFill>
              </a:rPr>
              <a:t>社区戒毒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(2) </a:t>
            </a:r>
            <a:r>
              <a:rPr lang="zh-CN" altLang="zh-CN" sz="2400" dirty="0">
                <a:solidFill>
                  <a:srgbClr val="0070C0"/>
                </a:solidFill>
              </a:rPr>
              <a:t>李某发现儿子小强吸毒后，便将其关在家中，并与家人轮流看守令其戒毒。</a:t>
            </a:r>
            <a:endParaRPr lang="en-US" altLang="zh-CN" sz="2400" dirty="0">
              <a:solidFill>
                <a:srgbClr val="0070C0"/>
              </a:solidFill>
            </a:endParaRPr>
          </a:p>
          <a:p>
            <a:r>
              <a:rPr lang="zh-CN" altLang="zh-CN" sz="2400" dirty="0">
                <a:solidFill>
                  <a:srgbClr val="0070C0"/>
                </a:solidFill>
              </a:rPr>
              <a:t>起初，断了毒品的小强呼天喊地，半个月后，小强又恢复了正常。试问小强</a:t>
            </a:r>
            <a:endParaRPr lang="en-US" altLang="zh-CN" sz="2400" dirty="0">
              <a:solidFill>
                <a:srgbClr val="0070C0"/>
              </a:solidFill>
            </a:endParaRPr>
          </a:p>
          <a:p>
            <a:r>
              <a:rPr lang="zh-CN" altLang="zh-CN" sz="2400" dirty="0">
                <a:solidFill>
                  <a:srgbClr val="0070C0"/>
                </a:solidFill>
              </a:rPr>
              <a:t>是否已全部戒除毒瘾？（</a:t>
            </a:r>
            <a:r>
              <a:rPr lang="en-US" altLang="zh-CN" sz="2400" dirty="0">
                <a:solidFill>
                  <a:srgbClr val="0070C0"/>
                </a:solidFill>
              </a:rPr>
              <a:t> </a:t>
            </a:r>
            <a:r>
              <a:rPr lang="zh-CN" altLang="zh-CN" sz="2400" dirty="0">
                <a:solidFill>
                  <a:srgbClr val="0070C0"/>
                </a:solidFill>
              </a:rPr>
              <a:t>）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A.</a:t>
            </a:r>
            <a:r>
              <a:rPr lang="zh-CN" altLang="zh-CN" sz="2400" dirty="0">
                <a:solidFill>
                  <a:srgbClr val="0070C0"/>
                </a:solidFill>
              </a:rPr>
              <a:t>已完全戒断毒瘾 </a:t>
            </a:r>
            <a:r>
              <a:rPr lang="en-US" altLang="zh-CN" sz="2400" dirty="0">
                <a:solidFill>
                  <a:srgbClr val="0070C0"/>
                </a:solidFill>
              </a:rPr>
              <a:t>  B.</a:t>
            </a:r>
            <a:r>
              <a:rPr lang="zh-CN" altLang="zh-CN" sz="2400" dirty="0">
                <a:solidFill>
                  <a:srgbClr val="0070C0"/>
                </a:solidFill>
              </a:rPr>
              <a:t>只戒断生理上毒瘾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(3) </a:t>
            </a:r>
            <a:r>
              <a:rPr lang="zh-CN" altLang="zh-CN" sz="2400" dirty="0">
                <a:solidFill>
                  <a:srgbClr val="0070C0"/>
                </a:solidFill>
              </a:rPr>
              <a:t>李某是某酒吧老板，明知一些人经常在该酒吧内吸食冰毒，李某却视而不见。</a:t>
            </a:r>
            <a:endParaRPr lang="en-US" altLang="zh-CN" sz="2400" dirty="0">
              <a:solidFill>
                <a:srgbClr val="0070C0"/>
              </a:solidFill>
            </a:endParaRPr>
          </a:p>
          <a:p>
            <a:r>
              <a:rPr lang="zh-CN" altLang="zh-CN" sz="2400" dirty="0">
                <a:solidFill>
                  <a:srgbClr val="0070C0"/>
                </a:solidFill>
              </a:rPr>
              <a:t>对李某的行为如何进行处罚 （</a:t>
            </a:r>
            <a:r>
              <a:rPr lang="en-US" altLang="zh-CN" sz="2400" dirty="0">
                <a:solidFill>
                  <a:srgbClr val="0070C0"/>
                </a:solidFill>
              </a:rPr>
              <a:t> </a:t>
            </a:r>
            <a:r>
              <a:rPr lang="zh-CN" altLang="zh-CN" sz="2400" dirty="0">
                <a:solidFill>
                  <a:srgbClr val="0070C0"/>
                </a:solidFill>
              </a:rPr>
              <a:t>）。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A.</a:t>
            </a:r>
            <a:r>
              <a:rPr lang="zh-CN" altLang="zh-CN" sz="2400" dirty="0">
                <a:solidFill>
                  <a:srgbClr val="0070C0"/>
                </a:solidFill>
              </a:rPr>
              <a:t>批评教育 </a:t>
            </a:r>
            <a:r>
              <a:rPr lang="en-US" altLang="zh-CN" sz="2400" dirty="0">
                <a:solidFill>
                  <a:srgbClr val="0070C0"/>
                </a:solidFill>
              </a:rPr>
              <a:t>            B.</a:t>
            </a:r>
            <a:r>
              <a:rPr lang="zh-CN" altLang="zh-CN" sz="2400" dirty="0">
                <a:solidFill>
                  <a:srgbClr val="0070C0"/>
                </a:solidFill>
              </a:rPr>
              <a:t>以容留他人吸毒罪论处 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C.</a:t>
            </a:r>
            <a:r>
              <a:rPr lang="zh-CN" altLang="zh-CN" sz="2400" dirty="0">
                <a:solidFill>
                  <a:srgbClr val="0070C0"/>
                </a:solidFill>
              </a:rPr>
              <a:t>以贩卖毒品罪论处 </a:t>
            </a:r>
            <a:r>
              <a:rPr lang="en-US" altLang="zh-CN" sz="2400" dirty="0">
                <a:solidFill>
                  <a:srgbClr val="0070C0"/>
                </a:solidFill>
              </a:rPr>
              <a:t>    D.</a:t>
            </a:r>
            <a:r>
              <a:rPr lang="zh-CN" altLang="zh-CN" sz="2400" dirty="0">
                <a:solidFill>
                  <a:srgbClr val="0070C0"/>
                </a:solidFill>
              </a:rPr>
              <a:t>罚款并吊销营业执照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(4) </a:t>
            </a:r>
            <a:r>
              <a:rPr lang="zh-CN" altLang="zh-CN" sz="2400" dirty="0">
                <a:solidFill>
                  <a:srgbClr val="0070C0"/>
                </a:solidFill>
              </a:rPr>
              <a:t>李某为炫耀，将</a:t>
            </a:r>
            <a:r>
              <a:rPr lang="en-US" altLang="zh-CN" sz="2400" dirty="0">
                <a:solidFill>
                  <a:srgbClr val="0070C0"/>
                </a:solidFill>
              </a:rPr>
              <a:t>50</a:t>
            </a:r>
            <a:r>
              <a:rPr lang="zh-CN" altLang="zh-CN" sz="2400" dirty="0">
                <a:solidFill>
                  <a:srgbClr val="0070C0"/>
                </a:solidFill>
              </a:rPr>
              <a:t>克冰毒放在身上，后被民警抓获，李某构成（）。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A.</a:t>
            </a:r>
            <a:r>
              <a:rPr lang="zh-CN" altLang="zh-CN" sz="2400" dirty="0">
                <a:solidFill>
                  <a:srgbClr val="0070C0"/>
                </a:solidFill>
              </a:rPr>
              <a:t>吸毒  </a:t>
            </a:r>
            <a:r>
              <a:rPr lang="en-US" altLang="zh-CN" sz="2400" dirty="0">
                <a:solidFill>
                  <a:srgbClr val="0070C0"/>
                </a:solidFill>
              </a:rPr>
              <a:t>B.</a:t>
            </a:r>
            <a:r>
              <a:rPr lang="zh-CN" altLang="zh-CN" sz="2400" dirty="0">
                <a:solidFill>
                  <a:srgbClr val="0070C0"/>
                </a:solidFill>
              </a:rPr>
              <a:t>非法持有毒品罪  </a:t>
            </a:r>
            <a:r>
              <a:rPr lang="en-US" altLang="zh-CN" sz="2400" dirty="0">
                <a:solidFill>
                  <a:srgbClr val="0070C0"/>
                </a:solidFill>
              </a:rPr>
              <a:t>C.</a:t>
            </a:r>
            <a:r>
              <a:rPr lang="zh-CN" altLang="zh-CN" sz="2400" dirty="0">
                <a:solidFill>
                  <a:srgbClr val="0070C0"/>
                </a:solidFill>
              </a:rPr>
              <a:t>贩卖毒品罪  </a:t>
            </a:r>
            <a:r>
              <a:rPr lang="en-US" altLang="zh-CN" sz="2400" dirty="0">
                <a:solidFill>
                  <a:srgbClr val="0070C0"/>
                </a:solidFill>
              </a:rPr>
              <a:t>D.</a:t>
            </a:r>
            <a:r>
              <a:rPr lang="zh-CN" altLang="zh-CN" sz="2400" dirty="0">
                <a:solidFill>
                  <a:srgbClr val="0070C0"/>
                </a:solidFill>
              </a:rPr>
              <a:t>窝藏毒品罪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(5) </a:t>
            </a:r>
            <a:r>
              <a:rPr lang="zh-CN" altLang="zh-CN" sz="2400" dirty="0">
                <a:solidFill>
                  <a:srgbClr val="0070C0"/>
                </a:solidFill>
              </a:rPr>
              <a:t>利用未成年人运输毒品的按照《刑法》规定如何处罚（</a:t>
            </a:r>
            <a:r>
              <a:rPr lang="en-US" altLang="zh-CN" sz="2400" dirty="0">
                <a:solidFill>
                  <a:srgbClr val="0070C0"/>
                </a:solidFill>
              </a:rPr>
              <a:t> </a:t>
            </a:r>
            <a:r>
              <a:rPr lang="zh-CN" altLang="zh-CN" sz="2400" dirty="0">
                <a:solidFill>
                  <a:srgbClr val="0070C0"/>
                </a:solidFill>
              </a:rPr>
              <a:t>）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A.</a:t>
            </a:r>
            <a:r>
              <a:rPr lang="zh-CN" altLang="zh-CN" sz="2400" dirty="0">
                <a:solidFill>
                  <a:srgbClr val="0070C0"/>
                </a:solidFill>
              </a:rPr>
              <a:t>以教唆罪论处  </a:t>
            </a:r>
            <a:r>
              <a:rPr lang="en-US" altLang="zh-CN" sz="2400" dirty="0">
                <a:solidFill>
                  <a:srgbClr val="0070C0"/>
                </a:solidFill>
              </a:rPr>
              <a:t>B.</a:t>
            </a:r>
            <a:r>
              <a:rPr lang="zh-CN" altLang="zh-CN" sz="2400" dirty="0">
                <a:solidFill>
                  <a:srgbClr val="0070C0"/>
                </a:solidFill>
              </a:rPr>
              <a:t>以运输毒品罪处罚  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C.</a:t>
            </a:r>
            <a:r>
              <a:rPr lang="zh-CN" altLang="zh-CN" sz="2400" dirty="0">
                <a:solidFill>
                  <a:srgbClr val="0070C0"/>
                </a:solidFill>
              </a:rPr>
              <a:t>以运输毒品罪从重处罚 </a:t>
            </a:r>
            <a:r>
              <a:rPr lang="en-US" altLang="zh-CN" sz="2400" dirty="0">
                <a:solidFill>
                  <a:srgbClr val="0070C0"/>
                </a:solidFill>
              </a:rPr>
              <a:t>D.</a:t>
            </a:r>
            <a:r>
              <a:rPr lang="zh-CN" altLang="zh-CN" sz="2400" dirty="0">
                <a:solidFill>
                  <a:srgbClr val="0070C0"/>
                </a:solidFill>
              </a:rPr>
              <a:t>以诈骗罪处罚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9A58B-0D13-49B4-9118-0BAFC7F948D3}"/>
              </a:ext>
            </a:extLst>
          </p:cNvPr>
          <p:cNvSpPr txBox="1"/>
          <p:nvPr/>
        </p:nvSpPr>
        <p:spPr>
          <a:xfrm>
            <a:off x="0" y="881313"/>
            <a:ext cx="1107996" cy="4941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智慧大比拼</a:t>
            </a:r>
          </a:p>
        </p:txBody>
      </p:sp>
    </p:spTree>
    <p:extLst>
      <p:ext uri="{BB962C8B-B14F-4D97-AF65-F5344CB8AC3E}">
        <p14:creationId xmlns:p14="http://schemas.microsoft.com/office/powerpoint/2010/main" val="2757662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551329" y="1358153"/>
            <a:ext cx="6202648" cy="3939988"/>
          </a:xfrm>
          <a:prstGeom prst="roundRect">
            <a:avLst>
              <a:gd name="adj" fmla="val 369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抵制毒品</a:t>
            </a:r>
          </a:p>
        </p:txBody>
      </p:sp>
      <p:pic>
        <p:nvPicPr>
          <p:cNvPr id="1026" name="Picture 2" descr="https://timgsa.baidu.com/timg?image&amp;quality=80&amp;size=b9999_10000&amp;sec=1522908539245&amp;di=da930602cc5d647b874f793679cd26f2&amp;imgtype=0&amp;src=http%3A%2F%2Fa4.att.hoodong.com%2F02%2F77%2F013000001762841218217754998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784" y="1742383"/>
            <a:ext cx="4540240" cy="2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57977" y="1489381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中国历史上深受鸦片烟毒之害。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清雍正五年（1727），英印殖民政府、东印度公司和鸦片走私商陆续向中国倾销鸦片。道光十九年（1839），输入中国的鸦片达 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4万箱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。中国每年因吸毒耗费的白银外流约 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500万两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。鸦片烟毒使中国的社会经济、政治、国防、人民健康和家庭生活深受破坏和摧残。道光十八年，清政府再次下令禁烟，并派湖广总督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林则徐到广东查办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。次年 3月到达广州的林则徐严厉禁烟，掀起了著名的收缴鸦片、虎门销烟的禁烟行动，但却遭到帝国主义的反对和干涉，禁烟大业就这样前功尽弃。鸦片战争以后禁令从未实施。中华民国时期，国民政府曾经宣布禁烟禁毒，也没有禁绝。一些官吏保护贩毒活动，供给飞机、轮船和武装，为贩毒犯走私运毒提供方便，以致烟毒泛滥成灾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726906" y="464282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虎门销烟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74450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049AAF-E244-41FC-85D6-CC9B2EC23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4905"/>
            <a:ext cx="12192000" cy="723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7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77F6DE-BE1E-4A2A-8C26-70272D750B38}"/>
              </a:ext>
            </a:extLst>
          </p:cNvPr>
          <p:cNvSpPr txBox="1"/>
          <p:nvPr/>
        </p:nvSpPr>
        <p:spPr>
          <a:xfrm>
            <a:off x="1107996" y="67377"/>
            <a:ext cx="12435839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0070C0"/>
                </a:solidFill>
              </a:rPr>
              <a:t>（</a:t>
            </a:r>
            <a:r>
              <a:rPr lang="en-US" altLang="zh-CN" sz="2800" dirty="0">
                <a:solidFill>
                  <a:srgbClr val="0070C0"/>
                </a:solidFill>
              </a:rPr>
              <a:t>1</a:t>
            </a:r>
            <a:r>
              <a:rPr lang="zh-CN" altLang="zh-CN" sz="2800" dirty="0">
                <a:solidFill>
                  <a:srgbClr val="0070C0"/>
                </a:solidFill>
              </a:rPr>
              <a:t>）作为一名学生，可以为禁毒工作做些什么？（</a:t>
            </a:r>
            <a:r>
              <a:rPr lang="en-US" altLang="zh-CN" sz="2800" dirty="0">
                <a:solidFill>
                  <a:srgbClr val="0070C0"/>
                </a:solidFill>
              </a:rPr>
              <a:t>   </a:t>
            </a:r>
            <a:r>
              <a:rPr lang="zh-CN" altLang="zh-CN" sz="2800" dirty="0">
                <a:solidFill>
                  <a:srgbClr val="0070C0"/>
                </a:solidFill>
              </a:rPr>
              <a:t>）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A.</a:t>
            </a:r>
            <a:r>
              <a:rPr lang="zh-CN" altLang="zh-CN" sz="2800" dirty="0">
                <a:solidFill>
                  <a:srgbClr val="0070C0"/>
                </a:solidFill>
              </a:rPr>
              <a:t>主动学习禁毒相关知识，积极向身边的同学朋友亲人传播禁毒知识。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B.</a:t>
            </a:r>
            <a:r>
              <a:rPr lang="zh-CN" altLang="zh-CN" sz="2800" dirty="0">
                <a:solidFill>
                  <a:srgbClr val="0070C0"/>
                </a:solidFill>
              </a:rPr>
              <a:t>加入禁毒志愿者，在社区学校积极参与一些禁毒公益活动。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C.</a:t>
            </a:r>
            <a:r>
              <a:rPr lang="zh-CN" altLang="zh-CN" sz="2800" dirty="0">
                <a:solidFill>
                  <a:srgbClr val="0070C0"/>
                </a:solidFill>
              </a:rPr>
              <a:t>主动远离迪厅、酒吧等毒品可能出现的成人娱乐场所。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D.ABC</a:t>
            </a:r>
            <a:r>
              <a:rPr lang="zh-CN" altLang="zh-CN" sz="2800" dirty="0">
                <a:solidFill>
                  <a:srgbClr val="0070C0"/>
                </a:solidFill>
              </a:rPr>
              <a:t>都是。</a:t>
            </a:r>
            <a:endParaRPr lang="en-US" altLang="zh-CN" sz="2800" dirty="0">
              <a:solidFill>
                <a:srgbClr val="0070C0"/>
              </a:solidFill>
            </a:endParaRPr>
          </a:p>
          <a:p>
            <a:endParaRPr lang="zh-CN" altLang="zh-CN" sz="2800" dirty="0">
              <a:solidFill>
                <a:srgbClr val="0070C0"/>
              </a:solidFill>
            </a:endParaRPr>
          </a:p>
          <a:p>
            <a:r>
              <a:rPr lang="en-US" altLang="zh-CN" sz="2800" dirty="0">
                <a:solidFill>
                  <a:srgbClr val="0070C0"/>
                </a:solidFill>
              </a:rPr>
              <a:t>(2) </a:t>
            </a:r>
            <a:r>
              <a:rPr lang="zh-CN" altLang="zh-CN" sz="2800" dirty="0">
                <a:solidFill>
                  <a:srgbClr val="0070C0"/>
                </a:solidFill>
              </a:rPr>
              <a:t>吸毒者最初“品尝”第一口毒品时，或多或少是受到一种不健康心</a:t>
            </a:r>
            <a:endParaRPr lang="en-US" altLang="zh-CN" sz="2800" dirty="0">
              <a:solidFill>
                <a:srgbClr val="0070C0"/>
              </a:solidFill>
            </a:endParaRPr>
          </a:p>
          <a:p>
            <a:r>
              <a:rPr lang="zh-CN" altLang="zh-CN" sz="2800" dirty="0">
                <a:solidFill>
                  <a:srgbClr val="0070C0"/>
                </a:solidFill>
              </a:rPr>
              <a:t>理的驱动。那么，吸毒者都有什么样的不健康心理呢？（</a:t>
            </a:r>
            <a:r>
              <a:rPr lang="en-US" altLang="zh-CN" sz="2800" dirty="0">
                <a:solidFill>
                  <a:srgbClr val="0070C0"/>
                </a:solidFill>
              </a:rPr>
              <a:t>   </a:t>
            </a:r>
            <a:r>
              <a:rPr lang="zh-CN" altLang="zh-CN" sz="2800" dirty="0">
                <a:solidFill>
                  <a:srgbClr val="0070C0"/>
                </a:solidFill>
              </a:rPr>
              <a:t>）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A.</a:t>
            </a:r>
            <a:r>
              <a:rPr lang="zh-CN" altLang="zh-CN" sz="2800" dirty="0">
                <a:solidFill>
                  <a:srgbClr val="0070C0"/>
                </a:solidFill>
              </a:rPr>
              <a:t>盲目好奇 </a:t>
            </a:r>
            <a:r>
              <a:rPr lang="en-US" altLang="zh-CN" sz="2800" dirty="0">
                <a:solidFill>
                  <a:srgbClr val="0070C0"/>
                </a:solidFill>
              </a:rPr>
              <a:t>B.</a:t>
            </a:r>
            <a:r>
              <a:rPr lang="zh-CN" altLang="zh-CN" sz="2800" dirty="0">
                <a:solidFill>
                  <a:srgbClr val="0070C0"/>
                </a:solidFill>
              </a:rPr>
              <a:t>追求刺激和享乐 </a:t>
            </a:r>
            <a:r>
              <a:rPr lang="en-US" altLang="zh-CN" sz="2800" dirty="0">
                <a:solidFill>
                  <a:srgbClr val="0070C0"/>
                </a:solidFill>
              </a:rPr>
              <a:t>C.</a:t>
            </a:r>
            <a:r>
              <a:rPr lang="zh-CN" altLang="zh-CN" sz="2800" dirty="0">
                <a:solidFill>
                  <a:srgbClr val="0070C0"/>
                </a:solidFill>
              </a:rPr>
              <a:t>赌气或逆反心理 </a:t>
            </a:r>
            <a:r>
              <a:rPr lang="en-US" altLang="zh-CN" sz="2800" dirty="0">
                <a:solidFill>
                  <a:srgbClr val="0070C0"/>
                </a:solidFill>
              </a:rPr>
              <a:t>D.ABC</a:t>
            </a:r>
            <a:r>
              <a:rPr lang="zh-CN" altLang="zh-CN" sz="2800" dirty="0">
                <a:solidFill>
                  <a:srgbClr val="0070C0"/>
                </a:solidFill>
              </a:rPr>
              <a:t>都是</a:t>
            </a:r>
            <a:endParaRPr lang="en-US" altLang="zh-CN" sz="2800" dirty="0">
              <a:solidFill>
                <a:srgbClr val="0070C0"/>
              </a:solidFill>
            </a:endParaRPr>
          </a:p>
          <a:p>
            <a:endParaRPr lang="zh-CN" altLang="zh-CN" sz="2800" dirty="0">
              <a:solidFill>
                <a:srgbClr val="0070C0"/>
              </a:solidFill>
            </a:endParaRPr>
          </a:p>
          <a:p>
            <a:r>
              <a:rPr lang="en-US" altLang="zh-CN" sz="2800" dirty="0">
                <a:solidFill>
                  <a:srgbClr val="0070C0"/>
                </a:solidFill>
              </a:rPr>
              <a:t>(3) </a:t>
            </a:r>
            <a:r>
              <a:rPr lang="zh-CN" altLang="zh-CN" sz="2800" dirty="0">
                <a:solidFill>
                  <a:srgbClr val="0070C0"/>
                </a:solidFill>
              </a:rPr>
              <a:t>吸毒危害人体的正常生理机能和新陈代谢，并导致多种疾病，吸毒</a:t>
            </a:r>
            <a:endParaRPr lang="en-US" altLang="zh-CN" sz="2800" dirty="0">
              <a:solidFill>
                <a:srgbClr val="0070C0"/>
              </a:solidFill>
            </a:endParaRPr>
          </a:p>
          <a:p>
            <a:r>
              <a:rPr lang="zh-CN" altLang="zh-CN" sz="2800" dirty="0">
                <a:solidFill>
                  <a:srgbClr val="0070C0"/>
                </a:solidFill>
              </a:rPr>
              <a:t>过量还会造成什么后果？（</a:t>
            </a:r>
            <a:r>
              <a:rPr lang="en-US" altLang="zh-CN" sz="2800" dirty="0">
                <a:solidFill>
                  <a:srgbClr val="0070C0"/>
                </a:solidFill>
              </a:rPr>
              <a:t>   </a:t>
            </a:r>
            <a:r>
              <a:rPr lang="zh-CN" altLang="zh-CN" sz="2800" dirty="0">
                <a:solidFill>
                  <a:srgbClr val="0070C0"/>
                </a:solidFill>
              </a:rPr>
              <a:t>）</a:t>
            </a:r>
          </a:p>
          <a:p>
            <a:r>
              <a:rPr lang="en-US" altLang="zh-CN" sz="2800" dirty="0">
                <a:solidFill>
                  <a:srgbClr val="0070C0"/>
                </a:solidFill>
              </a:rPr>
              <a:t>A.</a:t>
            </a:r>
            <a:r>
              <a:rPr lang="zh-CN" altLang="zh-CN" sz="2800" dirty="0">
                <a:solidFill>
                  <a:srgbClr val="0070C0"/>
                </a:solidFill>
              </a:rPr>
              <a:t>猝死  </a:t>
            </a:r>
            <a:r>
              <a:rPr lang="en-US" altLang="zh-CN" sz="2800" dirty="0">
                <a:solidFill>
                  <a:srgbClr val="0070C0"/>
                </a:solidFill>
              </a:rPr>
              <a:t>B.</a:t>
            </a:r>
            <a:r>
              <a:rPr lang="zh-CN" altLang="zh-CN" sz="2800" dirty="0">
                <a:solidFill>
                  <a:srgbClr val="0070C0"/>
                </a:solidFill>
              </a:rPr>
              <a:t>休克  </a:t>
            </a:r>
            <a:r>
              <a:rPr lang="en-US" altLang="zh-CN" sz="2800" dirty="0">
                <a:solidFill>
                  <a:srgbClr val="0070C0"/>
                </a:solidFill>
              </a:rPr>
              <a:t>C.</a:t>
            </a:r>
            <a:r>
              <a:rPr lang="zh-CN" altLang="zh-CN" sz="2800" dirty="0">
                <a:solidFill>
                  <a:srgbClr val="0070C0"/>
                </a:solidFill>
              </a:rPr>
              <a:t>昏迷  </a:t>
            </a:r>
            <a:r>
              <a:rPr lang="en-US" altLang="zh-CN" sz="2800" dirty="0">
                <a:solidFill>
                  <a:srgbClr val="0070C0"/>
                </a:solidFill>
              </a:rPr>
              <a:t>D.ABC</a:t>
            </a:r>
            <a:r>
              <a:rPr lang="zh-CN" altLang="zh-CN" sz="2800" dirty="0">
                <a:solidFill>
                  <a:srgbClr val="0070C0"/>
                </a:solidFill>
              </a:rPr>
              <a:t>都是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9A58B-0D13-49B4-9118-0BAFC7F948D3}"/>
              </a:ext>
            </a:extLst>
          </p:cNvPr>
          <p:cNvSpPr txBox="1"/>
          <p:nvPr/>
        </p:nvSpPr>
        <p:spPr>
          <a:xfrm>
            <a:off x="0" y="881313"/>
            <a:ext cx="1107996" cy="4941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智慧大比拼</a:t>
            </a:r>
          </a:p>
        </p:txBody>
      </p:sp>
    </p:spTree>
    <p:extLst>
      <p:ext uri="{BB962C8B-B14F-4D97-AF65-F5344CB8AC3E}">
        <p14:creationId xmlns:p14="http://schemas.microsoft.com/office/powerpoint/2010/main" val="154937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DFCA3D-1F78-493C-B02F-A2ABE48675D5}"/>
              </a:ext>
            </a:extLst>
          </p:cNvPr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远离毒品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E9EEEC-D8C4-4567-A64F-9E9E3BEBFD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" r="7397" b="4306"/>
          <a:stretch/>
        </p:blipFill>
        <p:spPr>
          <a:xfrm>
            <a:off x="5287908" y="77002"/>
            <a:ext cx="3528833" cy="64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61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2724063" y="1177607"/>
            <a:ext cx="2805569" cy="1120095"/>
          </a:xfrm>
          <a:prstGeom prst="roundRect">
            <a:avLst>
              <a:gd name="adj" fmla="val 22144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397565" y="2455722"/>
            <a:ext cx="5675586" cy="2625418"/>
          </a:xfrm>
          <a:prstGeom prst="roundRect">
            <a:avLst>
              <a:gd name="adj" fmla="val 10971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远离毒品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1555103" y="2597907"/>
            <a:ext cx="5360510" cy="213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1987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，联合国在维也纳召开由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138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个国家的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多名代表参加的麻醉品滥用和非法贩运问题部长级会议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会议提出了“爱生命，不吸毒”的口号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并与会代表一致同意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日定为“国际禁毒日”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，以引起世界各国对毒品问题的重视，同时号召全球人民共同来解决毒品问题。</a:t>
            </a:r>
          </a:p>
        </p:txBody>
      </p:sp>
      <p:pic>
        <p:nvPicPr>
          <p:cNvPr id="13314" name="Picture 2" descr="https://gss1.bdstatic.com/-vo3dSag_xI4khGkpoWK1HF6hhy/baike/c0%3Dbaike80%2C5%2C5%2C80%2C26/sign=ed19ddace924b899ca31716a0f6f76f0/9a504fc2d562853520fc258d90ef76c6a7ef637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690" y="1252089"/>
            <a:ext cx="2695575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38862" y="1452551"/>
            <a:ext cx="19639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600" dirty="0"/>
          </a:p>
        </p:txBody>
      </p:sp>
      <p:sp>
        <p:nvSpPr>
          <p:cNvPr id="18" name="上箭头 17"/>
          <p:cNvSpPr/>
          <p:nvPr/>
        </p:nvSpPr>
        <p:spPr>
          <a:xfrm>
            <a:off x="3845394" y="2099751"/>
            <a:ext cx="389964" cy="4270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94831" y="1422147"/>
            <a:ext cx="5675586" cy="2181665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拓展链接</a:t>
            </a:r>
          </a:p>
        </p:txBody>
      </p:sp>
      <p:sp>
        <p:nvSpPr>
          <p:cNvPr id="17" name="矩形 16"/>
          <p:cNvSpPr/>
          <p:nvPr/>
        </p:nvSpPr>
        <p:spPr>
          <a:xfrm>
            <a:off x="552369" y="1564332"/>
            <a:ext cx="5360510" cy="18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、走私、贩卖、运输、制造毒品罪（第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347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、非法持有毒品罪（第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348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、包庇毒品犯罪分子罪（第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349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、窝藏、转移、隐瞒毒品、毒赃罪（第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、走私制毒物品罪（第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75590" y="3745997"/>
            <a:ext cx="5675586" cy="2493439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3128" y="3888182"/>
            <a:ext cx="5360510" cy="2151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、非法买卖制毒物品罪（第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、非法种植毒品原植物罪（第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、非法买卖、运输、携带、持有毒品原植物种子、幼苗罪（第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、引诱、教唆、欺骗他人吸毒罪（第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、强迫他人吸毒罪（第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9400718" y="1422146"/>
            <a:ext cx="2337909" cy="4817290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07070" y="1564332"/>
            <a:ext cx="2231557" cy="1644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、容留他人吸毒罪（第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357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条）；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、非法提供麻醉药品、精神药品罪（第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358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条）。</a:t>
            </a:r>
          </a:p>
        </p:txBody>
      </p:sp>
      <p:pic>
        <p:nvPicPr>
          <p:cNvPr id="21" name="图片 20" descr="C:\Users\ADMINI~1\AppData\Local\Temp\WeChat Files\903843148123803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74" y="1470212"/>
            <a:ext cx="3022600" cy="4769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2454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64725" y="398629"/>
            <a:ext cx="47452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珍爱生命   远离毒品</a:t>
            </a:r>
          </a:p>
        </p:txBody>
      </p:sp>
      <p:pic>
        <p:nvPicPr>
          <p:cNvPr id="16386" name="Picture 2" descr="https://timgsa.baidu.com/timg?image&amp;quality=80&amp;size=b9999_10000&amp;sec=1522915674926&amp;di=d638331592e54db50b161a325ae8555e&amp;imgtype=0&amp;src=http%3A%2F%2Fg3.hexunimg.cn%2F2016-08-03%2F1853153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2" r="14522"/>
          <a:stretch/>
        </p:blipFill>
        <p:spPr bwMode="auto">
          <a:xfrm>
            <a:off x="8563179" y="3518260"/>
            <a:ext cx="2825257" cy="257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timgsa.baidu.com/timg?image&amp;quality=80&amp;size=b9999_10000&amp;sec=1522915870824&amp;di=72e9fa214bb3cb97267a91221c481092&amp;imgtype=0&amp;src=http%3A%2F%2Fy2.ifengimg.com%2F1e0fb4035a2d430e%2F2015%2F0713%2Frdn_55a2f9f9b27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619" y="1155014"/>
            <a:ext cx="3275993" cy="232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timgsa.baidu.com/timg?image&amp;quality=80&amp;size=b9999_10000&amp;sec=1522915968209&amp;di=dde9dc6a3b5c75f894c5a5440422289a&amp;imgtype=jpg&amp;src=http%3A%2F%2Fimg2.imgtn.bdimg.com%2Fit%2Fu%3D3266005297%2C2537697144%26fm%3D214%26gp%3D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474" y="1155014"/>
            <a:ext cx="2785178" cy="232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s://ss2.bdstatic.com/70cFvnSh_Q1YnxGkpoWK1HF6hhy/it/u=2879413159,1582684451&amp;fm=27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83" y="1155014"/>
            <a:ext cx="3470774" cy="224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ss3.bdstatic.com/70cFv8Sh_Q1YnxGkpoWK1HF6hhy/it/u=1142524631,936700162&amp;fm=27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618" y="3518260"/>
            <a:ext cx="3275993" cy="257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s://timgsa.baidu.com/timg?image&amp;quality=80&amp;size=b10000_10000&amp;sec=1522906157&amp;di=6316d303a86d59ba1601723bf8152c79&amp;src=http://img1.cache.netease.com/catchpic/6/60/603B49E1A80DB11C076B41D50C1E737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967" y="3556671"/>
            <a:ext cx="3541789" cy="253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393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886578" y="1425387"/>
            <a:ext cx="5675586" cy="3012141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1044116" y="1567571"/>
            <a:ext cx="5360510" cy="2728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鸦片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又称阿片，包括生鸦片和精制鸦片。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将未成熟的罂粟果割出一道道的刀口，果中浆汁渗出，并凝结成为一种棕色或黑褐色的粘稠物，这就是生鸦片。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制鸦片亦称“禅杜”，即经过加工便于吸食的鸦片。另外还有鸦片渣、鸦片叶、鸦片酊、鸦片粉都是鸦片加工产品，均可供吸食之用。长期吸食鸦片可使人先天免疫力丧失，引起体质严重衰弱及精神颓废，寿命也会缩短，过量吸食可引起急性中毒，可因呼吸抑制而死亡。</a:t>
            </a:r>
          </a:p>
        </p:txBody>
      </p:sp>
      <p:pic>
        <p:nvPicPr>
          <p:cNvPr id="2050" name="Picture 2" descr="https://gss2.bdstatic.com/-fo3dSag_xI4khGkpoWK1HF6hhy/baike/c0%3Dbaike80%2C5%2C5%2C80%2C26/sign=66fb8285a118972bb737089887a410ec/6a600c338744ebf8aca1daaed3f9d72a6159a7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141" y="1425387"/>
            <a:ext cx="4038600" cy="3041895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76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886578" y="1425387"/>
            <a:ext cx="5675586" cy="4222378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1044116" y="1567571"/>
            <a:ext cx="5360510" cy="3907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海洛因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通常是指二乙酰吗啡，它是由吗啡和醋酸酐反应而制成的。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海洛因被称为世界毒品之王，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是中国目前监控、查禁的最重要的毒品之一。海洛因品种较多，其中较为流行的有西南亚海洛因、中东海洛因、东南亚海洛因。所谓“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号海洛因”、“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号海洛因”即为东南亚海洛因中的两种。对海洛因的分号，联合国和中国均无特别的规定，而是香港、东南亚地区的一种习惯分法。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号海洛因的纯度一般为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30-50%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号海洛因的纯度为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。吸食海洛因极易成瘾，且难戒断，长期吸食者，瞳孔缩小，说话含糊不清，畏光，身上发痒，身体迅速消瘦，容易引起病毒性肝炎、肺气肿和肺气塞，用量过度会引起昏迷、呼吸抑制而死亡。</a:t>
            </a:r>
          </a:p>
        </p:txBody>
      </p:sp>
      <p:pic>
        <p:nvPicPr>
          <p:cNvPr id="2052" name="Picture 4" descr="https://gss1.bdstatic.com/9vo3dSag_xI4khGkpoWK1HF6hhy/baike/c0%3Dbaike80%2C5%2C5%2C80%2C26/sign=89af9a12a9c3793169658e7b8aaddc20/11385343fbf2b211624cdd5acc8065380cd78e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0" b="10117"/>
          <a:stretch/>
        </p:blipFill>
        <p:spPr bwMode="auto">
          <a:xfrm>
            <a:off x="7013570" y="1398494"/>
            <a:ext cx="3810000" cy="4195482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66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337983" y="1976716"/>
            <a:ext cx="5675586" cy="2218766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1495521" y="2118900"/>
            <a:ext cx="53605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吗啡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是鸦片中的主要生物碱，在医学上，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吗啡为麻醉性镇痛药，但久用可产生严重的依赖性，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一旦失去供给，将会产生流汗、颤抖、发热、血压升高、肌肉疼痛和痉挛等明显的症状。长期使用吗啡，会引发精神失常，大剂量吸食吗啡，会导致人体呼吸停止而死亡。</a:t>
            </a:r>
          </a:p>
        </p:txBody>
      </p:sp>
      <p:pic>
        <p:nvPicPr>
          <p:cNvPr id="5122" name="Picture 2" descr="https://gss0.bdstatic.com/94o3dSag_xI4khGkpoWK1HF6hhy/baike/c0%3Dbaike72%2C5%2C5%2C72%2C24/sign=2cd702bd06e93901420f856c1a853f82/e7cd7b899e510fb35f2acd0ade33c895d1430c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321" y="2009774"/>
            <a:ext cx="26955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30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79078" y="1771769"/>
            <a:ext cx="5675586" cy="3042277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836616" y="1913954"/>
            <a:ext cx="5360510" cy="2728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冰毒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即甲基苯丙胺，又名甲基安非他明、去氧麻黄碱，是一种无味或微有苦味的透明结晶体，形似冰，故俗称“冰毒”。该毒品主要流行于日本、韩国、台湾、菲律宾等东亚国家和地区。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由于该毒品可一次成瘾，其商品各称为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SPEED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（快速丸）。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“冰毒”可造成精神偏执，行为举止咄咄逼人，并引发反社会及性暴力倾向，还可引起吸服者、幻觉、情绪低落，同时严重损害内脏器官和脑组织，严重时导致肾机能衰竭及精神失常，甚至造成死亡。</a:t>
            </a:r>
          </a:p>
        </p:txBody>
      </p:sp>
      <p:pic>
        <p:nvPicPr>
          <p:cNvPr id="8194" name="Picture 2" descr="https://gss0.bdstatic.com/94o3dSag_xI4khGkpoWK1HF6hhy/baike/c0%3Dbaike80%2C5%2C5%2C80%2C26/sign=4d159f4a3df33a878a600848a7357b5d/cc11728b4710b91250d0ea84c4fdfc03924522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32" y="1771768"/>
            <a:ext cx="4056371" cy="304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419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79078" y="1462487"/>
            <a:ext cx="5675586" cy="3460208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836616" y="1604671"/>
            <a:ext cx="5360510" cy="3318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麻产自地球上的温暖地区或热带地区，为一年生草本植物。法律所禁止的大麻的叶子、苞片和花朵中含有一种叫做四氢大麻酚的化合物。含这种四氢大麻酚的大麻主要产在印度、摩洛哥等地。今天世界上多数毒品大麻是在墨西哥和哥伦比亚种植的。长期吸食大麻可引起精神及身体变化，如情绪烦躁，判断力和记忆力减退，工作能力下降，妄想、幻觉，对光反应迟钝、言语不清和痴呆，免疫力与抵抗力下降，对时间、距离判断失真、控制平衡能力下降等等，对驾车和复杂技术操作容易造成意外事故。</a:t>
            </a:r>
          </a:p>
        </p:txBody>
      </p:sp>
      <p:pic>
        <p:nvPicPr>
          <p:cNvPr id="6146" name="Picture 2" descr="https://gss0.bdstatic.com/94o3dSag_xI4khGkpoWK1HF6hhy/baike/c0%3Dbaike80%2C5%2C5%2C80%2C26/sign=f730d659af345982d187edc06d9d5ac8/ac6eddc451da81cb5936c1e05066d016082431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56" y="1557688"/>
            <a:ext cx="4557572" cy="3365007"/>
          </a:xfrm>
          <a:prstGeom prst="roundRect">
            <a:avLst>
              <a:gd name="adj" fmla="val 10273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870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65631" y="1596958"/>
            <a:ext cx="5675586" cy="3338113"/>
          </a:xfrm>
          <a:prstGeom prst="roundRect">
            <a:avLst>
              <a:gd name="adj" fmla="val 5337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177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走近毒品</a:t>
            </a:r>
          </a:p>
        </p:txBody>
      </p:sp>
      <p:sp>
        <p:nvSpPr>
          <p:cNvPr id="17" name="矩形 16"/>
          <p:cNvSpPr/>
          <p:nvPr/>
        </p:nvSpPr>
        <p:spPr>
          <a:xfrm>
            <a:off x="823169" y="1739143"/>
            <a:ext cx="5360510" cy="302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摇头丸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是甲基苯丙胺的衍生物，也是一种兴奋剂，又称“甩头丸”、“快乐丸”、“疯丸”等等，常制成颜色、图案各异的片剂。近两年，“摇头丸”在中国渐呈泛滥之势，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其主要滥用场所为舞厅、卡拉</a:t>
            </a:r>
            <a:r>
              <a:rPr lang="en-US" altLang="zh-CN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歌厅等公共娱乐场所。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摇头丸”具有强烈的中枢神经兴奋作用，服用后表现为情感冲动、兴奋异常、自我约束力下降、听到音乐后摇头不止，并有迷幻感觉和暴力倾向。使用数次即可成瘾，轻者出现头晕、乏力、体重减轻、失眠、恶心等症状，长期服用除导致产生精神分裂外，还导致死亡。</a:t>
            </a:r>
          </a:p>
        </p:txBody>
      </p:sp>
      <p:pic>
        <p:nvPicPr>
          <p:cNvPr id="9218" name="Picture 2" descr="https://gss3.bdstatic.com/7Po3dSag_xI4khGkpoWK1HF6hhy/baike/c0%3Dbaike80%2C5%2C5%2C80%2C26/sign=30d9754b8e82b90129a0cb6112e4c212/96dda144ad3459824d92bbfe08f431adcbef84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755" y="1518176"/>
            <a:ext cx="523875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6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77F6DE-BE1E-4A2A-8C26-70272D750B38}"/>
              </a:ext>
            </a:extLst>
          </p:cNvPr>
          <p:cNvSpPr txBox="1"/>
          <p:nvPr/>
        </p:nvSpPr>
        <p:spPr>
          <a:xfrm>
            <a:off x="1944303" y="948690"/>
            <a:ext cx="1190645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70C0"/>
                </a:solidFill>
              </a:rPr>
              <a:t>（</a:t>
            </a:r>
            <a:r>
              <a:rPr lang="en-US" altLang="zh-CN" sz="3600" dirty="0">
                <a:solidFill>
                  <a:srgbClr val="0070C0"/>
                </a:solidFill>
              </a:rPr>
              <a:t>1</a:t>
            </a:r>
            <a:r>
              <a:rPr lang="zh-CN" altLang="en-US" sz="3600" dirty="0">
                <a:solidFill>
                  <a:srgbClr val="0070C0"/>
                </a:solidFill>
              </a:rPr>
              <a:t>）</a:t>
            </a:r>
            <a:r>
              <a:rPr lang="zh-CN" altLang="zh-CN" sz="3600" dirty="0">
                <a:solidFill>
                  <a:srgbClr val="0070C0"/>
                </a:solidFill>
              </a:rPr>
              <a:t>“国际禁毒日”是每年的（</a:t>
            </a:r>
            <a:r>
              <a:rPr lang="en-US" altLang="zh-CN" sz="3600" dirty="0">
                <a:solidFill>
                  <a:srgbClr val="0070C0"/>
                </a:solidFill>
              </a:rPr>
              <a:t> </a:t>
            </a:r>
            <a:r>
              <a:rPr lang="zh-CN" altLang="zh-CN" sz="3600" dirty="0">
                <a:solidFill>
                  <a:srgbClr val="0070C0"/>
                </a:solidFill>
              </a:rPr>
              <a:t>）。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A.7</a:t>
            </a:r>
            <a:r>
              <a:rPr lang="zh-CN" altLang="zh-CN" sz="3600" dirty="0">
                <a:solidFill>
                  <a:srgbClr val="0070C0"/>
                </a:solidFill>
              </a:rPr>
              <a:t>月</a:t>
            </a:r>
            <a:r>
              <a:rPr lang="en-US" altLang="zh-CN" sz="3600" dirty="0">
                <a:solidFill>
                  <a:srgbClr val="0070C0"/>
                </a:solidFill>
              </a:rPr>
              <a:t>9</a:t>
            </a:r>
            <a:r>
              <a:rPr lang="zh-CN" altLang="zh-CN" sz="3600" dirty="0">
                <a:solidFill>
                  <a:srgbClr val="0070C0"/>
                </a:solidFill>
              </a:rPr>
              <a:t>日  </a:t>
            </a:r>
            <a:r>
              <a:rPr lang="en-US" altLang="zh-CN" sz="3600" dirty="0">
                <a:solidFill>
                  <a:srgbClr val="0070C0"/>
                </a:solidFill>
              </a:rPr>
              <a:t>B.6</a:t>
            </a:r>
            <a:r>
              <a:rPr lang="zh-CN" altLang="zh-CN" sz="3600" dirty="0">
                <a:solidFill>
                  <a:srgbClr val="0070C0"/>
                </a:solidFill>
              </a:rPr>
              <a:t>月</a:t>
            </a:r>
            <a:r>
              <a:rPr lang="en-US" altLang="zh-CN" sz="3600" dirty="0">
                <a:solidFill>
                  <a:srgbClr val="0070C0"/>
                </a:solidFill>
              </a:rPr>
              <a:t>26</a:t>
            </a:r>
            <a:r>
              <a:rPr lang="zh-CN" altLang="zh-CN" sz="3600" dirty="0">
                <a:solidFill>
                  <a:srgbClr val="0070C0"/>
                </a:solidFill>
              </a:rPr>
              <a:t>日  </a:t>
            </a:r>
            <a:r>
              <a:rPr lang="en-US" altLang="zh-CN" sz="3600" dirty="0">
                <a:solidFill>
                  <a:srgbClr val="0070C0"/>
                </a:solidFill>
              </a:rPr>
              <a:t>C.12</a:t>
            </a:r>
            <a:r>
              <a:rPr lang="zh-CN" altLang="zh-CN" sz="3600" dirty="0">
                <a:solidFill>
                  <a:srgbClr val="0070C0"/>
                </a:solidFill>
              </a:rPr>
              <a:t>月</a:t>
            </a:r>
            <a:r>
              <a:rPr lang="en-US" altLang="zh-CN" sz="3600" dirty="0">
                <a:solidFill>
                  <a:srgbClr val="0070C0"/>
                </a:solidFill>
              </a:rPr>
              <a:t>1</a:t>
            </a:r>
            <a:r>
              <a:rPr lang="zh-CN" altLang="zh-CN" sz="3600" dirty="0">
                <a:solidFill>
                  <a:srgbClr val="0070C0"/>
                </a:solidFill>
              </a:rPr>
              <a:t>日  </a:t>
            </a:r>
            <a:r>
              <a:rPr lang="en-US" altLang="zh-CN" sz="3600" dirty="0">
                <a:solidFill>
                  <a:srgbClr val="0070C0"/>
                </a:solidFill>
              </a:rPr>
              <a:t>D.5</a:t>
            </a:r>
            <a:r>
              <a:rPr lang="zh-CN" altLang="zh-CN" sz="3600" dirty="0">
                <a:solidFill>
                  <a:srgbClr val="0070C0"/>
                </a:solidFill>
              </a:rPr>
              <a:t>月</a:t>
            </a:r>
            <a:r>
              <a:rPr lang="en-US" altLang="zh-CN" sz="3600" dirty="0">
                <a:solidFill>
                  <a:srgbClr val="0070C0"/>
                </a:solidFill>
              </a:rPr>
              <a:t>17</a:t>
            </a:r>
            <a:r>
              <a:rPr lang="zh-CN" altLang="zh-CN" sz="3600" dirty="0">
                <a:solidFill>
                  <a:srgbClr val="0070C0"/>
                </a:solidFill>
              </a:rPr>
              <a:t>日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(2) </a:t>
            </a:r>
            <a:r>
              <a:rPr lang="zh-CN" altLang="zh-CN" sz="3600" dirty="0">
                <a:solidFill>
                  <a:srgbClr val="0070C0"/>
                </a:solidFill>
              </a:rPr>
              <a:t>鸦片是一种无色、无味的物质。</a:t>
            </a:r>
            <a:r>
              <a:rPr lang="en-US" altLang="zh-CN" sz="3600" dirty="0">
                <a:solidFill>
                  <a:srgbClr val="0070C0"/>
                </a:solidFill>
              </a:rPr>
              <a:t> )</a:t>
            </a:r>
            <a:endParaRPr lang="zh-CN" altLang="zh-CN" sz="3600" dirty="0">
              <a:solidFill>
                <a:srgbClr val="0070C0"/>
              </a:solidFill>
            </a:endParaRPr>
          </a:p>
          <a:p>
            <a:r>
              <a:rPr lang="en-US" altLang="zh-CN" sz="3600" dirty="0">
                <a:solidFill>
                  <a:srgbClr val="0070C0"/>
                </a:solidFill>
              </a:rPr>
              <a:t>A.</a:t>
            </a:r>
            <a:r>
              <a:rPr lang="zh-CN" altLang="zh-CN" sz="3600" dirty="0">
                <a:solidFill>
                  <a:srgbClr val="0070C0"/>
                </a:solidFill>
              </a:rPr>
              <a:t>正确 </a:t>
            </a:r>
            <a:r>
              <a:rPr lang="en-US" altLang="zh-CN" sz="3600" dirty="0">
                <a:solidFill>
                  <a:srgbClr val="0070C0"/>
                </a:solidFill>
              </a:rPr>
              <a:t>  B.</a:t>
            </a:r>
            <a:r>
              <a:rPr lang="zh-CN" altLang="zh-CN" sz="3600" dirty="0">
                <a:solidFill>
                  <a:srgbClr val="0070C0"/>
                </a:solidFill>
              </a:rPr>
              <a:t>错误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(3) </a:t>
            </a:r>
            <a:r>
              <a:rPr lang="zh-CN" altLang="zh-CN" sz="3600" dirty="0">
                <a:solidFill>
                  <a:srgbClr val="0070C0"/>
                </a:solidFill>
              </a:rPr>
              <a:t>当在你身边出现毒品时，正确的做法是（　）。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A.</a:t>
            </a:r>
            <a:r>
              <a:rPr lang="zh-CN" altLang="zh-CN" sz="3600" dirty="0">
                <a:solidFill>
                  <a:srgbClr val="0070C0"/>
                </a:solidFill>
              </a:rPr>
              <a:t>变卖  </a:t>
            </a:r>
            <a:r>
              <a:rPr lang="en-US" altLang="zh-CN" sz="3600" dirty="0">
                <a:solidFill>
                  <a:srgbClr val="0070C0"/>
                </a:solidFill>
              </a:rPr>
              <a:t>B.</a:t>
            </a:r>
            <a:r>
              <a:rPr lang="zh-CN" altLang="zh-CN" sz="3600" dirty="0">
                <a:solidFill>
                  <a:srgbClr val="0070C0"/>
                </a:solidFill>
              </a:rPr>
              <a:t>丢弃  </a:t>
            </a:r>
            <a:r>
              <a:rPr lang="en-US" altLang="zh-CN" sz="3600" dirty="0">
                <a:solidFill>
                  <a:srgbClr val="0070C0"/>
                </a:solidFill>
              </a:rPr>
              <a:t>C.</a:t>
            </a:r>
            <a:r>
              <a:rPr lang="zh-CN" altLang="zh-CN" sz="3600" dirty="0">
                <a:solidFill>
                  <a:srgbClr val="0070C0"/>
                </a:solidFill>
              </a:rPr>
              <a:t>报告公安机关  </a:t>
            </a:r>
            <a:r>
              <a:rPr lang="en-US" altLang="zh-CN" sz="3600" dirty="0">
                <a:solidFill>
                  <a:srgbClr val="0070C0"/>
                </a:solidFill>
              </a:rPr>
              <a:t>D.</a:t>
            </a:r>
            <a:r>
              <a:rPr lang="zh-CN" altLang="zh-CN" sz="3600" dirty="0">
                <a:solidFill>
                  <a:srgbClr val="0070C0"/>
                </a:solidFill>
              </a:rPr>
              <a:t>假装看不见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(4) </a:t>
            </a:r>
            <a:r>
              <a:rPr lang="zh-CN" altLang="zh-CN" sz="3600" dirty="0">
                <a:solidFill>
                  <a:srgbClr val="0070C0"/>
                </a:solidFill>
              </a:rPr>
              <a:t>毒品起源于（　） 。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A.</a:t>
            </a:r>
            <a:r>
              <a:rPr lang="zh-CN" altLang="zh-CN" sz="3600" dirty="0">
                <a:solidFill>
                  <a:srgbClr val="0070C0"/>
                </a:solidFill>
              </a:rPr>
              <a:t>矿物  </a:t>
            </a:r>
            <a:r>
              <a:rPr lang="en-US" altLang="zh-CN" sz="3600" dirty="0">
                <a:solidFill>
                  <a:srgbClr val="0070C0"/>
                </a:solidFill>
              </a:rPr>
              <a:t>B.</a:t>
            </a:r>
            <a:r>
              <a:rPr lang="zh-CN" altLang="zh-CN" sz="3600" dirty="0">
                <a:solidFill>
                  <a:srgbClr val="0070C0"/>
                </a:solidFill>
              </a:rPr>
              <a:t>动物  </a:t>
            </a:r>
            <a:r>
              <a:rPr lang="en-US" altLang="zh-CN" sz="3600" dirty="0">
                <a:solidFill>
                  <a:srgbClr val="0070C0"/>
                </a:solidFill>
              </a:rPr>
              <a:t>C.</a:t>
            </a:r>
            <a:r>
              <a:rPr lang="zh-CN" altLang="zh-CN" sz="3600" dirty="0">
                <a:solidFill>
                  <a:srgbClr val="0070C0"/>
                </a:solidFill>
              </a:rPr>
              <a:t>植物  </a:t>
            </a:r>
            <a:r>
              <a:rPr lang="en-US" altLang="zh-CN" sz="3600" dirty="0">
                <a:solidFill>
                  <a:srgbClr val="0070C0"/>
                </a:solidFill>
              </a:rPr>
              <a:t>D.</a:t>
            </a:r>
            <a:r>
              <a:rPr lang="zh-CN" altLang="zh-CN" sz="3600" dirty="0">
                <a:solidFill>
                  <a:srgbClr val="0070C0"/>
                </a:solidFill>
              </a:rPr>
              <a:t>毒物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(5) </a:t>
            </a:r>
            <a:r>
              <a:rPr lang="zh-CN" altLang="zh-CN" sz="3600" dirty="0">
                <a:solidFill>
                  <a:srgbClr val="0070C0"/>
                </a:solidFill>
              </a:rPr>
              <a:t>毒品是使用后能够产生（）的物质。</a:t>
            </a:r>
          </a:p>
          <a:p>
            <a:r>
              <a:rPr lang="en-US" altLang="zh-CN" sz="3600" dirty="0">
                <a:solidFill>
                  <a:srgbClr val="0070C0"/>
                </a:solidFill>
              </a:rPr>
              <a:t>A.</a:t>
            </a:r>
            <a:r>
              <a:rPr lang="zh-CN" altLang="zh-CN" sz="3600" dirty="0">
                <a:solidFill>
                  <a:srgbClr val="0070C0"/>
                </a:solidFill>
              </a:rPr>
              <a:t>致幻性  </a:t>
            </a:r>
            <a:r>
              <a:rPr lang="en-US" altLang="zh-CN" sz="3600" dirty="0">
                <a:solidFill>
                  <a:srgbClr val="0070C0"/>
                </a:solidFill>
              </a:rPr>
              <a:t>B.</a:t>
            </a:r>
            <a:r>
              <a:rPr lang="zh-CN" altLang="zh-CN" sz="3600" dirty="0">
                <a:solidFill>
                  <a:srgbClr val="0070C0"/>
                </a:solidFill>
              </a:rPr>
              <a:t>依赖性  </a:t>
            </a:r>
            <a:r>
              <a:rPr lang="en-US" altLang="zh-CN" sz="3600" dirty="0">
                <a:solidFill>
                  <a:srgbClr val="0070C0"/>
                </a:solidFill>
              </a:rPr>
              <a:t>C.</a:t>
            </a:r>
            <a:r>
              <a:rPr lang="zh-CN" altLang="zh-CN" sz="3600" dirty="0">
                <a:solidFill>
                  <a:srgbClr val="0070C0"/>
                </a:solidFill>
              </a:rPr>
              <a:t>兴奋性  </a:t>
            </a:r>
            <a:r>
              <a:rPr lang="en-US" altLang="zh-CN" sz="3600" dirty="0">
                <a:solidFill>
                  <a:srgbClr val="0070C0"/>
                </a:solidFill>
              </a:rPr>
              <a:t>D.</a:t>
            </a:r>
            <a:r>
              <a:rPr lang="zh-CN" altLang="zh-CN" sz="3600" dirty="0">
                <a:solidFill>
                  <a:srgbClr val="0070C0"/>
                </a:solidFill>
              </a:rPr>
              <a:t>抑制性</a:t>
            </a:r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9A58B-0D13-49B4-9118-0BAFC7F948D3}"/>
              </a:ext>
            </a:extLst>
          </p:cNvPr>
          <p:cNvSpPr txBox="1"/>
          <p:nvPr/>
        </p:nvSpPr>
        <p:spPr>
          <a:xfrm>
            <a:off x="383920" y="948690"/>
            <a:ext cx="1107996" cy="4941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</a:rPr>
              <a:t>智慧大比拼</a:t>
            </a:r>
          </a:p>
        </p:txBody>
      </p:sp>
    </p:spTree>
    <p:extLst>
      <p:ext uri="{BB962C8B-B14F-4D97-AF65-F5344CB8AC3E}">
        <p14:creationId xmlns:p14="http://schemas.microsoft.com/office/powerpoint/2010/main" val="3799688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89D549-0960-46CD-8ED8-EDB157D53BB8}"/>
              </a:ext>
            </a:extLst>
          </p:cNvPr>
          <p:cNvSpPr txBox="1"/>
          <p:nvPr/>
        </p:nvSpPr>
        <p:spPr>
          <a:xfrm>
            <a:off x="1564725" y="29531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认识毒品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880FB2-A5A2-4069-B39C-130A711FE6E8}"/>
              </a:ext>
            </a:extLst>
          </p:cNvPr>
          <p:cNvSpPr txBox="1"/>
          <p:nvPr/>
        </p:nvSpPr>
        <p:spPr>
          <a:xfrm>
            <a:off x="1366786" y="1126311"/>
            <a:ext cx="94231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小组讨论交流：</a:t>
            </a:r>
            <a:endParaRPr lang="en-US" altLang="zh-CN" sz="3200" dirty="0"/>
          </a:p>
          <a:p>
            <a:r>
              <a:rPr lang="en-US" altLang="zh-CN" sz="3200" dirty="0"/>
              <a:t>1.</a:t>
            </a:r>
            <a:r>
              <a:rPr lang="zh-CN" altLang="zh-CN" sz="3200" dirty="0"/>
              <a:t>交流收集的有关毒品危害的资料和故事。</a:t>
            </a:r>
            <a:endParaRPr lang="en-US" altLang="zh-CN" sz="3200" dirty="0"/>
          </a:p>
          <a:p>
            <a:r>
              <a:rPr lang="en-US" altLang="zh-CN" sz="3200" dirty="0"/>
              <a:t>2.</a:t>
            </a:r>
            <a:r>
              <a:rPr lang="zh-CN" altLang="en-US" sz="3200" dirty="0"/>
              <a:t>思考：</a:t>
            </a:r>
            <a:endParaRPr lang="en-US" altLang="zh-CN" sz="3200" dirty="0"/>
          </a:p>
          <a:p>
            <a:r>
              <a:rPr lang="zh-CN" altLang="zh-CN" sz="3200" dirty="0"/>
              <a:t>吸毒者悔恨什么？吸毒给家庭和社会带来什么危害？</a:t>
            </a:r>
            <a:endParaRPr lang="zh-CN" altLang="en-US" sz="32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0570D89-F1F5-4518-96EA-2AA10C22F6EF}"/>
              </a:ext>
            </a:extLst>
          </p:cNvPr>
          <p:cNvSpPr/>
          <p:nvPr/>
        </p:nvSpPr>
        <p:spPr>
          <a:xfrm>
            <a:off x="1366786" y="349619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身体会有依赖性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4DE7D36-F413-483F-A423-4E7FD93533B2}"/>
              </a:ext>
            </a:extLst>
          </p:cNvPr>
          <p:cNvSpPr/>
          <p:nvPr/>
        </p:nvSpPr>
        <p:spPr>
          <a:xfrm>
            <a:off x="4555991" y="339514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精神会有依赖性</a:t>
            </a:r>
            <a:endParaRPr lang="en-US" altLang="zh-CN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7051D6-6157-4269-B93E-A45ED1042248}"/>
              </a:ext>
            </a:extLst>
          </p:cNvPr>
          <p:cNvSpPr/>
          <p:nvPr/>
        </p:nvSpPr>
        <p:spPr>
          <a:xfrm>
            <a:off x="8435841" y="344277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人体机理会反常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BF6A981-9042-47A5-A85D-C58BC52E9F85}"/>
              </a:ext>
            </a:extLst>
          </p:cNvPr>
          <p:cNvSpPr/>
          <p:nvPr/>
        </p:nvSpPr>
        <p:spPr>
          <a:xfrm>
            <a:off x="2409220" y="398252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精神出现障碍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2746CA-88CC-4B8A-B580-D691CD88CF1E}"/>
              </a:ext>
            </a:extLst>
          </p:cNvPr>
          <p:cNvSpPr/>
          <p:nvPr/>
        </p:nvSpPr>
        <p:spPr>
          <a:xfrm>
            <a:off x="5547236" y="400157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心理会变态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50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5">
              <a:lumMod val="20000"/>
              <a:lumOff val="80000"/>
            </a:schemeClr>
          </a:solidFill>
          <a:prstDash val="sys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1421</Words>
  <Application>Microsoft Office PowerPoint</Application>
  <PresentationFormat>宽屏</PresentationFormat>
  <Paragraphs>84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黄金凤 黄金凤</cp:lastModifiedBy>
  <cp:revision>80</cp:revision>
  <dcterms:created xsi:type="dcterms:W3CDTF">2018-04-05T01:11:35Z</dcterms:created>
  <dcterms:modified xsi:type="dcterms:W3CDTF">2019-10-20T11:11:55Z</dcterms:modified>
</cp:coreProperties>
</file>