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5" r:id="rId3"/>
    <p:sldId id="274" r:id="rId4"/>
    <p:sldId id="258" r:id="rId5"/>
    <p:sldId id="259" r:id="rId6"/>
    <p:sldId id="260" r:id="rId7"/>
    <p:sldId id="261" r:id="rId8"/>
    <p:sldId id="262" r:id="rId9"/>
    <p:sldId id="272" r:id="rId10"/>
    <p:sldId id="273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5761038" cy="3240088"/>
  <p:notesSz cx="6858000" cy="9144000"/>
  <p:defaultTextStyle>
    <a:defPPr>
      <a:defRPr lang="zh-CN"/>
    </a:defPPr>
    <a:lvl1pPr marL="0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57175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14350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71525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28700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285875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43050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00225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57400" algn="l" defTabSz="51435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9" d="100"/>
          <a:sy n="139" d="100"/>
        </p:scale>
        <p:origin x="-324" y="-96"/>
      </p:cViewPr>
      <p:guideLst>
        <p:guide orient="horz" pos="1021"/>
        <p:guide pos="181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1" y="2203594"/>
            <a:ext cx="5765504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432078" y="828023"/>
            <a:ext cx="4896882" cy="864477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27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432078" y="1706317"/>
            <a:ext cx="4896882" cy="566805"/>
          </a:xfrm>
        </p:spPr>
        <p:txBody>
          <a:bodyPr lIns="25718" rIns="25718"/>
          <a:lstStyle>
            <a:lvl1pPr marL="0" marR="36005" indent="0" algn="r">
              <a:buNone/>
              <a:defRPr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2372" y="2340064"/>
            <a:ext cx="5763410" cy="903373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2019/9/25 Wednesday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88052" y="699860"/>
            <a:ext cx="5184934" cy="2072216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2019/9/25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311966" y="129755"/>
            <a:ext cx="1119868" cy="264232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88052" y="129755"/>
            <a:ext cx="3984718" cy="264232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2019/9/25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2019/9/25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122" y="500665"/>
            <a:ext cx="4896882" cy="864023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27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471446" y="1385099"/>
            <a:ext cx="2880519" cy="687367"/>
          </a:xfrm>
        </p:spPr>
        <p:txBody>
          <a:bodyPr lIns="51435" rIns="51435" anchor="t"/>
          <a:lstStyle>
            <a:lvl1pPr marL="0" indent="0" algn="l">
              <a:buNone/>
              <a:defRPr sz="1300">
                <a:solidFill>
                  <a:schemeClr val="tx1"/>
                </a:solidFill>
              </a:defRPr>
            </a:lvl1pPr>
            <a:lvl2pPr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2019/9/25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2291235" y="1419947"/>
            <a:ext cx="115221" cy="108003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2173786" y="1419947"/>
            <a:ext cx="115221" cy="108003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88052" y="699859"/>
            <a:ext cx="2544458" cy="213830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928528" y="699859"/>
            <a:ext cx="2544458" cy="213830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2019/9/25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8052" y="129003"/>
            <a:ext cx="5184934" cy="540015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88052" y="2556069"/>
            <a:ext cx="2545459" cy="36001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02870" anchor="ctr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buNone/>
              <a:defRPr sz="1100" b="1"/>
            </a:lvl2pPr>
            <a:lvl3pPr>
              <a:buNone/>
              <a:defRPr sz="1000" b="1"/>
            </a:lvl3pPr>
            <a:lvl4pPr>
              <a:buNone/>
              <a:defRPr sz="900" b="1"/>
            </a:lvl4pPr>
            <a:lvl5pPr>
              <a:buNone/>
              <a:defRPr sz="9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2926528" y="2556069"/>
            <a:ext cx="2546459" cy="36001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02870" anchor="ctr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>
              <a:buNone/>
              <a:defRPr sz="1100" b="1"/>
            </a:lvl2pPr>
            <a:lvl3pPr>
              <a:buNone/>
              <a:defRPr sz="1000" b="1"/>
            </a:lvl3pPr>
            <a:lvl4pPr>
              <a:buNone/>
              <a:defRPr sz="900" b="1"/>
            </a:lvl4pPr>
            <a:lvl5pPr>
              <a:buNone/>
              <a:defRPr sz="9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288052" y="682362"/>
            <a:ext cx="2545459" cy="1862301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2926528" y="682362"/>
            <a:ext cx="2546459" cy="1862301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2019/9/25 Wednesday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2019/9/25 Wednesday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2019/9/25 Wednesday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2304063"/>
            <a:ext cx="4713779" cy="216006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14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2784502" y="2530038"/>
            <a:ext cx="2504131" cy="432012"/>
          </a:xfrm>
        </p:spPr>
        <p:txBody>
          <a:bodyPr/>
          <a:lstStyle>
            <a:lvl1pPr marL="0" indent="0" algn="r">
              <a:buNone/>
              <a:defRPr sz="900"/>
            </a:lvl1pPr>
            <a:lvl2pPr>
              <a:buNone/>
              <a:defRPr sz="700"/>
            </a:lvl2pPr>
            <a:lvl3pPr>
              <a:buNone/>
              <a:defRPr sz="600"/>
            </a:lvl3pPr>
            <a:lvl4pPr>
              <a:buNone/>
              <a:defRPr sz="500"/>
            </a:lvl4pPr>
            <a:lvl5pPr>
              <a:buNone/>
              <a:defRPr sz="5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576104" y="129603"/>
            <a:ext cx="4712529" cy="216005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238264" y="3027457"/>
            <a:ext cx="1209818" cy="172805"/>
          </a:xfrm>
        </p:spPr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2019/9/25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19016" y="2571756"/>
            <a:ext cx="4512813" cy="306260"/>
          </a:xfrm>
          <a:noFill/>
        </p:spPr>
        <p:txBody>
          <a:bodyPr lIns="51435" tIns="0" rIns="51435" anchor="t"/>
          <a:lstStyle>
            <a:lvl1pPr marL="0" marR="10287" indent="0" algn="r">
              <a:buNone/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44026" y="89751"/>
            <a:ext cx="5472986" cy="2073656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18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2019/9/25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2759598" y="3027457"/>
            <a:ext cx="1481011" cy="17250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026" y="2298545"/>
            <a:ext cx="5087803" cy="265837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17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314559" y="2808707"/>
            <a:ext cx="3112765" cy="43516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1435" tIns="25718" rIns="51435" bIns="25718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306019" y="2805908"/>
            <a:ext cx="2325112" cy="44101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1435" tIns="25718" rIns="51435" bIns="25718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3807" y="2736099"/>
            <a:ext cx="2143576" cy="510660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51435" tIns="25718" rIns="51435" bIns="25718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5819" y="2734439"/>
            <a:ext cx="2145589" cy="51232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5458692" y="2356807"/>
            <a:ext cx="115221" cy="108003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5341243" y="2356807"/>
            <a:ext cx="115221" cy="108003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314559" y="2808707"/>
            <a:ext cx="3112765" cy="43516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1435" tIns="25718" rIns="51435" bIns="25718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306019" y="2805908"/>
            <a:ext cx="2325112" cy="44101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1435" tIns="25718" rIns="51435" bIns="25718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3807" y="2736099"/>
            <a:ext cx="2143576" cy="510660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51435" tIns="25718" rIns="51435" bIns="25718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5819" y="2734439"/>
            <a:ext cx="2145589" cy="512321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288052" y="129754"/>
            <a:ext cx="5184934" cy="540015"/>
          </a:xfrm>
          <a:prstGeom prst="rect">
            <a:avLst/>
          </a:prstGeom>
        </p:spPr>
        <p:txBody>
          <a:bodyPr vert="horz" lIns="51435" tIns="25718" rIns="51435" bIns="25718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288052" y="699859"/>
            <a:ext cx="5184934" cy="2138308"/>
          </a:xfrm>
          <a:prstGeom prst="rect">
            <a:avLst/>
          </a:prstGeom>
        </p:spPr>
        <p:txBody>
          <a:bodyPr vert="horz" lIns="51435" tIns="25718" rIns="51435" bIns="25718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238264" y="3027457"/>
            <a:ext cx="1209818" cy="172805"/>
          </a:xfrm>
          <a:prstGeom prst="rect">
            <a:avLst/>
          </a:prstGeom>
        </p:spPr>
        <p:txBody>
          <a:bodyPr vert="horz" lIns="51435" tIns="25718" rIns="51435" bIns="25718" anchor="b"/>
          <a:lstStyle>
            <a:lvl1pPr algn="l" eaLnBrk="1" latinLnBrk="0" hangingPunct="1">
              <a:defRPr kumimoji="0" sz="600">
                <a:solidFill>
                  <a:schemeClr val="tx1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2019/9/25 Wednesday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759598" y="3027457"/>
            <a:ext cx="1481011" cy="172505"/>
          </a:xfrm>
          <a:prstGeom prst="rect">
            <a:avLst/>
          </a:prstGeom>
        </p:spPr>
        <p:txBody>
          <a:bodyPr vert="horz" lIns="51435" tIns="25718" rIns="51435" bIns="25718" anchor="b"/>
          <a:lstStyle>
            <a:lvl1pPr algn="r" eaLnBrk="1" latinLnBrk="0" hangingPunct="1">
              <a:defRPr kumimoji="0" sz="600"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5448082" y="3027457"/>
            <a:ext cx="230442" cy="172505"/>
          </a:xfrm>
          <a:prstGeom prst="rect">
            <a:avLst/>
          </a:prstGeom>
        </p:spPr>
        <p:txBody>
          <a:bodyPr vert="horz" lIns="51435" tIns="25718" rIns="51435" bIns="25718" anchor="b"/>
          <a:lstStyle>
            <a:lvl1pPr algn="r" eaLnBrk="1" latinLnBrk="0" hangingPunct="1">
              <a:defRPr kumimoji="0" sz="600" b="0">
                <a:solidFill>
                  <a:schemeClr val="tx1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23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05740" indent="-144018" algn="l" rtl="0" eaLnBrk="1" latinLnBrk="0" hangingPunct="1">
        <a:spcBef>
          <a:spcPts val="225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49758" indent="-128588" algn="l" rtl="0" eaLnBrk="1" latinLnBrk="0" hangingPunct="1">
        <a:spcBef>
          <a:spcPts val="182"/>
        </a:spcBef>
        <a:buClr>
          <a:schemeClr val="accent1"/>
        </a:buClr>
        <a:buFont typeface="Verdana"/>
        <a:buChar char="◦"/>
        <a:defRPr kumimoji="0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483489" indent="-128588" algn="l" rtl="0" eaLnBrk="1" latinLnBrk="0" hangingPunct="1">
        <a:spcBef>
          <a:spcPts val="197"/>
        </a:spcBef>
        <a:buClr>
          <a:schemeClr val="accent2"/>
        </a:buClr>
        <a:buSzPct val="100000"/>
        <a:buFont typeface="Wingdings 2"/>
        <a:buChar char="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642938" indent="-128588" algn="l" rtl="0" eaLnBrk="1" latinLnBrk="0" hangingPunct="1">
        <a:spcBef>
          <a:spcPts val="197"/>
        </a:spcBef>
        <a:buClr>
          <a:schemeClr val="accent2"/>
        </a:buClr>
        <a:buFont typeface="Wingdings 2"/>
        <a:buChar char=""/>
        <a:defRPr kumimoji="0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128588" algn="l" rtl="0" eaLnBrk="1" latinLnBrk="0" hangingPunct="1">
        <a:spcBef>
          <a:spcPts val="197"/>
        </a:spcBef>
        <a:buClr>
          <a:schemeClr val="accent2"/>
        </a:buClr>
        <a:buFont typeface="Wingdings 2"/>
        <a:buChar char=""/>
        <a:defRPr kumimoji="0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900113" indent="-128588" algn="l" rtl="0" eaLnBrk="1" latinLnBrk="0" hangingPunct="1">
        <a:spcBef>
          <a:spcPts val="197"/>
        </a:spcBef>
        <a:buClr>
          <a:schemeClr val="accent3"/>
        </a:buClr>
        <a:buFont typeface="Wingdings 2"/>
        <a:buChar char=""/>
        <a:defRPr kumimoji="0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indent="-128588" algn="l" rtl="0" eaLnBrk="1" latinLnBrk="0" hangingPunct="1">
        <a:spcBef>
          <a:spcPts val="197"/>
        </a:spcBef>
        <a:buClr>
          <a:schemeClr val="accent3"/>
        </a:buClr>
        <a:buFont typeface="Wingdings 2"/>
        <a:buChar char=""/>
        <a:defRPr kumimoji="0"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157288" indent="-128588" algn="l" rtl="0" eaLnBrk="1" latinLnBrk="0" hangingPunct="1">
        <a:spcBef>
          <a:spcPts val="197"/>
        </a:spcBef>
        <a:buClr>
          <a:schemeClr val="accent3"/>
        </a:buClr>
        <a:buFont typeface="Wingdings 2"/>
        <a:buChar char=""/>
        <a:defRPr kumimoji="0"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285875" indent="-128588" algn="l" rtl="0" eaLnBrk="1" latinLnBrk="0" hangingPunct="1">
        <a:spcBef>
          <a:spcPts val="197"/>
        </a:spcBef>
        <a:buClr>
          <a:schemeClr val="accent3"/>
        </a:buClr>
        <a:buFont typeface="Wingdings 2"/>
        <a:buChar char=""/>
        <a:defRPr kumimoji="0" sz="9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&#29645;&#29233;&#29983;&#21629;&#36828;&#31163;&#27602;&#21697;%20&#31105;&#27602;&#23459;&#20256;&#29255;.mp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32078" y="168745"/>
            <a:ext cx="4896882" cy="810027"/>
          </a:xfrm>
        </p:spPr>
        <p:txBody>
          <a:bodyPr>
            <a:norm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抵制毒品  健康成长</a:t>
            </a:r>
            <a:endParaRPr lang="zh-CN" altLang="en-US" sz="40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04255" y="1115988"/>
            <a:ext cx="4680520" cy="549030"/>
          </a:xfrm>
        </p:spPr>
        <p:txBody>
          <a:bodyPr>
            <a:norm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——</a:t>
            </a:r>
            <a:r>
              <a:rPr lang="zh-CN" altLang="en-US" sz="280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中学生毒品预防教育</a:t>
            </a:r>
            <a:endParaRPr lang="en-US" altLang="zh-CN" sz="2800" dirty="0" smtClean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  <a:p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7160" y="1692052"/>
            <a:ext cx="47096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36005" lvl="0" algn="r" defTabSz="914400">
              <a:spcBef>
                <a:spcPts val="225"/>
              </a:spcBef>
              <a:buClr>
                <a:srgbClr val="2DA2BF"/>
              </a:buClr>
              <a:buSzPct val="68000"/>
            </a:pPr>
            <a:r>
              <a:rPr lang="zh-CN" altLang="en-US" sz="2000" dirty="0" smtClean="0">
                <a:solidFill>
                  <a:srgbClr val="0070C0"/>
                </a:solidFill>
                <a:latin typeface="华文行楷" pitchFamily="2" charset="-122"/>
                <a:ea typeface="华文行楷" pitchFamily="2" charset="-122"/>
              </a:rPr>
              <a:t>湖北省宜昌市夷陵区鄢家河初中 陆裕民</a:t>
            </a:r>
            <a:endParaRPr lang="en-US" altLang="zh-CN" sz="2000" dirty="0" smtClean="0">
              <a:solidFill>
                <a:srgbClr val="0070C0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44215" y="35868"/>
            <a:ext cx="5184934" cy="540015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明星吸毒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G:\QQPCmgr\桌面\201503110354015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214" y="432131"/>
            <a:ext cx="5472609" cy="27000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683940"/>
            <a:ext cx="5760839" cy="2556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07" y="129754"/>
            <a:ext cx="5184934" cy="540015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青少年吸毒的原因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6223" y="699859"/>
            <a:ext cx="5184934" cy="2138308"/>
          </a:xfrm>
        </p:spPr>
        <p:txBody>
          <a:bodyPr>
            <a:normAutofit/>
          </a:bodyPr>
          <a:lstStyle/>
          <a:p>
            <a:r>
              <a:rPr lang="zh-CN" altLang="en-US" sz="2700" dirty="0" smtClean="0"/>
              <a:t>如果在较密切的朋友中有吸毒的人，则青少年吸毒的可能性就比其他青少年要大。</a:t>
            </a:r>
            <a:endParaRPr lang="zh-CN" altLang="en-US" sz="27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000" dirty="0" smtClean="0">
                <a:solidFill>
                  <a:srgbClr val="FF0000"/>
                </a:solidFill>
              </a:rPr>
              <a:t>交友不慎</a:t>
            </a:r>
            <a:endParaRPr lang="zh-CN" altLang="en-US" sz="3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8052" y="683940"/>
            <a:ext cx="5184934" cy="2138308"/>
          </a:xfrm>
        </p:spPr>
        <p:txBody>
          <a:bodyPr>
            <a:normAutofit lnSpcReduction="10000"/>
          </a:bodyPr>
          <a:lstStyle/>
          <a:p>
            <a:r>
              <a:rPr lang="zh-CN" altLang="en-US" sz="2300" dirty="0" smtClean="0"/>
              <a:t>据江苏某戒毒所统计，在不法分子的引诱下，因好奇而吸毒的青少年占收治解毒人员的</a:t>
            </a:r>
            <a:r>
              <a:rPr lang="en-US" altLang="zh-CN" sz="2300" dirty="0" smtClean="0"/>
              <a:t>45%</a:t>
            </a:r>
            <a:r>
              <a:rPr lang="zh-CN" altLang="en-US" sz="2300" dirty="0" smtClean="0"/>
              <a:t>。昆明市公安局强制戒毒所曾调查过</a:t>
            </a:r>
            <a:r>
              <a:rPr lang="en-US" altLang="zh-CN" sz="2300" dirty="0" smtClean="0"/>
              <a:t>205</a:t>
            </a:r>
            <a:r>
              <a:rPr lang="zh-CN" altLang="en-US" sz="2300" dirty="0" smtClean="0"/>
              <a:t>名</a:t>
            </a:r>
            <a:r>
              <a:rPr lang="en-US" altLang="zh-CN" sz="2300" dirty="0" smtClean="0"/>
              <a:t>25</a:t>
            </a:r>
            <a:r>
              <a:rPr lang="zh-CN" altLang="en-US" sz="2300" dirty="0" smtClean="0"/>
              <a:t>岁以下的戒毒学员的吸毒原因，结果因“好奇”的占</a:t>
            </a:r>
            <a:r>
              <a:rPr lang="en-US" altLang="zh-CN" sz="2300" dirty="0" smtClean="0"/>
              <a:t>70%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07" y="71917"/>
            <a:ext cx="5184934" cy="540015"/>
          </a:xfrm>
        </p:spPr>
        <p:txBody>
          <a:bodyPr>
            <a:normAutofit/>
          </a:bodyPr>
          <a:lstStyle/>
          <a:p>
            <a:r>
              <a:rPr lang="zh-CN" altLang="en-US" sz="3000" dirty="0" smtClean="0">
                <a:solidFill>
                  <a:srgbClr val="FF0000"/>
                </a:solidFill>
              </a:rPr>
              <a:t>案例分析</a:t>
            </a:r>
            <a:endParaRPr lang="zh-CN" altLang="en-US" sz="3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71809" y="573758"/>
            <a:ext cx="5761038" cy="2666330"/>
          </a:xfrm>
        </p:spPr>
        <p:txBody>
          <a:bodyPr>
            <a:noAutofit/>
          </a:bodyPr>
          <a:lstStyle/>
          <a:p>
            <a:r>
              <a:rPr lang="zh-CN" altLang="en-US" sz="2000" dirty="0" smtClean="0"/>
              <a:t>罗琦</a:t>
            </a:r>
            <a:r>
              <a:rPr lang="en-US" altLang="zh-CN" sz="2000" dirty="0" smtClean="0"/>
              <a:t>9</a:t>
            </a:r>
            <a:r>
              <a:rPr lang="zh-CN" altLang="en-US" sz="2000" dirty="0" smtClean="0"/>
              <a:t>岁时，父母离婚，她与外婆一起生活，连妈妈都很少见到。</a:t>
            </a:r>
            <a:r>
              <a:rPr lang="en-US" altLang="zh-CN" sz="2000" dirty="0" smtClean="0"/>
              <a:t>13</a:t>
            </a:r>
            <a:r>
              <a:rPr lang="zh-CN" altLang="en-US" sz="2000" dirty="0" smtClean="0"/>
              <a:t>岁时喜欢跳霹雳舞，辍学进了一个私人的歌舞团。</a:t>
            </a:r>
            <a:r>
              <a:rPr lang="en-US" altLang="zh-CN" sz="2000" dirty="0" smtClean="0"/>
              <a:t>17</a:t>
            </a:r>
            <a:r>
              <a:rPr lang="zh-CN" altLang="en-US" sz="2000" dirty="0" smtClean="0"/>
              <a:t>岁的罗琦独自到北京闯天下，很快成为一个乐队的主力歌手。第二年，因与人争执，左眼被打瞎，仅仅两个月后，她就以一首</a:t>
            </a:r>
            <a:r>
              <a:rPr lang="en-US" altLang="zh-CN" sz="2000" dirty="0" smtClean="0"/>
              <a:t>《</a:t>
            </a:r>
            <a:r>
              <a:rPr lang="zh-CN" altLang="en-US" sz="2000" dirty="0" smtClean="0"/>
              <a:t>选择坚强</a:t>
            </a:r>
            <a:r>
              <a:rPr lang="en-US" altLang="zh-CN" sz="2000" dirty="0" smtClean="0"/>
              <a:t>》</a:t>
            </a:r>
            <a:r>
              <a:rPr lang="zh-CN" altLang="en-US" sz="2000" dirty="0" smtClean="0"/>
              <a:t>，重新回到歌坛。正当她红遍全国时，在朋友的影响下，她开始吸毒了。</a:t>
            </a:r>
            <a:endParaRPr lang="zh-CN" altLang="en-US" sz="20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4215" y="35868"/>
            <a:ext cx="5184934" cy="540015"/>
          </a:xfrm>
        </p:spPr>
        <p:txBody>
          <a:bodyPr>
            <a:normAutofit/>
          </a:bodyPr>
          <a:lstStyle/>
          <a:p>
            <a:r>
              <a:rPr lang="zh-CN" altLang="en-US" sz="3000" dirty="0" smtClean="0">
                <a:solidFill>
                  <a:srgbClr val="FF0000"/>
                </a:solidFill>
              </a:rPr>
              <a:t>案例分析</a:t>
            </a:r>
            <a:endParaRPr lang="zh-CN" altLang="en-US" sz="3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000" dirty="0" smtClean="0"/>
              <a:t>导致青少年吸毒的原因？</a:t>
            </a:r>
            <a:endParaRPr lang="zh-CN" altLang="en-US" sz="30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000" dirty="0" smtClean="0">
                <a:solidFill>
                  <a:srgbClr val="FF0000"/>
                </a:solidFill>
              </a:rPr>
              <a:t>归纳</a:t>
            </a:r>
            <a:endParaRPr lang="zh-CN" altLang="en-US" sz="3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15657"/>
            <a:ext cx="5472986" cy="2632579"/>
          </a:xfrm>
        </p:spPr>
        <p:txBody>
          <a:bodyPr>
            <a:noAutofit/>
          </a:bodyPr>
          <a:lstStyle/>
          <a:p>
            <a:r>
              <a:rPr lang="en-US" altLang="zh-CN" sz="2300" dirty="0" smtClean="0"/>
              <a:t>1</a:t>
            </a:r>
            <a:r>
              <a:rPr lang="zh-CN" altLang="en-US" sz="2300" dirty="0" smtClean="0"/>
              <a:t>、建立健康的心理防线，树立正确的人生观。</a:t>
            </a:r>
            <a:endParaRPr lang="en-US" altLang="zh-CN" sz="2300" dirty="0" smtClean="0"/>
          </a:p>
          <a:p>
            <a:r>
              <a:rPr lang="en-US" altLang="zh-CN" sz="2300" dirty="0" smtClean="0"/>
              <a:t>2</a:t>
            </a:r>
            <a:r>
              <a:rPr lang="zh-CN" altLang="en-US" sz="2300" dirty="0" smtClean="0"/>
              <a:t>、培养良好的生活习惯</a:t>
            </a:r>
            <a:endParaRPr lang="en-US" altLang="zh-CN" sz="2300" dirty="0" smtClean="0"/>
          </a:p>
          <a:p>
            <a:r>
              <a:rPr lang="en-US" altLang="zh-CN" sz="2300" dirty="0" smtClean="0"/>
              <a:t>3</a:t>
            </a:r>
            <a:r>
              <a:rPr lang="zh-CN" altLang="en-US" sz="2300" dirty="0" smtClean="0"/>
              <a:t>、防范毒品小绝招：直截了当法、金蝉脱壳法、及时报告法、主动出击法、秘密报案法</a:t>
            </a:r>
            <a:endParaRPr lang="zh-CN" altLang="en-US" sz="23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07" y="107876"/>
            <a:ext cx="5184934" cy="540015"/>
          </a:xfrm>
        </p:spPr>
        <p:txBody>
          <a:bodyPr>
            <a:normAutofit fontScale="90000"/>
          </a:bodyPr>
          <a:lstStyle/>
          <a:p>
            <a:r>
              <a:rPr lang="zh-CN" altLang="en-US" sz="3400" dirty="0" smtClean="0">
                <a:solidFill>
                  <a:srgbClr val="FF0000"/>
                </a:solidFill>
              </a:rPr>
              <a:t>分组讨论</a:t>
            </a:r>
            <a:r>
              <a:rPr lang="en-US" altLang="zh-CN" sz="3400" dirty="0" smtClean="0">
                <a:solidFill>
                  <a:srgbClr val="FF0000"/>
                </a:solidFill>
              </a:rPr>
              <a:t>:</a:t>
            </a:r>
            <a:r>
              <a:rPr lang="zh-CN" altLang="en-US" sz="3600" dirty="0" smtClean="0">
                <a:solidFill>
                  <a:srgbClr val="0070C0"/>
                </a:solidFill>
              </a:rPr>
              <a:t>抵制毒品的方法</a:t>
            </a:r>
            <a:endParaRPr lang="zh-CN" altLang="en-US" sz="3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zh-CN" sz="3000" dirty="0" smtClean="0"/>
          </a:p>
          <a:p>
            <a:pPr>
              <a:buNone/>
            </a:pPr>
            <a:r>
              <a:rPr lang="zh-CN" altLang="en-US" sz="3000" dirty="0" smtClean="0"/>
              <a:t>防范毒品小绝招表演</a:t>
            </a:r>
            <a:endParaRPr lang="zh-CN" altLang="en-US" sz="30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6223" y="251892"/>
            <a:ext cx="5184934" cy="540015"/>
          </a:xfrm>
        </p:spPr>
        <p:txBody>
          <a:bodyPr>
            <a:normAutofit fontScale="90000"/>
          </a:bodyPr>
          <a:lstStyle/>
          <a:p>
            <a:r>
              <a:rPr lang="zh-CN" altLang="en-US" sz="3400" dirty="0" smtClean="0">
                <a:solidFill>
                  <a:srgbClr val="FF0000"/>
                </a:solidFill>
              </a:rPr>
              <a:t>表演</a:t>
            </a:r>
            <a:endParaRPr lang="zh-CN" altLang="en-US" sz="3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5761038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5761038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QQ图片2019092517113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761038" cy="3240088"/>
          </a:xfrm>
          <a:prstGeom prst="rect">
            <a:avLst/>
          </a:prstGeom>
        </p:spPr>
      </p:pic>
      <p:pic>
        <p:nvPicPr>
          <p:cNvPr id="4" name="图片 3" descr="1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656383" cy="1187996"/>
          </a:xfrm>
          <a:prstGeom prst="rect">
            <a:avLst/>
          </a:prstGeom>
        </p:spPr>
      </p:pic>
      <p:pic>
        <p:nvPicPr>
          <p:cNvPr id="5" name="图片 4" descr="11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28391" y="899964"/>
            <a:ext cx="1872208" cy="1549692"/>
          </a:xfrm>
          <a:prstGeom prst="rect">
            <a:avLst/>
          </a:prstGeom>
        </p:spPr>
      </p:pic>
      <p:pic>
        <p:nvPicPr>
          <p:cNvPr id="6" name="图片 5" descr="11111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980085"/>
            <a:ext cx="1744532" cy="1260004"/>
          </a:xfrm>
          <a:prstGeom prst="rect">
            <a:avLst/>
          </a:prstGeom>
        </p:spPr>
      </p:pic>
      <p:pic>
        <p:nvPicPr>
          <p:cNvPr id="8" name="图片 7" descr="111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44615" y="539924"/>
            <a:ext cx="1944415" cy="216327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936303" y="1260004"/>
            <a:ext cx="40238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rgbClr val="0070C0"/>
                </a:solidFill>
              </a:rPr>
              <a:t>美丽之花 罪恶之花</a:t>
            </a:r>
            <a:endParaRPr lang="zh-CN" altLang="en-US" sz="3600" dirty="0">
              <a:solidFill>
                <a:srgbClr val="0070C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88431" y="179884"/>
            <a:ext cx="19338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 smtClean="0">
                <a:solidFill>
                  <a:srgbClr val="FFC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华文楷体" pitchFamily="2" charset="-122"/>
                <a:ea typeface="华文楷体" pitchFamily="2" charset="-122"/>
                <a:cs typeface="+mj-cs"/>
              </a:rPr>
              <a:t>罂粟</a:t>
            </a:r>
            <a:endParaRPr lang="zh-CN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0" y="699859"/>
            <a:ext cx="5761038" cy="2540229"/>
          </a:xfrm>
        </p:spPr>
        <p:txBody>
          <a:bodyPr/>
          <a:lstStyle/>
          <a:p>
            <a:pPr>
              <a:lnSpc>
                <a:spcPts val="2200"/>
              </a:lnSpc>
              <a:buNone/>
            </a:pPr>
            <a:r>
              <a:rPr lang="zh-CN" altLang="en-US" sz="2300" i="1" dirty="0" smtClean="0">
                <a:solidFill>
                  <a:srgbClr val="FF0000"/>
                </a:solidFill>
              </a:rPr>
              <a:t>思考</a:t>
            </a:r>
            <a:r>
              <a:rPr lang="zh-CN" altLang="en-US" dirty="0" smtClean="0"/>
              <a:t>：    </a:t>
            </a:r>
            <a:r>
              <a:rPr lang="zh-CN" altLang="en-US" sz="2000" dirty="0" smtClean="0"/>
              <a:t>吸食毒品的年龄高发阶段是</a:t>
            </a:r>
            <a:r>
              <a:rPr lang="en-US" altLang="zh-CN" sz="2000" dirty="0" smtClean="0"/>
              <a:t>……</a:t>
            </a:r>
          </a:p>
          <a:p>
            <a:pPr>
              <a:lnSpc>
                <a:spcPts val="2200"/>
              </a:lnSpc>
              <a:buNone/>
            </a:pPr>
            <a:r>
              <a:rPr lang="en-US" altLang="zh-CN" sz="2000" dirty="0" smtClean="0"/>
              <a:t>             </a:t>
            </a:r>
          </a:p>
          <a:p>
            <a:pPr>
              <a:lnSpc>
                <a:spcPts val="2200"/>
              </a:lnSpc>
              <a:buNone/>
            </a:pPr>
            <a:r>
              <a:rPr lang="en-US" altLang="zh-CN" sz="2000" dirty="0" smtClean="0"/>
              <a:t>            </a:t>
            </a:r>
            <a:r>
              <a:rPr lang="zh-CN" altLang="en-US" sz="2000" dirty="0" smtClean="0"/>
              <a:t>毒品能戒掉吗？</a:t>
            </a:r>
            <a:endParaRPr lang="en-US" altLang="zh-CN" sz="2000" dirty="0" smtClean="0"/>
          </a:p>
          <a:p>
            <a:pPr>
              <a:lnSpc>
                <a:spcPts val="2200"/>
              </a:lnSpc>
              <a:buNone/>
            </a:pPr>
            <a:endParaRPr lang="en-US" altLang="zh-CN" sz="2000" dirty="0" smtClean="0"/>
          </a:p>
          <a:p>
            <a:pPr>
              <a:lnSpc>
                <a:spcPts val="2200"/>
              </a:lnSpc>
              <a:buNone/>
            </a:pPr>
            <a:r>
              <a:rPr lang="en-US" altLang="zh-CN" sz="2000" dirty="0" smtClean="0"/>
              <a:t>            </a:t>
            </a:r>
            <a:r>
              <a:rPr lang="zh-CN" altLang="en-US" sz="2000" dirty="0" smtClean="0"/>
              <a:t>做为中学生我们应该怎么做？</a:t>
            </a:r>
            <a:endParaRPr lang="en-US" altLang="zh-CN" sz="2000" dirty="0" smtClean="0"/>
          </a:p>
          <a:p>
            <a:pPr>
              <a:buNone/>
            </a:pPr>
            <a:endParaRPr lang="zh-CN" altLang="en-US" sz="20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-1" y="0"/>
            <a:ext cx="5688831" cy="68394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hlinkClick r:id="rId2" action="ppaction://hlinkfile"/>
              </a:rPr>
              <a:t>新型毒品预防教育片</a:t>
            </a:r>
            <a:r>
              <a:rPr lang="zh-CN" altLang="en-US" i="1" dirty="0" smtClean="0">
                <a:solidFill>
                  <a:srgbClr val="FF0000"/>
                </a:solidFill>
              </a:rPr>
              <a:t/>
            </a:r>
            <a:br>
              <a:rPr lang="zh-CN" altLang="en-US" i="1" dirty="0" smtClean="0">
                <a:solidFill>
                  <a:srgbClr val="FF0000"/>
                </a:solidFill>
              </a:rPr>
            </a:br>
            <a:endParaRPr lang="zh-CN" alt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700" b="1" dirty="0" smtClean="0">
                <a:solidFill>
                  <a:srgbClr val="7030A0"/>
                </a:solidFill>
              </a:rPr>
              <a:t>毒品是指能使人形成瘾癖的麻醉药品和精神药品，目前最常见、最主要的毒品有鸦片、海洛因、冰毒、摇头丸等。</a:t>
            </a:r>
            <a:endParaRPr lang="zh-CN" altLang="en-US" sz="2700" b="1" dirty="0">
              <a:solidFill>
                <a:srgbClr val="7030A0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000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什么是毒品</a:t>
            </a:r>
            <a:endParaRPr lang="zh-CN" altLang="en-US" sz="3000" dirty="0">
              <a:solidFill>
                <a:srgbClr val="FF0000"/>
              </a:solidFill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61038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0007"/>
            <a:ext cx="5310973" cy="2700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4848874" cy="472505"/>
          </a:xfrm>
        </p:spPr>
        <p:txBody>
          <a:bodyPr>
            <a:normAutofit/>
          </a:bodyPr>
          <a:lstStyle/>
          <a:p>
            <a:pPr algn="l"/>
            <a:r>
              <a:rPr lang="zh-CN" altLang="en-US" dirty="0" smtClean="0">
                <a:solidFill>
                  <a:srgbClr val="FF0000"/>
                </a:solidFill>
              </a:rPr>
              <a:t>毒品种类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573758"/>
            <a:ext cx="5761038" cy="2666330"/>
          </a:xfrm>
        </p:spPr>
        <p:txBody>
          <a:bodyPr>
            <a:normAutofit/>
          </a:bodyPr>
          <a:lstStyle/>
          <a:p>
            <a:r>
              <a:rPr lang="zh-CN" altLang="en-US" sz="2500" dirty="0" smtClean="0">
                <a:solidFill>
                  <a:srgbClr val="C00000"/>
                </a:solidFill>
                <a:latin typeface="宋体" pitchFamily="2" charset="-122"/>
              </a:rPr>
              <a:t>截止</a:t>
            </a:r>
            <a:r>
              <a:rPr lang="en-US" altLang="zh-CN" sz="2500" dirty="0" smtClean="0">
                <a:solidFill>
                  <a:srgbClr val="C00000"/>
                </a:solidFill>
                <a:latin typeface="宋体" pitchFamily="2" charset="-122"/>
              </a:rPr>
              <a:t>2014</a:t>
            </a:r>
            <a:r>
              <a:rPr lang="zh-CN" altLang="en-US" sz="2500" dirty="0" smtClean="0">
                <a:solidFill>
                  <a:srgbClr val="C00000"/>
                </a:solidFill>
                <a:latin typeface="宋体" pitchFamily="2" charset="-122"/>
              </a:rPr>
              <a:t>年底，全国累计发现、登记吸毒人员</a:t>
            </a:r>
            <a:r>
              <a:rPr lang="en-US" altLang="zh-CN" sz="2500" dirty="0" smtClean="0">
                <a:solidFill>
                  <a:srgbClr val="C00000"/>
                </a:solidFill>
                <a:latin typeface="宋体" pitchFamily="2" charset="-122"/>
              </a:rPr>
              <a:t>295.5</a:t>
            </a:r>
            <a:r>
              <a:rPr lang="zh-CN" altLang="en-US" sz="2500" dirty="0" smtClean="0">
                <a:solidFill>
                  <a:srgbClr val="C00000"/>
                </a:solidFill>
                <a:latin typeface="宋体" pitchFamily="2" charset="-122"/>
              </a:rPr>
              <a:t>万名，实际吸毒人数超过</a:t>
            </a:r>
            <a:r>
              <a:rPr lang="en-US" altLang="zh-CN" sz="2500" dirty="0" smtClean="0">
                <a:solidFill>
                  <a:srgbClr val="C00000"/>
                </a:solidFill>
                <a:latin typeface="宋体" pitchFamily="2" charset="-122"/>
              </a:rPr>
              <a:t>1400</a:t>
            </a:r>
            <a:r>
              <a:rPr lang="zh-CN" altLang="en-US" sz="2500" dirty="0" smtClean="0">
                <a:solidFill>
                  <a:srgbClr val="C00000"/>
                </a:solidFill>
                <a:latin typeface="宋体" pitchFamily="2" charset="-122"/>
              </a:rPr>
              <a:t>万。</a:t>
            </a:r>
            <a:r>
              <a:rPr lang="en-US" altLang="zh-CN" sz="2500" dirty="0" smtClean="0">
                <a:solidFill>
                  <a:srgbClr val="C00000"/>
                </a:solidFill>
                <a:latin typeface="宋体" pitchFamily="2" charset="-122"/>
              </a:rPr>
              <a:t>2005</a:t>
            </a:r>
            <a:r>
              <a:rPr lang="zh-CN" altLang="en-US" sz="2500" dirty="0" smtClean="0">
                <a:solidFill>
                  <a:srgbClr val="C00000"/>
                </a:solidFill>
                <a:latin typeface="宋体" pitchFamily="2" charset="-122"/>
              </a:rPr>
              <a:t>年以来，在册吸毒人人员中，以青年人为主，</a:t>
            </a:r>
            <a:r>
              <a:rPr lang="en-US" altLang="zh-CN" sz="2500" dirty="0" smtClean="0">
                <a:solidFill>
                  <a:srgbClr val="C00000"/>
                </a:solidFill>
                <a:latin typeface="宋体" pitchFamily="2" charset="-122"/>
              </a:rPr>
              <a:t>75%</a:t>
            </a:r>
            <a:r>
              <a:rPr lang="zh-CN" altLang="en-US" sz="2500" dirty="0" smtClean="0">
                <a:solidFill>
                  <a:srgbClr val="C00000"/>
                </a:solidFill>
                <a:latin typeface="宋体" pitchFamily="2" charset="-122"/>
              </a:rPr>
              <a:t>是</a:t>
            </a:r>
            <a:r>
              <a:rPr lang="en-US" altLang="zh-CN" sz="2500" dirty="0" smtClean="0">
                <a:solidFill>
                  <a:srgbClr val="C00000"/>
                </a:solidFill>
                <a:latin typeface="宋体" pitchFamily="2" charset="-122"/>
              </a:rPr>
              <a:t>35</a:t>
            </a:r>
            <a:r>
              <a:rPr lang="zh-CN" altLang="en-US" sz="2500" dirty="0" smtClean="0">
                <a:solidFill>
                  <a:srgbClr val="C00000"/>
                </a:solidFill>
                <a:latin typeface="宋体" pitchFamily="2" charset="-122"/>
              </a:rPr>
              <a:t>岁以下青少年。请问这则材料说明了什么？</a:t>
            </a:r>
            <a:endParaRPr lang="zh-CN" altLang="en-US" sz="2500" dirty="0">
              <a:solidFill>
                <a:srgbClr val="C00000"/>
              </a:solidFill>
              <a:latin typeface="宋体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5472986" cy="57375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C00000"/>
                </a:solidFill>
              </a:rPr>
              <a:t>案例分析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699859"/>
            <a:ext cx="5761038" cy="2138308"/>
          </a:xfrm>
        </p:spPr>
        <p:txBody>
          <a:bodyPr>
            <a:normAutofit lnSpcReduction="10000"/>
          </a:bodyPr>
          <a:lstStyle/>
          <a:p>
            <a:r>
              <a:rPr lang="zh-CN" altLang="en-US" sz="2300" dirty="0" smtClean="0"/>
              <a:t>我国目前吸毒人员较多，而且呈低龄化趋势。通过目前的学习，我们知道毒品对我们有百害无一利。说起毒品的危害，可以概括为</a:t>
            </a:r>
            <a:r>
              <a:rPr lang="zh-CN" altLang="en-US" sz="2300" b="1" dirty="0" smtClean="0">
                <a:solidFill>
                  <a:srgbClr val="C00000"/>
                </a:solidFill>
              </a:rPr>
              <a:t>“毁灭自己，祸及家庭，危害社会”</a:t>
            </a:r>
            <a:r>
              <a:rPr lang="zh-CN" altLang="en-US" sz="2300" dirty="0" smtClean="0"/>
              <a:t>十二个字 </a:t>
            </a:r>
            <a:br>
              <a:rPr lang="zh-CN" altLang="en-US" sz="2300" dirty="0" smtClean="0"/>
            </a:br>
            <a:endParaRPr lang="zh-CN" altLang="en-US" sz="23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07" y="129754"/>
            <a:ext cx="5184934" cy="540015"/>
          </a:xfrm>
        </p:spPr>
        <p:txBody>
          <a:bodyPr>
            <a:normAutofit/>
          </a:bodyPr>
          <a:lstStyle/>
          <a:p>
            <a:r>
              <a:rPr lang="zh-CN" altLang="en-US" sz="3000" dirty="0" smtClean="0">
                <a:solidFill>
                  <a:srgbClr val="FF0000"/>
                </a:solidFill>
              </a:rPr>
              <a:t>讨论</a:t>
            </a:r>
            <a:endParaRPr lang="zh-CN" altLang="en-US" sz="3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61038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153</TotalTime>
  <Words>711</Words>
  <Application>Microsoft Office PowerPoint</Application>
  <PresentationFormat>自定义</PresentationFormat>
  <Paragraphs>35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聚合</vt:lpstr>
      <vt:lpstr>抵制毒品  健康成长</vt:lpstr>
      <vt:lpstr>幻灯片 2</vt:lpstr>
      <vt:lpstr>新型毒品预防教育片 </vt:lpstr>
      <vt:lpstr>什么是毒品</vt:lpstr>
      <vt:lpstr>幻灯片 5</vt:lpstr>
      <vt:lpstr>毒品种类</vt:lpstr>
      <vt:lpstr>案例分析</vt:lpstr>
      <vt:lpstr>讨论</vt:lpstr>
      <vt:lpstr>幻灯片 9</vt:lpstr>
      <vt:lpstr>明星吸毒</vt:lpstr>
      <vt:lpstr>青少年吸毒的原因</vt:lpstr>
      <vt:lpstr>交友不慎</vt:lpstr>
      <vt:lpstr>案例分析</vt:lpstr>
      <vt:lpstr>案例分析</vt:lpstr>
      <vt:lpstr>归纳</vt:lpstr>
      <vt:lpstr>分组讨论:抵制毒品的方法</vt:lpstr>
      <vt:lpstr>表演</vt:lpstr>
      <vt:lpstr>幻灯片 18</vt:lpstr>
      <vt:lpstr>幻灯片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抵制毒品  健康成长</dc:title>
  <cp:lastModifiedBy>xbany</cp:lastModifiedBy>
  <cp:revision>33</cp:revision>
  <dcterms:modified xsi:type="dcterms:W3CDTF">2019-09-25T09:24:16Z</dcterms:modified>
</cp:coreProperties>
</file>