
<file path=[Content_Types].xml><?xml version="1.0" encoding="utf-8"?>
<Types xmlns="http://schemas.openxmlformats.org/package/2006/content-types">
  <Default Extension="fntdata" ContentType="application/x-fontdata"/>
  <Default Extension="jpeg" ContentType="image/jpeg"/>
  <Default Extension="jpg" ContentType="image/jpeg"/>
  <Default Extension="mp4" ContentType="video/mp4"/>
  <Default Extension="png" ContentType="image/png"/>
  <Default Extension="rels" ContentType="application/vnd.openxmlformats-package.relationships+xml"/>
  <Default Extension="wdp" ContentType="image/vnd.ms-photo"/>
  <Default Extension="wma" ContentType="audio/x-ms-wma"/>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Lst>
  <p:notesMasterIdLst>
    <p:notesMasterId r:id="rId26"/>
  </p:notesMasterIdLst>
  <p:sldIdLst>
    <p:sldId id="256" r:id="rId2"/>
    <p:sldId id="273" r:id="rId3"/>
    <p:sldId id="257" r:id="rId4"/>
    <p:sldId id="260" r:id="rId5"/>
    <p:sldId id="261" r:id="rId6"/>
    <p:sldId id="258" r:id="rId7"/>
    <p:sldId id="259" r:id="rId8"/>
    <p:sldId id="262" r:id="rId9"/>
    <p:sldId id="272" r:id="rId10"/>
    <p:sldId id="276" r:id="rId11"/>
    <p:sldId id="263" r:id="rId12"/>
    <p:sldId id="264" r:id="rId13"/>
    <p:sldId id="265" r:id="rId14"/>
    <p:sldId id="267" r:id="rId15"/>
    <p:sldId id="268" r:id="rId16"/>
    <p:sldId id="269" r:id="rId17"/>
    <p:sldId id="275" r:id="rId18"/>
    <p:sldId id="271" r:id="rId19"/>
    <p:sldId id="270" r:id="rId20"/>
    <p:sldId id="274" r:id="rId21"/>
    <p:sldId id="277" r:id="rId22"/>
    <p:sldId id="281" r:id="rId23"/>
    <p:sldId id="282" r:id="rId24"/>
    <p:sldId id="278" r:id="rId25"/>
  </p:sldIdLst>
  <p:sldSz cx="12192000" cy="6858000"/>
  <p:notesSz cx="6858000" cy="9144000"/>
  <p:embeddedFontLst>
    <p:embeddedFont>
      <p:font typeface="等线" panose="02010600030101010101" pitchFamily="2" charset="-122"/>
      <p:regular r:id="rId27"/>
      <p:bold r:id="rId28"/>
    </p:embeddedFont>
    <p:embeddedFont>
      <p:font typeface="汉仪太极体简" panose="02010604000101010101" pitchFamily="2" charset="-122"/>
      <p:regular r:id="rId29"/>
    </p:embeddedFont>
    <p:embeddedFont>
      <p:font typeface="黑体" panose="02010609060101010101" pitchFamily="49" charset="-122"/>
      <p:regular r:id="rId30"/>
    </p:embeddedFont>
    <p:embeddedFont>
      <p:font typeface="微软雅黑" panose="020B0503020204020204" pitchFamily="34" charset="-122"/>
      <p:regular r:id="rId31"/>
      <p:bold r:id="rId32"/>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16B10"/>
    <a:srgbClr val="BBE0E3"/>
    <a:srgbClr val="FF0000"/>
    <a:srgbClr val="7E430F"/>
    <a:srgbClr val="FFC000"/>
    <a:srgbClr val="12A89D"/>
    <a:srgbClr val="EAB200"/>
    <a:srgbClr val="1C9CE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0621" autoAdjust="0"/>
  </p:normalViewPr>
  <p:slideViewPr>
    <p:cSldViewPr snapToGrid="0" showGuides="1">
      <p:cViewPr varScale="1">
        <p:scale>
          <a:sx n="96" d="100"/>
          <a:sy n="96" d="100"/>
        </p:scale>
        <p:origin x="1014"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201B71-9B59-4932-BD27-DA04E19B046A}" type="datetimeFigureOut">
              <a:rPr lang="zh-CN" altLang="en-US" smtClean="0"/>
              <a:t>2019/11/8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1381A41-4B08-426B-A0BC-BBEDCECD33D6}" type="slidenum">
              <a:rPr lang="zh-CN" altLang="en-US" smtClean="0"/>
              <a:t>‹#›</a:t>
            </a:fld>
            <a:endParaRPr lang="zh-CN" altLang="en-US"/>
          </a:p>
        </p:txBody>
      </p:sp>
    </p:spTree>
    <p:extLst>
      <p:ext uri="{BB962C8B-B14F-4D97-AF65-F5344CB8AC3E}">
        <p14:creationId xmlns:p14="http://schemas.microsoft.com/office/powerpoint/2010/main" val="32740927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nSpc>
                <a:spcPts val="4000"/>
              </a:lnSpc>
              <a:buFont typeface="Arial" panose="020B0604020202020204" pitchFamily="34" charset="0"/>
              <a:buNone/>
            </a:pPr>
            <a:r>
              <a:rPr lang="en-US" altLang="zh-CN" sz="1200" b="1" dirty="0">
                <a:latin typeface="微软雅黑" panose="020B0503020204020204" pitchFamily="34" charset="-122"/>
                <a:ea typeface="微软雅黑" panose="020B0503020204020204" pitchFamily="34" charset="-122"/>
                <a:sym typeface="宋体" panose="02010600030101010101" pitchFamily="2" charset="-122"/>
              </a:rPr>
              <a:t> </a:t>
            </a:r>
            <a:r>
              <a:rPr lang="zh-CN" altLang="en-US" sz="1200" b="1" dirty="0">
                <a:latin typeface="微软雅黑" panose="020B0503020204020204" pitchFamily="34" charset="-122"/>
                <a:ea typeface="微软雅黑" panose="020B0503020204020204" pitchFamily="34" charset="-122"/>
                <a:sym typeface="宋体" panose="02010600030101010101" pitchFamily="2" charset="-122"/>
              </a:rPr>
              <a:t>按照《刑法》第</a:t>
            </a:r>
            <a:r>
              <a:rPr lang="en-US" altLang="zh-CN" sz="1200" b="1" dirty="0">
                <a:latin typeface="微软雅黑" panose="020B0503020204020204" pitchFamily="34" charset="-122"/>
                <a:ea typeface="微软雅黑" panose="020B0503020204020204" pitchFamily="34" charset="-122"/>
                <a:sym typeface="宋体" panose="02010600030101010101" pitchFamily="2" charset="-122"/>
              </a:rPr>
              <a:t>357</a:t>
            </a:r>
            <a:r>
              <a:rPr lang="zh-CN" altLang="en-US" sz="1200" b="1" dirty="0">
                <a:latin typeface="微软雅黑" panose="020B0503020204020204" pitchFamily="34" charset="-122"/>
                <a:ea typeface="微软雅黑" panose="020B0503020204020204" pitchFamily="34" charset="-122"/>
                <a:sym typeface="宋体" panose="02010600030101010101" pitchFamily="2" charset="-122"/>
              </a:rPr>
              <a:t>条规定：“毒品，是指鸦片、海洛因、甲基苯丙胺</a:t>
            </a:r>
            <a:r>
              <a:rPr lang="en-US" altLang="zh-CN" sz="1200" b="1" dirty="0">
                <a:latin typeface="微软雅黑" panose="020B0503020204020204" pitchFamily="34" charset="-122"/>
                <a:ea typeface="微软雅黑" panose="020B0503020204020204" pitchFamily="34" charset="-122"/>
                <a:sym typeface="宋体" panose="02010600030101010101" pitchFamily="2" charset="-122"/>
              </a:rPr>
              <a:t>(</a:t>
            </a:r>
            <a:r>
              <a:rPr lang="zh-CN" altLang="en-US" sz="1200" b="1" dirty="0">
                <a:latin typeface="微软雅黑" panose="020B0503020204020204" pitchFamily="34" charset="-122"/>
                <a:ea typeface="微软雅黑" panose="020B0503020204020204" pitchFamily="34" charset="-122"/>
                <a:sym typeface="宋体" panose="02010600030101010101" pitchFamily="2" charset="-122"/>
              </a:rPr>
              <a:t>冰毒</a:t>
            </a:r>
            <a:r>
              <a:rPr lang="en-US" altLang="zh-CN" sz="1200" b="1" dirty="0">
                <a:latin typeface="微软雅黑" panose="020B0503020204020204" pitchFamily="34" charset="-122"/>
                <a:ea typeface="微软雅黑" panose="020B0503020204020204" pitchFamily="34" charset="-122"/>
                <a:sym typeface="宋体" panose="02010600030101010101" pitchFamily="2" charset="-122"/>
              </a:rPr>
              <a:t>)</a:t>
            </a:r>
            <a:r>
              <a:rPr lang="zh-CN" altLang="en-US" sz="1200" b="1" dirty="0">
                <a:latin typeface="微软雅黑" panose="020B0503020204020204" pitchFamily="34" charset="-122"/>
                <a:ea typeface="微软雅黑" panose="020B0503020204020204" pitchFamily="34" charset="-122"/>
                <a:sym typeface="宋体" panose="02010600030101010101" pitchFamily="2" charset="-122"/>
              </a:rPr>
              <a:t>、吗啡、大麻、可卡因以及国家规定管制的其他能够使人形成瘾癖的麻醉药品和精神药品。”这里列举的六种毒品仅是国际上常见的，大量泛滥的毒品，但毒品却不仅限于这六种。</a:t>
            </a:r>
            <a:endParaRPr lang="zh-CN" altLang="en-US" sz="1200" b="1" dirty="0">
              <a:latin typeface="微软雅黑" panose="020B0503020204020204" pitchFamily="34" charset="-122"/>
              <a:ea typeface="微软雅黑" panose="020B0503020204020204" pitchFamily="34" charset="-122"/>
              <a:sym typeface="微软雅黑" panose="020B0503020204020204" pitchFamily="34" charset="-122"/>
            </a:endParaRPr>
          </a:p>
          <a:p>
            <a:pPr>
              <a:lnSpc>
                <a:spcPts val="4000"/>
              </a:lnSpc>
              <a:buFont typeface="Arial" panose="020B0604020202020204" pitchFamily="34" charset="0"/>
              <a:buNone/>
            </a:pPr>
            <a:r>
              <a:rPr lang="en-US" altLang="zh-CN" sz="1200" b="1" dirty="0">
                <a:latin typeface="微软雅黑" panose="020B0503020204020204" pitchFamily="34" charset="-122"/>
                <a:ea typeface="微软雅黑" panose="020B0503020204020204" pitchFamily="34" charset="-122"/>
                <a:sym typeface="宋体" panose="02010600030101010101" pitchFamily="2" charset="-122"/>
              </a:rPr>
              <a:t>   1996</a:t>
            </a:r>
            <a:r>
              <a:rPr lang="zh-CN" altLang="en-US" sz="1200" b="1" dirty="0">
                <a:latin typeface="微软雅黑" panose="020B0503020204020204" pitchFamily="34" charset="-122"/>
                <a:ea typeface="微软雅黑" panose="020B0503020204020204" pitchFamily="34" charset="-122"/>
                <a:sym typeface="宋体" panose="02010600030101010101" pitchFamily="2" charset="-122"/>
              </a:rPr>
              <a:t>年</a:t>
            </a:r>
            <a:r>
              <a:rPr lang="en-US" altLang="zh-CN" sz="1200" b="1" dirty="0">
                <a:latin typeface="微软雅黑" panose="020B0503020204020204" pitchFamily="34" charset="-122"/>
                <a:ea typeface="微软雅黑" panose="020B0503020204020204" pitchFamily="34" charset="-122"/>
                <a:sym typeface="宋体" panose="02010600030101010101" pitchFamily="2" charset="-122"/>
              </a:rPr>
              <a:t>1</a:t>
            </a:r>
            <a:r>
              <a:rPr lang="zh-CN" altLang="en-US" sz="1200" b="1" dirty="0">
                <a:latin typeface="微软雅黑" panose="020B0503020204020204" pitchFamily="34" charset="-122"/>
                <a:ea typeface="微软雅黑" panose="020B0503020204020204" pitchFamily="34" charset="-122"/>
                <a:sym typeface="宋体" panose="02010600030101010101" pitchFamily="2" charset="-122"/>
              </a:rPr>
              <a:t>月</a:t>
            </a:r>
            <a:r>
              <a:rPr lang="en-US" altLang="zh-CN" sz="1200" b="1" dirty="0">
                <a:latin typeface="微软雅黑" panose="020B0503020204020204" pitchFamily="34" charset="-122"/>
                <a:ea typeface="微软雅黑" panose="020B0503020204020204" pitchFamily="34" charset="-122"/>
                <a:sym typeface="宋体" panose="02010600030101010101" pitchFamily="2" charset="-122"/>
              </a:rPr>
              <a:t>16</a:t>
            </a:r>
            <a:r>
              <a:rPr lang="zh-CN" altLang="en-US" sz="1200" b="1" dirty="0">
                <a:latin typeface="微软雅黑" panose="020B0503020204020204" pitchFamily="34" charset="-122"/>
                <a:ea typeface="微软雅黑" panose="020B0503020204020204" pitchFamily="34" charset="-122"/>
                <a:sym typeface="宋体" panose="02010600030101010101" pitchFamily="2" charset="-122"/>
              </a:rPr>
              <a:t>日卫生部发布的</a:t>
            </a:r>
            <a:r>
              <a:rPr lang="en-US" altLang="zh-CN" sz="1200" b="1" dirty="0">
                <a:latin typeface="微软雅黑" panose="020B0503020204020204" pitchFamily="34" charset="-122"/>
                <a:ea typeface="微软雅黑" panose="020B0503020204020204" pitchFamily="34" charset="-122"/>
                <a:sym typeface="宋体" panose="02010600030101010101" pitchFamily="2" charset="-122"/>
              </a:rPr>
              <a:t>《</a:t>
            </a:r>
            <a:r>
              <a:rPr lang="zh-CN" altLang="en-US" sz="1200" b="1" dirty="0">
                <a:latin typeface="微软雅黑" panose="020B0503020204020204" pitchFamily="34" charset="-122"/>
                <a:ea typeface="微软雅黑" panose="020B0503020204020204" pitchFamily="34" charset="-122"/>
                <a:sym typeface="宋体" panose="02010600030101010101" pitchFamily="2" charset="-122"/>
              </a:rPr>
              <a:t>麻醉药品品种目录</a:t>
            </a:r>
            <a:r>
              <a:rPr lang="en-US" altLang="zh-CN" sz="1200" b="1" dirty="0">
                <a:latin typeface="微软雅黑" panose="020B0503020204020204" pitchFamily="34" charset="-122"/>
                <a:ea typeface="微软雅黑" panose="020B0503020204020204" pitchFamily="34" charset="-122"/>
                <a:sym typeface="宋体" panose="02010600030101010101" pitchFamily="2" charset="-122"/>
              </a:rPr>
              <a:t>》</a:t>
            </a:r>
            <a:r>
              <a:rPr lang="zh-CN" altLang="en-US" sz="1200" b="1" dirty="0">
                <a:latin typeface="微软雅黑" panose="020B0503020204020204" pitchFamily="34" charset="-122"/>
                <a:ea typeface="微软雅黑" panose="020B0503020204020204" pitchFamily="34" charset="-122"/>
                <a:sym typeface="宋体" panose="02010600030101010101" pitchFamily="2" charset="-122"/>
              </a:rPr>
              <a:t>和</a:t>
            </a:r>
            <a:r>
              <a:rPr lang="en-US" altLang="zh-CN" sz="1200" b="1" dirty="0">
                <a:latin typeface="微软雅黑" panose="020B0503020204020204" pitchFamily="34" charset="-122"/>
                <a:ea typeface="微软雅黑" panose="020B0503020204020204" pitchFamily="34" charset="-122"/>
                <a:sym typeface="宋体" panose="02010600030101010101" pitchFamily="2" charset="-122"/>
              </a:rPr>
              <a:t>《</a:t>
            </a:r>
            <a:r>
              <a:rPr lang="zh-CN" altLang="en-US" sz="1200" b="1" dirty="0">
                <a:latin typeface="微软雅黑" panose="020B0503020204020204" pitchFamily="34" charset="-122"/>
                <a:ea typeface="微软雅黑" panose="020B0503020204020204" pitchFamily="34" charset="-122"/>
                <a:sym typeface="宋体" panose="02010600030101010101" pitchFamily="2" charset="-122"/>
              </a:rPr>
              <a:t>精神药品品种目录</a:t>
            </a:r>
            <a:r>
              <a:rPr lang="en-US" altLang="zh-CN" sz="1200" b="1" dirty="0">
                <a:latin typeface="微软雅黑" panose="020B0503020204020204" pitchFamily="34" charset="-122"/>
                <a:ea typeface="微软雅黑" panose="020B0503020204020204" pitchFamily="34" charset="-122"/>
                <a:sym typeface="宋体" panose="02010600030101010101" pitchFamily="2" charset="-122"/>
              </a:rPr>
              <a:t>》</a:t>
            </a:r>
            <a:r>
              <a:rPr lang="zh-CN" altLang="en-US" sz="1200" b="1" dirty="0">
                <a:latin typeface="微软雅黑" panose="020B0503020204020204" pitchFamily="34" charset="-122"/>
                <a:ea typeface="微软雅黑" panose="020B0503020204020204" pitchFamily="34" charset="-122"/>
                <a:sym typeface="宋体" panose="02010600030101010101" pitchFamily="2" charset="-122"/>
              </a:rPr>
              <a:t>共列出被管制的能使人形成瘾癖的麻醉药品和精神药品共计</a:t>
            </a:r>
            <a:r>
              <a:rPr lang="en-US" altLang="zh-CN" sz="1200" b="1" dirty="0">
                <a:latin typeface="微软雅黑" panose="020B0503020204020204" pitchFamily="34" charset="-122"/>
                <a:ea typeface="微软雅黑" panose="020B0503020204020204" pitchFamily="34" charset="-122"/>
                <a:sym typeface="宋体" panose="02010600030101010101" pitchFamily="2" charset="-122"/>
              </a:rPr>
              <a:t>237</a:t>
            </a:r>
            <a:r>
              <a:rPr lang="zh-CN" altLang="en-US" sz="1200" b="1" dirty="0">
                <a:latin typeface="微软雅黑" panose="020B0503020204020204" pitchFamily="34" charset="-122"/>
                <a:ea typeface="微软雅黑" panose="020B0503020204020204" pitchFamily="34" charset="-122"/>
                <a:sym typeface="宋体" panose="02010600030101010101" pitchFamily="2" charset="-122"/>
              </a:rPr>
              <a:t>种，其中麻醉药品</a:t>
            </a:r>
            <a:r>
              <a:rPr lang="en-US" altLang="zh-CN" sz="1200" b="1" dirty="0">
                <a:latin typeface="微软雅黑" panose="020B0503020204020204" pitchFamily="34" charset="-122"/>
                <a:ea typeface="微软雅黑" panose="020B0503020204020204" pitchFamily="34" charset="-122"/>
                <a:sym typeface="宋体" panose="02010600030101010101" pitchFamily="2" charset="-122"/>
              </a:rPr>
              <a:t>118</a:t>
            </a:r>
            <a:r>
              <a:rPr lang="zh-CN" altLang="en-US" sz="1200" b="1" dirty="0">
                <a:latin typeface="微软雅黑" panose="020B0503020204020204" pitchFamily="34" charset="-122"/>
                <a:ea typeface="微软雅黑" panose="020B0503020204020204" pitchFamily="34" charset="-122"/>
                <a:sym typeface="宋体" panose="02010600030101010101" pitchFamily="2" charset="-122"/>
              </a:rPr>
              <a:t>种，精神药品</a:t>
            </a:r>
            <a:r>
              <a:rPr lang="en-US" altLang="zh-CN" sz="1200" b="1" dirty="0">
                <a:latin typeface="微软雅黑" panose="020B0503020204020204" pitchFamily="34" charset="-122"/>
                <a:ea typeface="微软雅黑" panose="020B0503020204020204" pitchFamily="34" charset="-122"/>
                <a:sym typeface="宋体" panose="02010600030101010101" pitchFamily="2" charset="-122"/>
              </a:rPr>
              <a:t>119</a:t>
            </a:r>
            <a:r>
              <a:rPr lang="zh-CN" altLang="en-US" sz="1200" b="1" dirty="0">
                <a:latin typeface="微软雅黑" panose="020B0503020204020204" pitchFamily="34" charset="-122"/>
                <a:ea typeface="微软雅黑" panose="020B0503020204020204" pitchFamily="34" charset="-122"/>
                <a:sym typeface="宋体" panose="02010600030101010101" pitchFamily="2" charset="-122"/>
              </a:rPr>
              <a:t>种。</a:t>
            </a:r>
            <a:endParaRPr lang="zh-CN" altLang="en-US" dirty="0"/>
          </a:p>
        </p:txBody>
      </p:sp>
      <p:sp>
        <p:nvSpPr>
          <p:cNvPr id="4" name="灯片编号占位符 3"/>
          <p:cNvSpPr>
            <a:spLocks noGrp="1"/>
          </p:cNvSpPr>
          <p:nvPr>
            <p:ph type="sldNum" sz="quarter" idx="5"/>
          </p:nvPr>
        </p:nvSpPr>
        <p:spPr/>
        <p:txBody>
          <a:bodyPr/>
          <a:lstStyle/>
          <a:p>
            <a:fld id="{61381A41-4B08-426B-A0BC-BBEDCECD33D6}" type="slidenum">
              <a:rPr lang="zh-CN" altLang="en-US" smtClean="0"/>
              <a:t>2</a:t>
            </a:fld>
            <a:endParaRPr lang="zh-CN" altLang="en-US"/>
          </a:p>
        </p:txBody>
      </p:sp>
    </p:spTree>
    <p:extLst>
      <p:ext uri="{BB962C8B-B14F-4D97-AF65-F5344CB8AC3E}">
        <p14:creationId xmlns:p14="http://schemas.microsoft.com/office/powerpoint/2010/main" val="10178222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B5D281-D23C-4EEB-8748-C58E8FF0C2B9}" type="slidenum">
              <a:rPr lang="zh-CN" altLang="en-US" smtClean="0"/>
              <a:t>22</a:t>
            </a:fld>
            <a:endParaRPr lang="zh-CN" altLang="en-US"/>
          </a:p>
        </p:txBody>
      </p:sp>
    </p:spTree>
    <p:extLst>
      <p:ext uri="{BB962C8B-B14F-4D97-AF65-F5344CB8AC3E}">
        <p14:creationId xmlns:p14="http://schemas.microsoft.com/office/powerpoint/2010/main" val="17688134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B5D281-D23C-4EEB-8748-C58E8FF0C2B9}" type="slidenum">
              <a:rPr lang="zh-CN" altLang="en-US" smtClean="0"/>
              <a:t>23</a:t>
            </a:fld>
            <a:endParaRPr lang="zh-CN" altLang="en-US"/>
          </a:p>
        </p:txBody>
      </p:sp>
    </p:spTree>
    <p:extLst>
      <p:ext uri="{BB962C8B-B14F-4D97-AF65-F5344CB8AC3E}">
        <p14:creationId xmlns:p14="http://schemas.microsoft.com/office/powerpoint/2010/main" val="25048141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sz="1200" kern="1200" dirty="0">
                <a:solidFill>
                  <a:schemeClr val="tx1"/>
                </a:solidFill>
                <a:effectLst/>
                <a:latin typeface="+mn-lt"/>
                <a:ea typeface="+mn-ea"/>
                <a:cs typeface="+mn-cs"/>
              </a:rPr>
              <a:t>鸦片，又叫阿片，俗称大烟，源于罂粟植物蒴果。鸦片因产地不同，呈黑色或褐色；有氨味或陈旧尿味，味苦，气味强烈。生鸦片经烧煮和发酵，可制成精制鸦片，呈棕色或金黄色。吸食时散发香甜气味。鸦片作为药物使用，长期或过量使用，则造成药物依赖性；作为毒品吸食，对人体产生难以挽回损害甚至造成死亡。吸食鸦片后，可以初致欣快感、无法集中精神、产生梦幻现象，导致高度心理及生理依赖性，长期使用后停止则会发生渴求药物、不安、流泪、流汗、流鼻水、易怒、发抖、寒战、打冷颤、厌食、便秘、腹泻、身体卷曲、抽筋等戒断症。过量使用造成急性中毒，症状包括昏迷、呼吸抑制、低血压、瞳孔变小，严重的引起呼吸抑止致人死亡。长期使用还能破坏内分泌和免疫系统功能，使吸毒者的抵抗力大大降低。由于不洁注射，引起局部和全身感染如脓肿、肝炎和艾滋病等。</a:t>
            </a:r>
          </a:p>
        </p:txBody>
      </p:sp>
      <p:sp>
        <p:nvSpPr>
          <p:cNvPr id="4" name="灯片编号占位符 3"/>
          <p:cNvSpPr>
            <a:spLocks noGrp="1"/>
          </p:cNvSpPr>
          <p:nvPr>
            <p:ph type="sldNum" sz="quarter" idx="5"/>
          </p:nvPr>
        </p:nvSpPr>
        <p:spPr/>
        <p:txBody>
          <a:bodyPr/>
          <a:lstStyle/>
          <a:p>
            <a:fld id="{61381A41-4B08-426B-A0BC-BBEDCECD33D6}" type="slidenum">
              <a:rPr lang="zh-CN" altLang="en-US" smtClean="0"/>
              <a:t>3</a:t>
            </a:fld>
            <a:endParaRPr lang="zh-CN" altLang="en-US"/>
          </a:p>
        </p:txBody>
      </p:sp>
    </p:spTree>
    <p:extLst>
      <p:ext uri="{BB962C8B-B14F-4D97-AF65-F5344CB8AC3E}">
        <p14:creationId xmlns:p14="http://schemas.microsoft.com/office/powerpoint/2010/main" val="21531814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2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海洛因通常是指二乙酰吗啡，它是由吗啡和醋酸酐反应而制成的。海洛因被称为世界毒品之王，是我国目前监控、查禁的最重要的毒品之一。吸食海洛因极易成瘾，且难戒断，长期吸食会导致瞳孔缩小，说话含糊不清，畏光，身上发痒，身体迅速消瘦，容易引起病毒性肝炎、肺气肿，用量过度会引起昏迷、呼吸抑制而死亡。</a:t>
            </a:r>
            <a:endParaRPr lang="zh-CN" altLang="en-US" dirty="0"/>
          </a:p>
        </p:txBody>
      </p:sp>
      <p:sp>
        <p:nvSpPr>
          <p:cNvPr id="4" name="灯片编号占位符 3"/>
          <p:cNvSpPr>
            <a:spLocks noGrp="1"/>
          </p:cNvSpPr>
          <p:nvPr>
            <p:ph type="sldNum" sz="quarter" idx="5"/>
          </p:nvPr>
        </p:nvSpPr>
        <p:spPr/>
        <p:txBody>
          <a:bodyPr/>
          <a:lstStyle/>
          <a:p>
            <a:fld id="{61381A41-4B08-426B-A0BC-BBEDCECD33D6}" type="slidenum">
              <a:rPr lang="zh-CN" altLang="en-US" smtClean="0"/>
              <a:t>4</a:t>
            </a:fld>
            <a:endParaRPr lang="zh-CN" altLang="en-US"/>
          </a:p>
        </p:txBody>
      </p:sp>
    </p:spTree>
    <p:extLst>
      <p:ext uri="{BB962C8B-B14F-4D97-AF65-F5344CB8AC3E}">
        <p14:creationId xmlns:p14="http://schemas.microsoft.com/office/powerpoint/2010/main" val="38923166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吗啡是鸦片中的主要生物碱，在医学上，吗啡为麻醉性镇痛药，但久用可产生严重的依赖性，一旦失去供给，将会产生流汗、颤抖、发热、血压升高、肌肉疼痛和痉挛等明显的戒断症状。长期使用吗啡，会引发精神失常，大剂量吸食吗啡，会导致呼吸停止而死亡。</a:t>
            </a:r>
            <a:endParaRPr lang="zh-CN" altLang="en-US" dirty="0"/>
          </a:p>
        </p:txBody>
      </p:sp>
      <p:sp>
        <p:nvSpPr>
          <p:cNvPr id="4" name="灯片编号占位符 3"/>
          <p:cNvSpPr>
            <a:spLocks noGrp="1"/>
          </p:cNvSpPr>
          <p:nvPr>
            <p:ph type="sldNum" sz="quarter" idx="5"/>
          </p:nvPr>
        </p:nvSpPr>
        <p:spPr/>
        <p:txBody>
          <a:bodyPr/>
          <a:lstStyle/>
          <a:p>
            <a:fld id="{61381A41-4B08-426B-A0BC-BBEDCECD33D6}" type="slidenum">
              <a:rPr lang="zh-CN" altLang="en-US" smtClean="0"/>
              <a:t>5</a:t>
            </a:fld>
            <a:endParaRPr lang="zh-CN" altLang="en-US"/>
          </a:p>
        </p:txBody>
      </p:sp>
    </p:spTree>
    <p:extLst>
      <p:ext uri="{BB962C8B-B14F-4D97-AF65-F5344CB8AC3E}">
        <p14:creationId xmlns:p14="http://schemas.microsoft.com/office/powerpoint/2010/main" val="14942885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大麻产自地球上的温暖地区或热带地区，为一年生草本植物。今天世界上多数毒品大麻是在墨西哥和哥伦比亚种植的。长期吸食大麻可引起精神及身体变化，如情绪烦燥，判断力和记忆力减退，工作能力下降，妄想、幻觉，对光反应迟钝、言语不清和痴呆，免疫力与抵抗力下降，对时间、距离判断失真，控制平衡能力下降等等，对驾车和复杂技术操作容易造成意外事故。一些乐坛的歌手、艺人吸食大麻，吞云吐雾，美其名曰“激发创作灵感”，实际是在胡扯。</a:t>
            </a:r>
          </a:p>
        </p:txBody>
      </p:sp>
      <p:sp>
        <p:nvSpPr>
          <p:cNvPr id="4" name="灯片编号占位符 3"/>
          <p:cNvSpPr>
            <a:spLocks noGrp="1"/>
          </p:cNvSpPr>
          <p:nvPr>
            <p:ph type="sldNum" sz="quarter" idx="5"/>
          </p:nvPr>
        </p:nvSpPr>
        <p:spPr/>
        <p:txBody>
          <a:bodyPr/>
          <a:lstStyle/>
          <a:p>
            <a:fld id="{61381A41-4B08-426B-A0BC-BBEDCECD33D6}" type="slidenum">
              <a:rPr lang="zh-CN" altLang="en-US" smtClean="0"/>
              <a:t>6</a:t>
            </a:fld>
            <a:endParaRPr lang="zh-CN" altLang="en-US"/>
          </a:p>
        </p:txBody>
      </p:sp>
    </p:spTree>
    <p:extLst>
      <p:ext uri="{BB962C8B-B14F-4D97-AF65-F5344CB8AC3E}">
        <p14:creationId xmlns:p14="http://schemas.microsoft.com/office/powerpoint/2010/main" val="40029805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b="0" dirty="0">
                <a:solidFill>
                  <a:schemeClr val="bg1"/>
                </a:solidFill>
              </a:rPr>
              <a:t>大剂量使用可使呼吸、心血管和呕吐中枢兴奋，严重者可发生惊厥，最后由兴奋转为抑制，出现呼吸抑制，心衰，甚至死亡。 </a:t>
            </a:r>
          </a:p>
        </p:txBody>
      </p:sp>
      <p:sp>
        <p:nvSpPr>
          <p:cNvPr id="4" name="灯片编号占位符 3"/>
          <p:cNvSpPr>
            <a:spLocks noGrp="1"/>
          </p:cNvSpPr>
          <p:nvPr>
            <p:ph type="sldNum" sz="quarter" idx="5"/>
          </p:nvPr>
        </p:nvSpPr>
        <p:spPr/>
        <p:txBody>
          <a:bodyPr/>
          <a:lstStyle/>
          <a:p>
            <a:fld id="{61381A41-4B08-426B-A0BC-BBEDCECD33D6}" type="slidenum">
              <a:rPr lang="zh-CN" altLang="en-US" smtClean="0"/>
              <a:t>7</a:t>
            </a:fld>
            <a:endParaRPr lang="zh-CN" altLang="en-US"/>
          </a:p>
        </p:txBody>
      </p:sp>
    </p:spTree>
    <p:extLst>
      <p:ext uri="{BB962C8B-B14F-4D97-AF65-F5344CB8AC3E}">
        <p14:creationId xmlns:p14="http://schemas.microsoft.com/office/powerpoint/2010/main" val="30224906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eaLnBrk="1" hangingPunct="1">
              <a:buFont typeface="Arial" panose="020B0604020202020204" pitchFamily="34" charset="0"/>
              <a:buNone/>
            </a:pPr>
            <a:r>
              <a:rPr lang="zh-CN" altLang="en-US" sz="12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通用名称：甲基苯丙胺。性状：外观为纯白结晶体，晶莹剔透，故被吸毒、贩毒者称为“冰”。由于对人体的中枢神经系统具有极强的刺激作用，且毒性剧烈，又称之为“冰毒”。冰毒的精神依赖性极强，已成为目前国际上危害最大的毒品之一。</a:t>
            </a:r>
          </a:p>
          <a:p>
            <a:pPr eaLnBrk="1" hangingPunct="1">
              <a:buFont typeface="Arial" panose="020B0604020202020204" pitchFamily="34" charset="0"/>
              <a:buNone/>
            </a:pPr>
            <a:r>
              <a:rPr lang="en-US" altLang="zh-CN" sz="12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2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吸食危害：吸食后会产生强烈的生理兴奋，能大量消耗人的体力和降低免疫功能，严重损害心脏、大脑组织甚至导致死亡。吸食成瘾者还会造成精神障碍，表现出妄想、好斗等。</a:t>
            </a:r>
            <a:r>
              <a:rPr lang="zh-CN" altLang="en-US" sz="12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 </a:t>
            </a:r>
            <a:endParaRPr lang="zh-CN" altLang="en-US" sz="12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endParaRPr lang="zh-CN" altLang="en-US" dirty="0"/>
          </a:p>
        </p:txBody>
      </p:sp>
      <p:sp>
        <p:nvSpPr>
          <p:cNvPr id="4" name="灯片编号占位符 3"/>
          <p:cNvSpPr>
            <a:spLocks noGrp="1"/>
          </p:cNvSpPr>
          <p:nvPr>
            <p:ph type="sldNum" sz="quarter" idx="5"/>
          </p:nvPr>
        </p:nvSpPr>
        <p:spPr/>
        <p:txBody>
          <a:bodyPr/>
          <a:lstStyle/>
          <a:p>
            <a:fld id="{61381A41-4B08-426B-A0BC-BBEDCECD33D6}" type="slidenum">
              <a:rPr lang="zh-CN" altLang="en-US" smtClean="0"/>
              <a:t>8</a:t>
            </a:fld>
            <a:endParaRPr lang="zh-CN" altLang="en-US"/>
          </a:p>
        </p:txBody>
      </p:sp>
    </p:spTree>
    <p:extLst>
      <p:ext uri="{BB962C8B-B14F-4D97-AF65-F5344CB8AC3E}">
        <p14:creationId xmlns:p14="http://schemas.microsoft.com/office/powerpoint/2010/main" val="42807323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“麻古”是泰语的音译，实际是缅甸产的“冰毒片剂”，其主要成分是“甲基苯丙胺”和“咖啡因”。外观与摇头丸相似，通常为红色、黑色、绿色的片剂，属苯丙胺类兴奋剂，具有很强的成瘾性。</a:t>
            </a:r>
            <a:endParaRPr lang="zh-CN" altLang="en-US" dirty="0">
              <a:sym typeface="Calibri" panose="020F0502020204030204" pitchFamily="34" charset="0"/>
            </a:endParaRPr>
          </a:p>
        </p:txBody>
      </p:sp>
      <p:sp>
        <p:nvSpPr>
          <p:cNvPr id="4" name="灯片编号占位符 3"/>
          <p:cNvSpPr>
            <a:spLocks noGrp="1"/>
          </p:cNvSpPr>
          <p:nvPr>
            <p:ph type="sldNum" sz="quarter" idx="5"/>
          </p:nvPr>
        </p:nvSpPr>
        <p:spPr/>
        <p:txBody>
          <a:bodyPr/>
          <a:lstStyle/>
          <a:p>
            <a:fld id="{61381A41-4B08-426B-A0BC-BBEDCECD33D6}" type="slidenum">
              <a:rPr lang="zh-CN" altLang="en-US" smtClean="0"/>
              <a:t>9</a:t>
            </a:fld>
            <a:endParaRPr lang="zh-CN" altLang="en-US"/>
          </a:p>
        </p:txBody>
      </p:sp>
    </p:spTree>
    <p:extLst>
      <p:ext uri="{BB962C8B-B14F-4D97-AF65-F5344CB8AC3E}">
        <p14:creationId xmlns:p14="http://schemas.microsoft.com/office/powerpoint/2010/main" val="22702863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2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性状：以</a:t>
            </a:r>
            <a:r>
              <a:rPr lang="en-US" altLang="zh-CN" sz="12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MDMA</a:t>
            </a:r>
            <a:r>
              <a:rPr lang="zh-CN" altLang="en-US" sz="12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12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MDA</a:t>
            </a:r>
            <a:r>
              <a:rPr lang="zh-CN" altLang="en-US" sz="12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等苯丙胺类兴奋剂为主要成分，由于滥用者服用后可出现长时间难以控制随音乐剧烈摆动头部的现象，故称为摇头丸。外观多呈片剂，形状多样，五颜六色。吸食危害：摇头丸具有兴奋和致幻双重作用，在药物的作用下，用药者的时间概念和认知出现混乱，表现出超乎寻常的活跃，整夜狂舞，不知疲劳。 同时在幻觉作用下使人行为失控，常常引发集体淫乱、自残与攻击行为，并可诱发精神分裂症及急性心脑疾病。</a:t>
            </a:r>
            <a:endParaRPr lang="zh-CN" altLang="en-US" dirty="0"/>
          </a:p>
        </p:txBody>
      </p:sp>
      <p:sp>
        <p:nvSpPr>
          <p:cNvPr id="4" name="灯片编号占位符 3"/>
          <p:cNvSpPr>
            <a:spLocks noGrp="1"/>
          </p:cNvSpPr>
          <p:nvPr>
            <p:ph type="sldNum" sz="quarter" idx="5"/>
          </p:nvPr>
        </p:nvSpPr>
        <p:spPr/>
        <p:txBody>
          <a:bodyPr/>
          <a:lstStyle/>
          <a:p>
            <a:fld id="{61381A41-4B08-426B-A0BC-BBEDCECD33D6}" type="slidenum">
              <a:rPr lang="zh-CN" altLang="en-US" smtClean="0"/>
              <a:t>10</a:t>
            </a:fld>
            <a:endParaRPr lang="zh-CN" altLang="en-US"/>
          </a:p>
        </p:txBody>
      </p:sp>
    </p:spTree>
    <p:extLst>
      <p:ext uri="{BB962C8B-B14F-4D97-AF65-F5344CB8AC3E}">
        <p14:creationId xmlns:p14="http://schemas.microsoft.com/office/powerpoint/2010/main" val="4753470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自定义版式">
    <p:bg>
      <p:bgPr>
        <a:blipFill rotWithShape="0">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69272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799965"/>
            <a:ext cx="7315200" cy="567442"/>
          </a:xfrm>
          <a:prstGeom prst="rect">
            <a:avLst/>
          </a:prstGeom>
        </p:spPr>
        <p:txBody>
          <a:bodyPr anchor="b"/>
          <a:lstStyle>
            <a:lvl1pPr algn="l">
              <a:defRPr sz="2667" b="1"/>
            </a:lvl1pPr>
          </a:lstStyle>
          <a:p>
            <a:r>
              <a:rPr lang="zh-CN" altLang="en-US"/>
              <a:t>单击此处编辑母版标题样式</a:t>
            </a:r>
          </a:p>
        </p:txBody>
      </p:sp>
      <p:sp>
        <p:nvSpPr>
          <p:cNvPr id="3" name="图片占位符 2"/>
          <p:cNvSpPr>
            <a:spLocks noGrp="1"/>
          </p:cNvSpPr>
          <p:nvPr>
            <p:ph type="pic" idx="1"/>
          </p:nvPr>
        </p:nvSpPr>
        <p:spPr>
          <a:xfrm>
            <a:off x="2389717" y="611906"/>
            <a:ext cx="7315200" cy="4116070"/>
          </a:xfrm>
          <a:prstGeom prst="rect">
            <a:avLst/>
          </a:prstGeo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pPr lvl="0"/>
            <a:endParaRPr lang="zh-CN" altLang="en-US" noProof="0"/>
          </a:p>
        </p:txBody>
      </p:sp>
      <p:sp>
        <p:nvSpPr>
          <p:cNvPr id="4" name="文本占位符 3"/>
          <p:cNvSpPr>
            <a:spLocks noGrp="1"/>
          </p:cNvSpPr>
          <p:nvPr>
            <p:ph type="body" sz="half" idx="2"/>
          </p:nvPr>
        </p:nvSpPr>
        <p:spPr>
          <a:xfrm>
            <a:off x="2389717" y="5367407"/>
            <a:ext cx="7315200" cy="804582"/>
          </a:xfrm>
          <a:prstGeom prst="rect">
            <a:avLst/>
          </a:prstGeo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zh-CN" altLang="en-US"/>
              <a:t>单击此处编辑母版文本样式</a:t>
            </a:r>
          </a:p>
        </p:txBody>
      </p:sp>
    </p:spTree>
    <p:extLst>
      <p:ext uri="{BB962C8B-B14F-4D97-AF65-F5344CB8AC3E}">
        <p14:creationId xmlns:p14="http://schemas.microsoft.com/office/powerpoint/2010/main" val="26199203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5251"/>
            <a:ext cx="10972800" cy="114335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09600" y="1600694"/>
            <a:ext cx="10972800" cy="452471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9787192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5252"/>
            <a:ext cx="2743200" cy="5850156"/>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5252"/>
            <a:ext cx="8026400" cy="5850156"/>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853647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025"/>
            <a:ext cx="10363200" cy="1469420"/>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828800" y="3885283"/>
            <a:ext cx="8534400" cy="1753141"/>
          </a:xfrm>
          <a:prstGeom prst="rect">
            <a:avLst/>
          </a:prstGeo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zh-CN" altLang="en-US"/>
              <a:t>单击此处编辑母版副标题样式</a:t>
            </a:r>
          </a:p>
        </p:txBody>
      </p:sp>
    </p:spTree>
    <p:extLst>
      <p:ext uri="{BB962C8B-B14F-4D97-AF65-F5344CB8AC3E}">
        <p14:creationId xmlns:p14="http://schemas.microsoft.com/office/powerpoint/2010/main" val="9338633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5251"/>
            <a:ext cx="10972800" cy="1143353"/>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609600" y="1600694"/>
            <a:ext cx="10972800" cy="452471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9422012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144"/>
            <a:ext cx="10363200" cy="1363554"/>
          </a:xfrm>
          <a:prstGeom prst="rect">
            <a:avLst/>
          </a:prstGeom>
        </p:spPr>
        <p:txBody>
          <a:bodyPr anchor="t"/>
          <a:lstStyle>
            <a:lvl1pPr algn="l">
              <a:defRPr sz="5333" b="1" cap="all"/>
            </a:lvl1pPr>
          </a:lstStyle>
          <a:p>
            <a:r>
              <a:rPr lang="zh-CN" altLang="en-US"/>
              <a:t>单击此处编辑母版标题样式</a:t>
            </a:r>
          </a:p>
        </p:txBody>
      </p:sp>
      <p:sp>
        <p:nvSpPr>
          <p:cNvPr id="3" name="文本占位符 2"/>
          <p:cNvSpPr>
            <a:spLocks noGrp="1"/>
          </p:cNvSpPr>
          <p:nvPr>
            <p:ph type="body" idx="1"/>
          </p:nvPr>
        </p:nvSpPr>
        <p:spPr>
          <a:xfrm>
            <a:off x="963084" y="2907081"/>
            <a:ext cx="10363200" cy="1499063"/>
          </a:xfrm>
          <a:prstGeom prst="rect">
            <a:avLst/>
          </a:prstGeom>
        </p:spPr>
        <p:txBody>
          <a:bodyPr anchor="b"/>
          <a:lstStyle>
            <a:lvl1pPr marL="0" indent="0">
              <a:buNone/>
              <a:defRPr sz="2667"/>
            </a:lvl1pPr>
            <a:lvl2pPr marL="609585" indent="0">
              <a:buNone/>
              <a:defRPr sz="2400"/>
            </a:lvl2pPr>
            <a:lvl3pPr marL="1219170" indent="0">
              <a:buNone/>
              <a:defRPr sz="2133"/>
            </a:lvl3pPr>
            <a:lvl4pPr marL="1828754" indent="0">
              <a:buNone/>
              <a:defRPr sz="1867"/>
            </a:lvl4pPr>
            <a:lvl5pPr marL="2438339" indent="0">
              <a:buNone/>
              <a:defRPr sz="1867"/>
            </a:lvl5pPr>
            <a:lvl6pPr marL="3047924" indent="0">
              <a:buNone/>
              <a:defRPr sz="1867"/>
            </a:lvl6pPr>
            <a:lvl7pPr marL="3657509" indent="0">
              <a:buNone/>
              <a:defRPr sz="1867"/>
            </a:lvl7pPr>
            <a:lvl8pPr marL="4267093" indent="0">
              <a:buNone/>
              <a:defRPr sz="1867"/>
            </a:lvl8pPr>
            <a:lvl9pPr marL="4876678" indent="0">
              <a:buNone/>
              <a:defRPr sz="1867"/>
            </a:lvl9pPr>
          </a:lstStyle>
          <a:p>
            <a:pPr lvl="0"/>
            <a:r>
              <a:rPr lang="zh-CN" altLang="en-US"/>
              <a:t>单击此处编辑母版文本样式</a:t>
            </a:r>
          </a:p>
        </p:txBody>
      </p:sp>
    </p:spTree>
    <p:extLst>
      <p:ext uri="{BB962C8B-B14F-4D97-AF65-F5344CB8AC3E}">
        <p14:creationId xmlns:p14="http://schemas.microsoft.com/office/powerpoint/2010/main" val="22356899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5251"/>
            <a:ext cx="10972800" cy="1143353"/>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609600" y="1600694"/>
            <a:ext cx="5384800" cy="4524713"/>
          </a:xfrm>
          <a:prstGeom prst="rect">
            <a:avLst/>
          </a:prstGeo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600694"/>
            <a:ext cx="5384800" cy="4524713"/>
          </a:xfrm>
          <a:prstGeom prst="rect">
            <a:avLst/>
          </a:prstGeo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9344880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5251"/>
            <a:ext cx="10972800" cy="1143353"/>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058"/>
            <a:ext cx="5386917" cy="639431"/>
          </a:xfrm>
          <a:prstGeom prst="rect">
            <a:avLst/>
          </a:prstGeo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zh-CN" altLang="en-US"/>
              <a:t>单击此处编辑母版文本样式</a:t>
            </a:r>
          </a:p>
        </p:txBody>
      </p:sp>
      <p:sp>
        <p:nvSpPr>
          <p:cNvPr id="4" name="内容占位符 3"/>
          <p:cNvSpPr>
            <a:spLocks noGrp="1"/>
          </p:cNvSpPr>
          <p:nvPr>
            <p:ph sz="half" idx="2"/>
          </p:nvPr>
        </p:nvSpPr>
        <p:spPr>
          <a:xfrm>
            <a:off x="609600" y="2174489"/>
            <a:ext cx="5386917" cy="3950919"/>
          </a:xfrm>
          <a:prstGeom prst="rect">
            <a:avLst/>
          </a:prstGeo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8" y="1535058"/>
            <a:ext cx="5389033" cy="639431"/>
          </a:xfrm>
          <a:prstGeom prst="rect">
            <a:avLst/>
          </a:prstGeo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zh-CN" altLang="en-US"/>
              <a:t>单击此处编辑母版文本样式</a:t>
            </a:r>
          </a:p>
        </p:txBody>
      </p:sp>
      <p:sp>
        <p:nvSpPr>
          <p:cNvPr id="6" name="内容占位符 5"/>
          <p:cNvSpPr>
            <a:spLocks noGrp="1"/>
          </p:cNvSpPr>
          <p:nvPr>
            <p:ph sz="quarter" idx="4"/>
          </p:nvPr>
        </p:nvSpPr>
        <p:spPr>
          <a:xfrm>
            <a:off x="6193368" y="2174489"/>
            <a:ext cx="5389033" cy="3950919"/>
          </a:xfrm>
          <a:prstGeom prst="rect">
            <a:avLst/>
          </a:prstGeo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5702908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5251"/>
            <a:ext cx="10972800" cy="1143353"/>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2341563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34096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136"/>
            <a:ext cx="4011084" cy="1162408"/>
          </a:xfrm>
          <a:prstGeom prst="rect">
            <a:avLst/>
          </a:prstGeom>
        </p:spPr>
        <p:txBody>
          <a:bodyPr anchor="b"/>
          <a:lstStyle>
            <a:lvl1pPr algn="l">
              <a:defRPr sz="2667" b="1"/>
            </a:lvl1pPr>
          </a:lstStyle>
          <a:p>
            <a:r>
              <a:rPr lang="zh-CN" altLang="en-US"/>
              <a:t>单击此处编辑母版标题样式</a:t>
            </a:r>
          </a:p>
        </p:txBody>
      </p:sp>
      <p:sp>
        <p:nvSpPr>
          <p:cNvPr id="3" name="内容占位符 2"/>
          <p:cNvSpPr>
            <a:spLocks noGrp="1"/>
          </p:cNvSpPr>
          <p:nvPr>
            <p:ph idx="1"/>
          </p:nvPr>
        </p:nvSpPr>
        <p:spPr>
          <a:xfrm>
            <a:off x="4766733" y="273135"/>
            <a:ext cx="6815667" cy="5852272"/>
          </a:xfrm>
          <a:prstGeom prst="rect">
            <a:avLst/>
          </a:prstGeo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1" y="1435544"/>
            <a:ext cx="4011084" cy="4689864"/>
          </a:xfrm>
          <a:prstGeom prst="rect">
            <a:avLst/>
          </a:prstGeo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zh-CN" altLang="en-US"/>
              <a:t>单击此处编辑母版文本样式</a:t>
            </a:r>
          </a:p>
        </p:txBody>
      </p:sp>
    </p:spTree>
    <p:extLst>
      <p:ext uri="{BB962C8B-B14F-4D97-AF65-F5344CB8AC3E}">
        <p14:creationId xmlns:p14="http://schemas.microsoft.com/office/powerpoint/2010/main" val="27494374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1052570"/>
      </p:ext>
    </p:extLst>
  </p:cSld>
  <p:clrMap bg1="lt1" tx1="dk1" bg2="lt2" tx2="dk2" accent1="accent1" accent2="accent2" accent3="accent3" accent4="accent4" accent5="accent5" accent6="accent6" hlink="hlink" folHlink="folHlink"/>
  <p:sldLayoutIdLst>
    <p:sldLayoutId id="2147483672"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p:txStyles>
    <p:titleStyle>
      <a:lvl1pPr algn="ctr" rtl="0" eaLnBrk="0" fontAlgn="base" hangingPunct="0">
        <a:spcBef>
          <a:spcPct val="0"/>
        </a:spcBef>
        <a:spcAft>
          <a:spcPct val="0"/>
        </a:spcAft>
        <a:defRPr sz="5867">
          <a:solidFill>
            <a:schemeClr val="tx2"/>
          </a:solidFill>
          <a:latin typeface="+mj-lt"/>
          <a:ea typeface="+mj-ea"/>
          <a:cs typeface="+mj-cs"/>
        </a:defRPr>
      </a:lvl1pPr>
      <a:lvl2pPr algn="ctr" rtl="0" eaLnBrk="0" fontAlgn="base" hangingPunct="0">
        <a:spcBef>
          <a:spcPct val="0"/>
        </a:spcBef>
        <a:spcAft>
          <a:spcPct val="0"/>
        </a:spcAft>
        <a:defRPr sz="5867">
          <a:solidFill>
            <a:schemeClr val="tx2"/>
          </a:solidFill>
          <a:latin typeface="Arial" pitchFamily="34" charset="0"/>
          <a:ea typeface="宋体" pitchFamily="2" charset="-122"/>
        </a:defRPr>
      </a:lvl2pPr>
      <a:lvl3pPr algn="ctr" rtl="0" eaLnBrk="0" fontAlgn="base" hangingPunct="0">
        <a:spcBef>
          <a:spcPct val="0"/>
        </a:spcBef>
        <a:spcAft>
          <a:spcPct val="0"/>
        </a:spcAft>
        <a:defRPr sz="5867">
          <a:solidFill>
            <a:schemeClr val="tx2"/>
          </a:solidFill>
          <a:latin typeface="Arial" pitchFamily="34" charset="0"/>
          <a:ea typeface="宋体" pitchFamily="2" charset="-122"/>
        </a:defRPr>
      </a:lvl3pPr>
      <a:lvl4pPr algn="ctr" rtl="0" eaLnBrk="0" fontAlgn="base" hangingPunct="0">
        <a:spcBef>
          <a:spcPct val="0"/>
        </a:spcBef>
        <a:spcAft>
          <a:spcPct val="0"/>
        </a:spcAft>
        <a:defRPr sz="5867">
          <a:solidFill>
            <a:schemeClr val="tx2"/>
          </a:solidFill>
          <a:latin typeface="Arial" pitchFamily="34" charset="0"/>
          <a:ea typeface="宋体" pitchFamily="2" charset="-122"/>
        </a:defRPr>
      </a:lvl4pPr>
      <a:lvl5pPr algn="ctr" rtl="0" eaLnBrk="0" fontAlgn="base" hangingPunct="0">
        <a:spcBef>
          <a:spcPct val="0"/>
        </a:spcBef>
        <a:spcAft>
          <a:spcPct val="0"/>
        </a:spcAft>
        <a:defRPr sz="5867">
          <a:solidFill>
            <a:schemeClr val="tx2"/>
          </a:solidFill>
          <a:latin typeface="Arial" pitchFamily="34" charset="0"/>
          <a:ea typeface="宋体" pitchFamily="2" charset="-122"/>
        </a:defRPr>
      </a:lvl5pPr>
      <a:lvl6pPr marL="609585" algn="ctr" rtl="0" fontAlgn="base">
        <a:spcBef>
          <a:spcPct val="0"/>
        </a:spcBef>
        <a:spcAft>
          <a:spcPct val="0"/>
        </a:spcAft>
        <a:defRPr sz="5867">
          <a:solidFill>
            <a:schemeClr val="tx2"/>
          </a:solidFill>
          <a:latin typeface="Arial" pitchFamily="34" charset="0"/>
          <a:ea typeface="宋体" pitchFamily="2" charset="-122"/>
        </a:defRPr>
      </a:lvl6pPr>
      <a:lvl7pPr marL="1219170" algn="ctr" rtl="0" fontAlgn="base">
        <a:spcBef>
          <a:spcPct val="0"/>
        </a:spcBef>
        <a:spcAft>
          <a:spcPct val="0"/>
        </a:spcAft>
        <a:defRPr sz="5867">
          <a:solidFill>
            <a:schemeClr val="tx2"/>
          </a:solidFill>
          <a:latin typeface="Arial" pitchFamily="34" charset="0"/>
          <a:ea typeface="宋体" pitchFamily="2" charset="-122"/>
        </a:defRPr>
      </a:lvl7pPr>
      <a:lvl8pPr marL="1828754" algn="ctr" rtl="0" fontAlgn="base">
        <a:spcBef>
          <a:spcPct val="0"/>
        </a:spcBef>
        <a:spcAft>
          <a:spcPct val="0"/>
        </a:spcAft>
        <a:defRPr sz="5867">
          <a:solidFill>
            <a:schemeClr val="tx2"/>
          </a:solidFill>
          <a:latin typeface="Arial" pitchFamily="34" charset="0"/>
          <a:ea typeface="宋体" pitchFamily="2" charset="-122"/>
        </a:defRPr>
      </a:lvl8pPr>
      <a:lvl9pPr marL="2438339" algn="ctr" rtl="0" fontAlgn="base">
        <a:spcBef>
          <a:spcPct val="0"/>
        </a:spcBef>
        <a:spcAft>
          <a:spcPct val="0"/>
        </a:spcAft>
        <a:defRPr sz="5867">
          <a:solidFill>
            <a:schemeClr val="tx2"/>
          </a:solidFill>
          <a:latin typeface="Arial" pitchFamily="34" charset="0"/>
          <a:ea typeface="宋体" pitchFamily="2" charset="-122"/>
        </a:defRPr>
      </a:lvl9pPr>
    </p:titleStyle>
    <p:bodyStyle>
      <a:lvl1pPr marL="457189" indent="-457189" algn="l" rtl="0" eaLnBrk="0" fontAlgn="base" hangingPunct="0">
        <a:spcBef>
          <a:spcPct val="20000"/>
        </a:spcBef>
        <a:spcAft>
          <a:spcPct val="0"/>
        </a:spcAft>
        <a:buChar char="•"/>
        <a:defRPr sz="4267">
          <a:solidFill>
            <a:schemeClr val="tx1"/>
          </a:solidFill>
          <a:latin typeface="+mn-lt"/>
          <a:ea typeface="+mn-ea"/>
          <a:cs typeface="+mn-cs"/>
        </a:defRPr>
      </a:lvl1pPr>
      <a:lvl2pPr marL="990575" indent="-380990" algn="l" rtl="0" eaLnBrk="0" fontAlgn="base" hangingPunct="0">
        <a:spcBef>
          <a:spcPct val="20000"/>
        </a:spcBef>
        <a:spcAft>
          <a:spcPct val="0"/>
        </a:spcAft>
        <a:buChar char="–"/>
        <a:defRPr sz="3733">
          <a:solidFill>
            <a:schemeClr val="tx1"/>
          </a:solidFill>
          <a:latin typeface="+mn-lt"/>
          <a:ea typeface="+mn-ea"/>
        </a:defRPr>
      </a:lvl2pPr>
      <a:lvl3pPr marL="1523962" indent="-304792" algn="l" rtl="0" eaLnBrk="0" fontAlgn="base" hangingPunct="0">
        <a:spcBef>
          <a:spcPct val="20000"/>
        </a:spcBef>
        <a:spcAft>
          <a:spcPct val="0"/>
        </a:spcAft>
        <a:buChar char="•"/>
        <a:defRPr sz="3200">
          <a:solidFill>
            <a:schemeClr val="tx1"/>
          </a:solidFill>
          <a:latin typeface="+mn-lt"/>
          <a:ea typeface="+mn-ea"/>
        </a:defRPr>
      </a:lvl3pPr>
      <a:lvl4pPr marL="2133547" indent="-304792" algn="l" rtl="0" eaLnBrk="0" fontAlgn="base" hangingPunct="0">
        <a:spcBef>
          <a:spcPct val="20000"/>
        </a:spcBef>
        <a:spcAft>
          <a:spcPct val="0"/>
        </a:spcAft>
        <a:buChar char="–"/>
        <a:defRPr sz="2667">
          <a:solidFill>
            <a:schemeClr val="tx1"/>
          </a:solidFill>
          <a:latin typeface="+mn-lt"/>
          <a:ea typeface="+mn-ea"/>
        </a:defRPr>
      </a:lvl4pPr>
      <a:lvl5pPr marL="2743131" indent="-304792" algn="l" rtl="0" eaLnBrk="0" fontAlgn="base" hangingPunct="0">
        <a:spcBef>
          <a:spcPct val="20000"/>
        </a:spcBef>
        <a:spcAft>
          <a:spcPct val="0"/>
        </a:spcAft>
        <a:buChar char="»"/>
        <a:defRPr sz="2667">
          <a:solidFill>
            <a:schemeClr val="tx1"/>
          </a:solidFill>
          <a:latin typeface="+mn-lt"/>
          <a:ea typeface="+mn-ea"/>
        </a:defRPr>
      </a:lvl5pPr>
      <a:lvl6pPr marL="3352716" indent="-304792" algn="l" rtl="0" fontAlgn="base">
        <a:spcBef>
          <a:spcPct val="20000"/>
        </a:spcBef>
        <a:spcAft>
          <a:spcPct val="0"/>
        </a:spcAft>
        <a:buChar char="»"/>
        <a:defRPr sz="2667">
          <a:solidFill>
            <a:schemeClr val="tx1"/>
          </a:solidFill>
          <a:latin typeface="+mn-lt"/>
          <a:ea typeface="+mn-ea"/>
        </a:defRPr>
      </a:lvl6pPr>
      <a:lvl7pPr marL="3962301" indent="-304792" algn="l" rtl="0" fontAlgn="base">
        <a:spcBef>
          <a:spcPct val="20000"/>
        </a:spcBef>
        <a:spcAft>
          <a:spcPct val="0"/>
        </a:spcAft>
        <a:buChar char="»"/>
        <a:defRPr sz="2667">
          <a:solidFill>
            <a:schemeClr val="tx1"/>
          </a:solidFill>
          <a:latin typeface="+mn-lt"/>
          <a:ea typeface="+mn-ea"/>
        </a:defRPr>
      </a:lvl7pPr>
      <a:lvl8pPr marL="4571886" indent="-304792" algn="l" rtl="0" fontAlgn="base">
        <a:spcBef>
          <a:spcPct val="20000"/>
        </a:spcBef>
        <a:spcAft>
          <a:spcPct val="0"/>
        </a:spcAft>
        <a:buChar char="»"/>
        <a:defRPr sz="2667">
          <a:solidFill>
            <a:schemeClr val="tx1"/>
          </a:solidFill>
          <a:latin typeface="+mn-lt"/>
          <a:ea typeface="+mn-ea"/>
        </a:defRPr>
      </a:lvl8pPr>
      <a:lvl9pPr marL="5181470" indent="-304792" algn="l" rtl="0" fontAlgn="base">
        <a:spcBef>
          <a:spcPct val="20000"/>
        </a:spcBef>
        <a:spcAft>
          <a:spcPct val="0"/>
        </a:spcAft>
        <a:buChar char="»"/>
        <a:defRPr sz="2667">
          <a:solidFill>
            <a:schemeClr val="tx1"/>
          </a:solidFill>
          <a:latin typeface="+mn-lt"/>
          <a:ea typeface="+mn-ea"/>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1.xml"/><Relationship Id="rId4" Type="http://schemas.openxmlformats.org/officeDocument/2006/relationships/image" Target="../media/image21.jpeg"/></Relationships>
</file>

<file path=ppt/slides/_rels/slide1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slideLayout" Target="../slideLayouts/slideLayout8.xml"/><Relationship Id="rId7" Type="http://schemas.openxmlformats.org/officeDocument/2006/relationships/image" Target="../media/image26.png"/><Relationship Id="rId2" Type="http://schemas.openxmlformats.org/officeDocument/2006/relationships/audio" Target="../media/media2.wma"/><Relationship Id="rId1" Type="http://schemas.microsoft.com/office/2007/relationships/media" Target="../media/media2.wma"/><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notesSlide" Target="../notesSlides/notesSlide10.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image" Target="../media/image28.jpeg"/><Relationship Id="rId2" Type="http://schemas.openxmlformats.org/officeDocument/2006/relationships/audio" Target="../media/media2.wma"/><Relationship Id="rId1" Type="http://schemas.microsoft.com/office/2007/relationships/media" Target="../media/media2.wma"/><Relationship Id="rId6" Type="http://schemas.openxmlformats.org/officeDocument/2006/relationships/image" Target="../media/image27.png"/><Relationship Id="rId5" Type="http://schemas.openxmlformats.org/officeDocument/2006/relationships/image" Target="../media/image24.png"/><Relationship Id="rId4" Type="http://schemas.openxmlformats.org/officeDocument/2006/relationships/notesSlide" Target="../notesSlides/notesSlide11.xml"/></Relationships>
</file>

<file path=ppt/slides/_rels/slide24.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9.png"/><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6" descr="未标题-1.jpg">
            <a:extLst>
              <a:ext uri="{FF2B5EF4-FFF2-40B4-BE49-F238E27FC236}">
                <a16:creationId xmlns:a16="http://schemas.microsoft.com/office/drawing/2014/main" id="{5BF39AB5-45DF-4A4E-85E2-77061C8DC3A8}"/>
              </a:ext>
            </a:extLst>
          </p:cNvPr>
          <p:cNvPicPr>
            <a:picLocks noChangeAspect="1"/>
          </p:cNvPicPr>
          <p:nvPr/>
        </p:nvPicPr>
        <p:blipFill rotWithShape="1">
          <a:blip r:embed="rId2">
            <a:extLst>
              <a:ext uri="{28A0092B-C50C-407E-A947-70E740481C1C}">
                <a14:useLocalDpi xmlns:a14="http://schemas.microsoft.com/office/drawing/2010/main" val="0"/>
              </a:ext>
            </a:extLst>
          </a:blip>
          <a:srcRect l="-94" t="3192" r="94" b="21808"/>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15">
            <a:extLst>
              <a:ext uri="{FF2B5EF4-FFF2-40B4-BE49-F238E27FC236}">
                <a16:creationId xmlns:a16="http://schemas.microsoft.com/office/drawing/2014/main" id="{FB6BF01F-2814-4DE9-989E-9782F50F1C94}"/>
              </a:ext>
            </a:extLst>
          </p:cNvPr>
          <p:cNvSpPr/>
          <p:nvPr/>
        </p:nvSpPr>
        <p:spPr>
          <a:xfrm>
            <a:off x="3175" y="0"/>
            <a:ext cx="12188825" cy="6858000"/>
          </a:xfrm>
          <a:prstGeom prst="rect">
            <a:avLst/>
          </a:prstGeom>
          <a:solidFill>
            <a:srgbClr val="000000">
              <a:alpha val="4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en-US" sz="2400" dirty="0">
              <a:solidFill>
                <a:srgbClr val="FFFFFF"/>
              </a:solidFill>
              <a:latin typeface="Montserrat Light" charset="0"/>
            </a:endParaRPr>
          </a:p>
        </p:txBody>
      </p:sp>
      <p:pic>
        <p:nvPicPr>
          <p:cNvPr id="6" name="图片 5">
            <a:extLst>
              <a:ext uri="{FF2B5EF4-FFF2-40B4-BE49-F238E27FC236}">
                <a16:creationId xmlns:a16="http://schemas.microsoft.com/office/drawing/2014/main" id="{09B58912-8755-406B-806C-54DF1CE2B828}"/>
              </a:ext>
            </a:extLst>
          </p:cNvPr>
          <p:cNvPicPr>
            <a:picLocks noChangeAspect="1"/>
          </p:cNvPicPr>
          <p:nvPr/>
        </p:nvPicPr>
        <p:blipFill>
          <a:blip r:embed="rId3"/>
          <a:stretch>
            <a:fillRect/>
          </a:stretch>
        </p:blipFill>
        <p:spPr>
          <a:xfrm>
            <a:off x="7866337" y="1945656"/>
            <a:ext cx="3907875" cy="2566638"/>
          </a:xfrm>
          <a:prstGeom prst="rect">
            <a:avLst/>
          </a:prstGeom>
        </p:spPr>
      </p:pic>
      <p:pic>
        <p:nvPicPr>
          <p:cNvPr id="8" name="图片 7">
            <a:extLst>
              <a:ext uri="{FF2B5EF4-FFF2-40B4-BE49-F238E27FC236}">
                <a16:creationId xmlns:a16="http://schemas.microsoft.com/office/drawing/2014/main" id="{69CDA50B-53F8-4F41-B94E-2C46B35EE118}"/>
              </a:ext>
            </a:extLst>
          </p:cNvPr>
          <p:cNvPicPr>
            <a:picLocks noChangeAspect="1"/>
          </p:cNvPicPr>
          <p:nvPr/>
        </p:nvPicPr>
        <p:blipFill>
          <a:blip r:embed="rId4"/>
          <a:stretch>
            <a:fillRect/>
          </a:stretch>
        </p:blipFill>
        <p:spPr>
          <a:xfrm>
            <a:off x="733061" y="2107632"/>
            <a:ext cx="8382727" cy="2353260"/>
          </a:xfrm>
          <a:prstGeom prst="rect">
            <a:avLst/>
          </a:prstGeom>
        </p:spPr>
      </p:pic>
      <p:pic>
        <p:nvPicPr>
          <p:cNvPr id="5" name="图片 4">
            <a:extLst>
              <a:ext uri="{FF2B5EF4-FFF2-40B4-BE49-F238E27FC236}">
                <a16:creationId xmlns:a16="http://schemas.microsoft.com/office/drawing/2014/main" id="{D662429C-A963-4756-9572-FBCACA2D19D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04349" y="-283194"/>
            <a:ext cx="2390826" cy="2390826"/>
          </a:xfrm>
          <a:prstGeom prst="rect">
            <a:avLst/>
          </a:prstGeom>
        </p:spPr>
      </p:pic>
      <p:sp>
        <p:nvSpPr>
          <p:cNvPr id="2" name="文本框 1">
            <a:extLst>
              <a:ext uri="{FF2B5EF4-FFF2-40B4-BE49-F238E27FC236}">
                <a16:creationId xmlns:a16="http://schemas.microsoft.com/office/drawing/2014/main" id="{F5751164-40A4-4B85-9205-4133892606E9}"/>
              </a:ext>
            </a:extLst>
          </p:cNvPr>
          <p:cNvSpPr txBox="1"/>
          <p:nvPr/>
        </p:nvSpPr>
        <p:spPr>
          <a:xfrm>
            <a:off x="9213573" y="6273284"/>
            <a:ext cx="2377574" cy="369332"/>
          </a:xfrm>
          <a:prstGeom prst="rect">
            <a:avLst/>
          </a:prstGeom>
          <a:noFill/>
        </p:spPr>
        <p:txBody>
          <a:bodyPr wrap="none" rtlCol="0">
            <a:spAutoFit/>
          </a:bodyPr>
          <a:lstStyle/>
          <a:p>
            <a:r>
              <a:rPr lang="zh-CN" altLang="en-US" dirty="0">
                <a:solidFill>
                  <a:schemeClr val="bg1"/>
                </a:solidFill>
                <a:latin typeface="黑体" panose="02010609060101010101" pitchFamily="49" charset="-122"/>
                <a:ea typeface="黑体" panose="02010609060101010101" pitchFamily="49" charset="-122"/>
              </a:rPr>
              <a:t>松滋市黄杰小学 胡雄</a:t>
            </a:r>
          </a:p>
        </p:txBody>
      </p:sp>
    </p:spTree>
    <p:extLst>
      <p:ext uri="{BB962C8B-B14F-4D97-AF65-F5344CB8AC3E}">
        <p14:creationId xmlns:p14="http://schemas.microsoft.com/office/powerpoint/2010/main" val="409635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9C030FCE-59E5-416D-AFE0-923A730AB786}"/>
              </a:ext>
            </a:extLst>
          </p:cNvPr>
          <p:cNvSpPr/>
          <p:nvPr/>
        </p:nvSpPr>
        <p:spPr>
          <a:xfrm>
            <a:off x="388189" y="819509"/>
            <a:ext cx="11386868" cy="5020574"/>
          </a:xfrm>
          <a:prstGeom prst="rect">
            <a:avLst/>
          </a:prstGeom>
          <a:solidFill>
            <a:srgbClr val="12A8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81D8F68E-0E41-4DF9-A50A-5D220E406371}"/>
              </a:ext>
            </a:extLst>
          </p:cNvPr>
          <p:cNvSpPr txBox="1"/>
          <p:nvPr/>
        </p:nvSpPr>
        <p:spPr>
          <a:xfrm>
            <a:off x="7318150" y="2506902"/>
            <a:ext cx="3570208" cy="1446550"/>
          </a:xfrm>
          <a:prstGeom prst="rect">
            <a:avLst/>
          </a:prstGeom>
          <a:noFill/>
        </p:spPr>
        <p:txBody>
          <a:bodyPr wrap="none" rtlCol="0">
            <a:spAutoFit/>
          </a:bodyPr>
          <a:lstStyle>
            <a:defPPr>
              <a:defRPr lang="zh-CN"/>
            </a:defPPr>
            <a:lvl1pPr>
              <a:defRPr sz="88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rgbClr val="FFC000"/>
                </a:solidFill>
              </a:rPr>
              <a:t>摇头丸</a:t>
            </a:r>
          </a:p>
        </p:txBody>
      </p:sp>
      <p:sp>
        <p:nvSpPr>
          <p:cNvPr id="7" name="文本框 6">
            <a:extLst>
              <a:ext uri="{FF2B5EF4-FFF2-40B4-BE49-F238E27FC236}">
                <a16:creationId xmlns:a16="http://schemas.microsoft.com/office/drawing/2014/main" id="{B686AE87-62EA-45AC-B82E-20B0953471E1}"/>
              </a:ext>
            </a:extLst>
          </p:cNvPr>
          <p:cNvSpPr txBox="1"/>
          <p:nvPr/>
        </p:nvSpPr>
        <p:spPr>
          <a:xfrm rot="1958873">
            <a:off x="10263081" y="1035664"/>
            <a:ext cx="1826141" cy="584775"/>
          </a:xfrm>
          <a:prstGeom prst="rect">
            <a:avLst/>
          </a:prstGeom>
          <a:noFill/>
          <a:ln>
            <a:solidFill>
              <a:srgbClr val="FFC000"/>
            </a:solidFill>
          </a:ln>
        </p:spPr>
        <p:txBody>
          <a:bodyPr wrap="none" rtlCol="0">
            <a:spAutoFit/>
          </a:bodyPr>
          <a:lstStyle>
            <a:defPPr>
              <a:defRPr lang="zh-CN"/>
            </a:defPPr>
            <a:lvl1pPr>
              <a:defRPr sz="32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rgbClr val="FFC000"/>
                </a:solidFill>
              </a:rPr>
              <a:t>新型毒品</a:t>
            </a:r>
          </a:p>
        </p:txBody>
      </p:sp>
      <p:pic>
        <p:nvPicPr>
          <p:cNvPr id="8" name="图片 3">
            <a:extLst>
              <a:ext uri="{FF2B5EF4-FFF2-40B4-BE49-F238E27FC236}">
                <a16:creationId xmlns:a16="http://schemas.microsoft.com/office/drawing/2014/main" id="{8B17E7B3-8D4E-4C88-A4EA-76FD7893797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7051" y="1257314"/>
            <a:ext cx="5527675" cy="414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6807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E8F8C4C2-6369-41B0-8F50-36513D36F01D}"/>
              </a:ext>
            </a:extLst>
          </p:cNvPr>
          <p:cNvSpPr/>
          <p:nvPr/>
        </p:nvSpPr>
        <p:spPr>
          <a:xfrm>
            <a:off x="1830287" y="2205948"/>
            <a:ext cx="8064210" cy="2446104"/>
          </a:xfrm>
          <a:prstGeom prst="rect">
            <a:avLst/>
          </a:prstGeom>
          <a:solidFill>
            <a:srgbClr val="12A8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DF3211FC-CA5B-49EF-9CCD-4B0BDA4EE7F1}"/>
              </a:ext>
            </a:extLst>
          </p:cNvPr>
          <p:cNvSpPr/>
          <p:nvPr/>
        </p:nvSpPr>
        <p:spPr>
          <a:xfrm>
            <a:off x="2582173" y="2551837"/>
            <a:ext cx="6561827" cy="1754326"/>
          </a:xfrm>
          <a:prstGeom prst="rect">
            <a:avLst/>
          </a:prstGeom>
        </p:spPr>
        <p:txBody>
          <a:bodyPr wrap="square">
            <a:spAutoFit/>
          </a:bodyPr>
          <a:lstStyle/>
          <a:p>
            <a:pPr algn="just"/>
            <a:r>
              <a:rPr lang="zh-CN" altLang="en-US" sz="3600" dirty="0">
                <a:solidFill>
                  <a:schemeClr val="bg1"/>
                </a:solidFill>
                <a:latin typeface="微软雅黑" panose="020B0503020204020204" pitchFamily="34" charset="-122"/>
                <a:ea typeface="微软雅黑" panose="020B0503020204020204" pitchFamily="34" charset="-122"/>
              </a:rPr>
              <a:t>国家规定管制的其它能够使人形成瘾癖的麻醉药品和精神药品</a:t>
            </a:r>
            <a:r>
              <a:rPr lang="en-US" altLang="zh-CN" sz="3600" dirty="0">
                <a:solidFill>
                  <a:schemeClr val="bg1"/>
                </a:solidFill>
                <a:latin typeface="微软雅黑" panose="020B0503020204020204" pitchFamily="34" charset="-122"/>
                <a:ea typeface="微软雅黑" panose="020B0503020204020204" pitchFamily="34" charset="-122"/>
              </a:rPr>
              <a:t>……</a:t>
            </a:r>
            <a:endParaRPr lang="zh-CN" altLang="en-US" sz="36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31438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id="{BFCB6618-80BC-43D1-98E5-F6FF6D3695D3}"/>
              </a:ext>
            </a:extLst>
          </p:cNvPr>
          <p:cNvSpPr/>
          <p:nvPr/>
        </p:nvSpPr>
        <p:spPr>
          <a:xfrm>
            <a:off x="402566" y="1162409"/>
            <a:ext cx="11386868" cy="502057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56D84DE1-C7D0-4913-928E-FC76C81AA884}"/>
              </a:ext>
            </a:extLst>
          </p:cNvPr>
          <p:cNvSpPr/>
          <p:nvPr/>
        </p:nvSpPr>
        <p:spPr>
          <a:xfrm>
            <a:off x="4389906" y="1920411"/>
            <a:ext cx="6979029" cy="33695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a:extLst>
              <a:ext uri="{FF2B5EF4-FFF2-40B4-BE49-F238E27FC236}">
                <a16:creationId xmlns:a16="http://schemas.microsoft.com/office/drawing/2014/main" id="{0E5EBE3D-A886-48B8-9CE4-76A62198D487}"/>
              </a:ext>
            </a:extLst>
          </p:cNvPr>
          <p:cNvGrpSpPr/>
          <p:nvPr/>
        </p:nvGrpSpPr>
        <p:grpSpPr>
          <a:xfrm>
            <a:off x="1207457" y="1735090"/>
            <a:ext cx="2872496" cy="1053452"/>
            <a:chOff x="353783" y="2509257"/>
            <a:chExt cx="2872496" cy="1053452"/>
          </a:xfrm>
          <a:solidFill>
            <a:srgbClr val="FF0000"/>
          </a:solidFill>
        </p:grpSpPr>
        <p:sp>
          <p:nvSpPr>
            <p:cNvPr id="6" name="矩形 5">
              <a:extLst>
                <a:ext uri="{FF2B5EF4-FFF2-40B4-BE49-F238E27FC236}">
                  <a16:creationId xmlns:a16="http://schemas.microsoft.com/office/drawing/2014/main" id="{07F82223-DFA7-42E2-8E13-320B64D9AEFD}"/>
                </a:ext>
              </a:extLst>
            </p:cNvPr>
            <p:cNvSpPr/>
            <p:nvPr/>
          </p:nvSpPr>
          <p:spPr>
            <a:xfrm>
              <a:off x="353783" y="2509257"/>
              <a:ext cx="2872496" cy="10534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10BAAE53-B195-444E-B8C8-940637A9C83B}"/>
                </a:ext>
              </a:extLst>
            </p:cNvPr>
            <p:cNvSpPr txBox="1"/>
            <p:nvPr/>
          </p:nvSpPr>
          <p:spPr>
            <a:xfrm>
              <a:off x="569184" y="2651263"/>
              <a:ext cx="2441694" cy="769441"/>
            </a:xfrm>
            <a:prstGeom prst="rect">
              <a:avLst/>
            </a:prstGeom>
            <a:grpFill/>
            <a:ln>
              <a:solidFill>
                <a:schemeClr val="bg1"/>
              </a:solidFill>
            </a:ln>
          </p:spPr>
          <p:txBody>
            <a:bodyPr wrap="none" rtlCol="0">
              <a:spAutoFit/>
            </a:bodyPr>
            <a:lstStyle/>
            <a:p>
              <a:r>
                <a:rPr lang="zh-CN" altLang="en-US" sz="4400" b="1" dirty="0">
                  <a:solidFill>
                    <a:schemeClr val="bg1"/>
                  </a:solidFill>
                  <a:latin typeface="微软雅黑" panose="020B0503020204020204" pitchFamily="34" charset="-122"/>
                  <a:ea typeface="微软雅黑" panose="020B0503020204020204" pitchFamily="34" charset="-122"/>
                </a:rPr>
                <a:t>营养不良</a:t>
              </a:r>
            </a:p>
          </p:txBody>
        </p:sp>
      </p:grpSp>
      <p:sp>
        <p:nvSpPr>
          <p:cNvPr id="8" name="文本框 7">
            <a:extLst>
              <a:ext uri="{FF2B5EF4-FFF2-40B4-BE49-F238E27FC236}">
                <a16:creationId xmlns:a16="http://schemas.microsoft.com/office/drawing/2014/main" id="{1A91926A-AD9B-46E4-933D-6D1D9DF785BA}"/>
              </a:ext>
            </a:extLst>
          </p:cNvPr>
          <p:cNvSpPr txBox="1"/>
          <p:nvPr/>
        </p:nvSpPr>
        <p:spPr>
          <a:xfrm>
            <a:off x="4925584" y="2021361"/>
            <a:ext cx="6021236" cy="2797048"/>
          </a:xfrm>
          <a:prstGeom prst="rect">
            <a:avLst/>
          </a:prstGeom>
          <a:noFill/>
        </p:spPr>
        <p:txBody>
          <a:bodyPr wrap="square" rtlCol="0">
            <a:spAutoFit/>
          </a:bodyPr>
          <a:lstStyle/>
          <a:p>
            <a:pPr>
              <a:lnSpc>
                <a:spcPct val="150000"/>
              </a:lnSpc>
            </a:pPr>
            <a:r>
              <a:rPr lang="zh-CN" altLang="en-US" sz="2400" b="0" i="0" dirty="0">
                <a:solidFill>
                  <a:schemeClr val="tx2"/>
                </a:solidFill>
                <a:effectLst/>
                <a:latin typeface="微软雅黑" panose="020B0503020204020204" pitchFamily="34" charset="-122"/>
                <a:ea typeface="微软雅黑" panose="020B0503020204020204" pitchFamily="34" charset="-122"/>
              </a:rPr>
              <a:t>吸毒可引发呕吐、食欲下降，抑制胃、胆、胰消化腺体的分泌，从而影响食物的消化吸收。时间一长，造成吸毒者营养不良和体重下降，特别是经济困难的吸毒者，吸毒时间越长越骨瘦如柴。</a:t>
            </a:r>
          </a:p>
        </p:txBody>
      </p:sp>
      <p:pic>
        <p:nvPicPr>
          <p:cNvPr id="12" name="Picture 3" descr="瘦弱不堪">
            <a:extLst>
              <a:ext uri="{FF2B5EF4-FFF2-40B4-BE49-F238E27FC236}">
                <a16:creationId xmlns:a16="http://schemas.microsoft.com/office/drawing/2014/main" id="{EA33DF93-3E9A-48DF-853E-F58542BF552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207457" y="3293965"/>
            <a:ext cx="2872496" cy="1996037"/>
          </a:xfrm>
          <a:prstGeom prst="rect">
            <a:avLst/>
          </a:prstGeom>
          <a:noFill/>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13" name="组合 12">
            <a:extLst>
              <a:ext uri="{FF2B5EF4-FFF2-40B4-BE49-F238E27FC236}">
                <a16:creationId xmlns:a16="http://schemas.microsoft.com/office/drawing/2014/main" id="{A40D5685-6D85-4BA4-8926-EA2D68DA933E}"/>
              </a:ext>
            </a:extLst>
          </p:cNvPr>
          <p:cNvGrpSpPr/>
          <p:nvPr/>
        </p:nvGrpSpPr>
        <p:grpSpPr>
          <a:xfrm>
            <a:off x="402566" y="210532"/>
            <a:ext cx="2876434" cy="786034"/>
            <a:chOff x="353783" y="119740"/>
            <a:chExt cx="2876434" cy="786034"/>
          </a:xfrm>
        </p:grpSpPr>
        <p:sp>
          <p:nvSpPr>
            <p:cNvPr id="14" name="矩形 13">
              <a:extLst>
                <a:ext uri="{FF2B5EF4-FFF2-40B4-BE49-F238E27FC236}">
                  <a16:creationId xmlns:a16="http://schemas.microsoft.com/office/drawing/2014/main" id="{36271677-D6DB-46B0-988C-D0036EA48874}"/>
                </a:ext>
              </a:extLst>
            </p:cNvPr>
            <p:cNvSpPr/>
            <p:nvPr/>
          </p:nvSpPr>
          <p:spPr>
            <a:xfrm>
              <a:off x="353783" y="119740"/>
              <a:ext cx="2876434" cy="786034"/>
            </a:xfrm>
            <a:prstGeom prst="rect">
              <a:avLst/>
            </a:prstGeom>
            <a:solidFill>
              <a:srgbClr val="BBE0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63D04E86-FDD3-402B-B87F-21FD2B23AB8C}"/>
                </a:ext>
              </a:extLst>
            </p:cNvPr>
            <p:cNvSpPr txBox="1"/>
            <p:nvPr/>
          </p:nvSpPr>
          <p:spPr>
            <a:xfrm>
              <a:off x="620480" y="281925"/>
              <a:ext cx="2339102" cy="461665"/>
            </a:xfrm>
            <a:prstGeom prst="rect">
              <a:avLst/>
            </a:prstGeom>
            <a:noFill/>
            <a:ln>
              <a:solidFill>
                <a:schemeClr val="tx1"/>
              </a:solidFill>
            </a:ln>
          </p:spPr>
          <p:txBody>
            <a:bodyPr wrap="none" rtlCol="0">
              <a:spAutoFit/>
            </a:bodyPr>
            <a:lstStyle/>
            <a:p>
              <a:r>
                <a:rPr lang="zh-CN" altLang="en-US" sz="2400" b="1" dirty="0">
                  <a:solidFill>
                    <a:srgbClr val="FF0000"/>
                  </a:solidFill>
                  <a:latin typeface="微软雅黑" panose="020B0503020204020204" pitchFamily="34" charset="-122"/>
                  <a:ea typeface="微软雅黑" panose="020B0503020204020204" pitchFamily="34" charset="-122"/>
                </a:rPr>
                <a:t>二、吸毒的危害</a:t>
              </a:r>
            </a:p>
          </p:txBody>
        </p:sp>
      </p:grpSp>
    </p:spTree>
    <p:extLst>
      <p:ext uri="{BB962C8B-B14F-4D97-AF65-F5344CB8AC3E}">
        <p14:creationId xmlns:p14="http://schemas.microsoft.com/office/powerpoint/2010/main" val="4117265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to="" calcmode="lin" valueType="num">
                                      <p:cBhvr>
                                        <p:cTn id="7" dur="1" fill="hold"/>
                                        <p:tgtEl>
                                          <p:spTgt spid="1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7C23BE7D-165B-4D4F-A650-95723E1AF0D0}"/>
              </a:ext>
            </a:extLst>
          </p:cNvPr>
          <p:cNvSpPr/>
          <p:nvPr/>
        </p:nvSpPr>
        <p:spPr>
          <a:xfrm>
            <a:off x="402566" y="1162409"/>
            <a:ext cx="11386868" cy="502057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56D84DE1-C7D0-4913-928E-FC76C81AA884}"/>
              </a:ext>
            </a:extLst>
          </p:cNvPr>
          <p:cNvSpPr/>
          <p:nvPr/>
        </p:nvSpPr>
        <p:spPr>
          <a:xfrm>
            <a:off x="4537234" y="1744204"/>
            <a:ext cx="6979029" cy="33695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07F82223-DFA7-42E2-8E13-320B64D9AEFD}"/>
              </a:ext>
            </a:extLst>
          </p:cNvPr>
          <p:cNvSpPr/>
          <p:nvPr/>
        </p:nvSpPr>
        <p:spPr>
          <a:xfrm>
            <a:off x="543564" y="2947535"/>
            <a:ext cx="3680179" cy="105345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10BAAE53-B195-444E-B8C8-940637A9C83B}"/>
              </a:ext>
            </a:extLst>
          </p:cNvPr>
          <p:cNvSpPr txBox="1"/>
          <p:nvPr/>
        </p:nvSpPr>
        <p:spPr>
          <a:xfrm>
            <a:off x="886982" y="3089541"/>
            <a:ext cx="2993343" cy="769441"/>
          </a:xfrm>
          <a:prstGeom prst="rect">
            <a:avLst/>
          </a:prstGeom>
          <a:noFill/>
          <a:ln>
            <a:solidFill>
              <a:schemeClr val="bg1"/>
            </a:solidFill>
          </a:ln>
        </p:spPr>
        <p:txBody>
          <a:bodyPr wrap="square" rtlCol="0">
            <a:spAutoFit/>
          </a:bodyPr>
          <a:lstStyle/>
          <a:p>
            <a:r>
              <a:rPr lang="zh-CN" altLang="en-US" sz="4400" b="1" dirty="0">
                <a:solidFill>
                  <a:schemeClr val="bg1"/>
                </a:solidFill>
                <a:latin typeface="微软雅黑" panose="020B0503020204020204" pitchFamily="34" charset="-122"/>
                <a:ea typeface="微软雅黑" panose="020B0503020204020204" pitchFamily="34" charset="-122"/>
              </a:rPr>
              <a:t>损害呼吸道</a:t>
            </a:r>
          </a:p>
        </p:txBody>
      </p:sp>
      <p:sp>
        <p:nvSpPr>
          <p:cNvPr id="8" name="文本框 7">
            <a:extLst>
              <a:ext uri="{FF2B5EF4-FFF2-40B4-BE49-F238E27FC236}">
                <a16:creationId xmlns:a16="http://schemas.microsoft.com/office/drawing/2014/main" id="{1A91926A-AD9B-46E4-933D-6D1D9DF785BA}"/>
              </a:ext>
            </a:extLst>
          </p:cNvPr>
          <p:cNvSpPr txBox="1"/>
          <p:nvPr/>
        </p:nvSpPr>
        <p:spPr>
          <a:xfrm>
            <a:off x="5100988" y="2307474"/>
            <a:ext cx="6021236" cy="2243050"/>
          </a:xfrm>
          <a:prstGeom prst="rect">
            <a:avLst/>
          </a:prstGeom>
          <a:noFill/>
        </p:spPr>
        <p:txBody>
          <a:bodyPr wrap="square" rtlCol="0">
            <a:spAutoFit/>
          </a:bodyPr>
          <a:lstStyle/>
          <a:p>
            <a:pPr>
              <a:lnSpc>
                <a:spcPct val="150000"/>
              </a:lnSpc>
            </a:pPr>
            <a:r>
              <a:rPr lang="zh-CN" altLang="en-US" sz="2400" dirty="0">
                <a:solidFill>
                  <a:schemeClr val="tx2"/>
                </a:solidFill>
                <a:latin typeface="微软雅黑" panose="020B0503020204020204" pitchFamily="34" charset="-122"/>
                <a:ea typeface="微软雅黑" panose="020B0503020204020204" pitchFamily="34" charset="-122"/>
              </a:rPr>
              <a:t>毒品中大都掺入滑石粉、淀粉等粉状杂物，吸食后往往引发肺梗塞，肺气肿、肺结核等肺部疾病；损害免疫系统，引发许多疾病的传播和感染。</a:t>
            </a:r>
          </a:p>
        </p:txBody>
      </p:sp>
      <p:grpSp>
        <p:nvGrpSpPr>
          <p:cNvPr id="11" name="组合 10">
            <a:extLst>
              <a:ext uri="{FF2B5EF4-FFF2-40B4-BE49-F238E27FC236}">
                <a16:creationId xmlns:a16="http://schemas.microsoft.com/office/drawing/2014/main" id="{87B22E79-CBE4-4C18-BCCB-59CA571EFBF0}"/>
              </a:ext>
            </a:extLst>
          </p:cNvPr>
          <p:cNvGrpSpPr/>
          <p:nvPr/>
        </p:nvGrpSpPr>
        <p:grpSpPr>
          <a:xfrm>
            <a:off x="402566" y="210532"/>
            <a:ext cx="2876434" cy="786034"/>
            <a:chOff x="353783" y="119740"/>
            <a:chExt cx="2876434" cy="786034"/>
          </a:xfrm>
        </p:grpSpPr>
        <p:sp>
          <p:nvSpPr>
            <p:cNvPr id="12" name="矩形 11">
              <a:extLst>
                <a:ext uri="{FF2B5EF4-FFF2-40B4-BE49-F238E27FC236}">
                  <a16:creationId xmlns:a16="http://schemas.microsoft.com/office/drawing/2014/main" id="{38B22C58-1884-466B-8CA2-119081838D3E}"/>
                </a:ext>
              </a:extLst>
            </p:cNvPr>
            <p:cNvSpPr/>
            <p:nvPr/>
          </p:nvSpPr>
          <p:spPr>
            <a:xfrm>
              <a:off x="353783" y="119740"/>
              <a:ext cx="2876434" cy="786034"/>
            </a:xfrm>
            <a:prstGeom prst="rect">
              <a:avLst/>
            </a:prstGeom>
            <a:solidFill>
              <a:srgbClr val="BBE0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BFE8C1FA-4C24-4AD4-9B86-539598CC3B38}"/>
                </a:ext>
              </a:extLst>
            </p:cNvPr>
            <p:cNvSpPr txBox="1"/>
            <p:nvPr/>
          </p:nvSpPr>
          <p:spPr>
            <a:xfrm>
              <a:off x="620480" y="281925"/>
              <a:ext cx="2339102" cy="461665"/>
            </a:xfrm>
            <a:prstGeom prst="rect">
              <a:avLst/>
            </a:prstGeom>
            <a:noFill/>
            <a:ln>
              <a:solidFill>
                <a:schemeClr val="tx1"/>
              </a:solidFill>
            </a:ln>
          </p:spPr>
          <p:txBody>
            <a:bodyPr wrap="none" rtlCol="0">
              <a:spAutoFit/>
            </a:bodyPr>
            <a:lstStyle/>
            <a:p>
              <a:r>
                <a:rPr lang="zh-CN" altLang="en-US" sz="2400" b="1" dirty="0">
                  <a:solidFill>
                    <a:srgbClr val="FF0000"/>
                  </a:solidFill>
                  <a:latin typeface="微软雅黑" panose="020B0503020204020204" pitchFamily="34" charset="-122"/>
                  <a:ea typeface="微软雅黑" panose="020B0503020204020204" pitchFamily="34" charset="-122"/>
                </a:rPr>
                <a:t>二、吸毒的危害</a:t>
              </a:r>
            </a:p>
          </p:txBody>
        </p:sp>
      </p:grpSp>
    </p:spTree>
    <p:extLst>
      <p:ext uri="{BB962C8B-B14F-4D97-AF65-F5344CB8AC3E}">
        <p14:creationId xmlns:p14="http://schemas.microsoft.com/office/powerpoint/2010/main" val="10195023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id="{212BE41E-8FE7-4EF7-BBA3-24B7920FA825}"/>
              </a:ext>
            </a:extLst>
          </p:cNvPr>
          <p:cNvSpPr/>
          <p:nvPr/>
        </p:nvSpPr>
        <p:spPr>
          <a:xfrm>
            <a:off x="402566" y="1162409"/>
            <a:ext cx="11386868" cy="502057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56D84DE1-C7D0-4913-928E-FC76C81AA884}"/>
              </a:ext>
            </a:extLst>
          </p:cNvPr>
          <p:cNvSpPr/>
          <p:nvPr/>
        </p:nvSpPr>
        <p:spPr>
          <a:xfrm>
            <a:off x="4354774" y="2384230"/>
            <a:ext cx="6979029" cy="1920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a:extLst>
              <a:ext uri="{FF2B5EF4-FFF2-40B4-BE49-F238E27FC236}">
                <a16:creationId xmlns:a16="http://schemas.microsoft.com/office/drawing/2014/main" id="{0E5EBE3D-A886-48B8-9CE4-76A62198D487}"/>
              </a:ext>
            </a:extLst>
          </p:cNvPr>
          <p:cNvGrpSpPr/>
          <p:nvPr/>
        </p:nvGrpSpPr>
        <p:grpSpPr>
          <a:xfrm>
            <a:off x="1043897" y="2811182"/>
            <a:ext cx="2872496" cy="1053452"/>
            <a:chOff x="353783" y="2509257"/>
            <a:chExt cx="2872496" cy="1053452"/>
          </a:xfrm>
        </p:grpSpPr>
        <p:sp>
          <p:nvSpPr>
            <p:cNvPr id="6" name="矩形 5">
              <a:extLst>
                <a:ext uri="{FF2B5EF4-FFF2-40B4-BE49-F238E27FC236}">
                  <a16:creationId xmlns:a16="http://schemas.microsoft.com/office/drawing/2014/main" id="{07F82223-DFA7-42E2-8E13-320B64D9AEFD}"/>
                </a:ext>
              </a:extLst>
            </p:cNvPr>
            <p:cNvSpPr/>
            <p:nvPr/>
          </p:nvSpPr>
          <p:spPr>
            <a:xfrm>
              <a:off x="353783" y="2509257"/>
              <a:ext cx="2872496" cy="105345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10BAAE53-B195-444E-B8C8-940637A9C83B}"/>
                </a:ext>
              </a:extLst>
            </p:cNvPr>
            <p:cNvSpPr txBox="1"/>
            <p:nvPr/>
          </p:nvSpPr>
          <p:spPr>
            <a:xfrm>
              <a:off x="569184" y="2651263"/>
              <a:ext cx="2441694" cy="769441"/>
            </a:xfrm>
            <a:prstGeom prst="rect">
              <a:avLst/>
            </a:prstGeom>
            <a:noFill/>
            <a:ln>
              <a:solidFill>
                <a:schemeClr val="bg1"/>
              </a:solidFill>
            </a:ln>
          </p:spPr>
          <p:txBody>
            <a:bodyPr wrap="none" rtlCol="0">
              <a:spAutoFit/>
            </a:bodyPr>
            <a:lstStyle/>
            <a:p>
              <a:r>
                <a:rPr lang="zh-CN" altLang="en-US" sz="4400" b="1" dirty="0">
                  <a:solidFill>
                    <a:schemeClr val="bg1"/>
                  </a:solidFill>
                  <a:latin typeface="微软雅黑" panose="020B0503020204020204" pitchFamily="34" charset="-122"/>
                  <a:ea typeface="微软雅黑" panose="020B0503020204020204" pitchFamily="34" charset="-122"/>
                </a:rPr>
                <a:t>损伤血管</a:t>
              </a:r>
            </a:p>
          </p:txBody>
        </p:sp>
      </p:grpSp>
      <p:sp>
        <p:nvSpPr>
          <p:cNvPr id="8" name="文本框 7">
            <a:extLst>
              <a:ext uri="{FF2B5EF4-FFF2-40B4-BE49-F238E27FC236}">
                <a16:creationId xmlns:a16="http://schemas.microsoft.com/office/drawing/2014/main" id="{1A91926A-AD9B-46E4-933D-6D1D9DF785BA}"/>
              </a:ext>
            </a:extLst>
          </p:cNvPr>
          <p:cNvSpPr txBox="1"/>
          <p:nvPr/>
        </p:nvSpPr>
        <p:spPr>
          <a:xfrm>
            <a:off x="4918528" y="2670500"/>
            <a:ext cx="6021236" cy="1135054"/>
          </a:xfrm>
          <a:prstGeom prst="rect">
            <a:avLst/>
          </a:prstGeom>
          <a:noFill/>
        </p:spPr>
        <p:txBody>
          <a:bodyPr wrap="square" rtlCol="0">
            <a:spAutoFit/>
          </a:bodyPr>
          <a:lstStyle/>
          <a:p>
            <a:pPr>
              <a:lnSpc>
                <a:spcPct val="150000"/>
              </a:lnSpc>
            </a:pPr>
            <a:r>
              <a:rPr lang="zh-CN" altLang="en-US" sz="2400" dirty="0">
                <a:solidFill>
                  <a:schemeClr val="tx2"/>
                </a:solidFill>
                <a:latin typeface="微软雅黑" panose="020B0503020204020204" pitchFamily="34" charset="-122"/>
                <a:ea typeface="微软雅黑" panose="020B0503020204020204" pitchFamily="34" charset="-122"/>
              </a:rPr>
              <a:t>静脉注射毒品，可引起局部动脉梗塞、静脉炎、坏死性血管火和霉菌性动脉瘤等。</a:t>
            </a:r>
          </a:p>
        </p:txBody>
      </p:sp>
      <p:grpSp>
        <p:nvGrpSpPr>
          <p:cNvPr id="12" name="组合 11">
            <a:extLst>
              <a:ext uri="{FF2B5EF4-FFF2-40B4-BE49-F238E27FC236}">
                <a16:creationId xmlns:a16="http://schemas.microsoft.com/office/drawing/2014/main" id="{2C9C10EB-8186-4340-AE1D-93FE44BF754E}"/>
              </a:ext>
            </a:extLst>
          </p:cNvPr>
          <p:cNvGrpSpPr/>
          <p:nvPr/>
        </p:nvGrpSpPr>
        <p:grpSpPr>
          <a:xfrm>
            <a:off x="402566" y="210532"/>
            <a:ext cx="2876434" cy="786034"/>
            <a:chOff x="353783" y="119740"/>
            <a:chExt cx="2876434" cy="786034"/>
          </a:xfrm>
        </p:grpSpPr>
        <p:sp>
          <p:nvSpPr>
            <p:cNvPr id="13" name="矩形 12">
              <a:extLst>
                <a:ext uri="{FF2B5EF4-FFF2-40B4-BE49-F238E27FC236}">
                  <a16:creationId xmlns:a16="http://schemas.microsoft.com/office/drawing/2014/main" id="{2F3FD779-EAB4-46AC-9EE1-38B7DA2CC30E}"/>
                </a:ext>
              </a:extLst>
            </p:cNvPr>
            <p:cNvSpPr/>
            <p:nvPr/>
          </p:nvSpPr>
          <p:spPr>
            <a:xfrm>
              <a:off x="353783" y="119740"/>
              <a:ext cx="2876434" cy="786034"/>
            </a:xfrm>
            <a:prstGeom prst="rect">
              <a:avLst/>
            </a:prstGeom>
            <a:solidFill>
              <a:srgbClr val="BBE0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2B93F72A-F874-4C2F-A74E-17781BA210F8}"/>
                </a:ext>
              </a:extLst>
            </p:cNvPr>
            <p:cNvSpPr txBox="1"/>
            <p:nvPr/>
          </p:nvSpPr>
          <p:spPr>
            <a:xfrm>
              <a:off x="620480" y="281925"/>
              <a:ext cx="2339102" cy="461665"/>
            </a:xfrm>
            <a:prstGeom prst="rect">
              <a:avLst/>
            </a:prstGeom>
            <a:noFill/>
            <a:ln>
              <a:solidFill>
                <a:schemeClr val="tx1"/>
              </a:solidFill>
            </a:ln>
          </p:spPr>
          <p:txBody>
            <a:bodyPr wrap="none" rtlCol="0">
              <a:spAutoFit/>
            </a:bodyPr>
            <a:lstStyle/>
            <a:p>
              <a:r>
                <a:rPr lang="zh-CN" altLang="en-US" sz="2400" b="1" dirty="0">
                  <a:solidFill>
                    <a:srgbClr val="FF0000"/>
                  </a:solidFill>
                  <a:latin typeface="微软雅黑" panose="020B0503020204020204" pitchFamily="34" charset="-122"/>
                  <a:ea typeface="微软雅黑" panose="020B0503020204020204" pitchFamily="34" charset="-122"/>
                </a:rPr>
                <a:t>二、吸毒的危害</a:t>
              </a:r>
            </a:p>
          </p:txBody>
        </p:sp>
      </p:grpSp>
    </p:spTree>
    <p:extLst>
      <p:ext uri="{BB962C8B-B14F-4D97-AF65-F5344CB8AC3E}">
        <p14:creationId xmlns:p14="http://schemas.microsoft.com/office/powerpoint/2010/main" val="5651629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14DDBAE9-EA1D-489F-B8DD-4621AF1C1EB2}"/>
              </a:ext>
            </a:extLst>
          </p:cNvPr>
          <p:cNvSpPr/>
          <p:nvPr/>
        </p:nvSpPr>
        <p:spPr>
          <a:xfrm>
            <a:off x="402566" y="1162409"/>
            <a:ext cx="11386868" cy="502057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56D84DE1-C7D0-4913-928E-FC76C81AA884}"/>
              </a:ext>
            </a:extLst>
          </p:cNvPr>
          <p:cNvSpPr/>
          <p:nvPr/>
        </p:nvSpPr>
        <p:spPr>
          <a:xfrm>
            <a:off x="5055910" y="2666396"/>
            <a:ext cx="6096000" cy="15252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07F82223-DFA7-42E2-8E13-320B64D9AEFD}"/>
              </a:ext>
            </a:extLst>
          </p:cNvPr>
          <p:cNvSpPr/>
          <p:nvPr/>
        </p:nvSpPr>
        <p:spPr>
          <a:xfrm>
            <a:off x="492943" y="2902274"/>
            <a:ext cx="4163385" cy="105345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10BAAE53-B195-444E-B8C8-940637A9C83B}"/>
              </a:ext>
            </a:extLst>
          </p:cNvPr>
          <p:cNvSpPr txBox="1"/>
          <p:nvPr/>
        </p:nvSpPr>
        <p:spPr>
          <a:xfrm>
            <a:off x="749509" y="3044280"/>
            <a:ext cx="3650252" cy="769441"/>
          </a:xfrm>
          <a:prstGeom prst="rect">
            <a:avLst/>
          </a:prstGeom>
          <a:noFill/>
          <a:ln>
            <a:solidFill>
              <a:schemeClr val="bg1"/>
            </a:solidFill>
          </a:ln>
        </p:spPr>
        <p:txBody>
          <a:bodyPr wrap="square" rtlCol="0">
            <a:spAutoFit/>
          </a:bodyPr>
          <a:lstStyle/>
          <a:p>
            <a:r>
              <a:rPr lang="zh-CN" altLang="en-US" sz="4400" b="1" dirty="0">
                <a:solidFill>
                  <a:schemeClr val="bg1"/>
                </a:solidFill>
                <a:latin typeface="微软雅黑" panose="020B0503020204020204" pitchFamily="34" charset="-122"/>
                <a:ea typeface="微软雅黑" panose="020B0503020204020204" pitchFamily="34" charset="-122"/>
              </a:rPr>
              <a:t>损害神经系统</a:t>
            </a:r>
          </a:p>
        </p:txBody>
      </p:sp>
      <p:sp>
        <p:nvSpPr>
          <p:cNvPr id="8" name="文本框 7">
            <a:extLst>
              <a:ext uri="{FF2B5EF4-FFF2-40B4-BE49-F238E27FC236}">
                <a16:creationId xmlns:a16="http://schemas.microsoft.com/office/drawing/2014/main" id="{1A91926A-AD9B-46E4-933D-6D1D9DF785BA}"/>
              </a:ext>
            </a:extLst>
          </p:cNvPr>
          <p:cNvSpPr txBox="1"/>
          <p:nvPr/>
        </p:nvSpPr>
        <p:spPr>
          <a:xfrm>
            <a:off x="5421255" y="3138471"/>
            <a:ext cx="5581362" cy="581057"/>
          </a:xfrm>
          <a:prstGeom prst="rect">
            <a:avLst/>
          </a:prstGeom>
          <a:noFill/>
        </p:spPr>
        <p:txBody>
          <a:bodyPr wrap="square" rtlCol="0">
            <a:spAutoFit/>
          </a:bodyPr>
          <a:lstStyle/>
          <a:p>
            <a:pPr>
              <a:lnSpc>
                <a:spcPct val="150000"/>
              </a:lnSpc>
            </a:pPr>
            <a:r>
              <a:rPr lang="zh-CN" altLang="en-US" sz="2400" dirty="0">
                <a:solidFill>
                  <a:schemeClr val="tx2"/>
                </a:solidFill>
                <a:latin typeface="微软雅黑" panose="020B0503020204020204" pitchFamily="34" charset="-122"/>
                <a:ea typeface="微软雅黑" panose="020B0503020204020204" pitchFamily="34" charset="-122"/>
              </a:rPr>
              <a:t>如急性感染性神经火，细菌性脑膜炎等。</a:t>
            </a:r>
          </a:p>
        </p:txBody>
      </p:sp>
      <p:grpSp>
        <p:nvGrpSpPr>
          <p:cNvPr id="11" name="组合 10">
            <a:extLst>
              <a:ext uri="{FF2B5EF4-FFF2-40B4-BE49-F238E27FC236}">
                <a16:creationId xmlns:a16="http://schemas.microsoft.com/office/drawing/2014/main" id="{97E71134-4C84-404B-9858-1E6991F2218E}"/>
              </a:ext>
            </a:extLst>
          </p:cNvPr>
          <p:cNvGrpSpPr/>
          <p:nvPr/>
        </p:nvGrpSpPr>
        <p:grpSpPr>
          <a:xfrm>
            <a:off x="402566" y="210532"/>
            <a:ext cx="2876434" cy="786034"/>
            <a:chOff x="353783" y="119740"/>
            <a:chExt cx="2876434" cy="786034"/>
          </a:xfrm>
        </p:grpSpPr>
        <p:sp>
          <p:nvSpPr>
            <p:cNvPr id="12" name="矩形 11">
              <a:extLst>
                <a:ext uri="{FF2B5EF4-FFF2-40B4-BE49-F238E27FC236}">
                  <a16:creationId xmlns:a16="http://schemas.microsoft.com/office/drawing/2014/main" id="{61782A4C-303E-49CE-9EC8-25037ED42315}"/>
                </a:ext>
              </a:extLst>
            </p:cNvPr>
            <p:cNvSpPr/>
            <p:nvPr/>
          </p:nvSpPr>
          <p:spPr>
            <a:xfrm>
              <a:off x="353783" y="119740"/>
              <a:ext cx="2876434" cy="786034"/>
            </a:xfrm>
            <a:prstGeom prst="rect">
              <a:avLst/>
            </a:prstGeom>
            <a:solidFill>
              <a:srgbClr val="BBE0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C42968EC-30A1-45E3-B079-E9F4362D9B0D}"/>
                </a:ext>
              </a:extLst>
            </p:cNvPr>
            <p:cNvSpPr txBox="1"/>
            <p:nvPr/>
          </p:nvSpPr>
          <p:spPr>
            <a:xfrm>
              <a:off x="620480" y="281925"/>
              <a:ext cx="2339102" cy="461665"/>
            </a:xfrm>
            <a:prstGeom prst="rect">
              <a:avLst/>
            </a:prstGeom>
            <a:noFill/>
            <a:ln>
              <a:solidFill>
                <a:schemeClr val="tx1"/>
              </a:solidFill>
            </a:ln>
          </p:spPr>
          <p:txBody>
            <a:bodyPr wrap="none" rtlCol="0">
              <a:spAutoFit/>
            </a:bodyPr>
            <a:lstStyle/>
            <a:p>
              <a:r>
                <a:rPr lang="zh-CN" altLang="en-US" sz="2400" b="1" dirty="0">
                  <a:solidFill>
                    <a:srgbClr val="FF0000"/>
                  </a:solidFill>
                  <a:latin typeface="微软雅黑" panose="020B0503020204020204" pitchFamily="34" charset="-122"/>
                  <a:ea typeface="微软雅黑" panose="020B0503020204020204" pitchFamily="34" charset="-122"/>
                </a:rPr>
                <a:t>二、吸毒的危害</a:t>
              </a:r>
            </a:p>
          </p:txBody>
        </p:sp>
      </p:grpSp>
    </p:spTree>
    <p:extLst>
      <p:ext uri="{BB962C8B-B14F-4D97-AF65-F5344CB8AC3E}">
        <p14:creationId xmlns:p14="http://schemas.microsoft.com/office/powerpoint/2010/main" val="76233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6B50EC30-E12F-4A04-9618-854C5F7D72A8}"/>
              </a:ext>
            </a:extLst>
          </p:cNvPr>
          <p:cNvSpPr/>
          <p:nvPr/>
        </p:nvSpPr>
        <p:spPr>
          <a:xfrm>
            <a:off x="402566" y="1162409"/>
            <a:ext cx="11386868" cy="502057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56D84DE1-C7D0-4913-928E-FC76C81AA884}"/>
              </a:ext>
            </a:extLst>
          </p:cNvPr>
          <p:cNvSpPr/>
          <p:nvPr/>
        </p:nvSpPr>
        <p:spPr>
          <a:xfrm>
            <a:off x="5093981" y="2122097"/>
            <a:ext cx="6477539" cy="28467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07F82223-DFA7-42E2-8E13-320B64D9AEFD}"/>
              </a:ext>
            </a:extLst>
          </p:cNvPr>
          <p:cNvSpPr/>
          <p:nvPr/>
        </p:nvSpPr>
        <p:spPr>
          <a:xfrm>
            <a:off x="620480" y="2603383"/>
            <a:ext cx="3915155" cy="178187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10BAAE53-B195-444E-B8C8-940637A9C83B}"/>
              </a:ext>
            </a:extLst>
          </p:cNvPr>
          <p:cNvSpPr txBox="1"/>
          <p:nvPr/>
        </p:nvSpPr>
        <p:spPr>
          <a:xfrm>
            <a:off x="1030479" y="2771043"/>
            <a:ext cx="3092031" cy="1446550"/>
          </a:xfrm>
          <a:prstGeom prst="rect">
            <a:avLst/>
          </a:prstGeom>
          <a:noFill/>
          <a:ln>
            <a:solidFill>
              <a:schemeClr val="bg1"/>
            </a:solidFill>
          </a:ln>
        </p:spPr>
        <p:txBody>
          <a:bodyPr wrap="square" rtlCol="0">
            <a:spAutoFit/>
          </a:bodyPr>
          <a:lstStyle/>
          <a:p>
            <a:pPr algn="ctr"/>
            <a:r>
              <a:rPr lang="zh-CN" altLang="en-US" sz="4400" b="1" dirty="0">
                <a:solidFill>
                  <a:schemeClr val="bg1"/>
                </a:solidFill>
                <a:latin typeface="微软雅黑" panose="020B0503020204020204" pitchFamily="34" charset="-122"/>
                <a:ea typeface="微软雅黑" panose="020B0503020204020204" pitchFamily="34" charset="-122"/>
              </a:rPr>
              <a:t>引发多种</a:t>
            </a:r>
            <a:endParaRPr lang="en-US" altLang="zh-CN" sz="4400" b="1" dirty="0">
              <a:solidFill>
                <a:schemeClr val="bg1"/>
              </a:solidFill>
              <a:latin typeface="微软雅黑" panose="020B0503020204020204" pitchFamily="34" charset="-122"/>
              <a:ea typeface="微软雅黑" panose="020B0503020204020204" pitchFamily="34" charset="-122"/>
            </a:endParaRPr>
          </a:p>
          <a:p>
            <a:pPr algn="ctr"/>
            <a:r>
              <a:rPr lang="zh-CN" altLang="en-US" sz="4400" b="1" dirty="0">
                <a:solidFill>
                  <a:schemeClr val="bg1"/>
                </a:solidFill>
                <a:latin typeface="微软雅黑" panose="020B0503020204020204" pitchFamily="34" charset="-122"/>
                <a:ea typeface="微软雅黑" panose="020B0503020204020204" pitchFamily="34" charset="-122"/>
              </a:rPr>
              <a:t>精神病症状</a:t>
            </a:r>
          </a:p>
        </p:txBody>
      </p:sp>
      <p:sp>
        <p:nvSpPr>
          <p:cNvPr id="8" name="文本框 7">
            <a:extLst>
              <a:ext uri="{FF2B5EF4-FFF2-40B4-BE49-F238E27FC236}">
                <a16:creationId xmlns:a16="http://schemas.microsoft.com/office/drawing/2014/main" id="{1A91926A-AD9B-46E4-933D-6D1D9DF785BA}"/>
              </a:ext>
            </a:extLst>
          </p:cNvPr>
          <p:cNvSpPr txBox="1"/>
          <p:nvPr/>
        </p:nvSpPr>
        <p:spPr>
          <a:xfrm>
            <a:off x="5322132" y="2372793"/>
            <a:ext cx="6021236" cy="2243050"/>
          </a:xfrm>
          <a:prstGeom prst="rect">
            <a:avLst/>
          </a:prstGeom>
          <a:noFill/>
        </p:spPr>
        <p:txBody>
          <a:bodyPr wrap="square" rtlCol="0">
            <a:spAutoFit/>
          </a:bodyPr>
          <a:lstStyle/>
          <a:p>
            <a:pPr>
              <a:lnSpc>
                <a:spcPct val="150000"/>
              </a:lnSpc>
            </a:pPr>
            <a:r>
              <a:rPr lang="zh-CN" altLang="en-US" sz="2400" dirty="0">
                <a:solidFill>
                  <a:schemeClr val="tx2"/>
                </a:solidFill>
                <a:latin typeface="微软雅黑" panose="020B0503020204020204" pitchFamily="34" charset="-122"/>
                <a:ea typeface="微软雅黑" panose="020B0503020204020204" pitchFamily="34" charset="-122"/>
              </a:rPr>
              <a:t>如自私、冷淡、社会公德意识差，有时出现幻觉冲动，导致自残、自杀和伤人。</a:t>
            </a:r>
            <a:r>
              <a:rPr lang="en-US" altLang="zh-CN" sz="2400" dirty="0">
                <a:solidFill>
                  <a:schemeClr val="tx2"/>
                </a:solidFill>
                <a:latin typeface="微软雅黑" panose="020B0503020204020204" pitchFamily="34" charset="-122"/>
                <a:ea typeface="微软雅黑" panose="020B0503020204020204" pitchFamily="34" charset="-122"/>
              </a:rPr>
              <a:t>92</a:t>
            </a:r>
            <a:r>
              <a:rPr lang="zh-CN" altLang="en-US" sz="2400" dirty="0">
                <a:solidFill>
                  <a:schemeClr val="tx2"/>
                </a:solidFill>
                <a:latin typeface="微软雅黑" panose="020B0503020204020204" pitchFamily="34" charset="-122"/>
                <a:ea typeface="微软雅黑" panose="020B0503020204020204" pitchFamily="34" charset="-122"/>
              </a:rPr>
              <a:t>年郴州市刘某毒瘾发作，感觉自己手臂内有数条虫子在爬，便操起菜刀，将自己左臂砍断。</a:t>
            </a:r>
          </a:p>
        </p:txBody>
      </p:sp>
      <p:grpSp>
        <p:nvGrpSpPr>
          <p:cNvPr id="11" name="组合 10">
            <a:extLst>
              <a:ext uri="{FF2B5EF4-FFF2-40B4-BE49-F238E27FC236}">
                <a16:creationId xmlns:a16="http://schemas.microsoft.com/office/drawing/2014/main" id="{36DD575C-DD57-42C5-B17D-AD458BFB54B4}"/>
              </a:ext>
            </a:extLst>
          </p:cNvPr>
          <p:cNvGrpSpPr/>
          <p:nvPr/>
        </p:nvGrpSpPr>
        <p:grpSpPr>
          <a:xfrm>
            <a:off x="402566" y="129679"/>
            <a:ext cx="2876434" cy="786034"/>
            <a:chOff x="353783" y="119740"/>
            <a:chExt cx="2876434" cy="786034"/>
          </a:xfrm>
        </p:grpSpPr>
        <p:sp>
          <p:nvSpPr>
            <p:cNvPr id="12" name="矩形 11">
              <a:extLst>
                <a:ext uri="{FF2B5EF4-FFF2-40B4-BE49-F238E27FC236}">
                  <a16:creationId xmlns:a16="http://schemas.microsoft.com/office/drawing/2014/main" id="{4B522560-0F29-4C08-ABA3-CEB2DA9357DF}"/>
                </a:ext>
              </a:extLst>
            </p:cNvPr>
            <p:cNvSpPr/>
            <p:nvPr/>
          </p:nvSpPr>
          <p:spPr>
            <a:xfrm>
              <a:off x="353783" y="119740"/>
              <a:ext cx="2876434" cy="786034"/>
            </a:xfrm>
            <a:prstGeom prst="rect">
              <a:avLst/>
            </a:prstGeom>
            <a:solidFill>
              <a:srgbClr val="BBE0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84C98A8D-3942-4FE8-B2C4-E5E294A0CF09}"/>
                </a:ext>
              </a:extLst>
            </p:cNvPr>
            <p:cNvSpPr txBox="1"/>
            <p:nvPr/>
          </p:nvSpPr>
          <p:spPr>
            <a:xfrm>
              <a:off x="620480" y="281925"/>
              <a:ext cx="2339102" cy="461665"/>
            </a:xfrm>
            <a:prstGeom prst="rect">
              <a:avLst/>
            </a:prstGeom>
            <a:noFill/>
            <a:ln>
              <a:solidFill>
                <a:schemeClr val="tx1"/>
              </a:solidFill>
            </a:ln>
          </p:spPr>
          <p:txBody>
            <a:bodyPr wrap="none" rtlCol="0">
              <a:spAutoFit/>
            </a:bodyPr>
            <a:lstStyle/>
            <a:p>
              <a:r>
                <a:rPr lang="zh-CN" altLang="en-US" sz="2400" b="1" dirty="0">
                  <a:solidFill>
                    <a:srgbClr val="FF0000"/>
                  </a:solidFill>
                  <a:latin typeface="微软雅黑" panose="020B0503020204020204" pitchFamily="34" charset="-122"/>
                  <a:ea typeface="微软雅黑" panose="020B0503020204020204" pitchFamily="34" charset="-122"/>
                </a:rPr>
                <a:t>二、吸毒的危害</a:t>
              </a:r>
            </a:p>
          </p:txBody>
        </p:sp>
      </p:grpSp>
    </p:spTree>
    <p:extLst>
      <p:ext uri="{BB962C8B-B14F-4D97-AF65-F5344CB8AC3E}">
        <p14:creationId xmlns:p14="http://schemas.microsoft.com/office/powerpoint/2010/main" val="24754306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7" descr="大脑病变">
            <a:extLst>
              <a:ext uri="{FF2B5EF4-FFF2-40B4-BE49-F238E27FC236}">
                <a16:creationId xmlns:a16="http://schemas.microsoft.com/office/drawing/2014/main" id="{9039B5D5-A635-4690-ACDB-F2B72706460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3367" b="5870"/>
          <a:stretch/>
        </p:blipFill>
        <p:spPr>
          <a:xfrm>
            <a:off x="829020" y="1751702"/>
            <a:ext cx="2690883" cy="3126021"/>
          </a:xfrm>
          <a:prstGeom prst="rect">
            <a:avLst/>
          </a:prstGeom>
          <a:noFill/>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 name="Picture 9" descr="心脏病变">
            <a:extLst>
              <a:ext uri="{FF2B5EF4-FFF2-40B4-BE49-F238E27FC236}">
                <a16:creationId xmlns:a16="http://schemas.microsoft.com/office/drawing/2014/main" id="{C6791302-F146-4C3A-AE14-75AC0A0764C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63184" y="1751702"/>
            <a:ext cx="3165020" cy="2436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传染疾病">
            <a:extLst>
              <a:ext uri="{FF2B5EF4-FFF2-40B4-BE49-F238E27FC236}">
                <a16:creationId xmlns:a16="http://schemas.microsoft.com/office/drawing/2014/main" id="{FA63F1DF-F86E-4B47-8DA3-72A41DD6C81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8135034" y="3637721"/>
            <a:ext cx="2885874" cy="1947862"/>
          </a:xfrm>
          <a:prstGeom prst="rect">
            <a:avLst/>
          </a:prstGeom>
          <a:noFill/>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 name="文本框 6">
            <a:extLst>
              <a:ext uri="{FF2B5EF4-FFF2-40B4-BE49-F238E27FC236}">
                <a16:creationId xmlns:a16="http://schemas.microsoft.com/office/drawing/2014/main" id="{9F26B8E6-AB82-45DA-9257-91EA1A457002}"/>
              </a:ext>
            </a:extLst>
          </p:cNvPr>
          <p:cNvSpPr txBox="1"/>
          <p:nvPr/>
        </p:nvSpPr>
        <p:spPr>
          <a:xfrm>
            <a:off x="829020" y="5190296"/>
            <a:ext cx="4698722" cy="584775"/>
          </a:xfrm>
          <a:prstGeom prst="rect">
            <a:avLst/>
          </a:prstGeom>
          <a:noFill/>
        </p:spPr>
        <p:txBody>
          <a:bodyPr wrap="non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被毒品摧残的大脑和心脏</a:t>
            </a:r>
          </a:p>
        </p:txBody>
      </p:sp>
      <p:sp>
        <p:nvSpPr>
          <p:cNvPr id="9" name="文本框 8">
            <a:extLst>
              <a:ext uri="{FF2B5EF4-FFF2-40B4-BE49-F238E27FC236}">
                <a16:creationId xmlns:a16="http://schemas.microsoft.com/office/drawing/2014/main" id="{E0D4CF74-1509-42C0-9A5A-AF68F507840E}"/>
              </a:ext>
            </a:extLst>
          </p:cNvPr>
          <p:cNvSpPr txBox="1"/>
          <p:nvPr/>
        </p:nvSpPr>
        <p:spPr>
          <a:xfrm>
            <a:off x="7371485" y="2536279"/>
            <a:ext cx="4698722" cy="584775"/>
          </a:xfrm>
          <a:prstGeom prst="rect">
            <a:avLst/>
          </a:prstGeom>
          <a:noFill/>
        </p:spPr>
        <p:txBody>
          <a:bodyPr wrap="non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吸毒者极易感染各种疾病</a:t>
            </a:r>
          </a:p>
        </p:txBody>
      </p:sp>
      <p:grpSp>
        <p:nvGrpSpPr>
          <p:cNvPr id="11" name="组合 10">
            <a:extLst>
              <a:ext uri="{FF2B5EF4-FFF2-40B4-BE49-F238E27FC236}">
                <a16:creationId xmlns:a16="http://schemas.microsoft.com/office/drawing/2014/main" id="{DE61D7E1-A7A4-4658-B39D-E93AE71D01BE}"/>
              </a:ext>
            </a:extLst>
          </p:cNvPr>
          <p:cNvGrpSpPr/>
          <p:nvPr/>
        </p:nvGrpSpPr>
        <p:grpSpPr>
          <a:xfrm>
            <a:off x="402566" y="210532"/>
            <a:ext cx="2876434" cy="786034"/>
            <a:chOff x="353783" y="119740"/>
            <a:chExt cx="2876434" cy="786034"/>
          </a:xfrm>
        </p:grpSpPr>
        <p:sp>
          <p:nvSpPr>
            <p:cNvPr id="12" name="矩形 11">
              <a:extLst>
                <a:ext uri="{FF2B5EF4-FFF2-40B4-BE49-F238E27FC236}">
                  <a16:creationId xmlns:a16="http://schemas.microsoft.com/office/drawing/2014/main" id="{E126D811-CE91-487B-A410-C6CF0E1B3E5F}"/>
                </a:ext>
              </a:extLst>
            </p:cNvPr>
            <p:cNvSpPr/>
            <p:nvPr/>
          </p:nvSpPr>
          <p:spPr>
            <a:xfrm>
              <a:off x="353783" y="119740"/>
              <a:ext cx="2876434" cy="786034"/>
            </a:xfrm>
            <a:prstGeom prst="rect">
              <a:avLst/>
            </a:prstGeom>
            <a:solidFill>
              <a:srgbClr val="BBE0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2161F6D5-0467-4A51-9D8D-19DFB78969B7}"/>
                </a:ext>
              </a:extLst>
            </p:cNvPr>
            <p:cNvSpPr txBox="1"/>
            <p:nvPr/>
          </p:nvSpPr>
          <p:spPr>
            <a:xfrm>
              <a:off x="620480" y="281925"/>
              <a:ext cx="2339102" cy="461665"/>
            </a:xfrm>
            <a:prstGeom prst="rect">
              <a:avLst/>
            </a:prstGeom>
            <a:noFill/>
            <a:ln>
              <a:solidFill>
                <a:schemeClr val="tx1"/>
              </a:solidFill>
            </a:ln>
          </p:spPr>
          <p:txBody>
            <a:bodyPr wrap="none" rtlCol="0">
              <a:spAutoFit/>
            </a:bodyPr>
            <a:lstStyle/>
            <a:p>
              <a:r>
                <a:rPr lang="zh-CN" altLang="en-US" sz="2400" b="1" dirty="0">
                  <a:solidFill>
                    <a:srgbClr val="FF0000"/>
                  </a:solidFill>
                  <a:latin typeface="微软雅黑" panose="020B0503020204020204" pitchFamily="34" charset="-122"/>
                  <a:ea typeface="微软雅黑" panose="020B0503020204020204" pitchFamily="34" charset="-122"/>
                </a:rPr>
                <a:t>二、吸毒的危害</a:t>
              </a:r>
            </a:p>
          </p:txBody>
        </p:sp>
      </p:grpSp>
    </p:spTree>
    <p:extLst>
      <p:ext uri="{BB962C8B-B14F-4D97-AF65-F5344CB8AC3E}">
        <p14:creationId xmlns:p14="http://schemas.microsoft.com/office/powerpoint/2010/main" val="4016435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to="" calcmode="lin" valueType="num">
                                      <p:cBhvr>
                                        <p:cTn id="12" dur="1" fill="hold"/>
                                        <p:tgtEl>
                                          <p:spTgt spid="5"/>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 to="" calcmode="lin" valueType="num">
                                      <p:cBhvr>
                                        <p:cTn id="17" dur="1" fill="hold"/>
                                        <p:tgtEl>
                                          <p:spTgt spid="6"/>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7E9E9BE6-B4CF-4197-8C6A-D1FD83269A2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56183" y="1067959"/>
            <a:ext cx="8022767" cy="4910230"/>
          </a:xfrm>
          <a:prstGeom prst="rect">
            <a:avLst/>
          </a:prstGeom>
        </p:spPr>
      </p:pic>
      <p:sp>
        <p:nvSpPr>
          <p:cNvPr id="4" name="文本框 3">
            <a:extLst>
              <a:ext uri="{FF2B5EF4-FFF2-40B4-BE49-F238E27FC236}">
                <a16:creationId xmlns:a16="http://schemas.microsoft.com/office/drawing/2014/main" id="{44ABEE2D-57E4-4277-B08D-3DC3F1050354}"/>
              </a:ext>
            </a:extLst>
          </p:cNvPr>
          <p:cNvSpPr txBox="1"/>
          <p:nvPr/>
        </p:nvSpPr>
        <p:spPr>
          <a:xfrm>
            <a:off x="3484696" y="6087516"/>
            <a:ext cx="1415772" cy="584775"/>
          </a:xfrm>
          <a:prstGeom prst="rect">
            <a:avLst/>
          </a:prstGeom>
          <a:noFill/>
        </p:spPr>
        <p:txBody>
          <a:bodyPr wrap="none" rtlCol="0">
            <a:spAutoFit/>
          </a:bodyPr>
          <a:lstStyle/>
          <a:p>
            <a:pPr algn="l"/>
            <a:r>
              <a:rPr lang="zh-CN" altLang="en-US" sz="3200" b="1" dirty="0">
                <a:solidFill>
                  <a:schemeClr val="bg1"/>
                </a:solidFill>
                <a:latin typeface="微软雅黑" panose="020B0503020204020204" pitchFamily="34" charset="-122"/>
                <a:ea typeface="微软雅黑" panose="020B0503020204020204" pitchFamily="34" charset="-122"/>
              </a:rPr>
              <a:t>吸毒前</a:t>
            </a:r>
          </a:p>
        </p:txBody>
      </p:sp>
      <p:sp>
        <p:nvSpPr>
          <p:cNvPr id="5" name="文本框 4">
            <a:extLst>
              <a:ext uri="{FF2B5EF4-FFF2-40B4-BE49-F238E27FC236}">
                <a16:creationId xmlns:a16="http://schemas.microsoft.com/office/drawing/2014/main" id="{5F7DCFB3-490F-455F-AF1D-508AD2A65EEF}"/>
              </a:ext>
            </a:extLst>
          </p:cNvPr>
          <p:cNvSpPr txBox="1"/>
          <p:nvPr/>
        </p:nvSpPr>
        <p:spPr>
          <a:xfrm>
            <a:off x="7695888" y="6087516"/>
            <a:ext cx="1415772" cy="584775"/>
          </a:xfrm>
          <a:prstGeom prst="rect">
            <a:avLst/>
          </a:prstGeom>
          <a:noFill/>
        </p:spPr>
        <p:txBody>
          <a:bodyPr wrap="none" rtlCol="0">
            <a:spAutoFit/>
          </a:bodyPr>
          <a:lstStyle/>
          <a:p>
            <a:pPr algn="l"/>
            <a:r>
              <a:rPr lang="zh-CN" altLang="en-US" sz="3200" b="1" dirty="0">
                <a:solidFill>
                  <a:schemeClr val="bg1"/>
                </a:solidFill>
                <a:latin typeface="微软雅黑" panose="020B0503020204020204" pitchFamily="34" charset="-122"/>
                <a:ea typeface="微软雅黑" panose="020B0503020204020204" pitchFamily="34" charset="-122"/>
              </a:rPr>
              <a:t>吸毒后</a:t>
            </a:r>
          </a:p>
        </p:txBody>
      </p:sp>
      <p:grpSp>
        <p:nvGrpSpPr>
          <p:cNvPr id="8" name="组合 7">
            <a:extLst>
              <a:ext uri="{FF2B5EF4-FFF2-40B4-BE49-F238E27FC236}">
                <a16:creationId xmlns:a16="http://schemas.microsoft.com/office/drawing/2014/main" id="{FB1F14EB-6E21-49D9-AF7D-532907066558}"/>
              </a:ext>
            </a:extLst>
          </p:cNvPr>
          <p:cNvGrpSpPr/>
          <p:nvPr/>
        </p:nvGrpSpPr>
        <p:grpSpPr>
          <a:xfrm>
            <a:off x="402566" y="210532"/>
            <a:ext cx="2876434" cy="786034"/>
            <a:chOff x="353783" y="119740"/>
            <a:chExt cx="2876434" cy="786034"/>
          </a:xfrm>
        </p:grpSpPr>
        <p:sp>
          <p:nvSpPr>
            <p:cNvPr id="9" name="矩形 8">
              <a:extLst>
                <a:ext uri="{FF2B5EF4-FFF2-40B4-BE49-F238E27FC236}">
                  <a16:creationId xmlns:a16="http://schemas.microsoft.com/office/drawing/2014/main" id="{D9A124F9-B1AE-4F14-A5E8-43540BA4BE9A}"/>
                </a:ext>
              </a:extLst>
            </p:cNvPr>
            <p:cNvSpPr/>
            <p:nvPr/>
          </p:nvSpPr>
          <p:spPr>
            <a:xfrm>
              <a:off x="353783" y="119740"/>
              <a:ext cx="2876434" cy="786034"/>
            </a:xfrm>
            <a:prstGeom prst="rect">
              <a:avLst/>
            </a:prstGeom>
            <a:solidFill>
              <a:srgbClr val="BBE0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DFBCA251-0B2D-428F-9F17-A654BE795D85}"/>
                </a:ext>
              </a:extLst>
            </p:cNvPr>
            <p:cNvSpPr txBox="1"/>
            <p:nvPr/>
          </p:nvSpPr>
          <p:spPr>
            <a:xfrm>
              <a:off x="620480" y="281925"/>
              <a:ext cx="2339102" cy="461665"/>
            </a:xfrm>
            <a:prstGeom prst="rect">
              <a:avLst/>
            </a:prstGeom>
            <a:noFill/>
            <a:ln>
              <a:solidFill>
                <a:schemeClr val="tx1"/>
              </a:solidFill>
            </a:ln>
          </p:spPr>
          <p:txBody>
            <a:bodyPr wrap="none" rtlCol="0">
              <a:spAutoFit/>
            </a:bodyPr>
            <a:lstStyle/>
            <a:p>
              <a:r>
                <a:rPr lang="zh-CN" altLang="en-US" sz="2400" b="1" dirty="0">
                  <a:solidFill>
                    <a:srgbClr val="FF0000"/>
                  </a:solidFill>
                  <a:latin typeface="微软雅黑" panose="020B0503020204020204" pitchFamily="34" charset="-122"/>
                  <a:ea typeface="微软雅黑" panose="020B0503020204020204" pitchFamily="34" charset="-122"/>
                </a:rPr>
                <a:t>二、吸毒的危害</a:t>
              </a:r>
            </a:p>
          </p:txBody>
        </p:sp>
      </p:grpSp>
    </p:spTree>
    <p:extLst>
      <p:ext uri="{BB962C8B-B14F-4D97-AF65-F5344CB8AC3E}">
        <p14:creationId xmlns:p14="http://schemas.microsoft.com/office/powerpoint/2010/main" val="5072602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A5212B69-955B-4EBD-B8F4-DF6F27EDFFF5}"/>
              </a:ext>
            </a:extLst>
          </p:cNvPr>
          <p:cNvSpPr/>
          <p:nvPr/>
        </p:nvSpPr>
        <p:spPr>
          <a:xfrm>
            <a:off x="402566" y="1129340"/>
            <a:ext cx="11386868" cy="502057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56D84DE1-C7D0-4913-928E-FC76C81AA884}"/>
              </a:ext>
            </a:extLst>
          </p:cNvPr>
          <p:cNvSpPr/>
          <p:nvPr/>
        </p:nvSpPr>
        <p:spPr>
          <a:xfrm>
            <a:off x="2189967" y="2001327"/>
            <a:ext cx="7694761" cy="37093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38D4D230-177D-4560-8CAF-6FDAF66911DC}"/>
              </a:ext>
            </a:extLst>
          </p:cNvPr>
          <p:cNvSpPr txBox="1"/>
          <p:nvPr/>
        </p:nvSpPr>
        <p:spPr>
          <a:xfrm>
            <a:off x="3695342" y="1404405"/>
            <a:ext cx="4801314" cy="461665"/>
          </a:xfrm>
          <a:prstGeom prst="rect">
            <a:avLst/>
          </a:prstGeom>
          <a:noFill/>
          <a:ln>
            <a:solidFill>
              <a:schemeClr val="bg1"/>
            </a:solidFill>
          </a:ln>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吸毒会引起哪些疾病的感染和传播</a:t>
            </a:r>
          </a:p>
        </p:txBody>
      </p:sp>
      <p:sp>
        <p:nvSpPr>
          <p:cNvPr id="8" name="文本框 7">
            <a:extLst>
              <a:ext uri="{FF2B5EF4-FFF2-40B4-BE49-F238E27FC236}">
                <a16:creationId xmlns:a16="http://schemas.microsoft.com/office/drawing/2014/main" id="{1A91926A-AD9B-46E4-933D-6D1D9DF785BA}"/>
              </a:ext>
            </a:extLst>
          </p:cNvPr>
          <p:cNvSpPr txBox="1"/>
          <p:nvPr/>
        </p:nvSpPr>
        <p:spPr>
          <a:xfrm>
            <a:off x="2959582" y="2517179"/>
            <a:ext cx="6496057" cy="2677656"/>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肌肉、皮下静脉注射毒品，容易导致各种皮肤病、肝炎、性病、艾滋病的感染和传播。据权威部门的统计。吸毒者使用不洁注射器而被感染乙肝、丙肝的比率达</a:t>
            </a:r>
            <a:r>
              <a:rPr lang="en-US" altLang="zh-CN" sz="2400" dirty="0">
                <a:latin typeface="微软雅黑" panose="020B0503020204020204" pitchFamily="34" charset="-122"/>
                <a:ea typeface="微软雅黑" panose="020B0503020204020204" pitchFamily="34" charset="-122"/>
              </a:rPr>
              <a:t>72%</a:t>
            </a:r>
            <a:r>
              <a:rPr lang="zh-CN" altLang="en-US" sz="2400" dirty="0">
                <a:latin typeface="微软雅黑" panose="020B0503020204020204" pitchFamily="34" charset="-122"/>
                <a:ea typeface="微软雅黑" panose="020B0503020204020204" pitchFamily="34" charset="-122"/>
              </a:rPr>
              <a:t>和</a:t>
            </a:r>
            <a:r>
              <a:rPr lang="en-US" altLang="zh-CN" sz="2400" dirty="0">
                <a:latin typeface="微软雅黑" panose="020B0503020204020204" pitchFamily="34" charset="-122"/>
                <a:ea typeface="微软雅黑" panose="020B0503020204020204" pitchFamily="34" charset="-122"/>
              </a:rPr>
              <a:t>86%</a:t>
            </a:r>
            <a:r>
              <a:rPr lang="zh-CN" altLang="en-US" sz="2400" dirty="0">
                <a:latin typeface="微软雅黑" panose="020B0503020204020204" pitchFamily="34" charset="-122"/>
                <a:ea typeface="微软雅黑" panose="020B0503020204020204" pitchFamily="34" charset="-122"/>
              </a:rPr>
              <a:t>。艾滋病被称为“超级癌症”，是吸毒者感染较多的一种疾病。吸毒易导致艾滋病的传播，是因为吸毒者之间常常共用一支注射器注射毒品。</a:t>
            </a:r>
          </a:p>
        </p:txBody>
      </p:sp>
      <p:grpSp>
        <p:nvGrpSpPr>
          <p:cNvPr id="5" name="组合 4">
            <a:extLst>
              <a:ext uri="{FF2B5EF4-FFF2-40B4-BE49-F238E27FC236}">
                <a16:creationId xmlns:a16="http://schemas.microsoft.com/office/drawing/2014/main" id="{B34F31E2-07FA-4B7A-BDD8-CFA251A5D933}"/>
              </a:ext>
            </a:extLst>
          </p:cNvPr>
          <p:cNvGrpSpPr/>
          <p:nvPr/>
        </p:nvGrpSpPr>
        <p:grpSpPr>
          <a:xfrm>
            <a:off x="402566" y="210532"/>
            <a:ext cx="2876434" cy="786034"/>
            <a:chOff x="353783" y="119740"/>
            <a:chExt cx="2876434" cy="786034"/>
          </a:xfrm>
        </p:grpSpPr>
        <p:sp>
          <p:nvSpPr>
            <p:cNvPr id="3" name="矩形 2">
              <a:extLst>
                <a:ext uri="{FF2B5EF4-FFF2-40B4-BE49-F238E27FC236}">
                  <a16:creationId xmlns:a16="http://schemas.microsoft.com/office/drawing/2014/main" id="{8F2A7085-2CC8-4047-BBC1-BE24FA6C20D2}"/>
                </a:ext>
              </a:extLst>
            </p:cNvPr>
            <p:cNvSpPr/>
            <p:nvPr/>
          </p:nvSpPr>
          <p:spPr>
            <a:xfrm>
              <a:off x="353783" y="119740"/>
              <a:ext cx="2876434" cy="786034"/>
            </a:xfrm>
            <a:prstGeom prst="rect">
              <a:avLst/>
            </a:prstGeom>
            <a:solidFill>
              <a:srgbClr val="BBE0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FD7A67BB-FC3E-410B-8A7D-EABCF4F98A9F}"/>
                </a:ext>
              </a:extLst>
            </p:cNvPr>
            <p:cNvSpPr txBox="1"/>
            <p:nvPr/>
          </p:nvSpPr>
          <p:spPr>
            <a:xfrm>
              <a:off x="620480" y="281925"/>
              <a:ext cx="2339102" cy="461665"/>
            </a:xfrm>
            <a:prstGeom prst="rect">
              <a:avLst/>
            </a:prstGeom>
            <a:noFill/>
            <a:ln>
              <a:solidFill>
                <a:schemeClr val="tx1"/>
              </a:solidFill>
            </a:ln>
          </p:spPr>
          <p:txBody>
            <a:bodyPr wrap="none" rtlCol="0">
              <a:spAutoFit/>
            </a:bodyPr>
            <a:lstStyle/>
            <a:p>
              <a:r>
                <a:rPr lang="zh-CN" altLang="en-US" sz="2400" b="1" dirty="0">
                  <a:solidFill>
                    <a:srgbClr val="FF0000"/>
                  </a:solidFill>
                  <a:latin typeface="微软雅黑" panose="020B0503020204020204" pitchFamily="34" charset="-122"/>
                  <a:ea typeface="微软雅黑" panose="020B0503020204020204" pitchFamily="34" charset="-122"/>
                </a:rPr>
                <a:t>二、吸毒的危害</a:t>
              </a:r>
            </a:p>
          </p:txBody>
        </p:sp>
      </p:grpSp>
    </p:spTree>
    <p:extLst>
      <p:ext uri="{BB962C8B-B14F-4D97-AF65-F5344CB8AC3E}">
        <p14:creationId xmlns:p14="http://schemas.microsoft.com/office/powerpoint/2010/main" val="41926729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矩形 64">
            <a:extLst>
              <a:ext uri="{FF2B5EF4-FFF2-40B4-BE49-F238E27FC236}">
                <a16:creationId xmlns:a16="http://schemas.microsoft.com/office/drawing/2014/main" id="{FBF042BB-743C-4FDD-9BD7-5CF25C65FB80}"/>
              </a:ext>
            </a:extLst>
          </p:cNvPr>
          <p:cNvSpPr/>
          <p:nvPr/>
        </p:nvSpPr>
        <p:spPr>
          <a:xfrm>
            <a:off x="388189" y="819509"/>
            <a:ext cx="11386868" cy="502057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Rectangle 6">
            <a:extLst>
              <a:ext uri="{FF2B5EF4-FFF2-40B4-BE49-F238E27FC236}">
                <a16:creationId xmlns:a16="http://schemas.microsoft.com/office/drawing/2014/main" id="{60805164-9242-472D-B94C-C6E489DBD6C2}"/>
              </a:ext>
            </a:extLst>
          </p:cNvPr>
          <p:cNvSpPr>
            <a:spLocks noChangeArrowheads="1"/>
          </p:cNvSpPr>
          <p:nvPr/>
        </p:nvSpPr>
        <p:spPr bwMode="auto">
          <a:xfrm>
            <a:off x="-6676039" y="-4491612"/>
            <a:ext cx="15866677" cy="1584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9" name="矩形 58">
            <a:extLst>
              <a:ext uri="{FF2B5EF4-FFF2-40B4-BE49-F238E27FC236}">
                <a16:creationId xmlns:a16="http://schemas.microsoft.com/office/drawing/2014/main" id="{D06F987D-FF55-421A-B3EA-87E463067526}"/>
              </a:ext>
            </a:extLst>
          </p:cNvPr>
          <p:cNvSpPr/>
          <p:nvPr/>
        </p:nvSpPr>
        <p:spPr>
          <a:xfrm>
            <a:off x="1692767" y="1399973"/>
            <a:ext cx="8806465" cy="191209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B4638615-177D-4DB0-8A6A-282A65E0CDD5}"/>
              </a:ext>
            </a:extLst>
          </p:cNvPr>
          <p:cNvSpPr txBox="1"/>
          <p:nvPr/>
        </p:nvSpPr>
        <p:spPr>
          <a:xfrm>
            <a:off x="3438861" y="1567121"/>
            <a:ext cx="5314275" cy="1323439"/>
          </a:xfrm>
          <a:prstGeom prst="rect">
            <a:avLst/>
          </a:prstGeom>
          <a:noFill/>
          <a:ln>
            <a:noFill/>
          </a:ln>
        </p:spPr>
        <p:txBody>
          <a:bodyPr wrap="none" rtlCol="0">
            <a:spAutoFit/>
          </a:bodyPr>
          <a:lstStyle/>
          <a:p>
            <a:r>
              <a:rPr lang="zh-CN" altLang="en-US" sz="8000" b="1" dirty="0">
                <a:solidFill>
                  <a:schemeClr val="bg1"/>
                </a:solidFill>
                <a:latin typeface="微软雅黑" panose="020B0503020204020204" pitchFamily="34" charset="-122"/>
                <a:ea typeface="微软雅黑" panose="020B0503020204020204" pitchFamily="34" charset="-122"/>
              </a:rPr>
              <a:t>什么叫毒品</a:t>
            </a:r>
          </a:p>
        </p:txBody>
      </p:sp>
      <p:sp>
        <p:nvSpPr>
          <p:cNvPr id="4" name="矩形 3">
            <a:extLst>
              <a:ext uri="{FF2B5EF4-FFF2-40B4-BE49-F238E27FC236}">
                <a16:creationId xmlns:a16="http://schemas.microsoft.com/office/drawing/2014/main" id="{4A904285-37D7-4AF0-9528-E4AAC30998C3}"/>
              </a:ext>
            </a:extLst>
          </p:cNvPr>
          <p:cNvSpPr/>
          <p:nvPr/>
        </p:nvSpPr>
        <p:spPr>
          <a:xfrm>
            <a:off x="1692767" y="3479217"/>
            <a:ext cx="1437648" cy="75497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tx2"/>
                </a:solidFill>
                <a:latin typeface="微软雅黑" panose="020B0503020204020204" pitchFamily="34" charset="-122"/>
                <a:ea typeface="微软雅黑" panose="020B0503020204020204" pitchFamily="34" charset="-122"/>
              </a:rPr>
              <a:t>鸦片</a:t>
            </a:r>
          </a:p>
        </p:txBody>
      </p:sp>
      <p:sp>
        <p:nvSpPr>
          <p:cNvPr id="23" name="矩形 22">
            <a:extLst>
              <a:ext uri="{FF2B5EF4-FFF2-40B4-BE49-F238E27FC236}">
                <a16:creationId xmlns:a16="http://schemas.microsoft.com/office/drawing/2014/main" id="{8800BAD7-FC6E-4EAA-993A-5ACDB3AE8A6D}"/>
              </a:ext>
            </a:extLst>
          </p:cNvPr>
          <p:cNvSpPr/>
          <p:nvPr/>
        </p:nvSpPr>
        <p:spPr>
          <a:xfrm>
            <a:off x="3438861" y="3479215"/>
            <a:ext cx="1465937" cy="75497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tx2"/>
                </a:solidFill>
                <a:latin typeface="微软雅黑" panose="020B0503020204020204" pitchFamily="34" charset="-122"/>
                <a:ea typeface="微软雅黑" panose="020B0503020204020204" pitchFamily="34" charset="-122"/>
              </a:rPr>
              <a:t>海洛因</a:t>
            </a:r>
          </a:p>
        </p:txBody>
      </p:sp>
      <p:sp>
        <p:nvSpPr>
          <p:cNvPr id="24" name="矩形 23">
            <a:extLst>
              <a:ext uri="{FF2B5EF4-FFF2-40B4-BE49-F238E27FC236}">
                <a16:creationId xmlns:a16="http://schemas.microsoft.com/office/drawing/2014/main" id="{3BB9784C-1FC1-4FB0-BAFE-0402F2B62D55}"/>
              </a:ext>
            </a:extLst>
          </p:cNvPr>
          <p:cNvSpPr/>
          <p:nvPr/>
        </p:nvSpPr>
        <p:spPr>
          <a:xfrm>
            <a:off x="5213244" y="3479215"/>
            <a:ext cx="3170247" cy="75497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tx2"/>
                </a:solidFill>
                <a:latin typeface="微软雅黑" panose="020B0503020204020204" pitchFamily="34" charset="-122"/>
                <a:ea typeface="微软雅黑" panose="020B0503020204020204" pitchFamily="34" charset="-122"/>
              </a:rPr>
              <a:t>甲基苯丙胺</a:t>
            </a:r>
            <a:r>
              <a:rPr lang="en-US" altLang="zh-CN" sz="2800" dirty="0">
                <a:solidFill>
                  <a:schemeClr val="tx2"/>
                </a:solidFill>
                <a:latin typeface="微软雅黑" panose="020B0503020204020204" pitchFamily="34" charset="-122"/>
                <a:ea typeface="微软雅黑" panose="020B0503020204020204" pitchFamily="34" charset="-122"/>
              </a:rPr>
              <a:t>(</a:t>
            </a:r>
            <a:r>
              <a:rPr lang="zh-CN" altLang="en-US" sz="2800" dirty="0">
                <a:solidFill>
                  <a:schemeClr val="tx2"/>
                </a:solidFill>
                <a:latin typeface="微软雅黑" panose="020B0503020204020204" pitchFamily="34" charset="-122"/>
                <a:ea typeface="微软雅黑" panose="020B0503020204020204" pitchFamily="34" charset="-122"/>
              </a:rPr>
              <a:t>冰毒</a:t>
            </a:r>
            <a:r>
              <a:rPr lang="en-US" altLang="zh-CN" sz="2800" dirty="0">
                <a:solidFill>
                  <a:schemeClr val="tx2"/>
                </a:solidFill>
                <a:latin typeface="微软雅黑" panose="020B0503020204020204" pitchFamily="34" charset="-122"/>
                <a:ea typeface="微软雅黑" panose="020B0503020204020204" pitchFamily="34" charset="-122"/>
              </a:rPr>
              <a:t>)</a:t>
            </a:r>
            <a:endParaRPr lang="zh-CN" altLang="en-US" sz="2800" dirty="0">
              <a:solidFill>
                <a:schemeClr val="tx2"/>
              </a:solidFill>
              <a:latin typeface="微软雅黑" panose="020B0503020204020204" pitchFamily="34" charset="-122"/>
              <a:ea typeface="微软雅黑" panose="020B0503020204020204" pitchFamily="34" charset="-122"/>
            </a:endParaRPr>
          </a:p>
        </p:txBody>
      </p:sp>
      <p:sp>
        <p:nvSpPr>
          <p:cNvPr id="31" name="矩形 30">
            <a:extLst>
              <a:ext uri="{FF2B5EF4-FFF2-40B4-BE49-F238E27FC236}">
                <a16:creationId xmlns:a16="http://schemas.microsoft.com/office/drawing/2014/main" id="{597B6D12-DB85-4989-A53F-F8DB254EE511}"/>
              </a:ext>
            </a:extLst>
          </p:cNvPr>
          <p:cNvSpPr/>
          <p:nvPr/>
        </p:nvSpPr>
        <p:spPr>
          <a:xfrm>
            <a:off x="8745742" y="3479215"/>
            <a:ext cx="1746094" cy="75497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tx2"/>
                </a:solidFill>
                <a:latin typeface="微软雅黑" panose="020B0503020204020204" pitchFamily="34" charset="-122"/>
                <a:ea typeface="微软雅黑" panose="020B0503020204020204" pitchFamily="34" charset="-122"/>
              </a:rPr>
              <a:t>吗啡</a:t>
            </a:r>
          </a:p>
        </p:txBody>
      </p:sp>
      <p:sp>
        <p:nvSpPr>
          <p:cNvPr id="32" name="矩形 31">
            <a:extLst>
              <a:ext uri="{FF2B5EF4-FFF2-40B4-BE49-F238E27FC236}">
                <a16:creationId xmlns:a16="http://schemas.microsoft.com/office/drawing/2014/main" id="{BECFAC7F-CCB1-4498-BED5-C19203F8E07B}"/>
              </a:ext>
            </a:extLst>
          </p:cNvPr>
          <p:cNvSpPr/>
          <p:nvPr/>
        </p:nvSpPr>
        <p:spPr>
          <a:xfrm>
            <a:off x="1692767" y="4401338"/>
            <a:ext cx="1437648" cy="75497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tx2"/>
                </a:solidFill>
                <a:latin typeface="微软雅黑" panose="020B0503020204020204" pitchFamily="34" charset="-122"/>
                <a:ea typeface="微软雅黑" panose="020B0503020204020204" pitchFamily="34" charset="-122"/>
              </a:rPr>
              <a:t>大麻</a:t>
            </a:r>
          </a:p>
        </p:txBody>
      </p:sp>
      <p:sp>
        <p:nvSpPr>
          <p:cNvPr id="33" name="矩形 32">
            <a:extLst>
              <a:ext uri="{FF2B5EF4-FFF2-40B4-BE49-F238E27FC236}">
                <a16:creationId xmlns:a16="http://schemas.microsoft.com/office/drawing/2014/main" id="{259BDA72-0797-4E03-B18A-A2FA612420FB}"/>
              </a:ext>
            </a:extLst>
          </p:cNvPr>
          <p:cNvSpPr/>
          <p:nvPr/>
        </p:nvSpPr>
        <p:spPr>
          <a:xfrm>
            <a:off x="3442852" y="4405486"/>
            <a:ext cx="1465937" cy="75497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tx2"/>
                </a:solidFill>
                <a:latin typeface="微软雅黑" panose="020B0503020204020204" pitchFamily="34" charset="-122"/>
                <a:ea typeface="微软雅黑" panose="020B0503020204020204" pitchFamily="34" charset="-122"/>
              </a:rPr>
              <a:t>可卡因</a:t>
            </a:r>
          </a:p>
        </p:txBody>
      </p:sp>
      <p:sp>
        <p:nvSpPr>
          <p:cNvPr id="34" name="矩形 33">
            <a:extLst>
              <a:ext uri="{FF2B5EF4-FFF2-40B4-BE49-F238E27FC236}">
                <a16:creationId xmlns:a16="http://schemas.microsoft.com/office/drawing/2014/main" id="{7B903164-4EC7-4933-8EB7-68B0A157EE49}"/>
              </a:ext>
            </a:extLst>
          </p:cNvPr>
          <p:cNvSpPr/>
          <p:nvPr/>
        </p:nvSpPr>
        <p:spPr>
          <a:xfrm>
            <a:off x="5221226" y="4454226"/>
            <a:ext cx="5270610" cy="75497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tx2"/>
                </a:solidFill>
                <a:latin typeface="微软雅黑" panose="020B0503020204020204" pitchFamily="34" charset="-122"/>
                <a:ea typeface="微软雅黑" panose="020B0503020204020204" pitchFamily="34" charset="-122"/>
              </a:rPr>
              <a:t>国家规定管制的其他药品</a:t>
            </a:r>
          </a:p>
        </p:txBody>
      </p:sp>
    </p:spTree>
    <p:extLst>
      <p:ext uri="{BB962C8B-B14F-4D97-AF65-F5344CB8AC3E}">
        <p14:creationId xmlns:p14="http://schemas.microsoft.com/office/powerpoint/2010/main" val="32338434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F0288DE9-286D-4393-9EB0-F7CB353668D5}"/>
              </a:ext>
            </a:extLst>
          </p:cNvPr>
          <p:cNvGrpSpPr/>
          <p:nvPr/>
        </p:nvGrpSpPr>
        <p:grpSpPr>
          <a:xfrm>
            <a:off x="197035" y="167217"/>
            <a:ext cx="955904" cy="955904"/>
            <a:chOff x="366000" y="415695"/>
            <a:chExt cx="955904" cy="955904"/>
          </a:xfrm>
        </p:grpSpPr>
        <p:sp>
          <p:nvSpPr>
            <p:cNvPr id="2" name="椭圆 1">
              <a:extLst>
                <a:ext uri="{FF2B5EF4-FFF2-40B4-BE49-F238E27FC236}">
                  <a16:creationId xmlns:a16="http://schemas.microsoft.com/office/drawing/2014/main" id="{876BBBAD-B091-4EF8-BEE0-F9C5B4E83481}"/>
                </a:ext>
              </a:extLst>
            </p:cNvPr>
            <p:cNvSpPr/>
            <p:nvPr/>
          </p:nvSpPr>
          <p:spPr>
            <a:xfrm>
              <a:off x="366000" y="415695"/>
              <a:ext cx="955904" cy="95590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dirty="0">
                <a:solidFill>
                  <a:srgbClr val="FFC000"/>
                </a:solidFill>
                <a:latin typeface="黑体" panose="02010609060101010101" pitchFamily="49" charset="-122"/>
                <a:ea typeface="黑体" panose="02010609060101010101" pitchFamily="49" charset="-122"/>
              </a:endParaRPr>
            </a:p>
          </p:txBody>
        </p:sp>
        <p:sp>
          <p:nvSpPr>
            <p:cNvPr id="3" name="文本框 2">
              <a:extLst>
                <a:ext uri="{FF2B5EF4-FFF2-40B4-BE49-F238E27FC236}">
                  <a16:creationId xmlns:a16="http://schemas.microsoft.com/office/drawing/2014/main" id="{B98911DF-756E-409C-9DDB-0A39D1634908}"/>
                </a:ext>
              </a:extLst>
            </p:cNvPr>
            <p:cNvSpPr txBox="1"/>
            <p:nvPr/>
          </p:nvSpPr>
          <p:spPr>
            <a:xfrm>
              <a:off x="402965" y="550603"/>
              <a:ext cx="881973" cy="646331"/>
            </a:xfrm>
            <a:prstGeom prst="rect">
              <a:avLst/>
            </a:prstGeom>
            <a:noFill/>
          </p:spPr>
          <p:txBody>
            <a:bodyPr wrap="none" rtlCol="0">
              <a:spAutoFit/>
            </a:bodyPr>
            <a:lstStyle/>
            <a:p>
              <a:pPr algn="ctr"/>
              <a:r>
                <a:rPr lang="zh-CN" altLang="en-US" b="1" dirty="0">
                  <a:solidFill>
                    <a:srgbClr val="00B050"/>
                  </a:solidFill>
                  <a:latin typeface="黑体" panose="02010609060101010101" pitchFamily="49" charset="-122"/>
                  <a:ea typeface="黑体" panose="02010609060101010101" pitchFamily="49" charset="-122"/>
                </a:rPr>
                <a:t>禁毒</a:t>
              </a:r>
              <a:endParaRPr lang="en-US" altLang="zh-CN" b="1" dirty="0">
                <a:solidFill>
                  <a:srgbClr val="00B050"/>
                </a:solidFill>
                <a:latin typeface="黑体" panose="02010609060101010101" pitchFamily="49" charset="-122"/>
                <a:ea typeface="黑体" panose="02010609060101010101" pitchFamily="49" charset="-122"/>
              </a:endParaRPr>
            </a:p>
            <a:p>
              <a:pPr algn="ctr"/>
              <a:r>
                <a:rPr lang="zh-CN" altLang="en-US" b="1" dirty="0">
                  <a:solidFill>
                    <a:srgbClr val="00B050"/>
                  </a:solidFill>
                  <a:latin typeface="黑体" panose="02010609060101010101" pitchFamily="49" charset="-122"/>
                  <a:ea typeface="黑体" panose="02010609060101010101" pitchFamily="49" charset="-122"/>
                </a:rPr>
                <a:t>宣传片</a:t>
              </a:r>
            </a:p>
          </p:txBody>
        </p:sp>
      </p:grpSp>
      <p:pic>
        <p:nvPicPr>
          <p:cNvPr id="6" name="禁毒宣传片">
            <a:hlinkClick r:id="" action="ppaction://media"/>
            <a:extLst>
              <a:ext uri="{FF2B5EF4-FFF2-40B4-BE49-F238E27FC236}">
                <a16:creationId xmlns:a16="http://schemas.microsoft.com/office/drawing/2014/main" id="{27D9FA1D-A1AA-44D9-BB86-82F436C14FAD}"/>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379329" y="895764"/>
            <a:ext cx="9433341" cy="5306254"/>
          </a:xfrm>
          <a:prstGeom prst="rect">
            <a:avLst/>
          </a:prstGeom>
        </p:spPr>
      </p:pic>
    </p:spTree>
    <p:extLst>
      <p:ext uri="{BB962C8B-B14F-4D97-AF65-F5344CB8AC3E}">
        <p14:creationId xmlns:p14="http://schemas.microsoft.com/office/powerpoint/2010/main" val="4173943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9178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A5212B69-955B-4EBD-B8F4-DF6F27EDFFF5}"/>
              </a:ext>
            </a:extLst>
          </p:cNvPr>
          <p:cNvSpPr/>
          <p:nvPr/>
        </p:nvSpPr>
        <p:spPr>
          <a:xfrm>
            <a:off x="402566" y="1129340"/>
            <a:ext cx="11386868" cy="502057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56D84DE1-C7D0-4913-928E-FC76C81AA884}"/>
              </a:ext>
            </a:extLst>
          </p:cNvPr>
          <p:cNvSpPr/>
          <p:nvPr/>
        </p:nvSpPr>
        <p:spPr>
          <a:xfrm>
            <a:off x="620479" y="1315685"/>
            <a:ext cx="10958607" cy="46676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F2A7085-2CC8-4047-BBC1-BE24FA6C20D2}"/>
              </a:ext>
            </a:extLst>
          </p:cNvPr>
          <p:cNvSpPr/>
          <p:nvPr/>
        </p:nvSpPr>
        <p:spPr>
          <a:xfrm>
            <a:off x="353784" y="119740"/>
            <a:ext cx="5102800" cy="786034"/>
          </a:xfrm>
          <a:prstGeom prst="rect">
            <a:avLst/>
          </a:prstGeom>
          <a:solidFill>
            <a:srgbClr val="BBE0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38D4D230-177D-4560-8CAF-6FDAF66911DC}"/>
              </a:ext>
            </a:extLst>
          </p:cNvPr>
          <p:cNvSpPr txBox="1"/>
          <p:nvPr/>
        </p:nvSpPr>
        <p:spPr>
          <a:xfrm>
            <a:off x="620480" y="281925"/>
            <a:ext cx="4581703" cy="461665"/>
          </a:xfrm>
          <a:prstGeom prst="rect">
            <a:avLst/>
          </a:prstGeom>
          <a:noFill/>
          <a:ln>
            <a:solidFill>
              <a:schemeClr val="bg1"/>
            </a:solidFill>
          </a:ln>
        </p:spPr>
        <p:txBody>
          <a:bodyPr wrap="none" rtlCol="0">
            <a:spAutoFit/>
          </a:bodyPr>
          <a:lstStyle/>
          <a:p>
            <a:r>
              <a:rPr lang="zh-CN" altLang="en-US" sz="2400" b="1" dirty="0">
                <a:solidFill>
                  <a:srgbClr val="FF0000"/>
                </a:solidFill>
                <a:latin typeface="微软雅黑" panose="020B0503020204020204" pitchFamily="34" charset="-122"/>
                <a:ea typeface="微软雅黑" panose="020B0503020204020204" pitchFamily="34" charset="-122"/>
              </a:rPr>
              <a:t>三</a:t>
            </a:r>
            <a:r>
              <a:rPr lang="en-US" altLang="zh-CN" sz="2400" b="1" dirty="0">
                <a:solidFill>
                  <a:srgbClr val="FF0000"/>
                </a:solidFill>
                <a:latin typeface="微软雅黑" panose="020B0503020204020204" pitchFamily="34" charset="-122"/>
                <a:ea typeface="微软雅黑" panose="020B0503020204020204" pitchFamily="34" charset="-122"/>
              </a:rPr>
              <a:t>.</a:t>
            </a:r>
            <a:r>
              <a:rPr lang="zh-CN" altLang="en-US" sz="2400" b="1" dirty="0">
                <a:solidFill>
                  <a:srgbClr val="FF0000"/>
                </a:solidFill>
                <a:latin typeface="微软雅黑" panose="020B0503020204020204" pitchFamily="34" charset="-122"/>
                <a:ea typeface="微软雅黑" panose="020B0503020204020204" pitchFamily="34" charset="-122"/>
              </a:rPr>
              <a:t>青少年吸毒的诱因及教育防范</a:t>
            </a:r>
          </a:p>
        </p:txBody>
      </p:sp>
      <p:sp>
        <p:nvSpPr>
          <p:cNvPr id="8" name="文本框 7">
            <a:extLst>
              <a:ext uri="{FF2B5EF4-FFF2-40B4-BE49-F238E27FC236}">
                <a16:creationId xmlns:a16="http://schemas.microsoft.com/office/drawing/2014/main" id="{1A91926A-AD9B-46E4-933D-6D1D9DF785BA}"/>
              </a:ext>
            </a:extLst>
          </p:cNvPr>
          <p:cNvSpPr txBox="1"/>
          <p:nvPr/>
        </p:nvSpPr>
        <p:spPr>
          <a:xfrm>
            <a:off x="790571" y="1417225"/>
            <a:ext cx="5084020" cy="4524315"/>
          </a:xfrm>
          <a:prstGeom prst="rect">
            <a:avLst/>
          </a:prstGeom>
          <a:noFill/>
        </p:spPr>
        <p:txBody>
          <a:bodyPr wrap="square" rtlCol="0">
            <a:spAutoFit/>
          </a:bodyPr>
          <a:lstStyle/>
          <a:p>
            <a:pPr>
              <a:buFont typeface="Arial" panose="020B0604020202020204" pitchFamily="34" charset="0"/>
              <a:buNone/>
            </a:pPr>
            <a:r>
              <a:rPr lang="en-US" altLang="zh-CN" sz="24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4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无知和轻信</a:t>
            </a:r>
            <a:r>
              <a:rPr lang="zh-CN" altLang="en-US" sz="24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 </a:t>
            </a:r>
            <a:endParaRPr lang="en-US" altLang="zh-CN" sz="24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a:p>
            <a:pPr>
              <a:buFont typeface="Arial" panose="020B0604020202020204" pitchFamily="34" charset="0"/>
              <a:buNone/>
            </a:pPr>
            <a:r>
              <a:rPr lang="zh-CN" altLang="en-US" sz="2400" dirty="0">
                <a:latin typeface="微软雅黑" panose="020B0503020204020204" pitchFamily="34" charset="-122"/>
                <a:ea typeface="微软雅黑" panose="020B0503020204020204" pitchFamily="34" charset="-122"/>
                <a:sym typeface="微软雅黑" panose="020B0503020204020204" pitchFamily="34" charset="-122"/>
              </a:rPr>
              <a:t>调查表明，在青少年吸毒者中，百分之八十以上是在不知道新型毒品危害的情况下吸食毒品的。</a:t>
            </a:r>
            <a:endParaRPr lang="en-US" altLang="zh-CN" sz="2400" dirty="0">
              <a:latin typeface="微软雅黑" panose="020B0503020204020204" pitchFamily="34" charset="-122"/>
              <a:ea typeface="微软雅黑" panose="020B0503020204020204" pitchFamily="34" charset="-122"/>
              <a:sym typeface="微软雅黑" panose="020B0503020204020204" pitchFamily="34" charset="-122"/>
            </a:endParaRPr>
          </a:p>
          <a:p>
            <a:r>
              <a:rPr lang="en-US" altLang="zh-CN" sz="24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4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贪慕虚荣、赶时髦 </a:t>
            </a:r>
            <a:r>
              <a:rPr lang="en-US" altLang="zh-CN" sz="24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sym typeface="微软雅黑" panose="020B0503020204020204" pitchFamily="34" charset="-122"/>
              </a:rPr>
              <a:t>错误的人生观导致许多年轻人误将吸毒视为时髦、气派，是高档次消费和富有的象征，最终断送了他们本来美好的前程。</a:t>
            </a:r>
            <a:endParaRPr lang="zh-CN" altLang="en-US" sz="2400" dirty="0">
              <a:sym typeface="Calibri" panose="020F0502020204030204" pitchFamily="34" charset="0"/>
            </a:endParaRPr>
          </a:p>
          <a:p>
            <a:r>
              <a:rPr lang="en-US" altLang="zh-CN" sz="24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4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借助吸毒来逃避现实、寻求解脱  </a:t>
            </a:r>
            <a:r>
              <a:rPr lang="zh-CN" altLang="en-US" sz="2400" dirty="0">
                <a:latin typeface="微软雅黑" panose="020B0503020204020204" pitchFamily="34" charset="-122"/>
                <a:ea typeface="微软雅黑" panose="020B0503020204020204" pitchFamily="34" charset="-122"/>
                <a:sym typeface="微软雅黑" panose="020B0503020204020204" pitchFamily="34" charset="-122"/>
              </a:rPr>
              <a:t>一些青少年试图借吸毒逃避现实、寻求解脱。这是一种不积极的心态，其结局职能是登上“死亡快车”。</a:t>
            </a:r>
            <a:endParaRPr lang="zh-CN" altLang="en-US" sz="2400" dirty="0">
              <a:sym typeface="Calibri" panose="020F0502020204030204" pitchFamily="34" charset="0"/>
            </a:endParaRPr>
          </a:p>
        </p:txBody>
      </p:sp>
      <p:cxnSp>
        <p:nvCxnSpPr>
          <p:cNvPr id="5" name="直接连接符 4">
            <a:extLst>
              <a:ext uri="{FF2B5EF4-FFF2-40B4-BE49-F238E27FC236}">
                <a16:creationId xmlns:a16="http://schemas.microsoft.com/office/drawing/2014/main" id="{2967ACFD-773E-475F-8267-5B5A6E9C992B}"/>
              </a:ext>
            </a:extLst>
          </p:cNvPr>
          <p:cNvCxnSpPr>
            <a:cxnSpLocks/>
          </p:cNvCxnSpPr>
          <p:nvPr/>
        </p:nvCxnSpPr>
        <p:spPr>
          <a:xfrm>
            <a:off x="6096000" y="1315685"/>
            <a:ext cx="0" cy="4667671"/>
          </a:xfrm>
          <a:prstGeom prst="line">
            <a:avLst/>
          </a:prstGeom>
        </p:spPr>
        <p:style>
          <a:lnRef idx="1">
            <a:schemeClr val="accent6"/>
          </a:lnRef>
          <a:fillRef idx="0">
            <a:schemeClr val="accent6"/>
          </a:fillRef>
          <a:effectRef idx="0">
            <a:schemeClr val="accent6"/>
          </a:effectRef>
          <a:fontRef idx="minor">
            <a:schemeClr val="tx1"/>
          </a:fontRef>
        </p:style>
      </p:cxnSp>
      <p:sp>
        <p:nvSpPr>
          <p:cNvPr id="9" name="文本框 8">
            <a:extLst>
              <a:ext uri="{FF2B5EF4-FFF2-40B4-BE49-F238E27FC236}">
                <a16:creationId xmlns:a16="http://schemas.microsoft.com/office/drawing/2014/main" id="{FE3E14AE-ACCC-409C-B636-E37619FD1252}"/>
              </a:ext>
            </a:extLst>
          </p:cNvPr>
          <p:cNvSpPr txBox="1"/>
          <p:nvPr/>
        </p:nvSpPr>
        <p:spPr>
          <a:xfrm>
            <a:off x="6457916" y="1421296"/>
            <a:ext cx="4943505" cy="4524315"/>
          </a:xfrm>
          <a:prstGeom prst="rect">
            <a:avLst/>
          </a:prstGeom>
          <a:noFill/>
        </p:spPr>
        <p:txBody>
          <a:bodyPr wrap="square" rtlCol="0">
            <a:spAutoFit/>
          </a:bodyPr>
          <a:lstStyle/>
          <a:p>
            <a:r>
              <a:rPr lang="en-US" altLang="zh-CN" sz="24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24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、交友不慎</a:t>
            </a:r>
            <a:r>
              <a:rPr lang="en-US" altLang="zh-CN" sz="24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sym typeface="微软雅黑" panose="020B0503020204020204" pitchFamily="34" charset="-122"/>
              </a:rPr>
              <a:t>许多年轻人染毒是来自周围的不良影响。</a:t>
            </a:r>
          </a:p>
          <a:p>
            <a:r>
              <a:rPr lang="en-US" altLang="zh-CN" sz="24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en-US" sz="24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、追求刺激和享乐</a:t>
            </a:r>
            <a:r>
              <a:rPr lang="en-US" altLang="zh-CN" sz="24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sym typeface="微软雅黑" panose="020B0503020204020204" pitchFamily="34" charset="-122"/>
              </a:rPr>
              <a:t>年轻人精力充沛、追求新奇、寻找刺激、非常容易受到这类新型毒品的诱惑和俘虏。</a:t>
            </a:r>
            <a:endParaRPr lang="zh-CN" altLang="en-US" sz="2400" dirty="0">
              <a:sym typeface="Calibri" panose="020F0502020204030204" pitchFamily="34" charset="0"/>
            </a:endParaRPr>
          </a:p>
          <a:p>
            <a:r>
              <a:rPr lang="en-US" altLang="zh-CN" sz="24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sz="24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、受毒贩的引诱 </a:t>
            </a:r>
            <a:r>
              <a:rPr lang="zh-CN" altLang="en-US" sz="24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sym typeface="微软雅黑" panose="020B0503020204020204" pitchFamily="34" charset="-122"/>
              </a:rPr>
              <a:t>如吸食</a:t>
            </a:r>
            <a:r>
              <a:rPr lang="en-US" altLang="zh-CN" sz="2400" dirty="0">
                <a:latin typeface="微软雅黑" panose="020B0503020204020204" pitchFamily="34" charset="-122"/>
                <a:ea typeface="微软雅黑" panose="020B0503020204020204" pitchFamily="34" charset="-122"/>
                <a:sym typeface="微软雅黑" panose="020B0503020204020204" pitchFamily="34" charset="-122"/>
              </a:rPr>
              <a:t>K</a:t>
            </a:r>
            <a:r>
              <a:rPr lang="zh-CN" altLang="en-US" sz="2400" dirty="0">
                <a:latin typeface="微软雅黑" panose="020B0503020204020204" pitchFamily="34" charset="-122"/>
                <a:ea typeface="微软雅黑" panose="020B0503020204020204" pitchFamily="34" charset="-122"/>
                <a:sym typeface="微软雅黑" panose="020B0503020204020204" pitchFamily="34" charset="-122"/>
              </a:rPr>
              <a:t>粉之类的毒品没有依赖、不成瘾；向女青年编造“可以减肥”的谎言。</a:t>
            </a:r>
            <a:endParaRPr lang="zh-CN" altLang="en-US" sz="2400" dirty="0">
              <a:sym typeface="Calibri" panose="020F0502020204030204" pitchFamily="34" charset="0"/>
            </a:endParaRPr>
          </a:p>
          <a:p>
            <a:r>
              <a:rPr lang="en-US" altLang="zh-CN" sz="24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7</a:t>
            </a:r>
            <a:r>
              <a:rPr lang="zh-CN" altLang="en-US" sz="24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、在特定环境下使用新型毒品</a:t>
            </a:r>
            <a:r>
              <a:rPr lang="en-US" altLang="zh-CN" sz="24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sym typeface="微软雅黑" panose="020B0503020204020204" pitchFamily="34" charset="-122"/>
              </a:rPr>
              <a:t>如为提神，学生在考试前服用止咳水。</a:t>
            </a:r>
            <a:endParaRPr lang="zh-CN" altLang="en-US" sz="2400" dirty="0">
              <a:sym typeface="Calibri" panose="020F0502020204030204" pitchFamily="34" charset="0"/>
            </a:endParaRPr>
          </a:p>
          <a:p>
            <a:r>
              <a:rPr lang="en-US" altLang="zh-CN" sz="24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8</a:t>
            </a:r>
            <a:r>
              <a:rPr lang="zh-CN" altLang="en-US" sz="24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、赌气或逆反心理 </a:t>
            </a:r>
            <a:r>
              <a:rPr lang="zh-CN" altLang="en-US" sz="24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sym typeface="微软雅黑" panose="020B0503020204020204" pitchFamily="34" charset="-122"/>
              </a:rPr>
              <a:t>“你不让我干，我偏要试试”的逆反心理。</a:t>
            </a:r>
            <a:endParaRPr lang="zh-CN" altLang="en-US" sz="2400" dirty="0"/>
          </a:p>
        </p:txBody>
      </p:sp>
    </p:spTree>
    <p:extLst>
      <p:ext uri="{BB962C8B-B14F-4D97-AF65-F5344CB8AC3E}">
        <p14:creationId xmlns:p14="http://schemas.microsoft.com/office/powerpoint/2010/main" val="2083931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图片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876889" y="0"/>
            <a:ext cx="8438222" cy="4748122"/>
          </a:xfrm>
          <a:prstGeom prst="rect">
            <a:avLst/>
          </a:prstGeom>
        </p:spPr>
      </p:pic>
      <p:pic>
        <p:nvPicPr>
          <p:cNvPr id="2" name="图片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225980" y="726948"/>
            <a:ext cx="5740040" cy="2002619"/>
          </a:xfrm>
          <a:prstGeom prst="rect">
            <a:avLst/>
          </a:prstGeom>
        </p:spPr>
      </p:pic>
      <p:sp>
        <p:nvSpPr>
          <p:cNvPr id="10" name="文本框 9"/>
          <p:cNvSpPr txBox="1"/>
          <p:nvPr/>
        </p:nvSpPr>
        <p:spPr>
          <a:xfrm>
            <a:off x="3518520" y="2794795"/>
            <a:ext cx="5377002" cy="1323439"/>
          </a:xfrm>
          <a:prstGeom prst="rect">
            <a:avLst/>
          </a:prstGeom>
          <a:noFill/>
        </p:spPr>
        <p:txBody>
          <a:bodyPr wrap="square" rtlCol="0">
            <a:spAutoFit/>
          </a:bodyPr>
          <a:lstStyle/>
          <a:p>
            <a:r>
              <a:rPr lang="zh-CN" altLang="en-US" sz="8000" dirty="0">
                <a:solidFill>
                  <a:srgbClr val="FF7E0A"/>
                </a:solidFill>
                <a:latin typeface="黑体" panose="02010609060101010101" pitchFamily="49" charset="-122"/>
                <a:ea typeface="黑体" panose="02010609060101010101" pitchFamily="49" charset="-122"/>
              </a:rPr>
              <a:t>禁毒拍手歌</a:t>
            </a:r>
            <a:endParaRPr lang="zh-CN" altLang="en-US" sz="8000" dirty="0">
              <a:solidFill>
                <a:srgbClr val="D31012"/>
              </a:solidFill>
              <a:latin typeface="黑体" panose="02010609060101010101" pitchFamily="49" charset="-122"/>
              <a:ea typeface="黑体" panose="02010609060101010101" pitchFamily="49" charset="-122"/>
            </a:endParaRPr>
          </a:p>
        </p:txBody>
      </p:sp>
      <p:pic>
        <p:nvPicPr>
          <p:cNvPr id="12" name="嘉芙姐姐、嘉芙姐姐儿童合唱团 - 蔬菜好味道">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299662" y="7250122"/>
            <a:ext cx="609600" cy="609600"/>
          </a:xfrm>
          <a:prstGeom prst="rect">
            <a:avLst/>
          </a:prstGeom>
        </p:spPr>
      </p:pic>
    </p:spTree>
    <p:extLst>
      <p:ext uri="{BB962C8B-B14F-4D97-AF65-F5344CB8AC3E}">
        <p14:creationId xmlns:p14="http://schemas.microsoft.com/office/powerpoint/2010/main" val="3437029196"/>
      </p:ext>
    </p:extLst>
  </p:cSld>
  <p:clrMapOvr>
    <a:masterClrMapping/>
  </p:clrMapOvr>
  <mc:AlternateContent xmlns:mc="http://schemas.openxmlformats.org/markup-compatibility/2006" xmlns:p14="http://schemas.microsoft.com/office/powerpoint/2010/main">
    <mc:Choice Requires="p14">
      <p:transition p14:dur="0" advTm="9686"/>
    </mc:Choice>
    <mc:Fallback xmlns="">
      <p:transition advTm="968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par>
                          <p:cTn id="7" fill="hold">
                            <p:stCondLst>
                              <p:cond delay="0"/>
                            </p:stCondLst>
                            <p:childTnLst>
                              <p:par>
                                <p:cTn id="8" presetID="47" presetClass="entr" presetSubtype="0" fill="hold" nodeType="afterEffect">
                                  <p:stCondLst>
                                    <p:cond delay="3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childTnLst>
                          </p:cTn>
                        </p:par>
                        <p:par>
                          <p:cTn id="13" fill="hold">
                            <p:stCondLst>
                              <p:cond delay="1300"/>
                            </p:stCondLst>
                            <p:childTnLst>
                              <p:par>
                                <p:cTn id="14" presetID="50" presetClass="entr" presetSubtype="0" decel="10000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1000" fill="hold"/>
                                        <p:tgtEl>
                                          <p:spTgt spid="2"/>
                                        </p:tgtEl>
                                        <p:attrNameLst>
                                          <p:attrName>ppt_w</p:attrName>
                                        </p:attrNameLst>
                                      </p:cBhvr>
                                      <p:tavLst>
                                        <p:tav tm="0">
                                          <p:val>
                                            <p:strVal val="#ppt_w+.3"/>
                                          </p:val>
                                        </p:tav>
                                        <p:tav tm="100000">
                                          <p:val>
                                            <p:strVal val="#ppt_w"/>
                                          </p:val>
                                        </p:tav>
                                      </p:tavLst>
                                    </p:anim>
                                    <p:anim calcmode="lin" valueType="num">
                                      <p:cBhvr>
                                        <p:cTn id="17" dur="1000" fill="hold"/>
                                        <p:tgtEl>
                                          <p:spTgt spid="2"/>
                                        </p:tgtEl>
                                        <p:attrNameLst>
                                          <p:attrName>ppt_h</p:attrName>
                                        </p:attrNameLst>
                                      </p:cBhvr>
                                      <p:tavLst>
                                        <p:tav tm="0">
                                          <p:val>
                                            <p:strVal val="#ppt_h"/>
                                          </p:val>
                                        </p:tav>
                                        <p:tav tm="100000">
                                          <p:val>
                                            <p:strVal val="#ppt_h"/>
                                          </p:val>
                                        </p:tav>
                                      </p:tavLst>
                                    </p:anim>
                                    <p:animEffect transition="in" filter="fade">
                                      <p:cBhvr>
                                        <p:cTn id="18" dur="1000"/>
                                        <p:tgtEl>
                                          <p:spTgt spid="2"/>
                                        </p:tgtEl>
                                      </p:cBhvr>
                                    </p:animEffect>
                                  </p:childTnLst>
                                </p:cTn>
                              </p:par>
                            </p:childTnLst>
                          </p:cTn>
                        </p:par>
                        <p:par>
                          <p:cTn id="19" fill="hold">
                            <p:stCondLst>
                              <p:cond delay="2300"/>
                            </p:stCondLst>
                            <p:childTnLst>
                              <p:par>
                                <p:cTn id="20" presetID="38" presetClass="entr" presetSubtype="0" accel="50000" fill="hold" grpId="0" nodeType="afterEffect">
                                  <p:stCondLst>
                                    <p:cond delay="0"/>
                                  </p:stCondLst>
                                  <p:iterate type="lt">
                                    <p:tmPct val="50000"/>
                                  </p:iterate>
                                  <p:childTnLst>
                                    <p:set>
                                      <p:cBhvr>
                                        <p:cTn id="21" dur="1" fill="hold">
                                          <p:stCondLst>
                                            <p:cond delay="0"/>
                                          </p:stCondLst>
                                        </p:cTn>
                                        <p:tgtEl>
                                          <p:spTgt spid="10"/>
                                        </p:tgtEl>
                                        <p:attrNameLst>
                                          <p:attrName>style.visibility</p:attrName>
                                        </p:attrNameLst>
                                      </p:cBhvr>
                                      <p:to>
                                        <p:strVal val="visible"/>
                                      </p:to>
                                    </p:set>
                                    <p:set>
                                      <p:cBhvr>
                                        <p:cTn id="22" dur="455" fill="hold">
                                          <p:stCondLst>
                                            <p:cond delay="0"/>
                                          </p:stCondLst>
                                        </p:cTn>
                                        <p:tgtEl>
                                          <p:spTgt spid="10"/>
                                        </p:tgtEl>
                                        <p:attrNameLst>
                                          <p:attrName>style.rotation</p:attrName>
                                        </p:attrNameLst>
                                      </p:cBhvr>
                                      <p:to>
                                        <p:strVal val="-45.0"/>
                                      </p:to>
                                    </p:set>
                                    <p:anim calcmode="lin" valueType="num">
                                      <p:cBhvr>
                                        <p:cTn id="23"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24"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25"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26"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childTnLst>
                          </p:cTn>
                        </p:par>
                        <p:par>
                          <p:cTn id="27" fill="hold">
                            <p:stCondLst>
                              <p:cond delay="5300"/>
                            </p:stCondLst>
                            <p:childTnLst>
                              <p:par>
                                <p:cTn id="28" presetID="32" presetClass="emph" presetSubtype="0" fill="hold" grpId="1" nodeType="afterEffect">
                                  <p:stCondLst>
                                    <p:cond delay="0"/>
                                  </p:stCondLst>
                                  <p:iterate type="lt">
                                    <p:tmPct val="0"/>
                                  </p:iterate>
                                  <p:childTnLst>
                                    <p:animRot by="120000">
                                      <p:cBhvr>
                                        <p:cTn id="29" dur="100" fill="hold">
                                          <p:stCondLst>
                                            <p:cond delay="0"/>
                                          </p:stCondLst>
                                        </p:cTn>
                                        <p:tgtEl>
                                          <p:spTgt spid="10"/>
                                        </p:tgtEl>
                                        <p:attrNameLst>
                                          <p:attrName>r</p:attrName>
                                        </p:attrNameLst>
                                      </p:cBhvr>
                                    </p:animRot>
                                    <p:animRot by="-240000">
                                      <p:cBhvr>
                                        <p:cTn id="30" dur="200" fill="hold">
                                          <p:stCondLst>
                                            <p:cond delay="200"/>
                                          </p:stCondLst>
                                        </p:cTn>
                                        <p:tgtEl>
                                          <p:spTgt spid="10"/>
                                        </p:tgtEl>
                                        <p:attrNameLst>
                                          <p:attrName>r</p:attrName>
                                        </p:attrNameLst>
                                      </p:cBhvr>
                                    </p:animRot>
                                    <p:animRot by="240000">
                                      <p:cBhvr>
                                        <p:cTn id="31" dur="200" fill="hold">
                                          <p:stCondLst>
                                            <p:cond delay="400"/>
                                          </p:stCondLst>
                                        </p:cTn>
                                        <p:tgtEl>
                                          <p:spTgt spid="10"/>
                                        </p:tgtEl>
                                        <p:attrNameLst>
                                          <p:attrName>r</p:attrName>
                                        </p:attrNameLst>
                                      </p:cBhvr>
                                    </p:animRot>
                                    <p:animRot by="-240000">
                                      <p:cBhvr>
                                        <p:cTn id="32" dur="200" fill="hold">
                                          <p:stCondLst>
                                            <p:cond delay="600"/>
                                          </p:stCondLst>
                                        </p:cTn>
                                        <p:tgtEl>
                                          <p:spTgt spid="10"/>
                                        </p:tgtEl>
                                        <p:attrNameLst>
                                          <p:attrName>r</p:attrName>
                                        </p:attrNameLst>
                                      </p:cBhvr>
                                    </p:animRot>
                                    <p:animRot by="120000">
                                      <p:cBhvr>
                                        <p:cTn id="33" dur="200" fill="hold">
                                          <p:stCondLst>
                                            <p:cond delay="800"/>
                                          </p:stCondLst>
                                        </p:cTn>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4" repeatCount="indefinite" fill="hold" display="0">
                  <p:stCondLst>
                    <p:cond delay="indefinite"/>
                  </p:stCondLst>
                  <p:endCondLst>
                    <p:cond evt="onStopAudio" delay="0">
                      <p:tgtEl>
                        <p:sldTgt/>
                      </p:tgtEl>
                    </p:cond>
                  </p:endCondLst>
                </p:cTn>
                <p:tgtEl>
                  <p:spTgt spid="12"/>
                </p:tgtEl>
              </p:cMediaNode>
            </p:audio>
          </p:childTnLst>
        </p:cTn>
      </p:par>
    </p:tnLst>
    <p:bldLst>
      <p:bldP spid="10" grpId="0"/>
      <p:bldP spid="10" grpId="1"/>
    </p:bldLst>
  </p:timing>
  <p:extLst>
    <p:ext uri="{E180D4A7-C9FB-4DFB-919C-405C955672EB}">
      <p14:showEvtLst xmlns:p14="http://schemas.microsoft.com/office/powerpoint/2010/main">
        <p14:playEvt time="0" objId="12"/>
      </p14:showEvtLst>
    </p:ext>
  </p:extLs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文本框 9"/>
          <p:cNvSpPr txBox="1"/>
          <p:nvPr/>
        </p:nvSpPr>
        <p:spPr>
          <a:xfrm>
            <a:off x="3518520" y="2794795"/>
            <a:ext cx="5377002" cy="1323439"/>
          </a:xfrm>
          <a:prstGeom prst="rect">
            <a:avLst/>
          </a:prstGeom>
          <a:noFill/>
        </p:spPr>
        <p:txBody>
          <a:bodyPr wrap="square" rtlCol="0">
            <a:spAutoFit/>
          </a:bodyPr>
          <a:lstStyle/>
          <a:p>
            <a:r>
              <a:rPr lang="zh-CN" altLang="en-US" sz="8000" dirty="0">
                <a:solidFill>
                  <a:srgbClr val="FF7E0A"/>
                </a:solidFill>
                <a:latin typeface="黑体" panose="02010609060101010101" pitchFamily="49" charset="-122"/>
                <a:ea typeface="黑体" panose="02010609060101010101" pitchFamily="49" charset="-122"/>
              </a:rPr>
              <a:t>禁毒拍手歌</a:t>
            </a:r>
            <a:endParaRPr lang="zh-CN" altLang="en-US" sz="8000" dirty="0">
              <a:solidFill>
                <a:srgbClr val="D31012"/>
              </a:solidFill>
              <a:latin typeface="黑体" panose="02010609060101010101" pitchFamily="49" charset="-122"/>
              <a:ea typeface="黑体" panose="02010609060101010101" pitchFamily="49" charset="-122"/>
            </a:endParaRPr>
          </a:p>
        </p:txBody>
      </p:sp>
      <p:pic>
        <p:nvPicPr>
          <p:cNvPr id="12" name="嘉芙姐姐、嘉芙姐姐儿童合唱团 - 蔬菜好味道">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99662" y="7250122"/>
            <a:ext cx="609600" cy="609600"/>
          </a:xfrm>
          <a:prstGeom prst="rect">
            <a:avLst/>
          </a:prstGeom>
        </p:spPr>
      </p:pic>
      <p:sp>
        <p:nvSpPr>
          <p:cNvPr id="4" name="矩形: 圆角 3">
            <a:extLst>
              <a:ext uri="{FF2B5EF4-FFF2-40B4-BE49-F238E27FC236}">
                <a16:creationId xmlns:a16="http://schemas.microsoft.com/office/drawing/2014/main" id="{025B9587-2363-44AC-AAFA-0D1B7334742E}"/>
              </a:ext>
            </a:extLst>
          </p:cNvPr>
          <p:cNvSpPr/>
          <p:nvPr/>
        </p:nvSpPr>
        <p:spPr>
          <a:xfrm>
            <a:off x="1355034" y="998882"/>
            <a:ext cx="9130749" cy="4860235"/>
          </a:xfrm>
          <a:prstGeom prst="roundRect">
            <a:avLst>
              <a:gd name="adj" fmla="val 10328"/>
            </a:avLst>
          </a:prstGeom>
          <a:solidFill>
            <a:schemeClr val="bg1"/>
          </a:solidFill>
          <a:ln w="127000">
            <a:solidFill>
              <a:srgbClr val="7E43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副标题 2">
            <a:extLst>
              <a:ext uri="{FF2B5EF4-FFF2-40B4-BE49-F238E27FC236}">
                <a16:creationId xmlns:a16="http://schemas.microsoft.com/office/drawing/2014/main" id="{9A18E6FD-63E3-4562-BC3F-0A0B0130B37A}"/>
              </a:ext>
            </a:extLst>
          </p:cNvPr>
          <p:cNvSpPr txBox="1">
            <a:spLocks/>
          </p:cNvSpPr>
          <p:nvPr/>
        </p:nvSpPr>
        <p:spPr>
          <a:xfrm>
            <a:off x="4615070" y="1239629"/>
            <a:ext cx="5705061" cy="4433770"/>
          </a:xfrm>
          <a:prstGeom prst="rect">
            <a:avLst/>
          </a:prstGeom>
        </p:spPr>
        <p:txBody>
          <a:bodyPr/>
          <a:lstStyle>
            <a:lvl1pPr marL="457189" indent="-457189" algn="l" rtl="0" eaLnBrk="0" fontAlgn="base" hangingPunct="0">
              <a:spcBef>
                <a:spcPct val="20000"/>
              </a:spcBef>
              <a:spcAft>
                <a:spcPct val="0"/>
              </a:spcAft>
              <a:buChar char="•"/>
              <a:defRPr sz="4267">
                <a:solidFill>
                  <a:schemeClr val="tx1"/>
                </a:solidFill>
                <a:latin typeface="+mn-lt"/>
                <a:ea typeface="+mn-ea"/>
                <a:cs typeface="+mn-cs"/>
              </a:defRPr>
            </a:lvl1pPr>
            <a:lvl2pPr marL="990575" indent="-380990" algn="l" rtl="0" eaLnBrk="0" fontAlgn="base" hangingPunct="0">
              <a:spcBef>
                <a:spcPct val="20000"/>
              </a:spcBef>
              <a:spcAft>
                <a:spcPct val="0"/>
              </a:spcAft>
              <a:buChar char="–"/>
              <a:defRPr sz="3733">
                <a:solidFill>
                  <a:schemeClr val="tx1"/>
                </a:solidFill>
                <a:latin typeface="+mn-lt"/>
                <a:ea typeface="+mn-ea"/>
              </a:defRPr>
            </a:lvl2pPr>
            <a:lvl3pPr marL="1523962" indent="-304792" algn="l" rtl="0" eaLnBrk="0" fontAlgn="base" hangingPunct="0">
              <a:spcBef>
                <a:spcPct val="20000"/>
              </a:spcBef>
              <a:spcAft>
                <a:spcPct val="0"/>
              </a:spcAft>
              <a:buChar char="•"/>
              <a:defRPr sz="3200">
                <a:solidFill>
                  <a:schemeClr val="tx1"/>
                </a:solidFill>
                <a:latin typeface="+mn-lt"/>
                <a:ea typeface="+mn-ea"/>
              </a:defRPr>
            </a:lvl3pPr>
            <a:lvl4pPr marL="2133547" indent="-304792" algn="l" rtl="0" eaLnBrk="0" fontAlgn="base" hangingPunct="0">
              <a:spcBef>
                <a:spcPct val="20000"/>
              </a:spcBef>
              <a:spcAft>
                <a:spcPct val="0"/>
              </a:spcAft>
              <a:buChar char="–"/>
              <a:defRPr sz="2667">
                <a:solidFill>
                  <a:schemeClr val="tx1"/>
                </a:solidFill>
                <a:latin typeface="+mn-lt"/>
                <a:ea typeface="+mn-ea"/>
              </a:defRPr>
            </a:lvl4pPr>
            <a:lvl5pPr marL="2743131" indent="-304792" algn="l" rtl="0" eaLnBrk="0" fontAlgn="base" hangingPunct="0">
              <a:spcBef>
                <a:spcPct val="20000"/>
              </a:spcBef>
              <a:spcAft>
                <a:spcPct val="0"/>
              </a:spcAft>
              <a:buChar char="»"/>
              <a:defRPr sz="2667">
                <a:solidFill>
                  <a:schemeClr val="tx1"/>
                </a:solidFill>
                <a:latin typeface="+mn-lt"/>
                <a:ea typeface="+mn-ea"/>
              </a:defRPr>
            </a:lvl5pPr>
            <a:lvl6pPr marL="3352716" indent="-304792" algn="l" rtl="0" fontAlgn="base">
              <a:spcBef>
                <a:spcPct val="20000"/>
              </a:spcBef>
              <a:spcAft>
                <a:spcPct val="0"/>
              </a:spcAft>
              <a:buChar char="»"/>
              <a:defRPr sz="2667">
                <a:solidFill>
                  <a:schemeClr val="tx1"/>
                </a:solidFill>
                <a:latin typeface="+mn-lt"/>
                <a:ea typeface="+mn-ea"/>
              </a:defRPr>
            </a:lvl6pPr>
            <a:lvl7pPr marL="3962301" indent="-304792" algn="l" rtl="0" fontAlgn="base">
              <a:spcBef>
                <a:spcPct val="20000"/>
              </a:spcBef>
              <a:spcAft>
                <a:spcPct val="0"/>
              </a:spcAft>
              <a:buChar char="»"/>
              <a:defRPr sz="2667">
                <a:solidFill>
                  <a:schemeClr val="tx1"/>
                </a:solidFill>
                <a:latin typeface="+mn-lt"/>
                <a:ea typeface="+mn-ea"/>
              </a:defRPr>
            </a:lvl7pPr>
            <a:lvl8pPr marL="4571886" indent="-304792" algn="l" rtl="0" fontAlgn="base">
              <a:spcBef>
                <a:spcPct val="20000"/>
              </a:spcBef>
              <a:spcAft>
                <a:spcPct val="0"/>
              </a:spcAft>
              <a:buChar char="»"/>
              <a:defRPr sz="2667">
                <a:solidFill>
                  <a:schemeClr val="tx1"/>
                </a:solidFill>
                <a:latin typeface="+mn-lt"/>
                <a:ea typeface="+mn-ea"/>
              </a:defRPr>
            </a:lvl8pPr>
            <a:lvl9pPr marL="5181470" indent="-304792" algn="l" rtl="0" fontAlgn="base">
              <a:spcBef>
                <a:spcPct val="20000"/>
              </a:spcBef>
              <a:spcAft>
                <a:spcPct val="0"/>
              </a:spcAft>
              <a:buChar char="»"/>
              <a:defRPr sz="2667">
                <a:solidFill>
                  <a:schemeClr val="tx1"/>
                </a:solidFill>
                <a:latin typeface="+mn-lt"/>
                <a:ea typeface="+mn-ea"/>
              </a:defRPr>
            </a:lvl9pPr>
          </a:lstStyle>
          <a:p>
            <a:r>
              <a:rPr lang="zh-CN" altLang="zh-CN" sz="2400" kern="0" dirty="0">
                <a:solidFill>
                  <a:srgbClr val="00B050"/>
                </a:solidFill>
                <a:latin typeface="汉仪太极体简" panose="02010604000101010101" pitchFamily="2" charset="-122"/>
                <a:ea typeface="汉仪太极体简" panose="02010604000101010101" pitchFamily="2" charset="-122"/>
              </a:rPr>
              <a:t>你拍一，我拍一，鸦片是个坏东西。</a:t>
            </a:r>
          </a:p>
          <a:p>
            <a:r>
              <a:rPr lang="zh-CN" altLang="zh-CN" sz="2400" kern="0" dirty="0">
                <a:solidFill>
                  <a:srgbClr val="00B050"/>
                </a:solidFill>
                <a:latin typeface="汉仪太极体简" panose="02010604000101010101" pitchFamily="2" charset="-122"/>
                <a:ea typeface="汉仪太极体简" panose="02010604000101010101" pitchFamily="2" charset="-122"/>
              </a:rPr>
              <a:t>你拍二，我拍二，吸毒贩毒是罪恶。</a:t>
            </a:r>
          </a:p>
          <a:p>
            <a:r>
              <a:rPr lang="zh-CN" altLang="zh-CN" sz="2400" kern="0" dirty="0">
                <a:solidFill>
                  <a:srgbClr val="00B050"/>
                </a:solidFill>
                <a:latin typeface="汉仪太极体简" panose="02010604000101010101" pitchFamily="2" charset="-122"/>
                <a:ea typeface="汉仪太极体简" panose="02010604000101010101" pitchFamily="2" charset="-122"/>
              </a:rPr>
              <a:t>你拍三，我拍三，无志无德去吸毒。</a:t>
            </a:r>
          </a:p>
          <a:p>
            <a:r>
              <a:rPr lang="zh-CN" altLang="zh-CN" sz="2400" kern="0" dirty="0">
                <a:solidFill>
                  <a:srgbClr val="00B050"/>
                </a:solidFill>
                <a:latin typeface="汉仪太极体简" panose="02010604000101010101" pitchFamily="2" charset="-122"/>
                <a:ea typeface="汉仪太极体简" panose="02010604000101010101" pitchFamily="2" charset="-122"/>
              </a:rPr>
              <a:t>你拍四，我拍四，染上毒瘾没法治。</a:t>
            </a:r>
          </a:p>
          <a:p>
            <a:r>
              <a:rPr lang="zh-CN" altLang="zh-CN" sz="2400" kern="0" dirty="0">
                <a:solidFill>
                  <a:srgbClr val="00B050"/>
                </a:solidFill>
                <a:latin typeface="汉仪太极体简" panose="02010604000101010101" pitchFamily="2" charset="-122"/>
                <a:ea typeface="汉仪太极体简" panose="02010604000101010101" pitchFamily="2" charset="-122"/>
              </a:rPr>
              <a:t>你拍五，我拍五，毒瘾缠身好痛苦。</a:t>
            </a:r>
          </a:p>
          <a:p>
            <a:r>
              <a:rPr lang="zh-CN" altLang="zh-CN" sz="2400" kern="0" dirty="0">
                <a:solidFill>
                  <a:srgbClr val="00B050"/>
                </a:solidFill>
                <a:latin typeface="汉仪太极体简" panose="02010604000101010101" pitchFamily="2" charset="-122"/>
                <a:ea typeface="汉仪太极体简" panose="02010604000101010101" pitchFamily="2" charset="-122"/>
              </a:rPr>
              <a:t>你拍六，我拍六，倾家荡产似水流。</a:t>
            </a:r>
          </a:p>
          <a:p>
            <a:r>
              <a:rPr lang="zh-CN" altLang="zh-CN" sz="2400" kern="0" dirty="0">
                <a:solidFill>
                  <a:srgbClr val="00B050"/>
                </a:solidFill>
                <a:latin typeface="汉仪太极体简" panose="02010604000101010101" pitchFamily="2" charset="-122"/>
                <a:ea typeface="汉仪太极体简" panose="02010604000101010101" pitchFamily="2" charset="-122"/>
              </a:rPr>
              <a:t>你拍七，我拍七，严打毒贩不留情。</a:t>
            </a:r>
          </a:p>
          <a:p>
            <a:r>
              <a:rPr lang="zh-CN" altLang="zh-CN" sz="2400" kern="0" dirty="0">
                <a:solidFill>
                  <a:srgbClr val="00B050"/>
                </a:solidFill>
                <a:latin typeface="汉仪太极体简" panose="02010604000101010101" pitchFamily="2" charset="-122"/>
                <a:ea typeface="汉仪太极体简" panose="02010604000101010101" pitchFamily="2" charset="-122"/>
              </a:rPr>
              <a:t>你拍八，我拍八，齐心来把毒害刹。</a:t>
            </a:r>
          </a:p>
          <a:p>
            <a:r>
              <a:rPr lang="zh-CN" altLang="zh-CN" sz="2400" kern="0" dirty="0">
                <a:solidFill>
                  <a:srgbClr val="00B050"/>
                </a:solidFill>
                <a:latin typeface="汉仪太极体简" panose="02010604000101010101" pitchFamily="2" charset="-122"/>
                <a:ea typeface="汉仪太极体简" panose="02010604000101010101" pitchFamily="2" charset="-122"/>
              </a:rPr>
              <a:t>你拍九，我拍九，国家法令要遵守。</a:t>
            </a:r>
          </a:p>
          <a:p>
            <a:r>
              <a:rPr lang="zh-CN" altLang="zh-CN" sz="2400" kern="0" dirty="0">
                <a:solidFill>
                  <a:srgbClr val="00B050"/>
                </a:solidFill>
                <a:latin typeface="汉仪太极体简" panose="02010604000101010101" pitchFamily="2" charset="-122"/>
                <a:ea typeface="汉仪太极体简" panose="02010604000101010101" pitchFamily="2" charset="-122"/>
              </a:rPr>
              <a:t>你拍十，我拍十，执迷不悟后悔迟。</a:t>
            </a:r>
          </a:p>
        </p:txBody>
      </p:sp>
      <p:pic>
        <p:nvPicPr>
          <p:cNvPr id="6" name="图片 5">
            <a:extLst>
              <a:ext uri="{FF2B5EF4-FFF2-40B4-BE49-F238E27FC236}">
                <a16:creationId xmlns:a16="http://schemas.microsoft.com/office/drawing/2014/main" id="{121B1F8C-E388-4453-A686-9C6A742529E4}"/>
              </a:ext>
            </a:extLst>
          </p:cNvPr>
          <p:cNvPicPr>
            <a:picLocks noChangeAspect="1"/>
          </p:cNvPicPr>
          <p:nvPr/>
        </p:nvPicPr>
        <p:blipFill rotWithShape="1">
          <a:blip r:embed="rId7">
            <a:extLst>
              <a:ext uri="{28A0092B-C50C-407E-A947-70E740481C1C}">
                <a14:useLocalDpi xmlns:a14="http://schemas.microsoft.com/office/drawing/2010/main" val="0"/>
              </a:ext>
            </a:extLst>
          </a:blip>
          <a:srcRect t="57101" r="61787" b="4348"/>
          <a:stretch/>
        </p:blipFill>
        <p:spPr>
          <a:xfrm>
            <a:off x="1580321" y="1976322"/>
            <a:ext cx="2620618" cy="2643810"/>
          </a:xfrm>
          <a:prstGeom prst="rect">
            <a:avLst/>
          </a:prstGeom>
        </p:spPr>
      </p:pic>
    </p:spTree>
    <p:extLst>
      <p:ext uri="{BB962C8B-B14F-4D97-AF65-F5344CB8AC3E}">
        <p14:creationId xmlns:p14="http://schemas.microsoft.com/office/powerpoint/2010/main" val="1268255997"/>
      </p:ext>
    </p:extLst>
  </p:cSld>
  <p:clrMapOvr>
    <a:masterClrMapping/>
  </p:clrMapOvr>
  <mc:AlternateContent xmlns:mc="http://schemas.openxmlformats.org/markup-compatibility/2006" xmlns:p14="http://schemas.microsoft.com/office/powerpoint/2010/main">
    <mc:Choice Requires="p14">
      <p:transition p14:dur="0" advTm="9686"/>
    </mc:Choice>
    <mc:Fallback xmlns="">
      <p:transition advTm="968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par>
                          <p:cTn id="7" fill="hold">
                            <p:stCondLst>
                              <p:cond delay="0"/>
                            </p:stCondLst>
                            <p:childTnLst>
                              <p:par>
                                <p:cTn id="8" presetID="38" presetClass="entr" presetSubtype="0" accel="50000" fill="hold" grpId="0" nodeType="afterEffect">
                                  <p:stCondLst>
                                    <p:cond delay="0"/>
                                  </p:stCondLst>
                                  <p:iterate type="lt">
                                    <p:tmPct val="50000"/>
                                  </p:iterate>
                                  <p:childTnLst>
                                    <p:set>
                                      <p:cBhvr>
                                        <p:cTn id="9" dur="1" fill="hold">
                                          <p:stCondLst>
                                            <p:cond delay="0"/>
                                          </p:stCondLst>
                                        </p:cTn>
                                        <p:tgtEl>
                                          <p:spTgt spid="10"/>
                                        </p:tgtEl>
                                        <p:attrNameLst>
                                          <p:attrName>style.visibility</p:attrName>
                                        </p:attrNameLst>
                                      </p:cBhvr>
                                      <p:to>
                                        <p:strVal val="visible"/>
                                      </p:to>
                                    </p:set>
                                    <p:set>
                                      <p:cBhvr>
                                        <p:cTn id="10" dur="455" fill="hold">
                                          <p:stCondLst>
                                            <p:cond delay="0"/>
                                          </p:stCondLst>
                                        </p:cTn>
                                        <p:tgtEl>
                                          <p:spTgt spid="10"/>
                                        </p:tgtEl>
                                        <p:attrNameLst>
                                          <p:attrName>style.rotation</p:attrName>
                                        </p:attrNameLst>
                                      </p:cBhvr>
                                      <p:to>
                                        <p:strVal val="-45.0"/>
                                      </p:to>
                                    </p:set>
                                    <p:anim calcmode="lin" valueType="num">
                                      <p:cBhvr>
                                        <p:cTn id="11"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12"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13"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14"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childTnLst>
                          </p:cTn>
                        </p:par>
                        <p:par>
                          <p:cTn id="15" fill="hold">
                            <p:stCondLst>
                              <p:cond delay="3000"/>
                            </p:stCondLst>
                            <p:childTnLst>
                              <p:par>
                                <p:cTn id="16" presetID="32" presetClass="emph" presetSubtype="0" fill="hold" grpId="1" nodeType="afterEffect">
                                  <p:stCondLst>
                                    <p:cond delay="0"/>
                                  </p:stCondLst>
                                  <p:iterate type="lt">
                                    <p:tmPct val="0"/>
                                  </p:iterate>
                                  <p:childTnLst>
                                    <p:animRot by="120000">
                                      <p:cBhvr>
                                        <p:cTn id="17" dur="100" fill="hold">
                                          <p:stCondLst>
                                            <p:cond delay="0"/>
                                          </p:stCondLst>
                                        </p:cTn>
                                        <p:tgtEl>
                                          <p:spTgt spid="10"/>
                                        </p:tgtEl>
                                        <p:attrNameLst>
                                          <p:attrName>r</p:attrName>
                                        </p:attrNameLst>
                                      </p:cBhvr>
                                    </p:animRot>
                                    <p:animRot by="-240000">
                                      <p:cBhvr>
                                        <p:cTn id="18" dur="200" fill="hold">
                                          <p:stCondLst>
                                            <p:cond delay="200"/>
                                          </p:stCondLst>
                                        </p:cTn>
                                        <p:tgtEl>
                                          <p:spTgt spid="10"/>
                                        </p:tgtEl>
                                        <p:attrNameLst>
                                          <p:attrName>r</p:attrName>
                                        </p:attrNameLst>
                                      </p:cBhvr>
                                    </p:animRot>
                                    <p:animRot by="240000">
                                      <p:cBhvr>
                                        <p:cTn id="19" dur="200" fill="hold">
                                          <p:stCondLst>
                                            <p:cond delay="400"/>
                                          </p:stCondLst>
                                        </p:cTn>
                                        <p:tgtEl>
                                          <p:spTgt spid="10"/>
                                        </p:tgtEl>
                                        <p:attrNameLst>
                                          <p:attrName>r</p:attrName>
                                        </p:attrNameLst>
                                      </p:cBhvr>
                                    </p:animRot>
                                    <p:animRot by="-240000">
                                      <p:cBhvr>
                                        <p:cTn id="20" dur="200" fill="hold">
                                          <p:stCondLst>
                                            <p:cond delay="600"/>
                                          </p:stCondLst>
                                        </p:cTn>
                                        <p:tgtEl>
                                          <p:spTgt spid="10"/>
                                        </p:tgtEl>
                                        <p:attrNameLst>
                                          <p:attrName>r</p:attrName>
                                        </p:attrNameLst>
                                      </p:cBhvr>
                                    </p:animRot>
                                    <p:animRot by="120000">
                                      <p:cBhvr>
                                        <p:cTn id="21" dur="200" fill="hold">
                                          <p:stCondLst>
                                            <p:cond delay="800"/>
                                          </p:stCondLst>
                                        </p:cTn>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2" repeatCount="indefinite" fill="hold" display="0">
                  <p:stCondLst>
                    <p:cond delay="indefinite"/>
                  </p:stCondLst>
                  <p:endCondLst>
                    <p:cond evt="onStopAudio" delay="0">
                      <p:tgtEl>
                        <p:sldTgt/>
                      </p:tgtEl>
                    </p:cond>
                  </p:endCondLst>
                </p:cTn>
                <p:tgtEl>
                  <p:spTgt spid="12"/>
                </p:tgtEl>
              </p:cMediaNode>
            </p:audio>
          </p:childTnLst>
        </p:cTn>
      </p:par>
    </p:tnLst>
    <p:bldLst>
      <p:bldP spid="10" grpId="0"/>
      <p:bldP spid="10" grpId="1"/>
    </p:bldLst>
  </p:timing>
  <p:extLst>
    <p:ext uri="{E180D4A7-C9FB-4DFB-919C-405C955672EB}">
      <p14:showEvtLst xmlns:p14="http://schemas.microsoft.com/office/powerpoint/2010/main">
        <p14:playEvt time="0" objId="12"/>
      </p14:showEvtLst>
    </p:ext>
  </p:extLs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A5212B69-955B-4EBD-B8F4-DF6F27EDFFF5}"/>
              </a:ext>
            </a:extLst>
          </p:cNvPr>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 name="组合 1">
            <a:extLst>
              <a:ext uri="{FF2B5EF4-FFF2-40B4-BE49-F238E27FC236}">
                <a16:creationId xmlns:a16="http://schemas.microsoft.com/office/drawing/2014/main" id="{5E158D69-A0F8-4045-9D4F-F407D24898D6}"/>
              </a:ext>
            </a:extLst>
          </p:cNvPr>
          <p:cNvGrpSpPr/>
          <p:nvPr/>
        </p:nvGrpSpPr>
        <p:grpSpPr>
          <a:xfrm>
            <a:off x="2004642" y="218929"/>
            <a:ext cx="8182715" cy="5482839"/>
            <a:chOff x="1862433" y="440882"/>
            <a:chExt cx="8182715" cy="5482839"/>
          </a:xfrm>
        </p:grpSpPr>
        <p:sp>
          <p:nvSpPr>
            <p:cNvPr id="10" name="矩形 9">
              <a:extLst>
                <a:ext uri="{FF2B5EF4-FFF2-40B4-BE49-F238E27FC236}">
                  <a16:creationId xmlns:a16="http://schemas.microsoft.com/office/drawing/2014/main" id="{56D84DE1-C7D0-4913-928E-FC76C81AA884}"/>
                </a:ext>
              </a:extLst>
            </p:cNvPr>
            <p:cNvSpPr/>
            <p:nvPr/>
          </p:nvSpPr>
          <p:spPr>
            <a:xfrm>
              <a:off x="1862433" y="440882"/>
              <a:ext cx="8182715" cy="54828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id="{050273DC-E973-438F-95B1-467BE3976B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46852" y="618296"/>
              <a:ext cx="7620000" cy="5076825"/>
            </a:xfrm>
            <a:prstGeom prst="rect">
              <a:avLst/>
            </a:prstGeom>
          </p:spPr>
        </p:pic>
      </p:grpSp>
      <p:sp>
        <p:nvSpPr>
          <p:cNvPr id="5" name="文本框 4">
            <a:extLst>
              <a:ext uri="{FF2B5EF4-FFF2-40B4-BE49-F238E27FC236}">
                <a16:creationId xmlns:a16="http://schemas.microsoft.com/office/drawing/2014/main" id="{09C095A8-9A01-4960-B936-F05ABECD0209}"/>
              </a:ext>
            </a:extLst>
          </p:cNvPr>
          <p:cNvSpPr txBox="1"/>
          <p:nvPr/>
        </p:nvSpPr>
        <p:spPr>
          <a:xfrm>
            <a:off x="3230218" y="5725805"/>
            <a:ext cx="6340197" cy="830997"/>
          </a:xfrm>
          <a:prstGeom prst="rect">
            <a:avLst/>
          </a:prstGeom>
          <a:noFill/>
        </p:spPr>
        <p:txBody>
          <a:bodyPr wrap="none" rtlCol="0">
            <a:spAutoFit/>
          </a:bodyPr>
          <a:lstStyle/>
          <a:p>
            <a:r>
              <a:rPr lang="zh-CN" altLang="en-US" sz="4800" dirty="0">
                <a:latin typeface="黑体" panose="02010609060101010101" pitchFamily="49" charset="-122"/>
                <a:ea typeface="黑体" panose="02010609060101010101" pitchFamily="49" charset="-122"/>
              </a:rPr>
              <a:t>健康生活，茁壮成长！</a:t>
            </a:r>
          </a:p>
        </p:txBody>
      </p:sp>
    </p:spTree>
    <p:extLst>
      <p:ext uri="{BB962C8B-B14F-4D97-AF65-F5344CB8AC3E}">
        <p14:creationId xmlns:p14="http://schemas.microsoft.com/office/powerpoint/2010/main" val="611553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矩形 64">
            <a:extLst>
              <a:ext uri="{FF2B5EF4-FFF2-40B4-BE49-F238E27FC236}">
                <a16:creationId xmlns:a16="http://schemas.microsoft.com/office/drawing/2014/main" id="{FBF042BB-743C-4FDD-9BD7-5CF25C65FB80}"/>
              </a:ext>
            </a:extLst>
          </p:cNvPr>
          <p:cNvSpPr/>
          <p:nvPr/>
        </p:nvSpPr>
        <p:spPr>
          <a:xfrm>
            <a:off x="388189" y="1220201"/>
            <a:ext cx="11386868" cy="502057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Rectangle 6">
            <a:extLst>
              <a:ext uri="{FF2B5EF4-FFF2-40B4-BE49-F238E27FC236}">
                <a16:creationId xmlns:a16="http://schemas.microsoft.com/office/drawing/2014/main" id="{60805164-9242-472D-B94C-C6E489DBD6C2}"/>
              </a:ext>
            </a:extLst>
          </p:cNvPr>
          <p:cNvSpPr>
            <a:spLocks noChangeArrowheads="1"/>
          </p:cNvSpPr>
          <p:nvPr/>
        </p:nvSpPr>
        <p:spPr bwMode="auto">
          <a:xfrm>
            <a:off x="-6676039" y="-4491612"/>
            <a:ext cx="15866677" cy="1584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nvGrpSpPr>
          <p:cNvPr id="64" name="组合 63">
            <a:extLst>
              <a:ext uri="{FF2B5EF4-FFF2-40B4-BE49-F238E27FC236}">
                <a16:creationId xmlns:a16="http://schemas.microsoft.com/office/drawing/2014/main" id="{5BF364D2-7967-4BF9-AB26-8A19C1AB4E1B}"/>
              </a:ext>
            </a:extLst>
          </p:cNvPr>
          <p:cNvGrpSpPr/>
          <p:nvPr/>
        </p:nvGrpSpPr>
        <p:grpSpPr>
          <a:xfrm>
            <a:off x="936258" y="2824247"/>
            <a:ext cx="10290729" cy="3229154"/>
            <a:chOff x="977268" y="2918788"/>
            <a:chExt cx="10290729" cy="3229154"/>
          </a:xfrm>
        </p:grpSpPr>
        <p:cxnSp>
          <p:nvCxnSpPr>
            <p:cNvPr id="21" name="直接箭头连接符 20">
              <a:extLst>
                <a:ext uri="{FF2B5EF4-FFF2-40B4-BE49-F238E27FC236}">
                  <a16:creationId xmlns:a16="http://schemas.microsoft.com/office/drawing/2014/main" id="{0A513747-0DF3-49F5-88F5-8E611F7F2CC8}"/>
                </a:ext>
              </a:extLst>
            </p:cNvPr>
            <p:cNvCxnSpPr>
              <a:cxnSpLocks/>
            </p:cNvCxnSpPr>
            <p:nvPr/>
          </p:nvCxnSpPr>
          <p:spPr>
            <a:xfrm>
              <a:off x="2525670" y="3682220"/>
              <a:ext cx="0" cy="44048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 name="矩形 1">
              <a:extLst>
                <a:ext uri="{FF2B5EF4-FFF2-40B4-BE49-F238E27FC236}">
                  <a16:creationId xmlns:a16="http://schemas.microsoft.com/office/drawing/2014/main" id="{257AB5EE-D887-4ED6-880E-E04BDB350BCF}"/>
                </a:ext>
              </a:extLst>
            </p:cNvPr>
            <p:cNvSpPr/>
            <p:nvPr/>
          </p:nvSpPr>
          <p:spPr>
            <a:xfrm>
              <a:off x="977268" y="2918789"/>
              <a:ext cx="3096805" cy="32291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D1B9C073-B512-452A-BC0A-200B56D6AE3B}"/>
                </a:ext>
              </a:extLst>
            </p:cNvPr>
            <p:cNvSpPr/>
            <p:nvPr/>
          </p:nvSpPr>
          <p:spPr>
            <a:xfrm>
              <a:off x="4574230" y="2918788"/>
              <a:ext cx="3096805" cy="32291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628DDAEE-3CBA-400D-BB96-9D7CA4AF1AFC}"/>
                </a:ext>
              </a:extLst>
            </p:cNvPr>
            <p:cNvSpPr/>
            <p:nvPr/>
          </p:nvSpPr>
          <p:spPr>
            <a:xfrm>
              <a:off x="8171192" y="2918788"/>
              <a:ext cx="3096805" cy="32291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a:extLst>
                <a:ext uri="{FF2B5EF4-FFF2-40B4-BE49-F238E27FC236}">
                  <a16:creationId xmlns:a16="http://schemas.microsoft.com/office/drawing/2014/main" id="{0BEB828F-AD01-4BFB-9415-AAF66C1796F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33769" y="3999151"/>
              <a:ext cx="2777727" cy="1999413"/>
            </a:xfrm>
            <a:prstGeom prst="rect">
              <a:avLst/>
            </a:prstGeom>
          </p:spPr>
        </p:pic>
        <p:pic>
          <p:nvPicPr>
            <p:cNvPr id="6" name="图片 5">
              <a:extLst>
                <a:ext uri="{FF2B5EF4-FFF2-40B4-BE49-F238E27FC236}">
                  <a16:creationId xmlns:a16="http://schemas.microsoft.com/office/drawing/2014/main" id="{FAFCA0B0-328D-4686-8744-E575741E52FB}"/>
                </a:ext>
              </a:extLst>
            </p:cNvPr>
            <p:cNvPicPr>
              <a:picLocks noChangeAspect="1"/>
            </p:cNvPicPr>
            <p:nvPr/>
          </p:nvPicPr>
          <p:blipFill rotWithShape="1">
            <a:blip r:embed="rId4">
              <a:extLst>
                <a:ext uri="{28A0092B-C50C-407E-A947-70E740481C1C}">
                  <a14:useLocalDpi xmlns:a14="http://schemas.microsoft.com/office/drawing/2010/main" val="0"/>
                </a:ext>
              </a:extLst>
            </a:blip>
            <a:srcRect r="28323" b="7895"/>
            <a:stretch/>
          </p:blipFill>
          <p:spPr>
            <a:xfrm>
              <a:off x="1141355" y="3999150"/>
              <a:ext cx="2768629" cy="1999413"/>
            </a:xfrm>
            <a:prstGeom prst="rect">
              <a:avLst/>
            </a:prstGeom>
          </p:spPr>
        </p:pic>
        <p:sp>
          <p:nvSpPr>
            <p:cNvPr id="13" name="文本框 12">
              <a:extLst>
                <a:ext uri="{FF2B5EF4-FFF2-40B4-BE49-F238E27FC236}">
                  <a16:creationId xmlns:a16="http://schemas.microsoft.com/office/drawing/2014/main" id="{D14BE8AE-D1CB-4532-A1D6-EB73AD0E6504}"/>
                </a:ext>
              </a:extLst>
            </p:cNvPr>
            <p:cNvSpPr txBox="1"/>
            <p:nvPr/>
          </p:nvSpPr>
          <p:spPr>
            <a:xfrm>
              <a:off x="1971671" y="3273072"/>
              <a:ext cx="1107996" cy="461665"/>
            </a:xfrm>
            <a:prstGeom prst="rect">
              <a:avLst/>
            </a:prstGeom>
            <a:noFill/>
            <a:ln>
              <a:solidFill>
                <a:srgbClr val="FF0000"/>
              </a:solidFill>
            </a:ln>
          </p:spPr>
          <p:txBody>
            <a:bodyPr wrap="none" rtlCol="0">
              <a:spAutoFit/>
            </a:bodyPr>
            <a:lstStyle/>
            <a:p>
              <a:pPr algn="l"/>
              <a:r>
                <a:rPr lang="zh-CN" altLang="en-US" sz="2400" dirty="0">
                  <a:latin typeface="微软雅黑" panose="020B0503020204020204" pitchFamily="34" charset="-122"/>
                  <a:ea typeface="微软雅黑" panose="020B0503020204020204" pitchFamily="34" charset="-122"/>
                </a:rPr>
                <a:t>罂粟花</a:t>
              </a:r>
            </a:p>
          </p:txBody>
        </p:sp>
        <p:sp>
          <p:nvSpPr>
            <p:cNvPr id="16" name="文本框 15">
              <a:extLst>
                <a:ext uri="{FF2B5EF4-FFF2-40B4-BE49-F238E27FC236}">
                  <a16:creationId xmlns:a16="http://schemas.microsoft.com/office/drawing/2014/main" id="{5D39D689-9843-494D-AAF2-48F562F97982}"/>
                </a:ext>
              </a:extLst>
            </p:cNvPr>
            <p:cNvSpPr txBox="1"/>
            <p:nvPr/>
          </p:nvSpPr>
          <p:spPr>
            <a:xfrm>
              <a:off x="5572653" y="3273071"/>
              <a:ext cx="1099958" cy="461665"/>
            </a:xfrm>
            <a:prstGeom prst="rect">
              <a:avLst/>
            </a:prstGeom>
            <a:noFill/>
            <a:ln>
              <a:solidFill>
                <a:srgbClr val="FF0000"/>
              </a:solidFill>
            </a:ln>
          </p:spPr>
          <p:txBody>
            <a:bodyPr wrap="none" rtlCol="0">
              <a:spAutoFit/>
            </a:bodyPr>
            <a:lstStyle>
              <a:defPPr>
                <a:defRPr lang="zh-CN"/>
              </a:defPPr>
              <a:lvl1pPr>
                <a:defRPr sz="2400">
                  <a:latin typeface="微软雅黑" panose="020B0503020204020204" pitchFamily="34" charset="-122"/>
                  <a:ea typeface="微软雅黑" panose="020B0503020204020204" pitchFamily="34" charset="-122"/>
                </a:defRPr>
              </a:lvl1pPr>
            </a:lstStyle>
            <a:p>
              <a:r>
                <a:rPr lang="zh-CN" altLang="en-US" dirty="0"/>
                <a:t>罂粟果</a:t>
              </a:r>
            </a:p>
          </p:txBody>
        </p:sp>
        <p:sp>
          <p:nvSpPr>
            <p:cNvPr id="22" name="文本框 21">
              <a:extLst>
                <a:ext uri="{FF2B5EF4-FFF2-40B4-BE49-F238E27FC236}">
                  <a16:creationId xmlns:a16="http://schemas.microsoft.com/office/drawing/2014/main" id="{17E3DF44-9B90-4808-B310-27901CF16AB3}"/>
                </a:ext>
              </a:extLst>
            </p:cNvPr>
            <p:cNvSpPr txBox="1"/>
            <p:nvPr/>
          </p:nvSpPr>
          <p:spPr>
            <a:xfrm>
              <a:off x="9321794" y="3273071"/>
              <a:ext cx="795599" cy="461665"/>
            </a:xfrm>
            <a:prstGeom prst="rect">
              <a:avLst/>
            </a:prstGeom>
            <a:noFill/>
            <a:ln>
              <a:solidFill>
                <a:srgbClr val="FF0000"/>
              </a:solidFill>
            </a:ln>
          </p:spPr>
          <p:txBody>
            <a:bodyPr wrap="none" rtlCol="0">
              <a:spAutoFit/>
            </a:bodyPr>
            <a:lstStyle>
              <a:defPPr>
                <a:defRPr lang="zh-CN"/>
              </a:defPPr>
              <a:lvl1pPr>
                <a:defRPr sz="2400">
                  <a:latin typeface="微软雅黑" panose="020B0503020204020204" pitchFamily="34" charset="-122"/>
                  <a:ea typeface="微软雅黑" panose="020B0503020204020204" pitchFamily="34" charset="-122"/>
                </a:defRPr>
              </a:lvl1pPr>
            </a:lstStyle>
            <a:p>
              <a:r>
                <a:rPr lang="zh-CN" altLang="en-US" dirty="0"/>
                <a:t>鸦片</a:t>
              </a:r>
            </a:p>
          </p:txBody>
        </p:sp>
        <p:pic>
          <p:nvPicPr>
            <p:cNvPr id="18" name="图片 17">
              <a:extLst>
                <a:ext uri="{FF2B5EF4-FFF2-40B4-BE49-F238E27FC236}">
                  <a16:creationId xmlns:a16="http://schemas.microsoft.com/office/drawing/2014/main" id="{6C1C8034-62FA-434A-9484-FF6FA747AEBA}"/>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10000" b="90000" l="4327" r="98077">
                          <a14:foregroundMark x1="2404" y1="26809" x2="12340" y2="26170"/>
                          <a14:foregroundMark x1="12340" y1="26170" x2="21314" y2="28723"/>
                          <a14:foregroundMark x1="21314" y1="28723" x2="25641" y2="39149"/>
                          <a14:foregroundMark x1="25641" y1="39149" x2="25160" y2="50426"/>
                          <a14:foregroundMark x1="25160" y1="50426" x2="21474" y2="60638"/>
                          <a14:foregroundMark x1="21474" y1="60638" x2="4487" y2="69362"/>
                          <a14:foregroundMark x1="92468" y1="30426" x2="98077" y2="54468"/>
                          <a14:foregroundMark x1="98077" y1="54468" x2="95192" y2="59149"/>
                        </a14:backgroundRemoval>
                      </a14:imgEffect>
                    </a14:imgLayer>
                  </a14:imgProps>
                </a:ext>
                <a:ext uri="{28A0092B-C50C-407E-A947-70E740481C1C}">
                  <a14:useLocalDpi xmlns:a14="http://schemas.microsoft.com/office/drawing/2010/main" val="0"/>
                </a:ext>
              </a:extLst>
            </a:blip>
            <a:srcRect l="29556" t="21251" r="861" b="15718"/>
            <a:stretch/>
          </p:blipFill>
          <p:spPr>
            <a:xfrm>
              <a:off x="8330731" y="3998339"/>
              <a:ext cx="2777726" cy="2000223"/>
            </a:xfrm>
            <a:prstGeom prst="rect">
              <a:avLst/>
            </a:prstGeom>
            <a:ln>
              <a:solidFill>
                <a:schemeClr val="tx1"/>
              </a:solidFill>
            </a:ln>
          </p:spPr>
        </p:pic>
      </p:grpSp>
      <p:grpSp>
        <p:nvGrpSpPr>
          <p:cNvPr id="4" name="组合 3">
            <a:extLst>
              <a:ext uri="{FF2B5EF4-FFF2-40B4-BE49-F238E27FC236}">
                <a16:creationId xmlns:a16="http://schemas.microsoft.com/office/drawing/2014/main" id="{AA205C46-A092-4805-B052-C5FAC24057E9}"/>
              </a:ext>
            </a:extLst>
          </p:cNvPr>
          <p:cNvGrpSpPr/>
          <p:nvPr/>
        </p:nvGrpSpPr>
        <p:grpSpPr>
          <a:xfrm>
            <a:off x="388189" y="238335"/>
            <a:ext cx="2795301" cy="710058"/>
            <a:chOff x="388189" y="74296"/>
            <a:chExt cx="2795301" cy="710058"/>
          </a:xfrm>
        </p:grpSpPr>
        <p:sp>
          <p:nvSpPr>
            <p:cNvPr id="59" name="矩形 58">
              <a:extLst>
                <a:ext uri="{FF2B5EF4-FFF2-40B4-BE49-F238E27FC236}">
                  <a16:creationId xmlns:a16="http://schemas.microsoft.com/office/drawing/2014/main" id="{D06F987D-FF55-421A-B3EA-87E463067526}"/>
                </a:ext>
              </a:extLst>
            </p:cNvPr>
            <p:cNvSpPr/>
            <p:nvPr/>
          </p:nvSpPr>
          <p:spPr>
            <a:xfrm>
              <a:off x="388189" y="74296"/>
              <a:ext cx="2795301" cy="71005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B4638615-177D-4DB0-8A6A-282A65E0CDD5}"/>
                </a:ext>
              </a:extLst>
            </p:cNvPr>
            <p:cNvSpPr txBox="1"/>
            <p:nvPr/>
          </p:nvSpPr>
          <p:spPr>
            <a:xfrm>
              <a:off x="388189" y="136937"/>
              <a:ext cx="2763898" cy="584775"/>
            </a:xfrm>
            <a:prstGeom prst="rect">
              <a:avLst/>
            </a:prstGeom>
            <a:noFill/>
            <a:ln>
              <a:noFill/>
            </a:ln>
          </p:spPr>
          <p:txBody>
            <a:bodyPr wrap="none" rtlCol="0">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一</a:t>
              </a:r>
              <a:r>
                <a:rPr lang="en-US" altLang="zh-CN" sz="3200" b="1" dirty="0">
                  <a:solidFill>
                    <a:schemeClr val="bg1"/>
                  </a:solidFill>
                  <a:latin typeface="微软雅黑" panose="020B0503020204020204" pitchFamily="34" charset="-122"/>
                  <a:ea typeface="微软雅黑" panose="020B0503020204020204" pitchFamily="34" charset="-122"/>
                </a:rPr>
                <a:t>.</a:t>
              </a:r>
              <a:r>
                <a:rPr lang="zh-CN" altLang="en-US" sz="3200" b="1" dirty="0">
                  <a:solidFill>
                    <a:schemeClr val="bg1"/>
                  </a:solidFill>
                  <a:latin typeface="微软雅黑" panose="020B0503020204020204" pitchFamily="34" charset="-122"/>
                  <a:ea typeface="微软雅黑" panose="020B0503020204020204" pitchFamily="34" charset="-122"/>
                </a:rPr>
                <a:t>毒品的种类</a:t>
              </a:r>
            </a:p>
          </p:txBody>
        </p:sp>
      </p:grpSp>
      <p:sp>
        <p:nvSpPr>
          <p:cNvPr id="10" name="文本框 9">
            <a:extLst>
              <a:ext uri="{FF2B5EF4-FFF2-40B4-BE49-F238E27FC236}">
                <a16:creationId xmlns:a16="http://schemas.microsoft.com/office/drawing/2014/main" id="{D7662B0B-142B-4695-83A6-A9AA525E1C1F}"/>
              </a:ext>
            </a:extLst>
          </p:cNvPr>
          <p:cNvSpPr txBox="1"/>
          <p:nvPr/>
        </p:nvSpPr>
        <p:spPr>
          <a:xfrm rot="1958873">
            <a:off x="10089855" y="1643711"/>
            <a:ext cx="1826141" cy="584775"/>
          </a:xfrm>
          <a:prstGeom prst="rect">
            <a:avLst/>
          </a:prstGeom>
          <a:noFill/>
          <a:ln>
            <a:solidFill>
              <a:schemeClr val="bg1"/>
            </a:solidFill>
          </a:ln>
        </p:spPr>
        <p:txBody>
          <a:bodyPr wrap="none" rtlCol="0">
            <a:spAutoFit/>
          </a:bodyPr>
          <a:lstStyle>
            <a:defPPr>
              <a:defRPr lang="zh-CN"/>
            </a:defPPr>
            <a:lvl1pPr>
              <a:defRPr sz="3200" b="1">
                <a:solidFill>
                  <a:schemeClr val="bg1"/>
                </a:solidFill>
                <a:latin typeface="微软雅黑" panose="020B0503020204020204" pitchFamily="34" charset="-122"/>
                <a:ea typeface="微软雅黑" panose="020B0503020204020204" pitchFamily="34" charset="-122"/>
              </a:defRPr>
            </a:lvl1pPr>
          </a:lstStyle>
          <a:p>
            <a:r>
              <a:rPr lang="zh-CN" altLang="en-US" dirty="0"/>
              <a:t>传统毒品</a:t>
            </a:r>
          </a:p>
        </p:txBody>
      </p:sp>
      <p:sp>
        <p:nvSpPr>
          <p:cNvPr id="60" name="文本框 59">
            <a:extLst>
              <a:ext uri="{FF2B5EF4-FFF2-40B4-BE49-F238E27FC236}">
                <a16:creationId xmlns:a16="http://schemas.microsoft.com/office/drawing/2014/main" id="{03582153-3FF6-42CB-92E0-9CBE64DD0C90}"/>
              </a:ext>
            </a:extLst>
          </p:cNvPr>
          <p:cNvSpPr txBox="1"/>
          <p:nvPr/>
        </p:nvSpPr>
        <p:spPr>
          <a:xfrm>
            <a:off x="4860775" y="1267853"/>
            <a:ext cx="2441694" cy="1446550"/>
          </a:xfrm>
          <a:prstGeom prst="rect">
            <a:avLst/>
          </a:prstGeom>
          <a:noFill/>
        </p:spPr>
        <p:txBody>
          <a:bodyPr wrap="none" rtlCol="0">
            <a:spAutoFit/>
          </a:bodyPr>
          <a:lstStyle/>
          <a:p>
            <a:r>
              <a:rPr lang="zh-CN" altLang="en-US" sz="8800" b="1" dirty="0">
                <a:solidFill>
                  <a:srgbClr val="FFC000"/>
                </a:solidFill>
                <a:latin typeface="微软雅黑" panose="020B0503020204020204" pitchFamily="34" charset="-122"/>
                <a:ea typeface="微软雅黑" panose="020B0503020204020204" pitchFamily="34" charset="-122"/>
              </a:rPr>
              <a:t>鸦片</a:t>
            </a:r>
          </a:p>
        </p:txBody>
      </p:sp>
      <p:cxnSp>
        <p:nvCxnSpPr>
          <p:cNvPr id="62" name="直接连接符 61">
            <a:extLst>
              <a:ext uri="{FF2B5EF4-FFF2-40B4-BE49-F238E27FC236}">
                <a16:creationId xmlns:a16="http://schemas.microsoft.com/office/drawing/2014/main" id="{21DE7588-777B-4266-BC4B-801197E30E9C}"/>
              </a:ext>
            </a:extLst>
          </p:cNvPr>
          <p:cNvCxnSpPr/>
          <p:nvPr/>
        </p:nvCxnSpPr>
        <p:spPr>
          <a:xfrm>
            <a:off x="3909984" y="2886440"/>
            <a:ext cx="4420747"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13000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725219F8-0E6A-4E1B-8110-78441664B980}"/>
              </a:ext>
            </a:extLst>
          </p:cNvPr>
          <p:cNvSpPr/>
          <p:nvPr/>
        </p:nvSpPr>
        <p:spPr>
          <a:xfrm>
            <a:off x="388189" y="819509"/>
            <a:ext cx="11386868" cy="502057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id="{0DB99E11-8A1C-4541-9C16-20600CB71A3B}"/>
              </a:ext>
            </a:extLst>
          </p:cNvPr>
          <p:cNvPicPr>
            <a:picLocks noChangeAspect="1"/>
          </p:cNvPicPr>
          <p:nvPr/>
        </p:nvPicPr>
        <p:blipFill rotWithShape="1">
          <a:blip r:embed="rId3">
            <a:extLst>
              <a:ext uri="{28A0092B-C50C-407E-A947-70E740481C1C}">
                <a14:useLocalDpi xmlns:a14="http://schemas.microsoft.com/office/drawing/2010/main" val="0"/>
              </a:ext>
            </a:extLst>
          </a:blip>
          <a:srcRect l="1447" t="8805" r="1666" b="18616"/>
          <a:stretch/>
        </p:blipFill>
        <p:spPr>
          <a:xfrm>
            <a:off x="589036" y="1297680"/>
            <a:ext cx="7233905" cy="4064231"/>
          </a:xfrm>
          <a:prstGeom prst="rect">
            <a:avLst/>
          </a:prstGeom>
          <a:ln>
            <a:noFill/>
          </a:ln>
        </p:spPr>
      </p:pic>
      <p:sp>
        <p:nvSpPr>
          <p:cNvPr id="2" name="文本框 1">
            <a:extLst>
              <a:ext uri="{FF2B5EF4-FFF2-40B4-BE49-F238E27FC236}">
                <a16:creationId xmlns:a16="http://schemas.microsoft.com/office/drawing/2014/main" id="{BCFDE004-DFE6-4C09-A860-8A8FD4BC7FE1}"/>
              </a:ext>
            </a:extLst>
          </p:cNvPr>
          <p:cNvSpPr txBox="1"/>
          <p:nvPr/>
        </p:nvSpPr>
        <p:spPr>
          <a:xfrm>
            <a:off x="8032756" y="2500056"/>
            <a:ext cx="3570208" cy="1446550"/>
          </a:xfrm>
          <a:prstGeom prst="rect">
            <a:avLst/>
          </a:prstGeom>
          <a:noFill/>
        </p:spPr>
        <p:txBody>
          <a:bodyPr wrap="none" rtlCol="0">
            <a:spAutoFit/>
          </a:bodyPr>
          <a:lstStyle/>
          <a:p>
            <a:r>
              <a:rPr lang="zh-CN" altLang="en-US" sz="8800" b="1" dirty="0">
                <a:solidFill>
                  <a:srgbClr val="FFC000"/>
                </a:solidFill>
                <a:latin typeface="微软雅黑" panose="020B0503020204020204" pitchFamily="34" charset="-122"/>
                <a:ea typeface="微软雅黑" panose="020B0503020204020204" pitchFamily="34" charset="-122"/>
              </a:rPr>
              <a:t>海洛因</a:t>
            </a:r>
          </a:p>
        </p:txBody>
      </p:sp>
      <p:sp>
        <p:nvSpPr>
          <p:cNvPr id="7" name="文本框 6">
            <a:extLst>
              <a:ext uri="{FF2B5EF4-FFF2-40B4-BE49-F238E27FC236}">
                <a16:creationId xmlns:a16="http://schemas.microsoft.com/office/drawing/2014/main" id="{0C3D60DA-76D1-498B-9BD0-C83C26EE3E80}"/>
              </a:ext>
            </a:extLst>
          </p:cNvPr>
          <p:cNvSpPr txBox="1"/>
          <p:nvPr/>
        </p:nvSpPr>
        <p:spPr>
          <a:xfrm rot="1958873">
            <a:off x="9935444" y="1265891"/>
            <a:ext cx="1826141" cy="584775"/>
          </a:xfrm>
          <a:prstGeom prst="rect">
            <a:avLst/>
          </a:prstGeom>
          <a:noFill/>
          <a:ln>
            <a:solidFill>
              <a:schemeClr val="bg1"/>
            </a:solidFill>
          </a:ln>
        </p:spPr>
        <p:txBody>
          <a:bodyPr wrap="none" rtlCol="0">
            <a:spAutoFit/>
          </a:bodyPr>
          <a:lstStyle>
            <a:defPPr>
              <a:defRPr lang="zh-CN"/>
            </a:defPPr>
            <a:lvl1pPr>
              <a:defRPr sz="3200" b="1">
                <a:solidFill>
                  <a:schemeClr val="bg1"/>
                </a:solidFill>
                <a:latin typeface="微软雅黑" panose="020B0503020204020204" pitchFamily="34" charset="-122"/>
                <a:ea typeface="微软雅黑" panose="020B0503020204020204" pitchFamily="34" charset="-122"/>
              </a:defRPr>
            </a:lvl1pPr>
          </a:lstStyle>
          <a:p>
            <a:r>
              <a:rPr lang="zh-CN" altLang="en-US" dirty="0"/>
              <a:t>传统毒品</a:t>
            </a:r>
          </a:p>
        </p:txBody>
      </p:sp>
    </p:spTree>
    <p:extLst>
      <p:ext uri="{BB962C8B-B14F-4D97-AF65-F5344CB8AC3E}">
        <p14:creationId xmlns:p14="http://schemas.microsoft.com/office/powerpoint/2010/main" val="2687394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63810315-37FD-4F2D-9C26-DF0E37AABC88}"/>
              </a:ext>
            </a:extLst>
          </p:cNvPr>
          <p:cNvSpPr/>
          <p:nvPr/>
        </p:nvSpPr>
        <p:spPr>
          <a:xfrm>
            <a:off x="388189" y="819509"/>
            <a:ext cx="11386868" cy="502057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id="{A1560843-48CD-4F86-93D8-85BB0F0D97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7916" y="1088584"/>
            <a:ext cx="6090250" cy="4482424"/>
          </a:xfrm>
          <a:prstGeom prst="rect">
            <a:avLst/>
          </a:prstGeom>
        </p:spPr>
      </p:pic>
      <p:sp>
        <p:nvSpPr>
          <p:cNvPr id="2" name="文本框 1">
            <a:extLst>
              <a:ext uri="{FF2B5EF4-FFF2-40B4-BE49-F238E27FC236}">
                <a16:creationId xmlns:a16="http://schemas.microsoft.com/office/drawing/2014/main" id="{CE8087F9-92A5-434F-AE0E-0332E3FAB9F5}"/>
              </a:ext>
            </a:extLst>
          </p:cNvPr>
          <p:cNvSpPr txBox="1"/>
          <p:nvPr/>
        </p:nvSpPr>
        <p:spPr>
          <a:xfrm>
            <a:off x="8320988" y="2491408"/>
            <a:ext cx="2441694" cy="1446550"/>
          </a:xfrm>
          <a:prstGeom prst="rect">
            <a:avLst/>
          </a:prstGeom>
          <a:noFill/>
        </p:spPr>
        <p:txBody>
          <a:bodyPr wrap="none" rtlCol="0">
            <a:spAutoFit/>
          </a:bodyPr>
          <a:lstStyle>
            <a:defPPr>
              <a:defRPr lang="zh-CN"/>
            </a:defPPr>
            <a:lvl1pPr>
              <a:defRPr sz="88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rgbClr val="FFC000"/>
                </a:solidFill>
              </a:rPr>
              <a:t>吗啡</a:t>
            </a:r>
          </a:p>
        </p:txBody>
      </p:sp>
      <p:sp>
        <p:nvSpPr>
          <p:cNvPr id="8" name="文本框 7">
            <a:extLst>
              <a:ext uri="{FF2B5EF4-FFF2-40B4-BE49-F238E27FC236}">
                <a16:creationId xmlns:a16="http://schemas.microsoft.com/office/drawing/2014/main" id="{9685E22F-4899-4DA6-9A64-29FB7BB776B4}"/>
              </a:ext>
            </a:extLst>
          </p:cNvPr>
          <p:cNvSpPr txBox="1"/>
          <p:nvPr/>
        </p:nvSpPr>
        <p:spPr>
          <a:xfrm rot="1958873">
            <a:off x="10041782" y="1265890"/>
            <a:ext cx="1826141" cy="584775"/>
          </a:xfrm>
          <a:prstGeom prst="rect">
            <a:avLst/>
          </a:prstGeom>
          <a:noFill/>
          <a:ln>
            <a:solidFill>
              <a:schemeClr val="bg1"/>
            </a:solidFill>
          </a:ln>
        </p:spPr>
        <p:txBody>
          <a:bodyPr wrap="none" rtlCol="0">
            <a:spAutoFit/>
          </a:bodyPr>
          <a:lstStyle>
            <a:defPPr>
              <a:defRPr lang="zh-CN"/>
            </a:defPPr>
            <a:lvl1pPr>
              <a:defRPr sz="3200" b="1">
                <a:solidFill>
                  <a:schemeClr val="bg1"/>
                </a:solidFill>
                <a:latin typeface="微软雅黑" panose="020B0503020204020204" pitchFamily="34" charset="-122"/>
                <a:ea typeface="微软雅黑" panose="020B0503020204020204" pitchFamily="34" charset="-122"/>
              </a:defRPr>
            </a:lvl1pPr>
          </a:lstStyle>
          <a:p>
            <a:r>
              <a:rPr lang="zh-CN" altLang="en-US" dirty="0"/>
              <a:t>传统毒品</a:t>
            </a:r>
          </a:p>
        </p:txBody>
      </p:sp>
    </p:spTree>
    <p:extLst>
      <p:ext uri="{BB962C8B-B14F-4D97-AF65-F5344CB8AC3E}">
        <p14:creationId xmlns:p14="http://schemas.microsoft.com/office/powerpoint/2010/main" val="1266853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90D8C6F1-37A1-4BED-B868-9B468ED33BF4}"/>
              </a:ext>
            </a:extLst>
          </p:cNvPr>
          <p:cNvSpPr/>
          <p:nvPr/>
        </p:nvSpPr>
        <p:spPr>
          <a:xfrm>
            <a:off x="388189" y="819509"/>
            <a:ext cx="11386868" cy="502057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15748D68-5E71-4FF7-AA19-7ECB77B28DFF}"/>
              </a:ext>
            </a:extLst>
          </p:cNvPr>
          <p:cNvSpPr txBox="1"/>
          <p:nvPr/>
        </p:nvSpPr>
        <p:spPr>
          <a:xfrm>
            <a:off x="8320988" y="2491408"/>
            <a:ext cx="2441694" cy="1446550"/>
          </a:xfrm>
          <a:prstGeom prst="rect">
            <a:avLst/>
          </a:prstGeom>
          <a:noFill/>
        </p:spPr>
        <p:txBody>
          <a:bodyPr wrap="none" rtlCol="0">
            <a:spAutoFit/>
          </a:bodyPr>
          <a:lstStyle>
            <a:defPPr>
              <a:defRPr lang="zh-CN"/>
            </a:defPPr>
            <a:lvl1pPr>
              <a:defRPr sz="88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rgbClr val="FFC000"/>
                </a:solidFill>
              </a:rPr>
              <a:t>大麻</a:t>
            </a:r>
          </a:p>
        </p:txBody>
      </p:sp>
      <p:sp>
        <p:nvSpPr>
          <p:cNvPr id="8" name="文本框 7">
            <a:extLst>
              <a:ext uri="{FF2B5EF4-FFF2-40B4-BE49-F238E27FC236}">
                <a16:creationId xmlns:a16="http://schemas.microsoft.com/office/drawing/2014/main" id="{83A7F224-18CB-4048-967C-3384A824BE95}"/>
              </a:ext>
            </a:extLst>
          </p:cNvPr>
          <p:cNvSpPr txBox="1"/>
          <p:nvPr/>
        </p:nvSpPr>
        <p:spPr>
          <a:xfrm rot="1958873">
            <a:off x="10059636" y="914193"/>
            <a:ext cx="1826141" cy="584775"/>
          </a:xfrm>
          <a:prstGeom prst="rect">
            <a:avLst/>
          </a:prstGeom>
          <a:noFill/>
          <a:ln>
            <a:solidFill>
              <a:schemeClr val="bg1"/>
            </a:solidFill>
          </a:ln>
        </p:spPr>
        <p:txBody>
          <a:bodyPr wrap="none" rtlCol="0">
            <a:spAutoFit/>
          </a:bodyPr>
          <a:lstStyle>
            <a:defPPr>
              <a:defRPr lang="zh-CN"/>
            </a:defPPr>
            <a:lvl1pPr>
              <a:defRPr sz="3200" b="1">
                <a:solidFill>
                  <a:schemeClr val="bg1"/>
                </a:solidFill>
                <a:latin typeface="微软雅黑" panose="020B0503020204020204" pitchFamily="34" charset="-122"/>
                <a:ea typeface="微软雅黑" panose="020B0503020204020204" pitchFamily="34" charset="-122"/>
              </a:defRPr>
            </a:lvl1pPr>
          </a:lstStyle>
          <a:p>
            <a:r>
              <a:rPr lang="zh-CN" altLang="en-US" dirty="0"/>
              <a:t>传统毒品</a:t>
            </a:r>
          </a:p>
        </p:txBody>
      </p:sp>
      <p:pic>
        <p:nvPicPr>
          <p:cNvPr id="4" name="图片 3">
            <a:extLst>
              <a:ext uri="{FF2B5EF4-FFF2-40B4-BE49-F238E27FC236}">
                <a16:creationId xmlns:a16="http://schemas.microsoft.com/office/drawing/2014/main" id="{C0DEBB9F-EBC6-42BE-A67D-4BABECA65698}"/>
              </a:ext>
            </a:extLst>
          </p:cNvPr>
          <p:cNvPicPr>
            <a:picLocks noChangeAspect="1"/>
          </p:cNvPicPr>
          <p:nvPr/>
        </p:nvPicPr>
        <p:blipFill rotWithShape="1">
          <a:blip r:embed="rId3">
            <a:extLst>
              <a:ext uri="{28A0092B-C50C-407E-A947-70E740481C1C}">
                <a14:useLocalDpi xmlns:a14="http://schemas.microsoft.com/office/drawing/2010/main" val="0"/>
              </a:ext>
            </a:extLst>
          </a:blip>
          <a:srcRect t="7997" b="7997"/>
          <a:stretch/>
        </p:blipFill>
        <p:spPr>
          <a:xfrm>
            <a:off x="718455" y="1357604"/>
            <a:ext cx="7074677" cy="3979506"/>
          </a:xfrm>
          <a:prstGeom prst="rect">
            <a:avLst/>
          </a:prstGeom>
        </p:spPr>
      </p:pic>
      <p:pic>
        <p:nvPicPr>
          <p:cNvPr id="5" name="Picture 4" descr="200483188482">
            <a:extLst>
              <a:ext uri="{FF2B5EF4-FFF2-40B4-BE49-F238E27FC236}">
                <a16:creationId xmlns:a16="http://schemas.microsoft.com/office/drawing/2014/main" id="{9B40235C-C7B3-4068-9F8F-BD89E3C8F81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01003" y="1520890"/>
            <a:ext cx="1843744" cy="13921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741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DFDE2C94-285C-4360-B10C-41D42E75E58F}"/>
              </a:ext>
            </a:extLst>
          </p:cNvPr>
          <p:cNvSpPr/>
          <p:nvPr/>
        </p:nvSpPr>
        <p:spPr>
          <a:xfrm>
            <a:off x="388189" y="819509"/>
            <a:ext cx="11386868" cy="502057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C4023FED-A7B3-430B-B92E-B97D8C4270DE}"/>
              </a:ext>
            </a:extLst>
          </p:cNvPr>
          <p:cNvSpPr txBox="1"/>
          <p:nvPr/>
        </p:nvSpPr>
        <p:spPr>
          <a:xfrm>
            <a:off x="8042704" y="2491408"/>
            <a:ext cx="3570208" cy="1446550"/>
          </a:xfrm>
          <a:prstGeom prst="rect">
            <a:avLst/>
          </a:prstGeom>
          <a:noFill/>
        </p:spPr>
        <p:txBody>
          <a:bodyPr wrap="none" rtlCol="0">
            <a:spAutoFit/>
          </a:bodyPr>
          <a:lstStyle>
            <a:defPPr>
              <a:defRPr lang="zh-CN"/>
            </a:defPPr>
            <a:lvl1pPr>
              <a:defRPr sz="88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rgbClr val="FFC000"/>
                </a:solidFill>
              </a:rPr>
              <a:t>可卡因</a:t>
            </a:r>
          </a:p>
        </p:txBody>
      </p:sp>
      <p:sp>
        <p:nvSpPr>
          <p:cNvPr id="8" name="文本框 7">
            <a:extLst>
              <a:ext uri="{FF2B5EF4-FFF2-40B4-BE49-F238E27FC236}">
                <a16:creationId xmlns:a16="http://schemas.microsoft.com/office/drawing/2014/main" id="{430A13BE-480A-4E28-9F1F-42DAF9A69E63}"/>
              </a:ext>
            </a:extLst>
          </p:cNvPr>
          <p:cNvSpPr txBox="1"/>
          <p:nvPr/>
        </p:nvSpPr>
        <p:spPr>
          <a:xfrm rot="1958873">
            <a:off x="10151113" y="695533"/>
            <a:ext cx="1826141" cy="584775"/>
          </a:xfrm>
          <a:prstGeom prst="rect">
            <a:avLst/>
          </a:prstGeom>
          <a:noFill/>
          <a:ln>
            <a:solidFill>
              <a:schemeClr val="bg1"/>
            </a:solidFill>
          </a:ln>
        </p:spPr>
        <p:txBody>
          <a:bodyPr wrap="none" rtlCol="0">
            <a:spAutoFit/>
          </a:bodyPr>
          <a:lstStyle>
            <a:defPPr>
              <a:defRPr lang="zh-CN"/>
            </a:defPPr>
            <a:lvl1pPr>
              <a:defRPr sz="3200" b="1">
                <a:solidFill>
                  <a:schemeClr val="bg1"/>
                </a:solidFill>
                <a:latin typeface="微软雅黑" panose="020B0503020204020204" pitchFamily="34" charset="-122"/>
                <a:ea typeface="微软雅黑" panose="020B0503020204020204" pitchFamily="34" charset="-122"/>
              </a:defRPr>
            </a:lvl1pPr>
          </a:lstStyle>
          <a:p>
            <a:r>
              <a:rPr lang="zh-CN" altLang="en-US" dirty="0"/>
              <a:t>传统毒品</a:t>
            </a:r>
          </a:p>
        </p:txBody>
      </p:sp>
      <p:pic>
        <p:nvPicPr>
          <p:cNvPr id="4" name="图片 3">
            <a:extLst>
              <a:ext uri="{FF2B5EF4-FFF2-40B4-BE49-F238E27FC236}">
                <a16:creationId xmlns:a16="http://schemas.microsoft.com/office/drawing/2014/main" id="{711E9C1A-A503-421A-88BB-C5BD35A5E41D}"/>
              </a:ext>
            </a:extLst>
          </p:cNvPr>
          <p:cNvPicPr>
            <a:picLocks noChangeAspect="1"/>
          </p:cNvPicPr>
          <p:nvPr/>
        </p:nvPicPr>
        <p:blipFill rotWithShape="1">
          <a:blip r:embed="rId3">
            <a:extLst>
              <a:ext uri="{28A0092B-C50C-407E-A947-70E740481C1C}">
                <a14:useLocalDpi xmlns:a14="http://schemas.microsoft.com/office/drawing/2010/main" val="0"/>
              </a:ext>
            </a:extLst>
          </a:blip>
          <a:srcRect t="13128" b="875"/>
          <a:stretch/>
        </p:blipFill>
        <p:spPr>
          <a:xfrm>
            <a:off x="735792" y="1330429"/>
            <a:ext cx="7091242" cy="3988823"/>
          </a:xfrm>
          <a:prstGeom prst="rect">
            <a:avLst/>
          </a:prstGeom>
          <a:noFill/>
        </p:spPr>
      </p:pic>
    </p:spTree>
    <p:extLst>
      <p:ext uri="{BB962C8B-B14F-4D97-AF65-F5344CB8AC3E}">
        <p14:creationId xmlns:p14="http://schemas.microsoft.com/office/powerpoint/2010/main" val="30918326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9C030FCE-59E5-416D-AFE0-923A730AB786}"/>
              </a:ext>
            </a:extLst>
          </p:cNvPr>
          <p:cNvSpPr/>
          <p:nvPr/>
        </p:nvSpPr>
        <p:spPr>
          <a:xfrm>
            <a:off x="388189" y="819509"/>
            <a:ext cx="11386868" cy="5020574"/>
          </a:xfrm>
          <a:prstGeom prst="rect">
            <a:avLst/>
          </a:prstGeom>
          <a:solidFill>
            <a:srgbClr val="12A8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81D8F68E-0E41-4DF9-A50A-5D220E406371}"/>
              </a:ext>
            </a:extLst>
          </p:cNvPr>
          <p:cNvSpPr txBox="1"/>
          <p:nvPr/>
        </p:nvSpPr>
        <p:spPr>
          <a:xfrm>
            <a:off x="8320988" y="2491408"/>
            <a:ext cx="2441694" cy="1446550"/>
          </a:xfrm>
          <a:prstGeom prst="rect">
            <a:avLst/>
          </a:prstGeom>
          <a:noFill/>
        </p:spPr>
        <p:txBody>
          <a:bodyPr wrap="none" rtlCol="0">
            <a:spAutoFit/>
          </a:bodyPr>
          <a:lstStyle>
            <a:defPPr>
              <a:defRPr lang="zh-CN"/>
            </a:defPPr>
            <a:lvl1pPr>
              <a:defRPr sz="88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rgbClr val="FFC000"/>
                </a:solidFill>
              </a:rPr>
              <a:t>冰毒</a:t>
            </a:r>
          </a:p>
        </p:txBody>
      </p:sp>
      <p:sp>
        <p:nvSpPr>
          <p:cNvPr id="7" name="文本框 6">
            <a:extLst>
              <a:ext uri="{FF2B5EF4-FFF2-40B4-BE49-F238E27FC236}">
                <a16:creationId xmlns:a16="http://schemas.microsoft.com/office/drawing/2014/main" id="{B686AE87-62EA-45AC-B82E-20B0953471E1}"/>
              </a:ext>
            </a:extLst>
          </p:cNvPr>
          <p:cNvSpPr txBox="1"/>
          <p:nvPr/>
        </p:nvSpPr>
        <p:spPr>
          <a:xfrm rot="1958873">
            <a:off x="10253750" y="1154385"/>
            <a:ext cx="1826141" cy="584775"/>
          </a:xfrm>
          <a:prstGeom prst="rect">
            <a:avLst/>
          </a:prstGeom>
          <a:noFill/>
          <a:ln>
            <a:solidFill>
              <a:srgbClr val="FFC000"/>
            </a:solidFill>
          </a:ln>
        </p:spPr>
        <p:txBody>
          <a:bodyPr wrap="none" rtlCol="0">
            <a:spAutoFit/>
          </a:bodyPr>
          <a:lstStyle>
            <a:defPPr>
              <a:defRPr lang="zh-CN"/>
            </a:defPPr>
            <a:lvl1pPr>
              <a:defRPr sz="3200" b="1">
                <a:solidFill>
                  <a:srgbClr val="FFC000"/>
                </a:solidFill>
                <a:latin typeface="微软雅黑" panose="020B0503020204020204" pitchFamily="34" charset="-122"/>
                <a:ea typeface="微软雅黑" panose="020B0503020204020204" pitchFamily="34" charset="-122"/>
              </a:defRPr>
            </a:lvl1pPr>
          </a:lstStyle>
          <a:p>
            <a:r>
              <a:rPr lang="zh-CN" altLang="en-US" dirty="0"/>
              <a:t>新型毒品</a:t>
            </a:r>
          </a:p>
        </p:txBody>
      </p:sp>
      <p:pic>
        <p:nvPicPr>
          <p:cNvPr id="4" name="图片 3">
            <a:extLst>
              <a:ext uri="{FF2B5EF4-FFF2-40B4-BE49-F238E27FC236}">
                <a16:creationId xmlns:a16="http://schemas.microsoft.com/office/drawing/2014/main" id="{86056F35-9041-41FF-A691-E88BF67225E1}"/>
              </a:ext>
            </a:extLst>
          </p:cNvPr>
          <p:cNvPicPr>
            <a:picLocks noChangeAspect="1"/>
          </p:cNvPicPr>
          <p:nvPr/>
        </p:nvPicPr>
        <p:blipFill rotWithShape="1">
          <a:blip r:embed="rId3">
            <a:extLst>
              <a:ext uri="{28A0092B-C50C-407E-A947-70E740481C1C}">
                <a14:useLocalDpi xmlns:a14="http://schemas.microsoft.com/office/drawing/2010/main" val="0"/>
              </a:ext>
            </a:extLst>
          </a:blip>
          <a:srcRect r="20221" b="13498"/>
          <a:stretch/>
        </p:blipFill>
        <p:spPr>
          <a:xfrm>
            <a:off x="840645" y="1446772"/>
            <a:ext cx="6683930" cy="3759710"/>
          </a:xfrm>
          <a:prstGeom prst="rect">
            <a:avLst/>
          </a:prstGeom>
        </p:spPr>
      </p:pic>
    </p:spTree>
    <p:extLst>
      <p:ext uri="{BB962C8B-B14F-4D97-AF65-F5344CB8AC3E}">
        <p14:creationId xmlns:p14="http://schemas.microsoft.com/office/powerpoint/2010/main" val="2149375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9C030FCE-59E5-416D-AFE0-923A730AB786}"/>
              </a:ext>
            </a:extLst>
          </p:cNvPr>
          <p:cNvSpPr/>
          <p:nvPr/>
        </p:nvSpPr>
        <p:spPr>
          <a:xfrm>
            <a:off x="388189" y="819509"/>
            <a:ext cx="11386868" cy="5020574"/>
          </a:xfrm>
          <a:prstGeom prst="rect">
            <a:avLst/>
          </a:prstGeom>
          <a:solidFill>
            <a:srgbClr val="12A8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81D8F68E-0E41-4DF9-A50A-5D220E406371}"/>
              </a:ext>
            </a:extLst>
          </p:cNvPr>
          <p:cNvSpPr txBox="1"/>
          <p:nvPr/>
        </p:nvSpPr>
        <p:spPr>
          <a:xfrm>
            <a:off x="8153037" y="2506902"/>
            <a:ext cx="2441694" cy="1446550"/>
          </a:xfrm>
          <a:prstGeom prst="rect">
            <a:avLst/>
          </a:prstGeom>
          <a:noFill/>
        </p:spPr>
        <p:txBody>
          <a:bodyPr wrap="none" rtlCol="0">
            <a:spAutoFit/>
          </a:bodyPr>
          <a:lstStyle>
            <a:defPPr>
              <a:defRPr lang="zh-CN"/>
            </a:defPPr>
            <a:lvl1pPr>
              <a:defRPr sz="88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rgbClr val="FFC000"/>
                </a:solidFill>
              </a:rPr>
              <a:t>麻古</a:t>
            </a:r>
          </a:p>
        </p:txBody>
      </p:sp>
      <p:sp>
        <p:nvSpPr>
          <p:cNvPr id="7" name="文本框 6">
            <a:extLst>
              <a:ext uri="{FF2B5EF4-FFF2-40B4-BE49-F238E27FC236}">
                <a16:creationId xmlns:a16="http://schemas.microsoft.com/office/drawing/2014/main" id="{B686AE87-62EA-45AC-B82E-20B0953471E1}"/>
              </a:ext>
            </a:extLst>
          </p:cNvPr>
          <p:cNvSpPr txBox="1"/>
          <p:nvPr/>
        </p:nvSpPr>
        <p:spPr>
          <a:xfrm rot="1958873">
            <a:off x="10263081" y="1035664"/>
            <a:ext cx="1826141" cy="584775"/>
          </a:xfrm>
          <a:prstGeom prst="rect">
            <a:avLst/>
          </a:prstGeom>
          <a:noFill/>
          <a:ln>
            <a:solidFill>
              <a:srgbClr val="FFC000"/>
            </a:solidFill>
          </a:ln>
        </p:spPr>
        <p:txBody>
          <a:bodyPr wrap="none" rtlCol="0">
            <a:spAutoFit/>
          </a:bodyPr>
          <a:lstStyle>
            <a:defPPr>
              <a:defRPr lang="zh-CN"/>
            </a:defPPr>
            <a:lvl1pPr>
              <a:defRPr sz="32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rgbClr val="FFC000"/>
                </a:solidFill>
              </a:rPr>
              <a:t>新型毒品</a:t>
            </a:r>
          </a:p>
        </p:txBody>
      </p:sp>
      <p:pic>
        <p:nvPicPr>
          <p:cNvPr id="3" name="图片 2">
            <a:extLst>
              <a:ext uri="{FF2B5EF4-FFF2-40B4-BE49-F238E27FC236}">
                <a16:creationId xmlns:a16="http://schemas.microsoft.com/office/drawing/2014/main" id="{00A24AAD-DC93-4A53-8C7A-5AF1300354D6}"/>
              </a:ext>
            </a:extLst>
          </p:cNvPr>
          <p:cNvPicPr>
            <a:picLocks noChangeAspect="1"/>
          </p:cNvPicPr>
          <p:nvPr/>
        </p:nvPicPr>
        <p:blipFill rotWithShape="1">
          <a:blip r:embed="rId3">
            <a:extLst>
              <a:ext uri="{28A0092B-C50C-407E-A947-70E740481C1C}">
                <a14:useLocalDpi xmlns:a14="http://schemas.microsoft.com/office/drawing/2010/main" val="0"/>
              </a:ext>
            </a:extLst>
          </a:blip>
          <a:srcRect l="14250" t="10340" r="14596" b="10612"/>
          <a:stretch/>
        </p:blipFill>
        <p:spPr>
          <a:xfrm>
            <a:off x="1073019" y="1186492"/>
            <a:ext cx="5570377" cy="4286608"/>
          </a:xfrm>
          <a:prstGeom prst="rect">
            <a:avLst/>
          </a:prstGeom>
        </p:spPr>
      </p:pic>
    </p:spTree>
    <p:extLst>
      <p:ext uri="{BB962C8B-B14F-4D97-AF65-F5344CB8AC3E}">
        <p14:creationId xmlns:p14="http://schemas.microsoft.com/office/powerpoint/2010/main" val="4202454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777</TotalTime>
  <Words>1725</Words>
  <Application>Microsoft Office PowerPoint</Application>
  <PresentationFormat>宽屏</PresentationFormat>
  <Paragraphs>102</Paragraphs>
  <Slides>24</Slides>
  <Notes>11</Notes>
  <HiddenSlides>0</HiddenSlides>
  <MMClips>3</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24</vt:i4>
      </vt:variant>
    </vt:vector>
  </HeadingPairs>
  <TitlesOfParts>
    <vt:vector size="31" baseType="lpstr">
      <vt:lpstr>Montserrat Light</vt:lpstr>
      <vt:lpstr>微软雅黑</vt:lpstr>
      <vt:lpstr>黑体</vt:lpstr>
      <vt:lpstr>Arial</vt:lpstr>
      <vt:lpstr>汉仪太极体简</vt:lpstr>
      <vt:lpstr>等线</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45</cp:revision>
  <dcterms:created xsi:type="dcterms:W3CDTF">2019-05-22T01:14:43Z</dcterms:created>
  <dcterms:modified xsi:type="dcterms:W3CDTF">2019-11-08T09:13:19Z</dcterms:modified>
</cp:coreProperties>
</file>