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wdp" ContentType="image/vnd.ms-photo"/>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3"/>
  </p:notesMasterIdLst>
  <p:handoutMasterIdLst>
    <p:handoutMasterId r:id="rId14"/>
  </p:handoutMasterIdLst>
  <p:sldIdLst>
    <p:sldId id="452" r:id="rId2"/>
    <p:sldId id="453" r:id="rId3"/>
    <p:sldId id="473" r:id="rId4"/>
    <p:sldId id="458" r:id="rId5"/>
    <p:sldId id="474" r:id="rId6"/>
    <p:sldId id="475" r:id="rId7"/>
    <p:sldId id="461" r:id="rId8"/>
    <p:sldId id="476" r:id="rId9"/>
    <p:sldId id="466" r:id="rId10"/>
    <p:sldId id="470" r:id="rId11"/>
    <p:sldId id="477" r:id="rId1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59">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4" clrIdx="0">
    <p:extLst>
      <p:ext uri="{19B8F6BF-5375-455C-9EA6-DF929625EA0E}">
        <p15:presenceInfo xmlns:p15="http://schemas.microsoft.com/office/powerpoint/2012/main" xmlns=""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26182F"/>
    <a:srgbClr val="E5AC3C"/>
    <a:srgbClr val="5DA156"/>
    <a:srgbClr val="ACB3A1"/>
    <a:srgbClr val="969696"/>
    <a:srgbClr val="84AEE1"/>
    <a:srgbClr val="FF7124"/>
    <a:srgbClr val="EF7509"/>
    <a:srgbClr val="8CC5B1"/>
    <a:srgbClr val="202E4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9" autoAdjust="0"/>
    <p:restoredTop sz="94660" autoAdjust="0"/>
  </p:normalViewPr>
  <p:slideViewPr>
    <p:cSldViewPr snapToGrid="0">
      <p:cViewPr varScale="1">
        <p:scale>
          <a:sx n="90" d="100"/>
          <a:sy n="90" d="100"/>
        </p:scale>
        <p:origin x="-588" y="-108"/>
      </p:cViewPr>
      <p:guideLst>
        <p:guide orient="horz" pos="2159"/>
        <p:guide pos="3840"/>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53" d="100"/>
          <a:sy n="53" d="100"/>
        </p:scale>
        <p:origin x="2922" y="90"/>
      </p:cViewPr>
      <p:guideLst/>
    </p:cSldViewPr>
  </p:notesViewPr>
  <p:gridSpacing cx="73733025" cy="737330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2E7378-7136-493C-A505-DB111E44D9D1}" type="datetimeFigureOut">
              <a:rPr lang="zh-CN" altLang="en-US" smtClean="0"/>
              <a:pPr/>
              <a:t>2019/10/29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41A663-AC84-493B-8663-1A01AEFFA81F}" type="slidenum">
              <a:rPr lang="zh-CN" altLang="en-US" smtClean="0"/>
              <a:pPr/>
              <a:t>‹#›</a:t>
            </a:fld>
            <a:endParaRPr lang="zh-CN" altLang="en-US"/>
          </a:p>
        </p:txBody>
      </p:sp>
    </p:spTree>
    <p:extLst>
      <p:ext uri="{BB962C8B-B14F-4D97-AF65-F5344CB8AC3E}">
        <p14:creationId xmlns:p14="http://schemas.microsoft.com/office/powerpoint/2010/main" xmlns="" val="3614043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a:defRPr/>
            </a:pPr>
            <a:fld id="{E7A799FB-B973-4727-8223-0B0CC5C443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18F03C3-53C1-4F10-8DAF-D1F318E96C6E}"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xmlns="" val="1733628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4</a:t>
            </a:fld>
            <a:endParaRPr lang="zh-CN" altLang="en-US"/>
          </a:p>
        </p:txBody>
      </p:sp>
    </p:spTree>
    <p:extLst>
      <p:ext uri="{BB962C8B-B14F-4D97-AF65-F5344CB8AC3E}">
        <p14:creationId xmlns:p14="http://schemas.microsoft.com/office/powerpoint/2010/main" xmlns="" val="1147902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7</a:t>
            </a:fld>
            <a:endParaRPr lang="zh-CN" altLang="en-US"/>
          </a:p>
        </p:txBody>
      </p:sp>
    </p:spTree>
    <p:extLst>
      <p:ext uri="{BB962C8B-B14F-4D97-AF65-F5344CB8AC3E}">
        <p14:creationId xmlns:p14="http://schemas.microsoft.com/office/powerpoint/2010/main" xmlns="" val="1585185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10</a:t>
            </a:fld>
            <a:endParaRPr lang="zh-CN" altLang="en-US"/>
          </a:p>
        </p:txBody>
      </p:sp>
    </p:spTree>
    <p:extLst>
      <p:ext uri="{BB962C8B-B14F-4D97-AF65-F5344CB8AC3E}">
        <p14:creationId xmlns:p14="http://schemas.microsoft.com/office/powerpoint/2010/main" xmlns="" val="2208583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www.21cnjy.com/help/help_extract.php" TargetMode="Externa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9451B4D7-F511-4E32-B555-21525E5BC3C2}" type="slidenum">
              <a:rPr altLang="en-US"/>
              <a:pPr>
                <a:defRPr/>
              </a:pPr>
              <a:t>‹#›</a:t>
            </a:fld>
            <a:endParaRPr lang="zh-CN" altLang="en-US"/>
          </a:p>
        </p:txBody>
      </p:sp>
    </p:spTree>
    <p:extLst>
      <p:ext uri="{BB962C8B-B14F-4D97-AF65-F5344CB8AC3E}">
        <p14:creationId xmlns:p14="http://schemas.microsoft.com/office/powerpoint/2010/main" xmlns="" val="2682383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8ED377F9-1032-4FB3-B53A-157C43F6B460}" type="slidenum">
              <a:rPr altLang="en-US"/>
              <a:pPr>
                <a:defRPr/>
              </a:pPr>
              <a:t>‹#›</a:t>
            </a:fld>
            <a:endParaRPr lang="zh-CN" altLang="en-US"/>
          </a:p>
        </p:txBody>
      </p:sp>
    </p:spTree>
    <p:extLst>
      <p:ext uri="{BB962C8B-B14F-4D97-AF65-F5344CB8AC3E}">
        <p14:creationId xmlns:p14="http://schemas.microsoft.com/office/powerpoint/2010/main" xmlns="" val="2437140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7881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03899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图片 3"/>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1804988" y="820738"/>
            <a:ext cx="8374062" cy="5478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185242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节标题">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73674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节标题">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 name="矩形 85"/>
          <p:cNvSpPr>
            <a:spLocks noChangeArrowheads="1"/>
          </p:cNvSpPr>
          <p:nvPr userDrawn="1"/>
        </p:nvSpPr>
        <p:spPr bwMode="auto">
          <a:xfrm>
            <a:off x="8018463" y="1897063"/>
            <a:ext cx="110807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3600" b="1">
                <a:solidFill>
                  <a:srgbClr val="008651"/>
                </a:solidFill>
                <a:latin typeface="思源黑体 CN Bold" panose="020B0800000000000000" pitchFamily="34" charset="-122"/>
                <a:ea typeface="思源黑体 CN Bold" panose="020B0800000000000000" pitchFamily="34" charset="-122"/>
              </a:rPr>
              <a:t>谢谢</a:t>
            </a:r>
          </a:p>
        </p:txBody>
      </p:sp>
      <p:sp>
        <p:nvSpPr>
          <p:cNvPr id="8" name="文本框 87"/>
          <p:cNvSpPr txBox="1">
            <a:spLocks noChangeArrowheads="1"/>
          </p:cNvSpPr>
          <p:nvPr userDrawn="1"/>
        </p:nvSpPr>
        <p:spPr bwMode="auto">
          <a:xfrm>
            <a:off x="6040438" y="2911475"/>
            <a:ext cx="5827712" cy="307975"/>
          </a:xfrm>
          <a:prstGeom prst="rect">
            <a:avLst/>
          </a:prstGeom>
          <a:no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en-US" altLang="zh-CN" sz="1400" b="1" dirty="0">
                <a:solidFill>
                  <a:schemeClr val="bg2">
                    <a:lumMod val="50000"/>
                  </a:schemeClr>
                </a:solidFill>
                <a:latin typeface="微软雅黑" panose="020B0503020204020204" pitchFamily="34" charset="-122"/>
                <a:ea typeface="微软雅黑" panose="020B0503020204020204" pitchFamily="34" charset="-122"/>
                <a:sym typeface="+mn-ea"/>
              </a:rPr>
              <a:t>21</a:t>
            </a:r>
            <a:r>
              <a:rPr lang="zh-CN" altLang="en-US" sz="1400" b="1" dirty="0">
                <a:solidFill>
                  <a:schemeClr val="bg2">
                    <a:lumMod val="50000"/>
                  </a:schemeClr>
                </a:solidFill>
                <a:latin typeface="微软雅黑" panose="020B0503020204020204" pitchFamily="34" charset="-122"/>
                <a:ea typeface="微软雅黑" panose="020B0503020204020204" pitchFamily="34" charset="-122"/>
                <a:sym typeface="+mn-ea"/>
              </a:rPr>
              <a:t>世纪教育网（</a:t>
            </a:r>
            <a:r>
              <a:rPr lang="en-US" altLang="zh-CN" sz="1400" b="1" dirty="0">
                <a:solidFill>
                  <a:schemeClr val="bg2">
                    <a:lumMod val="50000"/>
                  </a:schemeClr>
                </a:solidFill>
                <a:latin typeface="微软雅黑" panose="020B0503020204020204" pitchFamily="34" charset="-122"/>
                <a:ea typeface="微软雅黑" panose="020B0503020204020204" pitchFamily="34" charset="-122"/>
                <a:sym typeface="+mn-ea"/>
              </a:rPr>
              <a:t>www.21cnjy.com)</a:t>
            </a:r>
            <a:r>
              <a:rPr lang="zh-CN" altLang="en-US" sz="1400" b="1" dirty="0">
                <a:solidFill>
                  <a:schemeClr val="bg2">
                    <a:lumMod val="50000"/>
                  </a:schemeClr>
                </a:solidFill>
                <a:latin typeface="微软雅黑" panose="020B0503020204020204" pitchFamily="34" charset="-122"/>
                <a:ea typeface="微软雅黑" panose="020B0503020204020204" pitchFamily="34" charset="-122"/>
                <a:sym typeface="+mn-ea"/>
              </a:rPr>
              <a:t> 中小学教育资源网站</a:t>
            </a:r>
          </a:p>
        </p:txBody>
      </p:sp>
      <p:sp>
        <p:nvSpPr>
          <p:cNvPr id="9" name="矩形 1"/>
          <p:cNvSpPr>
            <a:spLocks noChangeArrowheads="1"/>
          </p:cNvSpPr>
          <p:nvPr userDrawn="1"/>
        </p:nvSpPr>
        <p:spPr bwMode="auto">
          <a:xfrm>
            <a:off x="6273800" y="3316288"/>
            <a:ext cx="5384800" cy="1477962"/>
          </a:xfrm>
          <a:prstGeom prst="rect">
            <a:avLst/>
          </a:prstGeom>
          <a:no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rPr>
              <a:t>      有大把高质量资料？一线教师？一线教研员？</a:t>
            </a:r>
            <a:endParaRPr lang="en-US" altLang="zh-CN"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buFontTx/>
              <a:buNone/>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rPr>
              <a:t>欢迎加入</a:t>
            </a:r>
            <a:r>
              <a:rPr lang="en-US" altLang="zh-CN"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rPr>
              <a:t>21</a:t>
            </a: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rPr>
              <a:t>世纪教育网教师合作团队！！月薪过万不是梦！！</a:t>
            </a:r>
            <a:endParaRPr lang="en-US" altLang="zh-CN"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buFontTx/>
              <a:buNone/>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rPr>
              <a:t>详情请看</a:t>
            </a:r>
            <a:r>
              <a:rPr lang="zh-CN" altLang="en-US" sz="1200" b="1"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rPr>
              <a:t>：</a:t>
            </a:r>
            <a:endParaRPr lang="en-US" altLang="zh-CN" sz="1200" b="1" dirty="0">
              <a:solidFill>
                <a:schemeClr val="bg2">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buFontTx/>
              <a:buNone/>
              <a:defRPr/>
            </a:pPr>
            <a:r>
              <a:rPr lang="en-US" altLang="zh-CN" sz="12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hlinkClick r:id="rId3"/>
              </a:rPr>
              <a:t>https://www.21cnjy.com/help/help_extract.php</a:t>
            </a:r>
            <a:endParaRPr lang="en-US" altLang="zh-CN" sz="12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buFontTx/>
              <a:buNone/>
              <a:defRPr/>
            </a:pPr>
            <a:endParaRPr lang="en-US" altLang="zh-CN" sz="12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endParaRPr>
          </a:p>
        </p:txBody>
      </p:sp>
    </p:spTree>
    <p:extLst>
      <p:ext uri="{BB962C8B-B14F-4D97-AF65-F5344CB8AC3E}">
        <p14:creationId xmlns:p14="http://schemas.microsoft.com/office/powerpoint/2010/main" xmlns="" val="310386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节标题">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矩形 35"/>
          <p:cNvSpPr>
            <a:spLocks noChangeArrowheads="1"/>
          </p:cNvSpPr>
          <p:nvPr userDrawn="1"/>
        </p:nvSpPr>
        <p:spPr bwMode="auto">
          <a:xfrm>
            <a:off x="7493000" y="2422525"/>
            <a:ext cx="2709863" cy="646113"/>
          </a:xfrm>
          <a:prstGeom prst="rect">
            <a:avLst/>
          </a:prstGeom>
          <a:noFill/>
          <a:ln>
            <a:noFill/>
          </a:ln>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r>
              <a:rPr lang="zh-CN" altLang="en-US" sz="3600" dirty="0">
                <a:solidFill>
                  <a:schemeClr val="bg2">
                    <a:lumMod val="25000"/>
                  </a:schemeClr>
                </a:solidFill>
                <a:latin typeface="思源黑体 CN Bold" panose="020B0800000000000000" pitchFamily="34" charset="-122"/>
                <a:ea typeface="思源黑体 CN Bold" panose="020B0800000000000000" pitchFamily="34" charset="-122"/>
                <a:sym typeface="+mn-ea"/>
              </a:rPr>
              <a:t>教学模板</a:t>
            </a:r>
            <a:r>
              <a:rPr lang="en-US" altLang="zh-CN" sz="3600" dirty="0">
                <a:solidFill>
                  <a:schemeClr val="bg2">
                    <a:lumMod val="25000"/>
                  </a:schemeClr>
                </a:solidFill>
                <a:latin typeface="思源黑体 CN Bold" panose="020B0800000000000000" pitchFamily="34" charset="-122"/>
                <a:ea typeface="思源黑体 CN Bold" panose="020B0800000000000000" pitchFamily="34" charset="-122"/>
                <a:sym typeface="+mn-ea"/>
              </a:rPr>
              <a:t>PPT</a:t>
            </a:r>
            <a:endParaRPr lang="zh-CN" altLang="en-US" sz="3600" dirty="0">
              <a:solidFill>
                <a:schemeClr val="bg2">
                  <a:lumMod val="25000"/>
                </a:schemeClr>
              </a:solidFill>
              <a:latin typeface="思源黑体 CN Bold" panose="020B0800000000000000" pitchFamily="34" charset="-122"/>
              <a:ea typeface="思源黑体 CN Bold" panose="020B0800000000000000" pitchFamily="34" charset="-122"/>
              <a:sym typeface="+mn-ea"/>
            </a:endParaRPr>
          </a:p>
        </p:txBody>
      </p:sp>
      <p:sp>
        <p:nvSpPr>
          <p:cNvPr id="6" name="文本占位符 5"/>
          <p:cNvSpPr txBox="1">
            <a:spLocks noChangeArrowheads="1"/>
          </p:cNvSpPr>
          <p:nvPr userDrawn="1"/>
        </p:nvSpPr>
        <p:spPr bwMode="auto">
          <a:xfrm>
            <a:off x="7475538" y="3122613"/>
            <a:ext cx="3146425" cy="42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008651"/>
                </a:solidFill>
                <a:latin typeface="微软雅黑" panose="020B0503020204020204" pitchFamily="34" charset="-122"/>
                <a:ea typeface="微软雅黑" panose="020B0503020204020204" pitchFamily="34" charset="-122"/>
                <a:sym typeface="微软雅黑" panose="020B0503020204020204" pitchFamily="34" charset="-122"/>
              </a:rPr>
              <a:t>语文</a:t>
            </a:r>
            <a:r>
              <a:rPr lang="en-US" altLang="zh-CN" sz="2400" b="1">
                <a:solidFill>
                  <a:srgbClr val="008651"/>
                </a:solidFill>
                <a:latin typeface="微软雅黑" panose="020B0503020204020204" pitchFamily="34" charset="-122"/>
                <a:ea typeface="微软雅黑" panose="020B0503020204020204" pitchFamily="34" charset="-122"/>
                <a:sym typeface="微软雅黑" panose="020B0503020204020204" pitchFamily="34" charset="-122"/>
              </a:rPr>
              <a:t>S</a:t>
            </a:r>
            <a:r>
              <a:rPr lang="zh-CN" altLang="en-US" sz="2400" b="1">
                <a:solidFill>
                  <a:srgbClr val="008651"/>
                </a:solidFill>
                <a:latin typeface="微软雅黑" panose="020B0503020204020204" pitchFamily="34" charset="-122"/>
                <a:ea typeface="微软雅黑" panose="020B0503020204020204" pitchFamily="34" charset="-122"/>
                <a:sym typeface="微软雅黑" panose="020B0503020204020204" pitchFamily="34" charset="-122"/>
              </a:rPr>
              <a:t>版      二年级上</a:t>
            </a:r>
          </a:p>
        </p:txBody>
      </p:sp>
    </p:spTree>
    <p:extLst>
      <p:ext uri="{BB962C8B-B14F-4D97-AF65-F5344CB8AC3E}">
        <p14:creationId xmlns:p14="http://schemas.microsoft.com/office/powerpoint/2010/main" xmlns="" val="148374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Text Placeholder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0" hangingPunct="0">
              <a:buFontTx/>
              <a:buNone/>
              <a:defRPr sz="12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0" hangingPunct="0">
              <a:buFontTx/>
              <a:buNone/>
              <a:defRPr sz="12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noProof="1" smtClean="0">
                <a:solidFill>
                  <a:srgbClr val="898989"/>
                </a:solidFill>
              </a:defRPr>
            </a:lvl1pPr>
          </a:lstStyle>
          <a:p>
            <a:pPr>
              <a:defRPr/>
            </a:pPr>
            <a:fld id="{1A2FBB8E-8DA5-493C-A5EA-CCF0D988321D}" type="slidenum">
              <a:rPr altLang="en-US"/>
              <a:pPr>
                <a:defRPr/>
              </a:pPr>
              <a:t>‹#›</a:t>
            </a:fld>
            <a:endParaRPr lang="zh-CN" altLang="en-US"/>
          </a:p>
        </p:txBody>
      </p:sp>
    </p:spTree>
    <p:extLst>
      <p:ext uri="{BB962C8B-B14F-4D97-AF65-F5344CB8AC3E}">
        <p14:creationId xmlns:p14="http://schemas.microsoft.com/office/powerpoint/2010/main" xmlns="" val="3773998545"/>
      </p:ext>
    </p:extLst>
  </p:cSld>
  <p:clrMap bg1="lt1" tx1="dk1" bg2="lt2" tx2="dk2" accent1="accent1" accent2="accent2" accent3="accent3" accent4="accent4" accent5="accent5" accent6="accent6" hlink="hlink" folHlink="folHlink"/>
  <p:sldLayoutIdLst>
    <p:sldLayoutId id="2147483775" r:id="rId1"/>
    <p:sldLayoutId id="2147483778" r:id="rId2"/>
    <p:sldLayoutId id="2147483779" r:id="rId3"/>
    <p:sldLayoutId id="2147483780" r:id="rId4"/>
    <p:sldLayoutId id="2147483781" r:id="rId5"/>
    <p:sldLayoutId id="2147483785" r:id="rId6"/>
    <p:sldLayoutId id="2147483784" r:id="rId7"/>
    <p:sldLayoutId id="2147483783" r:id="rId8"/>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7013" indent="-227013"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213" indent="-227013"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413" indent="-227013"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613" indent="-227013"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95535"/>
            <a:ext cx="12192000" cy="3647535"/>
          </a:xfrm>
          <a:prstGeom prst="rect">
            <a:avLst/>
          </a:prstGeom>
          <a:solidFill>
            <a:srgbClr val="AACF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spcBef>
                <a:spcPct val="0"/>
              </a:spcBef>
              <a:spcAft>
                <a:spcPct val="0"/>
              </a:spcAft>
            </a:pPr>
            <a:endParaRPr lang="zh-CN" altLang="en-US" sz="1707" dirty="0">
              <a:solidFill>
                <a:prstClr val="white"/>
              </a:solidFill>
              <a:latin typeface="Arial"/>
              <a:ea typeface="微软雅黑"/>
            </a:endParaRPr>
          </a:p>
        </p:txBody>
      </p:sp>
      <p:sp>
        <p:nvSpPr>
          <p:cNvPr id="8" name="矩形 7"/>
          <p:cNvSpPr/>
          <p:nvPr/>
        </p:nvSpPr>
        <p:spPr>
          <a:xfrm>
            <a:off x="736507" y="1692814"/>
            <a:ext cx="3197013" cy="3973689"/>
          </a:xfrm>
          <a:prstGeom prst="rect">
            <a:avLst/>
          </a:prstGeom>
          <a:solidFill>
            <a:schemeClr val="bg1"/>
          </a:solidFill>
          <a:ln>
            <a:noFill/>
          </a:ln>
          <a:effectLst>
            <a:outerShdw blurRad="50800" dist="50800" dir="168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spcBef>
                <a:spcPct val="0"/>
              </a:spcBef>
              <a:spcAft>
                <a:spcPct val="0"/>
              </a:spcAft>
            </a:pPr>
            <a:endParaRPr lang="zh-CN" altLang="en-US" sz="1707">
              <a:solidFill>
                <a:prstClr val="white"/>
              </a:solidFill>
              <a:latin typeface="Arial"/>
              <a:ea typeface="微软雅黑"/>
            </a:endParaRPr>
          </a:p>
        </p:txBody>
      </p:sp>
      <p:sp>
        <p:nvSpPr>
          <p:cNvPr id="11" name="TextBox 10"/>
          <p:cNvSpPr txBox="1"/>
          <p:nvPr/>
        </p:nvSpPr>
        <p:spPr>
          <a:xfrm>
            <a:off x="4227170" y="1378130"/>
            <a:ext cx="5384833" cy="1079668"/>
          </a:xfrm>
          <a:prstGeom prst="rect">
            <a:avLst/>
          </a:prstGeom>
          <a:noFill/>
        </p:spPr>
        <p:txBody>
          <a:bodyPr wrap="none" lIns="86690" tIns="43345" rIns="86690" bIns="43345">
            <a:spAutoFit/>
          </a:bodyPr>
          <a:lstStyle/>
          <a:p>
            <a:pPr defTabSz="866943">
              <a:defRPr/>
            </a:pPr>
            <a:r>
              <a:rPr lang="zh-CN" altLang="en-US" sz="6447" b="1" dirty="0">
                <a:solidFill>
                  <a:srgbClr val="FF0000"/>
                </a:solidFill>
                <a:latin typeface="微软雅黑" panose="020B0503020204020204" pitchFamily="34" charset="-122"/>
                <a:ea typeface="微软雅黑" panose="020B0503020204020204" pitchFamily="34" charset="-122"/>
              </a:rPr>
              <a:t>主动</a:t>
            </a:r>
            <a:r>
              <a:rPr lang="zh-CN" altLang="en-US" sz="6447" b="1" dirty="0" smtClean="0">
                <a:solidFill>
                  <a:srgbClr val="FF0000"/>
                </a:solidFill>
                <a:latin typeface="微软雅黑" panose="020B0503020204020204" pitchFamily="34" charset="-122"/>
                <a:ea typeface="微软雅黑" panose="020B0503020204020204" pitchFamily="34" charset="-122"/>
              </a:rPr>
              <a:t>拒绝毒品 </a:t>
            </a:r>
            <a:endParaRPr lang="zh-CN" altLang="en-US" sz="6447" b="1" dirty="0">
              <a:solidFill>
                <a:srgbClr val="FF0000"/>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3" cstate="print">
            <a:clrChange>
              <a:clrFrom>
                <a:srgbClr val="FFFFFF"/>
              </a:clrFrom>
              <a:clrTo>
                <a:srgbClr val="FFFFFF">
                  <a:alpha val="0"/>
                </a:srgbClr>
              </a:clrTo>
            </a:clrChange>
          </a:blip>
          <a:srcRect b="13964"/>
          <a:stretch/>
        </p:blipFill>
        <p:spPr>
          <a:xfrm>
            <a:off x="0" y="1359697"/>
            <a:ext cx="4457470" cy="3835021"/>
          </a:xfrm>
          <a:prstGeom prst="rect">
            <a:avLst/>
          </a:prstGeom>
        </p:spPr>
      </p:pic>
      <p:sp>
        <p:nvSpPr>
          <p:cNvPr id="14" name="TextBox 13"/>
          <p:cNvSpPr txBox="1"/>
          <p:nvPr/>
        </p:nvSpPr>
        <p:spPr>
          <a:xfrm>
            <a:off x="6911163" y="5603359"/>
            <a:ext cx="4412512" cy="461665"/>
          </a:xfrm>
          <a:prstGeom prst="rect">
            <a:avLst/>
          </a:prstGeom>
          <a:noFill/>
        </p:spPr>
        <p:txBody>
          <a:bodyPr wrap="square" rtlCol="0">
            <a:spAutoFit/>
          </a:bodyPr>
          <a:lstStyle/>
          <a:p>
            <a:r>
              <a:rPr lang="zh-CN" altLang="en-US" sz="2400" b="1" dirty="0" smtClean="0">
                <a:solidFill>
                  <a:srgbClr val="26182F"/>
                </a:solidFill>
                <a:latin typeface="华文楷体" pitchFamily="2" charset="-122"/>
                <a:ea typeface="华文楷体" pitchFamily="2" charset="-122"/>
              </a:rPr>
              <a:t>枝江市江汉路小学     谭良翠</a:t>
            </a:r>
            <a:endParaRPr lang="zh-CN" altLang="en-US" sz="2400" b="1" dirty="0">
              <a:solidFill>
                <a:srgbClr val="26182F"/>
              </a:solidFill>
              <a:latin typeface="华文楷体" pitchFamily="2" charset="-122"/>
              <a:ea typeface="华文楷体" pitchFamily="2" charset="-122"/>
            </a:endParaRPr>
          </a:p>
        </p:txBody>
      </p:sp>
    </p:spTree>
    <p:extLst>
      <p:ext uri="{BB962C8B-B14F-4D97-AF65-F5344CB8AC3E}">
        <p14:creationId xmlns:p14="http://schemas.microsoft.com/office/powerpoint/2010/main" xmlns="" val="158432626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0" y="0"/>
            <a:ext cx="12192000" cy="6950242"/>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746900" y="2446095"/>
            <a:ext cx="1643449" cy="1643449"/>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364369" y="3055692"/>
            <a:ext cx="1643449" cy="630195"/>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5394245" y="3389323"/>
            <a:ext cx="1492696" cy="402124"/>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348114" y="4938509"/>
            <a:ext cx="2711492" cy="461665"/>
          </a:xfrm>
          <a:prstGeom prst="rect">
            <a:avLst/>
          </a:prstGeom>
          <a:noFill/>
        </p:spPr>
        <p:txBody>
          <a:bodyPr wrap="squar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No.2 </a:t>
            </a:r>
            <a:r>
              <a:rPr lang="zh-CN" altLang="en-US" sz="2400" b="1" dirty="0">
                <a:solidFill>
                  <a:schemeClr val="bg1"/>
                </a:solidFill>
                <a:latin typeface="微软雅黑" panose="020B0503020204020204" pitchFamily="34" charset="-122"/>
                <a:ea typeface="微软雅黑" panose="020B0503020204020204" pitchFamily="34" charset="-122"/>
              </a:rPr>
              <a:t>迪厅、</a:t>
            </a:r>
            <a:r>
              <a:rPr lang="en-US" altLang="zh-CN" sz="2400" b="1" dirty="0">
                <a:solidFill>
                  <a:schemeClr val="bg1"/>
                </a:solidFill>
                <a:latin typeface="微软雅黑" panose="020B0503020204020204" pitchFamily="34" charset="-122"/>
                <a:ea typeface="微软雅黑" panose="020B0503020204020204" pitchFamily="34" charset="-122"/>
              </a:rPr>
              <a:t>KTV</a:t>
            </a:r>
          </a:p>
        </p:txBody>
      </p:sp>
      <p:sp>
        <p:nvSpPr>
          <p:cNvPr id="10" name="文本框 9"/>
          <p:cNvSpPr txBox="1"/>
          <p:nvPr/>
        </p:nvSpPr>
        <p:spPr>
          <a:xfrm>
            <a:off x="6655736" y="4354664"/>
            <a:ext cx="2120275" cy="830997"/>
          </a:xfrm>
          <a:prstGeom prst="rect">
            <a:avLst/>
          </a:prstGeom>
          <a:noFill/>
        </p:spPr>
        <p:txBody>
          <a:bodyPr wrap="squar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No.3</a:t>
            </a:r>
            <a:r>
              <a:rPr lang="zh-CN" altLang="en-US" sz="2400" b="1" dirty="0">
                <a:solidFill>
                  <a:schemeClr val="bg1"/>
                </a:solidFill>
                <a:latin typeface="微软雅黑" panose="020B0503020204020204" pitchFamily="34" charset="-122"/>
                <a:ea typeface="微软雅黑" panose="020B0503020204020204" pitchFamily="34" charset="-122"/>
              </a:rPr>
              <a:t>酒吧、网吧</a:t>
            </a:r>
          </a:p>
        </p:txBody>
      </p:sp>
      <p:sp>
        <p:nvSpPr>
          <p:cNvPr id="11" name="文本框 10"/>
          <p:cNvSpPr txBox="1"/>
          <p:nvPr/>
        </p:nvSpPr>
        <p:spPr>
          <a:xfrm>
            <a:off x="892461" y="3731906"/>
            <a:ext cx="1810635" cy="830997"/>
          </a:xfrm>
          <a:prstGeom prst="rect">
            <a:avLst/>
          </a:prstGeom>
          <a:noFill/>
        </p:spPr>
        <p:txBody>
          <a:bodyPr wrap="squar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No.1 </a:t>
            </a:r>
            <a:r>
              <a:rPr lang="zh-CN" altLang="en-US" sz="2400" b="1" dirty="0">
                <a:solidFill>
                  <a:schemeClr val="bg1"/>
                </a:solidFill>
                <a:latin typeface="微软雅黑" panose="020B0503020204020204" pitchFamily="34" charset="-122"/>
                <a:ea typeface="微软雅黑" panose="020B0503020204020204" pitchFamily="34" charset="-122"/>
              </a:rPr>
              <a:t>宴会、夜总会</a:t>
            </a:r>
          </a:p>
        </p:txBody>
      </p:sp>
      <p:sp>
        <p:nvSpPr>
          <p:cNvPr id="12" name="文本框 11"/>
          <p:cNvSpPr txBox="1"/>
          <p:nvPr/>
        </p:nvSpPr>
        <p:spPr>
          <a:xfrm>
            <a:off x="9471226" y="4653969"/>
            <a:ext cx="2297693" cy="830997"/>
          </a:xfrm>
          <a:prstGeom prst="rect">
            <a:avLst/>
          </a:prstGeom>
          <a:noFill/>
        </p:spPr>
        <p:txBody>
          <a:bodyPr wrap="squar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No.4</a:t>
            </a:r>
            <a:r>
              <a:rPr lang="zh-CN" altLang="en-US" sz="2400" b="1" dirty="0">
                <a:solidFill>
                  <a:schemeClr val="bg1"/>
                </a:solidFill>
                <a:latin typeface="微软雅黑" panose="020B0503020204020204" pitchFamily="34" charset="-122"/>
                <a:ea typeface="微软雅黑" panose="020B0503020204020204" pitchFamily="34" charset="-122"/>
              </a:rPr>
              <a:t>休闲会所、农家乐</a:t>
            </a:r>
          </a:p>
        </p:txBody>
      </p:sp>
      <p:sp>
        <p:nvSpPr>
          <p:cNvPr id="13" name="十字星 12"/>
          <p:cNvSpPr/>
          <p:nvPr/>
        </p:nvSpPr>
        <p:spPr>
          <a:xfrm>
            <a:off x="4928594" y="3031727"/>
            <a:ext cx="317500" cy="317500"/>
          </a:xfrm>
          <a:prstGeom prst="star4">
            <a:avLst/>
          </a:prstGeom>
          <a:solidFill>
            <a:srgbClr val="D6F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F133"/>
              </a:solidFill>
            </a:endParaRPr>
          </a:p>
        </p:txBody>
      </p:sp>
      <p:sp>
        <p:nvSpPr>
          <p:cNvPr id="14" name="十字星 13"/>
          <p:cNvSpPr/>
          <p:nvPr/>
        </p:nvSpPr>
        <p:spPr>
          <a:xfrm>
            <a:off x="7898921" y="2458028"/>
            <a:ext cx="317500" cy="317500"/>
          </a:xfrm>
          <a:prstGeom prst="star4">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十字星 14"/>
          <p:cNvSpPr/>
          <p:nvPr/>
        </p:nvSpPr>
        <p:spPr>
          <a:xfrm rot="1004115">
            <a:off x="10998075" y="3056531"/>
            <a:ext cx="317500" cy="31750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234395" y="2101417"/>
            <a:ext cx="1172591" cy="1179462"/>
            <a:chOff x="1267237" y="4149067"/>
            <a:chExt cx="1172591" cy="1179462"/>
          </a:xfrm>
        </p:grpSpPr>
        <p:sp>
          <p:nvSpPr>
            <p:cNvPr id="17" name="五角星 2"/>
            <p:cNvSpPr/>
            <p:nvPr/>
          </p:nvSpPr>
          <p:spPr>
            <a:xfrm rot="1013228">
              <a:off x="1267237" y="4149067"/>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0BEEF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496257" y="4521472"/>
              <a:ext cx="495649" cy="584775"/>
            </a:xfrm>
            <a:prstGeom prst="rect">
              <a:avLst/>
            </a:prstGeom>
            <a:noFill/>
            <a:ln>
              <a:noFill/>
            </a:ln>
          </p:spPr>
          <p:txBody>
            <a:bodyPr wrap="none" rtlCol="0">
              <a:spAutoFit/>
            </a:bodyPr>
            <a:lstStyle/>
            <a:p>
              <a:r>
                <a:rPr lang="en-US" altLang="zh-CN" sz="3200" dirty="0" smtClean="0">
                  <a:ln w="25400">
                    <a:solidFill>
                      <a:srgbClr val="FF8FA7"/>
                    </a:solidFill>
                  </a:ln>
                  <a:solidFill>
                    <a:schemeClr val="bg1"/>
                  </a:solidFill>
                  <a:latin typeface="方正超粗黑简体" panose="03000509000000000000" pitchFamily="65" charset="-122"/>
                  <a:ea typeface="方正超粗黑简体" panose="03000509000000000000" pitchFamily="65" charset="-122"/>
                </a:rPr>
                <a:t>01</a:t>
              </a:r>
              <a:endParaRPr lang="zh-CN" altLang="en-US" sz="3200" dirty="0">
                <a:ln w="25400">
                  <a:solidFill>
                    <a:srgbClr val="FF8FA7"/>
                  </a:solidFill>
                </a:ln>
                <a:solidFill>
                  <a:schemeClr val="bg1"/>
                </a:solidFill>
                <a:latin typeface="方正超粗黑简体" panose="03000509000000000000" pitchFamily="65" charset="-122"/>
                <a:ea typeface="方正超粗黑简体" panose="03000509000000000000" pitchFamily="65" charset="-122"/>
              </a:endParaRPr>
            </a:p>
          </p:txBody>
        </p:sp>
      </p:grpSp>
      <p:grpSp>
        <p:nvGrpSpPr>
          <p:cNvPr id="19" name="组合 18"/>
          <p:cNvGrpSpPr/>
          <p:nvPr/>
        </p:nvGrpSpPr>
        <p:grpSpPr>
          <a:xfrm>
            <a:off x="4131337" y="3358256"/>
            <a:ext cx="1133041" cy="1139680"/>
            <a:chOff x="4287746" y="3033409"/>
            <a:chExt cx="1133041" cy="1139680"/>
          </a:xfrm>
        </p:grpSpPr>
        <p:sp>
          <p:nvSpPr>
            <p:cNvPr id="20" name="五角星 2"/>
            <p:cNvSpPr/>
            <p:nvPr/>
          </p:nvSpPr>
          <p:spPr>
            <a:xfrm rot="20712691">
              <a:off x="4287746" y="3033409"/>
              <a:ext cx="1133041" cy="11396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5E80E"/>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493999" y="3307130"/>
              <a:ext cx="643125" cy="584775"/>
            </a:xfrm>
            <a:prstGeom prst="rect">
              <a:avLst/>
            </a:prstGeom>
            <a:noFill/>
            <a:ln>
              <a:noFill/>
            </a:ln>
          </p:spPr>
          <p:txBody>
            <a:bodyPr wrap="none" rtlCol="0">
              <a:spAutoFit/>
            </a:bodyPr>
            <a:lstStyle/>
            <a:p>
              <a:r>
                <a:rPr lang="en-US" altLang="zh-CN" sz="3200" dirty="0" smtClean="0">
                  <a:ln w="25400">
                    <a:solidFill>
                      <a:schemeClr val="bg1"/>
                    </a:solidFill>
                  </a:ln>
                  <a:solidFill>
                    <a:srgbClr val="F5AF01"/>
                  </a:solidFill>
                  <a:latin typeface="方正超粗黑简体" panose="03000509000000000000" pitchFamily="65" charset="-122"/>
                  <a:ea typeface="方正超粗黑简体" panose="03000509000000000000" pitchFamily="65" charset="-122"/>
                </a:rPr>
                <a:t>02</a:t>
              </a:r>
              <a:endParaRPr lang="zh-CN" altLang="en-US" sz="3200" dirty="0">
                <a:ln w="25400">
                  <a:solidFill>
                    <a:schemeClr val="bg1"/>
                  </a:solidFill>
                </a:ln>
                <a:solidFill>
                  <a:srgbClr val="F5AF01"/>
                </a:solidFill>
                <a:latin typeface="方正超粗黑简体" panose="03000509000000000000" pitchFamily="65" charset="-122"/>
                <a:ea typeface="方正超粗黑简体" panose="03000509000000000000" pitchFamily="65" charset="-122"/>
              </a:endParaRPr>
            </a:p>
          </p:txBody>
        </p:sp>
      </p:grpSp>
      <p:grpSp>
        <p:nvGrpSpPr>
          <p:cNvPr id="22" name="组合 21"/>
          <p:cNvGrpSpPr/>
          <p:nvPr/>
        </p:nvGrpSpPr>
        <p:grpSpPr>
          <a:xfrm>
            <a:off x="6947338" y="2636878"/>
            <a:ext cx="1172591" cy="1179462"/>
            <a:chOff x="7103746" y="2312031"/>
            <a:chExt cx="1172591" cy="1179462"/>
          </a:xfrm>
        </p:grpSpPr>
        <p:sp>
          <p:nvSpPr>
            <p:cNvPr id="23" name="五角星 2"/>
            <p:cNvSpPr/>
            <p:nvPr/>
          </p:nvSpPr>
          <p:spPr>
            <a:xfrm rot="21134272">
              <a:off x="7103746" y="2312031"/>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C000"/>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342314" y="2649400"/>
              <a:ext cx="562975" cy="584775"/>
            </a:xfrm>
            <a:prstGeom prst="rect">
              <a:avLst/>
            </a:prstGeom>
            <a:noFill/>
            <a:ln>
              <a:noFill/>
            </a:ln>
          </p:spPr>
          <p:txBody>
            <a:bodyPr wrap="none" rtlCol="0">
              <a:spAutoFit/>
            </a:bodyPr>
            <a:lstStyle/>
            <a:p>
              <a:r>
                <a:rPr lang="en-US" altLang="zh-CN" sz="3200" dirty="0" smtClean="0">
                  <a:ln w="25400">
                    <a:solidFill>
                      <a:schemeClr val="bg1"/>
                    </a:solidFill>
                  </a:ln>
                  <a:solidFill>
                    <a:srgbClr val="76CE0C"/>
                  </a:solidFill>
                  <a:latin typeface="方正超粗黑简体" panose="03000509000000000000" pitchFamily="65" charset="-122"/>
                  <a:ea typeface="方正超粗黑简体" panose="03000509000000000000" pitchFamily="65" charset="-122"/>
                </a:rPr>
                <a:t>03</a:t>
              </a:r>
              <a:endParaRPr lang="zh-CN" altLang="en-US" sz="3200" dirty="0">
                <a:ln w="25400">
                  <a:solidFill>
                    <a:schemeClr val="bg1"/>
                  </a:solidFill>
                </a:ln>
                <a:solidFill>
                  <a:srgbClr val="76CE0C"/>
                </a:solidFill>
                <a:latin typeface="方正超粗黑简体" panose="03000509000000000000" pitchFamily="65" charset="-122"/>
                <a:ea typeface="方正超粗黑简体" panose="03000509000000000000" pitchFamily="65" charset="-122"/>
              </a:endParaRPr>
            </a:p>
          </p:txBody>
        </p:sp>
      </p:grpSp>
      <p:grpSp>
        <p:nvGrpSpPr>
          <p:cNvPr id="25" name="组合 24"/>
          <p:cNvGrpSpPr/>
          <p:nvPr/>
        </p:nvGrpSpPr>
        <p:grpSpPr>
          <a:xfrm>
            <a:off x="9954150" y="3098195"/>
            <a:ext cx="1172591" cy="1179462"/>
            <a:chOff x="10110558" y="2773348"/>
            <a:chExt cx="1172591" cy="1179462"/>
          </a:xfrm>
        </p:grpSpPr>
        <p:sp>
          <p:nvSpPr>
            <p:cNvPr id="26" name="五角星 2"/>
            <p:cNvSpPr/>
            <p:nvPr/>
          </p:nvSpPr>
          <p:spPr>
            <a:xfrm rot="1517109">
              <a:off x="10110558" y="2773348"/>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5B76"/>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a:bevelT w="438150" h="158750" prst="angle"/>
              <a:bevelB w="88900"/>
              <a:extrusionClr>
                <a:srgbClr val="FF798F"/>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0315547" y="3143073"/>
              <a:ext cx="625492" cy="584775"/>
            </a:xfrm>
            <a:prstGeom prst="rect">
              <a:avLst/>
            </a:prstGeom>
            <a:noFill/>
            <a:ln>
              <a:noFill/>
            </a:ln>
          </p:spPr>
          <p:txBody>
            <a:bodyPr wrap="none" rtlCol="0">
              <a:spAutoFit/>
            </a:bodyPr>
            <a:lstStyle/>
            <a:p>
              <a:r>
                <a:rPr lang="en-US" altLang="zh-CN" sz="3200" dirty="0" smtClean="0">
                  <a:ln w="25400">
                    <a:solidFill>
                      <a:schemeClr val="bg1"/>
                    </a:solidFill>
                  </a:ln>
                  <a:solidFill>
                    <a:srgbClr val="19B4C9"/>
                  </a:solidFill>
                  <a:latin typeface="方正超粗黑简体" panose="03000509000000000000" pitchFamily="65" charset="-122"/>
                  <a:ea typeface="方正超粗黑简体" panose="03000509000000000000" pitchFamily="65" charset="-122"/>
                </a:rPr>
                <a:t>04</a:t>
              </a:r>
              <a:endParaRPr lang="zh-CN" altLang="en-US" sz="3200" dirty="0">
                <a:ln w="25400">
                  <a:solidFill>
                    <a:schemeClr val="bg1"/>
                  </a:solidFill>
                </a:ln>
                <a:solidFill>
                  <a:srgbClr val="19B4C9"/>
                </a:solidFill>
                <a:latin typeface="方正超粗黑简体" panose="03000509000000000000" pitchFamily="65" charset="-122"/>
                <a:ea typeface="方正超粗黑简体" panose="03000509000000000000" pitchFamily="65" charset="-122"/>
              </a:endParaRPr>
            </a:p>
          </p:txBody>
        </p:sp>
      </p:grpSp>
      <p:sp>
        <p:nvSpPr>
          <p:cNvPr id="28" name="椭圆 27"/>
          <p:cNvSpPr/>
          <p:nvPr/>
        </p:nvSpPr>
        <p:spPr>
          <a:xfrm>
            <a:off x="1017482" y="1906515"/>
            <a:ext cx="1643449" cy="1643449"/>
          </a:xfrm>
          <a:prstGeom prst="ellipse">
            <a:avLst/>
          </a:prstGeom>
          <a:noFill/>
          <a:ln>
            <a:solidFill>
              <a:srgbClr val="22F1F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十字星 28"/>
          <p:cNvSpPr/>
          <p:nvPr/>
        </p:nvSpPr>
        <p:spPr>
          <a:xfrm rot="20953261">
            <a:off x="2208355" y="1920255"/>
            <a:ext cx="317500" cy="317500"/>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863656" y="3158667"/>
            <a:ext cx="1643449" cy="1643449"/>
          </a:xfrm>
          <a:prstGeom prst="ellipse">
            <a:avLst/>
          </a:prstGeom>
          <a:noFill/>
          <a:ln>
            <a:solidFill>
              <a:srgbClr val="D6F13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667213" y="2882701"/>
            <a:ext cx="1643449" cy="1643449"/>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8394189" y="3237473"/>
            <a:ext cx="1251563" cy="292326"/>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923317" y="790879"/>
            <a:ext cx="10827405" cy="523220"/>
          </a:xfrm>
          <a:prstGeom prst="rect">
            <a:avLst/>
          </a:prstGeom>
          <a:noFill/>
        </p:spPr>
        <p:txBody>
          <a:bodyPr wrap="square" rtlCol="0">
            <a:spAutoFit/>
          </a:bodyPr>
          <a:lstStyle/>
          <a:p>
            <a:r>
              <a:rPr lang="en-US" altLang="zh-CN" sz="2800" b="1" dirty="0">
                <a:solidFill>
                  <a:srgbClr val="FFFF00"/>
                </a:solidFill>
                <a:latin typeface="微软雅黑" panose="020B0503020204020204" pitchFamily="34" charset="-122"/>
                <a:ea typeface="微软雅黑" panose="020B0503020204020204" pitchFamily="34" charset="-122"/>
              </a:rPr>
              <a:t>【</a:t>
            </a:r>
            <a:r>
              <a:rPr lang="zh-CN" altLang="en-US" sz="2800" b="1" dirty="0">
                <a:solidFill>
                  <a:srgbClr val="FFFF00"/>
                </a:solidFill>
                <a:latin typeface="微软雅黑" panose="020B0503020204020204" pitchFamily="34" charset="-122"/>
                <a:ea typeface="微软雅黑" panose="020B0503020204020204" pitchFamily="34" charset="-122"/>
              </a:rPr>
              <a:t>禁毒知识</a:t>
            </a:r>
            <a:r>
              <a:rPr lang="en-US" altLang="zh-CN" sz="2800" b="1" dirty="0">
                <a:solidFill>
                  <a:srgbClr val="FFFF00"/>
                </a:solidFill>
                <a:latin typeface="微软雅黑" panose="020B0503020204020204" pitchFamily="34" charset="-122"/>
                <a:ea typeface="微软雅黑" panose="020B0503020204020204" pitchFamily="34" charset="-122"/>
              </a:rPr>
              <a:t>】 </a:t>
            </a:r>
            <a:r>
              <a:rPr lang="zh-CN" altLang="en-US" sz="2800" b="1" dirty="0">
                <a:solidFill>
                  <a:srgbClr val="FFFF00"/>
                </a:solidFill>
                <a:latin typeface="微软雅黑" panose="020B0503020204020204" pitchFamily="34" charset="-122"/>
                <a:ea typeface="微软雅黑" panose="020B0503020204020204" pitchFamily="34" charset="-122"/>
              </a:rPr>
              <a:t>快看看！这几个容易沾染毒品的地方，你是否去过？ </a:t>
            </a:r>
          </a:p>
        </p:txBody>
      </p:sp>
      <p:pic>
        <p:nvPicPr>
          <p:cNvPr id="53" name="图片 52"/>
          <p:cNvPicPr>
            <a:picLocks noChangeAspect="1"/>
          </p:cNvPicPr>
          <p:nvPr/>
        </p:nvPicPr>
        <p:blipFill rotWithShape="1">
          <a:blip r:embed="rId3" cstate="screen">
            <a:extLst>
              <a:ext uri="{28A0092B-C50C-407E-A947-70E740481C1C}">
                <a14:useLocalDpi xmlns:a14="http://schemas.microsoft.com/office/drawing/2010/main" xmlns=""/>
              </a:ext>
            </a:extLst>
          </a:blip>
          <a:srcRect t="38159" b="42760"/>
          <a:stretch/>
        </p:blipFill>
        <p:spPr>
          <a:xfrm>
            <a:off x="1084768" y="5872253"/>
            <a:ext cx="10058400" cy="1079500"/>
          </a:xfrm>
          <a:prstGeom prst="rect">
            <a:avLst/>
          </a:prstGeom>
        </p:spPr>
      </p:pic>
    </p:spTree>
    <p:extLst>
      <p:ext uri="{BB962C8B-B14F-4D97-AF65-F5344CB8AC3E}">
        <p14:creationId xmlns:p14="http://schemas.microsoft.com/office/powerpoint/2010/main" xmlns="" val="1226491595"/>
      </p:ext>
    </p:extLst>
  </p:cSld>
  <p:clrMapOvr>
    <a:masterClrMapping/>
  </p:clrMapOvr>
  <mc:AlternateContent xmlns:mc="http://schemas.openxmlformats.org/markup-compatibility/2006">
    <mc:Choice xmlns:p14="http://schemas.microsoft.com/office/powerpoint/2010/main" xmlns="" Requires="p14">
      <p:transition spd="slow" p14:dur="2500">
        <p:fad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084" y="21429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86552" y="349761"/>
            <a:ext cx="10369152" cy="5883279"/>
            <a:chOff x="767408" y="476672"/>
            <a:chExt cx="10369152" cy="5883279"/>
          </a:xfrm>
        </p:grpSpPr>
        <p:pic>
          <p:nvPicPr>
            <p:cNvPr id="19" name="图片 18"/>
            <p:cNvPicPr>
              <a:picLocks noChangeAspect="1"/>
            </p:cNvPicPr>
            <p:nvPr/>
          </p:nvPicPr>
          <p:blipFill>
            <a:blip r:embed="rId2" cstate="print"/>
            <a:stretch>
              <a:fillRect/>
            </a:stretch>
          </p:blipFill>
          <p:spPr>
            <a:xfrm>
              <a:off x="767408" y="476672"/>
              <a:ext cx="10369152" cy="5883279"/>
            </a:xfrm>
            <a:prstGeom prst="rect">
              <a:avLst/>
            </a:prstGeom>
          </p:spPr>
        </p:pic>
        <p:pic>
          <p:nvPicPr>
            <p:cNvPr id="20" name="图片 19"/>
            <p:cNvPicPr>
              <a:picLocks noChangeAspect="1"/>
            </p:cNvPicPr>
            <p:nvPr/>
          </p:nvPicPr>
          <p:blipFill rotWithShape="1">
            <a:blip r:embed="rId2" cstate="print"/>
            <a:srcRect l="29166" t="51406" r="29166" b="38803"/>
            <a:stretch/>
          </p:blipFill>
          <p:spPr>
            <a:xfrm>
              <a:off x="2567608" y="4221088"/>
              <a:ext cx="7416824" cy="792088"/>
            </a:xfrm>
            <a:prstGeom prst="rect">
              <a:avLst/>
            </a:prstGeom>
          </p:spPr>
        </p:pic>
        <p:pic>
          <p:nvPicPr>
            <p:cNvPr id="21" name="图片 20"/>
            <p:cNvPicPr>
              <a:picLocks noChangeAspect="1"/>
            </p:cNvPicPr>
            <p:nvPr/>
          </p:nvPicPr>
          <p:blipFill rotWithShape="1">
            <a:blip r:embed="rId2" cstate="print"/>
            <a:srcRect l="29166" t="51406" r="29166" b="38803"/>
            <a:stretch/>
          </p:blipFill>
          <p:spPr>
            <a:xfrm>
              <a:off x="2711624" y="4077072"/>
              <a:ext cx="7416824" cy="792088"/>
            </a:xfrm>
            <a:prstGeom prst="rect">
              <a:avLst/>
            </a:prstGeom>
          </p:spPr>
        </p:pic>
      </p:grpSp>
      <p:sp>
        <p:nvSpPr>
          <p:cNvPr id="23" name="TextBox 22"/>
          <p:cNvSpPr txBox="1"/>
          <p:nvPr/>
        </p:nvSpPr>
        <p:spPr>
          <a:xfrm>
            <a:off x="3030280" y="3636335"/>
            <a:ext cx="6953692" cy="2215991"/>
          </a:xfrm>
          <a:prstGeom prst="rect">
            <a:avLst/>
          </a:prstGeom>
          <a:noFill/>
        </p:spPr>
        <p:txBody>
          <a:bodyPr wrap="square" rtlCol="0">
            <a:spAutoFit/>
          </a:bodyPr>
          <a:lstStyle/>
          <a:p>
            <a:r>
              <a:rPr lang="zh-CN" altLang="en-US" sz="2400" dirty="0" smtClean="0">
                <a:latin typeface="华文楷体" pitchFamily="2" charset="-122"/>
                <a:ea typeface="华文楷体" pitchFamily="2" charset="-122"/>
              </a:rPr>
              <a:t>远离烟酒，拒绝毒品，关键在我们自己。要增强防范意识，养成良好的学习和生活习惯，养成遵纪守法的习惯。主动拒绝烟酒，坚决抵制毒品，是我们健康生活、成长的保障，也是对自己、家庭和社会负责的表现。</a:t>
            </a:r>
          </a:p>
          <a:p>
            <a:endParaRPr lang="zh-CN" altLang="en-US" dirty="0"/>
          </a:p>
        </p:txBody>
      </p:sp>
    </p:spTree>
    <p:extLst>
      <p:ext uri="{BB962C8B-B14F-4D97-AF65-F5344CB8AC3E}">
        <p14:creationId xmlns:p14="http://schemas.microsoft.com/office/powerpoint/2010/main" xmlns="" val="8734514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084" y="21429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167570" y="1864618"/>
            <a:ext cx="4786345" cy="4463140"/>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indent="457246">
              <a:lnSpc>
                <a:spcPct val="150000"/>
              </a:lnSpc>
            </a:pPr>
            <a:endParaRPr lang="zh-CN" altLang="en-US" dirty="0">
              <a:solidFill>
                <a:schemeClr val="bg1">
                  <a:lumMod val="50000"/>
                </a:schemeClr>
              </a:solidFill>
              <a:latin typeface="微软雅黑" pitchFamily="34" charset="-122"/>
              <a:ea typeface="微软雅黑" pitchFamily="34" charset="-122"/>
            </a:endParaRPr>
          </a:p>
        </p:txBody>
      </p:sp>
      <p:pic>
        <p:nvPicPr>
          <p:cNvPr id="6" name="Picture 3" descr="E:\UCDownloaded\！PPT图片及版面资源\06-PPT精选插图\03-人物\女孩NPG05.png"/>
          <p:cNvPicPr>
            <a:picLocks noChangeAspect="1" noChangeArrowheads="1"/>
          </p:cNvPicPr>
          <p:nvPr/>
        </p:nvPicPr>
        <p:blipFill>
          <a:blip r:embed="rId2" cstate="print"/>
          <a:stretch>
            <a:fillRect/>
          </a:stretch>
        </p:blipFill>
        <p:spPr bwMode="auto">
          <a:xfrm>
            <a:off x="7167570" y="2307490"/>
            <a:ext cx="5047011" cy="433622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文本框 7"/>
          <p:cNvSpPr txBox="1"/>
          <p:nvPr/>
        </p:nvSpPr>
        <p:spPr>
          <a:xfrm>
            <a:off x="1519463" y="1604817"/>
            <a:ext cx="4392172" cy="769441"/>
          </a:xfrm>
          <a:prstGeom prst="rect">
            <a:avLst/>
          </a:prstGeom>
          <a:noFill/>
        </p:spPr>
        <p:txBody>
          <a:bodyPr wrap="square" rtlCol="0">
            <a:spAutoFit/>
          </a:bodyPr>
          <a:lstStyle/>
          <a:p>
            <a:pPr lvl="0" algn="ctr" eaLnBrk="1" fontAlgn="auto" hangingPunct="1">
              <a:spcBef>
                <a:spcPts val="0"/>
              </a:spcBef>
              <a:spcAft>
                <a:spcPts val="0"/>
              </a:spcAft>
              <a:defRPr/>
            </a:pPr>
            <a:r>
              <a:rPr lang="zh-CN" altLang="en-US" sz="4400" b="1" dirty="0" smtClean="0">
                <a:solidFill>
                  <a:srgbClr val="FF0000"/>
                </a:solidFill>
                <a:latin typeface="微软雅黑" panose="020B0503020204020204" pitchFamily="34" charset="-122"/>
                <a:ea typeface="微软雅黑" panose="020B0503020204020204" pitchFamily="34" charset="-122"/>
              </a:rPr>
              <a:t>小 讨 论</a:t>
            </a:r>
            <a:endParaRPr lang="zh-CN" altLang="en-US" sz="4400" b="1" dirty="0">
              <a:solidFill>
                <a:srgbClr val="FF00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519463" y="1540804"/>
            <a:ext cx="43921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519463" y="2438271"/>
            <a:ext cx="43921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28555" y="2764940"/>
            <a:ext cx="6872998" cy="2332946"/>
          </a:xfrm>
          <a:prstGeom prst="rect">
            <a:avLst/>
          </a:prstGeom>
        </p:spPr>
        <p:txBody>
          <a:bodyPr wrap="square">
            <a:spAutoFit/>
          </a:bodyPr>
          <a:lstStyle/>
          <a:p>
            <a:pPr lvl="0">
              <a:lnSpc>
                <a:spcPct val="130000"/>
              </a:lnSpc>
              <a:defRPr/>
            </a:pPr>
            <a:r>
              <a:rPr lang="en-US" altLang="zh-CN"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、什么是“毒品”？</a:t>
            </a:r>
          </a:p>
          <a:p>
            <a:pPr lvl="0">
              <a:lnSpc>
                <a:spcPct val="130000"/>
              </a:lnSpc>
              <a:defRPr/>
            </a:pPr>
            <a:r>
              <a:rPr lang="en-US" altLang="zh-CN"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、为什么我国法律对于吸食、注射毒品有着那么严格的规定呢？为什么我国那么严厉地打击吸食、注射、贩卖毒品的行为？</a:t>
            </a:r>
          </a:p>
        </p:txBody>
      </p:sp>
    </p:spTree>
    <p:extLst>
      <p:ext uri="{BB962C8B-B14F-4D97-AF65-F5344CB8AC3E}">
        <p14:creationId xmlns:p14="http://schemas.microsoft.com/office/powerpoint/2010/main" xmlns="" val="273834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084" y="21429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167570" y="1864618"/>
            <a:ext cx="4786345" cy="4463140"/>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indent="457246">
              <a:lnSpc>
                <a:spcPct val="150000"/>
              </a:lnSpc>
            </a:pPr>
            <a:endParaRPr lang="zh-CN" altLang="en-US" dirty="0">
              <a:solidFill>
                <a:schemeClr val="bg1">
                  <a:lumMod val="50000"/>
                </a:schemeClr>
              </a:solidFill>
              <a:latin typeface="微软雅黑" pitchFamily="34" charset="-122"/>
              <a:ea typeface="微软雅黑" pitchFamily="34" charset="-122"/>
            </a:endParaRPr>
          </a:p>
        </p:txBody>
      </p:sp>
      <p:pic>
        <p:nvPicPr>
          <p:cNvPr id="6" name="Picture 3" descr="E:\UCDownloaded\！PPT图片及版面资源\06-PPT精选插图\03-人物\女孩NPG05.png"/>
          <p:cNvPicPr>
            <a:picLocks noChangeAspect="1" noChangeArrowheads="1"/>
          </p:cNvPicPr>
          <p:nvPr/>
        </p:nvPicPr>
        <p:blipFill>
          <a:blip r:embed="rId2" cstate="print"/>
          <a:stretch>
            <a:fillRect/>
          </a:stretch>
        </p:blipFill>
        <p:spPr bwMode="auto">
          <a:xfrm>
            <a:off x="7167570" y="2307490"/>
            <a:ext cx="5047011" cy="433622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矩形 12"/>
          <p:cNvSpPr/>
          <p:nvPr/>
        </p:nvSpPr>
        <p:spPr>
          <a:xfrm>
            <a:off x="428555" y="808074"/>
            <a:ext cx="6872998" cy="2893100"/>
          </a:xfrm>
          <a:prstGeom prst="rect">
            <a:avLst/>
          </a:prstGeom>
        </p:spPr>
        <p:txBody>
          <a:bodyPr wrap="square">
            <a:spAutoFit/>
          </a:bodyPr>
          <a:lstStyle/>
          <a:p>
            <a:pPr lvl="0">
              <a:lnSpc>
                <a:spcPct val="130000"/>
              </a:lnSpc>
              <a:defRPr/>
            </a:pP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中华人民共和国刑法</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第三百五十七条规定：“本法所称的毒品，是指鸦片、海洛因、甲基苯丙胺（冰毒）、吗啡、大麻、可卡因以及国家规定管制的其他能够使人形成瘾癖的麻醉药品和精神药品。</a:t>
            </a:r>
            <a:endParaRPr lang="zh-CN" altLang="en-US"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xmlns="" val="273834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0" y="0"/>
            <a:ext cx="12192000" cy="6950242"/>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746900" y="2446095"/>
            <a:ext cx="1643449" cy="1643449"/>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364369" y="3055692"/>
            <a:ext cx="1643449" cy="630195"/>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5394245" y="3389323"/>
            <a:ext cx="1492696" cy="402124"/>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348114" y="4938509"/>
            <a:ext cx="2711492" cy="830997"/>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心理扭曲，甚至自杀、杀人</a:t>
            </a:r>
          </a:p>
        </p:txBody>
      </p:sp>
      <p:sp>
        <p:nvSpPr>
          <p:cNvPr id="10" name="文本框 9"/>
          <p:cNvSpPr txBox="1"/>
          <p:nvPr/>
        </p:nvSpPr>
        <p:spPr>
          <a:xfrm>
            <a:off x="6655736" y="4354664"/>
            <a:ext cx="2120275" cy="830997"/>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传染艾滋病、肝炎等疾病</a:t>
            </a:r>
          </a:p>
        </p:txBody>
      </p:sp>
      <p:sp>
        <p:nvSpPr>
          <p:cNvPr id="11" name="文本框 10"/>
          <p:cNvSpPr txBox="1"/>
          <p:nvPr/>
        </p:nvSpPr>
        <p:spPr>
          <a:xfrm>
            <a:off x="892461" y="3731906"/>
            <a:ext cx="1810635" cy="830997"/>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摧残身体甚至导致死亡</a:t>
            </a:r>
          </a:p>
        </p:txBody>
      </p:sp>
      <p:sp>
        <p:nvSpPr>
          <p:cNvPr id="12" name="文本框 11"/>
          <p:cNvSpPr txBox="1"/>
          <p:nvPr/>
        </p:nvSpPr>
        <p:spPr>
          <a:xfrm>
            <a:off x="9471226" y="4653969"/>
            <a:ext cx="2297693" cy="1200329"/>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眼里只有毒品和金钱，引发违法犯罪</a:t>
            </a:r>
          </a:p>
        </p:txBody>
      </p:sp>
      <p:sp>
        <p:nvSpPr>
          <p:cNvPr id="13" name="十字星 12"/>
          <p:cNvSpPr/>
          <p:nvPr/>
        </p:nvSpPr>
        <p:spPr>
          <a:xfrm>
            <a:off x="4928594" y="3031727"/>
            <a:ext cx="317500" cy="317500"/>
          </a:xfrm>
          <a:prstGeom prst="star4">
            <a:avLst/>
          </a:prstGeom>
          <a:solidFill>
            <a:srgbClr val="D6F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F133"/>
              </a:solidFill>
            </a:endParaRPr>
          </a:p>
        </p:txBody>
      </p:sp>
      <p:sp>
        <p:nvSpPr>
          <p:cNvPr id="14" name="十字星 13"/>
          <p:cNvSpPr/>
          <p:nvPr/>
        </p:nvSpPr>
        <p:spPr>
          <a:xfrm>
            <a:off x="7898921" y="2458028"/>
            <a:ext cx="317500" cy="317500"/>
          </a:xfrm>
          <a:prstGeom prst="star4">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十字星 14"/>
          <p:cNvSpPr/>
          <p:nvPr/>
        </p:nvSpPr>
        <p:spPr>
          <a:xfrm rot="1004115">
            <a:off x="10998075" y="3056531"/>
            <a:ext cx="317500" cy="31750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234395" y="2101417"/>
            <a:ext cx="1172591" cy="1179462"/>
            <a:chOff x="1267237" y="4149067"/>
            <a:chExt cx="1172591" cy="1179462"/>
          </a:xfrm>
        </p:grpSpPr>
        <p:sp>
          <p:nvSpPr>
            <p:cNvPr id="17" name="五角星 2"/>
            <p:cNvSpPr/>
            <p:nvPr/>
          </p:nvSpPr>
          <p:spPr>
            <a:xfrm rot="1013228">
              <a:off x="1267237" y="4149067"/>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0BEEF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496257" y="4521472"/>
              <a:ext cx="495649" cy="584775"/>
            </a:xfrm>
            <a:prstGeom prst="rect">
              <a:avLst/>
            </a:prstGeom>
            <a:noFill/>
            <a:ln>
              <a:noFill/>
            </a:ln>
          </p:spPr>
          <p:txBody>
            <a:bodyPr wrap="none" rtlCol="0">
              <a:spAutoFit/>
            </a:bodyPr>
            <a:lstStyle/>
            <a:p>
              <a:r>
                <a:rPr lang="en-US" altLang="zh-CN" sz="3200" dirty="0" smtClean="0">
                  <a:ln w="25400">
                    <a:solidFill>
                      <a:srgbClr val="FF8FA7"/>
                    </a:solidFill>
                  </a:ln>
                  <a:solidFill>
                    <a:schemeClr val="bg1"/>
                  </a:solidFill>
                  <a:latin typeface="方正超粗黑简体" panose="03000509000000000000" pitchFamily="65" charset="-122"/>
                  <a:ea typeface="方正超粗黑简体" panose="03000509000000000000" pitchFamily="65" charset="-122"/>
                </a:rPr>
                <a:t>01</a:t>
              </a:r>
              <a:endParaRPr lang="zh-CN" altLang="en-US" sz="3200" dirty="0">
                <a:ln w="25400">
                  <a:solidFill>
                    <a:srgbClr val="FF8FA7"/>
                  </a:solidFill>
                </a:ln>
                <a:solidFill>
                  <a:schemeClr val="bg1"/>
                </a:solidFill>
                <a:latin typeface="方正超粗黑简体" panose="03000509000000000000" pitchFamily="65" charset="-122"/>
                <a:ea typeface="方正超粗黑简体" panose="03000509000000000000" pitchFamily="65" charset="-122"/>
              </a:endParaRPr>
            </a:p>
          </p:txBody>
        </p:sp>
      </p:grpSp>
      <p:grpSp>
        <p:nvGrpSpPr>
          <p:cNvPr id="19" name="组合 18"/>
          <p:cNvGrpSpPr/>
          <p:nvPr/>
        </p:nvGrpSpPr>
        <p:grpSpPr>
          <a:xfrm>
            <a:off x="4131337" y="3358256"/>
            <a:ext cx="1133041" cy="1139680"/>
            <a:chOff x="4287746" y="3033409"/>
            <a:chExt cx="1133041" cy="1139680"/>
          </a:xfrm>
        </p:grpSpPr>
        <p:sp>
          <p:nvSpPr>
            <p:cNvPr id="20" name="五角星 2"/>
            <p:cNvSpPr/>
            <p:nvPr/>
          </p:nvSpPr>
          <p:spPr>
            <a:xfrm rot="20712691">
              <a:off x="4287746" y="3033409"/>
              <a:ext cx="1133041" cy="11396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5E80E"/>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493999" y="3307130"/>
              <a:ext cx="643125" cy="584775"/>
            </a:xfrm>
            <a:prstGeom prst="rect">
              <a:avLst/>
            </a:prstGeom>
            <a:noFill/>
            <a:ln>
              <a:noFill/>
            </a:ln>
          </p:spPr>
          <p:txBody>
            <a:bodyPr wrap="none" rtlCol="0">
              <a:spAutoFit/>
            </a:bodyPr>
            <a:lstStyle/>
            <a:p>
              <a:r>
                <a:rPr lang="en-US" altLang="zh-CN" sz="3200" dirty="0" smtClean="0">
                  <a:ln w="25400">
                    <a:solidFill>
                      <a:schemeClr val="bg1"/>
                    </a:solidFill>
                  </a:ln>
                  <a:solidFill>
                    <a:srgbClr val="F5AF01"/>
                  </a:solidFill>
                  <a:latin typeface="方正超粗黑简体" panose="03000509000000000000" pitchFamily="65" charset="-122"/>
                  <a:ea typeface="方正超粗黑简体" panose="03000509000000000000" pitchFamily="65" charset="-122"/>
                </a:rPr>
                <a:t>02</a:t>
              </a:r>
              <a:endParaRPr lang="zh-CN" altLang="en-US" sz="3200" dirty="0">
                <a:ln w="25400">
                  <a:solidFill>
                    <a:schemeClr val="bg1"/>
                  </a:solidFill>
                </a:ln>
                <a:solidFill>
                  <a:srgbClr val="F5AF01"/>
                </a:solidFill>
                <a:latin typeface="方正超粗黑简体" panose="03000509000000000000" pitchFamily="65" charset="-122"/>
                <a:ea typeface="方正超粗黑简体" panose="03000509000000000000" pitchFamily="65" charset="-122"/>
              </a:endParaRPr>
            </a:p>
          </p:txBody>
        </p:sp>
      </p:grpSp>
      <p:grpSp>
        <p:nvGrpSpPr>
          <p:cNvPr id="22" name="组合 21"/>
          <p:cNvGrpSpPr/>
          <p:nvPr/>
        </p:nvGrpSpPr>
        <p:grpSpPr>
          <a:xfrm>
            <a:off x="6947338" y="2636878"/>
            <a:ext cx="1172591" cy="1179462"/>
            <a:chOff x="7103746" y="2312031"/>
            <a:chExt cx="1172591" cy="1179462"/>
          </a:xfrm>
        </p:grpSpPr>
        <p:sp>
          <p:nvSpPr>
            <p:cNvPr id="23" name="五角星 2"/>
            <p:cNvSpPr/>
            <p:nvPr/>
          </p:nvSpPr>
          <p:spPr>
            <a:xfrm rot="21134272">
              <a:off x="7103746" y="2312031"/>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C000"/>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342314" y="2649400"/>
              <a:ext cx="562975" cy="584775"/>
            </a:xfrm>
            <a:prstGeom prst="rect">
              <a:avLst/>
            </a:prstGeom>
            <a:noFill/>
            <a:ln>
              <a:noFill/>
            </a:ln>
          </p:spPr>
          <p:txBody>
            <a:bodyPr wrap="none" rtlCol="0">
              <a:spAutoFit/>
            </a:bodyPr>
            <a:lstStyle/>
            <a:p>
              <a:r>
                <a:rPr lang="en-US" altLang="zh-CN" sz="3200" dirty="0" smtClean="0">
                  <a:ln w="25400">
                    <a:solidFill>
                      <a:schemeClr val="bg1"/>
                    </a:solidFill>
                  </a:ln>
                  <a:solidFill>
                    <a:srgbClr val="76CE0C"/>
                  </a:solidFill>
                  <a:latin typeface="方正超粗黑简体" panose="03000509000000000000" pitchFamily="65" charset="-122"/>
                  <a:ea typeface="方正超粗黑简体" panose="03000509000000000000" pitchFamily="65" charset="-122"/>
                </a:rPr>
                <a:t>03</a:t>
              </a:r>
              <a:endParaRPr lang="zh-CN" altLang="en-US" sz="3200" dirty="0">
                <a:ln w="25400">
                  <a:solidFill>
                    <a:schemeClr val="bg1"/>
                  </a:solidFill>
                </a:ln>
                <a:solidFill>
                  <a:srgbClr val="76CE0C"/>
                </a:solidFill>
                <a:latin typeface="方正超粗黑简体" panose="03000509000000000000" pitchFamily="65" charset="-122"/>
                <a:ea typeface="方正超粗黑简体" panose="03000509000000000000" pitchFamily="65" charset="-122"/>
              </a:endParaRPr>
            </a:p>
          </p:txBody>
        </p:sp>
      </p:grpSp>
      <p:grpSp>
        <p:nvGrpSpPr>
          <p:cNvPr id="25" name="组合 24"/>
          <p:cNvGrpSpPr/>
          <p:nvPr/>
        </p:nvGrpSpPr>
        <p:grpSpPr>
          <a:xfrm>
            <a:off x="9954150" y="3098195"/>
            <a:ext cx="1172591" cy="1179462"/>
            <a:chOff x="10110558" y="2773348"/>
            <a:chExt cx="1172591" cy="1179462"/>
          </a:xfrm>
        </p:grpSpPr>
        <p:sp>
          <p:nvSpPr>
            <p:cNvPr id="26" name="五角星 2"/>
            <p:cNvSpPr/>
            <p:nvPr/>
          </p:nvSpPr>
          <p:spPr>
            <a:xfrm rot="1517109">
              <a:off x="10110558" y="2773348"/>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5B76"/>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a:bevelT w="438150" h="158750" prst="angle"/>
              <a:bevelB w="88900"/>
              <a:extrusionClr>
                <a:srgbClr val="FF798F"/>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0315547" y="3143073"/>
              <a:ext cx="625492" cy="584775"/>
            </a:xfrm>
            <a:prstGeom prst="rect">
              <a:avLst/>
            </a:prstGeom>
            <a:noFill/>
            <a:ln>
              <a:noFill/>
            </a:ln>
          </p:spPr>
          <p:txBody>
            <a:bodyPr wrap="none" rtlCol="0">
              <a:spAutoFit/>
            </a:bodyPr>
            <a:lstStyle/>
            <a:p>
              <a:r>
                <a:rPr lang="en-US" altLang="zh-CN" sz="3200" dirty="0" smtClean="0">
                  <a:ln w="25400">
                    <a:solidFill>
                      <a:schemeClr val="bg1"/>
                    </a:solidFill>
                  </a:ln>
                  <a:solidFill>
                    <a:srgbClr val="19B4C9"/>
                  </a:solidFill>
                  <a:latin typeface="方正超粗黑简体" panose="03000509000000000000" pitchFamily="65" charset="-122"/>
                  <a:ea typeface="方正超粗黑简体" panose="03000509000000000000" pitchFamily="65" charset="-122"/>
                </a:rPr>
                <a:t>04</a:t>
              </a:r>
              <a:endParaRPr lang="zh-CN" altLang="en-US" sz="3200" dirty="0">
                <a:ln w="25400">
                  <a:solidFill>
                    <a:schemeClr val="bg1"/>
                  </a:solidFill>
                </a:ln>
                <a:solidFill>
                  <a:srgbClr val="19B4C9"/>
                </a:solidFill>
                <a:latin typeface="方正超粗黑简体" panose="03000509000000000000" pitchFamily="65" charset="-122"/>
                <a:ea typeface="方正超粗黑简体" panose="03000509000000000000" pitchFamily="65" charset="-122"/>
              </a:endParaRPr>
            </a:p>
          </p:txBody>
        </p:sp>
      </p:grpSp>
      <p:sp>
        <p:nvSpPr>
          <p:cNvPr id="28" name="椭圆 27"/>
          <p:cNvSpPr/>
          <p:nvPr/>
        </p:nvSpPr>
        <p:spPr>
          <a:xfrm>
            <a:off x="1017482" y="1906515"/>
            <a:ext cx="1643449" cy="1643449"/>
          </a:xfrm>
          <a:prstGeom prst="ellipse">
            <a:avLst/>
          </a:prstGeom>
          <a:noFill/>
          <a:ln>
            <a:solidFill>
              <a:srgbClr val="22F1F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十字星 28"/>
          <p:cNvSpPr/>
          <p:nvPr/>
        </p:nvSpPr>
        <p:spPr>
          <a:xfrm rot="20953261">
            <a:off x="2208355" y="1920255"/>
            <a:ext cx="317500" cy="317500"/>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863656" y="3158667"/>
            <a:ext cx="1643449" cy="1643449"/>
          </a:xfrm>
          <a:prstGeom prst="ellipse">
            <a:avLst/>
          </a:prstGeom>
          <a:noFill/>
          <a:ln>
            <a:solidFill>
              <a:srgbClr val="D6F13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667213" y="2882701"/>
            <a:ext cx="1643449" cy="1643449"/>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8394189" y="3237473"/>
            <a:ext cx="1251563" cy="292326"/>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4253371" y="1364085"/>
            <a:ext cx="7756659" cy="523220"/>
          </a:xfrm>
          <a:prstGeom prst="rect">
            <a:avLst/>
          </a:prstGeom>
          <a:noFill/>
        </p:spPr>
        <p:txBody>
          <a:bodyPr wrap="square" rtlCol="0">
            <a:spAutoFit/>
          </a:bodyPr>
          <a:lstStyle/>
          <a:p>
            <a:r>
              <a:rPr lang="zh-CN" altLang="en-US" sz="2800" b="1" dirty="0">
                <a:solidFill>
                  <a:srgbClr val="FFFF00"/>
                </a:solidFill>
                <a:latin typeface="微软雅黑" panose="020B0503020204020204" pitchFamily="34" charset="-122"/>
                <a:ea typeface="微软雅黑" panose="020B0503020204020204" pitchFamily="34" charset="-122"/>
              </a:rPr>
              <a:t>吸食毒品的危害</a:t>
            </a:r>
            <a:r>
              <a:rPr lang="en-US" altLang="zh-CN" sz="2800" b="1" dirty="0">
                <a:solidFill>
                  <a:srgbClr val="FFFF00"/>
                </a:solidFill>
                <a:latin typeface="微软雅黑" panose="020B0503020204020204" pitchFamily="34" charset="-122"/>
                <a:ea typeface="微软雅黑" panose="020B0503020204020204" pitchFamily="34" charset="-122"/>
              </a:rPr>
              <a:t>——</a:t>
            </a:r>
            <a:r>
              <a:rPr lang="zh-CN" altLang="en-US" sz="2800" b="1" dirty="0">
                <a:solidFill>
                  <a:srgbClr val="FFFF00"/>
                </a:solidFill>
                <a:latin typeface="微软雅黑" panose="020B0503020204020204" pitchFamily="34" charset="-122"/>
                <a:ea typeface="微软雅黑" panose="020B0503020204020204" pitchFamily="34" charset="-122"/>
              </a:rPr>
              <a:t>对个人的危害</a:t>
            </a:r>
          </a:p>
        </p:txBody>
      </p:sp>
      <p:grpSp>
        <p:nvGrpSpPr>
          <p:cNvPr id="34" name="组合 33"/>
          <p:cNvGrpSpPr/>
          <p:nvPr/>
        </p:nvGrpSpPr>
        <p:grpSpPr>
          <a:xfrm flipV="1">
            <a:off x="1" y="0"/>
            <a:ext cx="12192000" cy="2326245"/>
            <a:chOff x="0" y="4546271"/>
            <a:chExt cx="12192000" cy="2326245"/>
          </a:xfrm>
        </p:grpSpPr>
        <p:sp>
          <p:nvSpPr>
            <p:cNvPr id="35" name="任意多边形 34"/>
            <p:cNvSpPr/>
            <p:nvPr/>
          </p:nvSpPr>
          <p:spPr>
            <a:xfrm>
              <a:off x="1" y="4546271"/>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0" y="4560787"/>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18ACCA">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rot="1845734">
            <a:off x="2822883" y="1103319"/>
            <a:ext cx="1270929" cy="938559"/>
            <a:chOff x="467955" y="825830"/>
            <a:chExt cx="1688486" cy="1246918"/>
          </a:xfrm>
        </p:grpSpPr>
        <p:sp>
          <p:nvSpPr>
            <p:cNvPr id="46" name="梯形 96"/>
            <p:cNvSpPr/>
            <p:nvPr/>
          </p:nvSpPr>
          <p:spPr>
            <a:xfrm rot="4183552">
              <a:off x="756190" y="835010"/>
              <a:ext cx="949503" cy="1525973"/>
            </a:xfrm>
            <a:custGeom>
              <a:avLst/>
              <a:gdLst/>
              <a:ahLst/>
              <a:cxnLst/>
              <a:rect l="l" t="t" r="r" b="b"/>
              <a:pathLst>
                <a:path w="1638954" h="2632273">
                  <a:moveTo>
                    <a:pt x="460131" y="0"/>
                  </a:moveTo>
                  <a:lnTo>
                    <a:pt x="985333" y="24657"/>
                  </a:lnTo>
                  <a:cubicBezTo>
                    <a:pt x="904127" y="674964"/>
                    <a:pt x="987214" y="1517335"/>
                    <a:pt x="1638954" y="2440233"/>
                  </a:cubicBezTo>
                  <a:lnTo>
                    <a:pt x="1063128" y="2071125"/>
                  </a:lnTo>
                  <a:lnTo>
                    <a:pt x="678579" y="2632273"/>
                  </a:lnTo>
                  <a:lnTo>
                    <a:pt x="262163" y="2020459"/>
                  </a:lnTo>
                  <a:cubicBezTo>
                    <a:pt x="141403" y="2335233"/>
                    <a:pt x="143936" y="2337566"/>
                    <a:pt x="68760" y="2596304"/>
                  </a:cubicBezTo>
                  <a:cubicBezTo>
                    <a:pt x="-118888" y="1450551"/>
                    <a:pt x="99284" y="691656"/>
                    <a:pt x="460131" y="0"/>
                  </a:cubicBezTo>
                  <a:close/>
                </a:path>
              </a:pathLst>
            </a:custGeom>
            <a:solidFill>
              <a:srgbClr val="19B4C9"/>
            </a:solidFill>
            <a:ln w="38100">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47" name="梯形 96"/>
            <p:cNvSpPr/>
            <p:nvPr/>
          </p:nvSpPr>
          <p:spPr>
            <a:xfrm rot="4183552">
              <a:off x="1234404" y="1194710"/>
              <a:ext cx="198553" cy="840519"/>
            </a:xfrm>
            <a:custGeom>
              <a:avLst/>
              <a:gdLst/>
              <a:ahLst/>
              <a:cxnLst/>
              <a:rect l="l" t="t" r="r" b="b"/>
              <a:pathLst>
                <a:path w="420536" h="1778648">
                  <a:moveTo>
                    <a:pt x="21975" y="0"/>
                  </a:moveTo>
                  <a:lnTo>
                    <a:pt x="139673" y="5525"/>
                  </a:lnTo>
                  <a:cubicBezTo>
                    <a:pt x="77745" y="501457"/>
                    <a:pt x="111365" y="1109088"/>
                    <a:pt x="420536" y="1778648"/>
                  </a:cubicBezTo>
                  <a:lnTo>
                    <a:pt x="279766" y="1771733"/>
                  </a:lnTo>
                  <a:cubicBezTo>
                    <a:pt x="2200" y="1106360"/>
                    <a:pt x="-33067" y="500890"/>
                    <a:pt x="21975" y="0"/>
                  </a:cubicBezTo>
                  <a:close/>
                </a:path>
              </a:pathLst>
            </a:custGeom>
            <a:solidFill>
              <a:srgbClr val="73E0E3"/>
            </a:solidFill>
            <a:ln>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grpSp>
          <p:nvGrpSpPr>
            <p:cNvPr id="48" name="组合 47"/>
            <p:cNvGrpSpPr/>
            <p:nvPr/>
          </p:nvGrpSpPr>
          <p:grpSpPr>
            <a:xfrm rot="21335217">
              <a:off x="1363234" y="825830"/>
              <a:ext cx="793207" cy="804046"/>
              <a:chOff x="7973454" y="5027358"/>
              <a:chExt cx="1573288" cy="1594782"/>
            </a:xfrm>
          </p:grpSpPr>
          <p:sp>
            <p:nvSpPr>
              <p:cNvPr id="50"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五角星 2"/>
              <p:cNvSpPr/>
              <p:nvPr/>
            </p:nvSpPr>
            <p:spPr>
              <a:xfrm rot="20480842">
                <a:off x="7973454" y="5041849"/>
                <a:ext cx="1571084" cy="158029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A3C4"/>
              </a:solidFill>
              <a:ln w="666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53" name="图片 52"/>
          <p:cNvPicPr>
            <a:picLocks noChangeAspect="1"/>
          </p:cNvPicPr>
          <p:nvPr/>
        </p:nvPicPr>
        <p:blipFill rotWithShape="1">
          <a:blip r:embed="rId3" cstate="screen">
            <a:extLst>
              <a:ext uri="{28A0092B-C50C-407E-A947-70E740481C1C}">
                <a14:useLocalDpi xmlns:a14="http://schemas.microsoft.com/office/drawing/2010/main" xmlns=""/>
              </a:ext>
            </a:extLst>
          </a:blip>
          <a:srcRect t="38159" b="42760"/>
          <a:stretch/>
        </p:blipFill>
        <p:spPr>
          <a:xfrm>
            <a:off x="1084768" y="5872253"/>
            <a:ext cx="10058400" cy="1079500"/>
          </a:xfrm>
          <a:prstGeom prst="rect">
            <a:avLst/>
          </a:prstGeom>
        </p:spPr>
      </p:pic>
    </p:spTree>
    <p:extLst>
      <p:ext uri="{BB962C8B-B14F-4D97-AF65-F5344CB8AC3E}">
        <p14:creationId xmlns:p14="http://schemas.microsoft.com/office/powerpoint/2010/main" xmlns="" val="843140728"/>
      </p:ext>
    </p:extLst>
  </p:cSld>
  <p:clrMapOvr>
    <a:masterClrMapping/>
  </p:clrMapOvr>
  <mc:AlternateContent xmlns:mc="http://schemas.openxmlformats.org/markup-compatibility/2006">
    <mc:Choice xmlns:p14="http://schemas.microsoft.com/office/powerpoint/2010/main" xmlns="" Requires="p14">
      <p:transition spd="slow" p14:dur="250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250"/>
                                        <p:tgtEl>
                                          <p:spTgt spid="53"/>
                                        </p:tgtEl>
                                      </p:cBhvr>
                                    </p:animEffect>
                                    <p:anim calcmode="lin" valueType="num">
                                      <p:cBhvr>
                                        <p:cTn id="13" dur="1250" fill="hold"/>
                                        <p:tgtEl>
                                          <p:spTgt spid="53"/>
                                        </p:tgtEl>
                                        <p:attrNameLst>
                                          <p:attrName>ppt_x</p:attrName>
                                        </p:attrNameLst>
                                      </p:cBhvr>
                                      <p:tavLst>
                                        <p:tav tm="0">
                                          <p:val>
                                            <p:strVal val="#ppt_x"/>
                                          </p:val>
                                        </p:tav>
                                        <p:tav tm="100000">
                                          <p:val>
                                            <p:strVal val="#ppt_x"/>
                                          </p:val>
                                        </p:tav>
                                      </p:tavLst>
                                    </p:anim>
                                    <p:anim calcmode="lin" valueType="num">
                                      <p:cBhvr>
                                        <p:cTn id="14" dur="1250" fill="hold"/>
                                        <p:tgtEl>
                                          <p:spTgt spid="53"/>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175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1000"/>
                                        <p:tgtEl>
                                          <p:spTgt spid="45"/>
                                        </p:tgtEl>
                                      </p:cBhvr>
                                    </p:animEffect>
                                  </p:childTnLst>
                                </p:cTn>
                              </p:par>
                              <p:par>
                                <p:cTn id="18" presetID="42" presetClass="entr" presetSubtype="0" fill="hold" grpId="0" nodeType="withEffect">
                                  <p:stCondLst>
                                    <p:cond delay="2500"/>
                                  </p:stCondLst>
                                  <p:iterate type="lt">
                                    <p:tmPct val="20000"/>
                                  </p:iterate>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31" presetClass="entr" presetSubtype="0" fill="hold" grpId="0" nodeType="withEffect">
                                  <p:stCondLst>
                                    <p:cond delay="500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par>
                                <p:cTn id="29" presetID="53" presetClass="entr" presetSubtype="16" fill="hold" nodeType="withEffect">
                                  <p:stCondLst>
                                    <p:cond delay="600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Effect transition="in" filter="fade">
                                      <p:cBhvr>
                                        <p:cTn id="33" dur="750"/>
                                        <p:tgtEl>
                                          <p:spTgt spid="16"/>
                                        </p:tgtEl>
                                      </p:cBhvr>
                                    </p:animEffect>
                                  </p:childTnLst>
                                </p:cTn>
                              </p:par>
                              <p:par>
                                <p:cTn id="34" presetID="53" presetClass="entr" presetSubtype="16" fill="hold" grpId="0" nodeType="withEffect">
                                  <p:stCondLst>
                                    <p:cond delay="675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8" presetClass="emph" presetSubtype="0" fill="hold" grpId="1" nodeType="withEffect">
                                  <p:stCondLst>
                                    <p:cond delay="7250"/>
                                  </p:stCondLst>
                                  <p:childTnLst>
                                    <p:animRot by="21600000">
                                      <p:cBhvr>
                                        <p:cTn id="40" dur="11500" fill="hold"/>
                                        <p:tgtEl>
                                          <p:spTgt spid="28"/>
                                        </p:tgtEl>
                                        <p:attrNameLst>
                                          <p:attrName>r</p:attrName>
                                        </p:attrNameLst>
                                      </p:cBhvr>
                                    </p:animRot>
                                  </p:childTnLst>
                                </p:cTn>
                              </p:par>
                              <p:par>
                                <p:cTn id="41" presetID="22" presetClass="entr" presetSubtype="8" fill="hold" nodeType="withEffect">
                                  <p:stCondLst>
                                    <p:cond delay="725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par>
                                <p:cTn id="44" presetID="31" presetClass="entr" presetSubtype="0" fill="hold" grpId="0" nodeType="withEffect">
                                  <p:stCondLst>
                                    <p:cond delay="7750"/>
                                  </p:stCondLst>
                                  <p:childTnLst>
                                    <p:set>
                                      <p:cBhvr>
                                        <p:cTn id="45" dur="1" fill="hold">
                                          <p:stCondLst>
                                            <p:cond delay="0"/>
                                          </p:stCondLst>
                                        </p:cTn>
                                        <p:tgtEl>
                                          <p:spTgt spid="13"/>
                                        </p:tgtEl>
                                        <p:attrNameLst>
                                          <p:attrName>style.visibility</p:attrName>
                                        </p:attrNameLst>
                                      </p:cBhvr>
                                      <p:to>
                                        <p:strVal val="visible"/>
                                      </p:to>
                                    </p:set>
                                    <p:anim calcmode="lin" valueType="num">
                                      <p:cBhvr>
                                        <p:cTn id="46" dur="1000" fill="hold"/>
                                        <p:tgtEl>
                                          <p:spTgt spid="13"/>
                                        </p:tgtEl>
                                        <p:attrNameLst>
                                          <p:attrName>ppt_w</p:attrName>
                                        </p:attrNameLst>
                                      </p:cBhvr>
                                      <p:tavLst>
                                        <p:tav tm="0">
                                          <p:val>
                                            <p:fltVal val="0"/>
                                          </p:val>
                                        </p:tav>
                                        <p:tav tm="100000">
                                          <p:val>
                                            <p:strVal val="#ppt_w"/>
                                          </p:val>
                                        </p:tav>
                                      </p:tavLst>
                                    </p:anim>
                                    <p:anim calcmode="lin" valueType="num">
                                      <p:cBhvr>
                                        <p:cTn id="47" dur="1000" fill="hold"/>
                                        <p:tgtEl>
                                          <p:spTgt spid="13"/>
                                        </p:tgtEl>
                                        <p:attrNameLst>
                                          <p:attrName>ppt_h</p:attrName>
                                        </p:attrNameLst>
                                      </p:cBhvr>
                                      <p:tavLst>
                                        <p:tav tm="0">
                                          <p:val>
                                            <p:fltVal val="0"/>
                                          </p:val>
                                        </p:tav>
                                        <p:tav tm="100000">
                                          <p:val>
                                            <p:strVal val="#ppt_h"/>
                                          </p:val>
                                        </p:tav>
                                      </p:tavLst>
                                    </p:anim>
                                    <p:anim calcmode="lin" valueType="num">
                                      <p:cBhvr>
                                        <p:cTn id="48" dur="1000" fill="hold"/>
                                        <p:tgtEl>
                                          <p:spTgt spid="13"/>
                                        </p:tgtEl>
                                        <p:attrNameLst>
                                          <p:attrName>style.rotation</p:attrName>
                                        </p:attrNameLst>
                                      </p:cBhvr>
                                      <p:tavLst>
                                        <p:tav tm="0">
                                          <p:val>
                                            <p:fltVal val="90"/>
                                          </p:val>
                                        </p:tav>
                                        <p:tav tm="100000">
                                          <p:val>
                                            <p:fltVal val="0"/>
                                          </p:val>
                                        </p:tav>
                                      </p:tavLst>
                                    </p:anim>
                                    <p:animEffect transition="in" filter="fade">
                                      <p:cBhvr>
                                        <p:cTn id="49" dur="1000"/>
                                        <p:tgtEl>
                                          <p:spTgt spid="13"/>
                                        </p:tgtEl>
                                      </p:cBhvr>
                                    </p:animEffect>
                                  </p:childTnLst>
                                </p:cTn>
                              </p:par>
                              <p:par>
                                <p:cTn id="50" presetID="53" presetClass="entr" presetSubtype="16" fill="hold" nodeType="withEffect">
                                  <p:stCondLst>
                                    <p:cond delay="875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925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8" presetClass="emph" presetSubtype="0" fill="hold" grpId="1" nodeType="withEffect">
                                  <p:stCondLst>
                                    <p:cond delay="9750"/>
                                  </p:stCondLst>
                                  <p:childTnLst>
                                    <p:animRot by="21600000">
                                      <p:cBhvr>
                                        <p:cTn id="61" dur="9500" fill="hold"/>
                                        <p:tgtEl>
                                          <p:spTgt spid="30"/>
                                        </p:tgtEl>
                                        <p:attrNameLst>
                                          <p:attrName>r</p:attrName>
                                        </p:attrNameLst>
                                      </p:cBhvr>
                                    </p:animRot>
                                  </p:childTnLst>
                                </p:cTn>
                              </p:par>
                              <p:par>
                                <p:cTn id="62" presetID="22" presetClass="entr" presetSubtype="8" fill="hold" nodeType="withEffect">
                                  <p:stCondLst>
                                    <p:cond delay="975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par>
                                <p:cTn id="65" presetID="31" presetClass="entr" presetSubtype="0" fill="hold" grpId="0" nodeType="withEffect">
                                  <p:stCondLst>
                                    <p:cond delay="1025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 calcmode="lin" valueType="num">
                                      <p:cBhvr>
                                        <p:cTn id="69" dur="1000" fill="hold"/>
                                        <p:tgtEl>
                                          <p:spTgt spid="14"/>
                                        </p:tgtEl>
                                        <p:attrNameLst>
                                          <p:attrName>style.rotation</p:attrName>
                                        </p:attrNameLst>
                                      </p:cBhvr>
                                      <p:tavLst>
                                        <p:tav tm="0">
                                          <p:val>
                                            <p:fltVal val="90"/>
                                          </p:val>
                                        </p:tav>
                                        <p:tav tm="100000">
                                          <p:val>
                                            <p:fltVal val="0"/>
                                          </p:val>
                                        </p:tav>
                                      </p:tavLst>
                                    </p:anim>
                                    <p:animEffect transition="in" filter="fade">
                                      <p:cBhvr>
                                        <p:cTn id="70" dur="1000"/>
                                        <p:tgtEl>
                                          <p:spTgt spid="14"/>
                                        </p:tgtEl>
                                      </p:cBhvr>
                                    </p:animEffect>
                                  </p:childTnLst>
                                </p:cTn>
                              </p:par>
                              <p:par>
                                <p:cTn id="71" presetID="53" presetClass="entr" presetSubtype="16" fill="hold" nodeType="withEffect">
                                  <p:stCondLst>
                                    <p:cond delay="1125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ppt_w</p:attrName>
                                        </p:attrNameLst>
                                      </p:cBhvr>
                                      <p:tavLst>
                                        <p:tav tm="0">
                                          <p:val>
                                            <p:fltVal val="0"/>
                                          </p:val>
                                        </p:tav>
                                        <p:tav tm="100000">
                                          <p:val>
                                            <p:strVal val="#ppt_w"/>
                                          </p:val>
                                        </p:tav>
                                      </p:tavLst>
                                    </p:anim>
                                    <p:anim calcmode="lin" valueType="num">
                                      <p:cBhvr>
                                        <p:cTn id="74" dur="500" fill="hold"/>
                                        <p:tgtEl>
                                          <p:spTgt spid="22"/>
                                        </p:tgtEl>
                                        <p:attrNameLst>
                                          <p:attrName>ppt_h</p:attrName>
                                        </p:attrNameLst>
                                      </p:cBhvr>
                                      <p:tavLst>
                                        <p:tav tm="0">
                                          <p:val>
                                            <p:fltVal val="0"/>
                                          </p:val>
                                        </p:tav>
                                        <p:tav tm="100000">
                                          <p:val>
                                            <p:strVal val="#ppt_h"/>
                                          </p:val>
                                        </p:tav>
                                      </p:tavLst>
                                    </p:anim>
                                    <p:animEffect transition="in" filter="fade">
                                      <p:cBhvr>
                                        <p:cTn id="75" dur="500"/>
                                        <p:tgtEl>
                                          <p:spTgt spid="22"/>
                                        </p:tgtEl>
                                      </p:cBhvr>
                                    </p:animEffect>
                                  </p:childTnLst>
                                </p:cTn>
                              </p:par>
                              <p:par>
                                <p:cTn id="76" presetID="53" presetClass="entr" presetSubtype="16" fill="hold" grpId="0" nodeType="withEffect">
                                  <p:stCondLst>
                                    <p:cond delay="11750"/>
                                  </p:stCondLst>
                                  <p:childTnLst>
                                    <p:set>
                                      <p:cBhvr>
                                        <p:cTn id="77" dur="1" fill="hold">
                                          <p:stCondLst>
                                            <p:cond delay="0"/>
                                          </p:stCondLst>
                                        </p:cTn>
                                        <p:tgtEl>
                                          <p:spTgt spid="6"/>
                                        </p:tgtEl>
                                        <p:attrNameLst>
                                          <p:attrName>style.visibility</p:attrName>
                                        </p:attrNameLst>
                                      </p:cBhvr>
                                      <p:to>
                                        <p:strVal val="visible"/>
                                      </p:to>
                                    </p:set>
                                    <p:anim calcmode="lin" valueType="num">
                                      <p:cBhvr>
                                        <p:cTn id="78" dur="500" fill="hold"/>
                                        <p:tgtEl>
                                          <p:spTgt spid="6"/>
                                        </p:tgtEl>
                                        <p:attrNameLst>
                                          <p:attrName>ppt_w</p:attrName>
                                        </p:attrNameLst>
                                      </p:cBhvr>
                                      <p:tavLst>
                                        <p:tav tm="0">
                                          <p:val>
                                            <p:fltVal val="0"/>
                                          </p:val>
                                        </p:tav>
                                        <p:tav tm="100000">
                                          <p:val>
                                            <p:strVal val="#ppt_w"/>
                                          </p:val>
                                        </p:tav>
                                      </p:tavLst>
                                    </p:anim>
                                    <p:anim calcmode="lin" valueType="num">
                                      <p:cBhvr>
                                        <p:cTn id="79" dur="500" fill="hold"/>
                                        <p:tgtEl>
                                          <p:spTgt spid="6"/>
                                        </p:tgtEl>
                                        <p:attrNameLst>
                                          <p:attrName>ppt_h</p:attrName>
                                        </p:attrNameLst>
                                      </p:cBhvr>
                                      <p:tavLst>
                                        <p:tav tm="0">
                                          <p:val>
                                            <p:fltVal val="0"/>
                                          </p:val>
                                        </p:tav>
                                        <p:tav tm="100000">
                                          <p:val>
                                            <p:strVal val="#ppt_h"/>
                                          </p:val>
                                        </p:tav>
                                      </p:tavLst>
                                    </p:anim>
                                    <p:animEffect transition="in" filter="fade">
                                      <p:cBhvr>
                                        <p:cTn id="80" dur="500"/>
                                        <p:tgtEl>
                                          <p:spTgt spid="6"/>
                                        </p:tgtEl>
                                      </p:cBhvr>
                                    </p:animEffect>
                                  </p:childTnLst>
                                </p:cTn>
                              </p:par>
                              <p:par>
                                <p:cTn id="81" presetID="8" presetClass="emph" presetSubtype="0" fill="hold" grpId="1" nodeType="withEffect">
                                  <p:stCondLst>
                                    <p:cond delay="12250"/>
                                  </p:stCondLst>
                                  <p:childTnLst>
                                    <p:animRot by="10800000">
                                      <p:cBhvr>
                                        <p:cTn id="82" dur="7000" fill="hold"/>
                                        <p:tgtEl>
                                          <p:spTgt spid="6"/>
                                        </p:tgtEl>
                                        <p:attrNameLst>
                                          <p:attrName>r</p:attrName>
                                        </p:attrNameLst>
                                      </p:cBhvr>
                                    </p:animRot>
                                  </p:childTnLst>
                                </p:cTn>
                              </p:par>
                              <p:par>
                                <p:cTn id="83" presetID="22" presetClass="entr" presetSubtype="8" fill="hold" nodeType="withEffect">
                                  <p:stCondLst>
                                    <p:cond delay="12250"/>
                                  </p:stCondLst>
                                  <p:childTnLst>
                                    <p:set>
                                      <p:cBhvr>
                                        <p:cTn id="84" dur="1" fill="hold">
                                          <p:stCondLst>
                                            <p:cond delay="0"/>
                                          </p:stCondLst>
                                        </p:cTn>
                                        <p:tgtEl>
                                          <p:spTgt spid="33"/>
                                        </p:tgtEl>
                                        <p:attrNameLst>
                                          <p:attrName>style.visibility</p:attrName>
                                        </p:attrNameLst>
                                      </p:cBhvr>
                                      <p:to>
                                        <p:strVal val="visible"/>
                                      </p:to>
                                    </p:set>
                                    <p:animEffect transition="in" filter="wipe(left)">
                                      <p:cBhvr>
                                        <p:cTn id="85" dur="500"/>
                                        <p:tgtEl>
                                          <p:spTgt spid="33"/>
                                        </p:tgtEl>
                                      </p:cBhvr>
                                    </p:animEffect>
                                  </p:childTnLst>
                                </p:cTn>
                              </p:par>
                              <p:par>
                                <p:cTn id="86" presetID="31" presetClass="entr" presetSubtype="0" fill="hold" grpId="0" nodeType="withEffect">
                                  <p:stCondLst>
                                    <p:cond delay="12750"/>
                                  </p:stCondLst>
                                  <p:childTnLst>
                                    <p:set>
                                      <p:cBhvr>
                                        <p:cTn id="87" dur="1" fill="hold">
                                          <p:stCondLst>
                                            <p:cond delay="0"/>
                                          </p:stCondLst>
                                        </p:cTn>
                                        <p:tgtEl>
                                          <p:spTgt spid="15"/>
                                        </p:tgtEl>
                                        <p:attrNameLst>
                                          <p:attrName>style.visibility</p:attrName>
                                        </p:attrNameLst>
                                      </p:cBhvr>
                                      <p:to>
                                        <p:strVal val="visible"/>
                                      </p:to>
                                    </p:set>
                                    <p:anim calcmode="lin" valueType="num">
                                      <p:cBhvr>
                                        <p:cTn id="88" dur="1000" fill="hold"/>
                                        <p:tgtEl>
                                          <p:spTgt spid="15"/>
                                        </p:tgtEl>
                                        <p:attrNameLst>
                                          <p:attrName>ppt_w</p:attrName>
                                        </p:attrNameLst>
                                      </p:cBhvr>
                                      <p:tavLst>
                                        <p:tav tm="0">
                                          <p:val>
                                            <p:fltVal val="0"/>
                                          </p:val>
                                        </p:tav>
                                        <p:tav tm="100000">
                                          <p:val>
                                            <p:strVal val="#ppt_w"/>
                                          </p:val>
                                        </p:tav>
                                      </p:tavLst>
                                    </p:anim>
                                    <p:anim calcmode="lin" valueType="num">
                                      <p:cBhvr>
                                        <p:cTn id="89" dur="1000" fill="hold"/>
                                        <p:tgtEl>
                                          <p:spTgt spid="15"/>
                                        </p:tgtEl>
                                        <p:attrNameLst>
                                          <p:attrName>ppt_h</p:attrName>
                                        </p:attrNameLst>
                                      </p:cBhvr>
                                      <p:tavLst>
                                        <p:tav tm="0">
                                          <p:val>
                                            <p:fltVal val="0"/>
                                          </p:val>
                                        </p:tav>
                                        <p:tav tm="100000">
                                          <p:val>
                                            <p:strVal val="#ppt_h"/>
                                          </p:val>
                                        </p:tav>
                                      </p:tavLst>
                                    </p:anim>
                                    <p:anim calcmode="lin" valueType="num">
                                      <p:cBhvr>
                                        <p:cTn id="90" dur="1000" fill="hold"/>
                                        <p:tgtEl>
                                          <p:spTgt spid="15"/>
                                        </p:tgtEl>
                                        <p:attrNameLst>
                                          <p:attrName>style.rotation</p:attrName>
                                        </p:attrNameLst>
                                      </p:cBhvr>
                                      <p:tavLst>
                                        <p:tav tm="0">
                                          <p:val>
                                            <p:fltVal val="90"/>
                                          </p:val>
                                        </p:tav>
                                        <p:tav tm="100000">
                                          <p:val>
                                            <p:fltVal val="0"/>
                                          </p:val>
                                        </p:tav>
                                      </p:tavLst>
                                    </p:anim>
                                    <p:animEffect transition="in" filter="fade">
                                      <p:cBhvr>
                                        <p:cTn id="91" dur="1000"/>
                                        <p:tgtEl>
                                          <p:spTgt spid="15"/>
                                        </p:tgtEl>
                                      </p:cBhvr>
                                    </p:animEffect>
                                  </p:childTnLst>
                                </p:cTn>
                              </p:par>
                              <p:par>
                                <p:cTn id="92" presetID="53" presetClass="entr" presetSubtype="16" fill="hold" grpId="0" nodeType="withEffect">
                                  <p:stCondLst>
                                    <p:cond delay="1350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par>
                                <p:cTn id="97" presetID="53" presetClass="entr" presetSubtype="16" fill="hold" nodeType="withEffect">
                                  <p:stCondLst>
                                    <p:cond delay="14000"/>
                                  </p:stCondLst>
                                  <p:childTnLst>
                                    <p:set>
                                      <p:cBhvr>
                                        <p:cTn id="98" dur="1" fill="hold">
                                          <p:stCondLst>
                                            <p:cond delay="0"/>
                                          </p:stCondLst>
                                        </p:cTn>
                                        <p:tgtEl>
                                          <p:spTgt spid="25"/>
                                        </p:tgtEl>
                                        <p:attrNameLst>
                                          <p:attrName>style.visibility</p:attrName>
                                        </p:attrNameLst>
                                      </p:cBhvr>
                                      <p:to>
                                        <p:strVal val="visible"/>
                                      </p:to>
                                    </p:set>
                                    <p:anim calcmode="lin" valueType="num">
                                      <p:cBhvr>
                                        <p:cTn id="99" dur="500" fill="hold"/>
                                        <p:tgtEl>
                                          <p:spTgt spid="25"/>
                                        </p:tgtEl>
                                        <p:attrNameLst>
                                          <p:attrName>ppt_w</p:attrName>
                                        </p:attrNameLst>
                                      </p:cBhvr>
                                      <p:tavLst>
                                        <p:tav tm="0">
                                          <p:val>
                                            <p:fltVal val="0"/>
                                          </p:val>
                                        </p:tav>
                                        <p:tav tm="100000">
                                          <p:val>
                                            <p:strVal val="#ppt_w"/>
                                          </p:val>
                                        </p:tav>
                                      </p:tavLst>
                                    </p:anim>
                                    <p:anim calcmode="lin" valueType="num">
                                      <p:cBhvr>
                                        <p:cTn id="100" dur="500" fill="hold"/>
                                        <p:tgtEl>
                                          <p:spTgt spid="25"/>
                                        </p:tgtEl>
                                        <p:attrNameLst>
                                          <p:attrName>ppt_h</p:attrName>
                                        </p:attrNameLst>
                                      </p:cBhvr>
                                      <p:tavLst>
                                        <p:tav tm="0">
                                          <p:val>
                                            <p:fltVal val="0"/>
                                          </p:val>
                                        </p:tav>
                                        <p:tav tm="100000">
                                          <p:val>
                                            <p:strVal val="#ppt_h"/>
                                          </p:val>
                                        </p:tav>
                                      </p:tavLst>
                                    </p:anim>
                                    <p:animEffect transition="in" filter="fade">
                                      <p:cBhvr>
                                        <p:cTn id="101" dur="500"/>
                                        <p:tgtEl>
                                          <p:spTgt spid="25"/>
                                        </p:tgtEl>
                                      </p:cBhvr>
                                    </p:animEffect>
                                  </p:childTnLst>
                                </p:cTn>
                              </p:par>
                              <p:par>
                                <p:cTn id="102" presetID="8" presetClass="emph" presetSubtype="0" fill="hold" grpId="1" nodeType="withEffect">
                                  <p:stCondLst>
                                    <p:cond delay="14250"/>
                                  </p:stCondLst>
                                  <p:childTnLst>
                                    <p:animRot by="5400000">
                                      <p:cBhvr>
                                        <p:cTn id="103" dur="4500" fill="hold"/>
                                        <p:tgtEl>
                                          <p:spTgt spid="31"/>
                                        </p:tgtEl>
                                        <p:attrNameLst>
                                          <p:attrName>r</p:attrName>
                                        </p:attrNameLst>
                                      </p:cBhvr>
                                    </p:animRot>
                                  </p:childTnLst>
                                </p:cTn>
                              </p:par>
                              <p:par>
                                <p:cTn id="104" presetID="42" presetClass="entr" presetSubtype="0" fill="hold" grpId="0" nodeType="withEffect">
                                  <p:stCondLst>
                                    <p:cond delay="1475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1000"/>
                                        <p:tgtEl>
                                          <p:spTgt spid="11"/>
                                        </p:tgtEl>
                                      </p:cBhvr>
                                    </p:animEffect>
                                    <p:anim calcmode="lin" valueType="num">
                                      <p:cBhvr>
                                        <p:cTn id="107" dur="1000" fill="hold"/>
                                        <p:tgtEl>
                                          <p:spTgt spid="11"/>
                                        </p:tgtEl>
                                        <p:attrNameLst>
                                          <p:attrName>ppt_x</p:attrName>
                                        </p:attrNameLst>
                                      </p:cBhvr>
                                      <p:tavLst>
                                        <p:tav tm="0">
                                          <p:val>
                                            <p:strVal val="#ppt_x"/>
                                          </p:val>
                                        </p:tav>
                                        <p:tav tm="100000">
                                          <p:val>
                                            <p:strVal val="#ppt_x"/>
                                          </p:val>
                                        </p:tav>
                                      </p:tavLst>
                                    </p:anim>
                                    <p:anim calcmode="lin" valueType="num">
                                      <p:cBhvr>
                                        <p:cTn id="108" dur="1000" fill="hold"/>
                                        <p:tgtEl>
                                          <p:spTgt spid="1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5500"/>
                                  </p:stCondLst>
                                  <p:childTnLst>
                                    <p:set>
                                      <p:cBhvr>
                                        <p:cTn id="110" dur="1" fill="hold">
                                          <p:stCondLst>
                                            <p:cond delay="0"/>
                                          </p:stCondLst>
                                        </p:cTn>
                                        <p:tgtEl>
                                          <p:spTgt spid="9"/>
                                        </p:tgtEl>
                                        <p:attrNameLst>
                                          <p:attrName>style.visibility</p:attrName>
                                        </p:attrNameLst>
                                      </p:cBhvr>
                                      <p:to>
                                        <p:strVal val="visible"/>
                                      </p:to>
                                    </p:set>
                                    <p:animEffect transition="in" filter="fade">
                                      <p:cBhvr>
                                        <p:cTn id="111" dur="1000"/>
                                        <p:tgtEl>
                                          <p:spTgt spid="9"/>
                                        </p:tgtEl>
                                      </p:cBhvr>
                                    </p:animEffect>
                                    <p:anim calcmode="lin" valueType="num">
                                      <p:cBhvr>
                                        <p:cTn id="112" dur="1000" fill="hold"/>
                                        <p:tgtEl>
                                          <p:spTgt spid="9"/>
                                        </p:tgtEl>
                                        <p:attrNameLst>
                                          <p:attrName>ppt_x</p:attrName>
                                        </p:attrNameLst>
                                      </p:cBhvr>
                                      <p:tavLst>
                                        <p:tav tm="0">
                                          <p:val>
                                            <p:strVal val="#ppt_x"/>
                                          </p:val>
                                        </p:tav>
                                        <p:tav tm="100000">
                                          <p:val>
                                            <p:strVal val="#ppt_x"/>
                                          </p:val>
                                        </p:tav>
                                      </p:tavLst>
                                    </p:anim>
                                    <p:anim calcmode="lin" valueType="num">
                                      <p:cBhvr>
                                        <p:cTn id="113" dur="1000" fill="hold"/>
                                        <p:tgtEl>
                                          <p:spTgt spid="9"/>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16250"/>
                                  </p:stCondLst>
                                  <p:childTnLst>
                                    <p:set>
                                      <p:cBhvr>
                                        <p:cTn id="115" dur="1" fill="hold">
                                          <p:stCondLst>
                                            <p:cond delay="0"/>
                                          </p:stCondLst>
                                        </p:cTn>
                                        <p:tgtEl>
                                          <p:spTgt spid="10"/>
                                        </p:tgtEl>
                                        <p:attrNameLst>
                                          <p:attrName>style.visibility</p:attrName>
                                        </p:attrNameLst>
                                      </p:cBhvr>
                                      <p:to>
                                        <p:strVal val="visible"/>
                                      </p:to>
                                    </p:set>
                                    <p:animEffect transition="in" filter="fade">
                                      <p:cBhvr>
                                        <p:cTn id="116" dur="1000"/>
                                        <p:tgtEl>
                                          <p:spTgt spid="10"/>
                                        </p:tgtEl>
                                      </p:cBhvr>
                                    </p:animEffect>
                                    <p:anim calcmode="lin" valueType="num">
                                      <p:cBhvr>
                                        <p:cTn id="117" dur="1000" fill="hold"/>
                                        <p:tgtEl>
                                          <p:spTgt spid="10"/>
                                        </p:tgtEl>
                                        <p:attrNameLst>
                                          <p:attrName>ppt_x</p:attrName>
                                        </p:attrNameLst>
                                      </p:cBhvr>
                                      <p:tavLst>
                                        <p:tav tm="0">
                                          <p:val>
                                            <p:strVal val="#ppt_x"/>
                                          </p:val>
                                        </p:tav>
                                        <p:tav tm="100000">
                                          <p:val>
                                            <p:strVal val="#ppt_x"/>
                                          </p:val>
                                        </p:tav>
                                      </p:tavLst>
                                    </p:anim>
                                    <p:anim calcmode="lin" valueType="num">
                                      <p:cBhvr>
                                        <p:cTn id="118" dur="1000" fill="hold"/>
                                        <p:tgtEl>
                                          <p:spTgt spid="10"/>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17000"/>
                                  </p:stCondLst>
                                  <p:childTnLst>
                                    <p:set>
                                      <p:cBhvr>
                                        <p:cTn id="120" dur="1" fill="hold">
                                          <p:stCondLst>
                                            <p:cond delay="0"/>
                                          </p:stCondLst>
                                        </p:cTn>
                                        <p:tgtEl>
                                          <p:spTgt spid="12"/>
                                        </p:tgtEl>
                                        <p:attrNameLst>
                                          <p:attrName>style.visibility</p:attrName>
                                        </p:attrNameLst>
                                      </p:cBhvr>
                                      <p:to>
                                        <p:strVal val="visible"/>
                                      </p:to>
                                    </p:set>
                                    <p:animEffect transition="in" filter="fade">
                                      <p:cBhvr>
                                        <p:cTn id="121" dur="1000"/>
                                        <p:tgtEl>
                                          <p:spTgt spid="12"/>
                                        </p:tgtEl>
                                      </p:cBhvr>
                                    </p:animEffect>
                                    <p:anim calcmode="lin" valueType="num">
                                      <p:cBhvr>
                                        <p:cTn id="122" dur="1000" fill="hold"/>
                                        <p:tgtEl>
                                          <p:spTgt spid="12"/>
                                        </p:tgtEl>
                                        <p:attrNameLst>
                                          <p:attrName>ppt_x</p:attrName>
                                        </p:attrNameLst>
                                      </p:cBhvr>
                                      <p:tavLst>
                                        <p:tav tm="0">
                                          <p:val>
                                            <p:strVal val="#ppt_x"/>
                                          </p:val>
                                        </p:tav>
                                        <p:tav tm="100000">
                                          <p:val>
                                            <p:strVal val="#ppt_x"/>
                                          </p:val>
                                        </p:tav>
                                      </p:tavLst>
                                    </p:anim>
                                    <p:anim calcmode="lin" valueType="num">
                                      <p:cBhvr>
                                        <p:cTn id="1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9" grpId="0"/>
      <p:bldP spid="10" grpId="0"/>
      <p:bldP spid="11" grpId="0"/>
      <p:bldP spid="12" grpId="0"/>
      <p:bldP spid="13" grpId="0" animBg="1"/>
      <p:bldP spid="14" grpId="0" animBg="1"/>
      <p:bldP spid="15" grpId="0" animBg="1"/>
      <p:bldP spid="28" grpId="0" animBg="1"/>
      <p:bldP spid="28" grpId="1" animBg="1"/>
      <p:bldP spid="29" grpId="0" animBg="1"/>
      <p:bldP spid="30" grpId="0" animBg="1"/>
      <p:bldP spid="30" grpId="1" animBg="1"/>
      <p:bldP spid="31" grpId="0" animBg="1"/>
      <p:bldP spid="31" grpId="1" animBg="1"/>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084" y="21429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167570" y="1864618"/>
            <a:ext cx="4786345" cy="4463140"/>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indent="457246">
              <a:lnSpc>
                <a:spcPct val="150000"/>
              </a:lnSpc>
            </a:pPr>
            <a:endParaRPr lang="zh-CN" altLang="en-US" dirty="0">
              <a:solidFill>
                <a:schemeClr val="bg1">
                  <a:lumMod val="50000"/>
                </a:schemeClr>
              </a:solidFill>
              <a:latin typeface="微软雅黑" pitchFamily="34" charset="-122"/>
              <a:ea typeface="微软雅黑" pitchFamily="34" charset="-122"/>
            </a:endParaRPr>
          </a:p>
        </p:txBody>
      </p:sp>
      <p:pic>
        <p:nvPicPr>
          <p:cNvPr id="6" name="Picture 3" descr="E:\UCDownloaded\！PPT图片及版面资源\06-PPT精选插图\03-人物\女孩NPG05.png"/>
          <p:cNvPicPr>
            <a:picLocks noChangeAspect="1" noChangeArrowheads="1"/>
          </p:cNvPicPr>
          <p:nvPr/>
        </p:nvPicPr>
        <p:blipFill>
          <a:blip r:embed="rId2" cstate="print"/>
          <a:stretch>
            <a:fillRect/>
          </a:stretch>
        </p:blipFill>
        <p:spPr bwMode="auto">
          <a:xfrm>
            <a:off x="7167570" y="2307490"/>
            <a:ext cx="5047011" cy="433622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矩形 12"/>
          <p:cNvSpPr/>
          <p:nvPr/>
        </p:nvSpPr>
        <p:spPr>
          <a:xfrm>
            <a:off x="428555" y="808074"/>
            <a:ext cx="6872998" cy="5189177"/>
          </a:xfrm>
          <a:prstGeom prst="rect">
            <a:avLst/>
          </a:prstGeom>
        </p:spPr>
        <p:txBody>
          <a:bodyPr wrap="square">
            <a:spAutoFit/>
          </a:bodyPr>
          <a:lstStyle/>
          <a:p>
            <a:pPr marL="285750" indent="-285750">
              <a:lnSpc>
                <a:spcPct val="150000"/>
              </a:lnSpc>
              <a:buFont typeface="Wingdings" pitchFamily="2" charset="2"/>
              <a:buChar char="n"/>
            </a:pPr>
            <a:r>
              <a:rPr lang="zh-CN" altLang="en-US" sz="2800" b="1" dirty="0" smtClean="0">
                <a:solidFill>
                  <a:schemeClr val="tx1">
                    <a:lumMod val="65000"/>
                    <a:lumOff val="35000"/>
                  </a:schemeClr>
                </a:solidFill>
              </a:rPr>
              <a:t>全世界每年因吸食毒品而死亡的人数高达</a:t>
            </a:r>
            <a:r>
              <a:rPr lang="en-US" altLang="zh-CN" sz="2800" b="1" dirty="0" smtClean="0">
                <a:solidFill>
                  <a:schemeClr val="tx1">
                    <a:lumMod val="65000"/>
                    <a:lumOff val="35000"/>
                  </a:schemeClr>
                </a:solidFill>
              </a:rPr>
              <a:t>10</a:t>
            </a:r>
            <a:r>
              <a:rPr lang="zh-CN" altLang="en-US" sz="2800" b="1" dirty="0" smtClean="0">
                <a:solidFill>
                  <a:schemeClr val="tx1">
                    <a:lumMod val="65000"/>
                    <a:lumOff val="35000"/>
                  </a:schemeClr>
                </a:solidFill>
              </a:rPr>
              <a:t>万，因此而丧失劳动能力的人每年约有</a:t>
            </a:r>
            <a:r>
              <a:rPr lang="en-US" altLang="zh-CN" sz="2800" b="1" dirty="0" smtClean="0">
                <a:solidFill>
                  <a:schemeClr val="tx1">
                    <a:lumMod val="65000"/>
                    <a:lumOff val="35000"/>
                  </a:schemeClr>
                </a:solidFill>
              </a:rPr>
              <a:t>1000</a:t>
            </a:r>
            <a:r>
              <a:rPr lang="zh-CN" altLang="en-US" sz="2800" b="1" dirty="0" smtClean="0">
                <a:solidFill>
                  <a:schemeClr val="tx1">
                    <a:lumMod val="65000"/>
                    <a:lumOff val="35000"/>
                  </a:schemeClr>
                </a:solidFill>
              </a:rPr>
              <a:t>万，仅美国现在就有</a:t>
            </a:r>
            <a:r>
              <a:rPr lang="en-US" altLang="zh-CN" sz="2800" b="1" dirty="0" smtClean="0">
                <a:solidFill>
                  <a:schemeClr val="tx1">
                    <a:lumMod val="65000"/>
                    <a:lumOff val="35000"/>
                  </a:schemeClr>
                </a:solidFill>
              </a:rPr>
              <a:t>1220</a:t>
            </a:r>
            <a:r>
              <a:rPr lang="zh-CN" altLang="en-US" sz="2800" b="1" dirty="0" smtClean="0">
                <a:solidFill>
                  <a:schemeClr val="tx1">
                    <a:lumMod val="65000"/>
                    <a:lumOff val="35000"/>
                  </a:schemeClr>
                </a:solidFill>
              </a:rPr>
              <a:t>万人吸毒。泰国有</a:t>
            </a:r>
            <a:r>
              <a:rPr lang="en-US" altLang="zh-CN" sz="2800" b="1" dirty="0" smtClean="0">
                <a:solidFill>
                  <a:schemeClr val="tx1">
                    <a:lumMod val="65000"/>
                    <a:lumOff val="35000"/>
                  </a:schemeClr>
                </a:solidFill>
              </a:rPr>
              <a:t>50</a:t>
            </a:r>
            <a:r>
              <a:rPr lang="zh-CN" altLang="en-US" sz="2800" b="1" dirty="0" smtClean="0">
                <a:solidFill>
                  <a:schemeClr val="tx1">
                    <a:lumMod val="65000"/>
                    <a:lumOff val="35000"/>
                  </a:schemeClr>
                </a:solidFill>
              </a:rPr>
              <a:t>万人吸毒，缅甸有</a:t>
            </a:r>
            <a:r>
              <a:rPr lang="en-US" altLang="zh-CN" sz="2800" b="1" dirty="0" smtClean="0">
                <a:solidFill>
                  <a:schemeClr val="tx1">
                    <a:lumMod val="65000"/>
                    <a:lumOff val="35000"/>
                  </a:schemeClr>
                </a:solidFill>
              </a:rPr>
              <a:t>60</a:t>
            </a:r>
            <a:r>
              <a:rPr lang="zh-CN" altLang="en-US" sz="2800" b="1" dirty="0" smtClean="0">
                <a:solidFill>
                  <a:schemeClr val="tx1">
                    <a:lumMod val="65000"/>
                    <a:lumOff val="35000"/>
                  </a:schemeClr>
                </a:solidFill>
              </a:rPr>
              <a:t>万人吸毒。我国全国登记在册的吸毒人员超过</a:t>
            </a:r>
            <a:r>
              <a:rPr lang="en-US" altLang="zh-CN" sz="2800" b="1" dirty="0" smtClean="0">
                <a:solidFill>
                  <a:schemeClr val="tx1">
                    <a:lumMod val="65000"/>
                    <a:lumOff val="35000"/>
                  </a:schemeClr>
                </a:solidFill>
              </a:rPr>
              <a:t>54</a:t>
            </a:r>
            <a:r>
              <a:rPr lang="zh-CN" altLang="en-US" sz="2800" b="1" dirty="0" smtClean="0">
                <a:solidFill>
                  <a:schemeClr val="tx1">
                    <a:lumMod val="65000"/>
                    <a:lumOff val="35000"/>
                  </a:schemeClr>
                </a:solidFill>
              </a:rPr>
              <a:t>万，其中约</a:t>
            </a:r>
            <a:r>
              <a:rPr lang="en-US" altLang="zh-CN" sz="2800" b="1" dirty="0" smtClean="0">
                <a:solidFill>
                  <a:schemeClr val="tx1">
                    <a:lumMod val="65000"/>
                    <a:lumOff val="35000"/>
                  </a:schemeClr>
                </a:solidFill>
              </a:rPr>
              <a:t>75%</a:t>
            </a:r>
            <a:r>
              <a:rPr lang="zh-CN" altLang="en-US" sz="2800" b="1" dirty="0" smtClean="0">
                <a:solidFill>
                  <a:schemeClr val="tx1">
                    <a:lumMod val="65000"/>
                    <a:lumOff val="35000"/>
                  </a:schemeClr>
                </a:solidFill>
              </a:rPr>
              <a:t>是</a:t>
            </a:r>
            <a:r>
              <a:rPr lang="en-US" altLang="zh-CN" sz="2800" b="1" dirty="0" smtClean="0">
                <a:solidFill>
                  <a:schemeClr val="tx1">
                    <a:lumMod val="65000"/>
                    <a:lumOff val="35000"/>
                  </a:schemeClr>
                </a:solidFill>
              </a:rPr>
              <a:t>25</a:t>
            </a:r>
            <a:r>
              <a:rPr lang="zh-CN" altLang="en-US" sz="2800" b="1" dirty="0" smtClean="0">
                <a:solidFill>
                  <a:schemeClr val="tx1">
                    <a:lumMod val="65000"/>
                    <a:lumOff val="35000"/>
                  </a:schemeClr>
                </a:solidFill>
              </a:rPr>
              <a:t>岁以下的青少年。中国已不再是一片净土，中国又一次处于毒品的危害之中。</a:t>
            </a:r>
            <a:endParaRPr lang="zh-CN" altLang="en-US" sz="2800" b="1" dirty="0">
              <a:solidFill>
                <a:schemeClr val="tx1">
                  <a:lumMod val="65000"/>
                  <a:lumOff val="35000"/>
                </a:schemeClr>
              </a:solidFill>
            </a:endParaRPr>
          </a:p>
        </p:txBody>
      </p:sp>
    </p:spTree>
    <p:extLst>
      <p:ext uri="{BB962C8B-B14F-4D97-AF65-F5344CB8AC3E}">
        <p14:creationId xmlns:p14="http://schemas.microsoft.com/office/powerpoint/2010/main" xmlns="" val="273834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084" y="21429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167570" y="1864618"/>
            <a:ext cx="4786345" cy="4463140"/>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indent="457246">
              <a:lnSpc>
                <a:spcPct val="150000"/>
              </a:lnSpc>
            </a:pPr>
            <a:endParaRPr lang="zh-CN" altLang="en-US" dirty="0">
              <a:solidFill>
                <a:schemeClr val="bg1">
                  <a:lumMod val="50000"/>
                </a:schemeClr>
              </a:solidFill>
              <a:latin typeface="微软雅黑" pitchFamily="34" charset="-122"/>
              <a:ea typeface="微软雅黑" pitchFamily="34" charset="-122"/>
            </a:endParaRPr>
          </a:p>
        </p:txBody>
      </p:sp>
      <p:pic>
        <p:nvPicPr>
          <p:cNvPr id="6" name="Picture 3" descr="E:\UCDownloaded\！PPT图片及版面资源\06-PPT精选插图\03-人物\女孩NPG05.png"/>
          <p:cNvPicPr>
            <a:picLocks noChangeAspect="1" noChangeArrowheads="1"/>
          </p:cNvPicPr>
          <p:nvPr/>
        </p:nvPicPr>
        <p:blipFill>
          <a:blip r:embed="rId2" cstate="print"/>
          <a:stretch>
            <a:fillRect/>
          </a:stretch>
        </p:blipFill>
        <p:spPr bwMode="auto">
          <a:xfrm>
            <a:off x="7167570" y="2307490"/>
            <a:ext cx="5047011" cy="433622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矩形 12"/>
          <p:cNvSpPr/>
          <p:nvPr/>
        </p:nvSpPr>
        <p:spPr>
          <a:xfrm>
            <a:off x="428555" y="808074"/>
            <a:ext cx="6872998" cy="6740307"/>
          </a:xfrm>
          <a:prstGeom prst="rect">
            <a:avLst/>
          </a:prstGeom>
        </p:spPr>
        <p:txBody>
          <a:bodyPr wrap="square">
            <a:spAutoFit/>
          </a:bodyPr>
          <a:lstStyle/>
          <a:p>
            <a:r>
              <a:rPr lang="zh-CN" altLang="en-US" sz="2800" b="1" dirty="0" smtClean="0">
                <a:solidFill>
                  <a:srgbClr val="FF0000"/>
                </a:solidFill>
                <a:latin typeface="微软雅黑" panose="020B0503020204020204" pitchFamily="34" charset="-122"/>
                <a:ea typeface="微软雅黑" panose="020B0503020204020204" pitchFamily="34" charset="-122"/>
              </a:rPr>
              <a:t>吸食毒品的危害</a:t>
            </a:r>
            <a:r>
              <a:rPr lang="en-US" altLang="zh-CN" sz="2800" b="1" dirty="0" smtClean="0">
                <a:solidFill>
                  <a:srgbClr val="FF0000"/>
                </a:solidFill>
                <a:latin typeface="微软雅黑" panose="020B0503020204020204" pitchFamily="34" charset="-122"/>
                <a:ea typeface="微软雅黑" panose="020B0503020204020204" pitchFamily="34" charset="-122"/>
              </a:rPr>
              <a:t>——</a:t>
            </a:r>
            <a:r>
              <a:rPr lang="zh-CN" altLang="en-US" sz="2800" b="1" dirty="0" smtClean="0">
                <a:solidFill>
                  <a:srgbClr val="FF0000"/>
                </a:solidFill>
                <a:latin typeface="微软雅黑" panose="020B0503020204020204" pitchFamily="34" charset="-122"/>
                <a:ea typeface="微软雅黑" panose="020B0503020204020204" pitchFamily="34" charset="-122"/>
              </a:rPr>
              <a:t>对家庭的</a:t>
            </a:r>
            <a:r>
              <a:rPr lang="zh-CN" altLang="en-US" sz="2800" b="1" dirty="0" smtClean="0">
                <a:solidFill>
                  <a:srgbClr val="FF0000"/>
                </a:solidFill>
                <a:latin typeface="微软雅黑" panose="020B0503020204020204" pitchFamily="34" charset="-122"/>
                <a:ea typeface="微软雅黑" panose="020B0503020204020204" pitchFamily="34" charset="-122"/>
              </a:rPr>
              <a:t>危害</a:t>
            </a:r>
            <a:endParaRPr lang="en-US" altLang="zh-CN" sz="2800" b="1" dirty="0" smtClean="0">
              <a:solidFill>
                <a:srgbClr val="FF0000"/>
              </a:solidFill>
              <a:latin typeface="微软雅黑" panose="020B0503020204020204" pitchFamily="34" charset="-122"/>
              <a:ea typeface="微软雅黑" panose="020B0503020204020204" pitchFamily="34" charset="-122"/>
            </a:endParaRPr>
          </a:p>
          <a:p>
            <a:endParaRPr lang="en-US" altLang="zh-CN" sz="2800" b="1" dirty="0" smtClean="0">
              <a:solidFill>
                <a:srgbClr val="FF0000"/>
              </a:solidFill>
              <a:latin typeface="微软雅黑" panose="020B0503020204020204" pitchFamily="34" charset="-122"/>
              <a:ea typeface="微软雅黑" panose="020B0503020204020204" pitchFamily="34" charset="-122"/>
            </a:endParaRPr>
          </a:p>
          <a:p>
            <a:r>
              <a:rPr lang="en-US" altLang="zh-CN" sz="2400" dirty="0" smtClean="0">
                <a:solidFill>
                  <a:srgbClr val="26182F"/>
                </a:solidFill>
                <a:latin typeface="华文楷体" pitchFamily="2" charset="-122"/>
                <a:ea typeface="华文楷体" pitchFamily="2" charset="-122"/>
              </a:rPr>
              <a:t>1</a:t>
            </a:r>
            <a:r>
              <a:rPr lang="zh-CN" altLang="en-US" sz="2400" dirty="0" smtClean="0">
                <a:solidFill>
                  <a:srgbClr val="26182F"/>
                </a:solidFill>
                <a:latin typeface="华文楷体" pitchFamily="2" charset="-122"/>
                <a:ea typeface="华文楷体" pitchFamily="2" charset="-122"/>
              </a:rPr>
              <a:t>、吸毒</a:t>
            </a:r>
            <a:r>
              <a:rPr lang="zh-CN" altLang="en-US" sz="2400" dirty="0" smtClean="0">
                <a:solidFill>
                  <a:srgbClr val="26182F"/>
                </a:solidFill>
                <a:latin typeface="华文楷体" pitchFamily="2" charset="-122"/>
                <a:ea typeface="华文楷体" pitchFamily="2" charset="-122"/>
              </a:rPr>
              <a:t>导致倾家荡产、家破人亡、众叛亲离。吸毒需要大量的金钱，一般家庭难以承受，就是家产富裕的，用不了多久也会一贫如洗</a:t>
            </a:r>
            <a:r>
              <a:rPr lang="zh-CN" altLang="en-US" sz="2400" dirty="0" smtClean="0">
                <a:solidFill>
                  <a:srgbClr val="26182F"/>
                </a:solidFill>
                <a:latin typeface="华文楷体" pitchFamily="2" charset="-122"/>
                <a:ea typeface="华文楷体" pitchFamily="2" charset="-122"/>
              </a:rPr>
              <a:t>。</a:t>
            </a:r>
            <a:endParaRPr lang="en-US" altLang="zh-CN" sz="2400" dirty="0" smtClean="0">
              <a:solidFill>
                <a:srgbClr val="26182F"/>
              </a:solidFill>
              <a:latin typeface="华文楷体" pitchFamily="2" charset="-122"/>
              <a:ea typeface="华文楷体" pitchFamily="2" charset="-122"/>
            </a:endParaRPr>
          </a:p>
          <a:p>
            <a:endParaRPr lang="en-US" altLang="zh-CN" sz="2400" dirty="0" smtClean="0">
              <a:solidFill>
                <a:srgbClr val="26182F"/>
              </a:solidFill>
              <a:latin typeface="华文楷体" pitchFamily="2" charset="-122"/>
              <a:ea typeface="华文楷体" pitchFamily="2" charset="-122"/>
            </a:endParaRPr>
          </a:p>
          <a:p>
            <a:r>
              <a:rPr lang="en-US" altLang="zh-CN" sz="2400" dirty="0" smtClean="0">
                <a:solidFill>
                  <a:srgbClr val="26182F"/>
                </a:solidFill>
                <a:latin typeface="华文楷体" pitchFamily="2" charset="-122"/>
                <a:ea typeface="华文楷体" pitchFamily="2" charset="-122"/>
              </a:rPr>
              <a:t>2</a:t>
            </a:r>
            <a:r>
              <a:rPr lang="zh-CN" altLang="en-US" sz="2400" dirty="0" smtClean="0">
                <a:solidFill>
                  <a:srgbClr val="26182F"/>
                </a:solidFill>
                <a:latin typeface="华文楷体" pitchFamily="2" charset="-122"/>
                <a:ea typeface="华文楷体" pitchFamily="2" charset="-122"/>
              </a:rPr>
              <a:t>、吸</a:t>
            </a:r>
            <a:r>
              <a:rPr lang="zh-CN" altLang="en-US" sz="2400" dirty="0" smtClean="0">
                <a:solidFill>
                  <a:srgbClr val="26182F"/>
                </a:solidFill>
                <a:latin typeface="华文楷体" pitchFamily="2" charset="-122"/>
                <a:ea typeface="华文楷体" pitchFamily="2" charset="-122"/>
              </a:rPr>
              <a:t>毒贩害后代。吸毒不仅危害自身的健康，还影响人类的生育能力，父母吸毒对胎儿发育和儿童生长将造成严重损害</a:t>
            </a:r>
            <a:r>
              <a:rPr lang="zh-CN" altLang="en-US" sz="2400" dirty="0" smtClean="0">
                <a:solidFill>
                  <a:srgbClr val="26182F"/>
                </a:solidFill>
                <a:latin typeface="华文楷体" pitchFamily="2" charset="-122"/>
                <a:ea typeface="华文楷体" pitchFamily="2" charset="-122"/>
              </a:rPr>
              <a:t>。</a:t>
            </a:r>
            <a:endParaRPr lang="en-US" altLang="zh-CN" sz="2400" dirty="0" smtClean="0">
              <a:solidFill>
                <a:srgbClr val="26182F"/>
              </a:solidFill>
              <a:latin typeface="华文楷体" pitchFamily="2" charset="-122"/>
              <a:ea typeface="华文楷体" pitchFamily="2" charset="-122"/>
            </a:endParaRPr>
          </a:p>
          <a:p>
            <a:endParaRPr lang="en-US" altLang="zh-CN" sz="2400" dirty="0" smtClean="0">
              <a:solidFill>
                <a:srgbClr val="26182F"/>
              </a:solidFill>
              <a:latin typeface="华文楷体" pitchFamily="2" charset="-122"/>
              <a:ea typeface="华文楷体" pitchFamily="2" charset="-122"/>
            </a:endParaRPr>
          </a:p>
          <a:p>
            <a:r>
              <a:rPr lang="en-US" altLang="zh-CN" sz="2400" dirty="0" smtClean="0">
                <a:solidFill>
                  <a:srgbClr val="26182F"/>
                </a:solidFill>
                <a:latin typeface="华文楷体" pitchFamily="2" charset="-122"/>
                <a:ea typeface="华文楷体" pitchFamily="2" charset="-122"/>
              </a:rPr>
              <a:t>3</a:t>
            </a:r>
            <a:r>
              <a:rPr lang="zh-CN" altLang="en-US" sz="2400" dirty="0" smtClean="0">
                <a:solidFill>
                  <a:srgbClr val="26182F"/>
                </a:solidFill>
                <a:latin typeface="华文楷体" pitchFamily="2" charset="-122"/>
                <a:ea typeface="华文楷体" pitchFamily="2" charset="-122"/>
              </a:rPr>
              <a:t>、吸毒</a:t>
            </a:r>
            <a:r>
              <a:rPr lang="zh-CN" altLang="en-US" sz="2400" dirty="0" smtClean="0">
                <a:solidFill>
                  <a:srgbClr val="26182F"/>
                </a:solidFill>
                <a:latin typeface="华文楷体" pitchFamily="2" charset="-122"/>
                <a:ea typeface="华文楷体" pitchFamily="2" charset="-122"/>
              </a:rPr>
              <a:t>对家庭成员的精神摧残。家庭中只要有一个吸毒，这个家庭就会失去往日的宁静、和谐、幸福和快乐。</a:t>
            </a:r>
          </a:p>
          <a:p>
            <a:endParaRPr lang="zh-CN" altLang="en-US" sz="2800" dirty="0" smtClean="0">
              <a:latin typeface="微软雅黑" panose="020B0503020204020204" pitchFamily="34" charset="-122"/>
              <a:ea typeface="微软雅黑" panose="020B0503020204020204" pitchFamily="34" charset="-122"/>
            </a:endParaRPr>
          </a:p>
          <a:p>
            <a:endParaRPr lang="zh-CN" altLang="en-US" sz="2800" dirty="0" smtClean="0">
              <a:latin typeface="微软雅黑" panose="020B0503020204020204" pitchFamily="34" charset="-122"/>
              <a:ea typeface="微软雅黑" panose="020B0503020204020204" pitchFamily="34" charset="-122"/>
            </a:endParaRPr>
          </a:p>
          <a:p>
            <a:endParaRPr lang="en-US" altLang="zh-CN" sz="2800" b="1" dirty="0" smtClean="0">
              <a:latin typeface="微软雅黑" panose="020B0503020204020204" pitchFamily="34" charset="-122"/>
              <a:ea typeface="微软雅黑" panose="020B0503020204020204" pitchFamily="34" charset="-122"/>
            </a:endParaRPr>
          </a:p>
          <a:p>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3834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469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rot="17117363">
            <a:off x="7663765" y="4287751"/>
            <a:ext cx="1456040" cy="578335"/>
          </a:xfrm>
          <a:prstGeom prst="rect">
            <a:avLst/>
          </a:prstGeom>
        </p:spPr>
      </p:pic>
      <p:sp>
        <p:nvSpPr>
          <p:cNvPr id="15" name="椭圆 14"/>
          <p:cNvSpPr/>
          <p:nvPr/>
        </p:nvSpPr>
        <p:spPr>
          <a:xfrm>
            <a:off x="3867666" y="1668162"/>
            <a:ext cx="4312508" cy="4312508"/>
          </a:xfrm>
          <a:prstGeom prst="ellipse">
            <a:avLst/>
          </a:prstGeom>
          <a:solidFill>
            <a:schemeClr val="bg1"/>
          </a:solidFill>
          <a:ln>
            <a:solidFill>
              <a:srgbClr val="20B6B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4156140" y="1222540"/>
            <a:ext cx="3740640" cy="4449210"/>
            <a:chOff x="4156140" y="1222540"/>
            <a:chExt cx="3740640" cy="4449210"/>
          </a:xfrm>
        </p:grpSpPr>
        <p:sp>
          <p:nvSpPr>
            <p:cNvPr id="5" name="饼形 4"/>
            <p:cNvSpPr/>
            <p:nvPr/>
          </p:nvSpPr>
          <p:spPr>
            <a:xfrm rot="21166599">
              <a:off x="4156140" y="2157171"/>
              <a:ext cx="3658330" cy="3336614"/>
            </a:xfrm>
            <a:prstGeom prst="pie">
              <a:avLst>
                <a:gd name="adj1" fmla="val 16839525"/>
                <a:gd name="adj2" fmla="val 3421820"/>
              </a:avLst>
            </a:prstGeom>
            <a:solidFill>
              <a:srgbClr val="FF75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饼形 5"/>
            <p:cNvSpPr/>
            <p:nvPr/>
          </p:nvSpPr>
          <p:spPr>
            <a:xfrm rot="244502">
              <a:off x="4314407" y="2124584"/>
              <a:ext cx="3359102" cy="3359102"/>
            </a:xfrm>
            <a:prstGeom prst="pie">
              <a:avLst>
                <a:gd name="adj1" fmla="val 10068659"/>
                <a:gd name="adj2" fmla="val 16538062"/>
              </a:avLst>
            </a:prstGeom>
            <a:solidFill>
              <a:srgbClr val="1C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ndParaRPr>
            </a:p>
          </p:txBody>
        </p:sp>
        <p:pic>
          <p:nvPicPr>
            <p:cNvPr id="7" name="图片 6"/>
            <p:cNvPicPr>
              <a:picLocks noChangeAspect="1"/>
            </p:cNvPicPr>
            <p:nvPr/>
          </p:nvPicPr>
          <p:blipFill>
            <a:blip r:embed="rId4" cstate="screen">
              <a:extLst>
                <a:ext uri="{BEBA8EAE-BF5A-486C-A8C5-ECC9F3942E4B}">
                  <a14:imgProps xmlns:a14="http://schemas.microsoft.com/office/drawing/2010/main" xmlns="">
                    <a14:imgLayer r:embed="rId5">
                      <a14:imgEffect>
                        <a14:backgroundRemoval t="9938" b="94565" l="9790" r="89977"/>
                      </a14:imgEffect>
                    </a14:imgLayer>
                  </a14:imgProps>
                </a:ext>
                <a:ext uri="{28A0092B-C50C-407E-A947-70E740481C1C}">
                  <a14:useLocalDpi xmlns:a14="http://schemas.microsoft.com/office/drawing/2010/main" xmlns=""/>
                </a:ext>
              </a:extLst>
            </a:blip>
            <a:stretch>
              <a:fillRect/>
            </a:stretch>
          </p:blipFill>
          <p:spPr>
            <a:xfrm>
              <a:off x="4637460" y="1222540"/>
              <a:ext cx="2596244" cy="3906010"/>
            </a:xfrm>
            <a:prstGeom prst="rect">
              <a:avLst/>
            </a:prstGeom>
          </p:spPr>
        </p:pic>
        <p:sp>
          <p:nvSpPr>
            <p:cNvPr id="8" name="饼形 7"/>
            <p:cNvSpPr/>
            <p:nvPr/>
          </p:nvSpPr>
          <p:spPr>
            <a:xfrm>
              <a:off x="4197636" y="1806709"/>
              <a:ext cx="3699144" cy="3865041"/>
            </a:xfrm>
            <a:prstGeom prst="pie">
              <a:avLst>
                <a:gd name="adj1" fmla="val 1786714"/>
                <a:gd name="adj2" fmla="val 10315773"/>
              </a:avLst>
            </a:prstGeom>
            <a:solidFill>
              <a:srgbClr val="D6F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sp>
        <p:nvSpPr>
          <p:cNvPr id="9" name="TextBox 14"/>
          <p:cNvSpPr txBox="1"/>
          <p:nvPr/>
        </p:nvSpPr>
        <p:spPr>
          <a:xfrm>
            <a:off x="4509597" y="3256200"/>
            <a:ext cx="718145" cy="430887"/>
          </a:xfrm>
          <a:prstGeom prst="rect">
            <a:avLst/>
          </a:prstGeom>
          <a:noFill/>
        </p:spPr>
        <p:txBody>
          <a:bodyPr wrap="none" lIns="0" tIns="0" rIns="0" bIns="0" rtlCol="0">
            <a:spAutoFit/>
          </a:bodyPr>
          <a:lstStyle/>
          <a:p>
            <a:r>
              <a:rPr lang="zh-CN" altLang="en-US" sz="2800" b="1" dirty="0" smtClean="0">
                <a:solidFill>
                  <a:schemeClr val="bg1"/>
                </a:solidFill>
                <a:latin typeface="微软雅黑" pitchFamily="34" charset="-122"/>
                <a:ea typeface="微软雅黑" pitchFamily="34" charset="-122"/>
              </a:rPr>
              <a:t>毒品</a:t>
            </a:r>
            <a:endParaRPr lang="zh-CN" altLang="en-US" sz="2800" b="1" dirty="0">
              <a:solidFill>
                <a:schemeClr val="bg1"/>
              </a:solidFill>
              <a:latin typeface="微软雅黑" pitchFamily="34" charset="-122"/>
              <a:ea typeface="微软雅黑" pitchFamily="34" charset="-122"/>
            </a:endParaRPr>
          </a:p>
        </p:txBody>
      </p:sp>
      <p:sp>
        <p:nvSpPr>
          <p:cNvPr id="10" name="TextBox 15"/>
          <p:cNvSpPr txBox="1"/>
          <p:nvPr/>
        </p:nvSpPr>
        <p:spPr>
          <a:xfrm>
            <a:off x="5724017" y="4395352"/>
            <a:ext cx="359073" cy="430887"/>
          </a:xfrm>
          <a:prstGeom prst="rect">
            <a:avLst/>
          </a:prstGeom>
          <a:noFill/>
        </p:spPr>
        <p:txBody>
          <a:bodyPr wrap="none" lIns="0" tIns="0" rIns="0" bIns="0" rtlCol="0">
            <a:spAutoFit/>
          </a:bodyPr>
          <a:lstStyle/>
          <a:p>
            <a:r>
              <a:rPr lang="zh-CN" altLang="en-US" sz="2800" b="1" dirty="0" smtClean="0">
                <a:solidFill>
                  <a:schemeClr val="bg1"/>
                </a:solidFill>
                <a:latin typeface="微软雅黑" pitchFamily="34" charset="-122"/>
                <a:ea typeface="微软雅黑" pitchFamily="34" charset="-122"/>
              </a:rPr>
              <a:t>大</a:t>
            </a:r>
            <a:endParaRPr lang="zh-CN" altLang="en-US" sz="2800" b="1" dirty="0">
              <a:solidFill>
                <a:schemeClr val="bg1"/>
              </a:solidFill>
              <a:latin typeface="微软雅黑" pitchFamily="34" charset="-122"/>
              <a:ea typeface="微软雅黑" pitchFamily="34" charset="-122"/>
            </a:endParaRPr>
          </a:p>
        </p:txBody>
      </p:sp>
      <p:sp>
        <p:nvSpPr>
          <p:cNvPr id="11" name="TextBox 16"/>
          <p:cNvSpPr txBox="1"/>
          <p:nvPr/>
        </p:nvSpPr>
        <p:spPr>
          <a:xfrm>
            <a:off x="6776673" y="3258218"/>
            <a:ext cx="718145" cy="430887"/>
          </a:xfrm>
          <a:prstGeom prst="rect">
            <a:avLst/>
          </a:prstGeom>
          <a:noFill/>
        </p:spPr>
        <p:txBody>
          <a:bodyPr wrap="none" lIns="0" tIns="0" rIns="0" bIns="0" rtlCol="0">
            <a:spAutoFit/>
          </a:bodyPr>
          <a:lstStyle/>
          <a:p>
            <a:r>
              <a:rPr lang="zh-CN" altLang="en-US" sz="2800" b="1" dirty="0" smtClean="0">
                <a:solidFill>
                  <a:schemeClr val="bg1"/>
                </a:solidFill>
                <a:latin typeface="微软雅黑" pitchFamily="34" charset="-122"/>
                <a:ea typeface="微软雅黑" pitchFamily="34" charset="-122"/>
              </a:rPr>
              <a:t>危害</a:t>
            </a:r>
            <a:endParaRPr lang="zh-CN" altLang="en-US" sz="2800" b="1" dirty="0">
              <a:solidFill>
                <a:schemeClr val="bg1"/>
              </a:solidFill>
              <a:latin typeface="微软雅黑" pitchFamily="34" charset="-122"/>
              <a:ea typeface="微软雅黑" pitchFamily="34" charset="-122"/>
            </a:endParaRPr>
          </a:p>
        </p:txBody>
      </p:sp>
      <p:sp>
        <p:nvSpPr>
          <p:cNvPr id="12" name="TextBox 4"/>
          <p:cNvSpPr txBox="1"/>
          <p:nvPr/>
        </p:nvSpPr>
        <p:spPr>
          <a:xfrm>
            <a:off x="1287397" y="4470051"/>
            <a:ext cx="856325" cy="400110"/>
          </a:xfrm>
          <a:prstGeom prst="rect">
            <a:avLst/>
          </a:prstGeom>
          <a:noFill/>
        </p:spPr>
        <p:txBody>
          <a:bodyPr wrap="none" rtlCol="0">
            <a:spAutoFit/>
          </a:bodyPr>
          <a:lstStyle/>
          <a:p>
            <a:r>
              <a:rPr lang="zh-CN" altLang="en-US" sz="2000" b="1" dirty="0" smtClean="0">
                <a:solidFill>
                  <a:srgbClr val="20B6BE"/>
                </a:solidFill>
                <a:latin typeface="微软雅黑" panose="020B0503020204020204" pitchFamily="34" charset="-122"/>
                <a:ea typeface="微软雅黑" panose="020B0503020204020204" pitchFamily="34" charset="-122"/>
              </a:rPr>
              <a:t>危害</a:t>
            </a:r>
            <a:r>
              <a:rPr lang="en-US" altLang="zh-CN" sz="2000" b="1" dirty="0" smtClean="0">
                <a:solidFill>
                  <a:srgbClr val="20B6BE"/>
                </a:solidFill>
                <a:latin typeface="微软雅黑" panose="020B0503020204020204" pitchFamily="34" charset="-122"/>
                <a:ea typeface="微软雅黑" panose="020B0503020204020204" pitchFamily="34" charset="-122"/>
              </a:rPr>
              <a:t>2</a:t>
            </a:r>
            <a:endParaRPr lang="zh-CN" altLang="en-US" sz="2000" b="1" dirty="0">
              <a:solidFill>
                <a:srgbClr val="20B6BE"/>
              </a:solidFill>
              <a:latin typeface="微软雅黑" panose="020B0503020204020204" pitchFamily="34" charset="-122"/>
              <a:ea typeface="微软雅黑" panose="020B0503020204020204" pitchFamily="34" charset="-122"/>
            </a:endParaRPr>
          </a:p>
        </p:txBody>
      </p:sp>
      <p:sp>
        <p:nvSpPr>
          <p:cNvPr id="13" name="TextBox 5"/>
          <p:cNvSpPr txBox="1"/>
          <p:nvPr/>
        </p:nvSpPr>
        <p:spPr>
          <a:xfrm>
            <a:off x="1216838" y="1883598"/>
            <a:ext cx="856325" cy="400110"/>
          </a:xfrm>
          <a:prstGeom prst="rect">
            <a:avLst/>
          </a:prstGeom>
          <a:noFill/>
        </p:spPr>
        <p:txBody>
          <a:bodyPr wrap="none" rtlCol="0">
            <a:spAutoFit/>
          </a:bodyPr>
          <a:lstStyle/>
          <a:p>
            <a:r>
              <a:rPr lang="zh-CN" altLang="en-US" sz="2000" b="1" dirty="0" smtClean="0">
                <a:solidFill>
                  <a:srgbClr val="20B6BE"/>
                </a:solidFill>
                <a:latin typeface="微软雅黑" panose="020B0503020204020204" pitchFamily="34" charset="-122"/>
                <a:ea typeface="微软雅黑" panose="020B0503020204020204" pitchFamily="34" charset="-122"/>
              </a:rPr>
              <a:t>危害</a:t>
            </a:r>
            <a:r>
              <a:rPr lang="en-US" altLang="zh-CN" sz="2000" b="1" dirty="0" smtClean="0">
                <a:solidFill>
                  <a:srgbClr val="20B6BE"/>
                </a:solidFill>
                <a:latin typeface="微软雅黑" panose="020B0503020204020204" pitchFamily="34" charset="-122"/>
                <a:ea typeface="微软雅黑" panose="020B0503020204020204" pitchFamily="34" charset="-122"/>
              </a:rPr>
              <a:t>1</a:t>
            </a:r>
            <a:endParaRPr lang="zh-CN" altLang="en-US" sz="2000" b="1" dirty="0">
              <a:solidFill>
                <a:srgbClr val="20B6BE"/>
              </a:solidFill>
              <a:latin typeface="微软雅黑" panose="020B0503020204020204" pitchFamily="34" charset="-122"/>
              <a:ea typeface="微软雅黑" panose="020B0503020204020204" pitchFamily="34" charset="-122"/>
            </a:endParaRPr>
          </a:p>
        </p:txBody>
      </p:sp>
      <p:sp>
        <p:nvSpPr>
          <p:cNvPr id="14" name="TextBox 6"/>
          <p:cNvSpPr txBox="1"/>
          <p:nvPr/>
        </p:nvSpPr>
        <p:spPr>
          <a:xfrm>
            <a:off x="8632473" y="2445344"/>
            <a:ext cx="856325" cy="400110"/>
          </a:xfrm>
          <a:prstGeom prst="rect">
            <a:avLst/>
          </a:prstGeom>
          <a:noFill/>
        </p:spPr>
        <p:txBody>
          <a:bodyPr wrap="none" rtlCol="0">
            <a:spAutoFit/>
          </a:bodyPr>
          <a:lstStyle/>
          <a:p>
            <a:r>
              <a:rPr lang="zh-CN" altLang="en-US" sz="2000" b="1" dirty="0" smtClean="0">
                <a:solidFill>
                  <a:srgbClr val="20B6BE"/>
                </a:solidFill>
                <a:latin typeface="微软雅黑" panose="020B0503020204020204" pitchFamily="34" charset="-122"/>
                <a:ea typeface="微软雅黑" panose="020B0503020204020204" pitchFamily="34" charset="-122"/>
              </a:rPr>
              <a:t>危害</a:t>
            </a:r>
            <a:r>
              <a:rPr lang="en-US" altLang="zh-CN" sz="2000" b="1" dirty="0" smtClean="0">
                <a:solidFill>
                  <a:srgbClr val="20B6BE"/>
                </a:solidFill>
                <a:latin typeface="微软雅黑" panose="020B0503020204020204" pitchFamily="34" charset="-122"/>
                <a:ea typeface="微软雅黑" panose="020B0503020204020204" pitchFamily="34" charset="-122"/>
              </a:rPr>
              <a:t>3</a:t>
            </a:r>
            <a:endParaRPr lang="zh-CN" altLang="en-US" sz="2000" b="1" dirty="0">
              <a:solidFill>
                <a:srgbClr val="20B6BE"/>
              </a:solidFill>
              <a:latin typeface="微软雅黑" panose="020B0503020204020204" pitchFamily="34" charset="-122"/>
              <a:ea typeface="微软雅黑" panose="020B0503020204020204" pitchFamily="34" charset="-122"/>
            </a:endParaRPr>
          </a:p>
        </p:txBody>
      </p:sp>
      <p:sp>
        <p:nvSpPr>
          <p:cNvPr id="16" name="椭圆 15"/>
          <p:cNvSpPr/>
          <p:nvPr/>
        </p:nvSpPr>
        <p:spPr>
          <a:xfrm>
            <a:off x="4143632" y="2450759"/>
            <a:ext cx="222421" cy="222421"/>
          </a:xfrm>
          <a:prstGeom prst="ellipse">
            <a:avLst/>
          </a:prstGeom>
          <a:solidFill>
            <a:schemeClr val="bg1"/>
          </a:solidFill>
          <a:ln w="38100">
            <a:solidFill>
              <a:srgbClr val="20B6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024184" y="4753234"/>
            <a:ext cx="222421" cy="222421"/>
          </a:xfrm>
          <a:prstGeom prst="ellipse">
            <a:avLst/>
          </a:prstGeom>
          <a:solidFill>
            <a:schemeClr val="bg1"/>
          </a:solidFill>
          <a:ln w="38100">
            <a:solidFill>
              <a:srgbClr val="20B6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8093676" y="3447536"/>
            <a:ext cx="222421" cy="222421"/>
          </a:xfrm>
          <a:prstGeom prst="ellipse">
            <a:avLst/>
          </a:prstGeom>
          <a:solidFill>
            <a:schemeClr val="bg1"/>
          </a:solidFill>
          <a:ln w="38100">
            <a:solidFill>
              <a:srgbClr val="20B6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050250" y="741405"/>
            <a:ext cx="6705682" cy="523220"/>
          </a:xfrm>
          <a:prstGeom prst="rect">
            <a:avLst/>
          </a:prstGeom>
          <a:noFill/>
        </p:spPr>
        <p:txBody>
          <a:bodyPr wrap="none" rtlCol="0">
            <a:spAutoFit/>
          </a:bodyPr>
          <a:lstStyle/>
          <a:p>
            <a:r>
              <a:rPr lang="zh-CN" altLang="en-US" sz="2800" b="1" dirty="0">
                <a:solidFill>
                  <a:srgbClr val="20B6BE"/>
                </a:solidFill>
                <a:latin typeface="微软雅黑" panose="020B0503020204020204" pitchFamily="34" charset="-122"/>
                <a:ea typeface="微软雅黑" panose="020B0503020204020204" pitchFamily="34" charset="-122"/>
              </a:rPr>
              <a:t>吸食毒品的危害</a:t>
            </a:r>
            <a:r>
              <a:rPr lang="en-US" altLang="zh-CN" sz="2800" b="1" dirty="0">
                <a:solidFill>
                  <a:srgbClr val="20B6BE"/>
                </a:solidFill>
                <a:latin typeface="微软雅黑" panose="020B0503020204020204" pitchFamily="34" charset="-122"/>
                <a:ea typeface="微软雅黑" panose="020B0503020204020204" pitchFamily="34" charset="-122"/>
              </a:rPr>
              <a:t>——</a:t>
            </a:r>
            <a:r>
              <a:rPr lang="zh-CN" altLang="en-US" sz="2800" b="1" dirty="0">
                <a:solidFill>
                  <a:srgbClr val="20B6BE"/>
                </a:solidFill>
                <a:latin typeface="微软雅黑" panose="020B0503020204020204" pitchFamily="34" charset="-122"/>
                <a:ea typeface="微软雅黑" panose="020B0503020204020204" pitchFamily="34" charset="-122"/>
              </a:rPr>
              <a:t>对国家、社会的危害</a:t>
            </a:r>
          </a:p>
        </p:txBody>
      </p:sp>
      <p:sp>
        <p:nvSpPr>
          <p:cNvPr id="20" name="任意多边形 19"/>
          <p:cNvSpPr/>
          <p:nvPr/>
        </p:nvSpPr>
        <p:spPr>
          <a:xfrm>
            <a:off x="0" y="6302328"/>
            <a:ext cx="12192000" cy="675249"/>
          </a:xfrm>
          <a:custGeom>
            <a:avLst/>
            <a:gdLst>
              <a:gd name="connsiteX0" fmla="*/ 1848026 w 12192000"/>
              <a:gd name="connsiteY0" fmla="*/ 1 h 1096647"/>
              <a:gd name="connsiteX1" fmla="*/ 3002111 w 12192000"/>
              <a:gd name="connsiteY1" fmla="*/ 237513 h 1096647"/>
              <a:gd name="connsiteX2" fmla="*/ 3047089 w 12192000"/>
              <a:gd name="connsiteY2" fmla="*/ 186452 h 1096647"/>
              <a:gd name="connsiteX3" fmla="*/ 3047089 w 12192000"/>
              <a:gd name="connsiteY3" fmla="*/ 186090 h 1096647"/>
              <a:gd name="connsiteX4" fmla="*/ 4571971 w 12192000"/>
              <a:gd name="connsiteY4" fmla="*/ 186090 h 1096647"/>
              <a:gd name="connsiteX5" fmla="*/ 6096853 w 12192000"/>
              <a:gd name="connsiteY5" fmla="*/ 186090 h 1096647"/>
              <a:gd name="connsiteX6" fmla="*/ 6096853 w 12192000"/>
              <a:gd name="connsiteY6" fmla="*/ 188511 h 1096647"/>
              <a:gd name="connsiteX7" fmla="*/ 6136844 w 12192000"/>
              <a:gd name="connsiteY7" fmla="*/ 142548 h 1096647"/>
              <a:gd name="connsiteX8" fmla="*/ 6428715 w 12192000"/>
              <a:gd name="connsiteY8" fmla="*/ 7236 h 1096647"/>
              <a:gd name="connsiteX9" fmla="*/ 7620030 w 12192000"/>
              <a:gd name="connsiteY9" fmla="*/ 190470 h 1096647"/>
              <a:gd name="connsiteX10" fmla="*/ 9097259 w 12192000"/>
              <a:gd name="connsiteY10" fmla="*/ 244568 h 1096647"/>
              <a:gd name="connsiteX11" fmla="*/ 9142236 w 12192000"/>
              <a:gd name="connsiteY11" fmla="*/ 193507 h 1096647"/>
              <a:gd name="connsiteX12" fmla="*/ 9142236 w 12192000"/>
              <a:gd name="connsiteY12" fmla="*/ 193146 h 1096647"/>
              <a:gd name="connsiteX13" fmla="*/ 10667118 w 12192000"/>
              <a:gd name="connsiteY13" fmla="*/ 193146 h 1096647"/>
              <a:gd name="connsiteX14" fmla="*/ 12192000 w 12192000"/>
              <a:gd name="connsiteY14" fmla="*/ 193146 h 1096647"/>
              <a:gd name="connsiteX15" fmla="*/ 12192000 w 12192000"/>
              <a:gd name="connsiteY15" fmla="*/ 1096647 h 1096647"/>
              <a:gd name="connsiteX16" fmla="*/ 0 w 12192000"/>
              <a:gd name="connsiteY16" fmla="*/ 1096647 h 1096647"/>
              <a:gd name="connsiteX17" fmla="*/ 0 w 12192000"/>
              <a:gd name="connsiteY17" fmla="*/ 183415 h 1096647"/>
              <a:gd name="connsiteX18" fmla="*/ 333568 w 12192000"/>
              <a:gd name="connsiteY18" fmla="*/ 181 h 1096647"/>
              <a:gd name="connsiteX19" fmla="*/ 1524882 w 12192000"/>
              <a:gd name="connsiteY19" fmla="*/ 183415 h 1096647"/>
              <a:gd name="connsiteX20" fmla="*/ 1848026 w 12192000"/>
              <a:gd name="connsiteY20" fmla="*/ 1 h 1096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1096647">
                <a:moveTo>
                  <a:pt x="1848026" y="1"/>
                </a:moveTo>
                <a:cubicBezTo>
                  <a:pt x="2232722" y="981"/>
                  <a:pt x="2617417" y="631037"/>
                  <a:pt x="3002111" y="237513"/>
                </a:cubicBezTo>
                <a:lnTo>
                  <a:pt x="3047089" y="186452"/>
                </a:lnTo>
                <a:lnTo>
                  <a:pt x="3047089" y="186090"/>
                </a:lnTo>
                <a:cubicBezTo>
                  <a:pt x="3555383" y="-449278"/>
                  <a:pt x="4063678" y="821458"/>
                  <a:pt x="4571971" y="186090"/>
                </a:cubicBezTo>
                <a:cubicBezTo>
                  <a:pt x="5080265" y="-449278"/>
                  <a:pt x="5588560" y="821458"/>
                  <a:pt x="6096853" y="186090"/>
                </a:cubicBezTo>
                <a:lnTo>
                  <a:pt x="6096853" y="188511"/>
                </a:lnTo>
                <a:lnTo>
                  <a:pt x="6136844" y="142548"/>
                </a:lnTo>
                <a:cubicBezTo>
                  <a:pt x="6234135" y="40341"/>
                  <a:pt x="6331425" y="4148"/>
                  <a:pt x="6428715" y="7236"/>
                </a:cubicBezTo>
                <a:cubicBezTo>
                  <a:pt x="6825820" y="19839"/>
                  <a:pt x="7222925" y="686852"/>
                  <a:pt x="7620030" y="190470"/>
                </a:cubicBezTo>
                <a:cubicBezTo>
                  <a:pt x="8112439" y="-425043"/>
                  <a:pt x="8604849" y="748279"/>
                  <a:pt x="9097259" y="244568"/>
                </a:cubicBezTo>
                <a:lnTo>
                  <a:pt x="9142236" y="193507"/>
                </a:lnTo>
                <a:lnTo>
                  <a:pt x="9142236" y="193146"/>
                </a:lnTo>
                <a:cubicBezTo>
                  <a:pt x="9650530" y="-442223"/>
                  <a:pt x="10158824" y="828513"/>
                  <a:pt x="10667118" y="193146"/>
                </a:cubicBezTo>
                <a:cubicBezTo>
                  <a:pt x="11175412" y="-442223"/>
                  <a:pt x="11683706" y="828513"/>
                  <a:pt x="12192000" y="193146"/>
                </a:cubicBezTo>
                <a:lnTo>
                  <a:pt x="12192000" y="1096647"/>
                </a:lnTo>
                <a:lnTo>
                  <a:pt x="0" y="1096647"/>
                </a:lnTo>
                <a:lnTo>
                  <a:pt x="0" y="183415"/>
                </a:lnTo>
                <a:cubicBezTo>
                  <a:pt x="111190" y="44428"/>
                  <a:pt x="222379" y="-3349"/>
                  <a:pt x="333568" y="181"/>
                </a:cubicBezTo>
                <a:cubicBezTo>
                  <a:pt x="730673" y="12784"/>
                  <a:pt x="1127777" y="679796"/>
                  <a:pt x="1524882" y="183415"/>
                </a:cubicBezTo>
                <a:cubicBezTo>
                  <a:pt x="1632597" y="48772"/>
                  <a:pt x="1740311" y="-274"/>
                  <a:pt x="1848026" y="1"/>
                </a:cubicBezTo>
                <a:close/>
              </a:path>
            </a:pathLst>
          </a:custGeom>
          <a:solidFill>
            <a:srgbClr val="68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flipH="1">
            <a:off x="0" y="6231989"/>
            <a:ext cx="12192000" cy="626013"/>
          </a:xfrm>
          <a:custGeom>
            <a:avLst/>
            <a:gdLst>
              <a:gd name="connsiteX0" fmla="*/ 1848026 w 12192000"/>
              <a:gd name="connsiteY0" fmla="*/ 1 h 944247"/>
              <a:gd name="connsiteX1" fmla="*/ 1524882 w 12192000"/>
              <a:gd name="connsiteY1" fmla="*/ 183415 h 944247"/>
              <a:gd name="connsiteX2" fmla="*/ 333568 w 12192000"/>
              <a:gd name="connsiteY2" fmla="*/ 181 h 944247"/>
              <a:gd name="connsiteX3" fmla="*/ 0 w 12192000"/>
              <a:gd name="connsiteY3" fmla="*/ 183415 h 944247"/>
              <a:gd name="connsiteX4" fmla="*/ 0 w 12192000"/>
              <a:gd name="connsiteY4" fmla="*/ 944247 h 944247"/>
              <a:gd name="connsiteX5" fmla="*/ 12192000 w 12192000"/>
              <a:gd name="connsiteY5" fmla="*/ 944247 h 944247"/>
              <a:gd name="connsiteX6" fmla="*/ 12192000 w 12192000"/>
              <a:gd name="connsiteY6" fmla="*/ 193146 h 944247"/>
              <a:gd name="connsiteX7" fmla="*/ 10667118 w 12192000"/>
              <a:gd name="connsiteY7" fmla="*/ 193146 h 944247"/>
              <a:gd name="connsiteX8" fmla="*/ 9142236 w 12192000"/>
              <a:gd name="connsiteY8" fmla="*/ 193146 h 944247"/>
              <a:gd name="connsiteX9" fmla="*/ 9142236 w 12192000"/>
              <a:gd name="connsiteY9" fmla="*/ 193507 h 944247"/>
              <a:gd name="connsiteX10" fmla="*/ 9097259 w 12192000"/>
              <a:gd name="connsiteY10" fmla="*/ 244568 h 944247"/>
              <a:gd name="connsiteX11" fmla="*/ 7620030 w 12192000"/>
              <a:gd name="connsiteY11" fmla="*/ 190470 h 944247"/>
              <a:gd name="connsiteX12" fmla="*/ 6428715 w 12192000"/>
              <a:gd name="connsiteY12" fmla="*/ 7236 h 944247"/>
              <a:gd name="connsiteX13" fmla="*/ 6136844 w 12192000"/>
              <a:gd name="connsiteY13" fmla="*/ 142548 h 944247"/>
              <a:gd name="connsiteX14" fmla="*/ 6096852 w 12192000"/>
              <a:gd name="connsiteY14" fmla="*/ 188511 h 944247"/>
              <a:gd name="connsiteX15" fmla="*/ 6096852 w 12192000"/>
              <a:gd name="connsiteY15" fmla="*/ 186090 h 944247"/>
              <a:gd name="connsiteX16" fmla="*/ 4571971 w 12192000"/>
              <a:gd name="connsiteY16" fmla="*/ 186090 h 944247"/>
              <a:gd name="connsiteX17" fmla="*/ 3047088 w 12192000"/>
              <a:gd name="connsiteY17" fmla="*/ 186090 h 944247"/>
              <a:gd name="connsiteX18" fmla="*/ 3047088 w 12192000"/>
              <a:gd name="connsiteY18" fmla="*/ 186452 h 944247"/>
              <a:gd name="connsiteX19" fmla="*/ 3002111 w 12192000"/>
              <a:gd name="connsiteY19" fmla="*/ 237513 h 944247"/>
              <a:gd name="connsiteX20" fmla="*/ 1848026 w 12192000"/>
              <a:gd name="connsiteY20" fmla="*/ 1 h 94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944247">
                <a:moveTo>
                  <a:pt x="1848026" y="1"/>
                </a:moveTo>
                <a:cubicBezTo>
                  <a:pt x="1740311" y="-274"/>
                  <a:pt x="1632597" y="48772"/>
                  <a:pt x="1524882" y="183415"/>
                </a:cubicBezTo>
                <a:cubicBezTo>
                  <a:pt x="1127777" y="679796"/>
                  <a:pt x="730672" y="12784"/>
                  <a:pt x="333568" y="181"/>
                </a:cubicBezTo>
                <a:cubicBezTo>
                  <a:pt x="222378" y="-3349"/>
                  <a:pt x="111189" y="44428"/>
                  <a:pt x="0" y="183415"/>
                </a:cubicBezTo>
                <a:lnTo>
                  <a:pt x="0" y="944247"/>
                </a:lnTo>
                <a:lnTo>
                  <a:pt x="12192000" y="944247"/>
                </a:lnTo>
                <a:lnTo>
                  <a:pt x="12192000" y="193146"/>
                </a:lnTo>
                <a:cubicBezTo>
                  <a:pt x="11683706" y="828513"/>
                  <a:pt x="11175412" y="-442223"/>
                  <a:pt x="10667118" y="193146"/>
                </a:cubicBezTo>
                <a:cubicBezTo>
                  <a:pt x="10158824" y="828513"/>
                  <a:pt x="9650530" y="-442223"/>
                  <a:pt x="9142236" y="193146"/>
                </a:cubicBezTo>
                <a:lnTo>
                  <a:pt x="9142236" y="193507"/>
                </a:lnTo>
                <a:lnTo>
                  <a:pt x="9097259" y="244568"/>
                </a:lnTo>
                <a:cubicBezTo>
                  <a:pt x="8604849" y="748279"/>
                  <a:pt x="8112439" y="-425043"/>
                  <a:pt x="7620030" y="190470"/>
                </a:cubicBezTo>
                <a:cubicBezTo>
                  <a:pt x="7222925" y="686852"/>
                  <a:pt x="6825820" y="19839"/>
                  <a:pt x="6428715" y="7236"/>
                </a:cubicBezTo>
                <a:cubicBezTo>
                  <a:pt x="6331425" y="4148"/>
                  <a:pt x="6234135" y="40341"/>
                  <a:pt x="6136844" y="142548"/>
                </a:cubicBezTo>
                <a:lnTo>
                  <a:pt x="6096852" y="188511"/>
                </a:lnTo>
                <a:lnTo>
                  <a:pt x="6096852" y="186090"/>
                </a:lnTo>
                <a:cubicBezTo>
                  <a:pt x="5588559" y="821458"/>
                  <a:pt x="5080265" y="-449278"/>
                  <a:pt x="4571971" y="186090"/>
                </a:cubicBezTo>
                <a:cubicBezTo>
                  <a:pt x="4063677" y="821458"/>
                  <a:pt x="3555382" y="-449278"/>
                  <a:pt x="3047088" y="186090"/>
                </a:cubicBezTo>
                <a:lnTo>
                  <a:pt x="3047088" y="186452"/>
                </a:lnTo>
                <a:lnTo>
                  <a:pt x="3002111" y="237513"/>
                </a:lnTo>
                <a:cubicBezTo>
                  <a:pt x="2617416" y="631037"/>
                  <a:pt x="2232722" y="981"/>
                  <a:pt x="1848026" y="1"/>
                </a:cubicBezTo>
                <a:close/>
              </a:path>
            </a:pathLst>
          </a:custGeom>
          <a:solidFill>
            <a:srgbClr val="0BB5C7">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6971591" y="4383166"/>
            <a:ext cx="2135339" cy="1310382"/>
            <a:chOff x="8726219" y="-661205"/>
            <a:chExt cx="2154936" cy="1322409"/>
          </a:xfrm>
        </p:grpSpPr>
        <p:sp>
          <p:nvSpPr>
            <p:cNvPr id="24" name="任意多边形 23"/>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chemeClr val="bg1"/>
            </a:solidFill>
            <a:ln w="19050">
              <a:solidFill>
                <a:srgbClr val="91F0FD"/>
              </a:solidFill>
            </a:ln>
            <a:effectLst>
              <a:outerShdw blurRad="215900" dist="76200" dir="66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chemeClr val="bg1"/>
            </a:solidFill>
            <a:ln w="19050">
              <a:solidFill>
                <a:srgbClr val="91F0FD"/>
              </a:solidFill>
            </a:ln>
            <a:effectLst>
              <a:innerShdw blurRad="355600" dist="114300" dir="3600000">
                <a:srgbClr val="19B4C9">
                  <a:alpha val="3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rot="2126588">
            <a:off x="2430059" y="330568"/>
            <a:ext cx="1492243" cy="1101996"/>
            <a:chOff x="467955" y="825830"/>
            <a:chExt cx="1688486" cy="1246918"/>
          </a:xfrm>
        </p:grpSpPr>
        <p:sp>
          <p:nvSpPr>
            <p:cNvPr id="27" name="梯形 96"/>
            <p:cNvSpPr/>
            <p:nvPr/>
          </p:nvSpPr>
          <p:spPr>
            <a:xfrm rot="4183552">
              <a:off x="756190" y="835010"/>
              <a:ext cx="949503" cy="1525973"/>
            </a:xfrm>
            <a:custGeom>
              <a:avLst/>
              <a:gdLst/>
              <a:ahLst/>
              <a:cxnLst/>
              <a:rect l="l" t="t" r="r" b="b"/>
              <a:pathLst>
                <a:path w="1638954" h="2632273">
                  <a:moveTo>
                    <a:pt x="460131" y="0"/>
                  </a:moveTo>
                  <a:lnTo>
                    <a:pt x="985333" y="24657"/>
                  </a:lnTo>
                  <a:cubicBezTo>
                    <a:pt x="904127" y="674964"/>
                    <a:pt x="987214" y="1517335"/>
                    <a:pt x="1638954" y="2440233"/>
                  </a:cubicBezTo>
                  <a:lnTo>
                    <a:pt x="1063128" y="2071125"/>
                  </a:lnTo>
                  <a:lnTo>
                    <a:pt x="678579" y="2632273"/>
                  </a:lnTo>
                  <a:lnTo>
                    <a:pt x="262163" y="2020459"/>
                  </a:lnTo>
                  <a:cubicBezTo>
                    <a:pt x="141403" y="2335233"/>
                    <a:pt x="143936" y="2337566"/>
                    <a:pt x="68760" y="2596304"/>
                  </a:cubicBezTo>
                  <a:cubicBezTo>
                    <a:pt x="-118888" y="1450551"/>
                    <a:pt x="99284" y="691656"/>
                    <a:pt x="460131" y="0"/>
                  </a:cubicBezTo>
                  <a:close/>
                </a:path>
              </a:pathLst>
            </a:custGeom>
            <a:noFill/>
            <a:ln w="38100">
              <a:solidFill>
                <a:srgbClr val="1CD8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8" name="梯形 96"/>
            <p:cNvSpPr/>
            <p:nvPr/>
          </p:nvSpPr>
          <p:spPr>
            <a:xfrm rot="4183552">
              <a:off x="1234404" y="1194710"/>
              <a:ext cx="198553" cy="840519"/>
            </a:xfrm>
            <a:custGeom>
              <a:avLst/>
              <a:gdLst/>
              <a:ahLst/>
              <a:cxnLst/>
              <a:rect l="l" t="t" r="r" b="b"/>
              <a:pathLst>
                <a:path w="420536" h="1778648">
                  <a:moveTo>
                    <a:pt x="21975" y="0"/>
                  </a:moveTo>
                  <a:lnTo>
                    <a:pt x="139673" y="5525"/>
                  </a:lnTo>
                  <a:cubicBezTo>
                    <a:pt x="77745" y="501457"/>
                    <a:pt x="111365" y="1109088"/>
                    <a:pt x="420536" y="1778648"/>
                  </a:cubicBezTo>
                  <a:lnTo>
                    <a:pt x="279766" y="1771733"/>
                  </a:lnTo>
                  <a:cubicBezTo>
                    <a:pt x="2200" y="1106360"/>
                    <a:pt x="-33067" y="500890"/>
                    <a:pt x="21975" y="0"/>
                  </a:cubicBezTo>
                  <a:close/>
                </a:path>
              </a:pathLst>
            </a:custGeom>
            <a:solidFill>
              <a:srgbClr val="1CD8E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grpSp>
          <p:nvGrpSpPr>
            <p:cNvPr id="29" name="组合 28"/>
            <p:cNvGrpSpPr/>
            <p:nvPr/>
          </p:nvGrpSpPr>
          <p:grpSpPr>
            <a:xfrm rot="21335217">
              <a:off x="1363234" y="825830"/>
              <a:ext cx="793207" cy="804046"/>
              <a:chOff x="7973454" y="5027358"/>
              <a:chExt cx="1573288" cy="1594782"/>
            </a:xfrm>
          </p:grpSpPr>
          <p:sp>
            <p:nvSpPr>
              <p:cNvPr id="31"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五角星 2"/>
              <p:cNvSpPr/>
              <p:nvPr/>
            </p:nvSpPr>
            <p:spPr>
              <a:xfrm rot="20480842">
                <a:off x="7973454" y="5041849"/>
                <a:ext cx="1571084" cy="158029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66675">
                <a:solidFill>
                  <a:srgbClr val="1CD8E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矩形 36"/>
          <p:cNvSpPr/>
          <p:nvPr/>
        </p:nvSpPr>
        <p:spPr>
          <a:xfrm>
            <a:off x="1213081" y="2243777"/>
            <a:ext cx="2665643" cy="961289"/>
          </a:xfrm>
          <a:prstGeom prst="rect">
            <a:avLst/>
          </a:prstGeom>
        </p:spPr>
        <p:txBody>
          <a:bodyPr wrap="square">
            <a:spAutoFit/>
          </a:bodyPr>
          <a:lstStyle/>
          <a:p>
            <a:pPr>
              <a:lnSpc>
                <a:spcPct val="15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吸毒诱发犯罪，影响社会稳定</a:t>
            </a:r>
          </a:p>
        </p:txBody>
      </p:sp>
      <p:sp>
        <p:nvSpPr>
          <p:cNvPr id="38" name="矩形 37"/>
          <p:cNvSpPr/>
          <p:nvPr/>
        </p:nvSpPr>
        <p:spPr>
          <a:xfrm>
            <a:off x="1312733" y="4895377"/>
            <a:ext cx="2665643" cy="961289"/>
          </a:xfrm>
          <a:prstGeom prst="rect">
            <a:avLst/>
          </a:prstGeom>
        </p:spPr>
        <p:txBody>
          <a:bodyPr wrap="square">
            <a:spAutoFit/>
          </a:bodyPr>
          <a:lstStyle/>
          <a:p>
            <a:pPr>
              <a:lnSpc>
                <a:spcPct val="15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吸毒吞噬社会巨额财富</a:t>
            </a:r>
          </a:p>
        </p:txBody>
      </p:sp>
      <p:sp>
        <p:nvSpPr>
          <p:cNvPr id="39" name="矩形 38"/>
          <p:cNvSpPr/>
          <p:nvPr/>
        </p:nvSpPr>
        <p:spPr>
          <a:xfrm>
            <a:off x="8644409" y="2835918"/>
            <a:ext cx="2665643" cy="581057"/>
          </a:xfrm>
          <a:prstGeom prst="rect">
            <a:avLst/>
          </a:prstGeom>
        </p:spPr>
        <p:txBody>
          <a:bodyPr wrap="square">
            <a:spAutoFit/>
          </a:bodyPr>
          <a:lstStyle/>
          <a:p>
            <a:pPr>
              <a:lnSpc>
                <a:spcPct val="150000"/>
              </a:lnSpc>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吸毒毒害社会风气</a:t>
            </a:r>
          </a:p>
        </p:txBody>
      </p:sp>
    </p:spTree>
    <p:extLst>
      <p:ext uri="{BB962C8B-B14F-4D97-AF65-F5344CB8AC3E}">
        <p14:creationId xmlns:p14="http://schemas.microsoft.com/office/powerpoint/2010/main" xmlns="" val="3246307288"/>
      </p:ext>
    </p:extLst>
  </p:cSld>
  <p:clrMapOvr>
    <a:masterClrMapping/>
  </p:clrMapOvr>
  <mc:AlternateContent xmlns:mc="http://schemas.openxmlformats.org/markup-compatibility/2006">
    <mc:Choice xmlns:p14="http://schemas.microsoft.com/office/powerpoint/2010/main" xmlns="" Requires="p14">
      <p:transition spd="slow" p14:dur="2500">
        <p:fade/>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250"/>
                                            <p:tgtEl>
                                              <p:spTgt spid="21"/>
                                            </p:tgtEl>
                                          </p:cBhvr>
                                        </p:animEffect>
                                        <p:anim calcmode="lin" valueType="num">
                                          <p:cBhvr>
                                            <p:cTn id="8" dur="1250" fill="hold"/>
                                            <p:tgtEl>
                                              <p:spTgt spid="21"/>
                                            </p:tgtEl>
                                            <p:attrNameLst>
                                              <p:attrName>ppt_x</p:attrName>
                                            </p:attrNameLst>
                                          </p:cBhvr>
                                          <p:tavLst>
                                            <p:tav tm="0">
                                              <p:val>
                                                <p:strVal val="#ppt_x"/>
                                              </p:val>
                                            </p:tav>
                                            <p:tav tm="100000">
                                              <p:val>
                                                <p:strVal val="#ppt_x"/>
                                              </p:val>
                                            </p:tav>
                                          </p:tavLst>
                                        </p:anim>
                                        <p:anim calcmode="lin" valueType="num">
                                          <p:cBhvr>
                                            <p:cTn id="9" dur="125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250"/>
                                            <p:tgtEl>
                                              <p:spTgt spid="20"/>
                                            </p:tgtEl>
                                          </p:cBhvr>
                                        </p:animEffect>
                                        <p:anim calcmode="lin" valueType="num">
                                          <p:cBhvr>
                                            <p:cTn id="13" dur="1250" fill="hold"/>
                                            <p:tgtEl>
                                              <p:spTgt spid="20"/>
                                            </p:tgtEl>
                                            <p:attrNameLst>
                                              <p:attrName>ppt_x</p:attrName>
                                            </p:attrNameLst>
                                          </p:cBhvr>
                                          <p:tavLst>
                                            <p:tav tm="0">
                                              <p:val>
                                                <p:strVal val="#ppt_x"/>
                                              </p:val>
                                            </p:tav>
                                            <p:tav tm="100000">
                                              <p:val>
                                                <p:strVal val="#ppt_x"/>
                                              </p:val>
                                            </p:tav>
                                          </p:tavLst>
                                        </p:anim>
                                        <p:anim calcmode="lin" valueType="num">
                                          <p:cBhvr>
                                            <p:cTn id="14" dur="1250" fill="hold"/>
                                            <p:tgtEl>
                                              <p:spTgt spid="20"/>
                                            </p:tgtEl>
                                            <p:attrNameLst>
                                              <p:attrName>ppt_y</p:attrName>
                                            </p:attrNameLst>
                                          </p:cBhvr>
                                          <p:tavLst>
                                            <p:tav tm="0">
                                              <p:val>
                                                <p:strVal val="#ppt_y+.1"/>
                                              </p:val>
                                            </p:tav>
                                            <p:tav tm="100000">
                                              <p:val>
                                                <p:strVal val="#ppt_y"/>
                                              </p:val>
                                            </p:tav>
                                          </p:tavLst>
                                        </p:anim>
                                      </p:childTnLst>
                                    </p:cTn>
                                  </p:par>
                                  <p:par>
                                    <p:cTn id="15" presetID="2" presetClass="entr" presetSubtype="1" fill="hold" nodeType="withEffect" p14:presetBounceEnd="48000">
                                      <p:stCondLst>
                                        <p:cond delay="1750"/>
                                      </p:stCondLst>
                                      <p:childTnLst>
                                        <p:set>
                                          <p:cBhvr>
                                            <p:cTn id="16" dur="1" fill="hold">
                                              <p:stCondLst>
                                                <p:cond delay="0"/>
                                              </p:stCondLst>
                                            </p:cTn>
                                            <p:tgtEl>
                                              <p:spTgt spid="40"/>
                                            </p:tgtEl>
                                            <p:attrNameLst>
                                              <p:attrName>style.visibility</p:attrName>
                                            </p:attrNameLst>
                                          </p:cBhvr>
                                          <p:to>
                                            <p:strVal val="visible"/>
                                          </p:to>
                                        </p:set>
                                        <p:anim calcmode="lin" valueType="num" p14:bounceEnd="48000">
                                          <p:cBhvr additive="base">
                                            <p:cTn id="17" dur="1500" fill="hold"/>
                                            <p:tgtEl>
                                              <p:spTgt spid="40"/>
                                            </p:tgtEl>
                                            <p:attrNameLst>
                                              <p:attrName>ppt_x</p:attrName>
                                            </p:attrNameLst>
                                          </p:cBhvr>
                                          <p:tavLst>
                                            <p:tav tm="0">
                                              <p:val>
                                                <p:strVal val="#ppt_x"/>
                                              </p:val>
                                            </p:tav>
                                            <p:tav tm="100000">
                                              <p:val>
                                                <p:strVal val="#ppt_x"/>
                                              </p:val>
                                            </p:tav>
                                          </p:tavLst>
                                        </p:anim>
                                        <p:anim calcmode="lin" valueType="num" p14:bounceEnd="48000">
                                          <p:cBhvr additive="base">
                                            <p:cTn id="18" dur="1500" fill="hold"/>
                                            <p:tgtEl>
                                              <p:spTgt spid="40"/>
                                            </p:tgtEl>
                                            <p:attrNameLst>
                                              <p:attrName>ppt_y</p:attrName>
                                            </p:attrNameLst>
                                          </p:cBhvr>
                                          <p:tavLst>
                                            <p:tav tm="0">
                                              <p:val>
                                                <p:strVal val="0-#ppt_h/2"/>
                                              </p:val>
                                            </p:tav>
                                            <p:tav tm="100000">
                                              <p:val>
                                                <p:strVal val="#ppt_y"/>
                                              </p:val>
                                            </p:tav>
                                          </p:tavLst>
                                        </p:anim>
                                      </p:childTnLst>
                                    </p:cTn>
                                  </p:par>
                                  <p:par>
                                    <p:cTn id="19" presetID="53" presetClass="entr" presetSubtype="16" fill="hold" grpId="0" nodeType="withEffect">
                                      <p:stCondLst>
                                        <p:cond delay="325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375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425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4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fltVal val="0"/>
                                              </p:val>
                                            </p:tav>
                                            <p:tav tm="100000">
                                              <p:val>
                                                <p:strVal val="#ppt_w"/>
                                              </p:val>
                                            </p:tav>
                                          </p:tavLst>
                                        </p:anim>
                                        <p:anim calcmode="lin" valueType="num">
                                          <p:cBhvr>
                                            <p:cTn id="37" dur="750" fill="hold"/>
                                            <p:tgtEl>
                                              <p:spTgt spid="15"/>
                                            </p:tgtEl>
                                            <p:attrNameLst>
                                              <p:attrName>ppt_h</p:attrName>
                                            </p:attrNameLst>
                                          </p:cBhvr>
                                          <p:tavLst>
                                            <p:tav tm="0">
                                              <p:val>
                                                <p:fltVal val="0"/>
                                              </p:val>
                                            </p:tav>
                                            <p:tav tm="100000">
                                              <p:val>
                                                <p:strVal val="#ppt_h"/>
                                              </p:val>
                                            </p:tav>
                                          </p:tavLst>
                                        </p:anim>
                                        <p:animEffect transition="in" filter="fade">
                                          <p:cBhvr>
                                            <p:cTn id="38" dur="750"/>
                                            <p:tgtEl>
                                              <p:spTgt spid="15"/>
                                            </p:tgtEl>
                                          </p:cBhvr>
                                        </p:animEffect>
                                      </p:childTnLst>
                                    </p:cTn>
                                  </p:par>
                                  <p:par>
                                    <p:cTn id="39" presetID="8" presetClass="emph" presetSubtype="0" fill="hold" grpId="1" nodeType="withEffect">
                                      <p:stCondLst>
                                        <p:cond delay="5250"/>
                                      </p:stCondLst>
                                      <p:childTnLst>
                                        <p:animRot by="10800000">
                                          <p:cBhvr>
                                            <p:cTn id="40" dur="8750" fill="hold"/>
                                            <p:tgtEl>
                                              <p:spTgt spid="15"/>
                                            </p:tgtEl>
                                            <p:attrNameLst>
                                              <p:attrName>r</p:attrName>
                                            </p:attrNameLst>
                                          </p:cBhvr>
                                        </p:animRot>
                                      </p:childTnLst>
                                    </p:cTn>
                                  </p:par>
                                  <p:par>
                                    <p:cTn id="41" presetID="22" presetClass="entr" presetSubtype="4" fill="hold" nodeType="withEffect">
                                      <p:stCondLst>
                                        <p:cond delay="5500"/>
                                      </p:stCondLst>
                                      <p:childTnLst>
                                        <p:set>
                                          <p:cBhvr>
                                            <p:cTn id="42" dur="1" fill="hold">
                                              <p:stCondLst>
                                                <p:cond delay="0"/>
                                              </p:stCondLst>
                                            </p:cTn>
                                            <p:tgtEl>
                                              <p:spTgt spid="26"/>
                                            </p:tgtEl>
                                            <p:attrNameLst>
                                              <p:attrName>style.visibility</p:attrName>
                                            </p:attrNameLst>
                                          </p:cBhvr>
                                          <p:to>
                                            <p:strVal val="visible"/>
                                          </p:to>
                                        </p:set>
                                        <p:animEffect transition="in" filter="wipe(down)">
                                          <p:cBhvr>
                                            <p:cTn id="43" dur="750"/>
                                            <p:tgtEl>
                                              <p:spTgt spid="26"/>
                                            </p:tgtEl>
                                          </p:cBhvr>
                                        </p:animEffect>
                                      </p:childTnLst>
                                    </p:cTn>
                                  </p:par>
                                  <p:par>
                                    <p:cTn id="44" presetID="22" presetClass="entr" presetSubtype="8" fill="hold" grpId="0" nodeType="withEffect">
                                      <p:stCondLst>
                                        <p:cond delay="625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1250"/>
                                            <p:tgtEl>
                                              <p:spTgt spid="19"/>
                                            </p:tgtEl>
                                          </p:cBhvr>
                                        </p:animEffect>
                                      </p:childTnLst>
                                    </p:cTn>
                                  </p:par>
                                  <p:par>
                                    <p:cTn id="47" presetID="10" presetClass="entr" presetSubtype="0" fill="hold" grpId="0" nodeType="withEffect">
                                      <p:stCondLst>
                                        <p:cond delay="750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8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85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42" presetClass="entr" presetSubtype="0" fill="hold" grpId="0" nodeType="withEffect">
                                      <p:stCondLst>
                                        <p:cond delay="90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1000" fill="hold"/>
                                            <p:tgtEl>
                                              <p:spTgt spid="3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975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975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1000"/>
                                            <p:tgtEl>
                                              <p:spTgt spid="38"/>
                                            </p:tgtEl>
                                          </p:cBhvr>
                                        </p:animEffect>
                                        <p:anim calcmode="lin" valueType="num">
                                          <p:cBhvr>
                                            <p:cTn id="74" dur="1000" fill="hold"/>
                                            <p:tgtEl>
                                              <p:spTgt spid="38"/>
                                            </p:tgtEl>
                                            <p:attrNameLst>
                                              <p:attrName>ppt_x</p:attrName>
                                            </p:attrNameLst>
                                          </p:cBhvr>
                                          <p:tavLst>
                                            <p:tav tm="0">
                                              <p:val>
                                                <p:strVal val="#ppt_x"/>
                                              </p:val>
                                            </p:tav>
                                            <p:tav tm="100000">
                                              <p:val>
                                                <p:strVal val="#ppt_x"/>
                                              </p:val>
                                            </p:tav>
                                          </p:tavLst>
                                        </p:anim>
                                        <p:anim calcmode="lin" valueType="num">
                                          <p:cBhvr>
                                            <p:cTn id="75" dur="1000" fill="hold"/>
                                            <p:tgtEl>
                                              <p:spTgt spid="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50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105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1150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1225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1000"/>
                                            <p:tgtEl>
                                              <p:spTgt spid="35"/>
                                            </p:tgtEl>
                                          </p:cBhvr>
                                        </p:animEffect>
                                        <p:anim calcmode="lin" valueType="num">
                                          <p:cBhvr>
                                            <p:cTn id="94" dur="1000" fill="hold"/>
                                            <p:tgtEl>
                                              <p:spTgt spid="35"/>
                                            </p:tgtEl>
                                            <p:attrNameLst>
                                              <p:attrName>ppt_x</p:attrName>
                                            </p:attrNameLst>
                                          </p:cBhvr>
                                          <p:tavLst>
                                            <p:tav tm="0">
                                              <p:val>
                                                <p:strVal val="#ppt_x"/>
                                              </p:val>
                                            </p:tav>
                                            <p:tav tm="100000">
                                              <p:val>
                                                <p:strVal val="#ppt_x"/>
                                              </p:val>
                                            </p:tav>
                                          </p:tavLst>
                                        </p:anim>
                                        <p:anim calcmode="lin" valueType="num">
                                          <p:cBhvr>
                                            <p:cTn id="9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9" grpId="0"/>
          <p:bldP spid="10" grpId="0"/>
          <p:bldP spid="11" grpId="0"/>
          <p:bldP spid="12" grpId="0"/>
          <p:bldP spid="13" grpId="0"/>
          <p:bldP spid="14" grpId="0"/>
          <p:bldP spid="16" grpId="0" animBg="1"/>
          <p:bldP spid="17" grpId="0" animBg="1"/>
          <p:bldP spid="18" grpId="0" animBg="1"/>
          <p:bldP spid="19" grpId="0"/>
          <p:bldP spid="20" grpId="0" animBg="1"/>
          <p:bldP spid="21" grpId="0" animBg="1"/>
          <p:bldP spid="37" grpId="0"/>
          <p:bldP spid="38" grpId="0"/>
          <p:bldP spid="3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250"/>
                                            <p:tgtEl>
                                              <p:spTgt spid="21"/>
                                            </p:tgtEl>
                                          </p:cBhvr>
                                        </p:animEffect>
                                        <p:anim calcmode="lin" valueType="num">
                                          <p:cBhvr>
                                            <p:cTn id="8" dur="1250" fill="hold"/>
                                            <p:tgtEl>
                                              <p:spTgt spid="21"/>
                                            </p:tgtEl>
                                            <p:attrNameLst>
                                              <p:attrName>ppt_x</p:attrName>
                                            </p:attrNameLst>
                                          </p:cBhvr>
                                          <p:tavLst>
                                            <p:tav tm="0">
                                              <p:val>
                                                <p:strVal val="#ppt_x"/>
                                              </p:val>
                                            </p:tav>
                                            <p:tav tm="100000">
                                              <p:val>
                                                <p:strVal val="#ppt_x"/>
                                              </p:val>
                                            </p:tav>
                                          </p:tavLst>
                                        </p:anim>
                                        <p:anim calcmode="lin" valueType="num">
                                          <p:cBhvr>
                                            <p:cTn id="9" dur="125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250"/>
                                            <p:tgtEl>
                                              <p:spTgt spid="20"/>
                                            </p:tgtEl>
                                          </p:cBhvr>
                                        </p:animEffect>
                                        <p:anim calcmode="lin" valueType="num">
                                          <p:cBhvr>
                                            <p:cTn id="13" dur="1250" fill="hold"/>
                                            <p:tgtEl>
                                              <p:spTgt spid="20"/>
                                            </p:tgtEl>
                                            <p:attrNameLst>
                                              <p:attrName>ppt_x</p:attrName>
                                            </p:attrNameLst>
                                          </p:cBhvr>
                                          <p:tavLst>
                                            <p:tav tm="0">
                                              <p:val>
                                                <p:strVal val="#ppt_x"/>
                                              </p:val>
                                            </p:tav>
                                            <p:tav tm="100000">
                                              <p:val>
                                                <p:strVal val="#ppt_x"/>
                                              </p:val>
                                            </p:tav>
                                          </p:tavLst>
                                        </p:anim>
                                        <p:anim calcmode="lin" valueType="num">
                                          <p:cBhvr>
                                            <p:cTn id="14" dur="1250" fill="hold"/>
                                            <p:tgtEl>
                                              <p:spTgt spid="20"/>
                                            </p:tgtEl>
                                            <p:attrNameLst>
                                              <p:attrName>ppt_y</p:attrName>
                                            </p:attrNameLst>
                                          </p:cBhvr>
                                          <p:tavLst>
                                            <p:tav tm="0">
                                              <p:val>
                                                <p:strVal val="#ppt_y+.1"/>
                                              </p:val>
                                            </p:tav>
                                            <p:tav tm="100000">
                                              <p:val>
                                                <p:strVal val="#ppt_y"/>
                                              </p:val>
                                            </p:tav>
                                          </p:tavLst>
                                        </p:anim>
                                      </p:childTnLst>
                                    </p:cTn>
                                  </p:par>
                                  <p:par>
                                    <p:cTn id="15" presetID="2" presetClass="entr" presetSubtype="1" fill="hold" nodeType="withEffect">
                                      <p:stCondLst>
                                        <p:cond delay="175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1500" fill="hold"/>
                                            <p:tgtEl>
                                              <p:spTgt spid="40"/>
                                            </p:tgtEl>
                                            <p:attrNameLst>
                                              <p:attrName>ppt_x</p:attrName>
                                            </p:attrNameLst>
                                          </p:cBhvr>
                                          <p:tavLst>
                                            <p:tav tm="0">
                                              <p:val>
                                                <p:strVal val="#ppt_x"/>
                                              </p:val>
                                            </p:tav>
                                            <p:tav tm="100000">
                                              <p:val>
                                                <p:strVal val="#ppt_x"/>
                                              </p:val>
                                            </p:tav>
                                          </p:tavLst>
                                        </p:anim>
                                        <p:anim calcmode="lin" valueType="num">
                                          <p:cBhvr additive="base">
                                            <p:cTn id="18" dur="1500" fill="hold"/>
                                            <p:tgtEl>
                                              <p:spTgt spid="40"/>
                                            </p:tgtEl>
                                            <p:attrNameLst>
                                              <p:attrName>ppt_y</p:attrName>
                                            </p:attrNameLst>
                                          </p:cBhvr>
                                          <p:tavLst>
                                            <p:tav tm="0">
                                              <p:val>
                                                <p:strVal val="0-#ppt_h/2"/>
                                              </p:val>
                                            </p:tav>
                                            <p:tav tm="100000">
                                              <p:val>
                                                <p:strVal val="#ppt_y"/>
                                              </p:val>
                                            </p:tav>
                                          </p:tavLst>
                                        </p:anim>
                                      </p:childTnLst>
                                    </p:cTn>
                                  </p:par>
                                  <p:par>
                                    <p:cTn id="19" presetID="53" presetClass="entr" presetSubtype="16" fill="hold" grpId="0" nodeType="withEffect">
                                      <p:stCondLst>
                                        <p:cond delay="325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375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425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4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fltVal val="0"/>
                                              </p:val>
                                            </p:tav>
                                            <p:tav tm="100000">
                                              <p:val>
                                                <p:strVal val="#ppt_w"/>
                                              </p:val>
                                            </p:tav>
                                          </p:tavLst>
                                        </p:anim>
                                        <p:anim calcmode="lin" valueType="num">
                                          <p:cBhvr>
                                            <p:cTn id="37" dur="750" fill="hold"/>
                                            <p:tgtEl>
                                              <p:spTgt spid="15"/>
                                            </p:tgtEl>
                                            <p:attrNameLst>
                                              <p:attrName>ppt_h</p:attrName>
                                            </p:attrNameLst>
                                          </p:cBhvr>
                                          <p:tavLst>
                                            <p:tav tm="0">
                                              <p:val>
                                                <p:fltVal val="0"/>
                                              </p:val>
                                            </p:tav>
                                            <p:tav tm="100000">
                                              <p:val>
                                                <p:strVal val="#ppt_h"/>
                                              </p:val>
                                            </p:tav>
                                          </p:tavLst>
                                        </p:anim>
                                        <p:animEffect transition="in" filter="fade">
                                          <p:cBhvr>
                                            <p:cTn id="38" dur="750"/>
                                            <p:tgtEl>
                                              <p:spTgt spid="15"/>
                                            </p:tgtEl>
                                          </p:cBhvr>
                                        </p:animEffect>
                                      </p:childTnLst>
                                    </p:cTn>
                                  </p:par>
                                  <p:par>
                                    <p:cTn id="39" presetID="8" presetClass="emph" presetSubtype="0" fill="hold" grpId="1" nodeType="withEffect">
                                      <p:stCondLst>
                                        <p:cond delay="5250"/>
                                      </p:stCondLst>
                                      <p:childTnLst>
                                        <p:animRot by="10800000">
                                          <p:cBhvr>
                                            <p:cTn id="40" dur="8750" fill="hold"/>
                                            <p:tgtEl>
                                              <p:spTgt spid="15"/>
                                            </p:tgtEl>
                                            <p:attrNameLst>
                                              <p:attrName>r</p:attrName>
                                            </p:attrNameLst>
                                          </p:cBhvr>
                                        </p:animRot>
                                      </p:childTnLst>
                                    </p:cTn>
                                  </p:par>
                                  <p:par>
                                    <p:cTn id="41" presetID="22" presetClass="entr" presetSubtype="4" fill="hold" nodeType="withEffect">
                                      <p:stCondLst>
                                        <p:cond delay="5500"/>
                                      </p:stCondLst>
                                      <p:childTnLst>
                                        <p:set>
                                          <p:cBhvr>
                                            <p:cTn id="42" dur="1" fill="hold">
                                              <p:stCondLst>
                                                <p:cond delay="0"/>
                                              </p:stCondLst>
                                            </p:cTn>
                                            <p:tgtEl>
                                              <p:spTgt spid="26"/>
                                            </p:tgtEl>
                                            <p:attrNameLst>
                                              <p:attrName>style.visibility</p:attrName>
                                            </p:attrNameLst>
                                          </p:cBhvr>
                                          <p:to>
                                            <p:strVal val="visible"/>
                                          </p:to>
                                        </p:set>
                                        <p:animEffect transition="in" filter="wipe(down)">
                                          <p:cBhvr>
                                            <p:cTn id="43" dur="750"/>
                                            <p:tgtEl>
                                              <p:spTgt spid="26"/>
                                            </p:tgtEl>
                                          </p:cBhvr>
                                        </p:animEffect>
                                      </p:childTnLst>
                                    </p:cTn>
                                  </p:par>
                                  <p:par>
                                    <p:cTn id="44" presetID="22" presetClass="entr" presetSubtype="8" fill="hold" grpId="0" nodeType="withEffect">
                                      <p:stCondLst>
                                        <p:cond delay="625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1250"/>
                                            <p:tgtEl>
                                              <p:spTgt spid="19"/>
                                            </p:tgtEl>
                                          </p:cBhvr>
                                        </p:animEffect>
                                      </p:childTnLst>
                                    </p:cTn>
                                  </p:par>
                                  <p:par>
                                    <p:cTn id="47" presetID="10" presetClass="entr" presetSubtype="0" fill="hold" grpId="0" nodeType="withEffect">
                                      <p:stCondLst>
                                        <p:cond delay="750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8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85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42" presetClass="entr" presetSubtype="0" fill="hold" grpId="0" nodeType="withEffect">
                                      <p:stCondLst>
                                        <p:cond delay="90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1000" fill="hold"/>
                                            <p:tgtEl>
                                              <p:spTgt spid="3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975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975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1000"/>
                                            <p:tgtEl>
                                              <p:spTgt spid="38"/>
                                            </p:tgtEl>
                                          </p:cBhvr>
                                        </p:animEffect>
                                        <p:anim calcmode="lin" valueType="num">
                                          <p:cBhvr>
                                            <p:cTn id="74" dur="1000" fill="hold"/>
                                            <p:tgtEl>
                                              <p:spTgt spid="38"/>
                                            </p:tgtEl>
                                            <p:attrNameLst>
                                              <p:attrName>ppt_x</p:attrName>
                                            </p:attrNameLst>
                                          </p:cBhvr>
                                          <p:tavLst>
                                            <p:tav tm="0">
                                              <p:val>
                                                <p:strVal val="#ppt_x"/>
                                              </p:val>
                                            </p:tav>
                                            <p:tav tm="100000">
                                              <p:val>
                                                <p:strVal val="#ppt_x"/>
                                              </p:val>
                                            </p:tav>
                                          </p:tavLst>
                                        </p:anim>
                                        <p:anim calcmode="lin" valueType="num">
                                          <p:cBhvr>
                                            <p:cTn id="75" dur="1000" fill="hold"/>
                                            <p:tgtEl>
                                              <p:spTgt spid="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50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105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1150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1225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1000"/>
                                            <p:tgtEl>
                                              <p:spTgt spid="35"/>
                                            </p:tgtEl>
                                          </p:cBhvr>
                                        </p:animEffect>
                                        <p:anim calcmode="lin" valueType="num">
                                          <p:cBhvr>
                                            <p:cTn id="94" dur="1000" fill="hold"/>
                                            <p:tgtEl>
                                              <p:spTgt spid="35"/>
                                            </p:tgtEl>
                                            <p:attrNameLst>
                                              <p:attrName>ppt_x</p:attrName>
                                            </p:attrNameLst>
                                          </p:cBhvr>
                                          <p:tavLst>
                                            <p:tav tm="0">
                                              <p:val>
                                                <p:strVal val="#ppt_x"/>
                                              </p:val>
                                            </p:tav>
                                            <p:tav tm="100000">
                                              <p:val>
                                                <p:strVal val="#ppt_x"/>
                                              </p:val>
                                            </p:tav>
                                          </p:tavLst>
                                        </p:anim>
                                        <p:anim calcmode="lin" valueType="num">
                                          <p:cBhvr>
                                            <p:cTn id="9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9" grpId="0"/>
          <p:bldP spid="10" grpId="0"/>
          <p:bldP spid="11" grpId="0"/>
          <p:bldP spid="12" grpId="0"/>
          <p:bldP spid="13" grpId="0"/>
          <p:bldP spid="14" grpId="0"/>
          <p:bldP spid="16" grpId="0" animBg="1"/>
          <p:bldP spid="17" grpId="0" animBg="1"/>
          <p:bldP spid="18" grpId="0" animBg="1"/>
          <p:bldP spid="19" grpId="0"/>
          <p:bldP spid="20" grpId="0" animBg="1"/>
          <p:bldP spid="21" grpId="0" animBg="1"/>
          <p:bldP spid="37" grpId="0"/>
          <p:bldP spid="38" grpId="0"/>
          <p:bldP spid="3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06186" y="25682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167570" y="1864618"/>
            <a:ext cx="4786345" cy="4463140"/>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indent="457246">
              <a:lnSpc>
                <a:spcPct val="150000"/>
              </a:lnSpc>
            </a:pPr>
            <a:endParaRPr lang="zh-CN" altLang="en-US" dirty="0">
              <a:solidFill>
                <a:schemeClr val="bg1">
                  <a:lumMod val="50000"/>
                </a:schemeClr>
              </a:solidFill>
              <a:latin typeface="微软雅黑" pitchFamily="34" charset="-122"/>
              <a:ea typeface="微软雅黑" pitchFamily="34" charset="-122"/>
            </a:endParaRPr>
          </a:p>
        </p:txBody>
      </p:sp>
      <p:pic>
        <p:nvPicPr>
          <p:cNvPr id="6" name="Picture 3" descr="E:\UCDownloaded\！PPT图片及版面资源\06-PPT精选插图\03-人物\女孩NPG05.png"/>
          <p:cNvPicPr>
            <a:picLocks noChangeAspect="1" noChangeArrowheads="1"/>
          </p:cNvPicPr>
          <p:nvPr/>
        </p:nvPicPr>
        <p:blipFill>
          <a:blip r:embed="rId2" cstate="print"/>
          <a:stretch>
            <a:fillRect/>
          </a:stretch>
        </p:blipFill>
        <p:spPr bwMode="auto">
          <a:xfrm>
            <a:off x="7167570" y="2307490"/>
            <a:ext cx="5047011" cy="433622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文本框 7"/>
          <p:cNvSpPr txBox="1"/>
          <p:nvPr/>
        </p:nvSpPr>
        <p:spPr>
          <a:xfrm>
            <a:off x="1275907" y="1615450"/>
            <a:ext cx="6092455" cy="769441"/>
          </a:xfrm>
          <a:prstGeom prst="rect">
            <a:avLst/>
          </a:prstGeom>
          <a:noFill/>
        </p:spPr>
        <p:txBody>
          <a:bodyPr wrap="square" rtlCol="0">
            <a:spAutoFit/>
          </a:bodyPr>
          <a:lstStyle/>
          <a:p>
            <a:pPr lvl="0">
              <a:defRPr/>
            </a:pPr>
            <a:r>
              <a:rPr lang="zh-CN" altLang="en-US" sz="4400" b="1" dirty="0" smtClean="0">
                <a:solidFill>
                  <a:srgbClr val="1D41D5"/>
                </a:solidFill>
                <a:latin typeface="黑体" panose="02010609060101010101" charset="-122"/>
                <a:ea typeface="黑体" panose="02010609060101010101" charset="-122"/>
              </a:rPr>
              <a:t>识破新型毒品的伪装</a:t>
            </a:r>
            <a:endParaRPr lang="zh-CN" altLang="en-US" sz="4400" b="1" dirty="0">
              <a:solidFill>
                <a:srgbClr val="1D41D5"/>
              </a:solidFill>
              <a:latin typeface="黑体" panose="02010609060101010101" charset="-122"/>
              <a:ea typeface="黑体" panose="02010609060101010101" charset="-122"/>
            </a:endParaRPr>
          </a:p>
        </p:txBody>
      </p:sp>
      <p:cxnSp>
        <p:nvCxnSpPr>
          <p:cNvPr id="9" name="直接连接符 8"/>
          <p:cNvCxnSpPr/>
          <p:nvPr/>
        </p:nvCxnSpPr>
        <p:spPr>
          <a:xfrm>
            <a:off x="1683237" y="1540804"/>
            <a:ext cx="43921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683237" y="2438271"/>
            <a:ext cx="43921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60817" y="2615610"/>
            <a:ext cx="5822120" cy="4013406"/>
          </a:xfrm>
          <a:prstGeom prst="rect">
            <a:avLst/>
          </a:prstGeom>
        </p:spPr>
        <p:txBody>
          <a:bodyPr wrap="square">
            <a:spAutoFit/>
          </a:bodyPr>
          <a:lstStyle/>
          <a:p>
            <a:pPr>
              <a:lnSpc>
                <a:spcPct val="130000"/>
              </a:lnSpc>
              <a:defRPr/>
            </a:pPr>
            <a:r>
              <a:rPr lang="zh-CN" altLang="en-US" sz="28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新型毒品打着“时尚”“娱乐”“刺激”的旗号，有的甚至伪装成果汁、跳跳糖等。它们的毒性比传统毒品更厉害，并且更容易让人成瘾。我们一定要学会识破它们“时尚”的伪装，认清它们害人的实质。</a:t>
            </a:r>
          </a:p>
          <a:p>
            <a:pPr lvl="0">
              <a:lnSpc>
                <a:spcPct val="130000"/>
              </a:lnSpc>
              <a:defRPr/>
            </a:pPr>
            <a:endParaRPr lang="zh-CN" altLang="en-US"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xmlns="" val="8734514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084" y="214290"/>
            <a:ext cx="11715832" cy="6429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167570" y="1864618"/>
            <a:ext cx="4786345" cy="4463140"/>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indent="457246">
              <a:lnSpc>
                <a:spcPct val="150000"/>
              </a:lnSpc>
            </a:pPr>
            <a:endParaRPr lang="zh-CN" altLang="en-US" dirty="0">
              <a:solidFill>
                <a:schemeClr val="bg1">
                  <a:lumMod val="50000"/>
                </a:schemeClr>
              </a:solidFill>
              <a:latin typeface="微软雅黑" pitchFamily="34" charset="-122"/>
              <a:ea typeface="微软雅黑" pitchFamily="34" charset="-122"/>
            </a:endParaRPr>
          </a:p>
        </p:txBody>
      </p:sp>
      <p:pic>
        <p:nvPicPr>
          <p:cNvPr id="6" name="Picture 3" descr="E:\UCDownloaded\！PPT图片及版面资源\06-PPT精选插图\03-人物\女孩NPG05.png"/>
          <p:cNvPicPr>
            <a:picLocks noChangeAspect="1" noChangeArrowheads="1"/>
          </p:cNvPicPr>
          <p:nvPr/>
        </p:nvPicPr>
        <p:blipFill>
          <a:blip r:embed="rId2" cstate="print"/>
          <a:stretch>
            <a:fillRect/>
          </a:stretch>
        </p:blipFill>
        <p:spPr bwMode="auto">
          <a:xfrm>
            <a:off x="7167570" y="2307490"/>
            <a:ext cx="5047011" cy="433622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文本框 7"/>
          <p:cNvSpPr txBox="1"/>
          <p:nvPr/>
        </p:nvSpPr>
        <p:spPr>
          <a:xfrm>
            <a:off x="1683237" y="1604817"/>
            <a:ext cx="4392172" cy="769441"/>
          </a:xfrm>
          <a:prstGeom prst="rect">
            <a:avLst/>
          </a:prstGeom>
          <a:noFill/>
        </p:spPr>
        <p:txBody>
          <a:bodyPr wrap="square" rtlCol="0">
            <a:spAutoFit/>
          </a:bodyPr>
          <a:lstStyle/>
          <a:p>
            <a:pPr lvl="0" algn="ctr" eaLnBrk="1" fontAlgn="auto" hangingPunct="1">
              <a:spcBef>
                <a:spcPts val="0"/>
              </a:spcBef>
              <a:spcAft>
                <a:spcPts val="0"/>
              </a:spcAft>
              <a:defRPr/>
            </a:pPr>
            <a:r>
              <a:rPr lang="zh-CN" altLang="en-US" sz="4400" b="1" dirty="0" smtClean="0">
                <a:solidFill>
                  <a:srgbClr val="FF0000"/>
                </a:solidFill>
                <a:latin typeface="微软雅黑" panose="020B0503020204020204" pitchFamily="34" charset="-122"/>
                <a:ea typeface="微软雅黑" panose="020B0503020204020204" pitchFamily="34" charset="-122"/>
              </a:rPr>
              <a:t>思 考</a:t>
            </a:r>
            <a:endParaRPr lang="zh-CN" altLang="en-US" sz="4400" b="1" dirty="0">
              <a:solidFill>
                <a:srgbClr val="FF00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683237" y="1540804"/>
            <a:ext cx="43921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683237" y="2438271"/>
            <a:ext cx="43921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60817" y="2901418"/>
            <a:ext cx="5822120" cy="1772793"/>
          </a:xfrm>
          <a:prstGeom prst="rect">
            <a:avLst/>
          </a:prstGeom>
        </p:spPr>
        <p:txBody>
          <a:bodyPr wrap="square">
            <a:spAutoFit/>
          </a:bodyPr>
          <a:lstStyle/>
          <a:p>
            <a:pPr lvl="0">
              <a:lnSpc>
                <a:spcPct val="130000"/>
              </a:lnSpc>
              <a:defRPr/>
            </a:pPr>
            <a:r>
              <a:rPr lang="zh-CN" altLang="en-US" sz="2800" b="1"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毒品的危害那么大，而且还那么善于“伪装”，我们要怎样才能避免沾染毒品呢？</a:t>
            </a:r>
          </a:p>
        </p:txBody>
      </p:sp>
    </p:spTree>
    <p:extLst>
      <p:ext uri="{BB962C8B-B14F-4D97-AF65-F5344CB8AC3E}">
        <p14:creationId xmlns:p14="http://schemas.microsoft.com/office/powerpoint/2010/main" xmlns="" val="8734514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2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19231</TotalTime>
  <Words>559</Words>
  <Application>Microsoft Office PowerPoint</Application>
  <PresentationFormat>自定义</PresentationFormat>
  <Paragraphs>53</Paragraphs>
  <Slides>11</Slides>
  <Notes>4</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2_Office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DADI</cp:lastModifiedBy>
  <cp:revision>1970</cp:revision>
  <dcterms:created xsi:type="dcterms:W3CDTF">2017-11-13T08:28:00Z</dcterms:created>
  <dcterms:modified xsi:type="dcterms:W3CDTF">2019-10-29T03:18:23Z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