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5" r:id="rId6"/>
    <p:sldId id="267" r:id="rId7"/>
    <p:sldId id="266" r:id="rId8"/>
    <p:sldId id="268" r:id="rId9"/>
    <p:sldId id="269" r:id="rId10"/>
    <p:sldId id="270" r:id="rId11"/>
    <p:sldId id="287" r:id="rId12"/>
    <p:sldId id="286" r:id="rId13"/>
    <p:sldId id="271" r:id="rId14"/>
    <p:sldId id="288" r:id="rId15"/>
    <p:sldId id="289" r:id="rId16"/>
    <p:sldId id="290" r:id="rId17"/>
    <p:sldId id="291" r:id="rId18"/>
    <p:sldId id="284" r:id="rId19"/>
    <p:sldId id="292" r:id="rId20"/>
    <p:sldId id="306" r:id="rId21"/>
    <p:sldId id="273" r:id="rId22"/>
    <p:sldId id="307" r:id="rId23"/>
    <p:sldId id="274" r:id="rId24"/>
    <p:sldId id="275" r:id="rId25"/>
    <p:sldId id="278" r:id="rId26"/>
    <p:sldId id="308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636" y="8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61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D99A0-D537-4060-9AE5-76985D7CD6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C1DED-C148-40FE-AE17-456C5230D5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020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97DD101-D523-41B7-BF44-8A3D0C2FC2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ADB8A7-AFE2-4495-8EFC-A194083CE7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020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97DD101-D523-41B7-BF44-8A3D0C2FC2B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5"/>
            <a:ext cx="10363200" cy="147002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6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0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36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7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0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36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7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1" y="274639"/>
            <a:ext cx="2743200" cy="58515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1" cy="585152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74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440">
                <a:solidFill>
                  <a:schemeClr val="tx1">
                    <a:tint val="75000"/>
                  </a:schemeClr>
                </a:solidFill>
              </a:defRPr>
            </a:lvl1pPr>
            <a:lvl2pPr marL="543560" indent="0">
              <a:buNone/>
              <a:defRPr sz="2165">
                <a:solidFill>
                  <a:schemeClr val="tx1">
                    <a:tint val="75000"/>
                  </a:schemeClr>
                </a:solidFill>
              </a:defRPr>
            </a:lvl2pPr>
            <a:lvl3pPr marL="1086485" indent="0">
              <a:buNone/>
              <a:defRPr sz="1895">
                <a:solidFill>
                  <a:schemeClr val="tx1">
                    <a:tint val="75000"/>
                  </a:schemeClr>
                </a:solidFill>
              </a:defRPr>
            </a:lvl3pPr>
            <a:lvl4pPr marL="163004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4pPr>
            <a:lvl5pPr marL="217360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5pPr>
            <a:lvl6pPr marL="271716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6pPr>
            <a:lvl7pPr marL="3260090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7pPr>
            <a:lvl8pPr marL="3803650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8pPr>
            <a:lvl9pPr marL="4347210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4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440"/>
            </a:lvl3pPr>
            <a:lvl4pPr>
              <a:defRPr sz="2165"/>
            </a:lvl4pPr>
            <a:lvl5pPr>
              <a:defRPr sz="2165"/>
            </a:lvl5pPr>
            <a:lvl6pPr>
              <a:defRPr sz="2165"/>
            </a:lvl6pPr>
            <a:lvl7pPr>
              <a:defRPr sz="2165"/>
            </a:lvl7pPr>
            <a:lvl8pPr>
              <a:defRPr sz="2165"/>
            </a:lvl8pPr>
            <a:lvl9pPr>
              <a:defRPr sz="21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1" y="1600200"/>
            <a:ext cx="5384800" cy="4525964"/>
          </a:xfrm>
        </p:spPr>
        <p:txBody>
          <a:bodyPr/>
          <a:lstStyle>
            <a:lvl1pPr>
              <a:defRPr sz="3385"/>
            </a:lvl1pPr>
            <a:lvl2pPr>
              <a:defRPr sz="2845"/>
            </a:lvl2pPr>
            <a:lvl3pPr>
              <a:defRPr sz="2440"/>
            </a:lvl3pPr>
            <a:lvl4pPr>
              <a:defRPr sz="2165"/>
            </a:lvl4pPr>
            <a:lvl5pPr>
              <a:defRPr sz="2165"/>
            </a:lvl5pPr>
            <a:lvl6pPr>
              <a:defRPr sz="2165"/>
            </a:lvl6pPr>
            <a:lvl7pPr>
              <a:defRPr sz="2165"/>
            </a:lvl7pPr>
            <a:lvl8pPr>
              <a:defRPr sz="2165"/>
            </a:lvl8pPr>
            <a:lvl9pPr>
              <a:defRPr sz="21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1"/>
          </a:xfrm>
        </p:spPr>
        <p:txBody>
          <a:bodyPr anchor="b"/>
          <a:lstStyle>
            <a:lvl1pPr marL="0" indent="0">
              <a:buNone/>
              <a:defRPr sz="2845" b="1"/>
            </a:lvl1pPr>
            <a:lvl2pPr marL="543560" indent="0">
              <a:buNone/>
              <a:defRPr sz="2440" b="1"/>
            </a:lvl2pPr>
            <a:lvl3pPr marL="1086485" indent="0">
              <a:buNone/>
              <a:defRPr sz="2165" b="1"/>
            </a:lvl3pPr>
            <a:lvl4pPr marL="1630045" indent="0">
              <a:buNone/>
              <a:defRPr sz="1895" b="1"/>
            </a:lvl4pPr>
            <a:lvl5pPr marL="2173605" indent="0">
              <a:buNone/>
              <a:defRPr sz="1895" b="1"/>
            </a:lvl5pPr>
            <a:lvl6pPr marL="2717165" indent="0">
              <a:buNone/>
              <a:defRPr sz="1895" b="1"/>
            </a:lvl6pPr>
            <a:lvl7pPr marL="3260090" indent="0">
              <a:buNone/>
              <a:defRPr sz="1895" b="1"/>
            </a:lvl7pPr>
            <a:lvl8pPr marL="3803650" indent="0">
              <a:buNone/>
              <a:defRPr sz="1895" b="1"/>
            </a:lvl8pPr>
            <a:lvl9pPr marL="4347210" indent="0">
              <a:buNone/>
              <a:defRPr sz="189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</p:spPr>
        <p:txBody>
          <a:bodyPr/>
          <a:lstStyle>
            <a:lvl1pPr>
              <a:defRPr sz="2845"/>
            </a:lvl1pPr>
            <a:lvl2pPr>
              <a:defRPr sz="2440"/>
            </a:lvl2pPr>
            <a:lvl3pPr>
              <a:defRPr sz="2165"/>
            </a:lvl3pPr>
            <a:lvl4pPr>
              <a:defRPr sz="1895"/>
            </a:lvl4pPr>
            <a:lvl5pPr>
              <a:defRPr sz="1895"/>
            </a:lvl5pPr>
            <a:lvl6pPr>
              <a:defRPr sz="1895"/>
            </a:lvl6pPr>
            <a:lvl7pPr>
              <a:defRPr sz="1895"/>
            </a:lvl7pPr>
            <a:lvl8pPr>
              <a:defRPr sz="1895"/>
            </a:lvl8pPr>
            <a:lvl9pPr>
              <a:defRPr sz="18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4"/>
            <a:ext cx="5389033" cy="639761"/>
          </a:xfrm>
        </p:spPr>
        <p:txBody>
          <a:bodyPr anchor="b"/>
          <a:lstStyle>
            <a:lvl1pPr marL="0" indent="0">
              <a:buNone/>
              <a:defRPr sz="2845" b="1"/>
            </a:lvl1pPr>
            <a:lvl2pPr marL="543560" indent="0">
              <a:buNone/>
              <a:defRPr sz="2440" b="1"/>
            </a:lvl2pPr>
            <a:lvl3pPr marL="1086485" indent="0">
              <a:buNone/>
              <a:defRPr sz="2165" b="1"/>
            </a:lvl3pPr>
            <a:lvl4pPr marL="1630045" indent="0">
              <a:buNone/>
              <a:defRPr sz="1895" b="1"/>
            </a:lvl4pPr>
            <a:lvl5pPr marL="2173605" indent="0">
              <a:buNone/>
              <a:defRPr sz="1895" b="1"/>
            </a:lvl5pPr>
            <a:lvl6pPr marL="2717165" indent="0">
              <a:buNone/>
              <a:defRPr sz="1895" b="1"/>
            </a:lvl6pPr>
            <a:lvl7pPr marL="3260090" indent="0">
              <a:buNone/>
              <a:defRPr sz="1895" b="1"/>
            </a:lvl7pPr>
            <a:lvl8pPr marL="3803650" indent="0">
              <a:buNone/>
              <a:defRPr sz="1895" b="1"/>
            </a:lvl8pPr>
            <a:lvl9pPr marL="4347210" indent="0">
              <a:buNone/>
              <a:defRPr sz="189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6"/>
            <a:ext cx="5389033" cy="3951288"/>
          </a:xfrm>
        </p:spPr>
        <p:txBody>
          <a:bodyPr/>
          <a:lstStyle>
            <a:lvl1pPr>
              <a:defRPr sz="2845"/>
            </a:lvl1pPr>
            <a:lvl2pPr>
              <a:defRPr sz="2440"/>
            </a:lvl2pPr>
            <a:lvl3pPr>
              <a:defRPr sz="2165"/>
            </a:lvl3pPr>
            <a:lvl4pPr>
              <a:defRPr sz="1895"/>
            </a:lvl4pPr>
            <a:lvl5pPr>
              <a:defRPr sz="1895"/>
            </a:lvl5pPr>
            <a:lvl6pPr>
              <a:defRPr sz="1895"/>
            </a:lvl6pPr>
            <a:lvl7pPr>
              <a:defRPr sz="1895"/>
            </a:lvl7pPr>
            <a:lvl8pPr>
              <a:defRPr sz="1895"/>
            </a:lvl8pPr>
            <a:lvl9pPr>
              <a:defRPr sz="189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44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0"/>
            <a:ext cx="6815667" cy="5853114"/>
          </a:xfrm>
        </p:spPr>
        <p:txBody>
          <a:bodyPr/>
          <a:lstStyle>
            <a:lvl1pPr>
              <a:defRPr sz="3795"/>
            </a:lvl1pPr>
            <a:lvl2pPr>
              <a:defRPr sz="3385"/>
            </a:lvl2pPr>
            <a:lvl3pPr>
              <a:defRPr sz="2845"/>
            </a:lvl3pPr>
            <a:lvl4pPr>
              <a:defRPr sz="2440"/>
            </a:lvl4pPr>
            <a:lvl5pPr>
              <a:defRPr sz="2440"/>
            </a:lvl5pPr>
            <a:lvl6pPr>
              <a:defRPr sz="2440"/>
            </a:lvl6pPr>
            <a:lvl7pPr>
              <a:defRPr sz="2440"/>
            </a:lvl7pPr>
            <a:lvl8pPr>
              <a:defRPr sz="2440"/>
            </a:lvl8pPr>
            <a:lvl9pPr>
              <a:defRPr sz="24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2"/>
          </a:xfrm>
        </p:spPr>
        <p:txBody>
          <a:bodyPr/>
          <a:lstStyle>
            <a:lvl1pPr marL="0" indent="0">
              <a:buNone/>
              <a:defRPr sz="1625"/>
            </a:lvl1pPr>
            <a:lvl2pPr marL="543560" indent="0">
              <a:buNone/>
              <a:defRPr sz="1490"/>
            </a:lvl2pPr>
            <a:lvl3pPr marL="1086485" indent="0">
              <a:buNone/>
              <a:defRPr sz="1220"/>
            </a:lvl3pPr>
            <a:lvl4pPr marL="1630045" indent="0">
              <a:buNone/>
              <a:defRPr sz="1085"/>
            </a:lvl4pPr>
            <a:lvl5pPr marL="2173605" indent="0">
              <a:buNone/>
              <a:defRPr sz="1085"/>
            </a:lvl5pPr>
            <a:lvl6pPr marL="2717165" indent="0">
              <a:buNone/>
              <a:defRPr sz="1085"/>
            </a:lvl6pPr>
            <a:lvl7pPr marL="3260090" indent="0">
              <a:buNone/>
              <a:defRPr sz="1085"/>
            </a:lvl7pPr>
            <a:lvl8pPr marL="3803650" indent="0">
              <a:buNone/>
              <a:defRPr sz="1085"/>
            </a:lvl8pPr>
            <a:lvl9pPr marL="4347210" indent="0">
              <a:buNone/>
              <a:defRPr sz="10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244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/>
          <a:lstStyle>
            <a:lvl1pPr marL="0" indent="0">
              <a:buNone/>
              <a:defRPr sz="3795"/>
            </a:lvl1pPr>
            <a:lvl2pPr marL="543560" indent="0">
              <a:buNone/>
              <a:defRPr sz="3385"/>
            </a:lvl2pPr>
            <a:lvl3pPr marL="1086485" indent="0">
              <a:buNone/>
              <a:defRPr sz="2845"/>
            </a:lvl3pPr>
            <a:lvl4pPr marL="1630045" indent="0">
              <a:buNone/>
              <a:defRPr sz="2440"/>
            </a:lvl4pPr>
            <a:lvl5pPr marL="2173605" indent="0">
              <a:buNone/>
              <a:defRPr sz="2440"/>
            </a:lvl5pPr>
            <a:lvl6pPr marL="2717165" indent="0">
              <a:buNone/>
              <a:defRPr sz="2440"/>
            </a:lvl6pPr>
            <a:lvl7pPr marL="3260090" indent="0">
              <a:buNone/>
              <a:defRPr sz="2440"/>
            </a:lvl7pPr>
            <a:lvl8pPr marL="3803650" indent="0">
              <a:buNone/>
              <a:defRPr sz="2440"/>
            </a:lvl8pPr>
            <a:lvl9pPr marL="4347210" indent="0">
              <a:buNone/>
              <a:defRPr sz="244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625"/>
            </a:lvl1pPr>
            <a:lvl2pPr marL="543560" indent="0">
              <a:buNone/>
              <a:defRPr sz="1490"/>
            </a:lvl2pPr>
            <a:lvl3pPr marL="1086485" indent="0">
              <a:buNone/>
              <a:defRPr sz="1220"/>
            </a:lvl3pPr>
            <a:lvl4pPr marL="1630045" indent="0">
              <a:buNone/>
              <a:defRPr sz="1085"/>
            </a:lvl4pPr>
            <a:lvl5pPr marL="2173605" indent="0">
              <a:buNone/>
              <a:defRPr sz="1085"/>
            </a:lvl5pPr>
            <a:lvl6pPr marL="2717165" indent="0">
              <a:buNone/>
              <a:defRPr sz="1085"/>
            </a:lvl6pPr>
            <a:lvl7pPr marL="3260090" indent="0">
              <a:buNone/>
              <a:defRPr sz="1085"/>
            </a:lvl7pPr>
            <a:lvl8pPr marL="3803650" indent="0">
              <a:buNone/>
              <a:defRPr sz="1085"/>
            </a:lvl8pPr>
            <a:lvl9pPr marL="4347210" indent="0">
              <a:buNone/>
              <a:defRPr sz="108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1" cy="1143000"/>
          </a:xfrm>
          <a:prstGeom prst="rect">
            <a:avLst/>
          </a:prstGeom>
        </p:spPr>
        <p:txBody>
          <a:bodyPr vert="horz" lIns="80229" tIns="40115" rIns="80229" bIns="4011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1" cy="4525964"/>
          </a:xfrm>
          <a:prstGeom prst="rect">
            <a:avLst/>
          </a:prstGeom>
        </p:spPr>
        <p:txBody>
          <a:bodyPr vert="horz" lIns="80229" tIns="40115" rIns="80229" bIns="4011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1" cy="365125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l">
              <a:defRPr sz="14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1"/>
            <a:ext cx="3860800" cy="365125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ctr">
              <a:defRPr sz="14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1" cy="365125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r">
              <a:defRPr sz="14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xStyles>
    <p:titleStyle>
      <a:lvl1pPr algn="ctr" defTabSz="1086485" rtl="0" eaLnBrk="1" latinLnBrk="0" hangingPunct="1">
        <a:spcBef>
          <a:spcPct val="0"/>
        </a:spcBef>
        <a:buNone/>
        <a:defRPr sz="528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7670" indent="-407670" algn="l" defTabSz="10864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795" kern="1200">
          <a:solidFill>
            <a:schemeClr val="tx1"/>
          </a:solidFill>
          <a:latin typeface="+mn-lt"/>
          <a:ea typeface="+mn-ea"/>
          <a:cs typeface="+mn-cs"/>
        </a:defRPr>
      </a:lvl1pPr>
      <a:lvl2pPr marL="883285" indent="-339725" algn="l" defTabSz="1086485" rtl="0" eaLnBrk="1" latinLnBrk="0" hangingPunct="1">
        <a:spcBef>
          <a:spcPct val="20000"/>
        </a:spcBef>
        <a:buFont typeface="Arial" panose="020B0604020202020204" pitchFamily="34" charset="0"/>
        <a:buChar char="–"/>
        <a:defRPr sz="3385" kern="1200">
          <a:solidFill>
            <a:schemeClr val="tx1"/>
          </a:solidFill>
          <a:latin typeface="+mn-lt"/>
          <a:ea typeface="+mn-ea"/>
          <a:cs typeface="+mn-cs"/>
        </a:defRPr>
      </a:lvl2pPr>
      <a:lvl3pPr marL="1358265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845" kern="1200">
          <a:solidFill>
            <a:schemeClr val="tx1"/>
          </a:solidFill>
          <a:latin typeface="+mn-lt"/>
          <a:ea typeface="+mn-ea"/>
          <a:cs typeface="+mn-cs"/>
        </a:defRPr>
      </a:lvl3pPr>
      <a:lvl4pPr marL="1901825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40" kern="1200">
          <a:solidFill>
            <a:schemeClr val="tx1"/>
          </a:solidFill>
          <a:latin typeface="+mn-lt"/>
          <a:ea typeface="+mn-ea"/>
          <a:cs typeface="+mn-cs"/>
        </a:defRPr>
      </a:lvl4pPr>
      <a:lvl5pPr marL="2445385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»"/>
        <a:defRPr sz="2440" kern="1200">
          <a:solidFill>
            <a:schemeClr val="tx1"/>
          </a:solidFill>
          <a:latin typeface="+mn-lt"/>
          <a:ea typeface="+mn-ea"/>
          <a:cs typeface="+mn-cs"/>
        </a:defRPr>
      </a:lvl5pPr>
      <a:lvl6pPr marL="2988945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6pPr>
      <a:lvl7pPr marL="3531870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7pPr>
      <a:lvl8pPr marL="4075430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8pPr>
      <a:lvl9pPr marL="4618990" indent="-271780" algn="l" defTabSz="10864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1pPr>
      <a:lvl2pPr marL="543560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2pPr>
      <a:lvl3pPr marL="1086485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3pPr>
      <a:lvl4pPr marL="1630045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4pPr>
      <a:lvl5pPr marL="2173605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5pPr>
      <a:lvl6pPr marL="2717165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6pPr>
      <a:lvl7pPr marL="3260090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7pPr>
      <a:lvl8pPr marL="3803650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8pPr>
      <a:lvl9pPr marL="4347210" algn="l" defTabSz="1086485" rtl="0" eaLnBrk="1" latinLnBrk="0" hangingPunct="1">
        <a:defRPr sz="21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4.xml"/><Relationship Id="rId7" Type="http://schemas.openxmlformats.org/officeDocument/2006/relationships/image" Target="../media/image4.png"/><Relationship Id="rId6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1" Type="http://schemas.openxmlformats.org/officeDocument/2006/relationships/notesSlide" Target="../notesSlides/notesSlide1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9" Type="http://schemas.openxmlformats.org/officeDocument/2006/relationships/tags" Target="../tags/tag9.xml"/><Relationship Id="rId18" Type="http://schemas.openxmlformats.org/officeDocument/2006/relationships/image" Target="../media/image10.jpeg"/><Relationship Id="rId17" Type="http://schemas.openxmlformats.org/officeDocument/2006/relationships/image" Target="../media/image9.png"/><Relationship Id="rId16" Type="http://schemas.openxmlformats.org/officeDocument/2006/relationships/tags" Target="../tags/tag8.xml"/><Relationship Id="rId15" Type="http://schemas.openxmlformats.org/officeDocument/2006/relationships/image" Target="../media/image8.png"/><Relationship Id="rId14" Type="http://schemas.openxmlformats.org/officeDocument/2006/relationships/tags" Target="../tags/tag7.xml"/><Relationship Id="rId13" Type="http://schemas.openxmlformats.org/officeDocument/2006/relationships/image" Target="../media/image7.png"/><Relationship Id="rId12" Type="http://schemas.openxmlformats.org/officeDocument/2006/relationships/tags" Target="../tags/tag6.xml"/><Relationship Id="rId11" Type="http://schemas.openxmlformats.org/officeDocument/2006/relationships/image" Target="../media/image6.png"/><Relationship Id="rId10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7.xml"/><Relationship Id="rId7" Type="http://schemas.openxmlformats.org/officeDocument/2006/relationships/image" Target="../media/image8.png"/><Relationship Id="rId6" Type="http://schemas.openxmlformats.org/officeDocument/2006/relationships/tags" Target="../tags/tag36.xml"/><Relationship Id="rId5" Type="http://schemas.openxmlformats.org/officeDocument/2006/relationships/image" Target="../media/image5.png"/><Relationship Id="rId4" Type="http://schemas.openxmlformats.org/officeDocument/2006/relationships/tags" Target="../tags/tag35.xml"/><Relationship Id="rId3" Type="http://schemas.openxmlformats.org/officeDocument/2006/relationships/image" Target="../media/image3.png"/><Relationship Id="rId2" Type="http://schemas.openxmlformats.org/officeDocument/2006/relationships/tags" Target="../tags/tag3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41.xml"/><Relationship Id="rId7" Type="http://schemas.openxmlformats.org/officeDocument/2006/relationships/image" Target="../media/image8.png"/><Relationship Id="rId6" Type="http://schemas.openxmlformats.org/officeDocument/2006/relationships/tags" Target="../tags/tag40.xml"/><Relationship Id="rId5" Type="http://schemas.openxmlformats.org/officeDocument/2006/relationships/image" Target="../media/image5.png"/><Relationship Id="rId4" Type="http://schemas.openxmlformats.org/officeDocument/2006/relationships/tags" Target="../tags/tag39.xml"/><Relationship Id="rId3" Type="http://schemas.openxmlformats.org/officeDocument/2006/relationships/image" Target="../media/image3.png"/><Relationship Id="rId2" Type="http://schemas.openxmlformats.org/officeDocument/2006/relationships/tags" Target="../tags/tag38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jpeg"/><Relationship Id="rId8" Type="http://schemas.openxmlformats.org/officeDocument/2006/relationships/image" Target="../media/image6.png"/><Relationship Id="rId7" Type="http://schemas.openxmlformats.org/officeDocument/2006/relationships/tags" Target="../tags/tag45.xml"/><Relationship Id="rId6" Type="http://schemas.openxmlformats.org/officeDocument/2006/relationships/image" Target="../media/image8.png"/><Relationship Id="rId5" Type="http://schemas.openxmlformats.org/officeDocument/2006/relationships/tags" Target="../tags/tag44.xml"/><Relationship Id="rId4" Type="http://schemas.openxmlformats.org/officeDocument/2006/relationships/image" Target="../media/image5.png"/><Relationship Id="rId3" Type="http://schemas.openxmlformats.org/officeDocument/2006/relationships/tags" Target="../tags/tag43.xml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../media/image5.png"/><Relationship Id="rId7" Type="http://schemas.openxmlformats.org/officeDocument/2006/relationships/tags" Target="../tags/tag11.xml"/><Relationship Id="rId6" Type="http://schemas.openxmlformats.org/officeDocument/2006/relationships/image" Target="../media/image3.png"/><Relationship Id="rId5" Type="http://schemas.openxmlformats.org/officeDocument/2006/relationships/tags" Target="../tags/tag10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11" Type="http://schemas.openxmlformats.org/officeDocument/2006/relationships/tags" Target="../tags/tag13.xml"/><Relationship Id="rId10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image" Target="../media/image6.png"/><Relationship Id="rId7" Type="http://schemas.openxmlformats.org/officeDocument/2006/relationships/tags" Target="../tags/tag49.xml"/><Relationship Id="rId6" Type="http://schemas.openxmlformats.org/officeDocument/2006/relationships/image" Target="../media/image8.png"/><Relationship Id="rId5" Type="http://schemas.openxmlformats.org/officeDocument/2006/relationships/tags" Target="../tags/tag48.xml"/><Relationship Id="rId4" Type="http://schemas.openxmlformats.org/officeDocument/2006/relationships/image" Target="../media/image5.png"/><Relationship Id="rId3" Type="http://schemas.openxmlformats.org/officeDocument/2006/relationships/tags" Target="../tags/tag47.xml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3.xml"/><Relationship Id="rId7" Type="http://schemas.openxmlformats.org/officeDocument/2006/relationships/image" Target="../media/image8.png"/><Relationship Id="rId6" Type="http://schemas.openxmlformats.org/officeDocument/2006/relationships/tags" Target="../tags/tag52.xml"/><Relationship Id="rId5" Type="http://schemas.openxmlformats.org/officeDocument/2006/relationships/image" Target="../media/image5.png"/><Relationship Id="rId4" Type="http://schemas.openxmlformats.org/officeDocument/2006/relationships/tags" Target="../tags/tag51.xml"/><Relationship Id="rId3" Type="http://schemas.openxmlformats.org/officeDocument/2006/relationships/image" Target="../media/image3.png"/><Relationship Id="rId2" Type="http://schemas.openxmlformats.org/officeDocument/2006/relationships/tags" Target="../tags/tag50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57.xml"/><Relationship Id="rId7" Type="http://schemas.openxmlformats.org/officeDocument/2006/relationships/image" Target="../media/image8.png"/><Relationship Id="rId6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openxmlformats.org/officeDocument/2006/relationships/tags" Target="../tags/tag55.xml"/><Relationship Id="rId3" Type="http://schemas.openxmlformats.org/officeDocument/2006/relationships/image" Target="../media/image3.png"/><Relationship Id="rId2" Type="http://schemas.openxmlformats.org/officeDocument/2006/relationships/tags" Target="../tags/tag5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1.xml"/><Relationship Id="rId7" Type="http://schemas.openxmlformats.org/officeDocument/2006/relationships/image" Target="../media/image8.png"/><Relationship Id="rId6" Type="http://schemas.openxmlformats.org/officeDocument/2006/relationships/tags" Target="../tags/tag60.xml"/><Relationship Id="rId5" Type="http://schemas.openxmlformats.org/officeDocument/2006/relationships/image" Target="../media/image5.png"/><Relationship Id="rId4" Type="http://schemas.openxmlformats.org/officeDocument/2006/relationships/tags" Target="../tags/tag59.xml"/><Relationship Id="rId3" Type="http://schemas.openxmlformats.org/officeDocument/2006/relationships/image" Target="../media/image3.png"/><Relationship Id="rId2" Type="http://schemas.openxmlformats.org/officeDocument/2006/relationships/tags" Target="../tags/tag58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65.xml"/><Relationship Id="rId7" Type="http://schemas.openxmlformats.org/officeDocument/2006/relationships/image" Target="../media/image8.png"/><Relationship Id="rId6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tags" Target="../tags/tag63.xml"/><Relationship Id="rId3" Type="http://schemas.openxmlformats.org/officeDocument/2006/relationships/image" Target="../media/image3.png"/><Relationship Id="rId2" Type="http://schemas.openxmlformats.org/officeDocument/2006/relationships/tags" Target="../tags/tag6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.jpeg"/><Relationship Id="rId1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4.png"/><Relationship Id="rId7" Type="http://schemas.openxmlformats.org/officeDocument/2006/relationships/tags" Target="../tags/tag68.xml"/><Relationship Id="rId6" Type="http://schemas.openxmlformats.org/officeDocument/2006/relationships/image" Target="../media/image3.png"/><Relationship Id="rId5" Type="http://schemas.openxmlformats.org/officeDocument/2006/relationships/tags" Target="../tags/tag67.xml"/><Relationship Id="rId4" Type="http://schemas.openxmlformats.org/officeDocument/2006/relationships/image" Target="../media/image50.png"/><Relationship Id="rId3" Type="http://schemas.openxmlformats.org/officeDocument/2006/relationships/image" Target="../media/image2.png"/><Relationship Id="rId21" Type="http://schemas.openxmlformats.org/officeDocument/2006/relationships/notesSlide" Target="../notesSlides/notesSlide3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9" Type="http://schemas.openxmlformats.org/officeDocument/2006/relationships/tags" Target="../tags/tag74.xml"/><Relationship Id="rId18" Type="http://schemas.openxmlformats.org/officeDocument/2006/relationships/image" Target="../media/image9.png"/><Relationship Id="rId17" Type="http://schemas.openxmlformats.org/officeDocument/2006/relationships/tags" Target="../tags/tag73.xml"/><Relationship Id="rId16" Type="http://schemas.openxmlformats.org/officeDocument/2006/relationships/image" Target="../media/image8.png"/><Relationship Id="rId15" Type="http://schemas.openxmlformats.org/officeDocument/2006/relationships/tags" Target="../tags/tag72.xml"/><Relationship Id="rId14" Type="http://schemas.openxmlformats.org/officeDocument/2006/relationships/image" Target="../media/image7.png"/><Relationship Id="rId13" Type="http://schemas.openxmlformats.org/officeDocument/2006/relationships/tags" Target="../tags/tag71.xml"/><Relationship Id="rId12" Type="http://schemas.openxmlformats.org/officeDocument/2006/relationships/image" Target="../media/image6.png"/><Relationship Id="rId11" Type="http://schemas.openxmlformats.org/officeDocument/2006/relationships/tags" Target="../tags/tag70.xml"/><Relationship Id="rId10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17.xml"/><Relationship Id="rId7" Type="http://schemas.openxmlformats.org/officeDocument/2006/relationships/image" Target="../media/image8.png"/><Relationship Id="rId6" Type="http://schemas.openxmlformats.org/officeDocument/2006/relationships/tags" Target="../tags/tag16.xml"/><Relationship Id="rId5" Type="http://schemas.openxmlformats.org/officeDocument/2006/relationships/image" Target="../media/image5.png"/><Relationship Id="rId4" Type="http://schemas.openxmlformats.org/officeDocument/2006/relationships/tags" Target="../tags/tag15.xml"/><Relationship Id="rId3" Type="http://schemas.openxmlformats.org/officeDocument/2006/relationships/image" Target="../media/image3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1.xml"/><Relationship Id="rId7" Type="http://schemas.openxmlformats.org/officeDocument/2006/relationships/image" Target="../media/image8.png"/><Relationship Id="rId6" Type="http://schemas.openxmlformats.org/officeDocument/2006/relationships/tags" Target="../tags/tag20.xml"/><Relationship Id="rId5" Type="http://schemas.openxmlformats.org/officeDocument/2006/relationships/image" Target="../media/image5.png"/><Relationship Id="rId4" Type="http://schemas.openxmlformats.org/officeDocument/2006/relationships/tags" Target="../tags/tag19.xml"/><Relationship Id="rId3" Type="http://schemas.openxmlformats.org/officeDocument/2006/relationships/image" Target="../media/image3.png"/><Relationship Id="rId2" Type="http://schemas.openxmlformats.org/officeDocument/2006/relationships/tags" Target="../tags/tag18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3.jpeg"/><Relationship Id="rId11" Type="http://schemas.openxmlformats.org/officeDocument/2006/relationships/image" Target="../media/image22.jpeg"/><Relationship Id="rId10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5.xml"/><Relationship Id="rId7" Type="http://schemas.openxmlformats.org/officeDocument/2006/relationships/image" Target="../media/image8.png"/><Relationship Id="rId6" Type="http://schemas.openxmlformats.org/officeDocument/2006/relationships/tags" Target="../tags/tag24.xml"/><Relationship Id="rId5" Type="http://schemas.openxmlformats.org/officeDocument/2006/relationships/image" Target="../media/image5.png"/><Relationship Id="rId4" Type="http://schemas.openxmlformats.org/officeDocument/2006/relationships/tags" Target="../tags/tag23.xml"/><Relationship Id="rId3" Type="http://schemas.openxmlformats.org/officeDocument/2006/relationships/image" Target="../media/image3.png"/><Relationship Id="rId2" Type="http://schemas.openxmlformats.org/officeDocument/2006/relationships/tags" Target="../tags/tag22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6.jpeg"/><Relationship Id="rId10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29.xml"/><Relationship Id="rId7" Type="http://schemas.openxmlformats.org/officeDocument/2006/relationships/image" Target="../media/image8.png"/><Relationship Id="rId6" Type="http://schemas.openxmlformats.org/officeDocument/2006/relationships/tags" Target="../tags/tag28.xml"/><Relationship Id="rId5" Type="http://schemas.openxmlformats.org/officeDocument/2006/relationships/image" Target="../media/image5.png"/><Relationship Id="rId4" Type="http://schemas.openxmlformats.org/officeDocument/2006/relationships/tags" Target="../tags/tag27.xml"/><Relationship Id="rId3" Type="http://schemas.openxmlformats.org/officeDocument/2006/relationships/image" Target="../media/image3.png"/><Relationship Id="rId2" Type="http://schemas.openxmlformats.org/officeDocument/2006/relationships/tags" Target="../tags/tag26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9.jpeg"/><Relationship Id="rId10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33.xml"/><Relationship Id="rId7" Type="http://schemas.openxmlformats.org/officeDocument/2006/relationships/image" Target="../media/image8.png"/><Relationship Id="rId6" Type="http://schemas.openxmlformats.org/officeDocument/2006/relationships/tags" Target="../tags/tag32.xml"/><Relationship Id="rId5" Type="http://schemas.openxmlformats.org/officeDocument/2006/relationships/image" Target="../media/image5.png"/><Relationship Id="rId4" Type="http://schemas.openxmlformats.org/officeDocument/2006/relationships/tags" Target="../tags/tag31.xml"/><Relationship Id="rId3" Type="http://schemas.openxmlformats.org/officeDocument/2006/relationships/image" Target="../media/image3.png"/><Relationship Id="rId2" Type="http://schemas.openxmlformats.org/officeDocument/2006/relationships/tags" Target="../tags/tag30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3" y="3729488"/>
            <a:ext cx="3964193" cy="39641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598470" y="-1205443"/>
            <a:ext cx="13762496" cy="8080671"/>
            <a:chOff x="-1598470" y="-1205443"/>
            <a:chExt cx="13762496" cy="8080671"/>
          </a:xfrm>
        </p:grpSpPr>
        <p:pic>
          <p:nvPicPr>
            <p:cNvPr id="60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4302">
              <a:off x="-1598470" y="-1205443"/>
              <a:ext cx="5793390" cy="3017087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-697454" y="-24692"/>
              <a:ext cx="12861480" cy="6899920"/>
              <a:chOff x="-697454" y="-24692"/>
              <a:chExt cx="12861480" cy="6899920"/>
            </a:xfrm>
          </p:grpSpPr>
          <p:pic>
            <p:nvPicPr>
              <p:cNvPr id="57" name="PA_图片 3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478" r="13030"/>
              <a:stretch>
                <a:fillRect/>
              </a:stretch>
            </p:blipFill>
            <p:spPr>
              <a:xfrm>
                <a:off x="8803652" y="-11805"/>
                <a:ext cx="3360374" cy="1287267"/>
              </a:xfrm>
              <a:prstGeom prst="rect">
                <a:avLst/>
              </a:prstGeom>
            </p:spPr>
          </p:pic>
          <p:pic>
            <p:nvPicPr>
              <p:cNvPr id="58" name="PA_图片 4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5210"/>
              <a:stretch>
                <a:fillRect/>
              </a:stretch>
            </p:blipFill>
            <p:spPr>
              <a:xfrm>
                <a:off x="4580937" y="5534830"/>
                <a:ext cx="4860588" cy="1323742"/>
              </a:xfrm>
              <a:prstGeom prst="rect">
                <a:avLst/>
              </a:prstGeom>
            </p:spPr>
          </p:pic>
          <p:pic>
            <p:nvPicPr>
              <p:cNvPr id="63" name="PA_图片 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4831"/>
              <a:stretch>
                <a:fillRect/>
              </a:stretch>
            </p:blipFill>
            <p:spPr>
              <a:xfrm rot="10800000">
                <a:off x="6752681" y="-24692"/>
                <a:ext cx="3417983" cy="1162820"/>
              </a:xfrm>
              <a:prstGeom prst="rect">
                <a:avLst/>
              </a:prstGeom>
            </p:spPr>
          </p:pic>
          <p:pic>
            <p:nvPicPr>
              <p:cNvPr id="64" name="PA_图片 10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043"/>
              <a:stretch>
                <a:fillRect/>
              </a:stretch>
            </p:blipFill>
            <p:spPr>
              <a:xfrm>
                <a:off x="9376" y="5276018"/>
                <a:ext cx="959641" cy="1567339"/>
              </a:xfrm>
              <a:prstGeom prst="rect">
                <a:avLst/>
              </a:prstGeom>
            </p:spPr>
          </p:pic>
          <p:pic>
            <p:nvPicPr>
              <p:cNvPr id="65" name="PA_图片 11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324"/>
              <a:stretch>
                <a:fillRect/>
              </a:stretch>
            </p:blipFill>
            <p:spPr>
              <a:xfrm>
                <a:off x="4580937" y="6351811"/>
                <a:ext cx="2463549" cy="523417"/>
              </a:xfrm>
              <a:prstGeom prst="rect">
                <a:avLst/>
              </a:prstGeom>
            </p:spPr>
          </p:pic>
          <p:pic>
            <p:nvPicPr>
              <p:cNvPr id="66" name="PA_图片 13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753"/>
              <a:stretch>
                <a:fillRect/>
              </a:stretch>
            </p:blipFill>
            <p:spPr>
              <a:xfrm rot="10800000">
                <a:off x="2644057" y="-11805"/>
                <a:ext cx="5133089" cy="1210207"/>
              </a:xfrm>
              <a:prstGeom prst="rect">
                <a:avLst/>
              </a:prstGeom>
            </p:spPr>
          </p:pic>
          <p:pic>
            <p:nvPicPr>
              <p:cNvPr id="67" name="PA_图片 15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91874">
                <a:off x="-697454" y="1783324"/>
                <a:ext cx="1084933" cy="1461668"/>
              </a:xfrm>
              <a:prstGeom prst="rect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1420495" y="1021080"/>
            <a:ext cx="8923862" cy="3141980"/>
            <a:chOff x="3620544" y="1143685"/>
            <a:chExt cx="8131364" cy="2927021"/>
          </a:xfrm>
        </p:grpSpPr>
        <p:sp>
          <p:nvSpPr>
            <p:cNvPr id="30" name="文本框 7"/>
            <p:cNvSpPr txBox="1">
              <a:spLocks noChangeArrowheads="1"/>
            </p:cNvSpPr>
            <p:nvPr/>
          </p:nvSpPr>
          <p:spPr bwMode="auto">
            <a:xfrm>
              <a:off x="3620544" y="1143685"/>
              <a:ext cx="8131175" cy="132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zh-CN" altLang="en-US" sz="720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远离毒品  从我做起</a:t>
              </a:r>
              <a:endParaRPr lang="zh-CN" altLang="en-US" sz="7200" b="1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802374" y="3068268"/>
              <a:ext cx="7949534" cy="32121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endParaRPr lang="en-US" altLang="zh-CN" sz="1100" kern="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5"/>
            <p:cNvSpPr txBox="1"/>
            <p:nvPr/>
          </p:nvSpPr>
          <p:spPr>
            <a:xfrm>
              <a:off x="4653938" y="3068018"/>
              <a:ext cx="5263017" cy="10026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  </a:t>
              </a:r>
              <a:r>
                <a:rPr lang="zh-CN" altLang="en-US" sz="3200" b="1" spc="600" dirty="0">
                  <a:solidFill>
                    <a:srgbClr val="FF0000"/>
                  </a:solidFill>
                  <a:cs typeface="+mn-ea"/>
                  <a:sym typeface="+mn-lt"/>
                </a:rPr>
                <a:t>荆州市荆州区梅槐小学 </a:t>
              </a:r>
              <a:endParaRPr lang="zh-CN" altLang="en-US" sz="3200" b="1" spc="60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3200" b="1" spc="600" dirty="0">
                  <a:solidFill>
                    <a:srgbClr val="FF0000"/>
                  </a:solidFill>
                  <a:cs typeface="+mn-ea"/>
                  <a:sym typeface="+mn-lt"/>
                </a:rPr>
                <a:t> 郑姗姗</a:t>
              </a:r>
              <a:endParaRPr lang="zh-CN" altLang="en-US" sz="3200" b="1" spc="6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 descr="t019972aa03170a45f0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803005" y="2528570"/>
            <a:ext cx="2746375" cy="3887470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0255" y="1191260"/>
            <a:ext cx="112020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母亲的控诉</a:t>
            </a:r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刘大妈是一位勤俭持家的好妈妈，街坊邻里都不得一致称道她持家有方。她有两子一女，虽然收入不算多，日子还过得不错，但自从儿子染上了毒瘾之后，她家没个安宁了。母亲节时，街道主任等人去看望她老人家，她老人家哭得泪人似的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自从儿子吸毒后，家中所有的钱都被他掏空了，剩下这惟一值钱的彩电也被他拿去当了几次，家里又一次次地赎了回来。连大妈喜爱的一只哈叭狗也被那吸毒的儿子拿去换了白粉。为了帮助儿子戒除毒瘾，刘大妈一家想出了种种办法，还把他送进了戒毒所。可儿子就是不思悔改，看着那在毒品中越陷越深越来越无人样的儿子，看着这家徒四壁的家，刘大妈只能终日以泪洗面，眼睛都快哭瞎了。她痛恨毒品，痛恨那些丧尽天良、杀人不见血的毒贩子。她发出了“是那毒品啊，害了我的儿子，害了我的家！”的忿怒之声。</a:t>
            </a:r>
            <a:endParaRPr lang="zh-CN" altLang="en-US" sz="24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925" y="361315"/>
            <a:ext cx="356616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800" b="1">
                <a:solidFill>
                  <a:schemeClr val="accent4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吸毒案例</a:t>
            </a:r>
            <a:r>
              <a:rPr lang="en-US" altLang="zh-CN" sz="4800" b="1">
                <a:solidFill>
                  <a:schemeClr val="accent4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endParaRPr lang="en-US" altLang="zh-CN" sz="4800" b="1">
              <a:solidFill>
                <a:schemeClr val="accent4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9" name="图片 8" descr="t019972aa03170a45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0120" y="130810"/>
            <a:ext cx="1465580" cy="1493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0255" y="1191260"/>
            <a:ext cx="1120203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90后少年愚昧无知自投“毒海”</a:t>
            </a:r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6月初，在病房里，刘小天（化名）正在接受治疗。20岁的他原本身高1.80m，皮肤黝黑，喜欢打球，但如今由于吸食冰毒成瘾，身体虚弱，大部分时间只能躺在床上。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小天从小因父母忙于生计，无暇管教，无心上学，小学毕业后跟着亲戚在当地工地打工，原本工作稳定的他于2015年开始因好奇和朋友诱惑，一步步走向毒品深渊。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据小天回忆，打工时经常和朋友喝醉酒，慢慢形成了酒精依赖，后来朋友告诉他吸冰毒能戒酒，不会上瘾，也不难受，小天听信后尝试了第一口。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小天说：“一开始感觉很兴奋，觉得自己有用不完的精力，不用睡觉，做事也很积极，觉得什么都能干。”断断续续吸毒3个月后，小天感觉身体越来越差，他常常自责，开始控制自己不吸毒，尽管如此，还是抵挡不了毒品的诱惑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小天说：“我的左右手大小不一、手上的伤痕就是吸毒出现幻觉导致的。”吸冰毒让小天的大脑中枢神经出现了不可逆的损害，变得精神紊乱、敏感多疑，常常觉得有人通过高科技产品来监视他，加害他，并时常凭空听到有人说话的声音，曾经连续一个星期没睡觉，在马路上乱走乱跑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20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毒瘾折磨着小天的身心，除了兴奋、失眠，记忆力减退、身高体重萎缩，还被可怕的幻觉包围着，惶惶不可终日。最严重的时候，小天经常出现全家被杀害的幻觉，这种假象让他痛苦万分，想拿刀冲出去“报仇”。但又不确定是真是假，于是用手大力捶打墙壁，甚至拿刀割自己，让自己清醒。</a:t>
            </a:r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20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925" y="361315"/>
            <a:ext cx="356616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800" b="1">
                <a:solidFill>
                  <a:schemeClr val="accent4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吸毒案例</a:t>
            </a:r>
            <a:r>
              <a:rPr lang="en-US" altLang="zh-CN" sz="4800" b="1">
                <a:solidFill>
                  <a:schemeClr val="accent4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endParaRPr lang="en-US" altLang="zh-CN" sz="4800" b="1">
              <a:solidFill>
                <a:schemeClr val="accent4"/>
              </a:solidFill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9" name="图片 8" descr="t019972aa03170a45f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0120" y="130810"/>
            <a:ext cx="1465580" cy="14935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-12700"/>
            <a:ext cx="6992620" cy="3226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2940"/>
            <a:ext cx="6990080" cy="3655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715" y="126365"/>
            <a:ext cx="4963160" cy="673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8" descr="1a41a710b7360b4c2e3f64c6 (9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976" y="2856706"/>
            <a:ext cx="3072547" cy="10014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10" descr="03dc26493b3567ec102d8aa9 (24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2102" y="4727850"/>
            <a:ext cx="3069372" cy="2129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Picture 11" descr="03dc26493b3567ec102d8aa9 (23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" y="4870685"/>
            <a:ext cx="2545643" cy="198699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88595"/>
            <a:ext cx="8485505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52" y="3070960"/>
            <a:ext cx="7295710" cy="37867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019972aa03170a45f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590" y="3185795"/>
            <a:ext cx="2856230" cy="33648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90500"/>
            <a:ext cx="5855970" cy="544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850" y="190500"/>
            <a:ext cx="5518150" cy="5904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6945" y="0"/>
            <a:ext cx="2924950" cy="198858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9" name="Picture 8" descr="20140620082731943188w_657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258" y="0"/>
            <a:ext cx="2883687" cy="120299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Picture 10" descr="1675553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488" y="0"/>
            <a:ext cx="3262994" cy="1702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6615768" y="3757056"/>
            <a:ext cx="48988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87900" y="5956061"/>
            <a:ext cx="4479746" cy="333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050" kern="0" dirty="0" err="1">
                <a:cs typeface="+mn-ea"/>
                <a:sym typeface="+mn-lt"/>
              </a:rPr>
              <a:t>sectetuer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adipiscing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elit</a:t>
            </a:r>
            <a:r>
              <a:rPr lang="en-US" altLang="zh-CN" sz="1050" kern="0" dirty="0">
                <a:cs typeface="+mn-ea"/>
                <a:sym typeface="+mn-lt"/>
              </a:rPr>
              <a:t>. </a:t>
            </a:r>
            <a:r>
              <a:rPr lang="en-US" altLang="zh-CN" sz="1050" kern="0" dirty="0" err="1">
                <a:cs typeface="+mn-ea"/>
                <a:sym typeface="+mn-lt"/>
              </a:rPr>
              <a:t>Aenean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commodo</a:t>
            </a:r>
            <a:r>
              <a:rPr lang="en-US" altLang="zh-CN" sz="1050" kern="0" dirty="0">
                <a:cs typeface="+mn-ea"/>
                <a:sym typeface="+mn-lt"/>
              </a:rPr>
              <a:t> ligula </a:t>
            </a:r>
            <a:r>
              <a:rPr lang="en-US" altLang="zh-CN" sz="1050" kern="0" dirty="0" err="1">
                <a:cs typeface="+mn-ea"/>
                <a:sym typeface="+mn-lt"/>
              </a:rPr>
              <a:t>eget</a:t>
            </a:r>
            <a:r>
              <a:rPr lang="en-US" altLang="zh-CN" sz="1050" kern="0" dirty="0">
                <a:cs typeface="+mn-ea"/>
                <a:sym typeface="+mn-lt"/>
              </a:rPr>
              <a:t> dolor. </a:t>
            </a:r>
            <a:endParaRPr lang="zh-CN" altLang="en-US" sz="105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10390"/>
          <a:stretch>
            <a:fillRect/>
          </a:stretch>
        </p:blipFill>
        <p:spPr>
          <a:xfrm>
            <a:off x="-412890" y="1724887"/>
            <a:ext cx="5010824" cy="51054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9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182235" y="987425"/>
            <a:ext cx="56896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0000"/>
                </a:solidFill>
              </a:rPr>
              <a:t>毒品的危害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4325" y="2437765"/>
            <a:ext cx="46672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1</a:t>
            </a:r>
            <a:r>
              <a:rPr lang="zh-CN" altLang="en-US" sz="4000" b="1"/>
              <a:t>、</a:t>
            </a:r>
            <a:r>
              <a:rPr lang="zh-CN" altLang="en-US" sz="4000" b="1"/>
              <a:t>吸毒毁灭自己</a:t>
            </a:r>
            <a:endParaRPr lang="zh-CN" altLang="en-US" sz="4000" b="1"/>
          </a:p>
        </p:txBody>
      </p:sp>
      <p:sp>
        <p:nvSpPr>
          <p:cNvPr id="13" name="文本框 12"/>
          <p:cNvSpPr txBox="1"/>
          <p:nvPr/>
        </p:nvSpPr>
        <p:spPr>
          <a:xfrm>
            <a:off x="5394325" y="3403600"/>
            <a:ext cx="4531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2</a:t>
            </a:r>
            <a:r>
              <a:rPr lang="zh-CN" altLang="en-US" sz="4000" b="1"/>
              <a:t>、吸毒祸及家庭</a:t>
            </a:r>
            <a:endParaRPr lang="zh-CN" altLang="en-US" sz="4000" b="1"/>
          </a:p>
        </p:txBody>
      </p:sp>
      <p:sp>
        <p:nvSpPr>
          <p:cNvPr id="15" name="文本框 14"/>
          <p:cNvSpPr txBox="1"/>
          <p:nvPr/>
        </p:nvSpPr>
        <p:spPr>
          <a:xfrm>
            <a:off x="5394325" y="4394835"/>
            <a:ext cx="45319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3</a:t>
            </a:r>
            <a:r>
              <a:rPr lang="zh-CN" altLang="en-US" sz="4000" b="1"/>
              <a:t>、吸毒危害社会</a:t>
            </a:r>
            <a:endParaRPr lang="zh-CN" altLang="en-US" sz="4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3" grpId="0"/>
      <p:bldP spid="13" grpId="1"/>
      <p:bldP spid="15" grpId="0"/>
      <p:bldP spid="1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2445" y="916305"/>
            <a:ext cx="7127240" cy="51269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6730" y="694690"/>
            <a:ext cx="371475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6"/>
                </a:solidFill>
              </a:rPr>
              <a:t> </a:t>
            </a:r>
            <a:r>
              <a:rPr lang="zh-CN" altLang="en-US" sz="2800" b="1">
                <a:solidFill>
                  <a:schemeClr val="accent6"/>
                </a:solidFill>
              </a:rPr>
              <a:t>6月26日是国际禁毒日即国际反毒品日。1987年6月12日至26日，联合国在维也纳召开由138个国家的3000多名代表参加的麻醉品滥用和非法贩运问题部长级会议，会议提出了“爱生命，不吸毒”的口号，并与会代表一致同意6月26日定为“国际禁毒日”</a:t>
            </a:r>
            <a:endParaRPr lang="zh-CN" altLang="en-US" sz="2800" b="1">
              <a:solidFill>
                <a:schemeClr val="accent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8"/>
          <p:cNvSpPr txBox="1"/>
          <p:nvPr/>
        </p:nvSpPr>
        <p:spPr>
          <a:xfrm>
            <a:off x="4632325" y="2860675"/>
            <a:ext cx="56883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4800" b="1" dirty="0" smtClean="0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  </a:t>
            </a:r>
            <a:r>
              <a:rPr lang="zh-CN" altLang="en-US" sz="4800" b="1" dirty="0" smtClean="0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同学们，你们知道什么如何预防</a:t>
            </a:r>
            <a:r>
              <a:rPr lang="zh-CN" altLang="en-US" sz="4800" b="1" dirty="0" smtClean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毒品</a:t>
            </a:r>
            <a:r>
              <a:rPr lang="zh-CN" altLang="en-US" sz="4800" b="1" dirty="0" smtClean="0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吗？</a:t>
            </a:r>
            <a:endParaRPr lang="zh-CN" altLang="en-US" sz="4800" dirty="0">
              <a:solidFill>
                <a:srgbClr val="FFFF0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endParaRPr lang="zh-CN" altLang="en-US" sz="4800" b="1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15768" y="3757056"/>
            <a:ext cx="48988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87900" y="5956061"/>
            <a:ext cx="4479746" cy="333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050" kern="0" dirty="0" err="1">
                <a:cs typeface="+mn-ea"/>
                <a:sym typeface="+mn-lt"/>
              </a:rPr>
              <a:t>sectetuer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adipiscing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elit</a:t>
            </a:r>
            <a:r>
              <a:rPr lang="en-US" altLang="zh-CN" sz="1050" kern="0" dirty="0">
                <a:cs typeface="+mn-ea"/>
                <a:sym typeface="+mn-lt"/>
              </a:rPr>
              <a:t>. </a:t>
            </a:r>
            <a:r>
              <a:rPr lang="en-US" altLang="zh-CN" sz="1050" kern="0" dirty="0" err="1">
                <a:cs typeface="+mn-ea"/>
                <a:sym typeface="+mn-lt"/>
              </a:rPr>
              <a:t>Aenean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commodo</a:t>
            </a:r>
            <a:r>
              <a:rPr lang="en-US" altLang="zh-CN" sz="1050" kern="0" dirty="0">
                <a:cs typeface="+mn-ea"/>
                <a:sym typeface="+mn-lt"/>
              </a:rPr>
              <a:t> ligula </a:t>
            </a:r>
            <a:r>
              <a:rPr lang="en-US" altLang="zh-CN" sz="1050" kern="0" dirty="0" err="1">
                <a:cs typeface="+mn-ea"/>
                <a:sym typeface="+mn-lt"/>
              </a:rPr>
              <a:t>eget</a:t>
            </a:r>
            <a:r>
              <a:rPr lang="en-US" altLang="zh-CN" sz="1050" kern="0" dirty="0">
                <a:cs typeface="+mn-ea"/>
                <a:sym typeface="+mn-lt"/>
              </a:rPr>
              <a:t> dolor. </a:t>
            </a:r>
            <a:endParaRPr lang="zh-CN" altLang="en-US" sz="105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10390"/>
          <a:stretch>
            <a:fillRect/>
          </a:stretch>
        </p:blipFill>
        <p:spPr>
          <a:xfrm>
            <a:off x="-412890" y="1724887"/>
            <a:ext cx="5010824" cy="51054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9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254625" y="1243965"/>
            <a:ext cx="44430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0000"/>
                </a:solidFill>
              </a:rPr>
              <a:t>预防毒品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" y="167640"/>
            <a:ext cx="12112625" cy="6582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9346714" y="2983386"/>
            <a:ext cx="20417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11135" y="2983386"/>
            <a:ext cx="20417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-635" y="-116768"/>
            <a:ext cx="12207865" cy="1637031"/>
            <a:chOff x="0" y="-24693"/>
            <a:chExt cx="12207865" cy="1637031"/>
          </a:xfrm>
        </p:grpSpPr>
        <p:pic>
          <p:nvPicPr>
            <p:cNvPr id="2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21" name="PA_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2" name="PA_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3" name="PA_图片 1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20980" y="1612265"/>
            <a:ext cx="488378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一、防止好奇，认清毒品侵害</a:t>
            </a:r>
            <a:endParaRPr lang="zh-CN" altLang="en-US" sz="3200" b="1">
              <a:solidFill>
                <a:srgbClr val="FF0000"/>
              </a:solidFill>
            </a:endParaRPr>
          </a:p>
          <a:p>
            <a:endParaRPr lang="zh-CN" altLang="en-US"/>
          </a:p>
          <a:p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83565" y="2901315"/>
            <a:ext cx="34245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ym typeface="+mn-ea"/>
              </a:rPr>
              <a:t>    </a:t>
            </a:r>
            <a:r>
              <a:rPr lang="zh-CN" altLang="en-US" sz="2400" b="1">
                <a:sym typeface="+mn-ea"/>
              </a:rPr>
              <a:t>首次吸毒行为中，出于好奇和被诱骗的占72%。因此，不要听信毒品能治病、能解脱烦恼、能带来快乐而不会成瘾的谎言，不要 因好奇、追时髦而沾染毒品。</a:t>
            </a:r>
            <a:endParaRPr lang="zh-CN" altLang="en-US" sz="2400" b="1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3375" y="1612265"/>
            <a:ext cx="54806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二、谨慎交友，聚会拒绝毒品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83295" y="2656205"/>
            <a:ext cx="33629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</a:t>
            </a:r>
            <a:r>
              <a:rPr lang="zh-CN" altLang="en-US" sz="2400" b="1"/>
              <a:t>据调查，大多数青少年第一次吸毒都是受“邀请”的，且至少有3个人在场。冰毒等合成毒品滥用人员大多数情况下都是聚众吸食。</a:t>
            </a:r>
            <a:endParaRPr lang="zh-CN" altLang="en-US" sz="2400" b="1"/>
          </a:p>
        </p:txBody>
      </p:sp>
      <p:pic>
        <p:nvPicPr>
          <p:cNvPr id="7" name="图片 6" descr="p7_b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91000" y="3242310"/>
            <a:ext cx="3810000" cy="2943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300" y="3350759"/>
            <a:ext cx="3125832" cy="39072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613" y="2577014"/>
            <a:ext cx="1096819" cy="10138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035" y="2596064"/>
            <a:ext cx="1093211" cy="10138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557" y="4643772"/>
            <a:ext cx="1093211" cy="101383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385676" y="3000364"/>
            <a:ext cx="3352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cs typeface="+mn-ea"/>
                <a:sym typeface="+mn-lt"/>
              </a:rPr>
              <a:t>认识毒品</a:t>
            </a:r>
            <a:endParaRPr lang="zh-CN" altLang="en-US" sz="4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85695" y="5050155"/>
            <a:ext cx="49612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如何预防毒品</a:t>
            </a:r>
            <a:endParaRPr lang="zh-CN" altLang="en-US" sz="4400" b="1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84323" y="3000364"/>
            <a:ext cx="3352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cs typeface="+mn-ea"/>
                <a:sym typeface="+mn-lt"/>
              </a:rPr>
              <a:t>毒品的危害</a:t>
            </a:r>
            <a:endParaRPr lang="zh-CN" altLang="en-US" sz="48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4" name="PA_图片 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5" name="PA_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4" name="PA_图片 13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5" name="PA_图片 10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199622" y="1476585"/>
            <a:ext cx="45910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目录</a:t>
            </a:r>
            <a:r>
              <a:rPr lang="en-US" altLang="zh-CN" sz="44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/Contents</a:t>
            </a:r>
            <a:endParaRPr lang="zh-CN" altLang="en-US" sz="4400" b="1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9346714" y="2983386"/>
            <a:ext cx="20417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11135" y="2983386"/>
            <a:ext cx="20417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-635" y="-116768"/>
            <a:ext cx="12207865" cy="1637031"/>
            <a:chOff x="0" y="-24693"/>
            <a:chExt cx="12207865" cy="1637031"/>
          </a:xfrm>
        </p:grpSpPr>
        <p:pic>
          <p:nvPicPr>
            <p:cNvPr id="20" name="PA_图片 3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21" name="PA_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2" name="PA_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3" name="PA_图片 1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20980" y="1612265"/>
            <a:ext cx="4883785" cy="1353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三、不涉足小学生不宜进入的场所</a:t>
            </a:r>
            <a:endParaRPr lang="zh-CN" altLang="en-US" sz="3200" b="1">
              <a:solidFill>
                <a:srgbClr val="FF0000"/>
              </a:solidFill>
            </a:endParaRPr>
          </a:p>
          <a:p>
            <a:r>
              <a:rPr lang="zh-CN" altLang="en-US"/>
              <a:t>　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83375" y="1612265"/>
            <a:ext cx="54806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四、做个小小禁毒宣传员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7045" y="2656205"/>
            <a:ext cx="33629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　</a:t>
            </a:r>
            <a:r>
              <a:rPr lang="zh-CN" altLang="en-US" sz="2400" b="1"/>
              <a:t>小学生除了了解毒品常识外，还可以向父母、朋友、同学讲解毒品的危害，及时向老师和父母告知毒品犯罪和吸毒行为。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567055" y="2933065"/>
            <a:ext cx="28022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</a:t>
            </a:r>
            <a:r>
              <a:rPr lang="zh-CN" altLang="en-US" sz="2400" b="1"/>
              <a:t>在歌舞厅、酒吧、洗浴场所、商务会所等治安情况复杂的场所，要保持高度警觉和戒备意识，要断然拒绝毒品诱惑，不要轻易接受别人给予的香烟、饮料和食品。</a:t>
            </a:r>
            <a:endParaRPr lang="zh-CN" altLang="en-US" sz="2400" b="1"/>
          </a:p>
        </p:txBody>
      </p:sp>
      <p:pic>
        <p:nvPicPr>
          <p:cNvPr id="8" name="图片 7" descr="7446ef7aa7e6488e854dbb61e6eef706_th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5170" y="3250565"/>
            <a:ext cx="5069840" cy="3097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  <p:bldP spid="4" grpId="0"/>
      <p:bldP spid="4" grpId="1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8"/>
          <p:cNvSpPr txBox="1"/>
          <p:nvPr/>
        </p:nvSpPr>
        <p:spPr>
          <a:xfrm>
            <a:off x="7011670" y="1229132"/>
            <a:ext cx="32435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禁毒小歌谣</a:t>
            </a:r>
            <a:endParaRPr lang="zh-CN" altLang="en-US" sz="4800" b="1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93"/>
          <a:stretch>
            <a:fillRect/>
          </a:stretch>
        </p:blipFill>
        <p:spPr>
          <a:xfrm>
            <a:off x="1356658" y="646612"/>
            <a:ext cx="3710643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099810" y="2059305"/>
            <a:ext cx="506730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</a:rPr>
              <a:t>吸毒品，祸害大。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</a:rPr>
              <a:t>危社会，害自家。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</a:rPr>
              <a:t>小朋友，要牢记，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</a:rPr>
              <a:t>见毒品，远离它.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你拍一，我拍一，鸦片是个坏东西。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你拍二，我拍二，吸毒贩毒是罪恶。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你拍三，我拍三，无志无德去吸毒。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你拍四，我拍四，染上毒瘾没法治。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你拍五，我拍五，毒瘾缠身好痛苦。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你拍六，我拍六，倾家荡产似水流。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你拍七，我拍七，严打毒贩不留情。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你拍八，我拍八，齐心来把毒害刹。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你拍九，我拍九，国家法令要遵守。</a:t>
            </a:r>
            <a:endParaRPr lang="zh-CN" altLang="en-US" sz="2000" b="1">
              <a:solidFill>
                <a:srgbClr val="00B050"/>
              </a:solidFill>
            </a:endParaRPr>
          </a:p>
          <a:p>
            <a:r>
              <a:rPr lang="zh-CN" altLang="en-US" sz="2000" b="1">
                <a:solidFill>
                  <a:srgbClr val="00B050"/>
                </a:solidFill>
              </a:rPr>
              <a:t>你拍十，我拍十，执迷不悟后悔迟。</a:t>
            </a:r>
            <a:endParaRPr lang="zh-CN" altLang="en-US" sz="2000" b="1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317262" y="3643176"/>
            <a:ext cx="5200948" cy="2990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900" kern="0" dirty="0">
                <a:cs typeface="+mn-ea"/>
                <a:sym typeface="+mn-lt"/>
              </a:rPr>
              <a:t> </a:t>
            </a:r>
            <a:endParaRPr lang="en-US" altLang="zh-CN" sz="900" kern="0" dirty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3737" y="996474"/>
            <a:ext cx="5144316" cy="1337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5400" b="1">
                <a:solidFill>
                  <a:srgbClr val="FF0000"/>
                </a:solidFill>
                <a:cs typeface="+mn-ea"/>
                <a:sym typeface="+mn-lt"/>
              </a:rPr>
              <a:t>禁毒知识抢答赛</a:t>
            </a:r>
            <a:endParaRPr lang="zh-CN" altLang="en-US" sz="5400" b="1">
              <a:solidFill>
                <a:srgbClr val="FF0000"/>
              </a:solidFill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409700" y="4267200"/>
            <a:ext cx="5051878" cy="0"/>
          </a:xfrm>
          <a:prstGeom prst="line">
            <a:avLst/>
          </a:prstGeom>
          <a:ln>
            <a:solidFill>
              <a:srgbClr val="C1E1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352" y="3642997"/>
            <a:ext cx="3365189" cy="324500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9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2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24840" y="2334260"/>
            <a:ext cx="10588625" cy="1886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2800"/>
              </a:lnSpc>
            </a:pP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一、酒成瘾与吸毒成瘾一样，也是一种需要治疗的疾病，因为酒精对人的大脑有伤害作用，会影响认知能力，甚至危及人的生命。 </a:t>
            </a:r>
            <a:r>
              <a:rPr lang="zh-CN" altLang="zh-CN" sz="2800" b="1" dirty="0">
                <a:latin typeface="Arial" panose="020B0604020202020204" pitchFamily="34" charset="0"/>
                <a:sym typeface="+mn-ea"/>
              </a:rPr>
              <a:t>(        ) </a:t>
            </a:r>
            <a:br>
              <a:rPr lang="zh-CN" altLang="zh-CN" sz="2800" b="1" dirty="0">
                <a:latin typeface="Arial" panose="020B0604020202020204" pitchFamily="34" charset="0"/>
                <a:sym typeface="+mn-ea"/>
              </a:rPr>
            </a:b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　　        </a:t>
            </a:r>
            <a:r>
              <a:rPr lang="zh-CN" altLang="zh-CN" sz="2800" b="1" dirty="0">
                <a:latin typeface="Arial" panose="020B0604020202020204" pitchFamily="34" charset="0"/>
                <a:sym typeface="+mn-ea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、对                                      </a:t>
            </a:r>
            <a:r>
              <a:rPr lang="zh-CN" altLang="zh-CN" sz="2800" b="1" dirty="0">
                <a:latin typeface="Arial" panose="020B0604020202020204" pitchFamily="34" charset="0"/>
                <a:sym typeface="+mn-ea"/>
              </a:rPr>
              <a:t>B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、错 </a:t>
            </a:r>
            <a:br>
              <a:rPr lang="zh-CN" altLang="zh-CN" sz="2800" dirty="0">
                <a:latin typeface="Arial" panose="020B0604020202020204" pitchFamily="34" charset="0"/>
                <a:sym typeface="+mn-ea"/>
              </a:rPr>
            </a:br>
            <a:endParaRPr lang="zh-CN" altLang="zh-CN" sz="2800" dirty="0">
              <a:latin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955" y="4652010"/>
            <a:ext cx="84905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二、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既然成功在于尝试，我们遇到了毒品也可以尝试一次。这种说法</a:t>
            </a:r>
            <a:r>
              <a:rPr lang="zh-CN" altLang="zh-CN" sz="2800" b="1" dirty="0">
                <a:latin typeface="Arial" panose="020B0604020202020204" pitchFamily="34" charset="0"/>
                <a:sym typeface="+mn-ea"/>
              </a:rPr>
              <a:t>(         ) </a:t>
            </a:r>
            <a:br>
              <a:rPr lang="zh-CN" altLang="zh-CN" sz="2800" b="1" dirty="0">
                <a:latin typeface="Arial" panose="020B0604020202020204" pitchFamily="34" charset="0"/>
                <a:sym typeface="+mn-ea"/>
              </a:rPr>
            </a:b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　　        </a:t>
            </a:r>
            <a:r>
              <a:rPr lang="zh-CN" altLang="zh-CN" sz="2800" b="1" dirty="0">
                <a:latin typeface="Arial" panose="020B0604020202020204" pitchFamily="34" charset="0"/>
                <a:sym typeface="+mn-ea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、对                                     </a:t>
            </a:r>
            <a:r>
              <a:rPr lang="zh-CN" altLang="zh-CN" sz="2800" b="1" dirty="0">
                <a:latin typeface="Arial" panose="020B0604020202020204" pitchFamily="34" charset="0"/>
                <a:sym typeface="+mn-ea"/>
              </a:rPr>
              <a:t>B</a:t>
            </a:r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、错</a:t>
            </a:r>
            <a:endParaRPr lang="zh-CN" altLang="zh-CN" sz="2800" dirty="0">
              <a:latin typeface="Arial" panose="020B0604020202020204" pitchFamily="34" charset="0"/>
            </a:endParaRPr>
          </a:p>
          <a:p>
            <a:endParaRPr lang="zh-CN" altLang="zh-CN" sz="2800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75790" y="3093085"/>
            <a:ext cx="215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</a:t>
            </a:r>
            <a:endParaRPr lang="en-US" altLang="zh-CN" sz="28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1740" y="5107305"/>
            <a:ext cx="5524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</a:t>
            </a:r>
            <a:endParaRPr lang="en-US" altLang="zh-CN" sz="28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8"/>
          <p:cNvSpPr txBox="1"/>
          <p:nvPr/>
        </p:nvSpPr>
        <p:spPr>
          <a:xfrm>
            <a:off x="6231255" y="933857"/>
            <a:ext cx="29387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400" b="1" dirty="0">
                <a:solidFill>
                  <a:srgbClr val="FF0000"/>
                </a:solidFill>
                <a:cs typeface="+mn-ea"/>
                <a:sym typeface="+mn-lt"/>
              </a:rPr>
              <a:t>禁毒宣誓</a:t>
            </a:r>
            <a:endParaRPr lang="zh-CN" altLang="en-US" sz="5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" y="1532255"/>
            <a:ext cx="4787900" cy="47879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215765" y="1856105"/>
            <a:ext cx="69703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</a:t>
            </a:r>
            <a:r>
              <a:rPr lang="en-US" altLang="zh-CN" sz="3600" b="1">
                <a:solidFill>
                  <a:schemeClr val="accent1"/>
                </a:solidFill>
              </a:rPr>
              <a:t> </a:t>
            </a:r>
            <a:r>
              <a:rPr lang="zh-CN" altLang="en-US" sz="3600" b="1">
                <a:solidFill>
                  <a:schemeClr val="accent1"/>
                </a:solidFill>
              </a:rPr>
              <a:t>我是一名小学生，我决心珍爱生命，远离毒品。齐心协力，做到校园无毒；小手牵大手，做到家庭无毒。做一个积极宣传禁毒和自觉抵制毒品的小公民。</a:t>
            </a:r>
            <a:endParaRPr lang="zh-CN" altLang="en-US" sz="3600" b="1">
              <a:solidFill>
                <a:schemeClr val="accent1"/>
              </a:solidFill>
            </a:endParaRPr>
          </a:p>
          <a:p>
            <a:endParaRPr lang="zh-CN" altLang="en-US" sz="3600" b="1">
              <a:solidFill>
                <a:schemeClr val="accent1"/>
              </a:solidFill>
            </a:endParaRPr>
          </a:p>
          <a:p>
            <a:endParaRPr lang="zh-CN" altLang="en-US" sz="3600" b="1">
              <a:solidFill>
                <a:schemeClr val="accent1"/>
              </a:solidFill>
            </a:endParaRPr>
          </a:p>
          <a:p>
            <a:endParaRPr lang="zh-CN" altLang="en-US" sz="3600" b="1">
              <a:solidFill>
                <a:schemeClr val="accent1"/>
              </a:solidFill>
            </a:endParaRPr>
          </a:p>
          <a:p>
            <a:r>
              <a:rPr lang="zh-CN" altLang="en-US" sz="3600" b="1">
                <a:solidFill>
                  <a:schemeClr val="accent1"/>
                </a:solidFill>
              </a:rPr>
              <a:t>                      宣誓人：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8"/>
          <p:cNvSpPr txBox="1"/>
          <p:nvPr/>
        </p:nvSpPr>
        <p:spPr>
          <a:xfrm>
            <a:off x="2107565" y="1038632"/>
            <a:ext cx="8648700" cy="2646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600" b="1" dirty="0">
                <a:solidFill>
                  <a:srgbClr val="FF0000"/>
                </a:solidFill>
                <a:cs typeface="+mn-ea"/>
                <a:sym typeface="+mn-lt"/>
              </a:rPr>
              <a:t>禁毒签名</a:t>
            </a:r>
            <a:endParaRPr lang="zh-CN" altLang="en-US" sz="166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" y="3038475"/>
            <a:ext cx="3818890" cy="38188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7950" y="-8183"/>
            <a:ext cx="12207865" cy="1637031"/>
            <a:chOff x="0" y="-24693"/>
            <a:chExt cx="12207865" cy="1637031"/>
          </a:xfrm>
        </p:grpSpPr>
        <p:pic>
          <p:nvPicPr>
            <p:cNvPr id="10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1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2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3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215765" y="1856105"/>
            <a:ext cx="6970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   </a:t>
            </a:r>
            <a:r>
              <a:rPr lang="en-US" altLang="zh-CN" sz="3600" b="1">
                <a:solidFill>
                  <a:schemeClr val="accent1"/>
                </a:solidFill>
              </a:rPr>
              <a:t> 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pic>
        <p:nvPicPr>
          <p:cNvPr id="3" name="图片 2" descr="t019972aa03170a45f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89240" y="3635375"/>
            <a:ext cx="3740150" cy="3221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3" y="3729488"/>
            <a:ext cx="3964193" cy="396419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-1598470" y="-1205443"/>
            <a:ext cx="13917505" cy="8422592"/>
            <a:chOff x="-1598470" y="-1205443"/>
            <a:chExt cx="13917505" cy="8422592"/>
          </a:xfrm>
        </p:grpSpPr>
        <p:pic>
          <p:nvPicPr>
            <p:cNvPr id="60" name="PA_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44302">
              <a:off x="-1598470" y="-1205443"/>
              <a:ext cx="5793390" cy="3017087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-697454" y="-24692"/>
              <a:ext cx="13016489" cy="7241841"/>
              <a:chOff x="-697454" y="-24692"/>
              <a:chExt cx="13016489" cy="7241841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14501" y="1944601"/>
                <a:ext cx="3804534" cy="5272548"/>
              </a:xfrm>
              <a:prstGeom prst="rect">
                <a:avLst/>
              </a:prstGeom>
            </p:spPr>
          </p:pic>
          <p:pic>
            <p:nvPicPr>
              <p:cNvPr id="57" name="PA_图片 3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8478" r="13030"/>
              <a:stretch>
                <a:fillRect/>
              </a:stretch>
            </p:blipFill>
            <p:spPr>
              <a:xfrm>
                <a:off x="8803652" y="-11805"/>
                <a:ext cx="3360374" cy="1287267"/>
              </a:xfrm>
              <a:prstGeom prst="rect">
                <a:avLst/>
              </a:prstGeom>
            </p:spPr>
          </p:pic>
          <p:pic>
            <p:nvPicPr>
              <p:cNvPr id="58" name="PA_图片 4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75210"/>
              <a:stretch>
                <a:fillRect/>
              </a:stretch>
            </p:blipFill>
            <p:spPr>
              <a:xfrm>
                <a:off x="4580937" y="5534830"/>
                <a:ext cx="4860588" cy="1323742"/>
              </a:xfrm>
              <a:prstGeom prst="rect">
                <a:avLst/>
              </a:prstGeom>
            </p:spPr>
          </p:pic>
          <p:pic>
            <p:nvPicPr>
              <p:cNvPr id="63" name="PA_图片 9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4831"/>
              <a:stretch>
                <a:fillRect/>
              </a:stretch>
            </p:blipFill>
            <p:spPr>
              <a:xfrm rot="10800000">
                <a:off x="6752681" y="-24692"/>
                <a:ext cx="3417983" cy="1162820"/>
              </a:xfrm>
              <a:prstGeom prst="rect">
                <a:avLst/>
              </a:prstGeom>
            </p:spPr>
          </p:pic>
          <p:pic>
            <p:nvPicPr>
              <p:cNvPr id="64" name="PA_图片 10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043"/>
              <a:stretch>
                <a:fillRect/>
              </a:stretch>
            </p:blipFill>
            <p:spPr>
              <a:xfrm>
                <a:off x="9376" y="5276018"/>
                <a:ext cx="959641" cy="1567339"/>
              </a:xfrm>
              <a:prstGeom prst="rect">
                <a:avLst/>
              </a:prstGeom>
            </p:spPr>
          </p:pic>
          <p:pic>
            <p:nvPicPr>
              <p:cNvPr id="65" name="PA_图片 11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324"/>
              <a:stretch>
                <a:fillRect/>
              </a:stretch>
            </p:blipFill>
            <p:spPr>
              <a:xfrm>
                <a:off x="4580937" y="6351811"/>
                <a:ext cx="2463549" cy="523417"/>
              </a:xfrm>
              <a:prstGeom prst="rect">
                <a:avLst/>
              </a:prstGeom>
            </p:spPr>
          </p:pic>
          <p:pic>
            <p:nvPicPr>
              <p:cNvPr id="66" name="PA_图片 13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3753"/>
              <a:stretch>
                <a:fillRect/>
              </a:stretch>
            </p:blipFill>
            <p:spPr>
              <a:xfrm rot="10800000">
                <a:off x="2644057" y="-11805"/>
                <a:ext cx="5133089" cy="1210207"/>
              </a:xfrm>
              <a:prstGeom prst="rect">
                <a:avLst/>
              </a:prstGeom>
            </p:spPr>
          </p:pic>
          <p:pic>
            <p:nvPicPr>
              <p:cNvPr id="67" name="PA_图片 15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91874">
                <a:off x="-697454" y="1783324"/>
                <a:ext cx="1084933" cy="1461668"/>
              </a:xfrm>
              <a:prstGeom prst="rect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2403834" y="1780602"/>
            <a:ext cx="8084289" cy="2454519"/>
            <a:chOff x="3802374" y="1851186"/>
            <a:chExt cx="8084289" cy="2454519"/>
          </a:xfrm>
        </p:grpSpPr>
        <p:sp>
          <p:nvSpPr>
            <p:cNvPr id="30" name="文本框 7"/>
            <p:cNvSpPr txBox="1">
              <a:spLocks noChangeArrowheads="1"/>
            </p:cNvSpPr>
            <p:nvPr/>
          </p:nvSpPr>
          <p:spPr bwMode="auto">
            <a:xfrm>
              <a:off x="3953081" y="1851186"/>
              <a:ext cx="7933582" cy="1295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zh-CN" altLang="en-US" sz="7200" b="1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课程结束 谢谢观看</a:t>
              </a:r>
              <a:endParaRPr lang="zh-CN" altLang="en-US" sz="7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802374" y="3055845"/>
              <a:ext cx="7949534" cy="57394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dolorLorem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ipsum dolor sit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kern="0" dirty="0" err="1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100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ligula</a:t>
              </a:r>
              <a:endParaRPr lang="en-US" altLang="zh-CN" sz="1100" kern="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15"/>
            <p:cNvSpPr txBox="1"/>
            <p:nvPr/>
          </p:nvSpPr>
          <p:spPr>
            <a:xfrm>
              <a:off x="7622201" y="3937405"/>
              <a:ext cx="309880" cy="3683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b="1" spc="600" dirty="0">
                  <a:solidFill>
                    <a:schemeClr val="accent2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   </a:t>
              </a:r>
              <a:endParaRPr lang="en-US" altLang="zh-CN" b="1" spc="6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8"/>
          <p:cNvSpPr txBox="1"/>
          <p:nvPr/>
        </p:nvSpPr>
        <p:spPr>
          <a:xfrm>
            <a:off x="4632325" y="2860675"/>
            <a:ext cx="56883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4800" b="1" dirty="0" smtClean="0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  </a:t>
            </a:r>
            <a:r>
              <a:rPr lang="zh-CN" altLang="en-US" sz="4800" b="1" dirty="0" smtClean="0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同学们，你们知道什么是</a:t>
            </a:r>
            <a:r>
              <a:rPr lang="zh-CN" altLang="en-US" sz="4800" b="1" dirty="0" smtClean="0">
                <a:solidFill>
                  <a:srgbClr val="FF0000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毒品</a:t>
            </a:r>
            <a:r>
              <a:rPr lang="zh-CN" altLang="en-US" sz="4800" b="1" dirty="0" smtClean="0">
                <a:solidFill>
                  <a:schemeClr val="accent1"/>
                </a:solidFill>
                <a:latin typeface="幼圆" panose="02010509060101010101" charset="-122"/>
                <a:ea typeface="幼圆" panose="02010509060101010101" charset="-122"/>
                <a:sym typeface="+mn-ea"/>
              </a:rPr>
              <a:t>吗？</a:t>
            </a:r>
            <a:endParaRPr lang="zh-CN" altLang="en-US" sz="4800" dirty="0">
              <a:solidFill>
                <a:srgbClr val="FFFF00"/>
              </a:solidFill>
              <a:latin typeface="幼圆" panose="02010509060101010101" charset="-122"/>
              <a:ea typeface="幼圆" panose="02010509060101010101" charset="-122"/>
            </a:endParaRPr>
          </a:p>
          <a:p>
            <a:endParaRPr lang="zh-CN" altLang="en-US" sz="4800" b="1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15768" y="3757056"/>
            <a:ext cx="48988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87900" y="5956061"/>
            <a:ext cx="4479746" cy="333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050" kern="0" dirty="0" err="1">
                <a:cs typeface="+mn-ea"/>
                <a:sym typeface="+mn-lt"/>
              </a:rPr>
              <a:t>sectetuer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adipiscing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elit</a:t>
            </a:r>
            <a:r>
              <a:rPr lang="en-US" altLang="zh-CN" sz="1050" kern="0" dirty="0">
                <a:cs typeface="+mn-ea"/>
                <a:sym typeface="+mn-lt"/>
              </a:rPr>
              <a:t>. </a:t>
            </a:r>
            <a:r>
              <a:rPr lang="en-US" altLang="zh-CN" sz="1050" kern="0" dirty="0" err="1">
                <a:cs typeface="+mn-ea"/>
                <a:sym typeface="+mn-lt"/>
              </a:rPr>
              <a:t>Aenean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commodo</a:t>
            </a:r>
            <a:r>
              <a:rPr lang="en-US" altLang="zh-CN" sz="1050" kern="0" dirty="0">
                <a:cs typeface="+mn-ea"/>
                <a:sym typeface="+mn-lt"/>
              </a:rPr>
              <a:t> ligula </a:t>
            </a:r>
            <a:r>
              <a:rPr lang="en-US" altLang="zh-CN" sz="1050" kern="0" dirty="0" err="1">
                <a:cs typeface="+mn-ea"/>
                <a:sym typeface="+mn-lt"/>
              </a:rPr>
              <a:t>eget</a:t>
            </a:r>
            <a:r>
              <a:rPr lang="en-US" altLang="zh-CN" sz="1050" kern="0" dirty="0">
                <a:cs typeface="+mn-ea"/>
                <a:sym typeface="+mn-lt"/>
              </a:rPr>
              <a:t> dolor. </a:t>
            </a:r>
            <a:endParaRPr lang="zh-CN" altLang="en-US" sz="105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10390"/>
          <a:stretch>
            <a:fillRect/>
          </a:stretch>
        </p:blipFill>
        <p:spPr>
          <a:xfrm>
            <a:off x="-412890" y="1724887"/>
            <a:ext cx="5010824" cy="51054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9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254625" y="1243965"/>
            <a:ext cx="44430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0000"/>
                </a:solidFill>
              </a:rPr>
              <a:t>认识毒品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9507756" y="4576860"/>
            <a:ext cx="196130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120122" y="4576860"/>
            <a:ext cx="196130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0" t="29296" r="21890" b="18759"/>
          <a:stretch>
            <a:fillRect/>
          </a:stretch>
        </p:blipFill>
        <p:spPr>
          <a:xfrm>
            <a:off x="33595" y="4934350"/>
            <a:ext cx="1211600" cy="199328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0" t="29296" r="21890" b="18759"/>
          <a:stretch>
            <a:fillRect/>
          </a:stretch>
        </p:blipFill>
        <p:spPr>
          <a:xfrm>
            <a:off x="10998006" y="4934824"/>
            <a:ext cx="1211600" cy="19932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38680" y="329565"/>
            <a:ext cx="783844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 b="1" dirty="0">
                <a:solidFill>
                  <a:srgbClr val="FFC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毒品的主要种类</a:t>
            </a:r>
            <a:endParaRPr lang="zh-CN" altLang="en-US" sz="6600" b="1" dirty="0">
              <a:solidFill>
                <a:srgbClr val="FFC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3650" y="1750695"/>
            <a:ext cx="92449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89025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鸦片                               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    海洛因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defTabSz="1089025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甲基苯丙胺（冰毒）      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 吗啡 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defTabSz="1089025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可卡因                               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大麻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defTabSz="1089025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摇头丸                           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K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粉（氯胺酮）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defTabSz="1089025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杜冷丁                              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 美沙酮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defTabSz="1089025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麻古（冰毒片剂  新型）   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sym typeface="+mn-ea"/>
              </a:rPr>
              <a:t>咖啡因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0" t="29296" r="21890" b="18759"/>
          <a:stretch>
            <a:fillRect/>
          </a:stretch>
        </p:blipFill>
        <p:spPr>
          <a:xfrm>
            <a:off x="52010" y="49930"/>
            <a:ext cx="1211600" cy="199328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0" t="29296" r="21890" b="18759"/>
          <a:stretch>
            <a:fillRect/>
          </a:stretch>
        </p:blipFill>
        <p:spPr>
          <a:xfrm>
            <a:off x="10871775" y="49930"/>
            <a:ext cx="1211600" cy="1993286"/>
          </a:xfrm>
          <a:prstGeom prst="rect">
            <a:avLst/>
          </a:prstGeom>
        </p:spPr>
      </p:pic>
      <p:pic>
        <p:nvPicPr>
          <p:cNvPr id="11270" name="Picture 7" descr="mafe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590" y="5165725"/>
            <a:ext cx="6269990" cy="1545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17262" y="3643176"/>
            <a:ext cx="5200948" cy="4821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900" kern="0" dirty="0">
                <a:cs typeface="+mn-ea"/>
                <a:sym typeface="+mn-lt"/>
              </a:rPr>
              <a:t>Lorem ipsum dolor sit </a:t>
            </a:r>
            <a:r>
              <a:rPr lang="en-US" altLang="zh-CN" sz="900" kern="0" dirty="0" err="1">
                <a:cs typeface="+mn-ea"/>
                <a:sym typeface="+mn-lt"/>
              </a:rPr>
              <a:t>amet</a:t>
            </a:r>
            <a:r>
              <a:rPr lang="en-US" altLang="zh-CN" sz="900" kern="0" dirty="0">
                <a:cs typeface="+mn-ea"/>
                <a:sym typeface="+mn-lt"/>
              </a:rPr>
              <a:t>, </a:t>
            </a:r>
            <a:r>
              <a:rPr lang="en-US" altLang="zh-CN" sz="900" kern="0" dirty="0" err="1">
                <a:cs typeface="+mn-ea"/>
                <a:sym typeface="+mn-lt"/>
              </a:rPr>
              <a:t>consectetuer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adipiscing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elit</a:t>
            </a:r>
            <a:r>
              <a:rPr lang="en-US" altLang="zh-CN" sz="900" kern="0" dirty="0">
                <a:cs typeface="+mn-ea"/>
                <a:sym typeface="+mn-lt"/>
              </a:rPr>
              <a:t>. </a:t>
            </a:r>
            <a:r>
              <a:rPr lang="en-US" altLang="zh-CN" sz="900" kern="0" dirty="0" err="1">
                <a:cs typeface="+mn-ea"/>
                <a:sym typeface="+mn-lt"/>
              </a:rPr>
              <a:t>Aenean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commodo</a:t>
            </a:r>
            <a:r>
              <a:rPr lang="en-US" altLang="zh-CN" sz="900" kern="0" dirty="0">
                <a:cs typeface="+mn-ea"/>
                <a:sym typeface="+mn-lt"/>
              </a:rPr>
              <a:t> ligula </a:t>
            </a:r>
            <a:r>
              <a:rPr lang="en-US" altLang="zh-CN" sz="900" kern="0" dirty="0" err="1">
                <a:cs typeface="+mn-ea"/>
                <a:sym typeface="+mn-lt"/>
              </a:rPr>
              <a:t>eget</a:t>
            </a:r>
            <a:r>
              <a:rPr lang="en-US" altLang="zh-CN" sz="900" kern="0" dirty="0">
                <a:cs typeface="+mn-ea"/>
                <a:sym typeface="+mn-lt"/>
              </a:rPr>
              <a:t> dolor. Lorem ipsum dolor sit </a:t>
            </a:r>
            <a:r>
              <a:rPr lang="en-US" altLang="zh-CN" sz="900" kern="0" dirty="0" err="1">
                <a:cs typeface="+mn-ea"/>
                <a:sym typeface="+mn-lt"/>
              </a:rPr>
              <a:t>amet</a:t>
            </a:r>
            <a:r>
              <a:rPr lang="en-US" altLang="zh-CN" sz="900" kern="0" dirty="0">
                <a:cs typeface="+mn-ea"/>
                <a:sym typeface="+mn-lt"/>
              </a:rPr>
              <a:t>, </a:t>
            </a:r>
            <a:r>
              <a:rPr lang="en-US" altLang="zh-CN" sz="900" kern="0" dirty="0" err="1">
                <a:cs typeface="+mn-ea"/>
                <a:sym typeface="+mn-lt"/>
              </a:rPr>
              <a:t>consectetuer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adipiscing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elit</a:t>
            </a:r>
            <a:r>
              <a:rPr lang="en-US" altLang="zh-CN" sz="900" kern="0" dirty="0">
                <a:cs typeface="+mn-ea"/>
                <a:sym typeface="+mn-lt"/>
              </a:rPr>
              <a:t>. </a:t>
            </a:r>
            <a:r>
              <a:rPr lang="en-US" altLang="zh-CN" sz="900" kern="0" dirty="0" err="1">
                <a:cs typeface="+mn-ea"/>
                <a:sym typeface="+mn-lt"/>
              </a:rPr>
              <a:t>Aenean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commodo</a:t>
            </a:r>
            <a:r>
              <a:rPr lang="en-US" altLang="zh-CN" sz="900" kern="0" dirty="0">
                <a:cs typeface="+mn-ea"/>
                <a:sym typeface="+mn-lt"/>
              </a:rPr>
              <a:t> ligula </a:t>
            </a:r>
            <a:r>
              <a:rPr lang="en-US" altLang="zh-CN" sz="900" kern="0" dirty="0" err="1">
                <a:cs typeface="+mn-ea"/>
                <a:sym typeface="+mn-lt"/>
              </a:rPr>
              <a:t>eget</a:t>
            </a:r>
            <a:r>
              <a:rPr lang="en-US" altLang="zh-CN" sz="900" kern="0" dirty="0">
                <a:cs typeface="+mn-ea"/>
                <a:sym typeface="+mn-lt"/>
              </a:rPr>
              <a:t> dolor. </a:t>
            </a:r>
            <a:endParaRPr lang="en-US" altLang="zh-CN" sz="900" kern="0" dirty="0">
              <a:cs typeface="+mn-ea"/>
              <a:sym typeface="+mn-lt"/>
            </a:endParaRPr>
          </a:p>
        </p:txBody>
      </p:sp>
      <p:sp>
        <p:nvSpPr>
          <p:cNvPr id="5" name="文本框 1679"/>
          <p:cNvSpPr txBox="1">
            <a:spLocks noChangeArrowheads="1"/>
          </p:cNvSpPr>
          <p:nvPr/>
        </p:nvSpPr>
        <p:spPr bwMode="auto">
          <a:xfrm>
            <a:off x="1317262" y="3298490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lvl="0"/>
            <a:r>
              <a:rPr lang="zh-CN" altLang="en-US" sz="1600" b="1" dirty="0">
                <a:latin typeface="+mn-lt"/>
                <a:ea typeface="+mn-ea"/>
                <a:cs typeface="+mn-ea"/>
                <a:sym typeface="+mn-lt"/>
              </a:rPr>
              <a:t>此处添加文字</a:t>
            </a:r>
            <a:endParaRPr lang="zh-CN" altLang="en-US" sz="16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36385" y="4418752"/>
            <a:ext cx="4525193" cy="4821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900" kern="0" dirty="0">
                <a:cs typeface="+mn-ea"/>
                <a:sym typeface="+mn-lt"/>
              </a:rPr>
              <a:t>Lorem ipsum dolor sit </a:t>
            </a:r>
            <a:r>
              <a:rPr lang="en-US" altLang="zh-CN" sz="900" kern="0" dirty="0" err="1">
                <a:cs typeface="+mn-ea"/>
                <a:sym typeface="+mn-lt"/>
              </a:rPr>
              <a:t>amet</a:t>
            </a:r>
            <a:r>
              <a:rPr lang="en-US" altLang="zh-CN" sz="900" kern="0" dirty="0">
                <a:cs typeface="+mn-ea"/>
                <a:sym typeface="+mn-lt"/>
              </a:rPr>
              <a:t>, </a:t>
            </a:r>
            <a:r>
              <a:rPr lang="en-US" altLang="zh-CN" sz="900" kern="0" dirty="0" err="1">
                <a:cs typeface="+mn-ea"/>
                <a:sym typeface="+mn-lt"/>
              </a:rPr>
              <a:t>consectetuer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adipiscing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elit</a:t>
            </a:r>
            <a:r>
              <a:rPr lang="en-US" altLang="zh-CN" sz="900" kern="0" dirty="0">
                <a:cs typeface="+mn-ea"/>
                <a:sym typeface="+mn-lt"/>
              </a:rPr>
              <a:t>. </a:t>
            </a:r>
            <a:r>
              <a:rPr lang="en-US" altLang="zh-CN" sz="900" kern="0" dirty="0" err="1">
                <a:cs typeface="+mn-ea"/>
                <a:sym typeface="+mn-lt"/>
              </a:rPr>
              <a:t>Aenean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commodo</a:t>
            </a:r>
            <a:r>
              <a:rPr lang="en-US" altLang="zh-CN" sz="900" kern="0" dirty="0">
                <a:cs typeface="+mn-ea"/>
                <a:sym typeface="+mn-lt"/>
              </a:rPr>
              <a:t> ligula </a:t>
            </a:r>
            <a:r>
              <a:rPr lang="en-US" altLang="zh-CN" sz="900" kern="0" dirty="0" err="1">
                <a:cs typeface="+mn-ea"/>
                <a:sym typeface="+mn-lt"/>
              </a:rPr>
              <a:t>eget</a:t>
            </a:r>
            <a:r>
              <a:rPr lang="en-US" altLang="zh-CN" sz="900" kern="0" dirty="0">
                <a:cs typeface="+mn-ea"/>
                <a:sym typeface="+mn-lt"/>
              </a:rPr>
              <a:t> dolor. Lorem ipsum dolor sit </a:t>
            </a:r>
            <a:r>
              <a:rPr lang="en-US" altLang="zh-CN" sz="900" kern="0" dirty="0" err="1">
                <a:cs typeface="+mn-ea"/>
                <a:sym typeface="+mn-lt"/>
              </a:rPr>
              <a:t>amet</a:t>
            </a:r>
            <a:r>
              <a:rPr lang="en-US" altLang="zh-CN" sz="900" kern="0" dirty="0">
                <a:cs typeface="+mn-ea"/>
                <a:sym typeface="+mn-lt"/>
              </a:rPr>
              <a:t>, </a:t>
            </a:r>
            <a:r>
              <a:rPr lang="en-US" altLang="zh-CN" sz="900" kern="0" dirty="0" err="1">
                <a:cs typeface="+mn-ea"/>
                <a:sym typeface="+mn-lt"/>
              </a:rPr>
              <a:t>consectetuer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adipiscing</a:t>
            </a:r>
            <a:r>
              <a:rPr lang="en-US" altLang="zh-CN" sz="900" kern="0" dirty="0">
                <a:cs typeface="+mn-ea"/>
                <a:sym typeface="+mn-lt"/>
              </a:rPr>
              <a:t> </a:t>
            </a:r>
            <a:r>
              <a:rPr lang="en-US" altLang="zh-CN" sz="900" kern="0" dirty="0" err="1">
                <a:cs typeface="+mn-ea"/>
                <a:sym typeface="+mn-lt"/>
              </a:rPr>
              <a:t>elit</a:t>
            </a:r>
            <a:r>
              <a:rPr lang="en-US" altLang="zh-CN" sz="900" kern="0" dirty="0">
                <a:cs typeface="+mn-ea"/>
                <a:sym typeface="+mn-lt"/>
              </a:rPr>
              <a:t>. 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6385" y="5186167"/>
            <a:ext cx="4525193" cy="4821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900" kern="0">
                <a:cs typeface="+mn-ea"/>
                <a:sym typeface="+mn-lt"/>
              </a:rPr>
              <a:t>Lorem ipsum dolor sit amet, consectetuer adipiscing elit. Aenean commodo ligula eget dolor. Lorem ipsum dolor sit amet, consectetuer adipiscing elit. </a:t>
            </a:r>
            <a:endParaRPr lang="zh-CN" altLang="en-US" sz="110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76240" y="4397436"/>
            <a:ext cx="460145" cy="460145"/>
          </a:xfrm>
          <a:prstGeom prst="ellipse">
            <a:avLst/>
          </a:prstGeom>
          <a:solidFill>
            <a:srgbClr val="97CDA1"/>
          </a:solidFill>
          <a:ln>
            <a:solidFill>
              <a:srgbClr val="C1E1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AutoShape 112"/>
          <p:cNvSpPr/>
          <p:nvPr/>
        </p:nvSpPr>
        <p:spPr bwMode="auto">
          <a:xfrm>
            <a:off x="1642312" y="4548962"/>
            <a:ext cx="157394" cy="156701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476240" y="5164851"/>
            <a:ext cx="460145" cy="460145"/>
          </a:xfrm>
          <a:prstGeom prst="ellipse">
            <a:avLst/>
          </a:prstGeom>
          <a:solidFill>
            <a:srgbClr val="FB8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 flipH="1">
            <a:off x="1628871" y="5313859"/>
            <a:ext cx="170835" cy="17083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415" y="283845"/>
            <a:ext cx="2726055" cy="3625215"/>
          </a:xfrm>
          <a:prstGeom prst="rect">
            <a:avLst/>
          </a:prstGeom>
        </p:spPr>
      </p:pic>
      <p:pic>
        <p:nvPicPr>
          <p:cNvPr id="2" name="Picture 7" descr="d000baa1cd11728b0e65c1c0c8fcc3cec2fdfc0393450cb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" y="1300480"/>
            <a:ext cx="8229600" cy="537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83820" y="285750"/>
            <a:ext cx="19456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 dirty="0" smtClean="0">
                <a:solidFill>
                  <a:srgbClr val="6C14AA"/>
                </a:solidFill>
                <a:cs typeface="+mj-cs"/>
                <a:sym typeface="+mn-ea"/>
              </a:rPr>
              <a:t>鸦片</a:t>
            </a:r>
            <a:endParaRPr lang="zh-CN" altLang="en-US" sz="6000" b="1" dirty="0" smtClean="0">
              <a:solidFill>
                <a:srgbClr val="6C14AA"/>
              </a:solidFill>
              <a:cs typeface="+mj-cs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2180" y="3909060"/>
            <a:ext cx="320675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C000"/>
                </a:solidFill>
                <a:effectLst/>
                <a:sym typeface="+mn-ea"/>
              </a:rPr>
              <a:t>罂粟花也叫英雄花、虞美人，是制鸦片的原材料，也是世界上最美丽的花之一。</a:t>
            </a:r>
            <a:endParaRPr lang="zh-CN" altLang="en-US" sz="2800" b="1" dirty="0">
              <a:solidFill>
                <a:srgbClr val="FFC000"/>
              </a:solidFill>
              <a:effectLst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89175" y="99695"/>
            <a:ext cx="76485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俗称大烟 源于罂粟植物蒴果，含主要生物碱是吗啡。  头晕目眩，恶心头痛 疯狂 幻觉 冥想，面无血色目光发直呆 瞳孔缩小。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7" r="34872" b="9054"/>
          <a:stretch>
            <a:fillRect/>
          </a:stretch>
        </p:blipFill>
        <p:spPr>
          <a:xfrm>
            <a:off x="4077970" y="3486150"/>
            <a:ext cx="2387600" cy="322707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20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21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2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3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pic>
        <p:nvPicPr>
          <p:cNvPr id="9222" name="Picture 6" descr="2200409132120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0980" y="3456305"/>
            <a:ext cx="3856990" cy="328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5" descr="hailuoyin0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15885" y="728345"/>
            <a:ext cx="3469005" cy="2807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Picture 4" descr="hailuoyin0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84010" y="3656330"/>
            <a:ext cx="5354955" cy="2886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2044065" y="1147445"/>
            <a:ext cx="546862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  <a:sym typeface="+mn-ea"/>
              </a:rPr>
              <a:t>俗称白粉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，成瘾性极强，其药效与毒性是同等数量吗啡的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倍。是危害人类的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白色瘟疫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。被称为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毒品之王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。（抑制中枢神经）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495" y="633730"/>
            <a:ext cx="921385" cy="2567305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800" b="1" dirty="0">
                <a:solidFill>
                  <a:schemeClr val="accent4"/>
                </a:solidFill>
                <a:effectLst/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  <a:sym typeface="+mn-ea"/>
              </a:rPr>
              <a:t>海 洛 因</a:t>
            </a:r>
            <a:endParaRPr lang="zh-CN" altLang="en-US" sz="4800" b="1" dirty="0">
              <a:solidFill>
                <a:schemeClr val="accent4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47"/>
          <p:cNvSpPr/>
          <p:nvPr/>
        </p:nvSpPr>
        <p:spPr bwMode="auto">
          <a:xfrm>
            <a:off x="4674300" y="4801638"/>
            <a:ext cx="325215" cy="32521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16674" y="4801183"/>
            <a:ext cx="223724" cy="326125"/>
            <a:chOff x="2528965" y="2863349"/>
            <a:chExt cx="246810" cy="359778"/>
          </a:xfrm>
          <a:solidFill>
            <a:schemeClr val="bg1"/>
          </a:solidFill>
        </p:grpSpPr>
        <p:sp>
          <p:nvSpPr>
            <p:cNvPr id="12" name="AutoShape 113"/>
            <p:cNvSpPr/>
            <p:nvPr/>
          </p:nvSpPr>
          <p:spPr bwMode="auto">
            <a:xfrm>
              <a:off x="2528965" y="2863349"/>
              <a:ext cx="246810" cy="35977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405" y="3265805"/>
            <a:ext cx="2971800" cy="480377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18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2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2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2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pic>
        <p:nvPicPr>
          <p:cNvPr id="7" name="Picture 3" descr="12-1"/>
          <p:cNvPicPr>
            <a:picLocks noGrp="1"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>
            <a:off x="608965" y="1515745"/>
            <a:ext cx="5850255" cy="5110480"/>
          </a:xfrm>
          <a:prstGeom prst="rect">
            <a:avLst/>
          </a:prstGeom>
          <a:noFill/>
        </p:spPr>
      </p:pic>
      <p:sp>
        <p:nvSpPr>
          <p:cNvPr id="14" name="文本框 13"/>
          <p:cNvSpPr txBox="1"/>
          <p:nvPr/>
        </p:nvSpPr>
        <p:spPr>
          <a:xfrm>
            <a:off x="7017385" y="1008380"/>
            <a:ext cx="181229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6000" b="1">
                <a:solidFill>
                  <a:schemeClr val="accent4"/>
                </a:solidFill>
                <a:effectLst/>
              </a:rPr>
              <a:t>冰毒</a:t>
            </a:r>
            <a:endParaRPr lang="zh-CN" altLang="en-US" sz="6000" b="1">
              <a:solidFill>
                <a:schemeClr val="accent4"/>
              </a:solidFill>
              <a:effectLst/>
            </a:endParaRPr>
          </a:p>
        </p:txBody>
      </p:sp>
      <p:pic>
        <p:nvPicPr>
          <p:cNvPr id="10244" name="Picture 8" descr="200483181388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6400800" y="5009515"/>
            <a:ext cx="3646805" cy="183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827520" y="2176145"/>
            <a:ext cx="46228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89025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无味透明结晶体，极强中枢神经兴奋作用，毒性剧烈。严重损害心脏，使人精神障碍、行为失控，甚至导致死亡。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060" y="3034665"/>
            <a:ext cx="2616200" cy="390144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9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pic>
        <p:nvPicPr>
          <p:cNvPr id="12292" name="Picture 4" descr="20048318848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12000" y="3272155"/>
            <a:ext cx="4537075" cy="342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6" descr="大麻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42795" y="3672205"/>
            <a:ext cx="4876800" cy="302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49070" y="1142365"/>
            <a:ext cx="249364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6600">
                <a:solidFill>
                  <a:schemeClr val="tx2"/>
                </a:solidFill>
                <a:effectLst/>
                <a:latin typeface="华文中宋" panose="02010600040101010101" charset="-122"/>
                <a:ea typeface="华文中宋" panose="02010600040101010101" charset="-122"/>
              </a:rPr>
              <a:t>大麻</a:t>
            </a:r>
            <a:endParaRPr lang="zh-CN" altLang="en-US" sz="6600">
              <a:solidFill>
                <a:schemeClr val="tx2"/>
              </a:solidFill>
              <a:effectLst/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0275" y="1534160"/>
            <a:ext cx="83210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  <a:sym typeface="+mn-ea"/>
              </a:rPr>
              <a:t>吸入大剂量</a:t>
            </a:r>
            <a:r>
              <a:rPr lang="zh-CN" altLang="en-US" sz="2800" b="1" u="sng">
                <a:solidFill>
                  <a:srgbClr val="FF0000"/>
                </a:solidFill>
                <a:ea typeface="楷体_GB2312" pitchFamily="49" charset="-122"/>
                <a:sym typeface="+mn-ea"/>
              </a:rPr>
              <a:t>大麻</a:t>
            </a:r>
            <a:r>
              <a:rPr lang="zh-CN" altLang="en-US" sz="2800" b="1">
                <a:solidFill>
                  <a:srgbClr val="FF0000"/>
                </a:solidFill>
                <a:ea typeface="楷体_GB2312" pitchFamily="49" charset="-122"/>
                <a:sym typeface="+mn-ea"/>
              </a:rPr>
              <a:t>，会产生大麻中毒性精神病。长期吸大麻者，表现为呆滞、淡漠，注意力不集中、记忆力差、判断力损害，偶有无故攻击性行为。</a:t>
            </a:r>
            <a:endParaRPr lang="zh-CN" altLang="en-US" sz="2800" b="1">
              <a:solidFill>
                <a:srgbClr val="FF0000"/>
              </a:solidFill>
              <a:ea typeface="楷体_GB2312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6615768" y="3757056"/>
            <a:ext cx="489882" cy="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87900" y="5956061"/>
            <a:ext cx="4479746" cy="333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050" kern="0" dirty="0" err="1">
                <a:cs typeface="+mn-ea"/>
                <a:sym typeface="+mn-lt"/>
              </a:rPr>
              <a:t>sectetuer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adipiscing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elit</a:t>
            </a:r>
            <a:r>
              <a:rPr lang="en-US" altLang="zh-CN" sz="1050" kern="0" dirty="0">
                <a:cs typeface="+mn-ea"/>
                <a:sym typeface="+mn-lt"/>
              </a:rPr>
              <a:t>. </a:t>
            </a:r>
            <a:r>
              <a:rPr lang="en-US" altLang="zh-CN" sz="1050" kern="0" dirty="0" err="1">
                <a:cs typeface="+mn-ea"/>
                <a:sym typeface="+mn-lt"/>
              </a:rPr>
              <a:t>Aenean</a:t>
            </a:r>
            <a:r>
              <a:rPr lang="en-US" altLang="zh-CN" sz="1050" kern="0" dirty="0">
                <a:cs typeface="+mn-ea"/>
                <a:sym typeface="+mn-lt"/>
              </a:rPr>
              <a:t> </a:t>
            </a:r>
            <a:r>
              <a:rPr lang="en-US" altLang="zh-CN" sz="1050" kern="0" dirty="0" err="1">
                <a:cs typeface="+mn-ea"/>
                <a:sym typeface="+mn-lt"/>
              </a:rPr>
              <a:t>commodo</a:t>
            </a:r>
            <a:r>
              <a:rPr lang="en-US" altLang="zh-CN" sz="1050" kern="0" dirty="0">
                <a:cs typeface="+mn-ea"/>
                <a:sym typeface="+mn-lt"/>
              </a:rPr>
              <a:t> ligula </a:t>
            </a:r>
            <a:r>
              <a:rPr lang="en-US" altLang="zh-CN" sz="1050" kern="0" dirty="0" err="1">
                <a:cs typeface="+mn-ea"/>
                <a:sym typeface="+mn-lt"/>
              </a:rPr>
              <a:t>eget</a:t>
            </a:r>
            <a:r>
              <a:rPr lang="en-US" altLang="zh-CN" sz="1050" kern="0" dirty="0">
                <a:cs typeface="+mn-ea"/>
                <a:sym typeface="+mn-lt"/>
              </a:rPr>
              <a:t> dolor. </a:t>
            </a:r>
            <a:endParaRPr lang="zh-CN" altLang="en-US" sz="105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0" r="10390"/>
          <a:stretch>
            <a:fillRect/>
          </a:stretch>
        </p:blipFill>
        <p:spPr>
          <a:xfrm>
            <a:off x="-412890" y="1724887"/>
            <a:ext cx="5010824" cy="51054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-24693"/>
            <a:ext cx="12207865" cy="1637031"/>
            <a:chOff x="0" y="-24693"/>
            <a:chExt cx="12207865" cy="1637031"/>
          </a:xfrm>
        </p:grpSpPr>
        <p:pic>
          <p:nvPicPr>
            <p:cNvPr id="9" name="PA_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78" r="13030"/>
            <a:stretch>
              <a:fillRect/>
            </a:stretch>
          </p:blipFill>
          <p:spPr>
            <a:xfrm>
              <a:off x="7976802" y="-8466"/>
              <a:ext cx="4231063" cy="1620804"/>
            </a:xfrm>
            <a:prstGeom prst="rect">
              <a:avLst/>
            </a:prstGeom>
          </p:spPr>
        </p:pic>
        <p:pic>
          <p:nvPicPr>
            <p:cNvPr id="10" name="PA_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831"/>
            <a:stretch>
              <a:fillRect/>
            </a:stretch>
          </p:blipFill>
          <p:spPr>
            <a:xfrm rot="10800000">
              <a:off x="5394414" y="-24692"/>
              <a:ext cx="4303599" cy="1464112"/>
            </a:xfrm>
            <a:prstGeom prst="rect">
              <a:avLst/>
            </a:prstGeom>
          </p:spPr>
        </p:pic>
        <p:pic>
          <p:nvPicPr>
            <p:cNvPr id="11" name="PA_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53"/>
            <a:stretch>
              <a:fillRect/>
            </a:stretch>
          </p:blipFill>
          <p:spPr>
            <a:xfrm rot="10800000">
              <a:off x="221226" y="-8466"/>
              <a:ext cx="6463097" cy="1523777"/>
            </a:xfrm>
            <a:prstGeom prst="rect">
              <a:avLst/>
            </a:prstGeom>
          </p:spPr>
        </p:pic>
        <p:pic>
          <p:nvPicPr>
            <p:cNvPr id="12" name="PA_图片 10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043"/>
            <a:stretch>
              <a:fillRect/>
            </a:stretch>
          </p:blipFill>
          <p:spPr>
            <a:xfrm rot="10800000" flipH="1">
              <a:off x="0" y="-24693"/>
              <a:ext cx="978394" cy="1567339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182235" y="987425"/>
            <a:ext cx="56896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solidFill>
                  <a:srgbClr val="FF0000"/>
                </a:solidFill>
              </a:rPr>
              <a:t>毒品的危害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4325" y="2437765"/>
            <a:ext cx="547687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/>
              <a:t>  </a:t>
            </a:r>
            <a:r>
              <a:rPr lang="zh-CN" altLang="en-US"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同学们，你们知道毒品有哪些危害吗？</a:t>
            </a: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" grpId="1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PA" val="v3.0.1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PA" val="v3.0.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PA" val="v3.0.1"/>
</p:tagLst>
</file>

<file path=ppt/tags/tag54.xml><?xml version="1.0" encoding="utf-8"?>
<p:tagLst xmlns:p="http://schemas.openxmlformats.org/presentationml/2006/main">
  <p:tag name="PA" val="v3.0.1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PA" val="v3.0.1"/>
</p:tagLst>
</file>

<file path=ppt/tags/tag57.xml><?xml version="1.0" encoding="utf-8"?>
<p:tagLst xmlns:p="http://schemas.openxmlformats.org/presentationml/2006/main">
  <p:tag name="PA" val="v3.0.1"/>
</p:tagLst>
</file>

<file path=ppt/tags/tag58.xml><?xml version="1.0" encoding="utf-8"?>
<p:tagLst xmlns:p="http://schemas.openxmlformats.org/presentationml/2006/main">
  <p:tag name="PA" val="v3.0.1"/>
</p:tagLst>
</file>

<file path=ppt/tags/tag59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60.xml><?xml version="1.0" encoding="utf-8"?>
<p:tagLst xmlns:p="http://schemas.openxmlformats.org/presentationml/2006/main">
  <p:tag name="PA" val="v3.0.1"/>
</p:tagLst>
</file>

<file path=ppt/tags/tag61.xml><?xml version="1.0" encoding="utf-8"?>
<p:tagLst xmlns:p="http://schemas.openxmlformats.org/presentationml/2006/main">
  <p:tag name="PA" val="v3.0.1"/>
</p:tagLst>
</file>

<file path=ppt/tags/tag62.xml><?xml version="1.0" encoding="utf-8"?>
<p:tagLst xmlns:p="http://schemas.openxmlformats.org/presentationml/2006/main">
  <p:tag name="PA" val="v3.0.1"/>
</p:tagLst>
</file>

<file path=ppt/tags/tag63.xml><?xml version="1.0" encoding="utf-8"?>
<p:tagLst xmlns:p="http://schemas.openxmlformats.org/presentationml/2006/main">
  <p:tag name="PA" val="v3.0.1"/>
</p:tagLst>
</file>

<file path=ppt/tags/tag64.xml><?xml version="1.0" encoding="utf-8"?>
<p:tagLst xmlns:p="http://schemas.openxmlformats.org/presentationml/2006/main">
  <p:tag name="PA" val="v3.0.1"/>
</p:tagLst>
</file>

<file path=ppt/tags/tag65.xml><?xml version="1.0" encoding="utf-8"?>
<p:tagLst xmlns:p="http://schemas.openxmlformats.org/presentationml/2006/main">
  <p:tag name="PA" val="v3.0.1"/>
</p:tagLst>
</file>

<file path=ppt/tags/tag66.xml><?xml version="1.0" encoding="utf-8"?>
<p:tagLst xmlns:p="http://schemas.openxmlformats.org/presentationml/2006/main">
  <p:tag name="PA" val="v3.0.1"/>
</p:tagLst>
</file>

<file path=ppt/tags/tag67.xml><?xml version="1.0" encoding="utf-8"?>
<p:tagLst xmlns:p="http://schemas.openxmlformats.org/presentationml/2006/main">
  <p:tag name="PA" val="v3.0.1"/>
</p:tagLst>
</file>

<file path=ppt/tags/tag68.xml><?xml version="1.0" encoding="utf-8"?>
<p:tagLst xmlns:p="http://schemas.openxmlformats.org/presentationml/2006/main">
  <p:tag name="PA" val="v3.0.1"/>
</p:tagLst>
</file>

<file path=ppt/tags/tag69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70.xml><?xml version="1.0" encoding="utf-8"?>
<p:tagLst xmlns:p="http://schemas.openxmlformats.org/presentationml/2006/main">
  <p:tag name="PA" val="v3.0.1"/>
</p:tagLst>
</file>

<file path=ppt/tags/tag71.xml><?xml version="1.0" encoding="utf-8"?>
<p:tagLst xmlns:p="http://schemas.openxmlformats.org/presentationml/2006/main">
  <p:tag name="PA" val="v3.0.1"/>
</p:tagLst>
</file>

<file path=ppt/tags/tag72.xml><?xml version="1.0" encoding="utf-8"?>
<p:tagLst xmlns:p="http://schemas.openxmlformats.org/presentationml/2006/main">
  <p:tag name="PA" val="v3.0.1"/>
</p:tagLst>
</file>

<file path=ppt/tags/tag73.xml><?xml version="1.0" encoding="utf-8"?>
<p:tagLst xmlns:p="http://schemas.openxmlformats.org/presentationml/2006/main">
  <p:tag name="PA" val="v3.0.1"/>
</p:tagLst>
</file>

<file path=ppt/tags/tag74.xml><?xml version="1.0" encoding="utf-8"?>
<p:tagLst xmlns:p="http://schemas.openxmlformats.org/presentationml/2006/main">
  <p:tag name="TIMING" val="|2|1.1|0.7|1.3|6.8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TIMING" val="|2|1.1|0.7|1.3|6.8"/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4qjilk0">
      <a:majorFont>
        <a:latin typeface="AvantGarde Bk BT"/>
        <a:ea typeface="YouYuan"/>
        <a:cs typeface=""/>
      </a:majorFont>
      <a:minorFont>
        <a:latin typeface="AvantGarde Bk BT"/>
        <a:ea typeface="YouYu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3567</Words>
  <Application>WPS 演示</Application>
  <PresentationFormat>宽屏</PresentationFormat>
  <Paragraphs>165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Calibri</vt:lpstr>
      <vt:lpstr>幼圆</vt:lpstr>
      <vt:lpstr>Times New Roman</vt:lpstr>
      <vt:lpstr>Calibri Light</vt:lpstr>
      <vt:lpstr>方正宋刻本秀楷简体</vt:lpstr>
      <vt:lpstr>楷体_GB2312</vt:lpstr>
      <vt:lpstr>新宋体</vt:lpstr>
      <vt:lpstr>华文琥珀</vt:lpstr>
      <vt:lpstr>华文中宋</vt:lpstr>
      <vt:lpstr>AvantGarde Bk BT</vt:lpstr>
      <vt:lpstr>Segoe Print</vt:lpstr>
      <vt:lpstr>微软雅黑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Owner</cp:lastModifiedBy>
  <cp:revision>10</cp:revision>
  <dcterms:created xsi:type="dcterms:W3CDTF">2019-02-22T09:25:00Z</dcterms:created>
  <dcterms:modified xsi:type="dcterms:W3CDTF">2019-11-05T03:58:48Z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2052-11.1.0.8567</vt:lpwstr>
  </property>
</Properties>
</file>