
<file path=[Content_Types].xml><?xml version="1.0" encoding="utf-8"?>
<Types xmlns="http://schemas.openxmlformats.org/package/2006/content-types">
  <Default Extension="jpeg" ContentType="image/jpe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396" r:id="rId3"/>
    <p:sldId id="398" r:id="rId5"/>
    <p:sldId id="456" r:id="rId6"/>
    <p:sldId id="393" r:id="rId7"/>
    <p:sldId id="459" r:id="rId8"/>
    <p:sldId id="460" r:id="rId9"/>
    <p:sldId id="408" r:id="rId10"/>
    <p:sldId id="465" r:id="rId11"/>
    <p:sldId id="394" r:id="rId12"/>
    <p:sldId id="462" r:id="rId13"/>
    <p:sldId id="409" r:id="rId14"/>
    <p:sldId id="455" r:id="rId15"/>
    <p:sldId id="504" r:id="rId16"/>
    <p:sldId id="424" r:id="rId17"/>
    <p:sldId id="499" r:id="rId18"/>
    <p:sldId id="463" r:id="rId19"/>
    <p:sldId id="428" r:id="rId20"/>
    <p:sldId id="464" r:id="rId21"/>
    <p:sldId id="399" r:id="rId2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92D050"/>
    <a:srgbClr val="EC4F2C"/>
    <a:srgbClr val="FF9700"/>
    <a:srgbClr val="2CAA83"/>
    <a:srgbClr val="942320"/>
    <a:srgbClr val="664838"/>
    <a:srgbClr val="258F6E"/>
    <a:srgbClr val="69A12B"/>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876" y="-90"/>
      </p:cViewPr>
      <p:guideLst>
        <p:guide orient="horz" pos="1416"/>
        <p:guide pos="2880"/>
      </p:guideLst>
    </p:cSldViewPr>
  </p:slideViewPr>
  <p:notesTextViewPr>
    <p:cViewPr>
      <p:scale>
        <a:sx n="1" d="1"/>
        <a:sy n="1" d="1"/>
      </p:scale>
      <p:origin x="0" y="0"/>
    </p:cViewPr>
  </p:notesTextViewPr>
  <p:sorterViewPr>
    <p:cViewPr>
      <p:scale>
        <a:sx n="140" d="100"/>
        <a:sy n="140" d="100"/>
      </p:scale>
      <p:origin x="0" y="0"/>
    </p:cViewPr>
  </p:sorterViewPr>
  <p:notesViewPr>
    <p:cSldViewPr>
      <p:cViewPr varScale="1">
        <p:scale>
          <a:sx n="86" d="100"/>
          <a:sy n="86" d="100"/>
        </p:scale>
        <p:origin x="3786" y="72"/>
      </p:cViewPr>
      <p:guideLst>
        <p:guide orient="horz" pos="2517"/>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8CE093-0987-4123-A19C-C73418D4581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7390C9-E209-452A-AF2C-23D0DB5DF8D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2"/>
          <a:stretch>
            <a:fillRect/>
          </a:stretch>
        </p:blipFill>
        <p:spPr>
          <a:xfrm>
            <a:off x="1354" y="0"/>
            <a:ext cx="9141291" cy="5143500"/>
          </a:xfrm>
          <a:prstGeom prst="rect">
            <a:avLst/>
          </a:prstGeom>
        </p:spPr>
      </p:pic>
      <p:sp>
        <p:nvSpPr>
          <p:cNvPr id="2" name="标题 1"/>
          <p:cNvSpPr>
            <a:spLocks noGrp="1"/>
          </p:cNvSpPr>
          <p:nvPr>
            <p:ph type="title" hasCustomPrompt="1"/>
          </p:nvPr>
        </p:nvSpPr>
        <p:spPr>
          <a:xfrm>
            <a:off x="113854" y="320452"/>
            <a:ext cx="8922642" cy="349548"/>
          </a:xfrm>
          <a:prstGeom prst="rect">
            <a:avLst/>
          </a:prstGeom>
        </p:spPr>
        <p:txBody>
          <a:bodyPr>
            <a:noAutofit/>
          </a:bodyPr>
          <a:lstStyle>
            <a:lvl1pPr algn="ctr">
              <a:defRPr sz="1400" b="1" i="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smtClean="0"/>
              <a:t>第一部分  点击此处输入您的标题</a:t>
            </a:r>
            <a:endParaRPr lang="zh-CN" altLang="en-US" dirty="0"/>
          </a:p>
        </p:txBody>
      </p:sp>
      <p:cxnSp>
        <p:nvCxnSpPr>
          <p:cNvPr id="21" name="直接连接符 20"/>
          <p:cNvCxnSpPr/>
          <p:nvPr userDrawn="1"/>
        </p:nvCxnSpPr>
        <p:spPr>
          <a:xfrm>
            <a:off x="467632" y="502568"/>
            <a:ext cx="3005634"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740729" y="502568"/>
            <a:ext cx="3005634"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5"/>
          <p:cNvGrpSpPr/>
          <p:nvPr userDrawn="1"/>
        </p:nvGrpSpPr>
        <p:grpSpPr>
          <a:xfrm>
            <a:off x="8533896" y="4711836"/>
            <a:ext cx="609156" cy="288032"/>
            <a:chOff x="8424428" y="4716750"/>
            <a:chExt cx="609156" cy="288032"/>
          </a:xfrm>
          <a:solidFill>
            <a:srgbClr val="BFBFBF"/>
          </a:solidFill>
        </p:grpSpPr>
        <p:sp>
          <p:nvSpPr>
            <p:cNvPr id="7" name="圆角矩形 6"/>
            <p:cNvSpPr/>
            <p:nvPr userDrawn="1"/>
          </p:nvSpPr>
          <p:spPr>
            <a:xfrm>
              <a:off x="8424428" y="4716750"/>
              <a:ext cx="468052" cy="2880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8711004" y="4948014"/>
              <a:ext cx="322580" cy="56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TextBox 10"/>
          <p:cNvSpPr txBox="1"/>
          <p:nvPr userDrawn="1"/>
        </p:nvSpPr>
        <p:spPr>
          <a:xfrm>
            <a:off x="8584982" y="4686575"/>
            <a:ext cx="436338" cy="338554"/>
          </a:xfrm>
          <a:prstGeom prst="rect">
            <a:avLst/>
          </a:prstGeom>
          <a:noFill/>
        </p:spPr>
        <p:txBody>
          <a:bodyPr wrap="none" rtlCol="0">
            <a:spAutoFit/>
          </a:bodyPr>
          <a:lstStyle/>
          <a:p>
            <a:fld id="{15E71900-10A2-4CC6-8A82-1659C4480C15}" type="slidenum">
              <a:rPr lang="zh-CN" altLang="en-US" sz="1600" smtClean="0">
                <a:solidFill>
                  <a:schemeClr val="tx1">
                    <a:lumMod val="65000"/>
                    <a:lumOff val="35000"/>
                  </a:schemeClr>
                </a:solidFill>
              </a:rPr>
            </a:fld>
            <a:endParaRPr lang="zh-CN" altLang="en-US" sz="1600" dirty="0">
              <a:solidFill>
                <a:schemeClr val="tx1">
                  <a:lumMod val="65000"/>
                  <a:lumOff val="35000"/>
                </a:schemeClr>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stretch>
            <a:fillRect/>
          </a:stretch>
        </p:blipFill>
        <p:spPr>
          <a:xfrm>
            <a:off x="1354" y="0"/>
            <a:ext cx="9141291" cy="51435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sp>
        <p:nvSpPr>
          <p:cNvPr id="20" name="任意多边形 19"/>
          <p:cNvSpPr/>
          <p:nvPr userDrawn="1"/>
        </p:nvSpPr>
        <p:spPr>
          <a:xfrm rot="5400000" flipH="1" flipV="1">
            <a:off x="8843297" y="4846297"/>
            <a:ext cx="613883" cy="12475"/>
          </a:xfrm>
          <a:custGeom>
            <a:avLst/>
            <a:gdLst>
              <a:gd name="connsiteX0" fmla="*/ 818511 w 818511"/>
              <a:gd name="connsiteY0" fmla="*/ 0 h 16633"/>
              <a:gd name="connsiteX1" fmla="*/ 818511 w 818511"/>
              <a:gd name="connsiteY1" fmla="*/ 16633 h 16633"/>
              <a:gd name="connsiteX2" fmla="*/ 0 w 818511"/>
              <a:gd name="connsiteY2" fmla="*/ 16633 h 16633"/>
              <a:gd name="connsiteX3" fmla="*/ 0 w 818511"/>
              <a:gd name="connsiteY3" fmla="*/ 0 h 16633"/>
              <a:gd name="connsiteX4" fmla="*/ 818511 w 818511"/>
              <a:gd name="connsiteY4" fmla="*/ 0 h 16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8511" h="16633">
                <a:moveTo>
                  <a:pt x="818511" y="0"/>
                </a:moveTo>
                <a:lnTo>
                  <a:pt x="818511" y="16633"/>
                </a:lnTo>
                <a:lnTo>
                  <a:pt x="0" y="16633"/>
                </a:lnTo>
                <a:lnTo>
                  <a:pt x="0" y="0"/>
                </a:lnTo>
                <a:lnTo>
                  <a:pt x="81851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17" name="任意多边形 16"/>
          <p:cNvSpPr/>
          <p:nvPr userDrawn="1"/>
        </p:nvSpPr>
        <p:spPr>
          <a:xfrm rot="5400000" flipH="1" flipV="1">
            <a:off x="8558985" y="4574459"/>
            <a:ext cx="613884" cy="556149"/>
          </a:xfrm>
          <a:custGeom>
            <a:avLst/>
            <a:gdLst>
              <a:gd name="connsiteX0" fmla="*/ 818511 w 818511"/>
              <a:gd name="connsiteY0" fmla="*/ 522329 h 741531"/>
              <a:gd name="connsiteX1" fmla="*/ 818511 w 818511"/>
              <a:gd name="connsiteY1" fmla="*/ 741531 h 741531"/>
              <a:gd name="connsiteX2" fmla="*/ 0 w 818511"/>
              <a:gd name="connsiteY2" fmla="*/ 741531 h 741531"/>
              <a:gd name="connsiteX3" fmla="*/ 0 w 818511"/>
              <a:gd name="connsiteY3" fmla="*/ 0 h 741531"/>
              <a:gd name="connsiteX4" fmla="*/ 818511 w 818511"/>
              <a:gd name="connsiteY4" fmla="*/ 522329 h 741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8511" h="741531">
                <a:moveTo>
                  <a:pt x="818511" y="522329"/>
                </a:moveTo>
                <a:lnTo>
                  <a:pt x="818511" y="741531"/>
                </a:lnTo>
                <a:lnTo>
                  <a:pt x="0" y="741531"/>
                </a:lnTo>
                <a:lnTo>
                  <a:pt x="0" y="0"/>
                </a:lnTo>
                <a:lnTo>
                  <a:pt x="818511" y="52232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26" name="TextBox 15"/>
          <p:cNvSpPr txBox="1"/>
          <p:nvPr userDrawn="1"/>
        </p:nvSpPr>
        <p:spPr>
          <a:xfrm>
            <a:off x="8784771" y="4816926"/>
            <a:ext cx="344585" cy="213507"/>
          </a:xfrm>
          <a:prstGeom prst="rect">
            <a:avLst/>
          </a:prstGeom>
          <a:noFill/>
        </p:spPr>
        <p:txBody>
          <a:bodyPr wrap="square" lIns="51422" tIns="25711" rIns="51422" bIns="25711" rtlCol="0">
            <a:spAutoFit/>
          </a:bodyPr>
          <a:lstStyle/>
          <a:p>
            <a:pPr algn="ctr"/>
            <a:fld id="{2EEF1883-7A0E-4F66-9932-E581691AD397}" type="slidenum">
              <a:rPr lang="zh-CN" altLang="en-US" sz="1050" smtClean="0">
                <a:solidFill>
                  <a:schemeClr val="bg1"/>
                </a:solidFill>
                <a:latin typeface="+mn-lt"/>
                <a:ea typeface="Arial Unicode MS" panose="020B0604020202020204" pitchFamily="34" charset="-122"/>
                <a:cs typeface="Arial Unicode MS" panose="020B0604020202020204" pitchFamily="34" charset="-122"/>
              </a:rPr>
            </a:fld>
            <a:r>
              <a:rPr lang="zh-CN" altLang="en-US" sz="1050" dirty="0" smtClean="0">
                <a:solidFill>
                  <a:schemeClr val="bg1"/>
                </a:solidFill>
                <a:latin typeface="+mn-lt"/>
                <a:ea typeface="Arial Unicode MS" panose="020B0604020202020204" pitchFamily="34" charset="-122"/>
                <a:cs typeface="Arial Unicode MS" panose="020B0604020202020204" pitchFamily="34" charset="-122"/>
              </a:rPr>
              <a:t> </a:t>
            </a:r>
            <a:endParaRPr lang="zh-CN" altLang="en-US" sz="1050" b="0" dirty="0">
              <a:solidFill>
                <a:schemeClr val="bg1"/>
              </a:solidFill>
              <a:latin typeface="+mn-lt"/>
              <a:ea typeface="Arial Unicode MS" panose="020B0604020202020204" pitchFamily="34" charset="-122"/>
              <a:cs typeface="Arial Unicode MS" panose="020B0604020202020204" pitchFamily="34" charset="-122"/>
            </a:endParaRPr>
          </a:p>
        </p:txBody>
      </p:sp>
      <p:sp>
        <p:nvSpPr>
          <p:cNvPr id="14" name="任意多边形 13"/>
          <p:cNvSpPr/>
          <p:nvPr userDrawn="1"/>
        </p:nvSpPr>
        <p:spPr>
          <a:xfrm rot="5400000">
            <a:off x="43309" y="-125199"/>
            <a:ext cx="783422" cy="1033820"/>
          </a:xfrm>
          <a:custGeom>
            <a:avLst/>
            <a:gdLst>
              <a:gd name="connsiteX0" fmla="*/ 0 w 1044561"/>
              <a:gd name="connsiteY0" fmla="*/ 996287 h 1419369"/>
              <a:gd name="connsiteX1" fmla="*/ 0 w 1044561"/>
              <a:gd name="connsiteY1" fmla="*/ 0 h 1419369"/>
              <a:gd name="connsiteX2" fmla="*/ 1044561 w 1044561"/>
              <a:gd name="connsiteY2" fmla="*/ 686380 h 1419369"/>
              <a:gd name="connsiteX3" fmla="*/ 1044561 w 1044561"/>
              <a:gd name="connsiteY3" fmla="*/ 996287 h 1419369"/>
              <a:gd name="connsiteX4" fmla="*/ 0 w 1044561"/>
              <a:gd name="connsiteY4" fmla="*/ 1419369 h 1419369"/>
              <a:gd name="connsiteX5" fmla="*/ 0 w 1044561"/>
              <a:gd name="connsiteY5" fmla="*/ 996288 h 1419369"/>
              <a:gd name="connsiteX6" fmla="*/ 1044561 w 1044561"/>
              <a:gd name="connsiteY6" fmla="*/ 996288 h 1419369"/>
              <a:gd name="connsiteX7" fmla="*/ 1044561 w 1044561"/>
              <a:gd name="connsiteY7" fmla="*/ 1419369 h 141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4561" h="1419369">
                <a:moveTo>
                  <a:pt x="0" y="996287"/>
                </a:moveTo>
                <a:lnTo>
                  <a:pt x="0" y="0"/>
                </a:lnTo>
                <a:lnTo>
                  <a:pt x="1044561" y="686380"/>
                </a:lnTo>
                <a:lnTo>
                  <a:pt x="1044561" y="996287"/>
                </a:lnTo>
                <a:close/>
                <a:moveTo>
                  <a:pt x="0" y="1419369"/>
                </a:moveTo>
                <a:lnTo>
                  <a:pt x="0" y="996288"/>
                </a:lnTo>
                <a:lnTo>
                  <a:pt x="1044561" y="996288"/>
                </a:lnTo>
                <a:lnTo>
                  <a:pt x="1044561" y="141936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3.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26.png"/><Relationship Id="rId2" Type="http://schemas.microsoft.com/office/2007/relationships/media" Target="file:///C:\Users\Administrator\Desktop\&#31105;&#27602;&#24405;&#35838;&#36164;&#26009;\&#23398;&#26657;&#31105;&#27602;&#27963;&#21160;.mp4" TargetMode="External"/><Relationship Id="rId1" Type="http://schemas.openxmlformats.org/officeDocument/2006/relationships/video" Target="file:///C:\Users\Administrator\Desktop\&#31105;&#27602;&#24405;&#35838;&#36164;&#26009;\&#23398;&#26657;&#31105;&#27602;&#27963;&#21160;.mp4"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image" Target="../media/image27.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8.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3.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audio" Target="../media/audio2.wav"/><Relationship Id="rId7" Type="http://schemas.openxmlformats.org/officeDocument/2006/relationships/audio" Target="../media/audio1.wav"/><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11.png"/><Relationship Id="rId2" Type="http://schemas.microsoft.com/office/2007/relationships/media" Target="file:///C:\Users\Administrator\Desktop\&#31105;&#27602;&#24405;&#35838;&#36164;&#26009;\&#32593;&#32476;&#27468;&#25163;-&#25970;&#38376;&#22768;.mp3" TargetMode="External"/><Relationship Id="rId1" Type="http://schemas.openxmlformats.org/officeDocument/2006/relationships/audio" Target="file:///C:\Users\Administrator\Desktop\&#31105;&#27602;&#24405;&#35838;&#36164;&#26009;\&#32593;&#32476;&#27468;&#25163;-&#25970;&#38376;&#22768;.mp3" TargetMode="Externa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4.xml"/><Relationship Id="rId2" Type="http://schemas.openxmlformats.org/officeDocument/2006/relationships/image" Target="../media/image13.jpe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4.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4.xml"/><Relationship Id="rId2" Type="http://schemas.openxmlformats.org/officeDocument/2006/relationships/image" Target="../media/image18.jpeg"/><Relationship Id="rId1" Type="http://schemas.openxmlformats.org/officeDocument/2006/relationships/image" Target="../media/image17.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4.xml"/><Relationship Id="rId2" Type="http://schemas.openxmlformats.org/officeDocument/2006/relationships/image" Target="../media/image20.png"/><Relationship Id="rId1" Type="http://schemas.openxmlformats.org/officeDocument/2006/relationships/image" Target="../media/image19.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image" Target="../media/image11.png"/><Relationship Id="rId2" Type="http://schemas.microsoft.com/office/2007/relationships/media" Target="file:///C:\Users\Administrator\Desktop\&#38899;&#39057;&#21512;&#24182;180412150231.mp3" TargetMode="External"/><Relationship Id="rId1" Type="http://schemas.openxmlformats.org/officeDocument/2006/relationships/audio" Target="file:///C:\Users\Administrator\Desktop\&#38899;&#39057;&#21512;&#24182;180412150231.mp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图片 67"/>
          <p:cNvPicPr>
            <a:picLocks noChangeAspect="1"/>
          </p:cNvPicPr>
          <p:nvPr/>
        </p:nvPicPr>
        <p:blipFill>
          <a:blip r:embed="rId1">
            <a:grayscl/>
          </a:blip>
          <a:stretch>
            <a:fillRect/>
          </a:stretch>
        </p:blipFill>
        <p:spPr>
          <a:xfrm>
            <a:off x="0" y="3046"/>
            <a:ext cx="9144000" cy="5145024"/>
          </a:xfrm>
          <a:prstGeom prst="rect">
            <a:avLst/>
          </a:prstGeom>
        </p:spPr>
      </p:pic>
      <p:sp>
        <p:nvSpPr>
          <p:cNvPr id="48" name="TextBox 74"/>
          <p:cNvSpPr txBox="1"/>
          <p:nvPr/>
        </p:nvSpPr>
        <p:spPr>
          <a:xfrm>
            <a:off x="2702718" y="3082625"/>
            <a:ext cx="4145280" cy="460375"/>
          </a:xfrm>
          <a:prstGeom prst="rect">
            <a:avLst/>
          </a:prstGeom>
          <a:noFill/>
          <a:effectLst>
            <a:glow rad="101600">
              <a:schemeClr val="accent2">
                <a:satMod val="175000"/>
                <a:alpha val="40000"/>
              </a:schemeClr>
            </a:glow>
            <a:outerShdw blurRad="50800" dist="38100" dir="2700000" algn="tl" rotWithShape="0">
              <a:prstClr val="black">
                <a:alpha val="40000"/>
              </a:prstClr>
            </a:outerShdw>
          </a:effectLst>
        </p:spPr>
        <p:txBody>
          <a:bodyPr wrap="none" rtlCol="0">
            <a:spAutoFit/>
            <a:scene3d>
              <a:camera prst="orthographicFront"/>
              <a:lightRig rig="threePt" dir="t"/>
            </a:scene3d>
          </a:bodyPr>
          <a:lstStyle/>
          <a:p>
            <a:pPr algn="ctr"/>
            <a:r>
              <a:rPr lang="zh-CN" altLang="zh-CN" sz="240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rPr>
              <a:t>单位：宜昌市西陵区西坝小学</a:t>
            </a:r>
            <a:endParaRPr lang="zh-CN" altLang="zh-CN" sz="240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endParaRPr>
          </a:p>
        </p:txBody>
      </p:sp>
      <p:sp>
        <p:nvSpPr>
          <p:cNvPr id="50" name="TextBox 77"/>
          <p:cNvSpPr txBox="1"/>
          <p:nvPr/>
        </p:nvSpPr>
        <p:spPr>
          <a:xfrm>
            <a:off x="1596430" y="1343166"/>
            <a:ext cx="6647975" cy="1015663"/>
          </a:xfrm>
          <a:prstGeom prst="rect">
            <a:avLst/>
          </a:prstGeom>
          <a:noFill/>
        </p:spPr>
        <p:txBody>
          <a:bodyPr wrap="none" rtlCol="0">
            <a:spAutoFit/>
          </a:bodyPr>
          <a:lstStyle/>
          <a:p>
            <a:pPr algn="ctr"/>
            <a:r>
              <a:rPr lang="zh-CN" altLang="en-US" sz="6000" kern="600" dirty="0">
                <a:gradFill flip="none" rotWithShape="1">
                  <a:gsLst>
                    <a:gs pos="24000">
                      <a:srgbClr val="327FC2"/>
                    </a:gs>
                    <a:gs pos="44000">
                      <a:srgbClr val="D32190"/>
                    </a:gs>
                    <a:gs pos="73000">
                      <a:srgbClr val="DF175D"/>
                    </a:gs>
                    <a:gs pos="92000">
                      <a:srgbClr val="F67C05"/>
                    </a:gs>
                  </a:gsLst>
                  <a:lin ang="3000000" scaled="0"/>
                  <a:tileRect/>
                </a:gradFill>
                <a:effectLst>
                  <a:outerShdw blurRad="38100" dist="38100" dir="2700000" algn="tl">
                    <a:srgbClr val="000000">
                      <a:alpha val="43137"/>
                    </a:srgbClr>
                  </a:outerShdw>
                </a:effectLst>
                <a:latin typeface="禹卫书法行书简体" panose="02000603000000000000" pitchFamily="2" charset="-122"/>
                <a:ea typeface="禹卫书法行书简体" panose="02000603000000000000" pitchFamily="2" charset="-122"/>
              </a:rPr>
              <a:t>珍爱生命</a:t>
            </a:r>
            <a:r>
              <a:rPr lang="zh-CN" altLang="en-US" sz="6000" kern="600" dirty="0" smtClean="0">
                <a:gradFill flip="none" rotWithShape="1">
                  <a:gsLst>
                    <a:gs pos="24000">
                      <a:srgbClr val="327FC2"/>
                    </a:gs>
                    <a:gs pos="44000">
                      <a:srgbClr val="D32190"/>
                    </a:gs>
                    <a:gs pos="73000">
                      <a:srgbClr val="DF175D"/>
                    </a:gs>
                    <a:gs pos="92000">
                      <a:srgbClr val="F67C05"/>
                    </a:gs>
                  </a:gsLst>
                  <a:lin ang="3000000" scaled="0"/>
                  <a:tileRect/>
                </a:gradFill>
                <a:effectLst>
                  <a:outerShdw blurRad="38100" dist="38100" dir="2700000" algn="tl">
                    <a:srgbClr val="000000">
                      <a:alpha val="43137"/>
                    </a:srgbClr>
                  </a:outerShdw>
                </a:effectLst>
                <a:latin typeface="禹卫书法行书简体" panose="02000603000000000000" pitchFamily="2" charset="-122"/>
                <a:ea typeface="禹卫书法行书简体" panose="02000603000000000000" pitchFamily="2" charset="-122"/>
              </a:rPr>
              <a:t> 拒绝毒品</a:t>
            </a:r>
            <a:endParaRPr lang="zh-CN" altLang="en-US" sz="6000" kern="600" dirty="0">
              <a:gradFill flip="none" rotWithShape="1">
                <a:gsLst>
                  <a:gs pos="24000">
                    <a:srgbClr val="327FC2"/>
                  </a:gs>
                  <a:gs pos="44000">
                    <a:srgbClr val="D32190"/>
                  </a:gs>
                  <a:gs pos="73000">
                    <a:srgbClr val="DF175D"/>
                  </a:gs>
                  <a:gs pos="92000">
                    <a:srgbClr val="F67C05"/>
                  </a:gs>
                </a:gsLst>
                <a:lin ang="3000000" scaled="0"/>
                <a:tileRect/>
              </a:gradFill>
              <a:effectLst>
                <a:outerShdw blurRad="38100" dist="38100" dir="2700000" algn="tl">
                  <a:srgbClr val="000000">
                    <a:alpha val="43137"/>
                  </a:srgbClr>
                </a:outerShdw>
              </a:effectLst>
              <a:latin typeface="禹卫书法行书简体" panose="02000603000000000000" pitchFamily="2" charset="-122"/>
              <a:ea typeface="禹卫书法行书简体" panose="02000603000000000000" pitchFamily="2" charset="-122"/>
            </a:endParaRPr>
          </a:p>
        </p:txBody>
      </p:sp>
      <p:pic>
        <p:nvPicPr>
          <p:cNvPr id="2" name="图片 1"/>
          <p:cNvPicPr>
            <a:picLocks noChangeAspect="1"/>
          </p:cNvPicPr>
          <p:nvPr/>
        </p:nvPicPr>
        <p:blipFill>
          <a:blip r:embed="rId2" cstate="screen"/>
          <a:stretch>
            <a:fillRect/>
          </a:stretch>
        </p:blipFill>
        <p:spPr>
          <a:xfrm>
            <a:off x="7369860" y="2248014"/>
            <a:ext cx="1774140" cy="2700000"/>
          </a:xfrm>
          <a:prstGeom prst="rect">
            <a:avLst/>
          </a:prstGeom>
        </p:spPr>
      </p:pic>
      <p:pic>
        <p:nvPicPr>
          <p:cNvPr id="4" name="图片 3"/>
          <p:cNvPicPr>
            <a:picLocks noChangeAspect="1"/>
          </p:cNvPicPr>
          <p:nvPr/>
        </p:nvPicPr>
        <p:blipFill>
          <a:blip r:embed="rId3" cstate="screen"/>
          <a:stretch>
            <a:fillRect/>
          </a:stretch>
        </p:blipFill>
        <p:spPr>
          <a:xfrm>
            <a:off x="443842" y="771670"/>
            <a:ext cx="887798" cy="1080000"/>
          </a:xfrm>
          <a:prstGeom prst="rect">
            <a:avLst/>
          </a:prstGeom>
        </p:spPr>
      </p:pic>
      <p:sp>
        <p:nvSpPr>
          <p:cNvPr id="5" name="文本框 4"/>
          <p:cNvSpPr txBox="1"/>
          <p:nvPr/>
        </p:nvSpPr>
        <p:spPr>
          <a:xfrm>
            <a:off x="3369945" y="3983990"/>
            <a:ext cx="2534285" cy="460375"/>
          </a:xfrm>
          <a:prstGeom prst="rect">
            <a:avLst/>
          </a:prstGeom>
          <a:noFill/>
          <a:effectLst>
            <a:glow rad="63500">
              <a:schemeClr val="accent2">
                <a:satMod val="175000"/>
                <a:alpha val="40000"/>
              </a:schemeClr>
            </a:glow>
            <a:outerShdw blurRad="50800" dist="38100" dir="5400000" algn="t" rotWithShape="0">
              <a:prstClr val="black">
                <a:alpha val="40000"/>
              </a:prstClr>
            </a:outerShdw>
          </a:effectLst>
        </p:spPr>
        <p:txBody>
          <a:bodyPr wrap="square" rtlCol="0">
            <a:spAutoFit/>
          </a:bodyPr>
          <a:lstStyle/>
          <a:p>
            <a:pPr algn="ctr"/>
            <a:r>
              <a:rPr lang="zh-CN" altLang="en-US" sz="240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rPr>
              <a:t>作者：唐雪</a:t>
            </a:r>
            <a:endParaRPr lang="zh-CN" altLang="en-US" sz="240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advTm="0">
        <p14:vortex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left)">
                                      <p:cBhvr>
                                        <p:cTn id="12" dur="500"/>
                                        <p:tgtEl>
                                          <p:spTgt spid="50"/>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8"/>
                                        </p:tgtEl>
                                        <p:attrNameLst>
                                          <p:attrName>ppt_y</p:attrName>
                                        </p:attrNameLst>
                                      </p:cBhvr>
                                      <p:tavLst>
                                        <p:tav tm="0">
                                          <p:val>
                                            <p:strVal val="#ppt_y"/>
                                          </p:val>
                                        </p:tav>
                                        <p:tav tm="100000">
                                          <p:val>
                                            <p:strVal val="#ppt_y"/>
                                          </p:val>
                                        </p:tav>
                                      </p:tavLst>
                                    </p:anim>
                                    <p:anim calcmode="lin" valueType="num">
                                      <p:cBhvr>
                                        <p:cTn id="18"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8"/>
                                        </p:tgtEl>
                                      </p:cBhvr>
                                    </p:animEffect>
                                  </p:childTnLst>
                                </p:cTn>
                              </p:par>
                            </p:childTnLst>
                          </p:cTn>
                        </p:par>
                        <p:par>
                          <p:cTn id="21" fill="hold">
                            <p:stCondLst>
                              <p:cond delay="2099"/>
                            </p:stCondLst>
                            <p:childTnLst>
                              <p:par>
                                <p:cTn id="22" presetID="2" presetClass="entr" presetSubtype="6"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linds(horizontal)">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50" grpId="0"/>
      <p:bldP spid="5"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1583690" y="1787525"/>
            <a:ext cx="7155815" cy="156845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3200" b="0" i="0" u="none" strike="noStrike" cap="none" normalizeH="0" baseline="0" dirty="0" smtClean="0">
                <a:ln w="22225">
                  <a:solidFill>
                    <a:schemeClr val="accent2"/>
                  </a:solidFill>
                  <a:prstDash val="solid"/>
                </a:ln>
                <a:solidFill>
                  <a:schemeClr val="accent2">
                    <a:lumMod val="40000"/>
                    <a:lumOff val="60000"/>
                  </a:schemeClr>
                </a:solidFill>
                <a:effectLst/>
                <a:latin typeface="Times New Roman" panose="02020603050405020304" pitchFamily="18" charset="0"/>
                <a:ea typeface="仿宋_GB2312" panose="02010609030101010101" charset="-122"/>
                <a:cs typeface="宋体" panose="02010600030101010101" pitchFamily="2" charset="-122"/>
              </a:rPr>
              <a:t>分析讨论：</a:t>
            </a:r>
            <a:endParaRPr kumimoji="0" lang="zh-CN" sz="3200" b="0" i="0" u="none" strike="noStrike" cap="none" normalizeH="0" baseline="0" dirty="0" smtClean="0">
              <a:ln w="22225">
                <a:solidFill>
                  <a:schemeClr val="accent2"/>
                </a:solidFill>
                <a:prstDash val="solid"/>
              </a:ln>
              <a:solidFill>
                <a:schemeClr val="accent2">
                  <a:lumMod val="40000"/>
                  <a:lumOff val="60000"/>
                </a:schemeClr>
              </a:solidFill>
              <a:effectLst/>
              <a:latin typeface="Times New Roman" panose="02020603050405020304" pitchFamily="18" charset="0"/>
              <a:ea typeface="仿宋_GB2312" panose="02010609030101010101"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3200" b="0" i="0" u="none" strike="noStrike" cap="none" normalizeH="0" baseline="0" dirty="0" smtClean="0">
                <a:ln w="22225">
                  <a:solidFill>
                    <a:schemeClr val="accent2"/>
                  </a:solidFill>
                  <a:prstDash val="solid"/>
                </a:ln>
                <a:solidFill>
                  <a:schemeClr val="accent2">
                    <a:lumMod val="40000"/>
                    <a:lumOff val="60000"/>
                  </a:schemeClr>
                </a:solidFill>
                <a:effectLst/>
                <a:latin typeface="Times New Roman" panose="02020603050405020304" pitchFamily="18" charset="0"/>
                <a:ea typeface="仿宋_GB2312" panose="02010609030101010101" charset="-122"/>
                <a:cs typeface="宋体" panose="02010600030101010101" pitchFamily="2" charset="-122"/>
              </a:rPr>
              <a:t>        既然毒品的危害这么大，是什么原因致使他们走上吸毒这条不归路呢？</a:t>
            </a:r>
            <a:endParaRPr kumimoji="0" lang="zh-CN" sz="3200" b="0" i="0" u="none" strike="noStrike" cap="none" normalizeH="0" baseline="0" dirty="0" smtClean="0">
              <a:ln w="22225">
                <a:solidFill>
                  <a:schemeClr val="accent2"/>
                </a:solidFill>
                <a:prstDash val="solid"/>
              </a:ln>
              <a:solidFill>
                <a:schemeClr val="accent2">
                  <a:lumMod val="40000"/>
                  <a:lumOff val="60000"/>
                </a:schemeClr>
              </a:solidFill>
              <a:effectLst/>
              <a:latin typeface="Times New Roman" panose="02020603050405020304" pitchFamily="18" charset="0"/>
              <a:ea typeface="仿宋_GB2312" panose="02010609030101010101" charset="-122"/>
              <a:cs typeface="宋体" panose="02010600030101010101" pitchFamily="2" charset="-122"/>
            </a:endParaRPr>
          </a:p>
        </p:txBody>
      </p:sp>
      <p:sp>
        <p:nvSpPr>
          <p:cNvPr id="2" name="文本框 1"/>
          <p:cNvSpPr txBox="1"/>
          <p:nvPr/>
        </p:nvSpPr>
        <p:spPr>
          <a:xfrm>
            <a:off x="1141095" y="605790"/>
            <a:ext cx="4387215" cy="521970"/>
          </a:xfrm>
          <a:prstGeom prst="rect">
            <a:avLst/>
          </a:prstGeom>
          <a:noFill/>
        </p:spPr>
        <p:txBody>
          <a:bodyPr wrap="square" rtlCol="0">
            <a:spAutoFit/>
          </a:bodyPr>
          <a:p>
            <a:r>
              <a:rPr lang="zh-CN" altLang="en-US" sz="2800"/>
              <a:t>听了以上吸毒者的自述</a:t>
            </a:r>
            <a:r>
              <a:rPr lang="zh-CN" altLang="en-US"/>
              <a:t>。</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entagon 35"/>
          <p:cNvSpPr/>
          <p:nvPr/>
        </p:nvSpPr>
        <p:spPr>
          <a:xfrm>
            <a:off x="521954" y="1503842"/>
            <a:ext cx="1397531" cy="1225836"/>
          </a:xfrm>
          <a:prstGeom prst="homePlate">
            <a:avLst>
              <a:gd name="adj" fmla="val 2988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latin typeface="微软雅黑" panose="020B0503020204020204" pitchFamily="34" charset="-122"/>
                <a:ea typeface="微软雅黑" panose="020B0503020204020204" pitchFamily="34" charset="-122"/>
              </a:rPr>
              <a:t>无知好奇</a:t>
            </a:r>
            <a:br>
              <a:rPr lang="zh-CN" altLang="en-US" sz="1650" b="1" dirty="0">
                <a:latin typeface="微软雅黑" panose="020B0503020204020204" pitchFamily="34" charset="-122"/>
                <a:ea typeface="微软雅黑" panose="020B0503020204020204" pitchFamily="34" charset="-122"/>
              </a:rPr>
            </a:br>
            <a:endParaRPr lang="zh-CN" altLang="en-US" sz="1650" b="1" dirty="0">
              <a:latin typeface="微软雅黑" panose="020B0503020204020204" pitchFamily="34" charset="-122"/>
              <a:ea typeface="微软雅黑" panose="020B0503020204020204" pitchFamily="34" charset="-122"/>
            </a:endParaRPr>
          </a:p>
        </p:txBody>
      </p:sp>
      <p:sp>
        <p:nvSpPr>
          <p:cNvPr id="82" name="Pentagon 66"/>
          <p:cNvSpPr/>
          <p:nvPr/>
        </p:nvSpPr>
        <p:spPr>
          <a:xfrm>
            <a:off x="2418908" y="2786089"/>
            <a:ext cx="1397531" cy="1225836"/>
          </a:xfrm>
          <a:prstGeom prst="homePlate">
            <a:avLst>
              <a:gd name="adj" fmla="val 2820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solidFill>
                  <a:schemeClr val="accent2"/>
                </a:solidFill>
                <a:latin typeface="微软雅黑" panose="020B0503020204020204" pitchFamily="34" charset="-122"/>
                <a:ea typeface="微软雅黑" panose="020B0503020204020204" pitchFamily="34" charset="-122"/>
              </a:rPr>
              <a:t>逆反心理</a:t>
            </a:r>
            <a:endParaRPr lang="zh-CN" altLang="en-US" sz="1650" b="1" dirty="0">
              <a:solidFill>
                <a:schemeClr val="accent2"/>
              </a:solidFill>
              <a:latin typeface="微软雅黑" panose="020B0503020204020204" pitchFamily="34" charset="-122"/>
              <a:ea typeface="微软雅黑" panose="020B0503020204020204" pitchFamily="34" charset="-122"/>
            </a:endParaRPr>
          </a:p>
        </p:txBody>
      </p:sp>
      <p:sp>
        <p:nvSpPr>
          <p:cNvPr id="83" name="Pentagon 69"/>
          <p:cNvSpPr/>
          <p:nvPr/>
        </p:nvSpPr>
        <p:spPr>
          <a:xfrm>
            <a:off x="3947562" y="1503842"/>
            <a:ext cx="1397531" cy="1225836"/>
          </a:xfrm>
          <a:prstGeom prst="homePlate">
            <a:avLst>
              <a:gd name="adj" fmla="val 3072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latin typeface="微软雅黑" panose="020B0503020204020204" pitchFamily="34" charset="-122"/>
                <a:ea typeface="微软雅黑" panose="020B0503020204020204" pitchFamily="34" charset="-122"/>
              </a:rPr>
              <a:t>上当受骗</a:t>
            </a:r>
            <a:br>
              <a:rPr lang="zh-CN" altLang="en-US" sz="1650" b="1" dirty="0">
                <a:latin typeface="微软雅黑" panose="020B0503020204020204" pitchFamily="34" charset="-122"/>
                <a:ea typeface="微软雅黑" panose="020B0503020204020204" pitchFamily="34" charset="-122"/>
              </a:rPr>
            </a:br>
            <a:endParaRPr lang="zh-CN" altLang="en-US" sz="1650" b="1" dirty="0">
              <a:latin typeface="微软雅黑" panose="020B0503020204020204" pitchFamily="34" charset="-122"/>
              <a:ea typeface="微软雅黑" panose="020B0503020204020204" pitchFamily="34" charset="-122"/>
            </a:endParaRPr>
          </a:p>
        </p:txBody>
      </p:sp>
      <p:sp>
        <p:nvSpPr>
          <p:cNvPr id="84" name="Pentagon 70"/>
          <p:cNvSpPr/>
          <p:nvPr/>
        </p:nvSpPr>
        <p:spPr>
          <a:xfrm>
            <a:off x="5476216" y="2786089"/>
            <a:ext cx="1397531" cy="1225836"/>
          </a:xfrm>
          <a:prstGeom prst="homePlate">
            <a:avLst>
              <a:gd name="adj" fmla="val 2988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solidFill>
                  <a:schemeClr val="accent2"/>
                </a:solidFill>
                <a:latin typeface="微软雅黑" panose="020B0503020204020204" pitchFamily="34" charset="-122"/>
                <a:ea typeface="微软雅黑" panose="020B0503020204020204" pitchFamily="34" charset="-122"/>
              </a:rPr>
              <a:t>追求时髦</a:t>
            </a:r>
            <a:endParaRPr lang="zh-CN" altLang="en-US" sz="1650" b="1" dirty="0">
              <a:solidFill>
                <a:schemeClr val="accent2"/>
              </a:solidFill>
              <a:latin typeface="微软雅黑" panose="020B0503020204020204" pitchFamily="34" charset="-122"/>
              <a:ea typeface="微软雅黑" panose="020B0503020204020204" pitchFamily="34" charset="-122"/>
            </a:endParaRPr>
          </a:p>
        </p:txBody>
      </p:sp>
      <p:sp>
        <p:nvSpPr>
          <p:cNvPr id="85" name="Pentagon 71"/>
          <p:cNvSpPr/>
          <p:nvPr/>
        </p:nvSpPr>
        <p:spPr>
          <a:xfrm>
            <a:off x="7152189" y="1503842"/>
            <a:ext cx="1397531" cy="1225836"/>
          </a:xfrm>
          <a:prstGeom prst="homePlate">
            <a:avLst>
              <a:gd name="adj" fmla="val 2988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latin typeface="微软雅黑" panose="020B0503020204020204" pitchFamily="34" charset="-122"/>
                <a:ea typeface="微软雅黑" panose="020B0503020204020204" pitchFamily="34" charset="-122"/>
              </a:rPr>
              <a:t>逃避现实</a:t>
            </a:r>
            <a:endParaRPr lang="zh-CN" altLang="en-US" sz="1650" b="1" dirty="0">
              <a:latin typeface="微软雅黑" panose="020B0503020204020204" pitchFamily="34" charset="-122"/>
              <a:ea typeface="微软雅黑" panose="020B0503020204020204" pitchFamily="34" charset="-122"/>
            </a:endParaRPr>
          </a:p>
        </p:txBody>
      </p:sp>
      <p:sp>
        <p:nvSpPr>
          <p:cNvPr id="86" name="TextBox 75"/>
          <p:cNvSpPr txBox="1"/>
          <p:nvPr/>
        </p:nvSpPr>
        <p:spPr>
          <a:xfrm>
            <a:off x="2822136" y="1731103"/>
            <a:ext cx="65" cy="184666"/>
          </a:xfrm>
          <a:prstGeom prst="rect">
            <a:avLst/>
          </a:prstGeom>
          <a:noFill/>
        </p:spPr>
        <p:txBody>
          <a:bodyPr wrap="none" lIns="0" tIns="0" rIns="0" bIns="0" rtlCol="0" anchor="t">
            <a:spAutoFit/>
          </a:bodyPr>
          <a:lstStyle/>
          <a:p>
            <a:endParaRPr lang="en-US" sz="1200" b="1" dirty="0">
              <a:solidFill>
                <a:schemeClr val="tx1">
                  <a:lumMod val="75000"/>
                  <a:lumOff val="25000"/>
                </a:schemeClr>
              </a:solidFill>
            </a:endParaRPr>
          </a:p>
        </p:txBody>
      </p:sp>
      <p:sp>
        <p:nvSpPr>
          <p:cNvPr id="15" name="矩形 3"/>
          <p:cNvSpPr>
            <a:spLocks noChangeArrowheads="1"/>
          </p:cNvSpPr>
          <p:nvPr/>
        </p:nvSpPr>
        <p:spPr bwMode="auto">
          <a:xfrm>
            <a:off x="805469" y="168674"/>
            <a:ext cx="2278380" cy="43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青少年吸毒诱因</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图片 4"/>
          <p:cNvPicPr>
            <a:picLocks noChangeAspect="1"/>
          </p:cNvPicPr>
          <p:nvPr/>
        </p:nvPicPr>
        <p:blipFill>
          <a:blip r:embed="rId1"/>
          <a:stretch>
            <a:fillRect/>
          </a:stretch>
        </p:blipFill>
        <p:spPr>
          <a:xfrm>
            <a:off x="-7620" y="2786380"/>
            <a:ext cx="2295525" cy="2114550"/>
          </a:xfrm>
          <a:prstGeom prst="rect">
            <a:avLst/>
          </a:prstGeom>
        </p:spPr>
      </p:pic>
      <p:pic>
        <p:nvPicPr>
          <p:cNvPr id="6" name="图片 5"/>
          <p:cNvPicPr>
            <a:picLocks noChangeAspect="1"/>
          </p:cNvPicPr>
          <p:nvPr/>
        </p:nvPicPr>
        <p:blipFill>
          <a:blip r:embed="rId2"/>
          <a:stretch>
            <a:fillRect/>
          </a:stretch>
        </p:blipFill>
        <p:spPr>
          <a:xfrm>
            <a:off x="3816985" y="2729230"/>
            <a:ext cx="1471295" cy="2385060"/>
          </a:xfrm>
          <a:prstGeom prst="rect">
            <a:avLst/>
          </a:prstGeom>
        </p:spPr>
      </p:pic>
      <p:pic>
        <p:nvPicPr>
          <p:cNvPr id="7" name="图片 6"/>
          <p:cNvPicPr>
            <a:picLocks noChangeAspect="1"/>
          </p:cNvPicPr>
          <p:nvPr/>
        </p:nvPicPr>
        <p:blipFill>
          <a:blip r:embed="rId3"/>
          <a:stretch>
            <a:fillRect/>
          </a:stretch>
        </p:blipFill>
        <p:spPr>
          <a:xfrm>
            <a:off x="6873875" y="2887345"/>
            <a:ext cx="2238375" cy="2226310"/>
          </a:xfrm>
          <a:prstGeom prst="rect">
            <a:avLst/>
          </a:prstGeom>
        </p:spPr>
      </p:pic>
      <p:pic>
        <p:nvPicPr>
          <p:cNvPr id="8" name="图片 7"/>
          <p:cNvPicPr>
            <a:picLocks noChangeAspect="1"/>
          </p:cNvPicPr>
          <p:nvPr/>
        </p:nvPicPr>
        <p:blipFill>
          <a:blip r:embed="rId4"/>
          <a:stretch>
            <a:fillRect/>
          </a:stretch>
        </p:blipFill>
        <p:spPr>
          <a:xfrm>
            <a:off x="5475605" y="502920"/>
            <a:ext cx="1644650" cy="2226310"/>
          </a:xfrm>
          <a:prstGeom prst="rect">
            <a:avLst/>
          </a:prstGeom>
        </p:spPr>
      </p:pic>
      <p:pic>
        <p:nvPicPr>
          <p:cNvPr id="9" name="图片 8"/>
          <p:cNvPicPr>
            <a:picLocks noChangeAspect="1"/>
          </p:cNvPicPr>
          <p:nvPr/>
        </p:nvPicPr>
        <p:blipFill>
          <a:blip r:embed="rId5"/>
          <a:stretch>
            <a:fillRect/>
          </a:stretch>
        </p:blipFill>
        <p:spPr>
          <a:xfrm>
            <a:off x="1919605" y="902970"/>
            <a:ext cx="1945640" cy="17475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2000"/>
                                        <p:tgtEl>
                                          <p:spTgt spid="1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8" fill="hold" grpId="0" nodeType="click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slide(fromLeft)">
                                      <p:cBhvr>
                                        <p:cTn id="16" dur="2000"/>
                                        <p:tgtEl>
                                          <p:spTgt spid="81"/>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linds(horizontal)">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grpId="0" nodeType="clickEffect">
                                  <p:stCondLst>
                                    <p:cond delay="0"/>
                                  </p:stCondLst>
                                  <p:childTnLst>
                                    <p:set>
                                      <p:cBhvr>
                                        <p:cTn id="25" dur="1" fill="hold">
                                          <p:stCondLst>
                                            <p:cond delay="0"/>
                                          </p:stCondLst>
                                        </p:cTn>
                                        <p:tgtEl>
                                          <p:spTgt spid="82"/>
                                        </p:tgtEl>
                                        <p:attrNameLst>
                                          <p:attrName>style.visibility</p:attrName>
                                        </p:attrNameLst>
                                      </p:cBhvr>
                                      <p:to>
                                        <p:strVal val="visible"/>
                                      </p:to>
                                    </p:set>
                                    <p:animEffect transition="in" filter="slide(fromLeft)">
                                      <p:cBhvr>
                                        <p:cTn id="26" dur="2000"/>
                                        <p:tgtEl>
                                          <p:spTgt spid="82"/>
                                        </p:tgtEl>
                                      </p:cBhvr>
                                    </p:animEffect>
                                  </p:childTnLst>
                                </p:cTn>
                              </p:par>
                            </p:childTnLst>
                          </p:cTn>
                        </p:par>
                      </p:childTnLst>
                    </p:cTn>
                  </p:par>
                  <p:par>
                    <p:cTn id="27" fill="hold">
                      <p:stCondLst>
                        <p:cond delay="indefinite"/>
                      </p:stCondLst>
                      <p:childTnLst>
                        <p:par>
                          <p:cTn id="28" fill="hold">
                            <p:stCondLst>
                              <p:cond delay="0"/>
                            </p:stCondLst>
                            <p:childTnLst>
                              <p:par>
                                <p:cTn id="29" presetID="5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770" decel="100000"/>
                                        <p:tgtEl>
                                          <p:spTgt spid="6"/>
                                        </p:tgtEl>
                                      </p:cBhvr>
                                    </p:animEffect>
                                    <p:animScale>
                                      <p:cBhvr>
                                        <p:cTn id="32" dur="770" decel="100000"/>
                                        <p:tgtEl>
                                          <p:spTgt spid="6"/>
                                        </p:tgtEl>
                                      </p:cBhvr>
                                      <p:from x="10000" y="10000"/>
                                      <p:to x="200000" y="450000"/>
                                    </p:animScale>
                                    <p:animScale>
                                      <p:cBhvr>
                                        <p:cTn id="33" dur="1230" accel="100000" fill="hold">
                                          <p:stCondLst>
                                            <p:cond delay="770"/>
                                          </p:stCondLst>
                                        </p:cTn>
                                        <p:tgtEl>
                                          <p:spTgt spid="6"/>
                                        </p:tgtEl>
                                      </p:cBhvr>
                                      <p:from x="200000" y="450000"/>
                                      <p:to x="100000" y="100000"/>
                                    </p:animScale>
                                    <p:set>
                                      <p:cBhvr>
                                        <p:cTn id="34" dur="770" fill="hold"/>
                                        <p:tgtEl>
                                          <p:spTgt spid="6"/>
                                        </p:tgtEl>
                                        <p:attrNameLst>
                                          <p:attrName>ppt_x</p:attrName>
                                        </p:attrNameLst>
                                      </p:cBhvr>
                                      <p:to>
                                        <p:strVal val="(0.5)"/>
                                      </p:to>
                                    </p:set>
                                    <p:anim from="(0.5)" to="(#ppt_x)" calcmode="lin" valueType="num">
                                      <p:cBhvr>
                                        <p:cTn id="35" dur="1230" accel="100000" fill="hold">
                                          <p:stCondLst>
                                            <p:cond delay="770"/>
                                          </p:stCondLst>
                                        </p:cTn>
                                        <p:tgtEl>
                                          <p:spTgt spid="6"/>
                                        </p:tgtEl>
                                        <p:attrNameLst>
                                          <p:attrName>ppt_x</p:attrName>
                                        </p:attrNameLst>
                                      </p:cBhvr>
                                    </p:anim>
                                    <p:set>
                                      <p:cBhvr>
                                        <p:cTn id="36" dur="770" fill="hold"/>
                                        <p:tgtEl>
                                          <p:spTgt spid="6"/>
                                        </p:tgtEl>
                                        <p:attrNameLst>
                                          <p:attrName>ppt_y</p:attrName>
                                        </p:attrNameLst>
                                      </p:cBhvr>
                                      <p:to>
                                        <p:strVal val="(#ppt_y+0.4)"/>
                                      </p:to>
                                    </p:set>
                                    <p:anim from="(#ppt_y+0.4)" to="(#ppt_y)" calcmode="lin" valueType="num">
                                      <p:cBhvr>
                                        <p:cTn id="37" dur="1230" accel="100000" fill="hold">
                                          <p:stCondLst>
                                            <p:cond delay="770"/>
                                          </p:stCondLst>
                                        </p:cTn>
                                        <p:tgtEl>
                                          <p:spTgt spid="6"/>
                                        </p:tgtEl>
                                        <p:attrNameLst>
                                          <p:attrName>ppt_y</p:attrName>
                                        </p:attrNameLst>
                                      </p:cBhvr>
                                    </p:anim>
                                  </p:childTnLst>
                                </p:cTn>
                              </p:par>
                            </p:childTnLst>
                          </p:cTn>
                        </p:par>
                      </p:childTnLst>
                    </p:cTn>
                  </p:par>
                  <p:par>
                    <p:cTn id="38" fill="hold">
                      <p:stCondLst>
                        <p:cond delay="indefinite"/>
                      </p:stCondLst>
                      <p:childTnLst>
                        <p:par>
                          <p:cTn id="39" fill="hold">
                            <p:stCondLst>
                              <p:cond delay="0"/>
                            </p:stCondLst>
                            <p:childTnLst>
                              <p:par>
                                <p:cTn id="40" presetID="12" presetClass="entr" presetSubtype="8" fill="hold" grpId="0" nodeType="click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slide(fromLeft)">
                                      <p:cBhvr>
                                        <p:cTn id="42" dur="2000"/>
                                        <p:tgtEl>
                                          <p:spTgt spid="83"/>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2" presetClass="entr" presetSubtype="8" fill="hold" grpId="0" nodeType="click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slide(fromLeft)">
                                      <p:cBhvr>
                                        <p:cTn id="53" dur="2000"/>
                                        <p:tgtEl>
                                          <p:spTgt spid="84"/>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fill="hold"/>
                                        <p:tgtEl>
                                          <p:spTgt spid="7"/>
                                        </p:tgtEl>
                                        <p:attrNameLst>
                                          <p:attrName>ppt_x</p:attrName>
                                        </p:attrNameLst>
                                      </p:cBhvr>
                                      <p:tavLst>
                                        <p:tav tm="0">
                                          <p:val>
                                            <p:strVal val="#ppt_x"/>
                                          </p:val>
                                        </p:tav>
                                        <p:tav tm="100000">
                                          <p:val>
                                            <p:strVal val="#ppt_x"/>
                                          </p:val>
                                        </p:tav>
                                      </p:tavLst>
                                    </p:anim>
                                    <p:anim calcmode="lin" valueType="num">
                                      <p:cBhvr additive="base">
                                        <p:cTn id="5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2" presetClass="entr" presetSubtype="8" fill="hold" grpId="0" nodeType="clickEffect">
                                  <p:stCondLst>
                                    <p:cond delay="0"/>
                                  </p:stCondLst>
                                  <p:childTnLst>
                                    <p:set>
                                      <p:cBhvr>
                                        <p:cTn id="63" dur="1" fill="hold">
                                          <p:stCondLst>
                                            <p:cond delay="0"/>
                                          </p:stCondLst>
                                        </p:cTn>
                                        <p:tgtEl>
                                          <p:spTgt spid="85"/>
                                        </p:tgtEl>
                                        <p:attrNameLst>
                                          <p:attrName>style.visibility</p:attrName>
                                        </p:attrNameLst>
                                      </p:cBhvr>
                                      <p:to>
                                        <p:strVal val="visible"/>
                                      </p:to>
                                    </p:set>
                                    <p:animEffect transition="in" filter="slide(fromLeft)">
                                      <p:cBhvr>
                                        <p:cTn id="64" dur="2000"/>
                                        <p:tgtEl>
                                          <p:spTgt spid="85"/>
                                        </p:tgtEl>
                                      </p:cBhvr>
                                    </p:animEffect>
                                  </p:childTnLst>
                                </p:cTn>
                              </p:par>
                            </p:childTnLst>
                          </p:cTn>
                        </p:par>
                      </p:childTnLst>
                    </p:cTn>
                  </p:par>
                  <p:par>
                    <p:cTn id="65" fill="hold">
                      <p:stCondLst>
                        <p:cond delay="indefinite"/>
                      </p:stCondLst>
                      <p:childTnLst>
                        <p:par>
                          <p:cTn id="66" fill="hold">
                            <p:stCondLst>
                              <p:cond delay="0"/>
                            </p:stCondLst>
                            <p:childTnLst>
                              <p:par>
                                <p:cTn id="67" presetID="3" presetClass="entr" presetSubtype="10" fill="hold" nodeType="click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blinds(horizontal)">
                                      <p:cBhvr>
                                        <p:cTn id="6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bldLvl="0" animBg="1"/>
      <p:bldP spid="82" grpId="0" animBg="1"/>
      <p:bldP spid="83" grpId="0" animBg="1"/>
      <p:bldP spid="84" grpId="0" animBg="1"/>
      <p:bldP spid="85" grpId="0" bldLvl="0" animBg="1"/>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直接连接符 47"/>
          <p:cNvCxnSpPr/>
          <p:nvPr/>
        </p:nvCxnSpPr>
        <p:spPr>
          <a:xfrm>
            <a:off x="2526893" y="0"/>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9" name="Flowchart: Decision 78"/>
          <p:cNvSpPr/>
          <p:nvPr/>
        </p:nvSpPr>
        <p:spPr>
          <a:xfrm>
            <a:off x="1844935" y="1643266"/>
            <a:ext cx="1375279" cy="1375279"/>
          </a:xfrm>
          <a:prstGeom prst="flowChartDecision">
            <a:avLst/>
          </a:prstGeom>
          <a:solidFill>
            <a:schemeClr val="bg2">
              <a:lumMod val="10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lowchart: Decision 79"/>
          <p:cNvSpPr/>
          <p:nvPr/>
        </p:nvSpPr>
        <p:spPr>
          <a:xfrm>
            <a:off x="1844935" y="184592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93"/>
          <p:cNvSpPr txBox="1"/>
          <p:nvPr/>
        </p:nvSpPr>
        <p:spPr>
          <a:xfrm>
            <a:off x="2150956" y="2173610"/>
            <a:ext cx="697627" cy="707886"/>
          </a:xfrm>
          <a:prstGeom prst="rect">
            <a:avLst/>
          </a:prstGeom>
          <a:noFill/>
        </p:spPr>
        <p:txBody>
          <a:bodyPr wrap="none" rtlCol="0">
            <a:spAutoFit/>
          </a:bodyPr>
          <a:lstStyle/>
          <a:p>
            <a:r>
              <a:rPr lang="zh-CN" altLang="en-US" sz="4000" b="1" dirty="0" smtClean="0">
                <a:solidFill>
                  <a:schemeClr val="bg2">
                    <a:lumMod val="10000"/>
                  </a:schemeClr>
                </a:solidFill>
                <a:latin typeface="微软雅黑" panose="020B0503020204020204" pitchFamily="34" charset="-122"/>
                <a:ea typeface="微软雅黑" panose="020B0503020204020204" pitchFamily="34" charset="-122"/>
              </a:rPr>
              <a:t>四</a:t>
            </a:r>
            <a:endParaRPr lang="zh-CN" altLang="en-US" sz="4000" b="1" dirty="0" smtClean="0">
              <a:solidFill>
                <a:schemeClr val="bg2">
                  <a:lumMod val="10000"/>
                </a:schemeClr>
              </a:solidFill>
              <a:latin typeface="微软雅黑" panose="020B0503020204020204" pitchFamily="34" charset="-122"/>
              <a:ea typeface="微软雅黑" panose="020B0503020204020204" pitchFamily="34" charset="-122"/>
            </a:endParaRPr>
          </a:p>
        </p:txBody>
      </p:sp>
      <p:sp>
        <p:nvSpPr>
          <p:cNvPr id="52" name="TextBox 38"/>
          <p:cNvSpPr txBox="1"/>
          <p:nvPr/>
        </p:nvSpPr>
        <p:spPr>
          <a:xfrm>
            <a:off x="3697258" y="2099072"/>
            <a:ext cx="3840480" cy="583565"/>
          </a:xfrm>
          <a:prstGeom prst="rect">
            <a:avLst/>
          </a:prstGeom>
          <a:noFill/>
        </p:spPr>
        <p:txBody>
          <a:bodyPr wrap="none" rtlCol="0">
            <a:spAutoFit/>
          </a:bodyPr>
          <a:lstStyle/>
          <a:p>
            <a:pPr algn="l"/>
            <a:r>
              <a:rPr lang="zh-CN" altLang="en-US" sz="3200" b="1" dirty="0">
                <a:solidFill>
                  <a:schemeClr val="bg2">
                    <a:lumMod val="10000"/>
                  </a:schemeClr>
                </a:solidFill>
                <a:latin typeface="微软雅黑" panose="020B0503020204020204" pitchFamily="34" charset="-122"/>
                <a:ea typeface="微软雅黑" panose="020B0503020204020204" pitchFamily="34" charset="-122"/>
              </a:rPr>
              <a:t>青少年如何防止吸毒</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cxnSp>
        <p:nvCxnSpPr>
          <p:cNvPr id="61" name="直接连接符 60"/>
          <p:cNvCxnSpPr/>
          <p:nvPr/>
        </p:nvCxnSpPr>
        <p:spPr>
          <a:xfrm>
            <a:off x="3696980" y="3018914"/>
            <a:ext cx="38884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500"/>
                                        <p:tgtEl>
                                          <p:spTgt spid="50"/>
                                        </p:tgtEl>
                                      </p:cBhvr>
                                    </p:animEffect>
                                  </p:childTnLst>
                                </p:cTn>
                              </p:par>
                              <p:par>
                                <p:cTn id="8" presetID="8" presetClass="emph" presetSubtype="0" decel="58000" fill="hold" grpId="1" nodeType="withEffect">
                                  <p:stCondLst>
                                    <p:cond delay="0"/>
                                  </p:stCondLst>
                                  <p:childTnLst>
                                    <p:animRot by="-21600000">
                                      <p:cBhvr>
                                        <p:cTn id="9" dur="1500" fill="hold"/>
                                        <p:tgtEl>
                                          <p:spTgt spid="50"/>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50"/>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wipe(up)">
                                      <p:cBhvr>
                                        <p:cTn id="14" dur="1000"/>
                                        <p:tgtEl>
                                          <p:spTgt spid="48"/>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49"/>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500"/>
                                        <p:tgtEl>
                                          <p:spTgt spid="51"/>
                                        </p:tgtEl>
                                      </p:cBhvr>
                                    </p:animEffect>
                                  </p:childTnLst>
                                </p:cTn>
                              </p:par>
                            </p:childTnLst>
                          </p:cTn>
                        </p:par>
                        <p:par>
                          <p:cTn id="24" fill="hold">
                            <p:stCondLst>
                              <p:cond delay="20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p:tgtEl>
                                          <p:spTgt spid="52"/>
                                        </p:tgtEl>
                                        <p:attrNameLst>
                                          <p:attrName>ppt_y</p:attrName>
                                        </p:attrNameLst>
                                      </p:cBhvr>
                                      <p:tavLst>
                                        <p:tav tm="0">
                                          <p:val>
                                            <p:strVal val="#ppt_y+#ppt_h*1.125000"/>
                                          </p:val>
                                        </p:tav>
                                        <p:tav tm="100000">
                                          <p:val>
                                            <p:strVal val="#ppt_y"/>
                                          </p:val>
                                        </p:tav>
                                      </p:tavLst>
                                    </p:anim>
                                    <p:animEffect transition="in" filter="wipe(up)">
                                      <p:cBhvr>
                                        <p:cTn id="28" dur="500"/>
                                        <p:tgtEl>
                                          <p:spTgt spid="52"/>
                                        </p:tgtEl>
                                      </p:cBhvr>
                                    </p:animEffect>
                                  </p:childTnLst>
                                </p:cTn>
                              </p:par>
                            </p:childTnLst>
                          </p:cTn>
                        </p:par>
                        <p:par>
                          <p:cTn id="29" fill="hold">
                            <p:stCondLst>
                              <p:cond delay="1649"/>
                            </p:stCondLst>
                            <p:childTnLst>
                              <p:par>
                                <p:cTn id="30" presetID="22" presetClass="entr" presetSubtype="8" fill="hold"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wipe(left)">
                                      <p:cBhvr>
                                        <p:cTn id="3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nimBg="1"/>
      <p:bldP spid="49" grpId="1" bldLvl="0" animBg="1"/>
      <p:bldP spid="50" grpId="0" bldLvl="0" animBg="1"/>
      <p:bldP spid="50" grpId="1" bldLvl="0" animBg="1"/>
      <p:bldP spid="50" grpId="2" bldLvl="0" animBg="1"/>
      <p:bldP spid="51" grpId="0"/>
      <p:bldP spid="5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58165" y="602615"/>
            <a:ext cx="7714615" cy="3938270"/>
          </a:xfrm>
          <a:prstGeom prst="rect">
            <a:avLst/>
          </a:prstGeom>
          <a:noFill/>
        </p:spPr>
        <p:txBody>
          <a:bodyPr wrap="square" rtlCol="0" anchor="t">
            <a:spAutoFit/>
          </a:bodyPr>
          <a:p>
            <a:r>
              <a:rPr lang="zh-CN" altLang="en-US" sz="3600">
                <a:solidFill>
                  <a:schemeClr val="accent1"/>
                </a:solidFill>
                <a:effectLst>
                  <a:outerShdw blurRad="38100" dist="25400" dir="5400000" algn="ctr" rotWithShape="0">
                    <a:srgbClr val="6E747A">
                      <a:alpha val="43000"/>
                    </a:srgbClr>
                  </a:outerShdw>
                </a:effectLst>
              </a:rPr>
              <a:t>分析回答：</a:t>
            </a:r>
            <a:endParaRPr lang="zh-CN" altLang="en-US"/>
          </a:p>
          <a:p>
            <a:endParaRPr lang="zh-CN" altLang="en-US"/>
          </a:p>
          <a:p>
            <a:r>
              <a:rPr lang="zh-CN" altLang="en-US"/>
              <a:t>            </a:t>
            </a:r>
            <a:r>
              <a:rPr lang="zh-CN" altLang="en-US" sz="2800">
                <a:solidFill>
                  <a:schemeClr val="tx1"/>
                </a:solidFill>
                <a:effectLst>
                  <a:outerShdw blurRad="38100" dist="19050" dir="2700000" algn="tl" rotWithShape="0">
                    <a:schemeClr val="dk1">
                      <a:alpha val="40000"/>
                    </a:schemeClr>
                  </a:outerShdw>
                </a:effectLst>
              </a:rPr>
              <a:t> ①结合我们学校的实际情况和地理位置，我们在交友、选择活动场所时应注意什么？</a:t>
            </a:r>
            <a:endParaRPr lang="zh-CN" altLang="en-US" sz="2800">
              <a:solidFill>
                <a:schemeClr val="tx1"/>
              </a:solidFill>
              <a:effectLst>
                <a:outerShdw blurRad="38100" dist="19050" dir="2700000" algn="tl" rotWithShape="0">
                  <a:schemeClr val="dk1">
                    <a:alpha val="40000"/>
                  </a:schemeClr>
                </a:outerShdw>
              </a:effectLst>
            </a:endParaRPr>
          </a:p>
          <a:p>
            <a:endParaRPr lang="zh-CN" altLang="en-US" sz="2800">
              <a:solidFill>
                <a:schemeClr val="tx1"/>
              </a:solidFill>
              <a:effectLst>
                <a:outerShdw blurRad="38100" dist="19050" dir="2700000" algn="tl" rotWithShape="0">
                  <a:schemeClr val="dk1">
                    <a:alpha val="40000"/>
                  </a:schemeClr>
                </a:outerShdw>
              </a:effectLst>
            </a:endParaRPr>
          </a:p>
          <a:p>
            <a:r>
              <a:rPr lang="zh-CN" altLang="en-US" sz="2800">
                <a:solidFill>
                  <a:schemeClr val="tx1"/>
                </a:solidFill>
                <a:effectLst>
                  <a:outerShdw blurRad="38100" dist="19050" dir="2700000" algn="tl" rotWithShape="0">
                    <a:schemeClr val="dk1">
                      <a:alpha val="40000"/>
                    </a:schemeClr>
                  </a:outerShdw>
                </a:effectLst>
              </a:rPr>
              <a:t>        ②为什么青少年容易成为吸毒、贩毒者的目标？</a:t>
            </a:r>
            <a:endParaRPr lang="zh-CN" altLang="en-US" sz="2800">
              <a:solidFill>
                <a:schemeClr val="tx1"/>
              </a:solidFill>
              <a:effectLst>
                <a:outerShdw blurRad="38100" dist="19050" dir="2700000" algn="tl" rotWithShape="0">
                  <a:schemeClr val="dk1">
                    <a:alpha val="40000"/>
                  </a:schemeClr>
                </a:outerShdw>
              </a:effectLst>
            </a:endParaRPr>
          </a:p>
          <a:p>
            <a:endParaRPr lang="zh-CN" altLang="en-US" sz="2800">
              <a:solidFill>
                <a:schemeClr val="tx1"/>
              </a:solidFill>
              <a:effectLst>
                <a:outerShdw blurRad="38100" dist="19050" dir="2700000" algn="tl" rotWithShape="0">
                  <a:schemeClr val="dk1">
                    <a:alpha val="40000"/>
                  </a:schemeClr>
                </a:outerShdw>
              </a:effectLst>
            </a:endParaRPr>
          </a:p>
          <a:p>
            <a:r>
              <a:rPr lang="zh-CN" altLang="en-US" sz="2800">
                <a:solidFill>
                  <a:schemeClr val="tx1"/>
                </a:solidFill>
                <a:effectLst>
                  <a:outerShdw blurRad="38100" dist="19050" dir="2700000" algn="tl" rotWithShape="0">
                    <a:schemeClr val="dk1">
                      <a:alpha val="40000"/>
                    </a:schemeClr>
                  </a:outerShdw>
                </a:effectLst>
              </a:rPr>
              <a:t>       ③当有人向你提供毒品的时候，你该怎么做？</a:t>
            </a:r>
            <a:endParaRPr lang="zh-CN" altLang="en-US" sz="2800">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805469" y="168674"/>
            <a:ext cx="2890520" cy="43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青少年如何防止吸毒</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0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37" name="Group 113"/>
          <p:cNvGrpSpPr/>
          <p:nvPr/>
        </p:nvGrpSpPr>
        <p:grpSpPr>
          <a:xfrm>
            <a:off x="1" y="1419613"/>
            <a:ext cx="1597483" cy="518462"/>
            <a:chOff x="0" y="1419612"/>
            <a:chExt cx="1597483" cy="518462"/>
          </a:xfrm>
        </p:grpSpPr>
        <p:sp>
          <p:nvSpPr>
            <p:cNvPr id="38" name="Rectangle 38"/>
            <p:cNvSpPr/>
            <p:nvPr/>
          </p:nvSpPr>
          <p:spPr>
            <a:xfrm>
              <a:off x="0" y="1419612"/>
              <a:ext cx="1597483" cy="51846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 Placeholder 3"/>
            <p:cNvSpPr txBox="1"/>
            <p:nvPr/>
          </p:nvSpPr>
          <p:spPr>
            <a:xfrm>
              <a:off x="589208" y="1540343"/>
              <a:ext cx="732990" cy="276999"/>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800" dirty="0">
                  <a:solidFill>
                    <a:schemeClr val="bg1"/>
                  </a:solidFill>
                  <a:latin typeface="Impact" panose="020B0806030902050204" pitchFamily="34" charset="0"/>
                </a:rPr>
                <a:t>01</a:t>
              </a:r>
              <a:endParaRPr lang="en-US" sz="1800" dirty="0">
                <a:solidFill>
                  <a:schemeClr val="bg1"/>
                </a:solidFill>
                <a:latin typeface="Impact" panose="020B0806030902050204" pitchFamily="34" charset="0"/>
              </a:endParaRPr>
            </a:p>
          </p:txBody>
        </p:sp>
      </p:grpSp>
      <p:grpSp>
        <p:nvGrpSpPr>
          <p:cNvPr id="40" name="Group 114"/>
          <p:cNvGrpSpPr/>
          <p:nvPr/>
        </p:nvGrpSpPr>
        <p:grpSpPr>
          <a:xfrm>
            <a:off x="1" y="2245313"/>
            <a:ext cx="1597483" cy="518462"/>
            <a:chOff x="0" y="2226109"/>
            <a:chExt cx="1597483" cy="518462"/>
          </a:xfrm>
          <a:solidFill>
            <a:schemeClr val="bg2"/>
          </a:solidFill>
        </p:grpSpPr>
        <p:sp>
          <p:nvSpPr>
            <p:cNvPr id="41" name="Rectangle 40"/>
            <p:cNvSpPr/>
            <p:nvPr/>
          </p:nvSpPr>
          <p:spPr>
            <a:xfrm>
              <a:off x="0" y="2226109"/>
              <a:ext cx="1597483" cy="51846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 Placeholder 3"/>
            <p:cNvSpPr txBox="1"/>
            <p:nvPr/>
          </p:nvSpPr>
          <p:spPr>
            <a:xfrm>
              <a:off x="575072" y="2346840"/>
              <a:ext cx="747126" cy="276999"/>
            </a:xfrm>
            <a:prstGeom prst="rect">
              <a:avLst/>
            </a:prstGeom>
            <a:no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800" dirty="0">
                  <a:solidFill>
                    <a:schemeClr val="bg1"/>
                  </a:solidFill>
                  <a:latin typeface="Impact" panose="020B0806030902050204" pitchFamily="34" charset="0"/>
                </a:rPr>
                <a:t>02</a:t>
              </a:r>
              <a:endParaRPr lang="en-US" sz="1800" dirty="0">
                <a:solidFill>
                  <a:schemeClr val="bg1"/>
                </a:solidFill>
                <a:latin typeface="Impact" panose="020B0806030902050204" pitchFamily="34" charset="0"/>
              </a:endParaRPr>
            </a:p>
          </p:txBody>
        </p:sp>
      </p:grpSp>
      <p:grpSp>
        <p:nvGrpSpPr>
          <p:cNvPr id="45" name="Group 115"/>
          <p:cNvGrpSpPr/>
          <p:nvPr/>
        </p:nvGrpSpPr>
        <p:grpSpPr>
          <a:xfrm>
            <a:off x="1" y="3071014"/>
            <a:ext cx="1597483" cy="518462"/>
            <a:chOff x="0" y="3090216"/>
            <a:chExt cx="1597483" cy="518462"/>
          </a:xfrm>
        </p:grpSpPr>
        <p:sp>
          <p:nvSpPr>
            <p:cNvPr id="46" name="Rectangle 43"/>
            <p:cNvSpPr/>
            <p:nvPr/>
          </p:nvSpPr>
          <p:spPr>
            <a:xfrm>
              <a:off x="0" y="3090216"/>
              <a:ext cx="1597483" cy="518462"/>
            </a:xfrm>
            <a:prstGeom prst="rect">
              <a:avLst/>
            </a:prstGeom>
            <a:solidFill>
              <a:srgbClr val="3F42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 Placeholder 3"/>
            <p:cNvSpPr txBox="1"/>
            <p:nvPr/>
          </p:nvSpPr>
          <p:spPr>
            <a:xfrm>
              <a:off x="575072" y="3210947"/>
              <a:ext cx="747126" cy="276999"/>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800" dirty="0">
                  <a:solidFill>
                    <a:schemeClr val="bg1"/>
                  </a:solidFill>
                  <a:latin typeface="Impact" panose="020B0806030902050204" pitchFamily="34" charset="0"/>
                </a:rPr>
                <a:t>03</a:t>
              </a:r>
              <a:endParaRPr lang="en-US" sz="1800" dirty="0">
                <a:solidFill>
                  <a:schemeClr val="bg1"/>
                </a:solidFill>
                <a:latin typeface="Impact" panose="020B0806030902050204" pitchFamily="34" charset="0"/>
              </a:endParaRPr>
            </a:p>
          </p:txBody>
        </p:sp>
      </p:grpSp>
      <p:grpSp>
        <p:nvGrpSpPr>
          <p:cNvPr id="48" name="Group 116"/>
          <p:cNvGrpSpPr/>
          <p:nvPr/>
        </p:nvGrpSpPr>
        <p:grpSpPr>
          <a:xfrm>
            <a:off x="1" y="3896715"/>
            <a:ext cx="1597483" cy="518462"/>
            <a:chOff x="0" y="3896714"/>
            <a:chExt cx="1597483" cy="518462"/>
          </a:xfrm>
          <a:solidFill>
            <a:srgbClr val="42C398"/>
          </a:solidFill>
        </p:grpSpPr>
        <p:sp>
          <p:nvSpPr>
            <p:cNvPr id="49" name="Rectangle 46"/>
            <p:cNvSpPr/>
            <p:nvPr/>
          </p:nvSpPr>
          <p:spPr>
            <a:xfrm>
              <a:off x="0" y="3896714"/>
              <a:ext cx="1597483" cy="5184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Text Placeholder 3"/>
            <p:cNvSpPr txBox="1"/>
            <p:nvPr/>
          </p:nvSpPr>
          <p:spPr>
            <a:xfrm>
              <a:off x="575072" y="4017445"/>
              <a:ext cx="747125" cy="276999"/>
            </a:xfrm>
            <a:prstGeom prst="rect">
              <a:avLst/>
            </a:prstGeom>
            <a:grp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800" dirty="0">
                  <a:solidFill>
                    <a:schemeClr val="bg1"/>
                  </a:solidFill>
                  <a:latin typeface="Impact" panose="020B0806030902050204" pitchFamily="34" charset="0"/>
                </a:rPr>
                <a:t>04</a:t>
              </a:r>
              <a:endParaRPr lang="en-US" sz="1800" dirty="0">
                <a:solidFill>
                  <a:schemeClr val="bg1"/>
                </a:solidFill>
                <a:latin typeface="Impact" panose="020B0806030902050204" pitchFamily="34" charset="0"/>
              </a:endParaRPr>
            </a:p>
          </p:txBody>
        </p:sp>
      </p:grpSp>
      <p:sp>
        <p:nvSpPr>
          <p:cNvPr id="82" name="Freeform 37"/>
          <p:cNvSpPr/>
          <p:nvPr/>
        </p:nvSpPr>
        <p:spPr>
          <a:xfrm rot="16200000">
            <a:off x="1142522" y="1484075"/>
            <a:ext cx="633677"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83" name="Freeform 41"/>
          <p:cNvSpPr/>
          <p:nvPr/>
        </p:nvSpPr>
        <p:spPr>
          <a:xfrm rot="16200000">
            <a:off x="1142522" y="2309774"/>
            <a:ext cx="633677"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84" name="Freeform 44"/>
          <p:cNvSpPr/>
          <p:nvPr/>
        </p:nvSpPr>
        <p:spPr>
          <a:xfrm rot="16200000">
            <a:off x="1142522" y="3135475"/>
            <a:ext cx="633677"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85" name="Freeform 47"/>
          <p:cNvSpPr/>
          <p:nvPr/>
        </p:nvSpPr>
        <p:spPr>
          <a:xfrm rot="16200000">
            <a:off x="1142522" y="3961177"/>
            <a:ext cx="633677"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rgbClr val="2A8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92" name="Pentagon 39"/>
          <p:cNvSpPr/>
          <p:nvPr/>
        </p:nvSpPr>
        <p:spPr>
          <a:xfrm>
            <a:off x="1322199" y="1304396"/>
            <a:ext cx="3249802"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95" name="Pentagon 42"/>
          <p:cNvSpPr/>
          <p:nvPr/>
        </p:nvSpPr>
        <p:spPr>
          <a:xfrm>
            <a:off x="1322199" y="2130096"/>
            <a:ext cx="2731339"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98" name="Pentagon 45"/>
          <p:cNvSpPr/>
          <p:nvPr/>
        </p:nvSpPr>
        <p:spPr>
          <a:xfrm>
            <a:off x="1322200" y="2955796"/>
            <a:ext cx="2210298" cy="518462"/>
          </a:xfrm>
          <a:prstGeom prst="homePlate">
            <a:avLst/>
          </a:prstGeom>
          <a:solidFill>
            <a:srgbClr val="545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101" name="Pentagon 48"/>
          <p:cNvSpPr/>
          <p:nvPr/>
        </p:nvSpPr>
        <p:spPr>
          <a:xfrm>
            <a:off x="1322200" y="3781496"/>
            <a:ext cx="1676761"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50" name="TextBox 59"/>
          <p:cNvSpPr txBox="1">
            <a:spLocks noChangeArrowheads="1"/>
          </p:cNvSpPr>
          <p:nvPr/>
        </p:nvSpPr>
        <p:spPr bwMode="auto">
          <a:xfrm flipH="1">
            <a:off x="2326640" y="1400175"/>
            <a:ext cx="1905635" cy="320675"/>
          </a:xfrm>
          <a:prstGeom prst="rect">
            <a:avLst/>
          </a:prstGeom>
          <a:noFill/>
          <a:ln>
            <a:noFill/>
          </a:ln>
        </p:spPr>
        <p:txBody>
          <a:bodyPr wrap="square" lIns="68573" tIns="34287" rIns="68573" bIns="34287"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fontAlgn="ctr">
              <a:defRPr/>
            </a:pPr>
            <a:r>
              <a:rPr lang="zh-CN" altLang="en-US" sz="1650" kern="0" dirty="0">
                <a:solidFill>
                  <a:schemeClr val="bg1"/>
                </a:solidFill>
                <a:latin typeface="微软雅黑" panose="020B0503020204020204" pitchFamily="34" charset="-122"/>
                <a:ea typeface="微软雅黑" panose="020B0503020204020204" pitchFamily="34" charset="-122"/>
              </a:rPr>
              <a:t>知法、懂法、用法</a:t>
            </a:r>
            <a:endParaRPr lang="zh-CN" altLang="en-US" sz="1650" kern="0" dirty="0">
              <a:solidFill>
                <a:schemeClr val="bg1"/>
              </a:solidFill>
              <a:latin typeface="微软雅黑" panose="020B0503020204020204" pitchFamily="34" charset="-122"/>
              <a:ea typeface="微软雅黑" panose="020B0503020204020204" pitchFamily="34" charset="-122"/>
            </a:endParaRPr>
          </a:p>
        </p:txBody>
      </p:sp>
      <p:sp>
        <p:nvSpPr>
          <p:cNvPr id="51" name="矩形 50"/>
          <p:cNvSpPr>
            <a:spLocks noChangeArrowheads="1"/>
          </p:cNvSpPr>
          <p:nvPr/>
        </p:nvSpPr>
        <p:spPr bwMode="auto">
          <a:xfrm>
            <a:off x="5385095" y="1254265"/>
            <a:ext cx="3036822"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加强毒品基本知识和禁毒法律法规学习，了解毒品的危害，懂得“吸毒一口，掉入虎口”的道理</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TextBox 59"/>
          <p:cNvSpPr txBox="1">
            <a:spLocks noChangeArrowheads="1"/>
          </p:cNvSpPr>
          <p:nvPr/>
        </p:nvSpPr>
        <p:spPr bwMode="auto">
          <a:xfrm flipH="1">
            <a:off x="1926783" y="2209920"/>
            <a:ext cx="1796494" cy="320675"/>
          </a:xfrm>
          <a:prstGeom prst="rect">
            <a:avLst/>
          </a:prstGeom>
          <a:noFill/>
          <a:ln>
            <a:noFill/>
          </a:ln>
        </p:spPr>
        <p:txBody>
          <a:bodyPr wrap="square" lIns="68573" tIns="34287" rIns="68573" bIns="34287"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fontAlgn="ctr">
              <a:defRPr/>
            </a:pPr>
            <a:r>
              <a:rPr lang="zh-CN" altLang="en-US" sz="1650" kern="0" dirty="0">
                <a:solidFill>
                  <a:schemeClr val="bg1"/>
                </a:solidFill>
                <a:latin typeface="微软雅黑" panose="020B0503020204020204" pitchFamily="34" charset="-122"/>
                <a:ea typeface="微软雅黑" panose="020B0503020204020204" pitchFamily="34" charset="-122"/>
              </a:rPr>
              <a:t>树立正确人生观</a:t>
            </a:r>
            <a:endParaRPr lang="zh-CN" altLang="en-US" sz="1650" kern="0" dirty="0">
              <a:solidFill>
                <a:schemeClr val="bg1"/>
              </a:solidFill>
              <a:latin typeface="微软雅黑" panose="020B0503020204020204" pitchFamily="34" charset="-122"/>
              <a:ea typeface="微软雅黑" panose="020B0503020204020204" pitchFamily="34" charset="-122"/>
            </a:endParaRPr>
          </a:p>
        </p:txBody>
      </p:sp>
      <p:sp>
        <p:nvSpPr>
          <p:cNvPr id="53" name="TextBox 59"/>
          <p:cNvSpPr txBox="1">
            <a:spLocks noChangeArrowheads="1"/>
          </p:cNvSpPr>
          <p:nvPr/>
        </p:nvSpPr>
        <p:spPr bwMode="auto">
          <a:xfrm flipH="1">
            <a:off x="1393229" y="3030352"/>
            <a:ext cx="1796494" cy="320675"/>
          </a:xfrm>
          <a:prstGeom prst="rect">
            <a:avLst/>
          </a:prstGeom>
          <a:noFill/>
          <a:ln>
            <a:noFill/>
          </a:ln>
        </p:spPr>
        <p:txBody>
          <a:bodyPr wrap="square" lIns="68573" tIns="34287" rIns="68573" bIns="34287"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fontAlgn="ctr">
              <a:defRPr/>
            </a:pPr>
            <a:r>
              <a:rPr lang="zh-CN" altLang="en-US" sz="1650" kern="0" dirty="0">
                <a:solidFill>
                  <a:schemeClr val="bg1"/>
                </a:solidFill>
                <a:latin typeface="微软雅黑" panose="020B0503020204020204" pitchFamily="34" charset="-122"/>
                <a:ea typeface="微软雅黑" panose="020B0503020204020204" pitchFamily="34" charset="-122"/>
              </a:rPr>
              <a:t>不轻信谣言</a:t>
            </a:r>
            <a:endParaRPr lang="zh-CN" altLang="en-US" sz="1650" kern="0" dirty="0">
              <a:solidFill>
                <a:schemeClr val="bg1"/>
              </a:solidFill>
              <a:latin typeface="微软雅黑" panose="020B0503020204020204" pitchFamily="34" charset="-122"/>
              <a:ea typeface="微软雅黑" panose="020B0503020204020204" pitchFamily="34" charset="-122"/>
            </a:endParaRPr>
          </a:p>
        </p:txBody>
      </p:sp>
      <p:sp>
        <p:nvSpPr>
          <p:cNvPr id="54" name="TextBox 59"/>
          <p:cNvSpPr txBox="1">
            <a:spLocks noChangeArrowheads="1"/>
          </p:cNvSpPr>
          <p:nvPr/>
        </p:nvSpPr>
        <p:spPr bwMode="auto">
          <a:xfrm flipH="1">
            <a:off x="956288" y="3867316"/>
            <a:ext cx="1796494" cy="320675"/>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defRPr/>
            </a:pPr>
            <a:r>
              <a:rPr lang="zh-CN" altLang="en-US" sz="1650" kern="0" dirty="0">
                <a:solidFill>
                  <a:schemeClr val="bg1"/>
                </a:solidFill>
                <a:latin typeface="微软雅黑" panose="020B0503020204020204" pitchFamily="34" charset="-122"/>
                <a:ea typeface="微软雅黑" panose="020B0503020204020204" pitchFamily="34" charset="-122"/>
              </a:rPr>
              <a:t>交友谨慎</a:t>
            </a:r>
            <a:endParaRPr lang="zh-CN" altLang="en-US" sz="1650" kern="0" dirty="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4191121" y="2085882"/>
            <a:ext cx="594273" cy="594274"/>
            <a:chOff x="5556077" y="2781175"/>
            <a:chExt cx="792364" cy="792365"/>
          </a:xfrm>
        </p:grpSpPr>
        <p:sp>
          <p:nvSpPr>
            <p:cNvPr id="87" name="Oval 50"/>
            <p:cNvSpPr/>
            <p:nvPr/>
          </p:nvSpPr>
          <p:spPr>
            <a:xfrm>
              <a:off x="5556077" y="2781175"/>
              <a:ext cx="792364" cy="7923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57" name="组合 56"/>
            <p:cNvGrpSpPr>
              <a:grpSpLocks noChangeAspect="1"/>
            </p:cNvGrpSpPr>
            <p:nvPr/>
          </p:nvGrpSpPr>
          <p:grpSpPr>
            <a:xfrm>
              <a:off x="5805695" y="2930428"/>
              <a:ext cx="293129" cy="493858"/>
              <a:chOff x="6982613" y="4660429"/>
              <a:chExt cx="292099" cy="492124"/>
            </a:xfrm>
            <a:solidFill>
              <a:schemeClr val="bg1">
                <a:lumMod val="95000"/>
              </a:schemeClr>
            </a:solidFill>
          </p:grpSpPr>
          <p:sp>
            <p:nvSpPr>
              <p:cNvPr id="58" name="Freeform 15"/>
              <p:cNvSpPr>
                <a:spLocks noEditPoints="1"/>
              </p:cNvSpPr>
              <p:nvPr/>
            </p:nvSpPr>
            <p:spPr bwMode="auto">
              <a:xfrm>
                <a:off x="6982613"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59" name="Freeform 16"/>
              <p:cNvSpPr>
                <a:spLocks noEditPoints="1"/>
              </p:cNvSpPr>
              <p:nvPr/>
            </p:nvSpPr>
            <p:spPr bwMode="auto">
              <a:xfrm>
                <a:off x="7006425"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60" name="Freeform 17"/>
              <p:cNvSpPr/>
              <p:nvPr/>
            </p:nvSpPr>
            <p:spPr bwMode="auto">
              <a:xfrm>
                <a:off x="7046112"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3124895" y="3756099"/>
            <a:ext cx="594273" cy="594274"/>
            <a:chOff x="4070275" y="5008132"/>
            <a:chExt cx="792364" cy="792365"/>
          </a:xfrm>
        </p:grpSpPr>
        <p:sp>
          <p:nvSpPr>
            <p:cNvPr id="89" name="Oval 57"/>
            <p:cNvSpPr/>
            <p:nvPr/>
          </p:nvSpPr>
          <p:spPr>
            <a:xfrm>
              <a:off x="4070275" y="5008132"/>
              <a:ext cx="792364" cy="7923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3" name="Freeform 12"/>
            <p:cNvSpPr>
              <a:spLocks noEditPoints="1"/>
            </p:cNvSpPr>
            <p:nvPr/>
          </p:nvSpPr>
          <p:spPr bwMode="auto">
            <a:xfrm>
              <a:off x="4313127" y="5192460"/>
              <a:ext cx="303041" cy="428348"/>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lumMod val="95000"/>
              </a:schemeClr>
            </a:solid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4706548" y="1268028"/>
            <a:ext cx="594273" cy="594274"/>
            <a:chOff x="6275397" y="1688395"/>
            <a:chExt cx="792364" cy="792365"/>
          </a:xfrm>
        </p:grpSpPr>
        <p:sp>
          <p:nvSpPr>
            <p:cNvPr id="86" name="Oval 49"/>
            <p:cNvSpPr/>
            <p:nvPr/>
          </p:nvSpPr>
          <p:spPr>
            <a:xfrm>
              <a:off x="6275397" y="1688395"/>
              <a:ext cx="792364" cy="7923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66" name="组合 65"/>
            <p:cNvGrpSpPr/>
            <p:nvPr/>
          </p:nvGrpSpPr>
          <p:grpSpPr>
            <a:xfrm>
              <a:off x="6414717" y="1849486"/>
              <a:ext cx="513724" cy="470183"/>
              <a:chOff x="2158354" y="2417495"/>
              <a:chExt cx="550987" cy="504288"/>
            </a:xfrm>
          </p:grpSpPr>
          <p:sp>
            <p:nvSpPr>
              <p:cNvPr id="67" name="Freeform 26"/>
              <p:cNvSpPr>
                <a:spLocks noEditPoints="1"/>
              </p:cNvSpPr>
              <p:nvPr/>
            </p:nvSpPr>
            <p:spPr bwMode="auto">
              <a:xfrm>
                <a:off x="2158354" y="2417495"/>
                <a:ext cx="357759" cy="359114"/>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95000"/>
                </a:schemeClr>
              </a:solidFill>
              <a:ln w="9525">
                <a:noFill/>
                <a:round/>
              </a:ln>
            </p:spPr>
            <p:txBody>
              <a:bodyPr/>
              <a:lstStyle/>
              <a:p>
                <a:pPr>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68" name="Freeform 27"/>
              <p:cNvSpPr>
                <a:spLocks noEditPoints="1"/>
              </p:cNvSpPr>
              <p:nvPr/>
            </p:nvSpPr>
            <p:spPr bwMode="auto">
              <a:xfrm>
                <a:off x="2454892" y="2665819"/>
                <a:ext cx="254449" cy="25596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95000"/>
                </a:schemeClr>
              </a:solidFill>
              <a:ln w="9525">
                <a:noFill/>
                <a:round/>
              </a:ln>
            </p:spPr>
            <p:txBody>
              <a:bodyPr/>
              <a:lstStyle/>
              <a:p>
                <a:pPr>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3664985" y="2937288"/>
            <a:ext cx="594273" cy="594274"/>
            <a:chOff x="4899179" y="3916384"/>
            <a:chExt cx="792364" cy="792365"/>
          </a:xfrm>
        </p:grpSpPr>
        <p:sp>
          <p:nvSpPr>
            <p:cNvPr id="88" name="Oval 56"/>
            <p:cNvSpPr/>
            <p:nvPr/>
          </p:nvSpPr>
          <p:spPr>
            <a:xfrm>
              <a:off x="4899179" y="3916384"/>
              <a:ext cx="792364" cy="7923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1" name="Freeform 41"/>
            <p:cNvSpPr>
              <a:spLocks noChangeAspect="1" noEditPoints="1"/>
            </p:cNvSpPr>
            <p:nvPr/>
          </p:nvSpPr>
          <p:spPr bwMode="auto">
            <a:xfrm>
              <a:off x="5072106" y="4133218"/>
              <a:ext cx="446510" cy="35869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lumMod val="95000"/>
              </a:schemeClr>
            </a:solid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73" name="矩形 72"/>
          <p:cNvSpPr>
            <a:spLocks noChangeArrowheads="1"/>
          </p:cNvSpPr>
          <p:nvPr/>
        </p:nvSpPr>
        <p:spPr bwMode="auto">
          <a:xfrm>
            <a:off x="4863755" y="2098710"/>
            <a:ext cx="3036822"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树立正确的人生观，不盲目追求享受，寻找刺激，赶时髦。、倡导健康的娱乐活动，进歌舞厅要谨慎，决不食摇头丸，K粉等兴奋剂。</a:t>
            </a:r>
            <a:b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a:t>
            </a:r>
            <a:b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4" name="矩形 73"/>
          <p:cNvSpPr>
            <a:spLocks noChangeArrowheads="1"/>
          </p:cNvSpPr>
          <p:nvPr/>
        </p:nvSpPr>
        <p:spPr bwMode="auto">
          <a:xfrm>
            <a:off x="4342414" y="2948934"/>
            <a:ext cx="303682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不听信毒品能治病、毒品能解脱烦恼和痛苦、毒品给人带来快乐等各种花言巧语</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矩形 74"/>
          <p:cNvSpPr>
            <a:spLocks noChangeArrowheads="1"/>
          </p:cNvSpPr>
          <p:nvPr/>
        </p:nvSpPr>
        <p:spPr bwMode="auto">
          <a:xfrm>
            <a:off x="3821073" y="3793378"/>
            <a:ext cx="3036822"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不结交有不良行为的人，如发现亲朋好友有吸毒行为的人，一要劝阻，二要远离，三要报告公安机关。</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pull dir="rd"/>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400"/>
                                            <p:tgtEl>
                                              <p:spTgt spid="37"/>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250"/>
                                            <p:tgtEl>
                                              <p:spTgt spid="8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500"/>
                                            <p:tgtEl>
                                              <p:spTgt spid="9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childTnLst>
                              </p:cTn>
                            </p:par>
                            <p:par>
                              <p:cTn id="28" fill="hold">
                                <p:stCondLst>
                                  <p:cond delay="3000"/>
                                </p:stCondLst>
                                <p:childTnLst>
                                  <p:par>
                                    <p:cTn id="29" presetID="2" presetClass="entr" presetSubtype="2" fill="hold" nodeType="afterEffect" p14:presetBounceEnd="34000">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14:bounceEnd="34000">
                                          <p:cBhvr additive="base">
                                            <p:cTn id="31" dur="350" fill="hold"/>
                                            <p:tgtEl>
                                              <p:spTgt spid="4"/>
                                            </p:tgtEl>
                                            <p:attrNameLst>
                                              <p:attrName>ppt_x</p:attrName>
                                            </p:attrNameLst>
                                          </p:cBhvr>
                                          <p:tavLst>
                                            <p:tav tm="0">
                                              <p:val>
                                                <p:strVal val="1+#ppt_w/2"/>
                                              </p:val>
                                            </p:tav>
                                            <p:tav tm="100000">
                                              <p:val>
                                                <p:strVal val="#ppt_x"/>
                                              </p:val>
                                            </p:tav>
                                          </p:tavLst>
                                        </p:anim>
                                        <p:anim calcmode="lin" valueType="num" p14:bounceEnd="34000">
                                          <p:cBhvr additive="base">
                                            <p:cTn id="32" dur="35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34000">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14:bounceEnd="34000">
                                          <p:cBhvr additive="base">
                                            <p:cTn id="35" dur="350" fill="hold"/>
                                            <p:tgtEl>
                                              <p:spTgt spid="51"/>
                                            </p:tgtEl>
                                            <p:attrNameLst>
                                              <p:attrName>ppt_x</p:attrName>
                                            </p:attrNameLst>
                                          </p:cBhvr>
                                          <p:tavLst>
                                            <p:tav tm="0">
                                              <p:val>
                                                <p:strVal val="1+#ppt_w/2"/>
                                              </p:val>
                                            </p:tav>
                                            <p:tav tm="100000">
                                              <p:val>
                                                <p:strVal val="#ppt_x"/>
                                              </p:val>
                                            </p:tav>
                                          </p:tavLst>
                                        </p:anim>
                                        <p:anim calcmode="lin" valueType="num" p14:bounceEnd="34000">
                                          <p:cBhvr additive="base">
                                            <p:cTn id="36" dur="350" fill="hold"/>
                                            <p:tgtEl>
                                              <p:spTgt spid="51"/>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400"/>
                                            <p:tgtEl>
                                              <p:spTgt spid="40"/>
                                            </p:tgtEl>
                                          </p:cBhvr>
                                        </p:animEffect>
                                      </p:childTnLst>
                                    </p:cTn>
                                  </p:par>
                                </p:childTnLst>
                              </p:cTn>
                            </p:par>
                            <p:par>
                              <p:cTn id="41" fill="hold">
                                <p:stCondLst>
                                  <p:cond delay="4000"/>
                                </p:stCondLst>
                                <p:childTnLst>
                                  <p:par>
                                    <p:cTn id="42" presetID="22" presetClass="entr" presetSubtype="2"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wipe(right)">
                                          <p:cBhvr>
                                            <p:cTn id="44" dur="250"/>
                                            <p:tgtEl>
                                              <p:spTgt spid="83"/>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left)">
                                          <p:cBhvr>
                                            <p:cTn id="48" dur="500"/>
                                            <p:tgtEl>
                                              <p:spTgt spid="95"/>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childTnLst>
                              </p:cTn>
                            </p:par>
                            <p:par>
                              <p:cTn id="53" fill="hold">
                                <p:stCondLst>
                                  <p:cond delay="5500"/>
                                </p:stCondLst>
                                <p:childTnLst>
                                  <p:par>
                                    <p:cTn id="54" presetID="2" presetClass="entr" presetSubtype="2" fill="hold" nodeType="afterEffect" p14:presetBounceEnd="34000">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14:bounceEnd="34000">
                                          <p:cBhvr additive="base">
                                            <p:cTn id="56" dur="350" fill="hold"/>
                                            <p:tgtEl>
                                              <p:spTgt spid="3"/>
                                            </p:tgtEl>
                                            <p:attrNameLst>
                                              <p:attrName>ppt_x</p:attrName>
                                            </p:attrNameLst>
                                          </p:cBhvr>
                                          <p:tavLst>
                                            <p:tav tm="0">
                                              <p:val>
                                                <p:strVal val="1+#ppt_w/2"/>
                                              </p:val>
                                            </p:tav>
                                            <p:tav tm="100000">
                                              <p:val>
                                                <p:strVal val="#ppt_x"/>
                                              </p:val>
                                            </p:tav>
                                          </p:tavLst>
                                        </p:anim>
                                        <p:anim calcmode="lin" valueType="num" p14:bounceEnd="34000">
                                          <p:cBhvr additive="base">
                                            <p:cTn id="57" dur="35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34000">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14:bounceEnd="34000">
                                          <p:cBhvr additive="base">
                                            <p:cTn id="60" dur="350" fill="hold"/>
                                            <p:tgtEl>
                                              <p:spTgt spid="73"/>
                                            </p:tgtEl>
                                            <p:attrNameLst>
                                              <p:attrName>ppt_x</p:attrName>
                                            </p:attrNameLst>
                                          </p:cBhvr>
                                          <p:tavLst>
                                            <p:tav tm="0">
                                              <p:val>
                                                <p:strVal val="1+#ppt_w/2"/>
                                              </p:val>
                                            </p:tav>
                                            <p:tav tm="100000">
                                              <p:val>
                                                <p:strVal val="#ppt_x"/>
                                              </p:val>
                                            </p:tav>
                                          </p:tavLst>
                                        </p:anim>
                                        <p:anim calcmode="lin" valueType="num" p14:bounceEnd="34000">
                                          <p:cBhvr additive="base">
                                            <p:cTn id="61" dur="350" fill="hold"/>
                                            <p:tgtEl>
                                              <p:spTgt spid="73"/>
                                            </p:tgtEl>
                                            <p:attrNameLst>
                                              <p:attrName>ppt_y</p:attrName>
                                            </p:attrNameLst>
                                          </p:cBhvr>
                                          <p:tavLst>
                                            <p:tav tm="0">
                                              <p:val>
                                                <p:strVal val="#ppt_y"/>
                                              </p:val>
                                            </p:tav>
                                            <p:tav tm="100000">
                                              <p:val>
                                                <p:strVal val="#ppt_y"/>
                                              </p:val>
                                            </p:tav>
                                          </p:tavLst>
                                        </p:anim>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400"/>
                                            <p:tgtEl>
                                              <p:spTgt spid="45"/>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right)">
                                          <p:cBhvr>
                                            <p:cTn id="69" dur="250"/>
                                            <p:tgtEl>
                                              <p:spTgt spid="84"/>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wipe(left)">
                                          <p:cBhvr>
                                            <p:cTn id="73" dur="500"/>
                                            <p:tgtEl>
                                              <p:spTgt spid="98"/>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left)">
                                          <p:cBhvr>
                                            <p:cTn id="77" dur="500"/>
                                            <p:tgtEl>
                                              <p:spTgt spid="53"/>
                                            </p:tgtEl>
                                          </p:cBhvr>
                                        </p:animEffect>
                                      </p:childTnLst>
                                    </p:cTn>
                                  </p:par>
                                </p:childTnLst>
                              </p:cTn>
                            </p:par>
                            <p:par>
                              <p:cTn id="78" fill="hold">
                                <p:stCondLst>
                                  <p:cond delay="8000"/>
                                </p:stCondLst>
                                <p:childTnLst>
                                  <p:par>
                                    <p:cTn id="79" presetID="2" presetClass="entr" presetSubtype="2" fill="hold" nodeType="afterEffect" p14:presetBounceEnd="34000">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14:bounceEnd="34000">
                                          <p:cBhvr additive="base">
                                            <p:cTn id="81" dur="350" fill="hold"/>
                                            <p:tgtEl>
                                              <p:spTgt spid="2"/>
                                            </p:tgtEl>
                                            <p:attrNameLst>
                                              <p:attrName>ppt_x</p:attrName>
                                            </p:attrNameLst>
                                          </p:cBhvr>
                                          <p:tavLst>
                                            <p:tav tm="0">
                                              <p:val>
                                                <p:strVal val="1+#ppt_w/2"/>
                                              </p:val>
                                            </p:tav>
                                            <p:tav tm="100000">
                                              <p:val>
                                                <p:strVal val="#ppt_x"/>
                                              </p:val>
                                            </p:tav>
                                          </p:tavLst>
                                        </p:anim>
                                        <p:anim calcmode="lin" valueType="num" p14:bounceEnd="34000">
                                          <p:cBhvr additive="base">
                                            <p:cTn id="82" dur="350" fill="hold"/>
                                            <p:tgtEl>
                                              <p:spTgt spid="2"/>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34000">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14:bounceEnd="34000">
                                          <p:cBhvr additive="base">
                                            <p:cTn id="85" dur="350" fill="hold"/>
                                            <p:tgtEl>
                                              <p:spTgt spid="74"/>
                                            </p:tgtEl>
                                            <p:attrNameLst>
                                              <p:attrName>ppt_x</p:attrName>
                                            </p:attrNameLst>
                                          </p:cBhvr>
                                          <p:tavLst>
                                            <p:tav tm="0">
                                              <p:val>
                                                <p:strVal val="1+#ppt_w/2"/>
                                              </p:val>
                                            </p:tav>
                                            <p:tav tm="100000">
                                              <p:val>
                                                <p:strVal val="#ppt_x"/>
                                              </p:val>
                                            </p:tav>
                                          </p:tavLst>
                                        </p:anim>
                                        <p:anim calcmode="lin" valueType="num" p14:bounceEnd="34000">
                                          <p:cBhvr additive="base">
                                            <p:cTn id="86" dur="350" fill="hold"/>
                                            <p:tgtEl>
                                              <p:spTgt spid="74"/>
                                            </p:tgtEl>
                                            <p:attrNameLst>
                                              <p:attrName>ppt_y</p:attrName>
                                            </p:attrNameLst>
                                          </p:cBhvr>
                                          <p:tavLst>
                                            <p:tav tm="0">
                                              <p:val>
                                                <p:strVal val="#ppt_y"/>
                                              </p:val>
                                            </p:tav>
                                            <p:tav tm="100000">
                                              <p:val>
                                                <p:strVal val="#ppt_y"/>
                                              </p:val>
                                            </p:tav>
                                          </p:tavLst>
                                        </p:anim>
                                      </p:childTnLst>
                                    </p:cTn>
                                  </p:par>
                                </p:childTnLst>
                              </p:cTn>
                            </p:par>
                            <p:par>
                              <p:cTn id="87" fill="hold">
                                <p:stCondLst>
                                  <p:cond delay="8500"/>
                                </p:stCondLst>
                                <p:childTnLst>
                                  <p:par>
                                    <p:cTn id="88" presetID="22" presetClass="entr" presetSubtype="8"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400"/>
                                            <p:tgtEl>
                                              <p:spTgt spid="48"/>
                                            </p:tgtEl>
                                          </p:cBhvr>
                                        </p:animEffect>
                                      </p:childTnLst>
                                    </p:cTn>
                                  </p:par>
                                </p:childTnLst>
                              </p:cTn>
                            </p:par>
                            <p:par>
                              <p:cTn id="91" fill="hold">
                                <p:stCondLst>
                                  <p:cond delay="9000"/>
                                </p:stCondLst>
                                <p:childTnLst>
                                  <p:par>
                                    <p:cTn id="92" presetID="22" presetClass="entr" presetSubtype="2" fill="hold" grpId="0"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right)">
                                          <p:cBhvr>
                                            <p:cTn id="94" dur="250"/>
                                            <p:tgtEl>
                                              <p:spTgt spid="85"/>
                                            </p:tgtEl>
                                          </p:cBhvr>
                                        </p:animEffect>
                                      </p:childTnLst>
                                    </p:cTn>
                                  </p:par>
                                </p:childTnLst>
                              </p:cTn>
                            </p:par>
                            <p:par>
                              <p:cTn id="95" fill="hold">
                                <p:stCondLst>
                                  <p:cond delay="9500"/>
                                </p:stCondLst>
                                <p:childTnLst>
                                  <p:par>
                                    <p:cTn id="96" presetID="22" presetClass="entr" presetSubtype="8"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wipe(left)">
                                          <p:cBhvr>
                                            <p:cTn id="98" dur="500"/>
                                            <p:tgtEl>
                                              <p:spTgt spid="101"/>
                                            </p:tgtEl>
                                          </p:cBhvr>
                                        </p:animEffect>
                                      </p:childTnLst>
                                    </p:cTn>
                                  </p:par>
                                </p:childTnLst>
                              </p:cTn>
                            </p:par>
                            <p:par>
                              <p:cTn id="99" fill="hold">
                                <p:stCondLst>
                                  <p:cond delay="1000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childTnLst>
                              </p:cTn>
                            </p:par>
                            <p:par>
                              <p:cTn id="103" fill="hold">
                                <p:stCondLst>
                                  <p:cond delay="10500"/>
                                </p:stCondLst>
                                <p:childTnLst>
                                  <p:par>
                                    <p:cTn id="104" presetID="2" presetClass="entr" presetSubtype="2" fill="hold" nodeType="afterEffect" p14:presetBounceEnd="34000">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14:bounceEnd="34000">
                                          <p:cBhvr additive="base">
                                            <p:cTn id="106" dur="350" fill="hold"/>
                                            <p:tgtEl>
                                              <p:spTgt spid="5"/>
                                            </p:tgtEl>
                                            <p:attrNameLst>
                                              <p:attrName>ppt_x</p:attrName>
                                            </p:attrNameLst>
                                          </p:cBhvr>
                                          <p:tavLst>
                                            <p:tav tm="0">
                                              <p:val>
                                                <p:strVal val="1+#ppt_w/2"/>
                                              </p:val>
                                            </p:tav>
                                            <p:tav tm="100000">
                                              <p:val>
                                                <p:strVal val="#ppt_x"/>
                                              </p:val>
                                            </p:tav>
                                          </p:tavLst>
                                        </p:anim>
                                        <p:anim calcmode="lin" valueType="num" p14:bounceEnd="34000">
                                          <p:cBhvr additive="base">
                                            <p:cTn id="107" dur="350" fill="hold"/>
                                            <p:tgtEl>
                                              <p:spTgt spid="5"/>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14:presetBounceEnd="34000">
                                      <p:stCondLst>
                                        <p:cond delay="0"/>
                                      </p:stCondLst>
                                      <p:childTnLst>
                                        <p:set>
                                          <p:cBhvr>
                                            <p:cTn id="109" dur="1" fill="hold">
                                              <p:stCondLst>
                                                <p:cond delay="0"/>
                                              </p:stCondLst>
                                            </p:cTn>
                                            <p:tgtEl>
                                              <p:spTgt spid="75"/>
                                            </p:tgtEl>
                                            <p:attrNameLst>
                                              <p:attrName>style.visibility</p:attrName>
                                            </p:attrNameLst>
                                          </p:cBhvr>
                                          <p:to>
                                            <p:strVal val="visible"/>
                                          </p:to>
                                        </p:set>
                                        <p:anim calcmode="lin" valueType="num" p14:bounceEnd="34000">
                                          <p:cBhvr additive="base">
                                            <p:cTn id="110" dur="350" fill="hold"/>
                                            <p:tgtEl>
                                              <p:spTgt spid="75"/>
                                            </p:tgtEl>
                                            <p:attrNameLst>
                                              <p:attrName>ppt_x</p:attrName>
                                            </p:attrNameLst>
                                          </p:cBhvr>
                                          <p:tavLst>
                                            <p:tav tm="0">
                                              <p:val>
                                                <p:strVal val="1+#ppt_w/2"/>
                                              </p:val>
                                            </p:tav>
                                            <p:tav tm="100000">
                                              <p:val>
                                                <p:strVal val="#ppt_x"/>
                                              </p:val>
                                            </p:tav>
                                          </p:tavLst>
                                        </p:anim>
                                        <p:anim calcmode="lin" valueType="num" p14:bounceEnd="34000">
                                          <p:cBhvr additive="base">
                                            <p:cTn id="111" dur="3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2" grpId="0" animBg="1"/>
          <p:bldP spid="83" grpId="0" animBg="1"/>
          <p:bldP spid="84" grpId="0" animBg="1"/>
          <p:bldP spid="85" grpId="0" animBg="1"/>
          <p:bldP spid="92" grpId="0" animBg="1"/>
          <p:bldP spid="95" grpId="0" animBg="1"/>
          <p:bldP spid="98" grpId="0" animBg="1"/>
          <p:bldP spid="101" grpId="0" animBg="1"/>
          <p:bldP spid="50" grpId="0"/>
          <p:bldP spid="51" grpId="0"/>
          <p:bldP spid="52" grpId="0"/>
          <p:bldP spid="53" grpId="0"/>
          <p:bldP spid="54" grpId="0"/>
          <p:bldP spid="73" grpId="0"/>
          <p:bldP spid="74" grpId="0"/>
          <p:bldP spid="7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400"/>
                                            <p:tgtEl>
                                              <p:spTgt spid="37"/>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250"/>
                                            <p:tgtEl>
                                              <p:spTgt spid="8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500"/>
                                            <p:tgtEl>
                                              <p:spTgt spid="9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350" fill="hold"/>
                                            <p:tgtEl>
                                              <p:spTgt spid="4"/>
                                            </p:tgtEl>
                                            <p:attrNameLst>
                                              <p:attrName>ppt_x</p:attrName>
                                            </p:attrNameLst>
                                          </p:cBhvr>
                                          <p:tavLst>
                                            <p:tav tm="0">
                                              <p:val>
                                                <p:strVal val="1+#ppt_w/2"/>
                                              </p:val>
                                            </p:tav>
                                            <p:tav tm="100000">
                                              <p:val>
                                                <p:strVal val="#ppt_x"/>
                                              </p:val>
                                            </p:tav>
                                          </p:tavLst>
                                        </p:anim>
                                        <p:anim calcmode="lin" valueType="num">
                                          <p:cBhvr additive="base">
                                            <p:cTn id="32" dur="35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350" fill="hold"/>
                                            <p:tgtEl>
                                              <p:spTgt spid="51"/>
                                            </p:tgtEl>
                                            <p:attrNameLst>
                                              <p:attrName>ppt_x</p:attrName>
                                            </p:attrNameLst>
                                          </p:cBhvr>
                                          <p:tavLst>
                                            <p:tav tm="0">
                                              <p:val>
                                                <p:strVal val="1+#ppt_w/2"/>
                                              </p:val>
                                            </p:tav>
                                            <p:tav tm="100000">
                                              <p:val>
                                                <p:strVal val="#ppt_x"/>
                                              </p:val>
                                            </p:tav>
                                          </p:tavLst>
                                        </p:anim>
                                        <p:anim calcmode="lin" valueType="num">
                                          <p:cBhvr additive="base">
                                            <p:cTn id="36" dur="350" fill="hold"/>
                                            <p:tgtEl>
                                              <p:spTgt spid="51"/>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400"/>
                                            <p:tgtEl>
                                              <p:spTgt spid="40"/>
                                            </p:tgtEl>
                                          </p:cBhvr>
                                        </p:animEffect>
                                      </p:childTnLst>
                                    </p:cTn>
                                  </p:par>
                                </p:childTnLst>
                              </p:cTn>
                            </p:par>
                            <p:par>
                              <p:cTn id="41" fill="hold">
                                <p:stCondLst>
                                  <p:cond delay="4000"/>
                                </p:stCondLst>
                                <p:childTnLst>
                                  <p:par>
                                    <p:cTn id="42" presetID="22" presetClass="entr" presetSubtype="2"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wipe(right)">
                                          <p:cBhvr>
                                            <p:cTn id="44" dur="250"/>
                                            <p:tgtEl>
                                              <p:spTgt spid="83"/>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left)">
                                          <p:cBhvr>
                                            <p:cTn id="48" dur="500"/>
                                            <p:tgtEl>
                                              <p:spTgt spid="95"/>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childTnLst>
                              </p:cTn>
                            </p:par>
                            <p:par>
                              <p:cTn id="53" fill="hold">
                                <p:stCondLst>
                                  <p:cond delay="5500"/>
                                </p:stCondLst>
                                <p:childTnLst>
                                  <p:par>
                                    <p:cTn id="54" presetID="2" presetClass="entr" presetSubtype="2"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350" fill="hold"/>
                                            <p:tgtEl>
                                              <p:spTgt spid="3"/>
                                            </p:tgtEl>
                                            <p:attrNameLst>
                                              <p:attrName>ppt_x</p:attrName>
                                            </p:attrNameLst>
                                          </p:cBhvr>
                                          <p:tavLst>
                                            <p:tav tm="0">
                                              <p:val>
                                                <p:strVal val="1+#ppt_w/2"/>
                                              </p:val>
                                            </p:tav>
                                            <p:tav tm="100000">
                                              <p:val>
                                                <p:strVal val="#ppt_x"/>
                                              </p:val>
                                            </p:tav>
                                          </p:tavLst>
                                        </p:anim>
                                        <p:anim calcmode="lin" valueType="num">
                                          <p:cBhvr additive="base">
                                            <p:cTn id="57" dur="35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350" fill="hold"/>
                                            <p:tgtEl>
                                              <p:spTgt spid="73"/>
                                            </p:tgtEl>
                                            <p:attrNameLst>
                                              <p:attrName>ppt_x</p:attrName>
                                            </p:attrNameLst>
                                          </p:cBhvr>
                                          <p:tavLst>
                                            <p:tav tm="0">
                                              <p:val>
                                                <p:strVal val="1+#ppt_w/2"/>
                                              </p:val>
                                            </p:tav>
                                            <p:tav tm="100000">
                                              <p:val>
                                                <p:strVal val="#ppt_x"/>
                                              </p:val>
                                            </p:tav>
                                          </p:tavLst>
                                        </p:anim>
                                        <p:anim calcmode="lin" valueType="num">
                                          <p:cBhvr additive="base">
                                            <p:cTn id="61" dur="350" fill="hold"/>
                                            <p:tgtEl>
                                              <p:spTgt spid="73"/>
                                            </p:tgtEl>
                                            <p:attrNameLst>
                                              <p:attrName>ppt_y</p:attrName>
                                            </p:attrNameLst>
                                          </p:cBhvr>
                                          <p:tavLst>
                                            <p:tav tm="0">
                                              <p:val>
                                                <p:strVal val="#ppt_y"/>
                                              </p:val>
                                            </p:tav>
                                            <p:tav tm="100000">
                                              <p:val>
                                                <p:strVal val="#ppt_y"/>
                                              </p:val>
                                            </p:tav>
                                          </p:tavLst>
                                        </p:anim>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400"/>
                                            <p:tgtEl>
                                              <p:spTgt spid="45"/>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right)">
                                          <p:cBhvr>
                                            <p:cTn id="69" dur="250"/>
                                            <p:tgtEl>
                                              <p:spTgt spid="84"/>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wipe(left)">
                                          <p:cBhvr>
                                            <p:cTn id="73" dur="500"/>
                                            <p:tgtEl>
                                              <p:spTgt spid="98"/>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left)">
                                          <p:cBhvr>
                                            <p:cTn id="77" dur="500"/>
                                            <p:tgtEl>
                                              <p:spTgt spid="53"/>
                                            </p:tgtEl>
                                          </p:cBhvr>
                                        </p:animEffect>
                                      </p:childTnLst>
                                    </p:cTn>
                                  </p:par>
                                </p:childTnLst>
                              </p:cTn>
                            </p:par>
                            <p:par>
                              <p:cTn id="78" fill="hold">
                                <p:stCondLst>
                                  <p:cond delay="8000"/>
                                </p:stCondLst>
                                <p:childTnLst>
                                  <p:par>
                                    <p:cTn id="79" presetID="2" presetClass="entr" presetSubtype="2" fill="hold" nodeType="afterEffect">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cBhvr additive="base">
                                            <p:cTn id="81" dur="350" fill="hold"/>
                                            <p:tgtEl>
                                              <p:spTgt spid="2"/>
                                            </p:tgtEl>
                                            <p:attrNameLst>
                                              <p:attrName>ppt_x</p:attrName>
                                            </p:attrNameLst>
                                          </p:cBhvr>
                                          <p:tavLst>
                                            <p:tav tm="0">
                                              <p:val>
                                                <p:strVal val="1+#ppt_w/2"/>
                                              </p:val>
                                            </p:tav>
                                            <p:tav tm="100000">
                                              <p:val>
                                                <p:strVal val="#ppt_x"/>
                                              </p:val>
                                            </p:tav>
                                          </p:tavLst>
                                        </p:anim>
                                        <p:anim calcmode="lin" valueType="num">
                                          <p:cBhvr additive="base">
                                            <p:cTn id="82" dur="350" fill="hold"/>
                                            <p:tgtEl>
                                              <p:spTgt spid="2"/>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cBhvr additive="base">
                                            <p:cTn id="85" dur="350" fill="hold"/>
                                            <p:tgtEl>
                                              <p:spTgt spid="74"/>
                                            </p:tgtEl>
                                            <p:attrNameLst>
                                              <p:attrName>ppt_x</p:attrName>
                                            </p:attrNameLst>
                                          </p:cBhvr>
                                          <p:tavLst>
                                            <p:tav tm="0">
                                              <p:val>
                                                <p:strVal val="1+#ppt_w/2"/>
                                              </p:val>
                                            </p:tav>
                                            <p:tav tm="100000">
                                              <p:val>
                                                <p:strVal val="#ppt_x"/>
                                              </p:val>
                                            </p:tav>
                                          </p:tavLst>
                                        </p:anim>
                                        <p:anim calcmode="lin" valueType="num">
                                          <p:cBhvr additive="base">
                                            <p:cTn id="86" dur="350" fill="hold"/>
                                            <p:tgtEl>
                                              <p:spTgt spid="74"/>
                                            </p:tgtEl>
                                            <p:attrNameLst>
                                              <p:attrName>ppt_y</p:attrName>
                                            </p:attrNameLst>
                                          </p:cBhvr>
                                          <p:tavLst>
                                            <p:tav tm="0">
                                              <p:val>
                                                <p:strVal val="#ppt_y"/>
                                              </p:val>
                                            </p:tav>
                                            <p:tav tm="100000">
                                              <p:val>
                                                <p:strVal val="#ppt_y"/>
                                              </p:val>
                                            </p:tav>
                                          </p:tavLst>
                                        </p:anim>
                                      </p:childTnLst>
                                    </p:cTn>
                                  </p:par>
                                </p:childTnLst>
                              </p:cTn>
                            </p:par>
                            <p:par>
                              <p:cTn id="87" fill="hold">
                                <p:stCondLst>
                                  <p:cond delay="8500"/>
                                </p:stCondLst>
                                <p:childTnLst>
                                  <p:par>
                                    <p:cTn id="88" presetID="22" presetClass="entr" presetSubtype="8"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400"/>
                                            <p:tgtEl>
                                              <p:spTgt spid="48"/>
                                            </p:tgtEl>
                                          </p:cBhvr>
                                        </p:animEffect>
                                      </p:childTnLst>
                                    </p:cTn>
                                  </p:par>
                                </p:childTnLst>
                              </p:cTn>
                            </p:par>
                            <p:par>
                              <p:cTn id="91" fill="hold">
                                <p:stCondLst>
                                  <p:cond delay="9000"/>
                                </p:stCondLst>
                                <p:childTnLst>
                                  <p:par>
                                    <p:cTn id="92" presetID="22" presetClass="entr" presetSubtype="2" fill="hold" grpId="0"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right)">
                                          <p:cBhvr>
                                            <p:cTn id="94" dur="250"/>
                                            <p:tgtEl>
                                              <p:spTgt spid="85"/>
                                            </p:tgtEl>
                                          </p:cBhvr>
                                        </p:animEffect>
                                      </p:childTnLst>
                                    </p:cTn>
                                  </p:par>
                                </p:childTnLst>
                              </p:cTn>
                            </p:par>
                            <p:par>
                              <p:cTn id="95" fill="hold">
                                <p:stCondLst>
                                  <p:cond delay="9500"/>
                                </p:stCondLst>
                                <p:childTnLst>
                                  <p:par>
                                    <p:cTn id="96" presetID="22" presetClass="entr" presetSubtype="8"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wipe(left)">
                                          <p:cBhvr>
                                            <p:cTn id="98" dur="500"/>
                                            <p:tgtEl>
                                              <p:spTgt spid="101"/>
                                            </p:tgtEl>
                                          </p:cBhvr>
                                        </p:animEffect>
                                      </p:childTnLst>
                                    </p:cTn>
                                  </p:par>
                                </p:childTnLst>
                              </p:cTn>
                            </p:par>
                            <p:par>
                              <p:cTn id="99" fill="hold">
                                <p:stCondLst>
                                  <p:cond delay="1000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childTnLst>
                              </p:cTn>
                            </p:par>
                            <p:par>
                              <p:cTn id="103" fill="hold">
                                <p:stCondLst>
                                  <p:cond delay="10500"/>
                                </p:stCondLst>
                                <p:childTnLst>
                                  <p:par>
                                    <p:cTn id="104" presetID="2" presetClass="entr" presetSubtype="2" fill="hold" nodeType="afterEffect">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cBhvr additive="base">
                                            <p:cTn id="106" dur="350" fill="hold"/>
                                            <p:tgtEl>
                                              <p:spTgt spid="5"/>
                                            </p:tgtEl>
                                            <p:attrNameLst>
                                              <p:attrName>ppt_x</p:attrName>
                                            </p:attrNameLst>
                                          </p:cBhvr>
                                          <p:tavLst>
                                            <p:tav tm="0">
                                              <p:val>
                                                <p:strVal val="1+#ppt_w/2"/>
                                              </p:val>
                                            </p:tav>
                                            <p:tav tm="100000">
                                              <p:val>
                                                <p:strVal val="#ppt_x"/>
                                              </p:val>
                                            </p:tav>
                                          </p:tavLst>
                                        </p:anim>
                                        <p:anim calcmode="lin" valueType="num">
                                          <p:cBhvr additive="base">
                                            <p:cTn id="107" dur="350" fill="hold"/>
                                            <p:tgtEl>
                                              <p:spTgt spid="5"/>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75"/>
                                            </p:tgtEl>
                                            <p:attrNameLst>
                                              <p:attrName>style.visibility</p:attrName>
                                            </p:attrNameLst>
                                          </p:cBhvr>
                                          <p:to>
                                            <p:strVal val="visible"/>
                                          </p:to>
                                        </p:set>
                                        <p:anim calcmode="lin" valueType="num">
                                          <p:cBhvr additive="base">
                                            <p:cTn id="110" dur="350" fill="hold"/>
                                            <p:tgtEl>
                                              <p:spTgt spid="75"/>
                                            </p:tgtEl>
                                            <p:attrNameLst>
                                              <p:attrName>ppt_x</p:attrName>
                                            </p:attrNameLst>
                                          </p:cBhvr>
                                          <p:tavLst>
                                            <p:tav tm="0">
                                              <p:val>
                                                <p:strVal val="1+#ppt_w/2"/>
                                              </p:val>
                                            </p:tav>
                                            <p:tav tm="100000">
                                              <p:val>
                                                <p:strVal val="#ppt_x"/>
                                              </p:val>
                                            </p:tav>
                                          </p:tavLst>
                                        </p:anim>
                                        <p:anim calcmode="lin" valueType="num">
                                          <p:cBhvr additive="base">
                                            <p:cTn id="111" dur="3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2" grpId="0" animBg="1"/>
          <p:bldP spid="83" grpId="0" animBg="1"/>
          <p:bldP spid="84" grpId="0" animBg="1"/>
          <p:bldP spid="85" grpId="0" animBg="1"/>
          <p:bldP spid="92" grpId="0" animBg="1"/>
          <p:bldP spid="95" grpId="0" animBg="1"/>
          <p:bldP spid="98" grpId="0" animBg="1"/>
          <p:bldP spid="101" grpId="0" animBg="1"/>
          <p:bldP spid="50" grpId="0"/>
          <p:bldP spid="51" grpId="0"/>
          <p:bldP spid="52" grpId="0"/>
          <p:bldP spid="53" grpId="0"/>
          <p:bldP spid="54" grpId="0"/>
          <p:bldP spid="73" grpId="0"/>
          <p:bldP spid="74" grpId="0"/>
          <p:bldP spid="75"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学校禁毒活动">
            <a:hlinkClick r:id="" action="ppaction://media"/>
          </p:cNvPr>
          <p:cNvPicPr/>
          <p:nvPr>
            <a:videoFile r:link="rId1"/>
            <p:extLst>
              <p:ext uri="{DAA4B4D4-6D71-4841-9C94-3DE7FCFB9230}">
                <p14:media xmlns:p14="http://schemas.microsoft.com/office/powerpoint/2010/main" r:link="rId2"/>
              </p:ext>
            </p:extLst>
          </p:nvPr>
        </p:nvPicPr>
        <p:blipFill>
          <a:blip r:embed="rId3"/>
          <a:stretch>
            <a:fillRect/>
          </a:stretch>
        </p:blipFill>
        <p:spPr>
          <a:xfrm>
            <a:off x="0" y="0"/>
            <a:ext cx="9144000" cy="5143500"/>
          </a:xfrm>
          <a:prstGeom prst="rect">
            <a:avLst/>
          </a:prstGeom>
        </p:spPr>
      </p:pic>
    </p:spTree>
  </p:cSld>
  <p:clrMapOvr>
    <a:masterClrMapping/>
  </p:clrMapOvr>
  <p:timing>
    <p:tnLst>
      <p:par>
        <p:cTn id="1" dur="indefinite" restart="never" nodeType="tmRoot">
          <p:childTnLst>
            <p:video fullScrn="0">
              <p:cMediaNode>
                <p:cTn id="2" fill="hold" display="1">
                  <p:stCondLst>
                    <p:cond delay="indefinite"/>
                  </p:stCondLst>
                  <p:endCondLst>
                    <p:cond evt="onNext">
                      <p:tgtEl>
                        <p:sldTgt/>
                      </p:tgtEl>
                    </p:cond>
                    <p:cond evt="onPrev">
                      <p:tgtEl>
                        <p:sldTgt/>
                      </p:tgtEl>
                    </p:cond>
                  </p:endCondLst>
                </p:cTn>
                <p:tgtEl>
                  <p:spTgt spid="2"/>
                </p:tgtEl>
              </p:cMediaNode>
            </p:video>
            <p:seq concurrent="1" nextAc="seek">
              <p:cTn id="3" restart="whenNotActive" fill="hold" evtFilter="cancelBubble" nodeType="interactiveSeq">
                <p:stCondLst>
                  <p:cond evt="onClick" delay="0">
                    <p:tgtEl>
                      <p:spTgt spid="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additive="base">
                                        <p:cTn id="7"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76350" y="1216025"/>
            <a:ext cx="7226300" cy="2707005"/>
          </a:xfrm>
          <a:prstGeom prst="rect">
            <a:avLst/>
          </a:prstGeom>
          <a:noFill/>
        </p:spPr>
        <p:txBody>
          <a:bodyPr wrap="square" rtlCol="0" anchor="t">
            <a:spAutoFit/>
          </a:bodyPr>
          <a:p>
            <a:r>
              <a:rPr lang="zh-CN" altLang="en-US" sz="4400" b="1">
                <a:solidFill>
                  <a:schemeClr val="accent1"/>
                </a:solidFill>
                <a:effectLst>
                  <a:outerShdw blurRad="38100" dist="25400" dir="5400000" algn="ctr" rotWithShape="0">
                    <a:srgbClr val="6E747A">
                      <a:alpha val="43000"/>
                    </a:srgbClr>
                  </a:outerShdw>
                </a:effectLst>
              </a:rPr>
              <a:t>分析讨论</a:t>
            </a:r>
            <a:r>
              <a:rPr lang="zh-CN" altLang="en-US" sz="3600">
                <a:solidFill>
                  <a:schemeClr val="accent1"/>
                </a:solidFill>
                <a:effectLst>
                  <a:outerShdw blurRad="38100" dist="25400" dir="5400000" algn="ctr" rotWithShape="0">
                    <a:srgbClr val="6E747A">
                      <a:alpha val="43000"/>
                    </a:srgbClr>
                  </a:outerShdw>
                </a:effectLst>
              </a:rPr>
              <a:t>：</a:t>
            </a:r>
            <a:endParaRPr lang="zh-CN" altLang="en-US" sz="3600">
              <a:solidFill>
                <a:schemeClr val="accent1"/>
              </a:solidFill>
              <a:effectLst>
                <a:outerShdw blurRad="38100" dist="25400" dir="5400000" algn="ctr" rotWithShape="0">
                  <a:srgbClr val="6E747A">
                    <a:alpha val="43000"/>
                  </a:srgbClr>
                </a:outerShdw>
              </a:effectLst>
            </a:endParaRPr>
          </a:p>
          <a:p>
            <a:r>
              <a:rPr lang="zh-CN" altLang="en-US"/>
              <a:t>        </a:t>
            </a:r>
            <a:endParaRPr lang="zh-CN" altLang="en-US"/>
          </a:p>
          <a:p>
            <a:r>
              <a:rPr lang="zh-CN" altLang="en-US"/>
              <a:t>       </a:t>
            </a:r>
            <a:r>
              <a:rPr lang="zh-CN" altLang="en-US" sz="3600"/>
              <a:t>    结合我们学校的一系列禁毒活动，说说你怎么当好小小禁毒宣传员？</a:t>
            </a:r>
            <a:endParaRPr lang="zh-CN" altLang="en-US" sz="36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U_2865~1"/>
          <p:cNvPicPr>
            <a:picLocks noChangeAspect="1"/>
          </p:cNvPicPr>
          <p:nvPr/>
        </p:nvPicPr>
        <p:blipFill>
          <a:blip r:embed="rId1"/>
          <a:stretch>
            <a:fillRect/>
          </a:stretch>
        </p:blipFill>
        <p:spPr>
          <a:xfrm>
            <a:off x="240030" y="979170"/>
            <a:ext cx="4881880" cy="3295015"/>
          </a:xfrm>
          <a:prstGeom prst="rect">
            <a:avLst/>
          </a:prstGeom>
          <a:noFill/>
          <a:ln w="9525">
            <a:noFill/>
          </a:ln>
        </p:spPr>
      </p:pic>
      <p:sp>
        <p:nvSpPr>
          <p:cNvPr id="83" name="Rectangle 22"/>
          <p:cNvSpPr/>
          <p:nvPr/>
        </p:nvSpPr>
        <p:spPr>
          <a:xfrm>
            <a:off x="4965700" y="2009775"/>
            <a:ext cx="4161790" cy="11245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6" name="矩形 3"/>
          <p:cNvSpPr>
            <a:spLocks noChangeArrowheads="1"/>
          </p:cNvSpPr>
          <p:nvPr/>
        </p:nvSpPr>
        <p:spPr bwMode="auto">
          <a:xfrm>
            <a:off x="4965919" y="2346769"/>
            <a:ext cx="4292600" cy="304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panose="020B0604020202020204" pitchFamily="34" charset="0"/>
              <a:buNone/>
            </a:pPr>
            <a:r>
              <a:rPr lang="zh-CN" altLang="en-US" sz="165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青少年朋友，拒绝毒品请先从拒绝抽烟做起！</a:t>
            </a:r>
            <a:endParaRPr lang="en-US" altLang="zh-CN" sz="165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矩形 3"/>
          <p:cNvSpPr>
            <a:spLocks noChangeArrowheads="1"/>
          </p:cNvSpPr>
          <p:nvPr/>
        </p:nvSpPr>
        <p:spPr bwMode="auto">
          <a:xfrm>
            <a:off x="805469" y="168674"/>
            <a:ext cx="3502660" cy="43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从小事做起、从点滴做起</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0"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49" presetClass="entr" presetSubtype="0" decel="100000" fill="hold" grpId="0" nodeType="afterEffect">
                                  <p:stCondLst>
                                    <p:cond delay="0"/>
                                  </p:stCondLst>
                                  <p:childTnLst>
                                    <p:set>
                                      <p:cBhvr>
                                        <p:cTn id="14" dur="1" fill="hold">
                                          <p:stCondLst>
                                            <p:cond delay="0"/>
                                          </p:stCondLst>
                                        </p:cTn>
                                        <p:tgtEl>
                                          <p:spTgt spid="83"/>
                                        </p:tgtEl>
                                        <p:attrNameLst>
                                          <p:attrName>style.visibility</p:attrName>
                                        </p:attrNameLst>
                                      </p:cBhvr>
                                      <p:to>
                                        <p:strVal val="visible"/>
                                      </p:to>
                                    </p:set>
                                    <p:anim calcmode="lin" valueType="num">
                                      <p:cBhvr>
                                        <p:cTn id="15" dur="500" fill="hold"/>
                                        <p:tgtEl>
                                          <p:spTgt spid="83"/>
                                        </p:tgtEl>
                                        <p:attrNameLst>
                                          <p:attrName>ppt_w</p:attrName>
                                        </p:attrNameLst>
                                      </p:cBhvr>
                                      <p:tavLst>
                                        <p:tav tm="0">
                                          <p:val>
                                            <p:fltVal val="0"/>
                                          </p:val>
                                        </p:tav>
                                        <p:tav tm="100000">
                                          <p:val>
                                            <p:strVal val="#ppt_w"/>
                                          </p:val>
                                        </p:tav>
                                      </p:tavLst>
                                    </p:anim>
                                    <p:anim calcmode="lin" valueType="num">
                                      <p:cBhvr>
                                        <p:cTn id="16" dur="500" fill="hold"/>
                                        <p:tgtEl>
                                          <p:spTgt spid="83"/>
                                        </p:tgtEl>
                                        <p:attrNameLst>
                                          <p:attrName>ppt_h</p:attrName>
                                        </p:attrNameLst>
                                      </p:cBhvr>
                                      <p:tavLst>
                                        <p:tav tm="0">
                                          <p:val>
                                            <p:fltVal val="0"/>
                                          </p:val>
                                        </p:tav>
                                        <p:tav tm="100000">
                                          <p:val>
                                            <p:strVal val="#ppt_h"/>
                                          </p:val>
                                        </p:tav>
                                      </p:tavLst>
                                    </p:anim>
                                    <p:anim calcmode="lin" valueType="num">
                                      <p:cBhvr>
                                        <p:cTn id="17" dur="500" fill="hold"/>
                                        <p:tgtEl>
                                          <p:spTgt spid="83"/>
                                        </p:tgtEl>
                                        <p:attrNameLst>
                                          <p:attrName>style.rotation</p:attrName>
                                        </p:attrNameLst>
                                      </p:cBhvr>
                                      <p:tavLst>
                                        <p:tav tm="0">
                                          <p:val>
                                            <p:fltVal val="360"/>
                                          </p:val>
                                        </p:tav>
                                        <p:tav tm="100000">
                                          <p:val>
                                            <p:fltVal val="0"/>
                                          </p:val>
                                        </p:tav>
                                      </p:tavLst>
                                    </p:anim>
                                    <p:animEffect transition="in" filter="fade">
                                      <p:cBhvr>
                                        <p:cTn id="18" dur="500"/>
                                        <p:tgtEl>
                                          <p:spTgt spid="83"/>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par>
                                <p:cTn id="23" presetID="50" presetClass="entr" presetSubtype="0" decel="100000" fill="hold" nodeType="withEffect">
                                  <p:stCondLst>
                                    <p:cond delay="0"/>
                                  </p:stCondLst>
                                  <p:childTnLst>
                                    <p:set>
                                      <p:cBhvr>
                                        <p:cTn id="24" dur="1" fill="hold">
                                          <p:stCondLst>
                                            <p:cond delay="0"/>
                                          </p:stCondLst>
                                        </p:cTn>
                                        <p:tgtEl>
                                          <p:spTgt spid="73730"/>
                                        </p:tgtEl>
                                        <p:attrNameLst>
                                          <p:attrName>style.visibility</p:attrName>
                                        </p:attrNameLst>
                                      </p:cBhvr>
                                      <p:to>
                                        <p:strVal val="visible"/>
                                      </p:to>
                                    </p:set>
                                    <p:anim calcmode="lin" valueType="num">
                                      <p:cBhvr>
                                        <p:cTn id="25" dur="1000" fill="hold"/>
                                        <p:tgtEl>
                                          <p:spTgt spid="73730"/>
                                        </p:tgtEl>
                                        <p:attrNameLst>
                                          <p:attrName>ppt_w</p:attrName>
                                        </p:attrNameLst>
                                      </p:cBhvr>
                                      <p:tavLst>
                                        <p:tav tm="0">
                                          <p:val>
                                            <p:strVal val="#ppt_w+.3"/>
                                          </p:val>
                                        </p:tav>
                                        <p:tav tm="100000">
                                          <p:val>
                                            <p:strVal val="#ppt_w"/>
                                          </p:val>
                                        </p:tav>
                                      </p:tavLst>
                                    </p:anim>
                                    <p:anim calcmode="lin" valueType="num">
                                      <p:cBhvr>
                                        <p:cTn id="26" dur="1000" fill="hold"/>
                                        <p:tgtEl>
                                          <p:spTgt spid="73730"/>
                                        </p:tgtEl>
                                        <p:attrNameLst>
                                          <p:attrName>ppt_h</p:attrName>
                                        </p:attrNameLst>
                                      </p:cBhvr>
                                      <p:tavLst>
                                        <p:tav tm="0">
                                          <p:val>
                                            <p:strVal val="#ppt_h"/>
                                          </p:val>
                                        </p:tav>
                                        <p:tav tm="100000">
                                          <p:val>
                                            <p:strVal val="#ppt_h"/>
                                          </p:val>
                                        </p:tav>
                                      </p:tavLst>
                                    </p:anim>
                                    <p:animEffect transition="in" filter="fade">
                                      <p:cBhvr>
                                        <p:cTn id="27" dur="1000"/>
                                        <p:tgtEl>
                                          <p:spTgt spid="73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bldLvl="0" animBg="1"/>
      <p:bldP spid="86"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图片5"/>
          <p:cNvPicPr>
            <a:picLocks noChangeAspect="1" noChangeArrowheads="1"/>
          </p:cNvPicPr>
          <p:nvPr/>
        </p:nvPicPr>
        <p:blipFill>
          <a:blip r:embed="rId1">
            <a:clrChange>
              <a:clrFrom>
                <a:srgbClr val="FFFFFB"/>
              </a:clrFrom>
              <a:clrTo>
                <a:srgbClr val="FFFFFB">
                  <a:alpha val="0"/>
                </a:srgbClr>
              </a:clrTo>
            </a:clrChange>
          </a:blip>
          <a:srcRect/>
          <a:stretch>
            <a:fillRect/>
          </a:stretch>
        </p:blipFill>
        <p:spPr bwMode="auto">
          <a:xfrm>
            <a:off x="7452320" y="0"/>
            <a:ext cx="1515616" cy="1440160"/>
          </a:xfrm>
          <a:prstGeom prst="rect">
            <a:avLst/>
          </a:prstGeom>
          <a:noFill/>
          <a:ln w="9525">
            <a:noFill/>
            <a:miter lim="800000"/>
            <a:headEnd/>
            <a:tailEnd/>
          </a:ln>
          <a:effectLst/>
        </p:spPr>
      </p:pic>
      <p:sp>
        <p:nvSpPr>
          <p:cNvPr id="3" name="矩形 2"/>
          <p:cNvSpPr/>
          <p:nvPr/>
        </p:nvSpPr>
        <p:spPr>
          <a:xfrm>
            <a:off x="3203848" y="339502"/>
            <a:ext cx="2520280" cy="923330"/>
          </a:xfrm>
          <a:prstGeom prst="rect">
            <a:avLst/>
          </a:prstGeom>
        </p:spPr>
        <p:txBody>
          <a:bodyPr wrap="square">
            <a:spAutoFit/>
          </a:bodyPr>
          <a:lstStyle/>
          <a:p>
            <a:r>
              <a:rPr lang="zh-CN" alt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我宣誓</a:t>
            </a:r>
            <a:endParaRPr lang="zh-CN" alt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cxnSp>
        <p:nvCxnSpPr>
          <p:cNvPr id="4" name="直接连接符 3"/>
          <p:cNvCxnSpPr/>
          <p:nvPr/>
        </p:nvCxnSpPr>
        <p:spPr>
          <a:xfrm>
            <a:off x="1547664" y="1347614"/>
            <a:ext cx="55446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Rectangle 3"/>
          <p:cNvSpPr txBox="1">
            <a:spLocks noChangeArrowheads="1"/>
          </p:cNvSpPr>
          <p:nvPr/>
        </p:nvSpPr>
        <p:spPr>
          <a:xfrm>
            <a:off x="827584" y="1563638"/>
            <a:ext cx="8064896" cy="4349750"/>
          </a:xfrm>
          <a:prstGeom prst="rect">
            <a:avLst/>
          </a:prstGeo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r>
              <a:rPr kumimoji="0" lang="zh-CN" altLang="en-US" sz="40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n-lt"/>
                <a:ea typeface="+mn-ea"/>
                <a:cs typeface="+mn-cs"/>
              </a:rPr>
              <a:t>为了我们的身心健康和前途</a:t>
            </a:r>
            <a:endParaRPr kumimoji="0" lang="zh-CN" altLang="en-US" sz="40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r>
              <a:rPr kumimoji="0" lang="zh-CN" altLang="en-US" sz="40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n-lt"/>
                <a:ea typeface="+mn-ea"/>
                <a:cs typeface="+mn-cs"/>
              </a:rPr>
              <a:t>为了千千万万家庭的幸福</a:t>
            </a:r>
            <a:endParaRPr kumimoji="0" lang="zh-CN" altLang="en-US" sz="40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r>
              <a:rPr kumimoji="0" lang="zh-CN" altLang="en-US" sz="40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n-lt"/>
                <a:ea typeface="+mn-ea"/>
                <a:cs typeface="+mn-cs"/>
              </a:rPr>
              <a:t>为了社会的安定和发展繁荣</a:t>
            </a:r>
            <a:endParaRPr kumimoji="0" lang="zh-CN" altLang="en-US" sz="40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r>
              <a:rPr kumimoji="0" lang="zh-CN" altLang="en-US" sz="40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n-lt"/>
                <a:ea typeface="+mn-ea"/>
                <a:cs typeface="+mn-cs"/>
              </a:rPr>
              <a:t>终生远离毒品，拒绝毒品诱惑</a:t>
            </a:r>
            <a:endParaRPr kumimoji="0" lang="zh-CN" altLang="en-US" sz="4000" b="1" i="0" u="none" strike="noStrike" kern="120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图片 67"/>
          <p:cNvPicPr>
            <a:picLocks noChangeAspect="1"/>
          </p:cNvPicPr>
          <p:nvPr/>
        </p:nvPicPr>
        <p:blipFill>
          <a:blip r:embed="rId1">
            <a:grayscl/>
          </a:blip>
          <a:stretch>
            <a:fillRect/>
          </a:stretch>
        </p:blipFill>
        <p:spPr>
          <a:xfrm>
            <a:off x="0" y="3046"/>
            <a:ext cx="9144000" cy="5145024"/>
          </a:xfrm>
          <a:prstGeom prst="rect">
            <a:avLst/>
          </a:prstGeom>
        </p:spPr>
      </p:pic>
      <p:sp>
        <p:nvSpPr>
          <p:cNvPr id="49" name="TextBox 75"/>
          <p:cNvSpPr txBox="1"/>
          <p:nvPr/>
        </p:nvSpPr>
        <p:spPr>
          <a:xfrm>
            <a:off x="2932533" y="2718869"/>
            <a:ext cx="3975768" cy="415498"/>
          </a:xfrm>
          <a:prstGeom prst="rect">
            <a:avLst/>
          </a:prstGeom>
          <a:noFill/>
        </p:spPr>
        <p:txBody>
          <a:bodyPr wrap="none" rtlCol="0">
            <a:spAutoFit/>
          </a:bodyPr>
          <a:lstStyle/>
          <a:p>
            <a:pPr algn="ctr"/>
            <a:r>
              <a:rPr lang="en-US" altLang="zh-CN" sz="700" dirty="0">
                <a:solidFill>
                  <a:schemeClr val="tx1">
                    <a:lumMod val="65000"/>
                    <a:lumOff val="35000"/>
                  </a:schemeClr>
                </a:solidFill>
              </a:rPr>
              <a:t>2016 year-end summary work summarizes the boutique PPT</a:t>
            </a:r>
            <a:endParaRPr lang="en-US" altLang="zh-CN" sz="700" dirty="0">
              <a:solidFill>
                <a:schemeClr val="tx1">
                  <a:lumMod val="65000"/>
                  <a:lumOff val="35000"/>
                </a:schemeClr>
              </a:solidFill>
            </a:endParaRPr>
          </a:p>
          <a:p>
            <a:pPr algn="ctr"/>
            <a:r>
              <a:rPr lang="en-US" altLang="zh-CN" sz="700" dirty="0">
                <a:solidFill>
                  <a:schemeClr val="tx1">
                    <a:lumMod val="65000"/>
                    <a:lumOff val="35000"/>
                  </a:schemeClr>
                </a:solidFill>
              </a:rPr>
              <a:t>About the summary text input or copy here2016 year-end summary work summarizes the boutique PPT</a:t>
            </a:r>
            <a:endParaRPr lang="en-US" altLang="zh-CN" sz="700" dirty="0">
              <a:solidFill>
                <a:schemeClr val="tx1">
                  <a:lumMod val="65000"/>
                  <a:lumOff val="35000"/>
                </a:schemeClr>
              </a:solidFill>
            </a:endParaRPr>
          </a:p>
          <a:p>
            <a:pPr algn="ctr"/>
            <a:r>
              <a:rPr lang="en-US" altLang="zh-CN" sz="700" dirty="0">
                <a:solidFill>
                  <a:schemeClr val="tx1">
                    <a:lumMod val="65000"/>
                    <a:lumOff val="35000"/>
                  </a:schemeClr>
                </a:solidFill>
              </a:rPr>
              <a:t>About the summary text input or copy here</a:t>
            </a:r>
            <a:endParaRPr lang="en-US" altLang="zh-CN" sz="700" dirty="0">
              <a:solidFill>
                <a:schemeClr val="tx1">
                  <a:lumMod val="65000"/>
                  <a:lumOff val="35000"/>
                </a:schemeClr>
              </a:solidFill>
            </a:endParaRPr>
          </a:p>
        </p:txBody>
      </p:sp>
      <p:sp>
        <p:nvSpPr>
          <p:cNvPr id="50" name="TextBox 77"/>
          <p:cNvSpPr txBox="1"/>
          <p:nvPr/>
        </p:nvSpPr>
        <p:spPr>
          <a:xfrm>
            <a:off x="3114475" y="1343166"/>
            <a:ext cx="3611880" cy="1014730"/>
          </a:xfrm>
          <a:prstGeom prst="rect">
            <a:avLst/>
          </a:prstGeom>
          <a:noFill/>
        </p:spPr>
        <p:txBody>
          <a:bodyPr wrap="none" rtlCol="0">
            <a:spAutoFit/>
          </a:bodyPr>
          <a:lstStyle/>
          <a:p>
            <a:pPr algn="ctr"/>
            <a:r>
              <a:rPr lang="zh-CN" altLang="en-US" sz="6000" kern="600" dirty="0" smtClean="0">
                <a:gradFill flip="none" rotWithShape="1">
                  <a:gsLst>
                    <a:gs pos="24000">
                      <a:srgbClr val="327FC2"/>
                    </a:gs>
                    <a:gs pos="44000">
                      <a:srgbClr val="D32190"/>
                    </a:gs>
                    <a:gs pos="73000">
                      <a:srgbClr val="DF175D"/>
                    </a:gs>
                    <a:gs pos="92000">
                      <a:srgbClr val="F67C05"/>
                    </a:gs>
                  </a:gsLst>
                  <a:lin ang="3000000" scaled="0"/>
                  <a:tileRect/>
                </a:gradFill>
                <a:effectLst>
                  <a:outerShdw blurRad="38100" dist="38100" dir="2700000" algn="tl">
                    <a:srgbClr val="000000">
                      <a:alpha val="43137"/>
                    </a:srgbClr>
                  </a:outerShdw>
                </a:effectLst>
                <a:latin typeface="禹卫书法行书简体" panose="02000603000000000000" pitchFamily="2" charset="-122"/>
                <a:ea typeface="禹卫书法行书简体" panose="02000603000000000000" pitchFamily="2" charset="-122"/>
              </a:rPr>
              <a:t>谢谢观赏</a:t>
            </a:r>
            <a:r>
              <a:rPr lang="en-US" altLang="zh-CN" sz="6000" kern="600" dirty="0" smtClean="0">
                <a:gradFill flip="none" rotWithShape="1">
                  <a:gsLst>
                    <a:gs pos="24000">
                      <a:srgbClr val="327FC2"/>
                    </a:gs>
                    <a:gs pos="44000">
                      <a:srgbClr val="D32190"/>
                    </a:gs>
                    <a:gs pos="73000">
                      <a:srgbClr val="DF175D"/>
                    </a:gs>
                    <a:gs pos="92000">
                      <a:srgbClr val="F67C05"/>
                    </a:gs>
                  </a:gsLst>
                  <a:lin ang="3000000" scaled="0"/>
                  <a:tileRect/>
                </a:gradFill>
                <a:effectLst>
                  <a:outerShdw blurRad="38100" dist="38100" dir="2700000" algn="tl">
                    <a:srgbClr val="000000">
                      <a:alpha val="43137"/>
                    </a:srgbClr>
                  </a:outerShdw>
                </a:effectLst>
                <a:latin typeface="禹卫书法行书简体" panose="02000603000000000000" pitchFamily="2" charset="-122"/>
                <a:ea typeface="禹卫书法行书简体" panose="02000603000000000000" pitchFamily="2" charset="-122"/>
              </a:rPr>
              <a:t>!</a:t>
            </a:r>
            <a:endParaRPr lang="en-US" altLang="zh-CN" sz="6000" kern="600" dirty="0" smtClean="0">
              <a:gradFill flip="none" rotWithShape="1">
                <a:gsLst>
                  <a:gs pos="24000">
                    <a:srgbClr val="327FC2"/>
                  </a:gs>
                  <a:gs pos="44000">
                    <a:srgbClr val="D32190"/>
                  </a:gs>
                  <a:gs pos="73000">
                    <a:srgbClr val="DF175D"/>
                  </a:gs>
                  <a:gs pos="92000">
                    <a:srgbClr val="F67C05"/>
                  </a:gs>
                </a:gsLst>
                <a:lin ang="3000000" scaled="0"/>
                <a:tileRect/>
              </a:gradFill>
              <a:effectLst>
                <a:outerShdw blurRad="38100" dist="38100" dir="2700000" algn="tl">
                  <a:srgbClr val="000000">
                    <a:alpha val="43137"/>
                  </a:srgbClr>
                </a:outerShdw>
              </a:effectLst>
              <a:latin typeface="禹卫书法行书简体" panose="02000603000000000000" pitchFamily="2" charset="-122"/>
              <a:ea typeface="禹卫书法行书简体" panose="02000603000000000000" pitchFamily="2" charset="-122"/>
            </a:endParaRPr>
          </a:p>
        </p:txBody>
      </p:sp>
      <p:pic>
        <p:nvPicPr>
          <p:cNvPr id="2" name="图片 1"/>
          <p:cNvPicPr>
            <a:picLocks noChangeAspect="1"/>
          </p:cNvPicPr>
          <p:nvPr/>
        </p:nvPicPr>
        <p:blipFill>
          <a:blip r:embed="rId2" cstate="screen"/>
          <a:stretch>
            <a:fillRect/>
          </a:stretch>
        </p:blipFill>
        <p:spPr>
          <a:xfrm>
            <a:off x="7369860" y="2248014"/>
            <a:ext cx="1774140" cy="2700000"/>
          </a:xfrm>
          <a:prstGeom prst="rect">
            <a:avLst/>
          </a:prstGeom>
        </p:spPr>
      </p:pic>
      <p:pic>
        <p:nvPicPr>
          <p:cNvPr id="4" name="图片 3"/>
          <p:cNvPicPr>
            <a:picLocks noChangeAspect="1"/>
          </p:cNvPicPr>
          <p:nvPr/>
        </p:nvPicPr>
        <p:blipFill>
          <a:blip r:embed="rId3" cstate="screen"/>
          <a:stretch>
            <a:fillRect/>
          </a:stretch>
        </p:blipFill>
        <p:spPr>
          <a:xfrm>
            <a:off x="443842" y="771670"/>
            <a:ext cx="887798" cy="108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advTm="0">
        <p14:vortex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strVal val="4*#ppt_w"/>
                                          </p:val>
                                        </p:tav>
                                        <p:tav tm="100000">
                                          <p:val>
                                            <p:strVal val="#ppt_w"/>
                                          </p:val>
                                        </p:tav>
                                      </p:tavLst>
                                    </p:anim>
                                    <p:anim calcmode="lin" valueType="num">
                                      <p:cBhvr>
                                        <p:cTn id="8" dur="500" fill="hold"/>
                                        <p:tgtEl>
                                          <p:spTgt spid="68"/>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left)">
                                      <p:cBhvr>
                                        <p:cTn id="17" dur="500"/>
                                        <p:tgtEl>
                                          <p:spTgt spid="5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500"/>
                                        <p:tgtEl>
                                          <p:spTgt spid="49"/>
                                        </p:tgtEl>
                                      </p:cBhvr>
                                    </p:animEffect>
                                  </p:childTnLst>
                                </p:cTn>
                              </p:par>
                            </p:childTnLst>
                          </p:cTn>
                        </p:par>
                        <p:par>
                          <p:cTn id="22" fill="hold">
                            <p:stCondLst>
                              <p:cond delay="2000"/>
                            </p:stCondLst>
                            <p:childTnLst>
                              <p:par>
                                <p:cTn id="23" presetID="2" presetClass="entr" presetSubtype="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1+#ppt_w/2"/>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直接连接符 40"/>
          <p:cNvCxnSpPr/>
          <p:nvPr/>
        </p:nvCxnSpPr>
        <p:spPr>
          <a:xfrm>
            <a:off x="2526893" y="0"/>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2" name="Flowchart: Decision 78"/>
          <p:cNvSpPr/>
          <p:nvPr/>
        </p:nvSpPr>
        <p:spPr>
          <a:xfrm>
            <a:off x="1844935" y="1635646"/>
            <a:ext cx="1375279" cy="1375279"/>
          </a:xfrm>
          <a:prstGeom prst="flowChartDecision">
            <a:avLst/>
          </a:prstGeom>
          <a:solidFill>
            <a:srgbClr val="92D05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lowchart: Decision 79"/>
          <p:cNvSpPr/>
          <p:nvPr/>
        </p:nvSpPr>
        <p:spPr>
          <a:xfrm>
            <a:off x="1844935" y="184592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93"/>
          <p:cNvSpPr txBox="1"/>
          <p:nvPr/>
        </p:nvSpPr>
        <p:spPr>
          <a:xfrm>
            <a:off x="2150956" y="2173610"/>
            <a:ext cx="690880" cy="706755"/>
          </a:xfrm>
          <a:prstGeom prst="rect">
            <a:avLst/>
          </a:prstGeom>
          <a:noFill/>
        </p:spPr>
        <p:txBody>
          <a:bodyPr wrap="none" rtlCol="0">
            <a:spAutoFit/>
          </a:bodyPr>
          <a:lstStyle/>
          <a:p>
            <a:r>
              <a:rPr lang="zh-CN" altLang="en-US" sz="4000" b="1" dirty="0">
                <a:solidFill>
                  <a:srgbClr val="92D050"/>
                </a:solidFill>
                <a:latin typeface="微软雅黑" panose="020B0503020204020204" pitchFamily="34" charset="-122"/>
                <a:ea typeface="微软雅黑" panose="020B0503020204020204" pitchFamily="34" charset="-122"/>
              </a:rPr>
              <a:t>一</a:t>
            </a:r>
            <a:endParaRPr lang="zh-CN" altLang="en-US" sz="4000" b="1" dirty="0">
              <a:solidFill>
                <a:srgbClr val="92D050"/>
              </a:solidFill>
              <a:latin typeface="微软雅黑" panose="020B0503020204020204" pitchFamily="34" charset="-122"/>
              <a:ea typeface="微软雅黑" panose="020B0503020204020204" pitchFamily="34" charset="-122"/>
            </a:endParaRPr>
          </a:p>
        </p:txBody>
      </p:sp>
      <p:sp>
        <p:nvSpPr>
          <p:cNvPr id="45" name="TextBox 38"/>
          <p:cNvSpPr txBox="1"/>
          <p:nvPr/>
        </p:nvSpPr>
        <p:spPr>
          <a:xfrm>
            <a:off x="3855373" y="940197"/>
            <a:ext cx="1929765" cy="583565"/>
          </a:xfrm>
          <a:prstGeom prst="rect">
            <a:avLst/>
          </a:prstGeom>
          <a:noFill/>
        </p:spPr>
        <p:txBody>
          <a:bodyPr wrap="none" rtlCol="0">
            <a:spAutoFit/>
          </a:bodyPr>
          <a:lstStyle/>
          <a:p>
            <a:r>
              <a:rPr lang="zh-CN" altLang="en-US" sz="3200" b="1" dirty="0">
                <a:solidFill>
                  <a:srgbClr val="92D050"/>
                </a:solidFill>
                <a:latin typeface="微软雅黑" panose="020B0503020204020204" pitchFamily="34" charset="-122"/>
                <a:ea typeface="微软雅黑" panose="020B0503020204020204" pitchFamily="34" charset="-122"/>
              </a:rPr>
              <a:t>毒品概述</a:t>
            </a:r>
            <a:r>
              <a:rPr lang="zh-CN" altLang="en-US" sz="3200" b="1" dirty="0">
                <a:solidFill>
                  <a:srgbClr val="2CAA83"/>
                </a:solidFill>
                <a:latin typeface="微软雅黑" panose="020B0503020204020204" pitchFamily="34" charset="-122"/>
                <a:ea typeface="微软雅黑" panose="020B0503020204020204" pitchFamily="34" charset="-122"/>
              </a:rPr>
              <a:t> </a:t>
            </a:r>
            <a:endParaRPr lang="zh-CN" altLang="en-US" sz="3200" b="1" dirty="0">
              <a:solidFill>
                <a:srgbClr val="2CAA83"/>
              </a:solidFill>
              <a:latin typeface="微软雅黑" panose="020B0503020204020204" pitchFamily="34" charset="-122"/>
              <a:ea typeface="微软雅黑" panose="020B0503020204020204" pitchFamily="34" charset="-122"/>
            </a:endParaRPr>
          </a:p>
        </p:txBody>
      </p:sp>
      <p:sp>
        <p:nvSpPr>
          <p:cNvPr id="60" name="TextBox 66"/>
          <p:cNvSpPr txBox="1"/>
          <p:nvPr/>
        </p:nvSpPr>
        <p:spPr>
          <a:xfrm>
            <a:off x="3220358" y="1635770"/>
            <a:ext cx="5517515" cy="2861310"/>
          </a:xfrm>
          <a:prstGeom prst="rect">
            <a:avLst/>
          </a:prstGeom>
          <a:noFill/>
        </p:spPr>
        <p:txBody>
          <a:bodyPr wrap="square" rtlCol="0">
            <a:spAutoFit/>
          </a:bodyPr>
          <a:lstStyle/>
          <a:p>
            <a:pPr>
              <a:lnSpc>
                <a:spcPct val="150000"/>
              </a:lnSpc>
            </a:pP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根据《中华人民共和国刑法》第357条规定，毒品是指鸦片、海洛因、甲基苯丙胺（冰毒）、吗啡、大麻、可卡因以及国家规定管制的其他能够使人形成瘾癖的麻醉药品和精神药品。</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       毒品的基本特征是：具有依赖性；具有非法性；具有危害性。</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 </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68" name="直接连接符 67"/>
          <p:cNvCxnSpPr/>
          <p:nvPr/>
        </p:nvCxnSpPr>
        <p:spPr>
          <a:xfrm flipV="1">
            <a:off x="3275965" y="1524000"/>
            <a:ext cx="4121150" cy="3937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500"/>
                                        <p:tgtEl>
                                          <p:spTgt spid="43"/>
                                        </p:tgtEl>
                                      </p:cBhvr>
                                    </p:animEffect>
                                  </p:childTnLst>
                                </p:cTn>
                              </p:par>
                              <p:par>
                                <p:cTn id="8" presetID="8" presetClass="emph" presetSubtype="0" decel="58000" fill="hold" grpId="1" nodeType="withEffect">
                                  <p:stCondLst>
                                    <p:cond delay="0"/>
                                  </p:stCondLst>
                                  <p:childTnLst>
                                    <p:animRot by="-21600000">
                                      <p:cBhvr>
                                        <p:cTn id="9" dur="1500" fill="hold"/>
                                        <p:tgtEl>
                                          <p:spTgt spid="43"/>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43"/>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1"/>
                                        </p:tgtEl>
                                        <p:attrNameLst>
                                          <p:attrName>style.visibility</p:attrName>
                                        </p:attrNameLst>
                                      </p:cBhvr>
                                      <p:to>
                                        <p:strVal val="visible"/>
                                      </p:to>
                                    </p:set>
                                    <p:animEffect transition="in" filter="wipe(up)">
                                      <p:cBhvr>
                                        <p:cTn id="14" dur="1000"/>
                                        <p:tgtEl>
                                          <p:spTgt spid="41"/>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42"/>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500"/>
                                        <p:tgtEl>
                                          <p:spTgt spid="44"/>
                                        </p:tgtEl>
                                      </p:cBhvr>
                                    </p:animEffect>
                                  </p:childTnLst>
                                </p:cTn>
                              </p:par>
                            </p:childTnLst>
                          </p:cTn>
                        </p:par>
                        <p:par>
                          <p:cTn id="24" fill="hold">
                            <p:stCondLst>
                              <p:cond delay="20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ppt_y</p:attrName>
                                        </p:attrNameLst>
                                      </p:cBhvr>
                                      <p:tavLst>
                                        <p:tav tm="0">
                                          <p:val>
                                            <p:strVal val="#ppt_y+#ppt_h*1.125000"/>
                                          </p:val>
                                        </p:tav>
                                        <p:tav tm="100000">
                                          <p:val>
                                            <p:strVal val="#ppt_y"/>
                                          </p:val>
                                        </p:tav>
                                      </p:tavLst>
                                    </p:anim>
                                    <p:animEffect transition="in" filter="wipe(up)">
                                      <p:cBhvr>
                                        <p:cTn id="28" dur="500"/>
                                        <p:tgtEl>
                                          <p:spTgt spid="45"/>
                                        </p:tgtEl>
                                      </p:cBhvr>
                                    </p:animEffect>
                                  </p:childTnLst>
                                </p:cTn>
                              </p:par>
                            </p:childTnLst>
                          </p:cTn>
                        </p:par>
                        <p:par>
                          <p:cTn id="29" fill="hold">
                            <p:stCondLst>
                              <p:cond delay="1450"/>
                            </p:stCondLst>
                            <p:childTnLst>
                              <p:par>
                                <p:cTn id="30" presetID="22" presetClass="entr" presetSubtype="8"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par>
                          <p:cTn id="33" fill="hold">
                            <p:stCondLst>
                              <p:cond delay="1950"/>
                            </p:stCondLst>
                            <p:childTnLst>
                              <p:par>
                                <p:cTn id="34" presetID="22" presetClass="entr" presetSubtype="1"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up)">
                                      <p:cBhvr>
                                        <p:cTn id="36"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bldLvl="0" animBg="1"/>
      <p:bldP spid="43" grpId="0" animBg="1"/>
      <p:bldP spid="43" grpId="1" animBg="1"/>
      <p:bldP spid="43" grpId="2" animBg="1"/>
      <p:bldP spid="44" grpId="0"/>
      <p:bldP spid="45" grpId="0"/>
      <p:bldP spid="6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bwMode="auto">
          <a:xfrm>
            <a:off x="3491880" y="1779662"/>
            <a:ext cx="2164314" cy="1440160"/>
            <a:chOff x="0" y="0"/>
            <a:chExt cx="2125" cy="2121"/>
          </a:xfrm>
        </p:grpSpPr>
        <p:sp>
          <p:nvSpPr>
            <p:cNvPr id="6177" name="Rectangle 6"/>
            <p:cNvSpPr>
              <a:spLocks noChangeArrowheads="1"/>
            </p:cNvSpPr>
            <p:nvPr/>
          </p:nvSpPr>
          <p:spPr bwMode="auto">
            <a:xfrm>
              <a:off x="115" y="369"/>
              <a:ext cx="1859" cy="1440"/>
            </a:xfrm>
            <a:prstGeom prst="rect">
              <a:avLst/>
            </a:prstGeom>
            <a:solidFill>
              <a:schemeClr val="bg1">
                <a:alpha val="70195"/>
              </a:schemeClr>
            </a:solidFill>
            <a:ln w="9525">
              <a:noFill/>
              <a:miter lim="800000"/>
            </a:ln>
          </p:spPr>
          <p:txBody>
            <a:bodyPr wrap="none" anchor="ctr"/>
            <a:lstStyle/>
            <a:p>
              <a:endParaRPr lang="zh-CN" altLang="en-US"/>
            </a:p>
          </p:txBody>
        </p:sp>
        <p:sp>
          <p:nvSpPr>
            <p:cNvPr id="6173" name="Oval 7"/>
            <p:cNvSpPr>
              <a:spLocks noChangeArrowheads="1"/>
            </p:cNvSpPr>
            <p:nvPr/>
          </p:nvSpPr>
          <p:spPr bwMode="auto">
            <a:xfrm>
              <a:off x="0" y="0"/>
              <a:ext cx="2121" cy="2121"/>
            </a:xfrm>
            <a:prstGeom prst="ellipse">
              <a:avLst/>
            </a:prstGeom>
            <a:noFill/>
            <a:ln w="19050">
              <a:solidFill>
                <a:srgbClr val="00CCFF"/>
              </a:solidFill>
              <a:round/>
            </a:ln>
          </p:spPr>
          <p:txBody>
            <a:bodyPr wrap="none" anchor="ctr"/>
            <a:lstStyle/>
            <a:p>
              <a:endParaRPr lang="zh-CN" altLang="en-US"/>
            </a:p>
          </p:txBody>
        </p:sp>
        <p:sp>
          <p:nvSpPr>
            <p:cNvPr id="6174" name="Oval 8"/>
            <p:cNvSpPr>
              <a:spLocks noChangeArrowheads="1"/>
            </p:cNvSpPr>
            <p:nvPr/>
          </p:nvSpPr>
          <p:spPr bwMode="auto">
            <a:xfrm>
              <a:off x="88" y="96"/>
              <a:ext cx="1937" cy="1937"/>
            </a:xfrm>
            <a:prstGeom prst="ellipse">
              <a:avLst/>
            </a:prstGeom>
            <a:noFill/>
            <a:ln w="38100">
              <a:solidFill>
                <a:srgbClr val="3366FF"/>
              </a:solidFill>
              <a:round/>
            </a:ln>
          </p:spPr>
          <p:txBody>
            <a:bodyPr wrap="none" anchor="ctr"/>
            <a:lstStyle/>
            <a:p>
              <a:endParaRPr lang="zh-CN" altLang="en-US"/>
            </a:p>
          </p:txBody>
        </p:sp>
        <p:sp>
          <p:nvSpPr>
            <p:cNvPr id="6175" name="Text Box 9"/>
            <p:cNvSpPr txBox="1">
              <a:spLocks noChangeArrowheads="1"/>
            </p:cNvSpPr>
            <p:nvPr/>
          </p:nvSpPr>
          <p:spPr bwMode="auto">
            <a:xfrm>
              <a:off x="141" y="636"/>
              <a:ext cx="1984" cy="861"/>
            </a:xfrm>
            <a:prstGeom prst="rect">
              <a:avLst/>
            </a:prstGeom>
            <a:noFill/>
            <a:ln w="9525">
              <a:noFill/>
              <a:miter lim="800000"/>
            </a:ln>
          </p:spPr>
          <p:txBody>
            <a:bodyPr wrap="square">
              <a:spAutoFit/>
            </a:bodyPr>
            <a:lstStyle/>
            <a:p>
              <a:pPr algn="ctr">
                <a:spcBef>
                  <a:spcPct val="50000"/>
                </a:spcBef>
              </a:pPr>
              <a:r>
                <a:rPr lang="zh-CN" altLang="en-US" sz="3200" b="1" dirty="0" smtClean="0"/>
                <a:t>常见毒品</a:t>
              </a:r>
              <a:endParaRPr lang="zh-CN" altLang="en-US" sz="3200" b="1" dirty="0"/>
            </a:p>
          </p:txBody>
        </p:sp>
      </p:grpSp>
      <p:sp>
        <p:nvSpPr>
          <p:cNvPr id="6148" name="Line 10"/>
          <p:cNvSpPr>
            <a:spLocks noChangeShapeType="1"/>
          </p:cNvSpPr>
          <p:nvPr/>
        </p:nvSpPr>
        <p:spPr bwMode="auto">
          <a:xfrm>
            <a:off x="4721225" y="733425"/>
            <a:ext cx="1588" cy="610791"/>
          </a:xfrm>
          <a:prstGeom prst="line">
            <a:avLst/>
          </a:prstGeom>
          <a:noFill/>
          <a:ln w="38100" cap="rnd">
            <a:solidFill>
              <a:srgbClr val="00CCFF"/>
            </a:solidFill>
            <a:prstDash val="sysDot"/>
            <a:round/>
            <a:tailEnd type="oval" w="med" len="med"/>
          </a:ln>
        </p:spPr>
        <p:txBody>
          <a:bodyPr/>
          <a:lstStyle/>
          <a:p>
            <a:endParaRPr lang="zh-CN" altLang="en-US"/>
          </a:p>
        </p:txBody>
      </p:sp>
      <p:sp>
        <p:nvSpPr>
          <p:cNvPr id="6149" name="Line 11"/>
          <p:cNvSpPr>
            <a:spLocks noChangeShapeType="1"/>
          </p:cNvSpPr>
          <p:nvPr/>
        </p:nvSpPr>
        <p:spPr bwMode="auto">
          <a:xfrm rot="3600000" flipV="1">
            <a:off x="6507759" y="1523008"/>
            <a:ext cx="360759" cy="822325"/>
          </a:xfrm>
          <a:prstGeom prst="line">
            <a:avLst/>
          </a:prstGeom>
          <a:noFill/>
          <a:ln w="38100" cap="rnd">
            <a:solidFill>
              <a:srgbClr val="00CCFF"/>
            </a:solidFill>
            <a:prstDash val="sysDot"/>
            <a:round/>
            <a:tailEnd type="oval" w="med" len="med"/>
          </a:ln>
        </p:spPr>
        <p:txBody>
          <a:bodyPr/>
          <a:lstStyle/>
          <a:p>
            <a:endParaRPr lang="zh-CN" altLang="en-US"/>
          </a:p>
        </p:txBody>
      </p:sp>
      <p:sp>
        <p:nvSpPr>
          <p:cNvPr id="6150" name="Line 12"/>
          <p:cNvSpPr>
            <a:spLocks noChangeShapeType="1"/>
          </p:cNvSpPr>
          <p:nvPr/>
        </p:nvSpPr>
        <p:spPr bwMode="auto">
          <a:xfrm rot="7200000">
            <a:off x="6277968" y="2964458"/>
            <a:ext cx="282179" cy="696913"/>
          </a:xfrm>
          <a:prstGeom prst="line">
            <a:avLst/>
          </a:prstGeom>
          <a:noFill/>
          <a:ln w="38100" cap="rnd">
            <a:solidFill>
              <a:srgbClr val="00CCFF"/>
            </a:solidFill>
            <a:prstDash val="sysDot"/>
            <a:round/>
            <a:tailEnd type="oval" w="med" len="med"/>
          </a:ln>
        </p:spPr>
        <p:txBody>
          <a:bodyPr/>
          <a:lstStyle/>
          <a:p>
            <a:endParaRPr lang="zh-CN" altLang="en-US"/>
          </a:p>
        </p:txBody>
      </p:sp>
      <p:sp>
        <p:nvSpPr>
          <p:cNvPr id="6151" name="Line 13"/>
          <p:cNvSpPr>
            <a:spLocks noChangeShapeType="1"/>
          </p:cNvSpPr>
          <p:nvPr/>
        </p:nvSpPr>
        <p:spPr bwMode="auto">
          <a:xfrm rot="10800000">
            <a:off x="4635500" y="3857625"/>
            <a:ext cx="0" cy="609600"/>
          </a:xfrm>
          <a:prstGeom prst="line">
            <a:avLst/>
          </a:prstGeom>
          <a:noFill/>
          <a:ln w="38100" cap="rnd">
            <a:solidFill>
              <a:srgbClr val="00CCFF"/>
            </a:solidFill>
            <a:prstDash val="sysDot"/>
            <a:round/>
            <a:tailEnd type="oval" w="med" len="med"/>
          </a:ln>
        </p:spPr>
        <p:txBody>
          <a:bodyPr/>
          <a:lstStyle/>
          <a:p>
            <a:endParaRPr lang="zh-CN" altLang="en-US"/>
          </a:p>
        </p:txBody>
      </p:sp>
      <p:sp>
        <p:nvSpPr>
          <p:cNvPr id="6152" name="Line 14"/>
          <p:cNvSpPr>
            <a:spLocks noChangeShapeType="1"/>
          </p:cNvSpPr>
          <p:nvPr/>
        </p:nvSpPr>
        <p:spPr bwMode="auto">
          <a:xfrm rot="-3600000">
            <a:off x="2536032" y="1661716"/>
            <a:ext cx="328613" cy="746125"/>
          </a:xfrm>
          <a:prstGeom prst="line">
            <a:avLst/>
          </a:prstGeom>
          <a:noFill/>
          <a:ln w="38100" cap="rnd">
            <a:solidFill>
              <a:srgbClr val="00CCFF"/>
            </a:solidFill>
            <a:prstDash val="sysDot"/>
            <a:round/>
            <a:tailEnd type="oval" w="med" len="med"/>
          </a:ln>
        </p:spPr>
        <p:txBody>
          <a:bodyPr/>
          <a:lstStyle/>
          <a:p>
            <a:endParaRPr lang="zh-CN" altLang="en-US"/>
          </a:p>
        </p:txBody>
      </p:sp>
      <p:sp>
        <p:nvSpPr>
          <p:cNvPr id="6153" name="Line 15"/>
          <p:cNvSpPr>
            <a:spLocks noChangeShapeType="1"/>
          </p:cNvSpPr>
          <p:nvPr/>
        </p:nvSpPr>
        <p:spPr bwMode="auto">
          <a:xfrm rot="14400000" flipV="1">
            <a:off x="2747567" y="3104754"/>
            <a:ext cx="264319" cy="593725"/>
          </a:xfrm>
          <a:prstGeom prst="line">
            <a:avLst/>
          </a:prstGeom>
          <a:noFill/>
          <a:ln w="38100" cap="rnd">
            <a:solidFill>
              <a:srgbClr val="00CCFF"/>
            </a:solidFill>
            <a:prstDash val="sysDot"/>
            <a:round/>
            <a:tailEnd type="oval" w="med" len="med"/>
          </a:ln>
        </p:spPr>
        <p:txBody>
          <a:bodyPr/>
          <a:lstStyle/>
          <a:p>
            <a:endParaRPr lang="zh-CN" altLang="en-US"/>
          </a:p>
        </p:txBody>
      </p:sp>
      <p:sp>
        <p:nvSpPr>
          <p:cNvPr id="6154" name="AutoShape 21"/>
          <p:cNvSpPr>
            <a:spLocks noChangeArrowheads="1"/>
          </p:cNvSpPr>
          <p:nvPr/>
        </p:nvSpPr>
        <p:spPr bwMode="auto">
          <a:xfrm rot="-3600000">
            <a:off x="1109663" y="3163094"/>
            <a:ext cx="390525" cy="927100"/>
          </a:xfrm>
          <a:prstGeom prst="rightArrow">
            <a:avLst>
              <a:gd name="adj1" fmla="val 50000"/>
              <a:gd name="adj2" fmla="val 39634"/>
            </a:avLst>
          </a:prstGeom>
          <a:gradFill rotWithShape="1">
            <a:gsLst>
              <a:gs pos="0">
                <a:schemeClr val="bg1"/>
              </a:gs>
              <a:gs pos="100000">
                <a:srgbClr val="99CCFF"/>
              </a:gs>
            </a:gsLst>
            <a:lin ang="0" scaled="1"/>
          </a:gradFill>
          <a:ln w="9525">
            <a:noFill/>
            <a:miter lim="800000"/>
          </a:ln>
        </p:spPr>
        <p:txBody>
          <a:bodyPr wrap="none" anchor="ctr"/>
          <a:lstStyle/>
          <a:p>
            <a:endParaRPr lang="zh-CN" altLang="en-US"/>
          </a:p>
        </p:txBody>
      </p:sp>
      <p:sp>
        <p:nvSpPr>
          <p:cNvPr id="24602" name="Text Box 26"/>
          <p:cNvSpPr txBox="1">
            <a:spLocks noChangeArrowheads="1"/>
          </p:cNvSpPr>
          <p:nvPr/>
        </p:nvSpPr>
        <p:spPr bwMode="auto">
          <a:xfrm>
            <a:off x="338138" y="3826669"/>
            <a:ext cx="1282700" cy="400110"/>
          </a:xfrm>
          <a:prstGeom prst="rect">
            <a:avLst/>
          </a:prstGeom>
          <a:noFill/>
          <a:ln w="9525">
            <a:noFill/>
            <a:miter lim="800000"/>
          </a:ln>
        </p:spPr>
        <p:txBody>
          <a:bodyPr>
            <a:spAutoFit/>
          </a:bodyPr>
          <a:lstStyle/>
          <a:p>
            <a:pPr algn="ctr">
              <a:spcBef>
                <a:spcPct val="50000"/>
              </a:spcBef>
            </a:pPr>
            <a:r>
              <a:rPr lang="zh-CN" altLang="en-US" sz="2000" dirty="0" smtClean="0"/>
              <a:t>罂粟果</a:t>
            </a:r>
            <a:endParaRPr lang="zh-CN" altLang="en-US" sz="2000" dirty="0"/>
          </a:p>
        </p:txBody>
      </p:sp>
      <p:pic>
        <p:nvPicPr>
          <p:cNvPr id="24604" name="Picture 6" descr="216799"/>
          <p:cNvPicPr>
            <a:picLocks noChangeAspect="1" noChangeArrowheads="1"/>
          </p:cNvPicPr>
          <p:nvPr/>
        </p:nvPicPr>
        <p:blipFill>
          <a:blip r:embed="rId1"/>
          <a:srcRect/>
          <a:stretch>
            <a:fillRect/>
          </a:stretch>
        </p:blipFill>
        <p:spPr bwMode="auto">
          <a:xfrm>
            <a:off x="696914" y="1851670"/>
            <a:ext cx="2506934" cy="1517799"/>
          </a:xfrm>
          <a:prstGeom prst="rect">
            <a:avLst/>
          </a:prstGeom>
          <a:noFill/>
          <a:ln w="9525">
            <a:noFill/>
            <a:miter lim="800000"/>
            <a:headEnd/>
            <a:tailEnd/>
          </a:ln>
        </p:spPr>
      </p:pic>
      <p:pic>
        <p:nvPicPr>
          <p:cNvPr id="24605" name="Picture 2" descr="6_006"/>
          <p:cNvPicPr>
            <a:picLocks noChangeAspect="1" noChangeArrowheads="1"/>
          </p:cNvPicPr>
          <p:nvPr/>
        </p:nvPicPr>
        <p:blipFill>
          <a:blip r:embed="rId2"/>
          <a:srcRect/>
          <a:stretch>
            <a:fillRect/>
          </a:stretch>
        </p:blipFill>
        <p:spPr bwMode="auto">
          <a:xfrm>
            <a:off x="6084168" y="1851670"/>
            <a:ext cx="2808312" cy="1424930"/>
          </a:xfrm>
          <a:prstGeom prst="rect">
            <a:avLst/>
          </a:prstGeom>
          <a:noFill/>
          <a:ln w="9525">
            <a:noFill/>
            <a:miter lim="800000"/>
            <a:headEnd/>
            <a:tailEnd/>
          </a:ln>
        </p:spPr>
      </p:pic>
      <p:pic>
        <p:nvPicPr>
          <p:cNvPr id="24606" name="Picture 14" descr="HEROIN"/>
          <p:cNvPicPr>
            <a:picLocks noChangeAspect="1" noChangeArrowheads="1"/>
          </p:cNvPicPr>
          <p:nvPr/>
        </p:nvPicPr>
        <p:blipFill>
          <a:blip r:embed="rId3"/>
          <a:srcRect/>
          <a:stretch>
            <a:fillRect/>
          </a:stretch>
        </p:blipFill>
        <p:spPr bwMode="auto">
          <a:xfrm>
            <a:off x="4705351" y="3507854"/>
            <a:ext cx="2386929" cy="1491581"/>
          </a:xfrm>
          <a:prstGeom prst="rect">
            <a:avLst/>
          </a:prstGeom>
          <a:noFill/>
          <a:ln w="9525">
            <a:noFill/>
            <a:miter lim="800000"/>
            <a:headEnd/>
            <a:tailEnd/>
          </a:ln>
        </p:spPr>
      </p:pic>
      <p:pic>
        <p:nvPicPr>
          <p:cNvPr id="24607" name="Picture 31" descr="get (9)"/>
          <p:cNvPicPr>
            <a:picLocks noChangeAspect="1" noChangeArrowheads="1"/>
          </p:cNvPicPr>
          <p:nvPr/>
        </p:nvPicPr>
        <p:blipFill>
          <a:blip r:embed="rId4"/>
          <a:srcRect/>
          <a:stretch>
            <a:fillRect/>
          </a:stretch>
        </p:blipFill>
        <p:spPr bwMode="auto">
          <a:xfrm>
            <a:off x="1907704" y="154782"/>
            <a:ext cx="2753197" cy="1408856"/>
          </a:xfrm>
          <a:prstGeom prst="rect">
            <a:avLst/>
          </a:prstGeom>
          <a:noFill/>
          <a:ln w="9525">
            <a:noFill/>
            <a:miter lim="800000"/>
            <a:headEnd/>
            <a:tailEnd/>
          </a:ln>
        </p:spPr>
      </p:pic>
      <p:pic>
        <p:nvPicPr>
          <p:cNvPr id="131086" name="Picture 14" descr="摇头丸4"/>
          <p:cNvPicPr>
            <a:picLocks noChangeAspect="1" noChangeArrowheads="1"/>
          </p:cNvPicPr>
          <p:nvPr/>
        </p:nvPicPr>
        <p:blipFill>
          <a:blip r:embed="rId5"/>
          <a:srcRect/>
          <a:stretch>
            <a:fillRect/>
          </a:stretch>
        </p:blipFill>
        <p:spPr bwMode="auto">
          <a:xfrm>
            <a:off x="2339752" y="3507854"/>
            <a:ext cx="2278286" cy="1497534"/>
          </a:xfrm>
          <a:prstGeom prst="rect">
            <a:avLst/>
          </a:prstGeom>
          <a:noFill/>
          <a:ln w="9525">
            <a:noFill/>
            <a:miter lim="800000"/>
            <a:headEnd/>
            <a:tailEnd/>
          </a:ln>
        </p:spPr>
      </p:pic>
      <p:pic>
        <p:nvPicPr>
          <p:cNvPr id="24609" name="Picture 33" descr="FR26X2HO(W4M3R4V0O3SRIC"/>
          <p:cNvPicPr>
            <a:picLocks noChangeAspect="1" noChangeArrowheads="1"/>
          </p:cNvPicPr>
          <p:nvPr/>
        </p:nvPicPr>
        <p:blipFill>
          <a:blip r:embed="rId6"/>
          <a:stretch>
            <a:fillRect/>
          </a:stretch>
        </p:blipFill>
        <p:spPr bwMode="auto">
          <a:xfrm>
            <a:off x="4788024" y="123478"/>
            <a:ext cx="2664295" cy="1440161"/>
          </a:xfrm>
          <a:prstGeom prst="rect">
            <a:avLst/>
          </a:prstGeom>
          <a:noFill/>
          <a:ln w="9525">
            <a:noFill/>
            <a:miter lim="800000"/>
            <a:headEnd/>
            <a:tailEnd/>
          </a:ln>
        </p:spPr>
      </p:pic>
      <p:sp>
        <p:nvSpPr>
          <p:cNvPr id="6162" name="AutoShape 34"/>
          <p:cNvSpPr>
            <a:spLocks noChangeArrowheads="1"/>
          </p:cNvSpPr>
          <p:nvPr/>
        </p:nvSpPr>
        <p:spPr bwMode="auto">
          <a:xfrm rot="10800000">
            <a:off x="7119938" y="4249341"/>
            <a:ext cx="520700" cy="695325"/>
          </a:xfrm>
          <a:prstGeom prst="rightArrow">
            <a:avLst>
              <a:gd name="adj1" fmla="val 50000"/>
              <a:gd name="adj2" fmla="val 39634"/>
            </a:avLst>
          </a:prstGeom>
          <a:gradFill rotWithShape="1">
            <a:gsLst>
              <a:gs pos="0">
                <a:schemeClr val="bg1"/>
              </a:gs>
              <a:gs pos="100000">
                <a:srgbClr val="99CCFF"/>
              </a:gs>
            </a:gsLst>
            <a:lin ang="0" scaled="1"/>
          </a:gradFill>
          <a:ln w="9525">
            <a:noFill/>
            <a:miter lim="800000"/>
          </a:ln>
        </p:spPr>
        <p:txBody>
          <a:bodyPr wrap="none" anchor="ctr"/>
          <a:lstStyle/>
          <a:p>
            <a:endParaRPr lang="zh-CN" altLang="en-US"/>
          </a:p>
        </p:txBody>
      </p:sp>
      <p:sp>
        <p:nvSpPr>
          <p:cNvPr id="6163" name="AutoShape 35"/>
          <p:cNvSpPr>
            <a:spLocks noChangeArrowheads="1"/>
          </p:cNvSpPr>
          <p:nvPr/>
        </p:nvSpPr>
        <p:spPr bwMode="auto">
          <a:xfrm>
            <a:off x="1657350" y="4181475"/>
            <a:ext cx="520700" cy="695325"/>
          </a:xfrm>
          <a:prstGeom prst="rightArrow">
            <a:avLst>
              <a:gd name="adj1" fmla="val 50000"/>
              <a:gd name="adj2" fmla="val 39634"/>
            </a:avLst>
          </a:prstGeom>
          <a:gradFill rotWithShape="1">
            <a:gsLst>
              <a:gs pos="0">
                <a:schemeClr val="bg1"/>
              </a:gs>
              <a:gs pos="100000">
                <a:srgbClr val="99CCFF"/>
              </a:gs>
            </a:gsLst>
            <a:lin ang="0" scaled="1"/>
          </a:gradFill>
          <a:ln w="9525">
            <a:noFill/>
            <a:miter lim="800000"/>
          </a:ln>
        </p:spPr>
        <p:txBody>
          <a:bodyPr wrap="none" anchor="ctr"/>
          <a:lstStyle/>
          <a:p>
            <a:endParaRPr lang="zh-CN" altLang="en-US"/>
          </a:p>
        </p:txBody>
      </p:sp>
      <p:sp>
        <p:nvSpPr>
          <p:cNvPr id="6164" name="AutoShape 36"/>
          <p:cNvSpPr>
            <a:spLocks noChangeArrowheads="1"/>
          </p:cNvSpPr>
          <p:nvPr/>
        </p:nvSpPr>
        <p:spPr bwMode="auto">
          <a:xfrm rot="-5400000">
            <a:off x="7508876" y="3072606"/>
            <a:ext cx="390525" cy="927100"/>
          </a:xfrm>
          <a:prstGeom prst="rightArrow">
            <a:avLst>
              <a:gd name="adj1" fmla="val 50000"/>
              <a:gd name="adj2" fmla="val 39634"/>
            </a:avLst>
          </a:prstGeom>
          <a:gradFill rotWithShape="1">
            <a:gsLst>
              <a:gs pos="0">
                <a:schemeClr val="bg1"/>
              </a:gs>
              <a:gs pos="100000">
                <a:srgbClr val="99CCFF"/>
              </a:gs>
            </a:gsLst>
            <a:lin ang="0" scaled="1"/>
          </a:gradFill>
          <a:ln w="9525">
            <a:noFill/>
            <a:miter lim="800000"/>
          </a:ln>
        </p:spPr>
        <p:txBody>
          <a:bodyPr wrap="none" anchor="ctr"/>
          <a:lstStyle/>
          <a:p>
            <a:endParaRPr lang="zh-CN" altLang="en-US"/>
          </a:p>
        </p:txBody>
      </p:sp>
      <p:sp>
        <p:nvSpPr>
          <p:cNvPr id="6165" name="AutoShape 37"/>
          <p:cNvSpPr>
            <a:spLocks noChangeArrowheads="1"/>
          </p:cNvSpPr>
          <p:nvPr/>
        </p:nvSpPr>
        <p:spPr bwMode="auto">
          <a:xfrm rot="-8009321">
            <a:off x="7581901" y="318691"/>
            <a:ext cx="390525" cy="927100"/>
          </a:xfrm>
          <a:prstGeom prst="rightArrow">
            <a:avLst>
              <a:gd name="adj1" fmla="val 50000"/>
              <a:gd name="adj2" fmla="val 39634"/>
            </a:avLst>
          </a:prstGeom>
          <a:gradFill rotWithShape="1">
            <a:gsLst>
              <a:gs pos="0">
                <a:schemeClr val="bg1"/>
              </a:gs>
              <a:gs pos="100000">
                <a:srgbClr val="99CCFF"/>
              </a:gs>
            </a:gsLst>
            <a:lin ang="0" scaled="1"/>
          </a:gradFill>
          <a:ln w="9525">
            <a:noFill/>
            <a:miter lim="800000"/>
          </a:ln>
        </p:spPr>
        <p:txBody>
          <a:bodyPr wrap="none" anchor="ctr"/>
          <a:lstStyle/>
          <a:p>
            <a:endParaRPr lang="zh-CN" altLang="en-US"/>
          </a:p>
        </p:txBody>
      </p:sp>
      <p:sp>
        <p:nvSpPr>
          <p:cNvPr id="6166" name="AutoShape 38"/>
          <p:cNvSpPr>
            <a:spLocks noChangeArrowheads="1"/>
          </p:cNvSpPr>
          <p:nvPr/>
        </p:nvSpPr>
        <p:spPr bwMode="auto">
          <a:xfrm rot="-3600000">
            <a:off x="1339851" y="293688"/>
            <a:ext cx="390525" cy="927100"/>
          </a:xfrm>
          <a:prstGeom prst="rightArrow">
            <a:avLst>
              <a:gd name="adj1" fmla="val 50000"/>
              <a:gd name="adj2" fmla="val 39634"/>
            </a:avLst>
          </a:prstGeom>
          <a:gradFill rotWithShape="1">
            <a:gsLst>
              <a:gs pos="0">
                <a:schemeClr val="bg1"/>
              </a:gs>
              <a:gs pos="100000">
                <a:srgbClr val="99CCFF"/>
              </a:gs>
            </a:gsLst>
            <a:lin ang="0" scaled="1"/>
          </a:gradFill>
          <a:ln w="9525">
            <a:noFill/>
            <a:miter lim="800000"/>
          </a:ln>
        </p:spPr>
        <p:txBody>
          <a:bodyPr wrap="none" anchor="ctr"/>
          <a:lstStyle/>
          <a:p>
            <a:endParaRPr lang="zh-CN" altLang="en-US"/>
          </a:p>
        </p:txBody>
      </p:sp>
      <p:sp>
        <p:nvSpPr>
          <p:cNvPr id="24615" name="Text Box 39"/>
          <p:cNvSpPr txBox="1">
            <a:spLocks noChangeArrowheads="1"/>
          </p:cNvSpPr>
          <p:nvPr/>
        </p:nvSpPr>
        <p:spPr bwMode="auto">
          <a:xfrm>
            <a:off x="569913" y="4311254"/>
            <a:ext cx="1282700" cy="400110"/>
          </a:xfrm>
          <a:prstGeom prst="rect">
            <a:avLst/>
          </a:prstGeom>
          <a:noFill/>
          <a:ln w="9525">
            <a:noFill/>
            <a:miter lim="800000"/>
          </a:ln>
        </p:spPr>
        <p:txBody>
          <a:bodyPr>
            <a:spAutoFit/>
          </a:bodyPr>
          <a:lstStyle/>
          <a:p>
            <a:pPr algn="ctr">
              <a:spcBef>
                <a:spcPct val="50000"/>
              </a:spcBef>
            </a:pPr>
            <a:r>
              <a:rPr lang="zh-CN" altLang="en-US" sz="2000"/>
              <a:t>摇头丸</a:t>
            </a:r>
            <a:endParaRPr lang="zh-CN" altLang="en-US" sz="2000"/>
          </a:p>
        </p:txBody>
      </p:sp>
      <p:sp>
        <p:nvSpPr>
          <p:cNvPr id="24616" name="Text Box 40"/>
          <p:cNvSpPr txBox="1">
            <a:spLocks noChangeArrowheads="1"/>
          </p:cNvSpPr>
          <p:nvPr/>
        </p:nvSpPr>
        <p:spPr bwMode="auto">
          <a:xfrm>
            <a:off x="7208838" y="3769519"/>
            <a:ext cx="1282700" cy="400110"/>
          </a:xfrm>
          <a:prstGeom prst="rect">
            <a:avLst/>
          </a:prstGeom>
          <a:noFill/>
          <a:ln w="9525">
            <a:noFill/>
            <a:miter lim="800000"/>
          </a:ln>
        </p:spPr>
        <p:txBody>
          <a:bodyPr>
            <a:spAutoFit/>
          </a:bodyPr>
          <a:lstStyle/>
          <a:p>
            <a:pPr algn="ctr">
              <a:spcBef>
                <a:spcPct val="50000"/>
              </a:spcBef>
            </a:pPr>
            <a:r>
              <a:rPr lang="zh-CN" altLang="en-US" sz="2000"/>
              <a:t>鸦片</a:t>
            </a:r>
            <a:endParaRPr lang="zh-CN" altLang="en-US" sz="2000"/>
          </a:p>
        </p:txBody>
      </p:sp>
      <p:sp>
        <p:nvSpPr>
          <p:cNvPr id="24617" name="Text Box 41"/>
          <p:cNvSpPr txBox="1">
            <a:spLocks noChangeArrowheads="1"/>
          </p:cNvSpPr>
          <p:nvPr/>
        </p:nvSpPr>
        <p:spPr bwMode="auto">
          <a:xfrm>
            <a:off x="7588250" y="4442223"/>
            <a:ext cx="1282700" cy="400110"/>
          </a:xfrm>
          <a:prstGeom prst="rect">
            <a:avLst/>
          </a:prstGeom>
          <a:noFill/>
          <a:ln w="9525">
            <a:noFill/>
            <a:miter lim="800000"/>
          </a:ln>
        </p:spPr>
        <p:txBody>
          <a:bodyPr>
            <a:spAutoFit/>
          </a:bodyPr>
          <a:lstStyle/>
          <a:p>
            <a:pPr algn="ctr">
              <a:spcBef>
                <a:spcPct val="50000"/>
              </a:spcBef>
            </a:pPr>
            <a:r>
              <a:rPr lang="zh-CN" altLang="en-US" sz="2000"/>
              <a:t>海洛因</a:t>
            </a:r>
            <a:endParaRPr lang="zh-CN" altLang="en-US" sz="2000"/>
          </a:p>
        </p:txBody>
      </p:sp>
      <p:sp>
        <p:nvSpPr>
          <p:cNvPr id="24618" name="Text Box 42"/>
          <p:cNvSpPr txBox="1">
            <a:spLocks noChangeArrowheads="1"/>
          </p:cNvSpPr>
          <p:nvPr/>
        </p:nvSpPr>
        <p:spPr bwMode="auto">
          <a:xfrm>
            <a:off x="7540625" y="1032273"/>
            <a:ext cx="1282700" cy="400110"/>
          </a:xfrm>
          <a:prstGeom prst="rect">
            <a:avLst/>
          </a:prstGeom>
          <a:noFill/>
          <a:ln w="9525">
            <a:noFill/>
            <a:miter lim="800000"/>
          </a:ln>
        </p:spPr>
        <p:txBody>
          <a:bodyPr>
            <a:spAutoFit/>
          </a:bodyPr>
          <a:lstStyle/>
          <a:p>
            <a:pPr algn="ctr">
              <a:spcBef>
                <a:spcPct val="50000"/>
              </a:spcBef>
            </a:pPr>
            <a:r>
              <a:rPr lang="zh-CN" altLang="en-US" sz="2000" dirty="0" smtClean="0"/>
              <a:t>麻古</a:t>
            </a:r>
            <a:endParaRPr lang="zh-CN" altLang="en-US" sz="2000" dirty="0"/>
          </a:p>
        </p:txBody>
      </p:sp>
      <p:sp>
        <p:nvSpPr>
          <p:cNvPr id="24619" name="Text Box 43"/>
          <p:cNvSpPr txBox="1">
            <a:spLocks noChangeArrowheads="1"/>
          </p:cNvSpPr>
          <p:nvPr/>
        </p:nvSpPr>
        <p:spPr bwMode="auto">
          <a:xfrm>
            <a:off x="444500" y="1085851"/>
            <a:ext cx="1282700" cy="400110"/>
          </a:xfrm>
          <a:prstGeom prst="rect">
            <a:avLst/>
          </a:prstGeom>
          <a:noFill/>
          <a:ln w="9525">
            <a:noFill/>
            <a:miter lim="800000"/>
          </a:ln>
        </p:spPr>
        <p:txBody>
          <a:bodyPr>
            <a:spAutoFit/>
          </a:bodyPr>
          <a:lstStyle/>
          <a:p>
            <a:pPr algn="ctr">
              <a:spcBef>
                <a:spcPct val="50000"/>
              </a:spcBef>
            </a:pPr>
            <a:r>
              <a:rPr lang="zh-CN" altLang="en-US" sz="2000"/>
              <a:t>冰毒</a:t>
            </a:r>
            <a:endParaRPr lang="zh-CN" altLang="en-US" sz="2000"/>
          </a:p>
        </p:txBody>
      </p:sp>
    </p:spTree>
  </p:cSld>
  <p:clrMapOvr>
    <a:masterClrMapping/>
  </p:clrMapOvr>
  <p:transition>
    <p:sndAc>
      <p:stSnd>
        <p:snd r:embed="rId7"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2"/>
                                        </p:tgtEl>
                                        <p:attrNameLst>
                                          <p:attrName>r</p:attrName>
                                        </p:attrNameLst>
                                      </p:cBhvr>
                                    </p:animRot>
                                  </p:childTnLst>
                                </p:cTn>
                              </p:par>
                            </p:childTnLst>
                          </p:cTn>
                        </p:par>
                        <p:par>
                          <p:cTn id="7" fill="hold">
                            <p:stCondLst>
                              <p:cond delay="2000"/>
                            </p:stCondLst>
                            <p:childTnLst>
                              <p:par>
                                <p:cTn id="8" presetID="8" presetClass="emph" presetSubtype="0" fill="hold" nodeType="afterEffect">
                                  <p:stCondLst>
                                    <p:cond delay="0"/>
                                  </p:stCondLst>
                                  <p:childTnLst>
                                    <p:animRot by="21600000">
                                      <p:cBhvr>
                                        <p:cTn id="9" dur="2000" fill="hold"/>
                                        <p:tgtEl>
                                          <p:spTgt spid="2"/>
                                        </p:tgtEl>
                                        <p:attrNameLst>
                                          <p:attrName>r</p:attrName>
                                        </p:attrNameLst>
                                      </p:cBhvr>
                                    </p:animRot>
                                  </p:childTnLst>
                                </p:cTn>
                              </p:par>
                            </p:childTnLst>
                          </p:cTn>
                        </p:par>
                        <p:par>
                          <p:cTn id="10" fill="hold">
                            <p:stCondLst>
                              <p:cond delay="4000"/>
                            </p:stCondLst>
                            <p:childTnLst>
                              <p:par>
                                <p:cTn id="11" presetID="8" presetClass="emph" presetSubtype="0" fill="hold" nodeType="afterEffect">
                                  <p:stCondLst>
                                    <p:cond delay="0"/>
                                  </p:stCondLst>
                                  <p:childTnLst>
                                    <p:animRot by="21600000">
                                      <p:cBhvr>
                                        <p:cTn id="12" dur="2000" fill="hold"/>
                                        <p:tgtEl>
                                          <p:spTgt spid="2"/>
                                        </p:tgtEl>
                                        <p:attrNameLst>
                                          <p:attrName>r</p:attrName>
                                        </p:attrNameLst>
                                      </p:cBhvr>
                                    </p:animRot>
                                  </p:childTnLst>
                                </p:cTn>
                              </p:par>
                              <p:par>
                                <p:cTn id="13" presetID="24" presetClass="entr" presetSubtype="0" fill="hold" nodeType="withEffect">
                                  <p:stCondLst>
                                    <p:cond delay="0"/>
                                  </p:stCondLst>
                                  <p:childTnLst>
                                    <p:set>
                                      <p:cBhvr>
                                        <p:cTn id="14" dur="1" fill="hold">
                                          <p:stCondLst>
                                            <p:cond delay="0"/>
                                          </p:stCondLst>
                                        </p:cTn>
                                        <p:tgtEl>
                                          <p:spTgt spid="24604"/>
                                        </p:tgtEl>
                                        <p:attrNameLst>
                                          <p:attrName>style.visibility</p:attrName>
                                        </p:attrNameLst>
                                      </p:cBhvr>
                                      <p:to>
                                        <p:strVal val="visible"/>
                                      </p:to>
                                    </p:set>
                                    <p:anim to="" calcmode="lin" valueType="num">
                                      <p:cBhvr>
                                        <p:cTn id="15" dur="1" fill="hold"/>
                                        <p:tgtEl>
                                          <p:spTgt spid="24604"/>
                                        </p:tgtEl>
                                      </p:cBhvr>
                                    </p:anim>
                                  </p:childTnLst>
                                  <p:subTnLst>
                                    <p:audio>
                                      <p:cMediaNode>
                                        <p:cTn display="0" masterRel="sameClick">
                                          <p:stCondLst>
                                            <p:cond evt="begin" delay="0">
                                              <p:tn val="13"/>
                                            </p:cond>
                                          </p:stCondLst>
                                          <p:endCondLst>
                                            <p:cond evt="onStopAudio" delay="0">
                                              <p:tgtEl>
                                                <p:sldTgt/>
                                              </p:tgtEl>
                                            </p:cond>
                                          </p:endCondLst>
                                        </p:cTn>
                                        <p:tgtEl>
                                          <p:sndTgt r:embed="rId8" name="chimes.wav"/>
                                        </p:tgtEl>
                                      </p:cMediaNode>
                                    </p:audio>
                                  </p:subTnLst>
                                </p:cTn>
                              </p:par>
                              <p:par>
                                <p:cTn id="16" presetID="13" presetClass="entr" presetSubtype="16" fill="hold" nodeType="withEffect">
                                  <p:stCondLst>
                                    <p:cond delay="0"/>
                                  </p:stCondLst>
                                  <p:childTnLst>
                                    <p:set>
                                      <p:cBhvr>
                                        <p:cTn id="17" dur="1" fill="hold">
                                          <p:stCondLst>
                                            <p:cond delay="0"/>
                                          </p:stCondLst>
                                        </p:cTn>
                                        <p:tgtEl>
                                          <p:spTgt spid="24605"/>
                                        </p:tgtEl>
                                        <p:attrNameLst>
                                          <p:attrName>style.visibility</p:attrName>
                                        </p:attrNameLst>
                                      </p:cBhvr>
                                      <p:to>
                                        <p:strVal val="visible"/>
                                      </p:to>
                                    </p:set>
                                    <p:animEffect transition="in" filter="plus(in)">
                                      <p:cBhvr>
                                        <p:cTn id="18" dur="1000"/>
                                        <p:tgtEl>
                                          <p:spTgt spid="2460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4606"/>
                                        </p:tgtEl>
                                        <p:attrNameLst>
                                          <p:attrName>style.visibility</p:attrName>
                                        </p:attrNameLst>
                                      </p:cBhvr>
                                      <p:to>
                                        <p:strVal val="visible"/>
                                      </p:to>
                                    </p:set>
                                    <p:anim calcmode="lin" valueType="num">
                                      <p:cBhvr additive="base">
                                        <p:cTn id="23" dur="500" fill="hold"/>
                                        <p:tgtEl>
                                          <p:spTgt spid="24606"/>
                                        </p:tgtEl>
                                        <p:attrNameLst>
                                          <p:attrName>ppt_x</p:attrName>
                                        </p:attrNameLst>
                                      </p:cBhvr>
                                      <p:tavLst>
                                        <p:tav tm="0">
                                          <p:val>
                                            <p:strVal val="#ppt_x"/>
                                          </p:val>
                                        </p:tav>
                                        <p:tav tm="100000">
                                          <p:val>
                                            <p:strVal val="#ppt_x"/>
                                          </p:val>
                                        </p:tav>
                                      </p:tavLst>
                                    </p:anim>
                                    <p:anim calcmode="lin" valueType="num">
                                      <p:cBhvr additive="base">
                                        <p:cTn id="24" dur="500" fill="hold"/>
                                        <p:tgtEl>
                                          <p:spTgt spid="24606"/>
                                        </p:tgtEl>
                                        <p:attrNameLst>
                                          <p:attrName>ppt_y</p:attrName>
                                        </p:attrNameLst>
                                      </p:cBhvr>
                                      <p:tavLst>
                                        <p:tav tm="0">
                                          <p:val>
                                            <p:strVal val="1+#ppt_h/2"/>
                                          </p:val>
                                        </p:tav>
                                        <p:tav tm="100000">
                                          <p:val>
                                            <p:strVal val="#ppt_y"/>
                                          </p:val>
                                        </p:tav>
                                      </p:tavLst>
                                    </p:anim>
                                  </p:childTnLst>
                                </p:cTn>
                              </p:par>
                              <p:par>
                                <p:cTn id="25" presetID="20" presetClass="entr" presetSubtype="0" fill="hold" nodeType="withEffect">
                                  <p:stCondLst>
                                    <p:cond delay="0"/>
                                  </p:stCondLst>
                                  <p:childTnLst>
                                    <p:set>
                                      <p:cBhvr>
                                        <p:cTn id="26" dur="1" fill="hold">
                                          <p:stCondLst>
                                            <p:cond delay="0"/>
                                          </p:stCondLst>
                                        </p:cTn>
                                        <p:tgtEl>
                                          <p:spTgt spid="24609"/>
                                        </p:tgtEl>
                                        <p:attrNameLst>
                                          <p:attrName>style.visibility</p:attrName>
                                        </p:attrNameLst>
                                      </p:cBhvr>
                                      <p:to>
                                        <p:strVal val="visible"/>
                                      </p:to>
                                    </p:set>
                                    <p:animEffect transition="in" filter="wedge">
                                      <p:cBhvr>
                                        <p:cTn id="27" dur="1000"/>
                                        <p:tgtEl>
                                          <p:spTgt spid="24609"/>
                                        </p:tgtEl>
                                      </p:cBhvr>
                                    </p:animEffect>
                                  </p:childTnLst>
                                </p:cTn>
                              </p:par>
                              <p:par>
                                <p:cTn id="28" presetID="2" presetClass="entr" presetSubtype="4" fill="hold" nodeType="withEffect">
                                  <p:stCondLst>
                                    <p:cond delay="0"/>
                                  </p:stCondLst>
                                  <p:childTnLst>
                                    <p:set>
                                      <p:cBhvr>
                                        <p:cTn id="29" dur="1" fill="hold">
                                          <p:stCondLst>
                                            <p:cond delay="0"/>
                                          </p:stCondLst>
                                        </p:cTn>
                                        <p:tgtEl>
                                          <p:spTgt spid="131086"/>
                                        </p:tgtEl>
                                        <p:attrNameLst>
                                          <p:attrName>style.visibility</p:attrName>
                                        </p:attrNameLst>
                                      </p:cBhvr>
                                      <p:to>
                                        <p:strVal val="visible"/>
                                      </p:to>
                                    </p:set>
                                    <p:anim calcmode="lin" valueType="num">
                                      <p:cBhvr additive="base">
                                        <p:cTn id="30" dur="500" fill="hold"/>
                                        <p:tgtEl>
                                          <p:spTgt spid="131086"/>
                                        </p:tgtEl>
                                        <p:attrNameLst>
                                          <p:attrName>ppt_x</p:attrName>
                                        </p:attrNameLst>
                                      </p:cBhvr>
                                      <p:tavLst>
                                        <p:tav tm="0">
                                          <p:val>
                                            <p:strVal val="#ppt_x"/>
                                          </p:val>
                                        </p:tav>
                                        <p:tav tm="100000">
                                          <p:val>
                                            <p:strVal val="#ppt_x"/>
                                          </p:val>
                                        </p:tav>
                                      </p:tavLst>
                                    </p:anim>
                                    <p:anim calcmode="lin" valueType="num">
                                      <p:cBhvr additive="base">
                                        <p:cTn id="31" dur="500" fill="hold"/>
                                        <p:tgtEl>
                                          <p:spTgt spid="131086"/>
                                        </p:tgtEl>
                                        <p:attrNameLst>
                                          <p:attrName>ppt_y</p:attrName>
                                        </p:attrNameLst>
                                      </p:cBhvr>
                                      <p:tavLst>
                                        <p:tav tm="0">
                                          <p:val>
                                            <p:strVal val="1+#ppt_h/2"/>
                                          </p:val>
                                        </p:tav>
                                        <p:tav tm="100000">
                                          <p:val>
                                            <p:strVal val="#ppt_y"/>
                                          </p:val>
                                        </p:tav>
                                      </p:tavLst>
                                    </p:anim>
                                  </p:childTnLst>
                                </p:cTn>
                              </p:par>
                              <p:par>
                                <p:cTn id="32" presetID="24" presetClass="entr" presetSubtype="0" fill="hold" nodeType="withEffect">
                                  <p:stCondLst>
                                    <p:cond delay="0"/>
                                  </p:stCondLst>
                                  <p:childTnLst>
                                    <p:set>
                                      <p:cBhvr>
                                        <p:cTn id="33" dur="1" fill="hold">
                                          <p:stCondLst>
                                            <p:cond delay="0"/>
                                          </p:stCondLst>
                                        </p:cTn>
                                        <p:tgtEl>
                                          <p:spTgt spid="24607"/>
                                        </p:tgtEl>
                                        <p:attrNameLst>
                                          <p:attrName>style.visibility</p:attrName>
                                        </p:attrNameLst>
                                      </p:cBhvr>
                                      <p:to>
                                        <p:strVal val="visible"/>
                                      </p:to>
                                    </p:set>
                                    <p:anim to="" calcmode="lin" valueType="num">
                                      <p:cBhvr>
                                        <p:cTn id="34" dur="1" fill="hold"/>
                                        <p:tgtEl>
                                          <p:spTgt spid="24607"/>
                                        </p:tgtEl>
                                      </p:cBhvr>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4602"/>
                                        </p:tgtEl>
                                        <p:attrNameLst>
                                          <p:attrName>style.visibility</p:attrName>
                                        </p:attrNameLst>
                                      </p:cBhvr>
                                      <p:to>
                                        <p:strVal val="visible"/>
                                      </p:to>
                                    </p:set>
                                    <p:anim calcmode="lin" valueType="num">
                                      <p:cBhvr additive="base">
                                        <p:cTn id="39" dur="500" fill="hold"/>
                                        <p:tgtEl>
                                          <p:spTgt spid="24602"/>
                                        </p:tgtEl>
                                        <p:attrNameLst>
                                          <p:attrName>ppt_x</p:attrName>
                                        </p:attrNameLst>
                                      </p:cBhvr>
                                      <p:tavLst>
                                        <p:tav tm="0">
                                          <p:val>
                                            <p:strVal val="#ppt_x"/>
                                          </p:val>
                                        </p:tav>
                                        <p:tav tm="100000">
                                          <p:val>
                                            <p:strVal val="#ppt_x"/>
                                          </p:val>
                                        </p:tav>
                                      </p:tavLst>
                                    </p:anim>
                                    <p:anim calcmode="lin" valueType="num">
                                      <p:cBhvr additive="base">
                                        <p:cTn id="40" dur="500" fill="hold"/>
                                        <p:tgtEl>
                                          <p:spTgt spid="2460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4616"/>
                                        </p:tgtEl>
                                        <p:attrNameLst>
                                          <p:attrName>style.visibility</p:attrName>
                                        </p:attrNameLst>
                                      </p:cBhvr>
                                      <p:to>
                                        <p:strVal val="visible"/>
                                      </p:to>
                                    </p:set>
                                    <p:anim calcmode="lin" valueType="num">
                                      <p:cBhvr additive="base">
                                        <p:cTn id="45" dur="500" fill="hold"/>
                                        <p:tgtEl>
                                          <p:spTgt spid="24616"/>
                                        </p:tgtEl>
                                        <p:attrNameLst>
                                          <p:attrName>ppt_x</p:attrName>
                                        </p:attrNameLst>
                                      </p:cBhvr>
                                      <p:tavLst>
                                        <p:tav tm="0">
                                          <p:val>
                                            <p:strVal val="#ppt_x"/>
                                          </p:val>
                                        </p:tav>
                                        <p:tav tm="100000">
                                          <p:val>
                                            <p:strVal val="#ppt_x"/>
                                          </p:val>
                                        </p:tav>
                                      </p:tavLst>
                                    </p:anim>
                                    <p:anim calcmode="lin" valueType="num">
                                      <p:cBhvr additive="base">
                                        <p:cTn id="46" dur="500" fill="hold"/>
                                        <p:tgtEl>
                                          <p:spTgt spid="2461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24619"/>
                                        </p:tgtEl>
                                        <p:attrNameLst>
                                          <p:attrName>style.visibility</p:attrName>
                                        </p:attrNameLst>
                                      </p:cBhvr>
                                      <p:to>
                                        <p:strVal val="visible"/>
                                      </p:to>
                                    </p:set>
                                    <p:anim calcmode="lin" valueType="num">
                                      <p:cBhvr additive="base">
                                        <p:cTn id="51" dur="500" fill="hold"/>
                                        <p:tgtEl>
                                          <p:spTgt spid="24619"/>
                                        </p:tgtEl>
                                        <p:attrNameLst>
                                          <p:attrName>ppt_x</p:attrName>
                                        </p:attrNameLst>
                                      </p:cBhvr>
                                      <p:tavLst>
                                        <p:tav tm="0">
                                          <p:val>
                                            <p:strVal val="#ppt_x"/>
                                          </p:val>
                                        </p:tav>
                                        <p:tav tm="100000">
                                          <p:val>
                                            <p:strVal val="#ppt_x"/>
                                          </p:val>
                                        </p:tav>
                                      </p:tavLst>
                                    </p:anim>
                                    <p:anim calcmode="lin" valueType="num">
                                      <p:cBhvr additive="base">
                                        <p:cTn id="52" dur="500" fill="hold"/>
                                        <p:tgtEl>
                                          <p:spTgt spid="2461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4618"/>
                                        </p:tgtEl>
                                        <p:attrNameLst>
                                          <p:attrName>style.visibility</p:attrName>
                                        </p:attrNameLst>
                                      </p:cBhvr>
                                      <p:to>
                                        <p:strVal val="visible"/>
                                      </p:to>
                                    </p:set>
                                    <p:anim calcmode="lin" valueType="num">
                                      <p:cBhvr additive="base">
                                        <p:cTn id="57" dur="500" fill="hold"/>
                                        <p:tgtEl>
                                          <p:spTgt spid="24618"/>
                                        </p:tgtEl>
                                        <p:attrNameLst>
                                          <p:attrName>ppt_x</p:attrName>
                                        </p:attrNameLst>
                                      </p:cBhvr>
                                      <p:tavLst>
                                        <p:tav tm="0">
                                          <p:val>
                                            <p:strVal val="#ppt_x"/>
                                          </p:val>
                                        </p:tav>
                                        <p:tav tm="100000">
                                          <p:val>
                                            <p:strVal val="#ppt_x"/>
                                          </p:val>
                                        </p:tav>
                                      </p:tavLst>
                                    </p:anim>
                                    <p:anim calcmode="lin" valueType="num">
                                      <p:cBhvr additive="base">
                                        <p:cTn id="58" dur="500" fill="hold"/>
                                        <p:tgtEl>
                                          <p:spTgt spid="24618"/>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4617"/>
                                        </p:tgtEl>
                                        <p:attrNameLst>
                                          <p:attrName>style.visibility</p:attrName>
                                        </p:attrNameLst>
                                      </p:cBhvr>
                                      <p:to>
                                        <p:strVal val="visible"/>
                                      </p:to>
                                    </p:set>
                                    <p:anim calcmode="lin" valueType="num">
                                      <p:cBhvr additive="base">
                                        <p:cTn id="63" dur="500" fill="hold"/>
                                        <p:tgtEl>
                                          <p:spTgt spid="24617"/>
                                        </p:tgtEl>
                                        <p:attrNameLst>
                                          <p:attrName>ppt_x</p:attrName>
                                        </p:attrNameLst>
                                      </p:cBhvr>
                                      <p:tavLst>
                                        <p:tav tm="0">
                                          <p:val>
                                            <p:strVal val="#ppt_x"/>
                                          </p:val>
                                        </p:tav>
                                        <p:tav tm="100000">
                                          <p:val>
                                            <p:strVal val="#ppt_x"/>
                                          </p:val>
                                        </p:tav>
                                      </p:tavLst>
                                    </p:anim>
                                    <p:anim calcmode="lin" valueType="num">
                                      <p:cBhvr additive="base">
                                        <p:cTn id="64" dur="500" fill="hold"/>
                                        <p:tgtEl>
                                          <p:spTgt spid="24617"/>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24615"/>
                                        </p:tgtEl>
                                        <p:attrNameLst>
                                          <p:attrName>style.visibility</p:attrName>
                                        </p:attrNameLst>
                                      </p:cBhvr>
                                      <p:to>
                                        <p:strVal val="visible"/>
                                      </p:to>
                                    </p:set>
                                    <p:anim calcmode="lin" valueType="num">
                                      <p:cBhvr additive="base">
                                        <p:cTn id="69" dur="500" fill="hold"/>
                                        <p:tgtEl>
                                          <p:spTgt spid="24615"/>
                                        </p:tgtEl>
                                        <p:attrNameLst>
                                          <p:attrName>ppt_x</p:attrName>
                                        </p:attrNameLst>
                                      </p:cBhvr>
                                      <p:tavLst>
                                        <p:tav tm="0">
                                          <p:val>
                                            <p:strVal val="#ppt_x"/>
                                          </p:val>
                                        </p:tav>
                                        <p:tav tm="100000">
                                          <p:val>
                                            <p:strVal val="#ppt_x"/>
                                          </p:val>
                                        </p:tav>
                                      </p:tavLst>
                                    </p:anim>
                                    <p:anim calcmode="lin" valueType="num">
                                      <p:cBhvr additive="base">
                                        <p:cTn id="70" dur="500" fill="hold"/>
                                        <p:tgtEl>
                                          <p:spTgt spid="246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02" grpId="0"/>
      <p:bldP spid="24615" grpId="0"/>
      <p:bldP spid="24616" grpId="0"/>
      <p:bldP spid="24617" grpId="0"/>
      <p:bldP spid="24618" grpId="0"/>
      <p:bldP spid="246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直接连接符 47"/>
          <p:cNvCxnSpPr/>
          <p:nvPr/>
        </p:nvCxnSpPr>
        <p:spPr>
          <a:xfrm>
            <a:off x="2526893" y="0"/>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9" name="Flowchart: Decision 78"/>
          <p:cNvSpPr/>
          <p:nvPr/>
        </p:nvSpPr>
        <p:spPr>
          <a:xfrm>
            <a:off x="1844935" y="1635646"/>
            <a:ext cx="1375279" cy="1375279"/>
          </a:xfrm>
          <a:prstGeom prst="flowChartDecision">
            <a:avLst/>
          </a:prstGeom>
          <a:solidFill>
            <a:srgbClr val="FF97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lowchart: Decision 79"/>
          <p:cNvSpPr/>
          <p:nvPr/>
        </p:nvSpPr>
        <p:spPr>
          <a:xfrm>
            <a:off x="1844935" y="184592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93"/>
          <p:cNvSpPr txBox="1"/>
          <p:nvPr/>
        </p:nvSpPr>
        <p:spPr>
          <a:xfrm>
            <a:off x="2150956" y="2173610"/>
            <a:ext cx="697627" cy="707886"/>
          </a:xfrm>
          <a:prstGeom prst="rect">
            <a:avLst/>
          </a:prstGeom>
          <a:noFill/>
        </p:spPr>
        <p:txBody>
          <a:bodyPr wrap="none" rtlCol="0">
            <a:spAutoFit/>
          </a:bodyPr>
          <a:lstStyle/>
          <a:p>
            <a:r>
              <a:rPr lang="zh-CN" altLang="en-US" sz="4000" b="1" dirty="0">
                <a:solidFill>
                  <a:srgbClr val="FF9700"/>
                </a:solidFill>
                <a:latin typeface="微软雅黑" panose="020B0503020204020204" pitchFamily="34" charset="-122"/>
                <a:ea typeface="微软雅黑" panose="020B0503020204020204" pitchFamily="34" charset="-122"/>
              </a:rPr>
              <a:t>二</a:t>
            </a:r>
            <a:endParaRPr lang="zh-CN" altLang="en-US" sz="4000" b="1" dirty="0">
              <a:solidFill>
                <a:srgbClr val="FF9700"/>
              </a:solidFill>
              <a:latin typeface="微软雅黑" panose="020B0503020204020204" pitchFamily="34" charset="-122"/>
              <a:ea typeface="微软雅黑" panose="020B0503020204020204" pitchFamily="34" charset="-122"/>
            </a:endParaRPr>
          </a:p>
        </p:txBody>
      </p:sp>
      <p:sp>
        <p:nvSpPr>
          <p:cNvPr id="52" name="TextBox 38"/>
          <p:cNvSpPr txBox="1"/>
          <p:nvPr/>
        </p:nvSpPr>
        <p:spPr>
          <a:xfrm>
            <a:off x="3923928" y="2067694"/>
            <a:ext cx="2236510" cy="584775"/>
          </a:xfrm>
          <a:prstGeom prst="rect">
            <a:avLst/>
          </a:prstGeom>
          <a:noFill/>
        </p:spPr>
        <p:txBody>
          <a:bodyPr wrap="none" rtlCol="0">
            <a:spAutoFit/>
          </a:bodyPr>
          <a:lstStyle/>
          <a:p>
            <a:r>
              <a:rPr lang="zh-CN" altLang="en-US" sz="3200" b="1" dirty="0" smtClean="0">
                <a:solidFill>
                  <a:srgbClr val="FF9700"/>
                </a:solidFill>
                <a:latin typeface="微软雅黑" panose="020B0503020204020204" pitchFamily="34" charset="-122"/>
                <a:ea typeface="微软雅黑" panose="020B0503020204020204" pitchFamily="34" charset="-122"/>
              </a:rPr>
              <a:t>毒品的危害</a:t>
            </a:r>
            <a:endParaRPr lang="zh-CN" altLang="en-US" sz="3200" b="1" dirty="0">
              <a:solidFill>
                <a:srgbClr val="FF9700"/>
              </a:solidFill>
              <a:latin typeface="微软雅黑" panose="020B0503020204020204" pitchFamily="34" charset="-122"/>
              <a:ea typeface="微软雅黑" panose="020B0503020204020204" pitchFamily="34" charset="-122"/>
            </a:endParaRPr>
          </a:p>
        </p:txBody>
      </p:sp>
      <p:cxnSp>
        <p:nvCxnSpPr>
          <p:cNvPr id="61" name="直接连接符 60"/>
          <p:cNvCxnSpPr/>
          <p:nvPr/>
        </p:nvCxnSpPr>
        <p:spPr>
          <a:xfrm flipV="1">
            <a:off x="3709556" y="2808590"/>
            <a:ext cx="2664182" cy="51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 name="网络歌手-敲门声">
            <a:hlinkClick r:id="" action="ppaction://media"/>
          </p:cNvPr>
          <p:cNvPicPr/>
          <p:nvPr>
            <a:audioFile r:link="rId1"/>
            <p:extLst>
              <p:ext uri="{DAA4B4D4-6D71-4841-9C94-3DE7FCFB9230}">
                <p14:media xmlns:p14="http://schemas.microsoft.com/office/powerpoint/2010/main" r:link="rId2"/>
              </p:ext>
            </p:extLst>
          </p:nvPr>
        </p:nvPicPr>
        <p:blipFill>
          <a:blip r:embed="rId3"/>
          <a:stretch>
            <a:fillRect/>
          </a:stretch>
        </p:blipFill>
        <p:spPr>
          <a:xfrm>
            <a:off x="4262120" y="2261870"/>
            <a:ext cx="619125" cy="619125"/>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500"/>
                                        <p:tgtEl>
                                          <p:spTgt spid="50"/>
                                        </p:tgtEl>
                                      </p:cBhvr>
                                    </p:animEffect>
                                  </p:childTnLst>
                                </p:cTn>
                              </p:par>
                              <p:par>
                                <p:cTn id="8" presetID="8" presetClass="emph" presetSubtype="0" decel="58000" fill="hold" grpId="1" nodeType="withEffect">
                                  <p:stCondLst>
                                    <p:cond delay="0"/>
                                  </p:stCondLst>
                                  <p:childTnLst>
                                    <p:animRot by="-21600000">
                                      <p:cBhvr>
                                        <p:cTn id="9" dur="1500" fill="hold"/>
                                        <p:tgtEl>
                                          <p:spTgt spid="50"/>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50"/>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wipe(up)">
                                      <p:cBhvr>
                                        <p:cTn id="14" dur="1000"/>
                                        <p:tgtEl>
                                          <p:spTgt spid="48"/>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49"/>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500"/>
                                        <p:tgtEl>
                                          <p:spTgt spid="51"/>
                                        </p:tgtEl>
                                      </p:cBhvr>
                                    </p:animEffect>
                                  </p:childTnLst>
                                </p:cTn>
                              </p:par>
                            </p:childTnLst>
                          </p:cTn>
                        </p:par>
                        <p:par>
                          <p:cTn id="24" fill="hold">
                            <p:stCondLst>
                              <p:cond delay="20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p:tgtEl>
                                          <p:spTgt spid="52"/>
                                        </p:tgtEl>
                                        <p:attrNameLst>
                                          <p:attrName>ppt_y</p:attrName>
                                        </p:attrNameLst>
                                      </p:cBhvr>
                                      <p:tavLst>
                                        <p:tav tm="0">
                                          <p:val>
                                            <p:strVal val="#ppt_y+#ppt_h*1.125000"/>
                                          </p:val>
                                        </p:tav>
                                        <p:tav tm="100000">
                                          <p:val>
                                            <p:strVal val="#ppt_y"/>
                                          </p:val>
                                        </p:tav>
                                      </p:tavLst>
                                    </p:anim>
                                    <p:animEffect transition="in" filter="wipe(up)">
                                      <p:cBhvr>
                                        <p:cTn id="28" dur="500"/>
                                        <p:tgtEl>
                                          <p:spTgt spid="52"/>
                                        </p:tgtEl>
                                      </p:cBhvr>
                                    </p:animEffect>
                                  </p:childTnLst>
                                </p:cTn>
                              </p:par>
                            </p:childTnLst>
                          </p:cTn>
                        </p:par>
                        <p:par>
                          <p:cTn id="29" fill="hold">
                            <p:stCondLst>
                              <p:cond delay="1450"/>
                            </p:stCondLst>
                            <p:childTnLst>
                              <p:par>
                                <p:cTn id="30" presetID="22" presetClass="entr" presetSubtype="8" fill="hold"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wipe(left)">
                                      <p:cBhvr>
                                        <p:cTn id="32" dur="500"/>
                                        <p:tgtEl>
                                          <p:spTgt spid="61"/>
                                        </p:tgtEl>
                                      </p:cBhvr>
                                    </p:animEffect>
                                  </p:childTnLst>
                                </p:cTn>
                              </p:par>
                            </p:childTnLst>
                          </p:cTn>
                        </p:par>
                        <p:par>
                          <p:cTn id="33" fill="hold">
                            <p:stCondLst>
                              <p:cond delay="1950"/>
                            </p:stCondLst>
                            <p:childTnLst>
                              <p:par>
                                <p:cTn id="34" presetID="1" presetClass="mediacall" presetSubtype="0" fill="hold" nodeType="afterEffect">
                                  <p:stCondLst>
                                    <p:cond delay="0"/>
                                  </p:stCondLst>
                                  <p:childTnLst>
                                    <p:cmd type="call" cmd="playFrom(0.0)">
                                      <p:cBhvr additive="base">
                                        <p:cTn id="35" dur="921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36" fill="hold" display="1">
                  <p:stCondLst>
                    <p:cond delay="indefinite"/>
                  </p:stCondLst>
                  <p:endCondLst>
                    <p:cond evt="onNext">
                      <p:tgtEl>
                        <p:sldTgt/>
                      </p:tgtEl>
                    </p:cond>
                    <p:cond evt="onPrev">
                      <p:tgtEl>
                        <p:sldTgt/>
                      </p:tgtEl>
                    </p:cond>
                    <p:cond evt="onStopAudio">
                      <p:tgtEl>
                        <p:sldTgt/>
                      </p:tgtEl>
                    </p:cond>
                  </p:endCondLst>
                </p:cTn>
                <p:tgtEl>
                  <p:spTgt spid="2"/>
                </p:tgtEl>
              </p:cMediaNode>
            </p:audio>
          </p:childTnLst>
        </p:cTn>
      </p:par>
    </p:tnLst>
    <p:bldLst>
      <p:bldP spid="49" grpId="0" animBg="1"/>
      <p:bldP spid="49" grpId="1" animBg="1"/>
      <p:bldP spid="50" grpId="0" animBg="1"/>
      <p:bldP spid="50" grpId="1" animBg="1"/>
      <p:bldP spid="50" grpId="2" animBg="1"/>
      <p:bldP spid="51"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31"/>
          <p:cNvGrpSpPr/>
          <p:nvPr/>
        </p:nvGrpSpPr>
        <p:grpSpPr>
          <a:xfrm>
            <a:off x="4423885" y="1557775"/>
            <a:ext cx="296231" cy="386746"/>
            <a:chOff x="5811231" y="2445120"/>
            <a:chExt cx="446271" cy="582632"/>
          </a:xfrm>
          <a:solidFill>
            <a:schemeClr val="bg1"/>
          </a:solidFill>
        </p:grpSpPr>
        <p:sp>
          <p:nvSpPr>
            <p:cNvPr id="33" name="Freeform 37"/>
            <p:cNvSpPr>
              <a:spLocks noEditPoints="1"/>
            </p:cNvSpPr>
            <p:nvPr/>
          </p:nvSpPr>
          <p:spPr bwMode="auto">
            <a:xfrm>
              <a:off x="5811231" y="2445120"/>
              <a:ext cx="446271" cy="582632"/>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ln>
          </p:spPr>
          <p:txBody>
            <a:bodyPr vert="horz" wrap="square" lIns="91440" tIns="45720" rIns="91440" bIns="45720" numCol="1" anchor="t" anchorCtr="0" compatLnSpc="1"/>
            <a:lstStyle/>
            <a:p>
              <a:endParaRPr lang="en-US" sz="2400"/>
            </a:p>
          </p:txBody>
        </p:sp>
        <p:sp>
          <p:nvSpPr>
            <p:cNvPr id="34" name="Freeform 38"/>
            <p:cNvSpPr/>
            <p:nvPr/>
          </p:nvSpPr>
          <p:spPr bwMode="auto">
            <a:xfrm>
              <a:off x="6004616" y="2841806"/>
              <a:ext cx="59502" cy="131403"/>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ln>
          </p:spPr>
          <p:txBody>
            <a:bodyPr vert="horz" wrap="square" lIns="91440" tIns="45720" rIns="91440" bIns="45720" numCol="1" anchor="t" anchorCtr="0" compatLnSpc="1"/>
            <a:lstStyle/>
            <a:p>
              <a:endParaRPr lang="en-US" sz="2400"/>
            </a:p>
          </p:txBody>
        </p:sp>
      </p:grpSp>
      <p:sp>
        <p:nvSpPr>
          <p:cNvPr id="36" name="矩形 3"/>
          <p:cNvSpPr>
            <a:spLocks noChangeArrowheads="1"/>
          </p:cNvSpPr>
          <p:nvPr/>
        </p:nvSpPr>
        <p:spPr bwMode="auto">
          <a:xfrm>
            <a:off x="3658871" y="2171032"/>
            <a:ext cx="1879600" cy="735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lgn="ctr">
              <a:spcBef>
                <a:spcPct val="0"/>
              </a:spcBef>
              <a:buFont typeface="Arial" panose="020B0604020202020204" pitchFamily="34" charset="0"/>
              <a:buNone/>
            </a:pPr>
            <a:r>
              <a:rPr lang="zh-CN" altLang="en-US"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吸毒毁灭家庭</a:t>
            </a:r>
            <a:r>
              <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a:t>
            </a:r>
            <a:endPar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倾家荡产、妻离子散、</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家破人亡、贻害后代</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矩形 3"/>
          <p:cNvSpPr>
            <a:spLocks noChangeArrowheads="1"/>
          </p:cNvSpPr>
          <p:nvPr/>
        </p:nvSpPr>
        <p:spPr bwMode="auto">
          <a:xfrm>
            <a:off x="899592" y="123478"/>
            <a:ext cx="476475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毒</a:t>
            </a:r>
            <a:r>
              <a:rPr lang="zh-CN" altLang="en-US" sz="2400" b="1" dirty="0" smtClean="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品危害自身</a:t>
            </a:r>
            <a:r>
              <a:rPr lang="en-US" altLang="zh-CN" sz="2400" b="1" dirty="0" smtClean="0">
                <a:solidFill>
                  <a:schemeClr val="accent2"/>
                </a:solidFill>
                <a:latin typeface="Arial" panose="020B0604020202020204" pitchFamily="34" charset="0"/>
                <a:cs typeface="Arial" panose="020B0604020202020204" pitchFamily="34" charset="0"/>
              </a:rPr>
              <a:t>——</a:t>
            </a:r>
            <a:r>
              <a:rPr lang="zh-CN" altLang="en-US" sz="2400" b="1" dirty="0" smtClean="0">
                <a:solidFill>
                  <a:schemeClr val="accent2"/>
                </a:solidFill>
                <a:latin typeface="Arial" panose="020B0604020202020204" pitchFamily="34" charset="0"/>
                <a:cs typeface="Arial" panose="020B0604020202020204" pitchFamily="34" charset="0"/>
              </a:rPr>
              <a:t>严重者导致死亡</a:t>
            </a:r>
            <a:endParaRPr lang="zh-CN" altLang="en-US" sz="2400" b="1" dirty="0" smtClean="0">
              <a:solidFill>
                <a:schemeClr val="accent2"/>
              </a:solidFill>
              <a:latin typeface="Arial" panose="020B0604020202020204" pitchFamily="34" charset="0"/>
              <a:cs typeface="Arial" panose="020B0604020202020204" pitchFamily="34" charset="0"/>
            </a:endParaRPr>
          </a:p>
          <a:p>
            <a:pPr eaLnBrk="1" hangingPunct="1">
              <a:spcBef>
                <a:spcPct val="0"/>
              </a:spcBef>
              <a:buFont typeface="Arial" panose="020B0604020202020204" pitchFamily="34" charset="0"/>
              <a:buNone/>
            </a:pP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19" name="Picture 2" descr="{8211D012-A373-44B5-86C9-8ED589577A29}"/>
          <p:cNvPicPr>
            <a:picLocks noChangeAspect="1" noChangeArrowheads="1"/>
          </p:cNvPicPr>
          <p:nvPr/>
        </p:nvPicPr>
        <p:blipFill>
          <a:blip r:embed="rId1"/>
          <a:srcRect/>
          <a:stretch>
            <a:fillRect/>
          </a:stretch>
        </p:blipFill>
        <p:spPr bwMode="auto">
          <a:xfrm>
            <a:off x="0" y="843558"/>
            <a:ext cx="4057426" cy="2718718"/>
          </a:xfrm>
          <a:prstGeom prst="rect">
            <a:avLst/>
          </a:prstGeom>
          <a:noFill/>
          <a:ln w="9525">
            <a:noFill/>
            <a:miter lim="800000"/>
            <a:headEnd/>
            <a:tailEnd/>
          </a:ln>
          <a:effectLst/>
        </p:spPr>
      </p:pic>
      <p:sp>
        <p:nvSpPr>
          <p:cNvPr id="20" name="矩形 19"/>
          <p:cNvSpPr/>
          <p:nvPr/>
        </p:nvSpPr>
        <p:spPr>
          <a:xfrm>
            <a:off x="0" y="3867894"/>
            <a:ext cx="4139952" cy="1200329"/>
          </a:xfrm>
          <a:prstGeom prst="rect">
            <a:avLst/>
          </a:prstGeom>
        </p:spPr>
        <p:txBody>
          <a:bodyPr wrap="square">
            <a:spAutoFit/>
          </a:bodyPr>
          <a:lstStyle/>
          <a:p>
            <a:r>
              <a:rPr lang="zh-CN" altLang="en-US" b="1" dirty="0" smtClean="0">
                <a:latin typeface="黑体" panose="02010600030101010101" pitchFamily="49" charset="-122"/>
                <a:ea typeface="黑体" panose="02010600030101010101" pitchFamily="49" charset="-122"/>
              </a:rPr>
              <a:t>    吸毒者胃肠道平滑肌和括约肌张力提高，蠕动减弱，出现消化和吸收功能障碍，食欲不振，甚至完全丧失营养摄入严重不足。</a:t>
            </a:r>
            <a:endParaRPr lang="zh-CN" altLang="en-US" dirty="0"/>
          </a:p>
        </p:txBody>
      </p:sp>
      <p:pic>
        <p:nvPicPr>
          <p:cNvPr id="21" name="Picture 7" descr="Img220720309"/>
          <p:cNvPicPr>
            <a:picLocks noChangeAspect="1" noChangeArrowheads="1"/>
          </p:cNvPicPr>
          <p:nvPr/>
        </p:nvPicPr>
        <p:blipFill>
          <a:blip r:embed="rId2"/>
          <a:srcRect/>
          <a:stretch>
            <a:fillRect/>
          </a:stretch>
        </p:blipFill>
        <p:spPr bwMode="auto">
          <a:xfrm>
            <a:off x="4427984" y="843558"/>
            <a:ext cx="4716016" cy="2736304"/>
          </a:xfrm>
          <a:prstGeom prst="rect">
            <a:avLst/>
          </a:prstGeom>
          <a:noFill/>
          <a:ln w="9525">
            <a:noFill/>
            <a:miter lim="800000"/>
            <a:headEnd/>
            <a:tailEnd/>
          </a:ln>
        </p:spPr>
      </p:pic>
      <p:sp>
        <p:nvSpPr>
          <p:cNvPr id="22" name="矩形 21"/>
          <p:cNvSpPr/>
          <p:nvPr/>
        </p:nvSpPr>
        <p:spPr>
          <a:xfrm>
            <a:off x="4572000" y="3867894"/>
            <a:ext cx="4572000" cy="827406"/>
          </a:xfrm>
          <a:prstGeom prst="rect">
            <a:avLst/>
          </a:prstGeom>
        </p:spPr>
        <p:txBody>
          <a:bodyPr>
            <a:spAutoFit/>
          </a:bodyPr>
          <a:lstStyle/>
          <a:p>
            <a:pPr>
              <a:lnSpc>
                <a:spcPct val="140000"/>
              </a:lnSpc>
            </a:pPr>
            <a:r>
              <a:rPr lang="zh-CN" altLang="en-US" dirty="0" smtClean="0">
                <a:ea typeface="黑体" panose="02010600030101010101" pitchFamily="49" charset="-122"/>
              </a:rPr>
              <a:t>       </a:t>
            </a:r>
            <a:r>
              <a:rPr lang="zh-CN" altLang="en-US" b="1" dirty="0" smtClean="0">
                <a:ea typeface="黑体" panose="02010600030101010101" pitchFamily="49" charset="-122"/>
              </a:rPr>
              <a:t>毒品破坏人体免疫机制，使吸毒者极易感染各种疾病。</a:t>
            </a:r>
            <a:endParaRPr lang="zh-CN" altLang="en-US" b="1" dirty="0">
              <a:ea typeface="黑体" panose="02010600030101010101"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25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250"/>
                                        <p:tgtEl>
                                          <p:spTgt spid="36"/>
                                        </p:tgtEl>
                                      </p:cBhvr>
                                    </p:animEffect>
                                  </p:childTnLst>
                                </p:cTn>
                              </p:par>
                            </p:childTnLst>
                          </p:cTn>
                        </p:par>
                      </p:childTnLst>
                    </p:cTn>
                  </p:par>
                  <p:par>
                    <p:cTn id="20" fill="hold">
                      <p:stCondLst>
                        <p:cond delay="indefinite"/>
                      </p:stCondLst>
                      <p:childTnLst>
                        <p:par>
                          <p:cTn id="21" fill="hold">
                            <p:stCondLst>
                              <p:cond delay="0"/>
                            </p:stCondLst>
                            <p:childTnLst>
                              <p:par>
                                <p:cTn id="22" presetID="51"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770" decel="100000"/>
                                        <p:tgtEl>
                                          <p:spTgt spid="19"/>
                                        </p:tgtEl>
                                      </p:cBhvr>
                                    </p:animEffect>
                                    <p:animScale>
                                      <p:cBhvr>
                                        <p:cTn id="25" dur="770" decel="100000"/>
                                        <p:tgtEl>
                                          <p:spTgt spid="19"/>
                                        </p:tgtEl>
                                      </p:cBhvr>
                                      <p:from x="10000" y="10000"/>
                                      <p:to x="200000" y="450000"/>
                                    </p:animScale>
                                    <p:animScale>
                                      <p:cBhvr>
                                        <p:cTn id="26" dur="1230" accel="100000" fill="hold">
                                          <p:stCondLst>
                                            <p:cond delay="770"/>
                                          </p:stCondLst>
                                        </p:cTn>
                                        <p:tgtEl>
                                          <p:spTgt spid="19"/>
                                        </p:tgtEl>
                                      </p:cBhvr>
                                      <p:from x="200000" y="450000"/>
                                      <p:to x="100000" y="100000"/>
                                    </p:animScale>
                                    <p:set>
                                      <p:cBhvr>
                                        <p:cTn id="27" dur="770" fill="hold"/>
                                        <p:tgtEl>
                                          <p:spTgt spid="19"/>
                                        </p:tgtEl>
                                        <p:attrNameLst>
                                          <p:attrName>ppt_x</p:attrName>
                                        </p:attrNameLst>
                                      </p:cBhvr>
                                      <p:to>
                                        <p:strVal val="(0.5)"/>
                                      </p:to>
                                    </p:set>
                                    <p:anim from="(0.5)" to="(#ppt_x)" calcmode="lin" valueType="num">
                                      <p:cBhvr>
                                        <p:cTn id="28" dur="1230" accel="100000" fill="hold">
                                          <p:stCondLst>
                                            <p:cond delay="770"/>
                                          </p:stCondLst>
                                        </p:cTn>
                                        <p:tgtEl>
                                          <p:spTgt spid="19"/>
                                        </p:tgtEl>
                                        <p:attrNameLst>
                                          <p:attrName>ppt_x</p:attrName>
                                        </p:attrNameLst>
                                      </p:cBhvr>
                                    </p:anim>
                                    <p:set>
                                      <p:cBhvr>
                                        <p:cTn id="29" dur="770" fill="hold"/>
                                        <p:tgtEl>
                                          <p:spTgt spid="19"/>
                                        </p:tgtEl>
                                        <p:attrNameLst>
                                          <p:attrName>ppt_y</p:attrName>
                                        </p:attrNameLst>
                                      </p:cBhvr>
                                      <p:to>
                                        <p:strVal val="(#ppt_y+0.4)"/>
                                      </p:to>
                                    </p:set>
                                    <p:anim from="(#ppt_y+0.4)" to="(#ppt_y)" calcmode="lin" valueType="num">
                                      <p:cBhvr>
                                        <p:cTn id="30" dur="1230" accel="100000" fill="hold">
                                          <p:stCondLst>
                                            <p:cond delay="770"/>
                                          </p:stCondLst>
                                        </p:cTn>
                                        <p:tgtEl>
                                          <p:spTgt spid="19"/>
                                        </p:tgtEl>
                                        <p:attrNameLst>
                                          <p:attrName>ppt_y</p:attrName>
                                        </p:attrNameLst>
                                      </p:cBhvr>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blinds(horizontal)">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770" decel="100000"/>
                                        <p:tgtEl>
                                          <p:spTgt spid="21"/>
                                        </p:tgtEl>
                                      </p:cBhvr>
                                    </p:animEffect>
                                    <p:animScale>
                                      <p:cBhvr>
                                        <p:cTn id="41" dur="770" decel="100000"/>
                                        <p:tgtEl>
                                          <p:spTgt spid="21"/>
                                        </p:tgtEl>
                                      </p:cBhvr>
                                      <p:from x="10000" y="10000"/>
                                      <p:to x="200000" y="450000"/>
                                    </p:animScale>
                                    <p:animScale>
                                      <p:cBhvr>
                                        <p:cTn id="42" dur="1230" accel="100000" fill="hold">
                                          <p:stCondLst>
                                            <p:cond delay="770"/>
                                          </p:stCondLst>
                                        </p:cTn>
                                        <p:tgtEl>
                                          <p:spTgt spid="21"/>
                                        </p:tgtEl>
                                      </p:cBhvr>
                                      <p:from x="200000" y="450000"/>
                                      <p:to x="100000" y="100000"/>
                                    </p:animScale>
                                    <p:set>
                                      <p:cBhvr>
                                        <p:cTn id="43" dur="770" fill="hold"/>
                                        <p:tgtEl>
                                          <p:spTgt spid="21"/>
                                        </p:tgtEl>
                                        <p:attrNameLst>
                                          <p:attrName>ppt_x</p:attrName>
                                        </p:attrNameLst>
                                      </p:cBhvr>
                                      <p:to>
                                        <p:strVal val="(0.5)"/>
                                      </p:to>
                                    </p:set>
                                    <p:anim from="(0.5)" to="(#ppt_x)" calcmode="lin" valueType="num">
                                      <p:cBhvr>
                                        <p:cTn id="44" dur="1230" accel="100000" fill="hold">
                                          <p:stCondLst>
                                            <p:cond delay="770"/>
                                          </p:stCondLst>
                                        </p:cTn>
                                        <p:tgtEl>
                                          <p:spTgt spid="21"/>
                                        </p:tgtEl>
                                        <p:attrNameLst>
                                          <p:attrName>ppt_x</p:attrName>
                                        </p:attrNameLst>
                                      </p:cBhvr>
                                    </p:anim>
                                    <p:set>
                                      <p:cBhvr>
                                        <p:cTn id="45" dur="770" fill="hold"/>
                                        <p:tgtEl>
                                          <p:spTgt spid="21"/>
                                        </p:tgtEl>
                                        <p:attrNameLst>
                                          <p:attrName>ppt_y</p:attrName>
                                        </p:attrNameLst>
                                      </p:cBhvr>
                                      <p:to>
                                        <p:strVal val="(#ppt_y+0.4)"/>
                                      </p:to>
                                    </p:set>
                                    <p:anim from="(#ppt_y+0.4)" to="(#ppt_y)" calcmode="lin" valueType="num">
                                      <p:cBhvr>
                                        <p:cTn id="46" dur="1230" accel="100000" fill="hold">
                                          <p:stCondLst>
                                            <p:cond delay="770"/>
                                          </p:stCondLst>
                                        </p:cTn>
                                        <p:tgtEl>
                                          <p:spTgt spid="21"/>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blinds(horizontal)">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7" grpId="0"/>
      <p:bldP spid="18" grpId="0"/>
      <p:bldP spid="20"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31"/>
          <p:cNvGrpSpPr/>
          <p:nvPr/>
        </p:nvGrpSpPr>
        <p:grpSpPr>
          <a:xfrm>
            <a:off x="4423885" y="1557775"/>
            <a:ext cx="296231" cy="386746"/>
            <a:chOff x="5811231" y="2445120"/>
            <a:chExt cx="446271" cy="582632"/>
          </a:xfrm>
          <a:solidFill>
            <a:schemeClr val="bg1"/>
          </a:solidFill>
        </p:grpSpPr>
        <p:sp>
          <p:nvSpPr>
            <p:cNvPr id="33" name="Freeform 37"/>
            <p:cNvSpPr>
              <a:spLocks noEditPoints="1"/>
            </p:cNvSpPr>
            <p:nvPr/>
          </p:nvSpPr>
          <p:spPr bwMode="auto">
            <a:xfrm>
              <a:off x="5811231" y="2445120"/>
              <a:ext cx="446271" cy="582632"/>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ln>
          </p:spPr>
          <p:txBody>
            <a:bodyPr vert="horz" wrap="square" lIns="91440" tIns="45720" rIns="91440" bIns="45720" numCol="1" anchor="t" anchorCtr="0" compatLnSpc="1"/>
            <a:lstStyle/>
            <a:p>
              <a:endParaRPr lang="en-US" sz="2400"/>
            </a:p>
          </p:txBody>
        </p:sp>
        <p:sp>
          <p:nvSpPr>
            <p:cNvPr id="34" name="Freeform 38"/>
            <p:cNvSpPr/>
            <p:nvPr/>
          </p:nvSpPr>
          <p:spPr bwMode="auto">
            <a:xfrm>
              <a:off x="6004616" y="2841806"/>
              <a:ext cx="59502" cy="131403"/>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ln>
          </p:spPr>
          <p:txBody>
            <a:bodyPr vert="horz" wrap="square" lIns="91440" tIns="45720" rIns="91440" bIns="45720" numCol="1" anchor="t" anchorCtr="0" compatLnSpc="1"/>
            <a:lstStyle/>
            <a:p>
              <a:endParaRPr lang="en-US" sz="2400"/>
            </a:p>
          </p:txBody>
        </p:sp>
      </p:grpSp>
      <p:sp>
        <p:nvSpPr>
          <p:cNvPr id="36" name="矩形 3"/>
          <p:cNvSpPr>
            <a:spLocks noChangeArrowheads="1"/>
          </p:cNvSpPr>
          <p:nvPr/>
        </p:nvSpPr>
        <p:spPr bwMode="auto">
          <a:xfrm>
            <a:off x="3658871" y="2171032"/>
            <a:ext cx="1879600" cy="735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lgn="ctr">
              <a:spcBef>
                <a:spcPct val="0"/>
              </a:spcBef>
              <a:buFont typeface="Arial" panose="020B0604020202020204" pitchFamily="34" charset="0"/>
              <a:buNone/>
            </a:pPr>
            <a:r>
              <a:rPr lang="zh-CN" altLang="en-US"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吸毒毁灭家庭</a:t>
            </a:r>
            <a:r>
              <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a:t>
            </a:r>
            <a:endPar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倾家荡产、妻离子散、</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家破人亡、贻害后代</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矩形 3"/>
          <p:cNvSpPr>
            <a:spLocks noChangeArrowheads="1"/>
          </p:cNvSpPr>
          <p:nvPr/>
        </p:nvSpPr>
        <p:spPr bwMode="auto">
          <a:xfrm>
            <a:off x="323528" y="195486"/>
            <a:ext cx="8486008"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pPr>
            <a:r>
              <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毒</a:t>
            </a:r>
            <a:r>
              <a:rPr lang="zh-CN" altLang="en-US" sz="2400" b="1" dirty="0" smtClean="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品毁灭家庭</a:t>
            </a:r>
            <a:r>
              <a:rPr lang="en-US" altLang="zh-CN" sz="2000" b="1" dirty="0" smtClean="0">
                <a:solidFill>
                  <a:schemeClr val="accent2"/>
                </a:solidFill>
                <a:latin typeface="Arial" panose="020B0604020202020204" pitchFamily="34" charset="0"/>
                <a:cs typeface="Arial" panose="020B0604020202020204" pitchFamily="34" charset="0"/>
              </a:rPr>
              <a:t>——</a:t>
            </a:r>
            <a:r>
              <a:rPr lang="zh-CN" altLang="en-US" sz="2000" b="1" dirty="0" smtClean="0">
                <a:solidFill>
                  <a:schemeClr val="accent2"/>
                </a:solidFill>
                <a:latin typeface="Arial" panose="020B0604020202020204" pitchFamily="34" charset="0"/>
                <a:cs typeface="Arial" panose="020B0604020202020204" pitchFamily="34" charset="0"/>
              </a:rPr>
              <a:t>倾家荡产、妻离子散、家破人亡、贻害后代</a:t>
            </a:r>
            <a:endParaRPr lang="zh-CN" altLang="en-US" sz="20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19" name="Picture 6" descr="Img220720388"/>
          <p:cNvPicPr>
            <a:picLocks noChangeAspect="1" noChangeArrowheads="1"/>
          </p:cNvPicPr>
          <p:nvPr/>
        </p:nvPicPr>
        <p:blipFill>
          <a:blip r:embed="rId1"/>
          <a:srcRect/>
          <a:stretch>
            <a:fillRect/>
          </a:stretch>
        </p:blipFill>
        <p:spPr bwMode="auto">
          <a:xfrm>
            <a:off x="1" y="843558"/>
            <a:ext cx="4067943" cy="3136900"/>
          </a:xfrm>
          <a:prstGeom prst="rect">
            <a:avLst/>
          </a:prstGeom>
          <a:noFill/>
          <a:ln w="9525">
            <a:noFill/>
            <a:miter lim="800000"/>
            <a:headEnd/>
            <a:tailEnd/>
          </a:ln>
        </p:spPr>
      </p:pic>
      <p:sp>
        <p:nvSpPr>
          <p:cNvPr id="20" name="矩形 19"/>
          <p:cNvSpPr/>
          <p:nvPr/>
        </p:nvSpPr>
        <p:spPr>
          <a:xfrm>
            <a:off x="0" y="4011910"/>
            <a:ext cx="4067944" cy="1200329"/>
          </a:xfrm>
          <a:prstGeom prst="rect">
            <a:avLst/>
          </a:prstGeom>
        </p:spPr>
        <p:txBody>
          <a:bodyPr wrap="square">
            <a:spAutoFit/>
          </a:bodyPr>
          <a:lstStyle/>
          <a:p>
            <a:pPr eaLnBrk="0" hangingPunct="0"/>
            <a:r>
              <a:rPr lang="zh-CN" altLang="en-US" dirty="0" smtClean="0">
                <a:latin typeface="黑体" panose="02010600030101010101" pitchFamily="49" charset="-122"/>
                <a:ea typeface="黑体" panose="02010600030101010101" pitchFamily="49" charset="-122"/>
              </a:rPr>
              <a:t>    西宁市吸毒人员马某某夫妇二人因吸毒先后死亡，家中财产全被吸光，留下两个不满十岁的小孩和年迈的母亲，生活苦不堪言。</a:t>
            </a:r>
            <a:endParaRPr lang="zh-CN" altLang="en-US" dirty="0">
              <a:latin typeface="黑体" panose="02010600030101010101" pitchFamily="49" charset="-122"/>
              <a:ea typeface="黑体" panose="02010600030101010101" pitchFamily="49" charset="-122"/>
            </a:endParaRPr>
          </a:p>
        </p:txBody>
      </p:sp>
      <p:pic>
        <p:nvPicPr>
          <p:cNvPr id="21" name="Picture 9" descr="Img220720390"/>
          <p:cNvPicPr>
            <a:picLocks noChangeAspect="1" noChangeArrowheads="1"/>
          </p:cNvPicPr>
          <p:nvPr/>
        </p:nvPicPr>
        <p:blipFill>
          <a:blip r:embed="rId2"/>
          <a:srcRect/>
          <a:stretch>
            <a:fillRect/>
          </a:stretch>
        </p:blipFill>
        <p:spPr bwMode="auto">
          <a:xfrm>
            <a:off x="4283968" y="771550"/>
            <a:ext cx="3240360" cy="2160240"/>
          </a:xfrm>
          <a:prstGeom prst="rect">
            <a:avLst/>
          </a:prstGeom>
          <a:noFill/>
          <a:ln w="9525">
            <a:noFill/>
            <a:miter lim="800000"/>
            <a:headEnd/>
            <a:tailEnd/>
          </a:ln>
        </p:spPr>
      </p:pic>
      <p:pic>
        <p:nvPicPr>
          <p:cNvPr id="22" name="Picture 10" descr="Img220720391"/>
          <p:cNvPicPr>
            <a:picLocks noChangeAspect="1" noChangeArrowheads="1"/>
          </p:cNvPicPr>
          <p:nvPr/>
        </p:nvPicPr>
        <p:blipFill>
          <a:blip r:embed="rId3"/>
          <a:srcRect b="6035"/>
          <a:stretch>
            <a:fillRect/>
          </a:stretch>
        </p:blipFill>
        <p:spPr bwMode="auto">
          <a:xfrm>
            <a:off x="6084168" y="2931790"/>
            <a:ext cx="3059832" cy="2211710"/>
          </a:xfrm>
          <a:prstGeom prst="rect">
            <a:avLst/>
          </a:prstGeom>
          <a:noFill/>
          <a:ln w="9525">
            <a:noFill/>
            <a:miter lim="800000"/>
            <a:headEnd/>
            <a:tailEnd/>
          </a:ln>
        </p:spPr>
      </p:pic>
      <p:sp>
        <p:nvSpPr>
          <p:cNvPr id="23" name="矩形 22"/>
          <p:cNvSpPr/>
          <p:nvPr/>
        </p:nvSpPr>
        <p:spPr>
          <a:xfrm>
            <a:off x="4572000" y="2931790"/>
            <a:ext cx="1512168" cy="2308324"/>
          </a:xfrm>
          <a:prstGeom prst="rect">
            <a:avLst/>
          </a:prstGeom>
        </p:spPr>
        <p:txBody>
          <a:bodyPr wrap="square">
            <a:spAutoFit/>
          </a:bodyPr>
          <a:lstStyle/>
          <a:p>
            <a:r>
              <a:rPr lang="zh-CN" altLang="en-US" dirty="0" smtClean="0">
                <a:effectLst>
                  <a:outerShdw blurRad="38100" dist="38100" dir="2700000" algn="tl">
                    <a:srgbClr val="C0C0C0"/>
                  </a:outerShdw>
                </a:effectLst>
                <a:latin typeface="黑体" panose="02010600030101010101" pitchFamily="49" charset="-122"/>
                <a:ea typeface="黑体" panose="02010600030101010101" pitchFamily="49" charset="-122"/>
              </a:rPr>
              <a:t>    有的成为了吸毒父母亲毒瘾发作时发泄的对象。</a:t>
            </a:r>
            <a:r>
              <a:rPr lang="zh-CN" altLang="en-US" dirty="0" smtClean="0">
                <a:effectLst>
                  <a:outerShdw blurRad="38100" dist="38100" dir="2700000" algn="tl">
                    <a:srgbClr val="C0C0C0"/>
                  </a:outerShdw>
                </a:effectLst>
                <a:latin typeface="Times New Roman" panose="02020603050405020304"/>
                <a:ea typeface="黑体" panose="02010600030101010101" pitchFamily="49" charset="-122"/>
              </a:rPr>
              <a:t>“</a:t>
            </a:r>
            <a:r>
              <a:rPr lang="zh-CN" altLang="en-US" dirty="0" smtClean="0">
                <a:effectLst>
                  <a:outerShdw blurRad="38100" dist="38100" dir="2700000" algn="tl">
                    <a:srgbClr val="C0C0C0"/>
                  </a:outerShdw>
                </a:effectLst>
                <a:latin typeface="黑体" panose="02010600030101010101" pitchFamily="49" charset="-122"/>
                <a:ea typeface="黑体" panose="02010600030101010101" pitchFamily="49" charset="-122"/>
              </a:rPr>
              <a:t>瘾君子们！你们的后代无辜啊！</a:t>
            </a:r>
            <a:r>
              <a:rPr lang="zh-CN" altLang="en-US" dirty="0" smtClean="0">
                <a:effectLst>
                  <a:outerShdw blurRad="38100" dist="38100" dir="2700000" algn="tl">
                    <a:srgbClr val="C0C0C0"/>
                  </a:outerShdw>
                </a:effectLst>
                <a:latin typeface="Times New Roman" panose="02020603050405020304"/>
                <a:ea typeface="黑体" panose="02010600030101010101" pitchFamily="49" charset="-122"/>
              </a:rPr>
              <a:t>”</a:t>
            </a:r>
            <a:r>
              <a:rPr lang="zh-CN" altLang="en-US" dirty="0" smtClean="0">
                <a:latin typeface="黑体" panose="02010600030101010101" pitchFamily="49" charset="-122"/>
                <a:ea typeface="黑体" panose="02010600030101010101" pitchFamily="49" charset="-122"/>
              </a:rPr>
              <a:t> </a:t>
            </a:r>
            <a:endParaRPr lang="zh-CN" altLang="en-US" dirty="0"/>
          </a:p>
        </p:txBody>
      </p:sp>
      <p:sp>
        <p:nvSpPr>
          <p:cNvPr id="24" name="矩形 23"/>
          <p:cNvSpPr/>
          <p:nvPr/>
        </p:nvSpPr>
        <p:spPr>
          <a:xfrm>
            <a:off x="7452320" y="699542"/>
            <a:ext cx="1691680" cy="2308324"/>
          </a:xfrm>
          <a:prstGeom prst="rect">
            <a:avLst/>
          </a:prstGeom>
        </p:spPr>
        <p:txBody>
          <a:bodyPr wrap="square">
            <a:spAutoFit/>
          </a:bodyPr>
          <a:lstStyle/>
          <a:p>
            <a:r>
              <a:rPr lang="zh-CN" altLang="en-US" dirty="0" smtClean="0">
                <a:effectLst>
                  <a:outerShdw blurRad="38100" dist="38100" dir="2700000" algn="tl">
                    <a:srgbClr val="C0C0C0"/>
                  </a:outerShdw>
                </a:effectLst>
                <a:latin typeface="黑体" panose="02010600030101010101" pitchFamily="49" charset="-122"/>
                <a:ea typeface="黑体" panose="02010600030101010101" pitchFamily="49" charset="-122"/>
              </a:rPr>
              <a:t>吸毒对后代贻害无穷。或是母婴垂直传播成为爱滋病受害者，或是一出生就染上了毒瘾成为小小的</a:t>
            </a:r>
            <a:r>
              <a:rPr lang="zh-CN" altLang="en-US" dirty="0" smtClean="0">
                <a:effectLst>
                  <a:outerShdw blurRad="38100" dist="38100" dir="2700000" algn="tl">
                    <a:srgbClr val="C0C0C0"/>
                  </a:outerShdw>
                </a:effectLst>
                <a:latin typeface="Times New Roman" panose="02020603050405020304"/>
                <a:ea typeface="黑体" panose="02010600030101010101" pitchFamily="49" charset="-122"/>
              </a:rPr>
              <a:t>“</a:t>
            </a:r>
            <a:r>
              <a:rPr lang="zh-CN" altLang="en-US" dirty="0" smtClean="0">
                <a:effectLst>
                  <a:outerShdw blurRad="38100" dist="38100" dir="2700000" algn="tl">
                    <a:srgbClr val="C0C0C0"/>
                  </a:outerShdw>
                </a:effectLst>
                <a:latin typeface="黑体" panose="02010600030101010101" pitchFamily="49" charset="-122"/>
                <a:ea typeface="黑体" panose="02010600030101010101" pitchFamily="49" charset="-122"/>
              </a:rPr>
              <a:t>瘾君子</a:t>
            </a:r>
            <a:r>
              <a:rPr lang="zh-CN" altLang="en-US" dirty="0" smtClean="0">
                <a:effectLst>
                  <a:outerShdw blurRad="38100" dist="38100" dir="2700000" algn="tl">
                    <a:srgbClr val="C0C0C0"/>
                  </a:outerShdw>
                </a:effectLst>
                <a:latin typeface="Times New Roman" panose="02020603050405020304"/>
                <a:ea typeface="黑体" panose="02010600030101010101" pitchFamily="49" charset="-122"/>
              </a:rPr>
              <a:t>”</a:t>
            </a:r>
            <a:r>
              <a:rPr lang="zh-CN" altLang="en-US" dirty="0" smtClean="0">
                <a:effectLst>
                  <a:outerShdw blurRad="38100" dist="38100" dir="2700000" algn="tl">
                    <a:srgbClr val="C0C0C0"/>
                  </a:outerShdw>
                </a:effectLst>
                <a:latin typeface="黑体" panose="02010600030101010101" pitchFamily="49" charset="-122"/>
                <a:ea typeface="黑体" panose="02010600030101010101" pitchFamily="49" charset="-122"/>
              </a:rPr>
              <a:t>。</a:t>
            </a:r>
            <a:endParaRPr lang="zh-CN" alt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25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250"/>
                                        <p:tgtEl>
                                          <p:spTgt spid="36"/>
                                        </p:tgtEl>
                                      </p:cBhvr>
                                    </p:animEffect>
                                  </p:childTnLst>
                                </p:cTn>
                              </p:par>
                            </p:childTnLst>
                          </p:cTn>
                        </p:par>
                      </p:childTnLst>
                    </p:cTn>
                  </p:par>
                  <p:par>
                    <p:cTn id="20" fill="hold">
                      <p:stCondLst>
                        <p:cond delay="indefinite"/>
                      </p:stCondLst>
                      <p:childTnLst>
                        <p:par>
                          <p:cTn id="21" fill="hold">
                            <p:stCondLst>
                              <p:cond delay="0"/>
                            </p:stCondLst>
                            <p:childTnLst>
                              <p:par>
                                <p:cTn id="22" presetID="51"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770" decel="100000"/>
                                        <p:tgtEl>
                                          <p:spTgt spid="19"/>
                                        </p:tgtEl>
                                      </p:cBhvr>
                                    </p:animEffect>
                                    <p:animScale>
                                      <p:cBhvr>
                                        <p:cTn id="25" dur="770" decel="100000"/>
                                        <p:tgtEl>
                                          <p:spTgt spid="19"/>
                                        </p:tgtEl>
                                      </p:cBhvr>
                                      <p:from x="10000" y="10000"/>
                                      <p:to x="200000" y="450000"/>
                                    </p:animScale>
                                    <p:animScale>
                                      <p:cBhvr>
                                        <p:cTn id="26" dur="1230" accel="100000" fill="hold">
                                          <p:stCondLst>
                                            <p:cond delay="770"/>
                                          </p:stCondLst>
                                        </p:cTn>
                                        <p:tgtEl>
                                          <p:spTgt spid="19"/>
                                        </p:tgtEl>
                                      </p:cBhvr>
                                      <p:from x="200000" y="450000"/>
                                      <p:to x="100000" y="100000"/>
                                    </p:animScale>
                                    <p:set>
                                      <p:cBhvr>
                                        <p:cTn id="27" dur="770" fill="hold"/>
                                        <p:tgtEl>
                                          <p:spTgt spid="19"/>
                                        </p:tgtEl>
                                        <p:attrNameLst>
                                          <p:attrName>ppt_x</p:attrName>
                                        </p:attrNameLst>
                                      </p:cBhvr>
                                      <p:to>
                                        <p:strVal val="(0.5)"/>
                                      </p:to>
                                    </p:set>
                                    <p:anim from="(0.5)" to="(#ppt_x)" calcmode="lin" valueType="num">
                                      <p:cBhvr>
                                        <p:cTn id="28" dur="1230" accel="100000" fill="hold">
                                          <p:stCondLst>
                                            <p:cond delay="770"/>
                                          </p:stCondLst>
                                        </p:cTn>
                                        <p:tgtEl>
                                          <p:spTgt spid="19"/>
                                        </p:tgtEl>
                                        <p:attrNameLst>
                                          <p:attrName>ppt_x</p:attrName>
                                        </p:attrNameLst>
                                      </p:cBhvr>
                                    </p:anim>
                                    <p:set>
                                      <p:cBhvr>
                                        <p:cTn id="29" dur="770" fill="hold"/>
                                        <p:tgtEl>
                                          <p:spTgt spid="19"/>
                                        </p:tgtEl>
                                        <p:attrNameLst>
                                          <p:attrName>ppt_y</p:attrName>
                                        </p:attrNameLst>
                                      </p:cBhvr>
                                      <p:to>
                                        <p:strVal val="(#ppt_y+0.4)"/>
                                      </p:to>
                                    </p:set>
                                    <p:anim from="(#ppt_y+0.4)" to="(#ppt_y)" calcmode="lin" valueType="num">
                                      <p:cBhvr>
                                        <p:cTn id="30" dur="1230" accel="100000" fill="hold">
                                          <p:stCondLst>
                                            <p:cond delay="770"/>
                                          </p:stCondLst>
                                        </p:cTn>
                                        <p:tgtEl>
                                          <p:spTgt spid="19"/>
                                        </p:tgtEl>
                                        <p:attrNameLst>
                                          <p:attrName>ppt_y</p:attrName>
                                        </p:attrNameLst>
                                      </p:cBhvr>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blinds(horizontal)">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770" decel="100000"/>
                                        <p:tgtEl>
                                          <p:spTgt spid="21"/>
                                        </p:tgtEl>
                                      </p:cBhvr>
                                    </p:animEffect>
                                    <p:animScale>
                                      <p:cBhvr>
                                        <p:cTn id="41" dur="770" decel="100000"/>
                                        <p:tgtEl>
                                          <p:spTgt spid="21"/>
                                        </p:tgtEl>
                                      </p:cBhvr>
                                      <p:from x="10000" y="10000"/>
                                      <p:to x="200000" y="450000"/>
                                    </p:animScale>
                                    <p:animScale>
                                      <p:cBhvr>
                                        <p:cTn id="42" dur="1230" accel="100000" fill="hold">
                                          <p:stCondLst>
                                            <p:cond delay="770"/>
                                          </p:stCondLst>
                                        </p:cTn>
                                        <p:tgtEl>
                                          <p:spTgt spid="21"/>
                                        </p:tgtEl>
                                      </p:cBhvr>
                                      <p:from x="200000" y="450000"/>
                                      <p:to x="100000" y="100000"/>
                                    </p:animScale>
                                    <p:set>
                                      <p:cBhvr>
                                        <p:cTn id="43" dur="770" fill="hold"/>
                                        <p:tgtEl>
                                          <p:spTgt spid="21"/>
                                        </p:tgtEl>
                                        <p:attrNameLst>
                                          <p:attrName>ppt_x</p:attrName>
                                        </p:attrNameLst>
                                      </p:cBhvr>
                                      <p:to>
                                        <p:strVal val="(0.5)"/>
                                      </p:to>
                                    </p:set>
                                    <p:anim from="(0.5)" to="(#ppt_x)" calcmode="lin" valueType="num">
                                      <p:cBhvr>
                                        <p:cTn id="44" dur="1230" accel="100000" fill="hold">
                                          <p:stCondLst>
                                            <p:cond delay="770"/>
                                          </p:stCondLst>
                                        </p:cTn>
                                        <p:tgtEl>
                                          <p:spTgt spid="21"/>
                                        </p:tgtEl>
                                        <p:attrNameLst>
                                          <p:attrName>ppt_x</p:attrName>
                                        </p:attrNameLst>
                                      </p:cBhvr>
                                    </p:anim>
                                    <p:set>
                                      <p:cBhvr>
                                        <p:cTn id="45" dur="770" fill="hold"/>
                                        <p:tgtEl>
                                          <p:spTgt spid="21"/>
                                        </p:tgtEl>
                                        <p:attrNameLst>
                                          <p:attrName>ppt_y</p:attrName>
                                        </p:attrNameLst>
                                      </p:cBhvr>
                                      <p:to>
                                        <p:strVal val="(#ppt_y+0.4)"/>
                                      </p:to>
                                    </p:set>
                                    <p:anim from="(#ppt_y+0.4)" to="(#ppt_y)" calcmode="lin" valueType="num">
                                      <p:cBhvr>
                                        <p:cTn id="46" dur="1230" accel="100000" fill="hold">
                                          <p:stCondLst>
                                            <p:cond delay="770"/>
                                          </p:stCondLst>
                                        </p:cTn>
                                        <p:tgtEl>
                                          <p:spTgt spid="21"/>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blinds(horizontal)">
                                      <p:cBhvr>
                                        <p:cTn id="51" dur="500"/>
                                        <p:tgtEl>
                                          <p:spTgt spid="24"/>
                                        </p:tgtEl>
                                      </p:cBhvr>
                                    </p:animEffect>
                                  </p:childTnLst>
                                </p:cTn>
                              </p:par>
                            </p:childTnLst>
                          </p:cTn>
                        </p:par>
                      </p:childTnLst>
                    </p:cTn>
                  </p:par>
                  <p:par>
                    <p:cTn id="52" fill="hold">
                      <p:stCondLst>
                        <p:cond delay="indefinite"/>
                      </p:stCondLst>
                      <p:childTnLst>
                        <p:par>
                          <p:cTn id="53" fill="hold">
                            <p:stCondLst>
                              <p:cond delay="0"/>
                            </p:stCondLst>
                            <p:childTnLst>
                              <p:par>
                                <p:cTn id="54" presetID="51" presetClass="entr" presetSubtype="0" fill="hold"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770" decel="100000"/>
                                        <p:tgtEl>
                                          <p:spTgt spid="22"/>
                                        </p:tgtEl>
                                      </p:cBhvr>
                                    </p:animEffect>
                                    <p:animScale>
                                      <p:cBhvr>
                                        <p:cTn id="57" dur="770" decel="100000"/>
                                        <p:tgtEl>
                                          <p:spTgt spid="22"/>
                                        </p:tgtEl>
                                      </p:cBhvr>
                                      <p:from x="10000" y="10000"/>
                                      <p:to x="200000" y="450000"/>
                                    </p:animScale>
                                    <p:animScale>
                                      <p:cBhvr>
                                        <p:cTn id="58" dur="1230" accel="100000" fill="hold">
                                          <p:stCondLst>
                                            <p:cond delay="770"/>
                                          </p:stCondLst>
                                        </p:cTn>
                                        <p:tgtEl>
                                          <p:spTgt spid="22"/>
                                        </p:tgtEl>
                                      </p:cBhvr>
                                      <p:from x="200000" y="450000"/>
                                      <p:to x="100000" y="100000"/>
                                    </p:animScale>
                                    <p:set>
                                      <p:cBhvr>
                                        <p:cTn id="59" dur="770" fill="hold"/>
                                        <p:tgtEl>
                                          <p:spTgt spid="22"/>
                                        </p:tgtEl>
                                        <p:attrNameLst>
                                          <p:attrName>ppt_x</p:attrName>
                                        </p:attrNameLst>
                                      </p:cBhvr>
                                      <p:to>
                                        <p:strVal val="(0.5)"/>
                                      </p:to>
                                    </p:set>
                                    <p:anim from="(0.5)" to="(#ppt_x)" calcmode="lin" valueType="num">
                                      <p:cBhvr>
                                        <p:cTn id="60" dur="1230" accel="100000" fill="hold">
                                          <p:stCondLst>
                                            <p:cond delay="770"/>
                                          </p:stCondLst>
                                        </p:cTn>
                                        <p:tgtEl>
                                          <p:spTgt spid="22"/>
                                        </p:tgtEl>
                                        <p:attrNameLst>
                                          <p:attrName>ppt_x</p:attrName>
                                        </p:attrNameLst>
                                      </p:cBhvr>
                                    </p:anim>
                                    <p:set>
                                      <p:cBhvr>
                                        <p:cTn id="61" dur="770" fill="hold"/>
                                        <p:tgtEl>
                                          <p:spTgt spid="22"/>
                                        </p:tgtEl>
                                        <p:attrNameLst>
                                          <p:attrName>ppt_y</p:attrName>
                                        </p:attrNameLst>
                                      </p:cBhvr>
                                      <p:to>
                                        <p:strVal val="(#ppt_y+0.4)"/>
                                      </p:to>
                                    </p:set>
                                    <p:anim from="(#ppt_y+0.4)" to="(#ppt_y)" calcmode="lin" valueType="num">
                                      <p:cBhvr>
                                        <p:cTn id="62" dur="1230" accel="100000" fill="hold">
                                          <p:stCondLst>
                                            <p:cond delay="770"/>
                                          </p:stCondLst>
                                        </p:cTn>
                                        <p:tgtEl>
                                          <p:spTgt spid="22"/>
                                        </p:tgtEl>
                                        <p:attrNameLst>
                                          <p:attrName>ppt_y</p:attrName>
                                        </p:attrNameLst>
                                      </p:cBhvr>
                                    </p:anim>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blinds(horizontal)">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7" grpId="0"/>
      <p:bldP spid="18" grpId="0"/>
      <p:bldP spid="20" grpId="0"/>
      <p:bldP spid="24"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4423885" y="1557775"/>
            <a:ext cx="296231" cy="386746"/>
            <a:chOff x="5811231" y="2445120"/>
            <a:chExt cx="446271" cy="582632"/>
          </a:xfrm>
          <a:solidFill>
            <a:schemeClr val="bg1"/>
          </a:solidFill>
        </p:grpSpPr>
        <p:sp>
          <p:nvSpPr>
            <p:cNvPr id="33" name="Freeform 37"/>
            <p:cNvSpPr>
              <a:spLocks noEditPoints="1"/>
            </p:cNvSpPr>
            <p:nvPr/>
          </p:nvSpPr>
          <p:spPr bwMode="auto">
            <a:xfrm>
              <a:off x="5811231" y="2445120"/>
              <a:ext cx="446271" cy="582632"/>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ln>
          </p:spPr>
          <p:txBody>
            <a:bodyPr vert="horz" wrap="square" lIns="91440" tIns="45720" rIns="91440" bIns="45720" numCol="1" anchor="t" anchorCtr="0" compatLnSpc="1"/>
            <a:lstStyle/>
            <a:p>
              <a:endParaRPr lang="en-US" sz="2400"/>
            </a:p>
          </p:txBody>
        </p:sp>
        <p:sp>
          <p:nvSpPr>
            <p:cNvPr id="34" name="Freeform 38"/>
            <p:cNvSpPr/>
            <p:nvPr/>
          </p:nvSpPr>
          <p:spPr bwMode="auto">
            <a:xfrm>
              <a:off x="6004616" y="2841806"/>
              <a:ext cx="59502" cy="131403"/>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ln>
          </p:spPr>
          <p:txBody>
            <a:bodyPr vert="horz" wrap="square" lIns="91440" tIns="45720" rIns="91440" bIns="45720" numCol="1" anchor="t" anchorCtr="0" compatLnSpc="1"/>
            <a:lstStyle/>
            <a:p>
              <a:endParaRPr lang="en-US" sz="2400"/>
            </a:p>
          </p:txBody>
        </p:sp>
      </p:grpSp>
      <p:sp>
        <p:nvSpPr>
          <p:cNvPr id="36" name="矩形 3"/>
          <p:cNvSpPr>
            <a:spLocks noChangeArrowheads="1"/>
          </p:cNvSpPr>
          <p:nvPr/>
        </p:nvSpPr>
        <p:spPr bwMode="auto">
          <a:xfrm>
            <a:off x="3658871" y="2171032"/>
            <a:ext cx="1879600" cy="735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lgn="ctr">
              <a:spcBef>
                <a:spcPct val="0"/>
              </a:spcBef>
              <a:buFont typeface="Arial" panose="020B0604020202020204" pitchFamily="34" charset="0"/>
              <a:buNone/>
            </a:pPr>
            <a:r>
              <a:rPr lang="zh-CN" altLang="en-US"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吸毒毁灭家庭</a:t>
            </a:r>
            <a:r>
              <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a:t>
            </a:r>
            <a:endPar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倾家荡产、妻离子散、</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家破人亡、贻害后代</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矩形 3"/>
          <p:cNvSpPr>
            <a:spLocks noChangeArrowheads="1"/>
          </p:cNvSpPr>
          <p:nvPr/>
        </p:nvSpPr>
        <p:spPr bwMode="auto">
          <a:xfrm>
            <a:off x="827584" y="123478"/>
            <a:ext cx="4456975"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毒</a:t>
            </a:r>
            <a:r>
              <a:rPr lang="zh-CN" altLang="en-US" sz="2400" b="1" dirty="0" smtClean="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品危害社会</a:t>
            </a:r>
            <a:r>
              <a:rPr lang="en-US" altLang="zh-CN" sz="2400" b="1" dirty="0" smtClean="0">
                <a:solidFill>
                  <a:schemeClr val="accent2"/>
                </a:solidFill>
                <a:latin typeface="Arial" panose="020B0604020202020204" pitchFamily="34" charset="0"/>
                <a:cs typeface="Arial" panose="020B0604020202020204" pitchFamily="34" charset="0"/>
              </a:rPr>
              <a:t>——</a:t>
            </a:r>
            <a:r>
              <a:rPr lang="zh-CN" altLang="en-US" sz="2400" b="1" dirty="0" smtClean="0">
                <a:solidFill>
                  <a:schemeClr val="accent2"/>
                </a:solidFill>
                <a:latin typeface="Arial" panose="020B0604020202020204" pitchFamily="34" charset="0"/>
                <a:cs typeface="Arial" panose="020B0604020202020204" pitchFamily="34" charset="0"/>
              </a:rPr>
              <a:t>诱发刑事犯罪</a:t>
            </a:r>
            <a:endParaRPr lang="zh-CN" altLang="en-US" sz="2400" b="1" dirty="0" smtClean="0">
              <a:solidFill>
                <a:schemeClr val="accent2"/>
              </a:solidFill>
              <a:latin typeface="Arial" panose="020B0604020202020204" pitchFamily="34" charset="0"/>
              <a:cs typeface="Arial" panose="020B0604020202020204" pitchFamily="34" charset="0"/>
            </a:endParaRPr>
          </a:p>
          <a:p>
            <a:pPr eaLnBrk="1" hangingPunct="1">
              <a:spcBef>
                <a:spcPct val="0"/>
              </a:spcBef>
              <a:buFont typeface="Arial" panose="020B0604020202020204" pitchFamily="34" charset="0"/>
              <a:buNone/>
            </a:pP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19" name="Picture 12" descr="Img220720419"/>
          <p:cNvPicPr>
            <a:picLocks noChangeAspect="1" noChangeArrowheads="1"/>
          </p:cNvPicPr>
          <p:nvPr/>
        </p:nvPicPr>
        <p:blipFill>
          <a:blip r:embed="rId1"/>
          <a:srcRect/>
          <a:stretch>
            <a:fillRect/>
          </a:stretch>
        </p:blipFill>
        <p:spPr bwMode="auto">
          <a:xfrm>
            <a:off x="1" y="771550"/>
            <a:ext cx="4427983" cy="3384375"/>
          </a:xfrm>
          <a:prstGeom prst="rect">
            <a:avLst/>
          </a:prstGeom>
          <a:noFill/>
          <a:ln w="9525">
            <a:noFill/>
            <a:miter lim="800000"/>
            <a:headEnd/>
            <a:tailEnd/>
          </a:ln>
        </p:spPr>
      </p:pic>
      <p:sp>
        <p:nvSpPr>
          <p:cNvPr id="20" name="矩形 19"/>
          <p:cNvSpPr/>
          <p:nvPr/>
        </p:nvSpPr>
        <p:spPr>
          <a:xfrm>
            <a:off x="0" y="4220170"/>
            <a:ext cx="4499992" cy="923330"/>
          </a:xfrm>
          <a:prstGeom prst="rect">
            <a:avLst/>
          </a:prstGeom>
        </p:spPr>
        <p:txBody>
          <a:bodyPr wrap="square">
            <a:spAutoFit/>
          </a:bodyPr>
          <a:lstStyle/>
          <a:p>
            <a:r>
              <a:rPr lang="zh-CN" altLang="en-US" dirty="0" smtClean="0">
                <a:latin typeface="黑体" panose="02010600030101010101" pitchFamily="49" charset="-122"/>
                <a:ea typeface="黑体" panose="02010600030101010101" pitchFamily="49" charset="-122"/>
              </a:rPr>
              <a:t>    云南吸毒人员刘湳斌，原是某银行系统工作人员，因染上毒瘾，利用职务之便，贪污公款达</a:t>
            </a:r>
            <a:r>
              <a:rPr lang="en-US" altLang="zh-CN" dirty="0" smtClean="0">
                <a:latin typeface="黑体" panose="02010600030101010101" pitchFamily="49" charset="-122"/>
                <a:ea typeface="黑体" panose="02010600030101010101" pitchFamily="49" charset="-122"/>
              </a:rPr>
              <a:t>74</a:t>
            </a:r>
            <a:r>
              <a:rPr lang="zh-CN" altLang="en-US" dirty="0" smtClean="0">
                <a:latin typeface="黑体" panose="02010600030101010101" pitchFamily="49" charset="-122"/>
                <a:ea typeface="黑体" panose="02010600030101010101" pitchFamily="49" charset="-122"/>
              </a:rPr>
              <a:t>万元，被判处无期徒刑。</a:t>
            </a:r>
            <a:endParaRPr lang="zh-CN" altLang="en-US" dirty="0"/>
          </a:p>
        </p:txBody>
      </p:sp>
      <p:pic>
        <p:nvPicPr>
          <p:cNvPr id="21" name="Picture 13" descr="Img220720420"/>
          <p:cNvPicPr>
            <a:picLocks noChangeAspect="1" noChangeArrowheads="1"/>
          </p:cNvPicPr>
          <p:nvPr/>
        </p:nvPicPr>
        <p:blipFill>
          <a:blip r:embed="rId2"/>
          <a:srcRect/>
          <a:stretch>
            <a:fillRect/>
          </a:stretch>
        </p:blipFill>
        <p:spPr bwMode="auto">
          <a:xfrm>
            <a:off x="4716016" y="771550"/>
            <a:ext cx="4427984" cy="3384376"/>
          </a:xfrm>
          <a:prstGeom prst="rect">
            <a:avLst/>
          </a:prstGeom>
          <a:noFill/>
          <a:ln w="9525">
            <a:noFill/>
            <a:miter lim="800000"/>
            <a:headEnd/>
            <a:tailEnd/>
          </a:ln>
        </p:spPr>
      </p:pic>
      <p:sp>
        <p:nvSpPr>
          <p:cNvPr id="22" name="矩形 21"/>
          <p:cNvSpPr/>
          <p:nvPr/>
        </p:nvSpPr>
        <p:spPr>
          <a:xfrm>
            <a:off x="4572000" y="4299942"/>
            <a:ext cx="4572000" cy="646331"/>
          </a:xfrm>
          <a:prstGeom prst="rect">
            <a:avLst/>
          </a:prstGeom>
        </p:spPr>
        <p:txBody>
          <a:bodyPr>
            <a:spAutoFit/>
          </a:bodyPr>
          <a:lstStyle/>
          <a:p>
            <a:r>
              <a:rPr lang="zh-CN" altLang="en-US" dirty="0" smtClean="0">
                <a:ea typeface="黑体" panose="02010600030101010101" pitchFamily="49" charset="-122"/>
              </a:rPr>
              <a:t>         天津吸毒人员荣国强因吸毒无经济来源，偷窃出租车司机驾驶证照后，进行敲诈。</a:t>
            </a:r>
            <a:endParaRPr lang="zh-CN" altLang="en-US" dirty="0">
              <a:ea typeface="黑体" panose="02010600030101010101"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25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250"/>
                                        <p:tgtEl>
                                          <p:spTgt spid="36"/>
                                        </p:tgtEl>
                                      </p:cBhvr>
                                    </p:animEffect>
                                  </p:childTnLst>
                                </p:cTn>
                              </p:par>
                            </p:childTnLst>
                          </p:cTn>
                        </p:par>
                      </p:childTnLst>
                    </p:cTn>
                  </p:par>
                  <p:par>
                    <p:cTn id="20" fill="hold">
                      <p:stCondLst>
                        <p:cond delay="indefinite"/>
                      </p:stCondLst>
                      <p:childTnLst>
                        <p:par>
                          <p:cTn id="21" fill="hold">
                            <p:stCondLst>
                              <p:cond delay="0"/>
                            </p:stCondLst>
                            <p:childTnLst>
                              <p:par>
                                <p:cTn id="22" presetID="51"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770" decel="100000"/>
                                        <p:tgtEl>
                                          <p:spTgt spid="19"/>
                                        </p:tgtEl>
                                      </p:cBhvr>
                                    </p:animEffect>
                                    <p:animScale>
                                      <p:cBhvr>
                                        <p:cTn id="25" dur="770" decel="100000"/>
                                        <p:tgtEl>
                                          <p:spTgt spid="19"/>
                                        </p:tgtEl>
                                      </p:cBhvr>
                                      <p:from x="10000" y="10000"/>
                                      <p:to x="200000" y="450000"/>
                                    </p:animScale>
                                    <p:animScale>
                                      <p:cBhvr>
                                        <p:cTn id="26" dur="1230" accel="100000" fill="hold">
                                          <p:stCondLst>
                                            <p:cond delay="770"/>
                                          </p:stCondLst>
                                        </p:cTn>
                                        <p:tgtEl>
                                          <p:spTgt spid="19"/>
                                        </p:tgtEl>
                                      </p:cBhvr>
                                      <p:from x="200000" y="450000"/>
                                      <p:to x="100000" y="100000"/>
                                    </p:animScale>
                                    <p:set>
                                      <p:cBhvr>
                                        <p:cTn id="27" dur="770" fill="hold"/>
                                        <p:tgtEl>
                                          <p:spTgt spid="19"/>
                                        </p:tgtEl>
                                        <p:attrNameLst>
                                          <p:attrName>ppt_x</p:attrName>
                                        </p:attrNameLst>
                                      </p:cBhvr>
                                      <p:to>
                                        <p:strVal val="(0.5)"/>
                                      </p:to>
                                    </p:set>
                                    <p:anim from="(0.5)" to="(#ppt_x)" calcmode="lin" valueType="num">
                                      <p:cBhvr>
                                        <p:cTn id="28" dur="1230" accel="100000" fill="hold">
                                          <p:stCondLst>
                                            <p:cond delay="770"/>
                                          </p:stCondLst>
                                        </p:cTn>
                                        <p:tgtEl>
                                          <p:spTgt spid="19"/>
                                        </p:tgtEl>
                                        <p:attrNameLst>
                                          <p:attrName>ppt_x</p:attrName>
                                        </p:attrNameLst>
                                      </p:cBhvr>
                                    </p:anim>
                                    <p:set>
                                      <p:cBhvr>
                                        <p:cTn id="29" dur="770" fill="hold"/>
                                        <p:tgtEl>
                                          <p:spTgt spid="19"/>
                                        </p:tgtEl>
                                        <p:attrNameLst>
                                          <p:attrName>ppt_y</p:attrName>
                                        </p:attrNameLst>
                                      </p:cBhvr>
                                      <p:to>
                                        <p:strVal val="(#ppt_y+0.4)"/>
                                      </p:to>
                                    </p:set>
                                    <p:anim from="(#ppt_y+0.4)" to="(#ppt_y)" calcmode="lin" valueType="num">
                                      <p:cBhvr>
                                        <p:cTn id="30" dur="1230" accel="100000" fill="hold">
                                          <p:stCondLst>
                                            <p:cond delay="770"/>
                                          </p:stCondLst>
                                        </p:cTn>
                                        <p:tgtEl>
                                          <p:spTgt spid="19"/>
                                        </p:tgtEl>
                                        <p:attrNameLst>
                                          <p:attrName>ppt_y</p:attrName>
                                        </p:attrNameLst>
                                      </p:cBhvr>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1"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770" decel="100000"/>
                                        <p:tgtEl>
                                          <p:spTgt spid="21"/>
                                        </p:tgtEl>
                                      </p:cBhvr>
                                    </p:animEffect>
                                    <p:animScale>
                                      <p:cBhvr>
                                        <p:cTn id="42" dur="770" decel="100000"/>
                                        <p:tgtEl>
                                          <p:spTgt spid="21"/>
                                        </p:tgtEl>
                                      </p:cBhvr>
                                      <p:from x="10000" y="10000"/>
                                      <p:to x="200000" y="450000"/>
                                    </p:animScale>
                                    <p:animScale>
                                      <p:cBhvr>
                                        <p:cTn id="43" dur="1230" accel="100000" fill="hold">
                                          <p:stCondLst>
                                            <p:cond delay="770"/>
                                          </p:stCondLst>
                                        </p:cTn>
                                        <p:tgtEl>
                                          <p:spTgt spid="21"/>
                                        </p:tgtEl>
                                      </p:cBhvr>
                                      <p:from x="200000" y="450000"/>
                                      <p:to x="100000" y="100000"/>
                                    </p:animScale>
                                    <p:set>
                                      <p:cBhvr>
                                        <p:cTn id="44" dur="770" fill="hold"/>
                                        <p:tgtEl>
                                          <p:spTgt spid="21"/>
                                        </p:tgtEl>
                                        <p:attrNameLst>
                                          <p:attrName>ppt_x</p:attrName>
                                        </p:attrNameLst>
                                      </p:cBhvr>
                                      <p:to>
                                        <p:strVal val="(0.5)"/>
                                      </p:to>
                                    </p:set>
                                    <p:anim from="(0.5)" to="(#ppt_x)" calcmode="lin" valueType="num">
                                      <p:cBhvr>
                                        <p:cTn id="45" dur="1230" accel="100000" fill="hold">
                                          <p:stCondLst>
                                            <p:cond delay="770"/>
                                          </p:stCondLst>
                                        </p:cTn>
                                        <p:tgtEl>
                                          <p:spTgt spid="21"/>
                                        </p:tgtEl>
                                        <p:attrNameLst>
                                          <p:attrName>ppt_x</p:attrName>
                                        </p:attrNameLst>
                                      </p:cBhvr>
                                    </p:anim>
                                    <p:set>
                                      <p:cBhvr>
                                        <p:cTn id="46" dur="770" fill="hold"/>
                                        <p:tgtEl>
                                          <p:spTgt spid="21"/>
                                        </p:tgtEl>
                                        <p:attrNameLst>
                                          <p:attrName>ppt_y</p:attrName>
                                        </p:attrNameLst>
                                      </p:cBhvr>
                                      <p:to>
                                        <p:strVal val="(#ppt_y+0.4)"/>
                                      </p:to>
                                    </p:set>
                                    <p:anim from="(#ppt_y+0.4)" to="(#ppt_y)" calcmode="lin" valueType="num">
                                      <p:cBhvr>
                                        <p:cTn id="47" dur="1230" accel="100000" fill="hold">
                                          <p:stCondLst>
                                            <p:cond delay="770"/>
                                          </p:stCondLst>
                                        </p:cTn>
                                        <p:tgtEl>
                                          <p:spTgt spid="21"/>
                                        </p:tgtEl>
                                        <p:attrNameLst>
                                          <p:attrName>ppt_y</p:attrName>
                                        </p:attrNameLst>
                                      </p:cBhvr>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7" grpId="0"/>
      <p:bldP spid="18" grpId="0"/>
      <p:bldP spid="20"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p:nvPr/>
        </p:nvGrpSpPr>
        <p:grpSpPr>
          <a:xfrm>
            <a:off x="4423885" y="1557775"/>
            <a:ext cx="296231" cy="386746"/>
            <a:chOff x="5811231" y="2445120"/>
            <a:chExt cx="446271" cy="582632"/>
          </a:xfrm>
          <a:solidFill>
            <a:schemeClr val="bg1"/>
          </a:solidFill>
        </p:grpSpPr>
        <p:sp>
          <p:nvSpPr>
            <p:cNvPr id="33" name="Freeform 37"/>
            <p:cNvSpPr>
              <a:spLocks noEditPoints="1"/>
            </p:cNvSpPr>
            <p:nvPr/>
          </p:nvSpPr>
          <p:spPr bwMode="auto">
            <a:xfrm>
              <a:off x="5811231" y="2445120"/>
              <a:ext cx="446271" cy="582632"/>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ln>
          </p:spPr>
          <p:txBody>
            <a:bodyPr vert="horz" wrap="square" lIns="91440" tIns="45720" rIns="91440" bIns="45720" numCol="1" anchor="t" anchorCtr="0" compatLnSpc="1"/>
            <a:lstStyle/>
            <a:p>
              <a:endParaRPr lang="en-US" sz="2400"/>
            </a:p>
          </p:txBody>
        </p:sp>
        <p:sp>
          <p:nvSpPr>
            <p:cNvPr id="34" name="Freeform 38"/>
            <p:cNvSpPr/>
            <p:nvPr/>
          </p:nvSpPr>
          <p:spPr bwMode="auto">
            <a:xfrm>
              <a:off x="6004616" y="2841806"/>
              <a:ext cx="59502" cy="131403"/>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ln>
          </p:spPr>
          <p:txBody>
            <a:bodyPr vert="horz" wrap="square" lIns="91440" tIns="45720" rIns="91440" bIns="45720" numCol="1" anchor="t" anchorCtr="0" compatLnSpc="1"/>
            <a:lstStyle/>
            <a:p>
              <a:endParaRPr lang="en-US" sz="2400"/>
            </a:p>
          </p:txBody>
        </p:sp>
      </p:grpSp>
      <p:sp>
        <p:nvSpPr>
          <p:cNvPr id="36" name="矩形 3"/>
          <p:cNvSpPr>
            <a:spLocks noChangeArrowheads="1"/>
          </p:cNvSpPr>
          <p:nvPr/>
        </p:nvSpPr>
        <p:spPr bwMode="auto">
          <a:xfrm>
            <a:off x="3658871" y="2171032"/>
            <a:ext cx="1879600" cy="735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lgn="ctr">
              <a:spcBef>
                <a:spcPct val="0"/>
              </a:spcBef>
              <a:buFont typeface="Arial" panose="020B0604020202020204" pitchFamily="34" charset="0"/>
              <a:buNone/>
            </a:pPr>
            <a:r>
              <a:rPr lang="zh-CN" altLang="en-US"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吸毒毁灭家庭</a:t>
            </a:r>
            <a:r>
              <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a:t>
            </a:r>
            <a:endPar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倾家荡产、妻离子散、</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a:p>
            <a:pPr algn="ctr">
              <a:spcBef>
                <a:spcPct val="0"/>
              </a:spcBef>
              <a:buFont typeface="Arial" panose="020B0604020202020204" pitchFamily="34" charset="0"/>
              <a:buNone/>
            </a:pP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家破人亡、贻害后代</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矩形 3"/>
          <p:cNvSpPr>
            <a:spLocks noChangeArrowheads="1"/>
          </p:cNvSpPr>
          <p:nvPr/>
        </p:nvSpPr>
        <p:spPr bwMode="auto">
          <a:xfrm>
            <a:off x="827584" y="123478"/>
            <a:ext cx="384142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毒</a:t>
            </a:r>
            <a:r>
              <a:rPr lang="zh-CN" altLang="en-US" sz="2400" b="1" dirty="0" smtClean="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rPr>
              <a:t>品危害社会</a:t>
            </a:r>
            <a:r>
              <a:rPr lang="en-US" altLang="zh-CN" sz="2400" b="1" dirty="0" smtClean="0">
                <a:solidFill>
                  <a:schemeClr val="accent2"/>
                </a:solidFill>
                <a:latin typeface="Arial" panose="020B0604020202020204" pitchFamily="34" charset="0"/>
                <a:cs typeface="Arial" panose="020B0604020202020204" pitchFamily="34" charset="0"/>
              </a:rPr>
              <a:t>——</a:t>
            </a:r>
            <a:r>
              <a:rPr lang="zh-CN" altLang="en-US" sz="2400" b="1" dirty="0" smtClean="0">
                <a:solidFill>
                  <a:schemeClr val="accent2"/>
                </a:solidFill>
                <a:latin typeface="Arial" panose="020B0604020202020204" pitchFamily="34" charset="0"/>
                <a:cs typeface="Arial" panose="020B0604020202020204" pitchFamily="34" charset="0"/>
              </a:rPr>
              <a:t>吸毒亡国</a:t>
            </a:r>
            <a:endParaRPr lang="zh-CN" altLang="en-US" sz="2400" b="1" dirty="0" smtClean="0">
              <a:solidFill>
                <a:schemeClr val="accent2"/>
              </a:solidFill>
              <a:latin typeface="Arial" panose="020B0604020202020204" pitchFamily="34" charset="0"/>
              <a:cs typeface="Arial" panose="020B0604020202020204" pitchFamily="34" charset="0"/>
            </a:endParaRPr>
          </a:p>
          <a:p>
            <a:pPr eaLnBrk="1" hangingPunct="1">
              <a:spcBef>
                <a:spcPct val="0"/>
              </a:spcBef>
              <a:buFont typeface="Arial" panose="020B0604020202020204" pitchFamily="34" charset="0"/>
              <a:buNone/>
            </a:pP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0" name="矩形 19"/>
          <p:cNvSpPr/>
          <p:nvPr/>
        </p:nvSpPr>
        <p:spPr>
          <a:xfrm>
            <a:off x="0" y="4220170"/>
            <a:ext cx="4499992" cy="1200329"/>
          </a:xfrm>
          <a:prstGeom prst="rect">
            <a:avLst/>
          </a:prstGeom>
        </p:spPr>
        <p:txBody>
          <a:bodyPr wrap="square">
            <a:spAutoFit/>
          </a:bodyPr>
          <a:lstStyle/>
          <a:p>
            <a:r>
              <a:rPr lang="zh-CN" altLang="en-US" dirty="0" smtClean="0">
                <a:latin typeface="黑体" panose="02010600030101010101" pitchFamily="49" charset="-122"/>
                <a:ea typeface="黑体" panose="02010600030101010101" pitchFamily="49" charset="-122"/>
              </a:rPr>
              <a:t>    </a:t>
            </a:r>
            <a:r>
              <a:rPr lang="zh-CN" altLang="en-US" dirty="0" smtClean="0">
                <a:ea typeface="黑体" panose="02010600030101010101" pitchFamily="49" charset="-122"/>
              </a:rPr>
              <a:t>富强的满清皇朝被鸦片害得贫困软弱，西方殖民者不费吹灰之力就迫使清政府割地赔款。</a:t>
            </a:r>
            <a:endParaRPr lang="zh-CN" altLang="en-US" dirty="0" smtClean="0">
              <a:ea typeface="黑体" panose="02010600030101010101" pitchFamily="49" charset="-122"/>
            </a:endParaRPr>
          </a:p>
          <a:p>
            <a:endParaRPr lang="zh-CN" altLang="en-US" dirty="0"/>
          </a:p>
        </p:txBody>
      </p:sp>
      <p:pic>
        <p:nvPicPr>
          <p:cNvPr id="12" name="Picture 10" descr="吸食鸦片"/>
          <p:cNvPicPr>
            <a:picLocks noChangeAspect="1" noChangeArrowheads="1"/>
          </p:cNvPicPr>
          <p:nvPr/>
        </p:nvPicPr>
        <p:blipFill>
          <a:blip r:embed="rId1"/>
          <a:srcRect l="8723" t="9088" r="9166" b="12872"/>
          <a:stretch>
            <a:fillRect/>
          </a:stretch>
        </p:blipFill>
        <p:spPr bwMode="auto">
          <a:xfrm>
            <a:off x="0" y="781050"/>
            <a:ext cx="4325620" cy="3447415"/>
          </a:xfrm>
          <a:prstGeom prst="rect">
            <a:avLst/>
          </a:prstGeom>
          <a:noFill/>
          <a:ln w="9525">
            <a:noFill/>
            <a:miter lim="800000"/>
            <a:headEnd/>
            <a:tailEnd/>
          </a:ln>
        </p:spPr>
      </p:pic>
      <p:pic>
        <p:nvPicPr>
          <p:cNvPr id="13" name="Picture 5" descr="被烧的鸦片(1911)。鸦片曾经被认为是大清帝国毁灭的致命之物。"/>
          <p:cNvPicPr>
            <a:picLocks noChangeAspect="1" noChangeArrowheads="1"/>
          </p:cNvPicPr>
          <p:nvPr/>
        </p:nvPicPr>
        <p:blipFill>
          <a:blip r:embed="rId2"/>
          <a:srcRect/>
          <a:stretch>
            <a:fillRect/>
          </a:stretch>
        </p:blipFill>
        <p:spPr bwMode="auto">
          <a:xfrm>
            <a:off x="4668520" y="781050"/>
            <a:ext cx="4475480" cy="3375025"/>
          </a:xfrm>
          <a:prstGeom prst="rect">
            <a:avLst/>
          </a:prstGeom>
          <a:noFill/>
          <a:ln w="9525">
            <a:noFill/>
            <a:miter lim="800000"/>
            <a:headEnd/>
            <a:tailEnd/>
          </a:ln>
        </p:spPr>
      </p:pic>
      <p:sp>
        <p:nvSpPr>
          <p:cNvPr id="14" name="矩形 13"/>
          <p:cNvSpPr/>
          <p:nvPr/>
        </p:nvSpPr>
        <p:spPr>
          <a:xfrm>
            <a:off x="4572000" y="4228187"/>
            <a:ext cx="4572000" cy="923330"/>
          </a:xfrm>
          <a:prstGeom prst="rect">
            <a:avLst/>
          </a:prstGeom>
        </p:spPr>
        <p:txBody>
          <a:bodyPr wrap="square">
            <a:spAutoFit/>
          </a:bodyPr>
          <a:lstStyle/>
          <a:p>
            <a:pPr>
              <a:spcBef>
                <a:spcPct val="50000"/>
              </a:spcBef>
            </a:pPr>
            <a:r>
              <a:rPr lang="zh-CN" altLang="en-US" dirty="0" smtClean="0">
                <a:latin typeface="黑体" panose="02010600030101010101" pitchFamily="49" charset="-122"/>
                <a:ea typeface="黑体" panose="02010600030101010101" pitchFamily="49" charset="-122"/>
              </a:rPr>
              <a:t>  鸦片曾经被认为是大清帝国毁灭的致命之物。</a:t>
            </a:r>
            <a:r>
              <a:rPr lang="en-US" altLang="zh-CN" dirty="0" smtClean="0">
                <a:latin typeface="黑体" panose="02010600030101010101" pitchFamily="49" charset="-122"/>
                <a:ea typeface="黑体" panose="02010600030101010101" pitchFamily="49" charset="-122"/>
              </a:rPr>
              <a:t>1911</a:t>
            </a:r>
            <a:r>
              <a:rPr lang="zh-CN" altLang="en-US" dirty="0" smtClean="0">
                <a:latin typeface="黑体" panose="02010600030101010101" pitchFamily="49" charset="-122"/>
                <a:ea typeface="黑体" panose="02010600030101010101" pitchFamily="49" charset="-122"/>
              </a:rPr>
              <a:t>年林则徐在虎门率众销毁缴获的鸦片。</a:t>
            </a:r>
            <a:endParaRPr lang="zh-CN" altLang="en-US" dirty="0">
              <a:latin typeface="黑体" panose="02010600030101010101" pitchFamily="49" charset="-122"/>
              <a:ea typeface="黑体" panose="02010600030101010101"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250"/>
                                        <p:tgtEl>
                                          <p:spTgt spid="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250"/>
                                        <p:tgtEl>
                                          <p:spTgt spid="36"/>
                                        </p:tgtEl>
                                      </p:cBhvr>
                                    </p:animEffect>
                                  </p:childTnLst>
                                </p:cTn>
                              </p:par>
                            </p:childTnLst>
                          </p:cTn>
                        </p:par>
                      </p:childTnLst>
                    </p:cTn>
                  </p:par>
                  <p:par>
                    <p:cTn id="20" fill="hold">
                      <p:stCondLst>
                        <p:cond delay="indefinite"/>
                      </p:stCondLst>
                      <p:childTnLst>
                        <p:par>
                          <p:cTn id="21" fill="hold">
                            <p:stCondLst>
                              <p:cond delay="0"/>
                            </p:stCondLst>
                            <p:childTnLst>
                              <p:par>
                                <p:cTn id="22" presetID="51" presetClass="entr" presetSubtype="0"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770" decel="100000"/>
                                        <p:tgtEl>
                                          <p:spTgt spid="12"/>
                                        </p:tgtEl>
                                      </p:cBhvr>
                                    </p:animEffect>
                                    <p:animScale>
                                      <p:cBhvr>
                                        <p:cTn id="25" dur="770" decel="100000"/>
                                        <p:tgtEl>
                                          <p:spTgt spid="12"/>
                                        </p:tgtEl>
                                      </p:cBhvr>
                                      <p:from x="10000" y="10000"/>
                                      <p:to x="200000" y="450000"/>
                                    </p:animScale>
                                    <p:animScale>
                                      <p:cBhvr>
                                        <p:cTn id="26" dur="1230" accel="100000" fill="hold">
                                          <p:stCondLst>
                                            <p:cond delay="770"/>
                                          </p:stCondLst>
                                        </p:cTn>
                                        <p:tgtEl>
                                          <p:spTgt spid="12"/>
                                        </p:tgtEl>
                                      </p:cBhvr>
                                      <p:from x="200000" y="450000"/>
                                      <p:to x="100000" y="100000"/>
                                    </p:animScale>
                                    <p:set>
                                      <p:cBhvr>
                                        <p:cTn id="27" dur="770" fill="hold"/>
                                        <p:tgtEl>
                                          <p:spTgt spid="12"/>
                                        </p:tgtEl>
                                        <p:attrNameLst>
                                          <p:attrName>ppt_x</p:attrName>
                                        </p:attrNameLst>
                                      </p:cBhvr>
                                      <p:to>
                                        <p:strVal val="(0.5)"/>
                                      </p:to>
                                    </p:set>
                                    <p:anim from="(0.5)" to="(#ppt_x)" calcmode="lin" valueType="num">
                                      <p:cBhvr>
                                        <p:cTn id="28" dur="1230" accel="100000" fill="hold">
                                          <p:stCondLst>
                                            <p:cond delay="770"/>
                                          </p:stCondLst>
                                        </p:cTn>
                                        <p:tgtEl>
                                          <p:spTgt spid="12"/>
                                        </p:tgtEl>
                                        <p:attrNameLst>
                                          <p:attrName>ppt_x</p:attrName>
                                        </p:attrNameLst>
                                      </p:cBhvr>
                                    </p:anim>
                                    <p:set>
                                      <p:cBhvr>
                                        <p:cTn id="29" dur="770" fill="hold"/>
                                        <p:tgtEl>
                                          <p:spTgt spid="12"/>
                                        </p:tgtEl>
                                        <p:attrNameLst>
                                          <p:attrName>ppt_y</p:attrName>
                                        </p:attrNameLst>
                                      </p:cBhvr>
                                      <p:to>
                                        <p:strVal val="(#ppt_y+0.4)"/>
                                      </p:to>
                                    </p:set>
                                    <p:anim from="(#ppt_y+0.4)" to="(#ppt_y)" calcmode="lin" valueType="num">
                                      <p:cBhvr>
                                        <p:cTn id="30" dur="1230" accel="100000" fill="hold">
                                          <p:stCondLst>
                                            <p:cond delay="770"/>
                                          </p:stCondLst>
                                        </p:cTn>
                                        <p:tgtEl>
                                          <p:spTgt spid="12"/>
                                        </p:tgtEl>
                                        <p:attrNameLst>
                                          <p:attrName>ppt_y</p:attrName>
                                        </p:attrNameLst>
                                      </p:cBhvr>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blinds(horizontal)">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770" decel="100000"/>
                                        <p:tgtEl>
                                          <p:spTgt spid="13"/>
                                        </p:tgtEl>
                                      </p:cBhvr>
                                    </p:animEffect>
                                    <p:animScale>
                                      <p:cBhvr>
                                        <p:cTn id="41" dur="770" decel="100000"/>
                                        <p:tgtEl>
                                          <p:spTgt spid="13"/>
                                        </p:tgtEl>
                                      </p:cBhvr>
                                      <p:from x="10000" y="10000"/>
                                      <p:to x="200000" y="450000"/>
                                    </p:animScale>
                                    <p:animScale>
                                      <p:cBhvr>
                                        <p:cTn id="42" dur="1230" accel="100000" fill="hold">
                                          <p:stCondLst>
                                            <p:cond delay="770"/>
                                          </p:stCondLst>
                                        </p:cTn>
                                        <p:tgtEl>
                                          <p:spTgt spid="13"/>
                                        </p:tgtEl>
                                      </p:cBhvr>
                                      <p:from x="200000" y="450000"/>
                                      <p:to x="100000" y="100000"/>
                                    </p:animScale>
                                    <p:set>
                                      <p:cBhvr>
                                        <p:cTn id="43" dur="770" fill="hold"/>
                                        <p:tgtEl>
                                          <p:spTgt spid="13"/>
                                        </p:tgtEl>
                                        <p:attrNameLst>
                                          <p:attrName>ppt_x</p:attrName>
                                        </p:attrNameLst>
                                      </p:cBhvr>
                                      <p:to>
                                        <p:strVal val="(0.5)"/>
                                      </p:to>
                                    </p:set>
                                    <p:anim from="(0.5)" to="(#ppt_x)" calcmode="lin" valueType="num">
                                      <p:cBhvr>
                                        <p:cTn id="44" dur="1230" accel="100000" fill="hold">
                                          <p:stCondLst>
                                            <p:cond delay="770"/>
                                          </p:stCondLst>
                                        </p:cTn>
                                        <p:tgtEl>
                                          <p:spTgt spid="13"/>
                                        </p:tgtEl>
                                        <p:attrNameLst>
                                          <p:attrName>ppt_x</p:attrName>
                                        </p:attrNameLst>
                                      </p:cBhvr>
                                    </p:anim>
                                    <p:set>
                                      <p:cBhvr>
                                        <p:cTn id="45" dur="770" fill="hold"/>
                                        <p:tgtEl>
                                          <p:spTgt spid="13"/>
                                        </p:tgtEl>
                                        <p:attrNameLst>
                                          <p:attrName>ppt_y</p:attrName>
                                        </p:attrNameLst>
                                      </p:cBhvr>
                                      <p:to>
                                        <p:strVal val="(#ppt_y+0.4)"/>
                                      </p:to>
                                    </p:set>
                                    <p:anim from="(#ppt_y+0.4)" to="(#ppt_y)" calcmode="lin" valueType="num">
                                      <p:cBhvr>
                                        <p:cTn id="46" dur="1230" accel="100000" fill="hold">
                                          <p:stCondLst>
                                            <p:cond delay="770"/>
                                          </p:stCondLst>
                                        </p:cTn>
                                        <p:tgtEl>
                                          <p:spTgt spid="13"/>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7" grpId="0"/>
      <p:bldP spid="18" grpId="0"/>
      <p:bldP spid="20"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直接连接符 47"/>
          <p:cNvCxnSpPr/>
          <p:nvPr/>
        </p:nvCxnSpPr>
        <p:spPr>
          <a:xfrm>
            <a:off x="2526893" y="0"/>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9" name="Flowchart: Decision 78"/>
          <p:cNvSpPr/>
          <p:nvPr/>
        </p:nvSpPr>
        <p:spPr>
          <a:xfrm>
            <a:off x="1844935" y="1643266"/>
            <a:ext cx="1375279" cy="1375279"/>
          </a:xfrm>
          <a:prstGeom prst="flowChartDecision">
            <a:avLst/>
          </a:prstGeom>
          <a:solidFill>
            <a:schemeClr val="accent2">
              <a:lumMod val="50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lowchart: Decision 79"/>
          <p:cNvSpPr/>
          <p:nvPr/>
        </p:nvSpPr>
        <p:spPr>
          <a:xfrm>
            <a:off x="1844935" y="184592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93"/>
          <p:cNvSpPr txBox="1"/>
          <p:nvPr/>
        </p:nvSpPr>
        <p:spPr>
          <a:xfrm>
            <a:off x="2150956" y="2173610"/>
            <a:ext cx="697627" cy="707886"/>
          </a:xfrm>
          <a:prstGeom prst="rect">
            <a:avLst/>
          </a:prstGeom>
          <a:noFill/>
        </p:spPr>
        <p:txBody>
          <a:bodyPr wrap="none" rtlCol="0">
            <a:spAutoFit/>
          </a:bodyPr>
          <a:lstStyle/>
          <a:p>
            <a:r>
              <a:rPr lang="zh-CN" altLang="en-US" sz="4000" b="1" dirty="0" smtClean="0">
                <a:solidFill>
                  <a:schemeClr val="accent2">
                    <a:lumMod val="50000"/>
                  </a:schemeClr>
                </a:solidFill>
                <a:latin typeface="微软雅黑" panose="020B0503020204020204" pitchFamily="34" charset="-122"/>
                <a:ea typeface="微软雅黑" panose="020B0503020204020204" pitchFamily="34" charset="-122"/>
              </a:rPr>
              <a:t>三</a:t>
            </a:r>
            <a:endParaRPr lang="zh-CN" altLang="en-US" sz="4000" b="1" dirty="0" smtClean="0">
              <a:solidFill>
                <a:schemeClr val="accent2">
                  <a:lumMod val="50000"/>
                </a:schemeClr>
              </a:solidFill>
              <a:latin typeface="微软雅黑" panose="020B0503020204020204" pitchFamily="34" charset="-122"/>
              <a:ea typeface="微软雅黑" panose="020B0503020204020204" pitchFamily="34" charset="-122"/>
            </a:endParaRPr>
          </a:p>
        </p:txBody>
      </p:sp>
      <p:sp>
        <p:nvSpPr>
          <p:cNvPr id="52" name="TextBox 38"/>
          <p:cNvSpPr txBox="1"/>
          <p:nvPr/>
        </p:nvSpPr>
        <p:spPr>
          <a:xfrm>
            <a:off x="3780443" y="2173367"/>
            <a:ext cx="3027680" cy="583565"/>
          </a:xfrm>
          <a:prstGeom prst="rect">
            <a:avLst/>
          </a:prstGeom>
          <a:noFill/>
        </p:spPr>
        <p:txBody>
          <a:bodyPr wrap="none" rtlCol="0">
            <a:spAutoFit/>
          </a:bodyPr>
          <a:lstStyle/>
          <a:p>
            <a:r>
              <a:rPr lang="zh-CN" altLang="en-US" sz="3200" b="1" dirty="0">
                <a:solidFill>
                  <a:schemeClr val="accent2">
                    <a:lumMod val="50000"/>
                  </a:schemeClr>
                </a:solidFill>
                <a:latin typeface="微软雅黑" panose="020B0503020204020204" pitchFamily="34" charset="-122"/>
                <a:ea typeface="微软雅黑" panose="020B0503020204020204" pitchFamily="34" charset="-122"/>
              </a:rPr>
              <a:t>青少年吸毒诱因</a:t>
            </a:r>
            <a:endParaRPr lang="zh-CN" altLang="en-US" sz="3200" b="1" dirty="0">
              <a:solidFill>
                <a:schemeClr val="accent2">
                  <a:lumMod val="50000"/>
                </a:schemeClr>
              </a:solidFill>
              <a:latin typeface="微软雅黑" panose="020B0503020204020204" pitchFamily="34" charset="-122"/>
              <a:ea typeface="微软雅黑" panose="020B0503020204020204" pitchFamily="34" charset="-122"/>
            </a:endParaRPr>
          </a:p>
        </p:txBody>
      </p:sp>
      <p:cxnSp>
        <p:nvCxnSpPr>
          <p:cNvPr id="61" name="直接连接符 60"/>
          <p:cNvCxnSpPr/>
          <p:nvPr/>
        </p:nvCxnSpPr>
        <p:spPr>
          <a:xfrm>
            <a:off x="3349635" y="3156709"/>
            <a:ext cx="38884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 name="音频合并180412150231">
            <a:hlinkClick r:id="" action="ppaction://media"/>
          </p:cNvPr>
          <p:cNvPicPr/>
          <p:nvPr>
            <a:audioFile r:link="rId1"/>
            <p:extLst>
              <p:ext uri="{DAA4B4D4-6D71-4841-9C94-3DE7FCFB9230}">
                <p14:media xmlns:p14="http://schemas.microsoft.com/office/powerpoint/2010/main" r:link="rId2"/>
              </p:ext>
            </p:extLst>
          </p:nvPr>
        </p:nvPicPr>
        <p:blipFill>
          <a:blip r:embed="rId3"/>
          <a:stretch>
            <a:fillRect/>
          </a:stretch>
        </p:blipFill>
        <p:spPr>
          <a:xfrm>
            <a:off x="4418330" y="3357880"/>
            <a:ext cx="619125" cy="619125"/>
          </a:xfrm>
          <a:prstGeom prst="rect">
            <a:avLst/>
          </a:prstGeom>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500"/>
                                        <p:tgtEl>
                                          <p:spTgt spid="50"/>
                                        </p:tgtEl>
                                      </p:cBhvr>
                                    </p:animEffect>
                                  </p:childTnLst>
                                </p:cTn>
                              </p:par>
                              <p:par>
                                <p:cTn id="8" presetID="8" presetClass="emph" presetSubtype="0" decel="58000" fill="hold" grpId="1" nodeType="withEffect">
                                  <p:stCondLst>
                                    <p:cond delay="0"/>
                                  </p:stCondLst>
                                  <p:childTnLst>
                                    <p:animRot by="-21600000">
                                      <p:cBhvr>
                                        <p:cTn id="9" dur="1500" fill="hold"/>
                                        <p:tgtEl>
                                          <p:spTgt spid="50"/>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50"/>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wipe(up)">
                                      <p:cBhvr>
                                        <p:cTn id="14" dur="1000"/>
                                        <p:tgtEl>
                                          <p:spTgt spid="48"/>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49"/>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500"/>
                                        <p:tgtEl>
                                          <p:spTgt spid="51"/>
                                        </p:tgtEl>
                                      </p:cBhvr>
                                    </p:animEffect>
                                  </p:childTnLst>
                                </p:cTn>
                              </p:par>
                            </p:childTnLst>
                          </p:cTn>
                        </p:par>
                        <p:par>
                          <p:cTn id="24" fill="hold">
                            <p:stCondLst>
                              <p:cond delay="20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p:tgtEl>
                                          <p:spTgt spid="52"/>
                                        </p:tgtEl>
                                        <p:attrNameLst>
                                          <p:attrName>ppt_y</p:attrName>
                                        </p:attrNameLst>
                                      </p:cBhvr>
                                      <p:tavLst>
                                        <p:tav tm="0">
                                          <p:val>
                                            <p:strVal val="#ppt_y+#ppt_h*1.125000"/>
                                          </p:val>
                                        </p:tav>
                                        <p:tav tm="100000">
                                          <p:val>
                                            <p:strVal val="#ppt_y"/>
                                          </p:val>
                                        </p:tav>
                                      </p:tavLst>
                                    </p:anim>
                                    <p:animEffect transition="in" filter="wipe(up)">
                                      <p:cBhvr>
                                        <p:cTn id="28" dur="500"/>
                                        <p:tgtEl>
                                          <p:spTgt spid="52"/>
                                        </p:tgtEl>
                                      </p:cBhvr>
                                    </p:animEffect>
                                  </p:childTnLst>
                                </p:cTn>
                              </p:par>
                            </p:childTnLst>
                          </p:cTn>
                        </p:par>
                        <p:par>
                          <p:cTn id="29" fill="hold">
                            <p:stCondLst>
                              <p:cond delay="1549"/>
                            </p:stCondLst>
                            <p:childTnLst>
                              <p:par>
                                <p:cTn id="30" presetID="22" presetClass="entr" presetSubtype="8" fill="hold"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wipe(left)">
                                      <p:cBhvr>
                                        <p:cTn id="32" dur="500"/>
                                        <p:tgtEl>
                                          <p:spTgt spid="61"/>
                                        </p:tgtEl>
                                      </p:cBhvr>
                                    </p:animEffect>
                                  </p:childTnLst>
                                </p:cTn>
                              </p:par>
                            </p:childTnLst>
                          </p:cTn>
                        </p:par>
                        <p:par>
                          <p:cTn id="33" fill="hold">
                            <p:stCondLst>
                              <p:cond delay="2049"/>
                            </p:stCondLst>
                            <p:childTnLst>
                              <p:par>
                                <p:cTn id="34" presetID="1" presetClass="mediacall" presetSubtype="0" fill="hold" nodeType="afterEffect">
                                  <p:stCondLst>
                                    <p:cond delay="0"/>
                                  </p:stCondLst>
                                  <p:childTnLst>
                                    <p:cmd type="call" cmd="playFrom(0.0)">
                                      <p:cBhvr additive="base">
                                        <p:cTn id="35" dur="23254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36" fill="hold" display="1">
                  <p:stCondLst>
                    <p:cond delay="indefinite"/>
                  </p:stCondLst>
                  <p:endCondLst>
                    <p:cond evt="onNext">
                      <p:tgtEl>
                        <p:sldTgt/>
                      </p:tgtEl>
                    </p:cond>
                    <p:cond evt="onPrev">
                      <p:tgtEl>
                        <p:sldTgt/>
                      </p:tgtEl>
                    </p:cond>
                    <p:cond evt="onStopAudio">
                      <p:tgtEl>
                        <p:sldTgt/>
                      </p:tgtEl>
                    </p:cond>
                  </p:endCondLst>
                </p:cTn>
                <p:tgtEl>
                  <p:spTgt spid="2"/>
                </p:tgtEl>
              </p:cMediaNode>
            </p:audio>
          </p:childTnLst>
        </p:cTn>
      </p:par>
    </p:tnLst>
    <p:bldLst>
      <p:bldP spid="49" grpId="0" bldLvl="0" animBg="1"/>
      <p:bldP spid="49" grpId="1" bldLvl="0" animBg="1"/>
      <p:bldP spid="50" grpId="0" animBg="1"/>
      <p:bldP spid="50" grpId="1" animBg="1"/>
      <p:bldP spid="50" grpId="2" animBg="1"/>
      <p:bldP spid="51" grpId="0"/>
      <p:bldP spid="5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1679</Words>
  <Application>WPS 演示</Application>
  <PresentationFormat>全屏显示(16:9)</PresentationFormat>
  <Paragraphs>171</Paragraphs>
  <Slides>19</Slides>
  <Notes>14</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19</vt:i4>
      </vt:variant>
    </vt:vector>
  </HeadingPairs>
  <TitlesOfParts>
    <vt:vector size="33" baseType="lpstr">
      <vt:lpstr>Arial</vt:lpstr>
      <vt:lpstr>宋体</vt:lpstr>
      <vt:lpstr>Wingdings</vt:lpstr>
      <vt:lpstr>微软雅黑</vt:lpstr>
      <vt:lpstr>Arial Unicode MS</vt:lpstr>
      <vt:lpstr>禹卫书法行书简体</vt:lpstr>
      <vt:lpstr>Calibri</vt:lpstr>
      <vt:lpstr>黑体</vt:lpstr>
      <vt:lpstr>Times New Roman</vt:lpstr>
      <vt:lpstr>Arial Unicode MS</vt:lpstr>
      <vt:lpstr>Times New Roman</vt:lpstr>
      <vt:lpstr>仿宋_GB2312</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禁毒教育</dc:title>
  <dc:creator>第一PPT模板网：www.1ppt.com</dc:creator>
  <cp:keywords>第一PPT模板网：www.1ppt.com</cp:keywords>
  <cp:lastModifiedBy>Administrator</cp:lastModifiedBy>
  <cp:revision>503</cp:revision>
  <dcterms:created xsi:type="dcterms:W3CDTF">2015-08-22T03:26:00Z</dcterms:created>
  <dcterms:modified xsi:type="dcterms:W3CDTF">2019-09-30T03:06:25Z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