
<file path=[Content_Types].xml><?xml version="1.0" encoding="utf-8"?>
<Types xmlns="http://schemas.openxmlformats.org/package/2006/content-types">
  <Default Extension="jpeg" ContentType="image/jpeg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320" r:id="rId3"/>
    <p:sldId id="343" r:id="rId5"/>
    <p:sldId id="344" r:id="rId6"/>
    <p:sldId id="327" r:id="rId7"/>
    <p:sldId id="328" r:id="rId8"/>
    <p:sldId id="329" r:id="rId9"/>
    <p:sldId id="330" r:id="rId10"/>
    <p:sldId id="348" r:id="rId11"/>
    <p:sldId id="331" r:id="rId12"/>
    <p:sldId id="333" r:id="rId13"/>
    <p:sldId id="300" r:id="rId14"/>
    <p:sldId id="301" r:id="rId15"/>
    <p:sldId id="324" r:id="rId16"/>
    <p:sldId id="326" r:id="rId17"/>
    <p:sldId id="334" r:id="rId18"/>
    <p:sldId id="346" r:id="rId19"/>
    <p:sldId id="347" r:id="rId20"/>
    <p:sldId id="305" r:id="rId21"/>
    <p:sldId id="306" r:id="rId22"/>
    <p:sldId id="307" r:id="rId23"/>
    <p:sldId id="308" r:id="rId24"/>
    <p:sldId id="310" r:id="rId25"/>
    <p:sldId id="311" r:id="rId26"/>
    <p:sldId id="312" r:id="rId27"/>
    <p:sldId id="313" r:id="rId28"/>
    <p:sldId id="314" r:id="rId29"/>
    <p:sldId id="262" r:id="rId30"/>
    <p:sldId id="284" r:id="rId31"/>
    <p:sldId id="271" r:id="rId32"/>
    <p:sldId id="269" r:id="rId33"/>
    <p:sldId id="264" r:id="rId34"/>
    <p:sldId id="266" r:id="rId35"/>
    <p:sldId id="265" r:id="rId36"/>
    <p:sldId id="272" r:id="rId37"/>
    <p:sldId id="268" r:id="rId38"/>
    <p:sldId id="273" r:id="rId39"/>
    <p:sldId id="274" r:id="rId40"/>
    <p:sldId id="350" r:id="rId41"/>
    <p:sldId id="338" r:id="rId42"/>
    <p:sldId id="322" r:id="rId43"/>
    <p:sldId id="321" r:id="rId44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200"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200"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200"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200"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200"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200"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200"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200"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200"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00"/>
    <a:srgbClr val="0066FF"/>
    <a:srgbClr val="FFFF00"/>
    <a:srgbClr val="FF3300"/>
    <a:srgbClr val="BBE0E3"/>
    <a:srgbClr val="33CC33"/>
    <a:srgbClr val="99FF66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2671"/>
    <p:restoredTop sz="94660"/>
  </p:normalViewPr>
  <p:slideViewPr>
    <p:cSldViewPr showGuides="1">
      <p:cViewPr varScale="1">
        <p:scale>
          <a:sx n="89" d="100"/>
          <a:sy n="89" d="100"/>
        </p:scale>
        <p:origin x="-510" y="-102"/>
      </p:cViewPr>
      <p:guideLst>
        <p:guide orient="horz" pos="2159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7" Type="http://schemas.openxmlformats.org/officeDocument/2006/relationships/tableStyles" Target="tableStyles.xml"/><Relationship Id="rId46" Type="http://schemas.openxmlformats.org/officeDocument/2006/relationships/viewProps" Target="viewProps.xml"/><Relationship Id="rId45" Type="http://schemas.openxmlformats.org/officeDocument/2006/relationships/presProps" Target="presProps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45058" name="页眉占位符 45057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endParaRPr lang="zh-CN" altLang="en-US" sz="1200" b="0" dirty="0"/>
          </a:p>
        </p:txBody>
      </p:sp>
      <p:sp>
        <p:nvSpPr>
          <p:cNvPr id="45059" name="日期占位符 45058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algn="r"/>
            <a:endParaRPr lang="zh-CN" altLang="en-US" sz="1200" b="0" dirty="0">
              <a:ea typeface="宋体" panose="02010600030101010101" pitchFamily="2" charset="-122"/>
            </a:endParaRPr>
          </a:p>
        </p:txBody>
      </p:sp>
      <p:sp>
        <p:nvSpPr>
          <p:cNvPr id="45060" name="幻灯片图像占位符 45059"/>
          <p:cNvSpPr>
            <a:spLocks noRot="1" noTextEdi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45061" name="文本占位符 45060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5062" name="页脚占位符 45061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/>
            <a:endParaRPr lang="zh-CN" altLang="en-US" sz="1200" b="0" dirty="0"/>
          </a:p>
        </p:txBody>
      </p:sp>
      <p:sp>
        <p:nvSpPr>
          <p:cNvPr id="45063" name="灯片编号占位符 45062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/>
            <a:fld id="{9A0DB2DC-4C9A-4742-B13C-FB6460FD3503}" type="slidenum">
              <a:rPr lang="zh-CN" altLang="en-US" sz="1200" b="0" dirty="0"/>
            </a:fld>
            <a:endParaRPr lang="zh-CN" altLang="en-US" sz="1200" b="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lvl="0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p>
            <a:pPr lvl="0" algn="r"/>
            <a:fld id="{9A0DB2DC-4C9A-4742-B13C-FB6460FD3503}" type="slidenum">
              <a:rPr lang="zh-CN" altLang="en-US" sz="1200" b="0" dirty="0"/>
            </a:fld>
            <a:endParaRPr lang="zh-CN" altLang="en-US" sz="1200" b="0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6082" name="幻灯片图像占位符 46081"/>
          <p:cNvSpPr>
            <a:spLocks noRot="1" noTextEdit="1"/>
          </p:cNvSpPr>
          <p:nvPr>
            <p:ph type="sldImg"/>
          </p:nvPr>
        </p:nvSpPr>
        <p:spPr/>
      </p:sp>
      <p:sp>
        <p:nvSpPr>
          <p:cNvPr id="46083" name="文本占位符 46082"/>
          <p:cNvSpPr>
            <a:spLocks noGrp="1"/>
          </p:cNvSpPr>
          <p:nvPr>
            <p:ph type="body" idx="1"/>
          </p:nvPr>
        </p:nvSpPr>
        <p:spPr/>
        <p:txBody>
          <a:bodyPr/>
          <a:p>
            <a:pPr lvl="0"/>
            <a:r>
              <a:rPr lang="en-US" altLang="zh-CN"/>
              <a:t>1.</a:t>
            </a:r>
            <a:r>
              <a:rPr lang="zh-CN" altLang="en-US" b="1" u="sng" dirty="0"/>
              <a:t>鸦片</a:t>
            </a:r>
            <a:r>
              <a:rPr lang="zh-CN" altLang="en-US" dirty="0"/>
              <a:t>是以罂粟为原料制成的毒品</a:t>
            </a:r>
            <a:r>
              <a:rPr lang="en-US" altLang="zh-CN" dirty="0"/>
              <a:t>,</a:t>
            </a:r>
            <a:r>
              <a:rPr lang="zh-CN" altLang="en-US" dirty="0"/>
              <a:t>有镇痛和麻醉作用</a:t>
            </a:r>
            <a:r>
              <a:rPr lang="en-US" altLang="zh-CN" dirty="0"/>
              <a:t>,</a:t>
            </a:r>
            <a:r>
              <a:rPr lang="zh-CN" altLang="en-US" dirty="0"/>
              <a:t>吸食很容易上瘾</a:t>
            </a:r>
            <a:r>
              <a:rPr lang="en-US" altLang="zh-CN"/>
              <a:t>.</a:t>
            </a:r>
            <a:endParaRPr lang="en-US" altLang="zh-CN"/>
          </a:p>
        </p:txBody>
      </p:sp>
      <p:sp>
        <p:nvSpPr>
          <p:cNvPr id="2" name="灯片编号占位符 1"/>
          <p:cNvSpPr/>
          <p:nvPr>
            <p:ph type="sldNum" sz="quarter" idx="2"/>
          </p:nvPr>
        </p:nvSpPr>
        <p:spPr/>
        <p:txBody>
          <a:bodyPr/>
          <a:p>
            <a:pPr lvl="0" algn="r"/>
            <a:fld id="{9A0DB2DC-4C9A-4742-B13C-FB6460FD3503}" type="slidenum">
              <a:rPr lang="zh-CN" altLang="en-US" sz="1200" b="0" dirty="0"/>
            </a:fld>
            <a:endParaRPr lang="zh-CN" altLang="en-US" sz="1200" b="0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8130" name="幻灯片图像占位符 48129"/>
          <p:cNvSpPr>
            <a:spLocks noRot="1" noTextEdit="1"/>
          </p:cNvSpPr>
          <p:nvPr>
            <p:ph type="sldImg"/>
          </p:nvPr>
        </p:nvSpPr>
        <p:spPr/>
      </p:sp>
      <p:sp>
        <p:nvSpPr>
          <p:cNvPr id="48131" name="文本占位符 48130"/>
          <p:cNvSpPr>
            <a:spLocks noGrp="1"/>
          </p:cNvSpPr>
          <p:nvPr>
            <p:ph type="body" idx="1"/>
          </p:nvPr>
        </p:nvSpPr>
        <p:spPr/>
        <p:txBody>
          <a:bodyPr/>
          <a:p>
            <a:pPr lvl="0"/>
            <a:r>
              <a:rPr lang="zh-CN" altLang="en-US" dirty="0"/>
              <a:t>制鸦片的原料</a:t>
            </a:r>
            <a:r>
              <a:rPr lang="en-US" altLang="zh-CN" dirty="0"/>
              <a:t>----</a:t>
            </a:r>
            <a:r>
              <a:rPr lang="zh-CN" altLang="en-US" dirty="0"/>
              <a:t>罂栗</a:t>
            </a:r>
            <a:r>
              <a:rPr lang="en-US" altLang="zh-CN"/>
              <a:t>.</a:t>
            </a:r>
            <a:endParaRPr lang="en-US" altLang="zh-CN"/>
          </a:p>
        </p:txBody>
      </p:sp>
      <p:sp>
        <p:nvSpPr>
          <p:cNvPr id="2" name="灯片编号占位符 1"/>
          <p:cNvSpPr/>
          <p:nvPr>
            <p:ph type="sldNum" sz="quarter" idx="2"/>
          </p:nvPr>
        </p:nvSpPr>
        <p:spPr/>
        <p:txBody>
          <a:bodyPr/>
          <a:p>
            <a:pPr lvl="0" algn="r"/>
            <a:fld id="{9A0DB2DC-4C9A-4742-B13C-FB6460FD3503}" type="slidenum">
              <a:rPr lang="zh-CN" altLang="en-US" sz="1200" b="0" dirty="0"/>
            </a:fld>
            <a:endParaRPr lang="zh-CN" altLang="en-US" sz="1200" b="0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6322" name="幻灯片图像占位符 56321"/>
          <p:cNvSpPr>
            <a:spLocks noRot="1" noTextEdit="1"/>
          </p:cNvSpPr>
          <p:nvPr>
            <p:ph type="sldImg"/>
          </p:nvPr>
        </p:nvSpPr>
        <p:spPr/>
      </p:sp>
      <p:sp>
        <p:nvSpPr>
          <p:cNvPr id="56323" name="文本占位符 56322"/>
          <p:cNvSpPr>
            <a:spLocks noGrp="1"/>
          </p:cNvSpPr>
          <p:nvPr>
            <p:ph type="body" idx="1"/>
          </p:nvPr>
        </p:nvSpPr>
        <p:spPr/>
        <p:txBody>
          <a:bodyPr/>
          <a:p>
            <a:pPr lvl="0"/>
            <a:r>
              <a:rPr lang="zh-CN" altLang="en-US" dirty="0"/>
              <a:t>毒品的危害</a:t>
            </a:r>
            <a:r>
              <a:rPr lang="en-US" altLang="zh-CN"/>
              <a:t>.</a:t>
            </a:r>
            <a:endParaRPr lang="en-US" altLang="zh-CN"/>
          </a:p>
        </p:txBody>
      </p:sp>
      <p:sp>
        <p:nvSpPr>
          <p:cNvPr id="2" name="灯片编号占位符 1"/>
          <p:cNvSpPr/>
          <p:nvPr>
            <p:ph type="sldNum" sz="quarter" idx="2"/>
          </p:nvPr>
        </p:nvSpPr>
        <p:spPr/>
        <p:txBody>
          <a:bodyPr/>
          <a:p>
            <a:pPr lvl="0" algn="r"/>
            <a:fld id="{9A0DB2DC-4C9A-4742-B13C-FB6460FD3503}" type="slidenum">
              <a:rPr lang="zh-CN" altLang="en-US" sz="1200" b="0" dirty="0"/>
            </a:fld>
            <a:endParaRPr lang="zh-CN" altLang="en-US" sz="1200" b="0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8370" name="幻灯片图像占位符 58369"/>
          <p:cNvSpPr>
            <a:spLocks noRot="1" noTextEdit="1"/>
          </p:cNvSpPr>
          <p:nvPr>
            <p:ph type="sldImg"/>
          </p:nvPr>
        </p:nvSpPr>
        <p:spPr/>
      </p:sp>
      <p:sp>
        <p:nvSpPr>
          <p:cNvPr id="58371" name="文本占位符 58370"/>
          <p:cNvSpPr>
            <a:spLocks noGrp="1"/>
          </p:cNvSpPr>
          <p:nvPr>
            <p:ph type="body" idx="1"/>
          </p:nvPr>
        </p:nvSpPr>
        <p:spPr/>
        <p:txBody>
          <a:bodyPr/>
          <a:p>
            <a:pPr lvl="0"/>
            <a:r>
              <a:rPr lang="zh-CN" altLang="en-US" dirty="0"/>
              <a:t>毒品的危害</a:t>
            </a:r>
            <a:r>
              <a:rPr lang="en-US" altLang="zh-CN"/>
              <a:t>.</a:t>
            </a:r>
            <a:endParaRPr lang="en-US" altLang="zh-CN"/>
          </a:p>
          <a:p>
            <a:pPr lvl="0"/>
            <a:endParaRPr lang="en-US" altLang="zh-CN" dirty="0"/>
          </a:p>
        </p:txBody>
      </p:sp>
      <p:sp>
        <p:nvSpPr>
          <p:cNvPr id="2" name="灯片编号占位符 1"/>
          <p:cNvSpPr/>
          <p:nvPr>
            <p:ph type="sldNum" sz="quarter" idx="2"/>
          </p:nvPr>
        </p:nvSpPr>
        <p:spPr/>
        <p:txBody>
          <a:bodyPr/>
          <a:p>
            <a:pPr lvl="0" algn="r"/>
            <a:fld id="{9A0DB2DC-4C9A-4742-B13C-FB6460FD3503}" type="slidenum">
              <a:rPr lang="zh-CN" altLang="en-US" sz="1200" b="0" dirty="0"/>
            </a:fld>
            <a:endParaRPr lang="zh-CN" altLang="en-US" sz="1200" b="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 b="0">
                <a:ea typeface="宋体" panose="02010600030101010101" pitchFamily="2" charset="-122"/>
              </a:defRPr>
            </a:lvl1pPr>
          </a:lstStyle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 b="0">
                <a:ea typeface="宋体" panose="02010600030101010101" pitchFamily="2" charset="-122"/>
              </a:defRPr>
            </a:lvl1pPr>
          </a:lstStyle>
          <a:p>
            <a:pPr lvl="0"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 b="0">
                <a:ea typeface="宋体" panose="02010600030101010101" pitchFamily="2" charset="-122"/>
              </a:defRPr>
            </a:lvl1pPr>
          </a:lstStyle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3200" b="1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3200" b="1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3200" b="1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3200" b="1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3200" b="1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3200" b="1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3200" b="1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3200" b="1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20.jpeg"/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2.jpeg"/><Relationship Id="rId1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image" Target="../media/image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6.jpeg"/><Relationship Id="rId1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7.GI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7.GI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9.jpeg"/><Relationship Id="rId1" Type="http://schemas.openxmlformats.org/officeDocument/2006/relationships/image" Target="../media/image28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0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1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2.jpeg"/></Relationships>
</file>

<file path=ppt/slides/_rels/slide2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36.jpeg"/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image" Target="../media/image33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8.jpeg"/><Relationship Id="rId1" Type="http://schemas.openxmlformats.org/officeDocument/2006/relationships/image" Target="../media/image37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7.jpeg"/><Relationship Id="rId2" Type="http://schemas.openxmlformats.org/officeDocument/2006/relationships/image" Target="../media/image40.jpeg"/><Relationship Id="rId1" Type="http://schemas.openxmlformats.org/officeDocument/2006/relationships/image" Target="../media/image39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2.jpeg"/><Relationship Id="rId1" Type="http://schemas.openxmlformats.org/officeDocument/2006/relationships/image" Target="../media/image41.jpeg"/></Relationships>
</file>

<file path=ppt/slides/_rels/slide3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image" Target="../media/image43.jpe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4.jpeg"/></Relationships>
</file>

<file path=ppt/slides/_rels/slide3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46.png"/><Relationship Id="rId3" Type="http://schemas.microsoft.com/office/2007/relationships/media" Target="ppt/slides/ppt/slides/ppt/slides/ppt/slides/&#36828;&#31163;&#27602;&#21697;1.mp3" TargetMode="External"/><Relationship Id="rId2" Type="http://schemas.openxmlformats.org/officeDocument/2006/relationships/audio" Target="ppt/slides/ppt/slides/ppt/slides/ppt/slides/&#36828;&#31163;&#27602;&#21697;1.mp3" TargetMode="External"/><Relationship Id="rId1" Type="http://schemas.openxmlformats.org/officeDocument/2006/relationships/image" Target="../media/image45.jpeg"/></Relationships>
</file>

<file path=ppt/slides/_rels/slide3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46.png"/><Relationship Id="rId4" Type="http://schemas.microsoft.com/office/2007/relationships/media" Target="ppt/slides/ppt/slides/ppt/slides/ppt/slides/&#36828;&#31163;&#27602;&#21697;2.wav" TargetMode="External"/><Relationship Id="rId3" Type="http://schemas.openxmlformats.org/officeDocument/2006/relationships/audio" Target="ppt/slides/ppt/slides/ppt/slides/ppt/slides/&#36828;&#31163;&#27602;&#21697;2.wav" TargetMode="External"/><Relationship Id="rId2" Type="http://schemas.openxmlformats.org/officeDocument/2006/relationships/image" Target="../media/image48.jpeg"/><Relationship Id="rId1" Type="http://schemas.openxmlformats.org/officeDocument/2006/relationships/image" Target="../media/image47.jpe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hyperlink" Target="&#21560;&#28895;.flv" TargetMode="Externa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9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0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1.png"/><Relationship Id="rId1" Type="http://schemas.openxmlformats.org/officeDocument/2006/relationships/image" Target="../media/image2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2707" name="矩形 72706"/>
          <p:cNvSpPr/>
          <p:nvPr/>
        </p:nvSpPr>
        <p:spPr>
          <a:xfrm>
            <a:off x="744220" y="1069340"/>
            <a:ext cx="3024188" cy="2159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zh-CN" altLang="en-US" sz="9600" b="1">
                <a:ln w="12700" cap="flat" cmpd="sng">
                  <a:solidFill>
                    <a:srgbClr val="EAEAEA"/>
                  </a:solidFill>
                  <a:prstDash val="solid"/>
                  <a:headEnd type="none" w="med" len="med"/>
                  <a:tailEnd type="none" w="med" len="med"/>
                </a:ln>
                <a:gradFill rotWithShape="0">
                  <a:gsLst>
                    <a:gs pos="0">
                      <a:srgbClr val="A603AB">
                        <a:alpha val="100000"/>
                      </a:srgbClr>
                    </a:gs>
                    <a:gs pos="12000">
                      <a:srgbClr val="E81766">
                        <a:alpha val="100000"/>
                      </a:srgbClr>
                    </a:gs>
                    <a:gs pos="27000">
                      <a:srgbClr val="EE3F17">
                        <a:alpha val="100000"/>
                      </a:srgbClr>
                    </a:gs>
                    <a:gs pos="48000">
                      <a:srgbClr val="FFFF00">
                        <a:alpha val="100000"/>
                      </a:srgbClr>
                    </a:gs>
                    <a:gs pos="64999">
                      <a:srgbClr val="1A8D48">
                        <a:alpha val="100000"/>
                      </a:srgbClr>
                    </a:gs>
                    <a:gs pos="78999">
                      <a:srgbClr val="0819FB">
                        <a:alpha val="100000"/>
                      </a:srgbClr>
                    </a:gs>
                    <a:gs pos="100000">
                      <a:srgbClr val="A603AB">
                        <a:alpha val="100000"/>
                      </a:srgbClr>
                    </a:gs>
                  </a:gsLst>
                  <a:lin ang="0" scaled="1"/>
                  <a:tileRect/>
                </a:gradFill>
                <a:effectLst>
                  <a:outerShdw dist="35921" dir="2699999" sy="50000" kx="2115830" algn="bl" rotWithShape="0">
                    <a:srgbClr val="C0C0C0">
                      <a:alpha val="80000"/>
                    </a:srgbClr>
                  </a:outerShdw>
                </a:effectLst>
                <a:latin typeface="华文行楷" charset="0"/>
                <a:ea typeface="华文行楷" charset="0"/>
              </a:rPr>
              <a:t>美丽</a:t>
            </a:r>
            <a:endParaRPr lang="zh-CN" altLang="en-US" sz="9600" b="1">
              <a:ln w="12700" cap="flat" cmpd="sng">
                <a:solidFill>
                  <a:srgbClr val="EAEAEA"/>
                </a:solidFill>
                <a:prstDash val="solid"/>
                <a:headEnd type="none" w="med" len="med"/>
                <a:tailEnd type="none" w="med" len="med"/>
              </a:ln>
              <a:gradFill rotWithShape="0">
                <a:gsLst>
                  <a:gs pos="0">
                    <a:srgbClr val="A603AB">
                      <a:alpha val="100000"/>
                    </a:srgbClr>
                  </a:gs>
                  <a:gs pos="12000">
                    <a:srgbClr val="E81766">
                      <a:alpha val="100000"/>
                    </a:srgbClr>
                  </a:gs>
                  <a:gs pos="27000">
                    <a:srgbClr val="EE3F17">
                      <a:alpha val="100000"/>
                    </a:srgbClr>
                  </a:gs>
                  <a:gs pos="48000">
                    <a:srgbClr val="FFFF00">
                      <a:alpha val="100000"/>
                    </a:srgbClr>
                  </a:gs>
                  <a:gs pos="64999">
                    <a:srgbClr val="1A8D48">
                      <a:alpha val="100000"/>
                    </a:srgbClr>
                  </a:gs>
                  <a:gs pos="78999">
                    <a:srgbClr val="0819FB">
                      <a:alpha val="100000"/>
                    </a:srgbClr>
                  </a:gs>
                  <a:gs pos="100000">
                    <a:srgbClr val="A603AB">
                      <a:alpha val="100000"/>
                    </a:srgbClr>
                  </a:gs>
                </a:gsLst>
                <a:lin ang="0" scaled="1"/>
                <a:tileRect/>
              </a:gradFill>
              <a:effectLst>
                <a:outerShdw dist="35921" dir="2699999" sy="50000" kx="2115830" algn="bl" rotWithShape="0">
                  <a:srgbClr val="C0C0C0">
                    <a:alpha val="80000"/>
                  </a:srgbClr>
                </a:outerShdw>
              </a:effectLst>
              <a:latin typeface="华文行楷" charset="0"/>
              <a:ea typeface="华文行楷" charset="0"/>
            </a:endParaRPr>
          </a:p>
        </p:txBody>
      </p:sp>
      <p:sp>
        <p:nvSpPr>
          <p:cNvPr id="72708" name="文本框 72707"/>
          <p:cNvSpPr txBox="1"/>
          <p:nvPr/>
        </p:nvSpPr>
        <p:spPr>
          <a:xfrm>
            <a:off x="3768725" y="2562225"/>
            <a:ext cx="3116263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400" dirty="0">
                <a:latin typeface="Arial" panose="020B0604020202020204" pitchFamily="34" charset="0"/>
                <a:ea typeface="黑体" panose="02010609060101010101" pitchFamily="2" charset="-122"/>
              </a:rPr>
              <a:t>背后的</a:t>
            </a:r>
            <a:endParaRPr lang="zh-CN" altLang="en-US" sz="4400" dirty="0"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72710" name="矩形 72709" descr="褐色大理石"/>
          <p:cNvSpPr/>
          <p:nvPr/>
        </p:nvSpPr>
        <p:spPr>
          <a:xfrm>
            <a:off x="5864543" y="2655570"/>
            <a:ext cx="2457450" cy="1276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 fontScale="70000"/>
            <a:scene3d>
              <a:camera prst="legacyObliqueRight">
                <a:rot lat="0" lon="0" rev="0"/>
              </a:camera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p>
            <a:pPr algn="ctr" eaLnBrk="0" hangingPunct="0"/>
            <a:r>
              <a:rPr lang="zh-CN" altLang="en-US" sz="9600" b="1">
                <a:blipFill rotWithShape="0">
                  <a:blip r:embed="rId1"/>
                </a:blipFill>
                <a:latin typeface="华文行楷" charset="0"/>
                <a:ea typeface="华文行楷" charset="0"/>
              </a:rPr>
              <a:t>邪恶</a:t>
            </a:r>
            <a:endParaRPr lang="zh-CN" altLang="en-US" sz="9600" b="1">
              <a:blipFill rotWithShape="0">
                <a:blip r:embed="rId1"/>
              </a:blipFill>
              <a:latin typeface="华文行楷" charset="0"/>
              <a:ea typeface="华文行楷" charset="0"/>
            </a:endParaRPr>
          </a:p>
        </p:txBody>
      </p:sp>
      <p:sp>
        <p:nvSpPr>
          <p:cNvPr id="72711" name="矩形 72710"/>
          <p:cNvSpPr/>
          <p:nvPr/>
        </p:nvSpPr>
        <p:spPr>
          <a:xfrm>
            <a:off x="1436370" y="4525010"/>
            <a:ext cx="5871210" cy="768350"/>
          </a:xfrm>
          <a:prstGeom prst="rect">
            <a:avLst/>
          </a:prstGeom>
          <a:solidFill>
            <a:srgbClr val="FFFF00"/>
          </a:solidFill>
          <a:ln w="9525">
            <a:noFill/>
          </a:ln>
        </p:spPr>
        <p:txBody>
          <a:bodyPr wrap="square">
            <a:spAutoFit/>
          </a:bodyPr>
          <a:p>
            <a:r>
              <a:rPr lang="en-US" altLang="zh-CN" sz="3600">
                <a:solidFill>
                  <a:srgbClr val="0066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</a:t>
            </a:r>
            <a:r>
              <a:rPr lang="zh-CN" altLang="en-US" sz="44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远离毒品   幸福</a:t>
            </a:r>
            <a:r>
              <a:rPr lang="zh-CN" altLang="en-US" sz="44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生活</a:t>
            </a:r>
            <a:endParaRPr lang="zh-CN" altLang="en-US" sz="4400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715" y="8890"/>
            <a:ext cx="7502525" cy="521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p>
            <a:r>
              <a:rPr lang="zh-CN" altLang="en-US" sz="2800" noProof="1">
                <a:solidFill>
                  <a:schemeClr val="accent4"/>
                </a:solidFill>
              </a:rPr>
              <a:t>                                    </a:t>
            </a:r>
            <a:endParaRPr lang="zh-CN" altLang="en-US" sz="2800" noProof="1">
              <a:solidFill>
                <a:schemeClr val="accent4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436370" y="6148070"/>
            <a:ext cx="723900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 </a:t>
            </a:r>
            <a:r>
              <a:rPr lang="zh-CN" altLang="en-US"/>
              <a:t>大悟思源实验学校 高卫华</a:t>
            </a:r>
            <a:r>
              <a:rPr lang="zh-CN" altLang="en-US"/>
              <a:t>  </a:t>
            </a:r>
            <a:r>
              <a:rPr lang="en-US" altLang="zh-CN"/>
              <a:t>2019.11.2</a:t>
            </a:r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27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27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11" grpId="0" bldLvl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6018" name="图片 86017" descr="5-061909514"/>
          <p:cNvPicPr/>
          <p:nvPr/>
        </p:nvPicPr>
        <p:blipFill>
          <a:blip r:embed="rId1"/>
          <a:stretch>
            <a:fillRect/>
          </a:stretch>
        </p:blipFill>
        <p:spPr>
          <a:xfrm>
            <a:off x="468313" y="333375"/>
            <a:ext cx="2430462" cy="24479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6019" name="矩形 86018"/>
          <p:cNvSpPr/>
          <p:nvPr/>
        </p:nvSpPr>
        <p:spPr>
          <a:xfrm>
            <a:off x="1042988" y="2997200"/>
            <a:ext cx="1081087" cy="3857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zh-CN" altLang="en-US" sz="3600" b="1">
                <a:ln w="9525" cap="flat" cmpd="sng">
                  <a:solidFill>
                    <a:srgbClr val="FF33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FF00"/>
                </a:solidFill>
                <a:effectLst>
                  <a:outerShdw dist="35921" dir="2699999" algn="ctr" rotWithShape="0">
                    <a:srgbClr val="990000"/>
                  </a:outerShdw>
                </a:effectLst>
                <a:latin typeface="幼圆" charset="0"/>
                <a:ea typeface="幼圆" charset="0"/>
              </a:rPr>
              <a:t>鸦  片</a:t>
            </a:r>
            <a:endParaRPr lang="zh-CN" altLang="en-US" sz="3600" b="1">
              <a:ln w="9525" cap="flat" cmpd="sng">
                <a:solidFill>
                  <a:srgbClr val="FF3300"/>
                </a:solidFill>
                <a:prstDash val="solid"/>
                <a:headEnd type="none" w="med" len="med"/>
                <a:tailEnd type="none" w="med" len="med"/>
              </a:ln>
              <a:solidFill>
                <a:srgbClr val="FFFF00"/>
              </a:solidFill>
              <a:effectLst>
                <a:outerShdw dist="35921" dir="2699999" algn="ctr" rotWithShape="0">
                  <a:srgbClr val="990000"/>
                </a:outerShdw>
              </a:effectLst>
              <a:latin typeface="幼圆" charset="0"/>
              <a:ea typeface="幼圆" charset="0"/>
            </a:endParaRPr>
          </a:p>
        </p:txBody>
      </p:sp>
      <p:sp>
        <p:nvSpPr>
          <p:cNvPr id="86020" name="直接连接符 86019"/>
          <p:cNvSpPr/>
          <p:nvPr/>
        </p:nvSpPr>
        <p:spPr>
          <a:xfrm flipV="1">
            <a:off x="3203575" y="1196975"/>
            <a:ext cx="1873250" cy="431800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headEnd type="none" w="med" len="med"/>
            <a:tailEnd type="arrow" w="med" len="med"/>
          </a:ln>
        </p:spPr>
      </p:sp>
      <p:pic>
        <p:nvPicPr>
          <p:cNvPr id="86021" name="图片 86020" descr="海洛因"/>
          <p:cNvPicPr>
            <a:picLocks noChangeAspect="1"/>
          </p:cNvPicPr>
          <p:nvPr/>
        </p:nvPicPr>
        <p:blipFill>
          <a:blip r:embed="rId2"/>
          <a:srcRect l="4018" t="2826"/>
          <a:stretch>
            <a:fillRect/>
          </a:stretch>
        </p:blipFill>
        <p:spPr>
          <a:xfrm>
            <a:off x="6084888" y="2708275"/>
            <a:ext cx="2808287" cy="26193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6022" name="图片 86021" descr="吗啡"/>
          <p:cNvPicPr>
            <a:picLocks noChangeAspect="1"/>
          </p:cNvPicPr>
          <p:nvPr/>
        </p:nvPicPr>
        <p:blipFill>
          <a:blip r:embed="rId3"/>
          <a:srcRect l="10974" t="6100" r="4688"/>
          <a:stretch>
            <a:fillRect/>
          </a:stretch>
        </p:blipFill>
        <p:spPr>
          <a:xfrm>
            <a:off x="6227763" y="0"/>
            <a:ext cx="2303462" cy="2565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6023" name="直接连接符 86022"/>
          <p:cNvSpPr/>
          <p:nvPr/>
        </p:nvSpPr>
        <p:spPr>
          <a:xfrm>
            <a:off x="3059113" y="2276475"/>
            <a:ext cx="2449512" cy="936625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headEnd type="none" w="med" len="med"/>
            <a:tailEnd type="arrow" w="med" len="med"/>
          </a:ln>
        </p:spPr>
      </p:sp>
      <p:sp>
        <p:nvSpPr>
          <p:cNvPr id="86024" name="文本框 86023"/>
          <p:cNvSpPr txBox="1"/>
          <p:nvPr/>
        </p:nvSpPr>
        <p:spPr>
          <a:xfrm>
            <a:off x="3059113" y="1628775"/>
            <a:ext cx="2035175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dirty="0">
                <a:latin typeface="Arial" panose="020B0604020202020204" pitchFamily="34" charset="0"/>
                <a:ea typeface="楷体_GB2312" pitchFamily="49" charset="-122"/>
              </a:rPr>
              <a:t>化学提取</a:t>
            </a:r>
            <a:endParaRPr lang="zh-CN" altLang="en-US" sz="3600" dirty="0">
              <a:latin typeface="Arial" panose="020B0604020202020204" pitchFamily="34" charset="0"/>
              <a:ea typeface="楷体_GB2312" pitchFamily="49" charset="-122"/>
            </a:endParaRPr>
          </a:p>
        </p:txBody>
      </p:sp>
      <p:grpSp>
        <p:nvGrpSpPr>
          <p:cNvPr id="86025" name="组合 86024"/>
          <p:cNvGrpSpPr/>
          <p:nvPr/>
        </p:nvGrpSpPr>
        <p:grpSpPr>
          <a:xfrm>
            <a:off x="539750" y="3933825"/>
            <a:ext cx="5400675" cy="2509838"/>
            <a:chOff x="340" y="2478"/>
            <a:chExt cx="3402" cy="1581"/>
          </a:xfrm>
        </p:grpSpPr>
        <p:pic>
          <p:nvPicPr>
            <p:cNvPr id="86026" name="图片 8602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40" y="2478"/>
              <a:ext cx="2631" cy="158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86027" name="矩形 86026"/>
            <p:cNvSpPr/>
            <p:nvPr/>
          </p:nvSpPr>
          <p:spPr>
            <a:xfrm>
              <a:off x="3061" y="3748"/>
              <a:ext cx="681" cy="24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normAutofit/>
            </a:bodyPr>
            <a:p>
              <a:pPr algn="ctr"/>
              <a:r>
                <a:rPr lang="zh-CN" altLang="en-US" sz="3600" b="1">
                  <a:ln w="9525" cap="flat" cmpd="sng">
                    <a:solidFill>
                      <a:srgbClr val="FF3300"/>
                    </a:solidFill>
                    <a:prstDash val="solid"/>
                    <a:headEnd type="none" w="med" len="med"/>
                    <a:tailEnd type="none" w="med" len="med"/>
                  </a:ln>
                  <a:solidFill>
                    <a:srgbClr val="FFFF00"/>
                  </a:solidFill>
                  <a:effectLst>
                    <a:outerShdw dist="35921" dir="2699999" algn="ctr" rotWithShape="0">
                      <a:srgbClr val="990000"/>
                    </a:outerShdw>
                  </a:effectLst>
                  <a:latin typeface="幼圆" charset="0"/>
                  <a:ea typeface="幼圆" charset="0"/>
                </a:rPr>
                <a:t>大  麻</a:t>
              </a:r>
              <a:endParaRPr lang="zh-CN" altLang="en-US" sz="3600" b="1">
                <a:ln w="9525" cap="flat" cmpd="sng">
                  <a:solidFill>
                    <a:srgbClr val="FF33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FF00"/>
                </a:solidFill>
                <a:effectLst>
                  <a:outerShdw dist="35921" dir="2699999" algn="ctr" rotWithShape="0">
                    <a:srgbClr val="990000"/>
                  </a:outerShdw>
                </a:effectLst>
                <a:latin typeface="幼圆" charset="0"/>
                <a:ea typeface="幼圆" charset="0"/>
              </a:endParaRPr>
            </a:p>
          </p:txBody>
        </p:sp>
      </p:grpSp>
      <p:grpSp>
        <p:nvGrpSpPr>
          <p:cNvPr id="86028" name="组合 86027"/>
          <p:cNvGrpSpPr/>
          <p:nvPr/>
        </p:nvGrpSpPr>
        <p:grpSpPr>
          <a:xfrm>
            <a:off x="1260793" y="3748088"/>
            <a:ext cx="4754562" cy="2881312"/>
            <a:chOff x="793" y="2387"/>
            <a:chExt cx="2995" cy="1815"/>
          </a:xfrm>
        </p:grpSpPr>
        <p:pic>
          <p:nvPicPr>
            <p:cNvPr id="86029" name="图片 86028" descr="bingdu0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93" y="2387"/>
              <a:ext cx="2177" cy="181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86030" name="矩形 86029"/>
            <p:cNvSpPr/>
            <p:nvPr/>
          </p:nvSpPr>
          <p:spPr>
            <a:xfrm>
              <a:off x="3107" y="3748"/>
              <a:ext cx="681" cy="24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normAutofit/>
            </a:bodyPr>
            <a:p>
              <a:pPr algn="ctr"/>
              <a:r>
                <a:rPr lang="zh-CN" altLang="en-US" sz="3600" b="1">
                  <a:ln w="9525" cap="flat" cmpd="sng">
                    <a:solidFill>
                      <a:srgbClr val="FF3300"/>
                    </a:solidFill>
                    <a:prstDash val="solid"/>
                    <a:headEnd type="none" w="med" len="med"/>
                    <a:tailEnd type="none" w="med" len="med"/>
                  </a:ln>
                  <a:solidFill>
                    <a:srgbClr val="FFFF00"/>
                  </a:solidFill>
                  <a:effectLst>
                    <a:outerShdw dist="35921" dir="2699999" algn="ctr" rotWithShape="0">
                      <a:srgbClr val="990000"/>
                    </a:outerShdw>
                  </a:effectLst>
                  <a:latin typeface="幼圆" charset="0"/>
                  <a:ea typeface="幼圆" charset="0"/>
                </a:rPr>
                <a:t>冰  毒</a:t>
              </a:r>
              <a:endParaRPr lang="zh-CN" altLang="en-US" sz="3600" b="1">
                <a:ln w="9525" cap="flat" cmpd="sng">
                  <a:solidFill>
                    <a:srgbClr val="FF33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FF00"/>
                </a:solidFill>
                <a:effectLst>
                  <a:outerShdw dist="35921" dir="2699999" algn="ctr" rotWithShape="0">
                    <a:srgbClr val="990000"/>
                  </a:outerShdw>
                </a:effectLst>
                <a:latin typeface="幼圆" charset="0"/>
                <a:ea typeface="幼圆" charset="0"/>
              </a:endParaRPr>
            </a:p>
          </p:txBody>
        </p:sp>
      </p:grpSp>
      <p:grpSp>
        <p:nvGrpSpPr>
          <p:cNvPr id="86031" name="组合 86030"/>
          <p:cNvGrpSpPr/>
          <p:nvPr/>
        </p:nvGrpSpPr>
        <p:grpSpPr>
          <a:xfrm>
            <a:off x="1116013" y="3716338"/>
            <a:ext cx="4752975" cy="2741612"/>
            <a:chOff x="703" y="2341"/>
            <a:chExt cx="2994" cy="1727"/>
          </a:xfrm>
        </p:grpSpPr>
        <p:pic>
          <p:nvPicPr>
            <p:cNvPr id="86032" name="图片 86031" descr="kekayin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03" y="2341"/>
              <a:ext cx="2223" cy="1727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86033" name="矩形 86032"/>
            <p:cNvSpPr/>
            <p:nvPr/>
          </p:nvSpPr>
          <p:spPr>
            <a:xfrm>
              <a:off x="3016" y="3748"/>
              <a:ext cx="681" cy="24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normAutofit/>
            </a:bodyPr>
            <a:p>
              <a:pPr algn="ctr"/>
              <a:r>
                <a:rPr lang="zh-CN" altLang="en-US" sz="3600" b="1">
                  <a:ln w="9525" cap="flat" cmpd="sng">
                    <a:solidFill>
                      <a:srgbClr val="FF3300"/>
                    </a:solidFill>
                    <a:prstDash val="solid"/>
                    <a:headEnd type="none" w="med" len="med"/>
                    <a:tailEnd type="none" w="med" len="med"/>
                  </a:ln>
                  <a:solidFill>
                    <a:srgbClr val="FFFF00"/>
                  </a:solidFill>
                  <a:effectLst>
                    <a:outerShdw dist="35921" dir="2699999" algn="ctr" rotWithShape="0">
                      <a:srgbClr val="990000"/>
                    </a:outerShdw>
                  </a:effectLst>
                  <a:latin typeface="幼圆" charset="0"/>
                  <a:ea typeface="幼圆" charset="0"/>
                </a:rPr>
                <a:t>可卡因</a:t>
              </a:r>
              <a:endParaRPr lang="zh-CN" altLang="en-US" sz="3600" b="1">
                <a:ln w="9525" cap="flat" cmpd="sng">
                  <a:solidFill>
                    <a:srgbClr val="FF33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FF00"/>
                </a:solidFill>
                <a:effectLst>
                  <a:outerShdw dist="35921" dir="2699999" algn="ctr" rotWithShape="0">
                    <a:srgbClr val="990000"/>
                  </a:outerShdw>
                </a:effectLst>
                <a:latin typeface="幼圆" charset="0"/>
                <a:ea typeface="幼圆" charset="0"/>
              </a:endParaRPr>
            </a:p>
          </p:txBody>
        </p:sp>
      </p:grpSp>
      <p:sp>
        <p:nvSpPr>
          <p:cNvPr id="86037" name="矩形 86036"/>
          <p:cNvSpPr/>
          <p:nvPr/>
        </p:nvSpPr>
        <p:spPr>
          <a:xfrm>
            <a:off x="71438" y="3622675"/>
            <a:ext cx="8316912" cy="2759075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pPr>
              <a:lnSpc>
                <a:spcPct val="125000"/>
              </a:lnSpc>
            </a:pPr>
            <a:r>
              <a:rPr lang="en-US" altLang="zh-CN" sz="2800" dirty="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   </a:t>
            </a:r>
            <a:r>
              <a:rPr lang="zh-CN" altLang="en-US" sz="2800" dirty="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我国</a:t>
            </a:r>
            <a:r>
              <a:rPr lang="en-US" altLang="zh-CN" sz="2800" dirty="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《</a:t>
            </a:r>
            <a:r>
              <a:rPr lang="zh-CN" altLang="en-US" sz="2800" dirty="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刑法</a:t>
            </a:r>
            <a:r>
              <a:rPr lang="en-US" altLang="zh-CN" sz="2800" dirty="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》</a:t>
            </a:r>
            <a:r>
              <a:rPr lang="zh-CN" altLang="en-US" sz="2800" dirty="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第</a:t>
            </a:r>
            <a:r>
              <a:rPr lang="en-US" altLang="zh-CN" sz="2800" dirty="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357</a:t>
            </a:r>
            <a:r>
              <a:rPr lang="zh-CN" altLang="en-US" sz="2800" dirty="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条的规定：</a:t>
            </a:r>
            <a:endParaRPr lang="zh-CN" altLang="en-US" sz="2800" dirty="0">
              <a:solidFill>
                <a:schemeClr val="accent2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lnSpc>
                <a:spcPct val="125000"/>
              </a:lnSpc>
            </a:pPr>
            <a:r>
              <a:rPr lang="zh-CN" altLang="en-US" sz="2800" dirty="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毒品是指鸦片、海洛因、甲基苯丙</a:t>
            </a:r>
            <a:endParaRPr lang="zh-CN" altLang="en-US" sz="2800" dirty="0">
              <a:solidFill>
                <a:schemeClr val="accent2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lnSpc>
                <a:spcPct val="125000"/>
              </a:lnSpc>
            </a:pPr>
            <a:r>
              <a:rPr lang="zh-CN" altLang="en-US" sz="2800" dirty="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胺（冰毒）、吗啡、大麻、可卡因</a:t>
            </a:r>
            <a:endParaRPr lang="zh-CN" altLang="en-US" sz="2800" dirty="0">
              <a:solidFill>
                <a:schemeClr val="accent2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lnSpc>
                <a:spcPct val="125000"/>
              </a:lnSpc>
            </a:pPr>
            <a:r>
              <a:rPr lang="zh-CN" altLang="en-US" sz="2800" dirty="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以及国家规定管制的其它能够使人</a:t>
            </a:r>
            <a:endParaRPr lang="zh-CN" altLang="en-US" sz="2800" dirty="0">
              <a:solidFill>
                <a:schemeClr val="accent2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lnSpc>
                <a:spcPct val="125000"/>
              </a:lnSpc>
            </a:pPr>
            <a:r>
              <a:rPr lang="zh-CN" altLang="en-US" sz="2800" dirty="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形成瘾癖的麻醉药品和精神药品。</a:t>
            </a:r>
            <a:r>
              <a:rPr lang="zh-CN" altLang="en-US" sz="2800" b="0" dirty="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en-US" sz="2800" b="0" dirty="0">
              <a:solidFill>
                <a:schemeClr val="accent2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60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60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60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860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60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6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6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6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6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86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86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6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6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86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86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86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86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60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60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24" grpId="0"/>
      <p:bldP spid="8603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4034" name="图片 44033" descr="鸦片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3170238"/>
            <a:ext cx="4343400" cy="36718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4035" name="图片 44034" descr="yapian0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724400" cy="3200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4036" name="图片 44035" descr="鸦片工具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3400" y="3200400"/>
            <a:ext cx="4800600" cy="36576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4037" name="文本框 44036"/>
          <p:cNvSpPr txBox="1"/>
          <p:nvPr/>
        </p:nvSpPr>
        <p:spPr>
          <a:xfrm>
            <a:off x="4953000" y="304800"/>
            <a:ext cx="2743200" cy="11890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Clr>
                <a:schemeClr val="bg1"/>
              </a:buClr>
            </a:pPr>
            <a:r>
              <a:rPr lang="zh-CN" altLang="en-US" sz="7200" dirty="0">
                <a:latin typeface="Times New Roman" panose="02020603050405020304" pitchFamily="18" charset="0"/>
                <a:ea typeface="楷体_GB2312" pitchFamily="49" charset="-122"/>
              </a:rPr>
              <a:t>鸦片</a:t>
            </a:r>
            <a:endParaRPr lang="zh-CN" altLang="en-US" sz="7200"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44038" name="直接连接符 44037"/>
          <p:cNvSpPr/>
          <p:nvPr/>
        </p:nvSpPr>
        <p:spPr>
          <a:xfrm flipH="1">
            <a:off x="3733800" y="990600"/>
            <a:ext cx="1143000" cy="0"/>
          </a:xfrm>
          <a:prstGeom prst="line">
            <a:avLst/>
          </a:prstGeom>
          <a:ln w="7620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44039" name="直接连接符 44038"/>
          <p:cNvSpPr/>
          <p:nvPr/>
        </p:nvSpPr>
        <p:spPr>
          <a:xfrm flipH="1">
            <a:off x="3886200" y="1371600"/>
            <a:ext cx="1219200" cy="2133600"/>
          </a:xfrm>
          <a:prstGeom prst="line">
            <a:avLst/>
          </a:prstGeom>
          <a:ln w="7620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44040" name="文本框 44039"/>
          <p:cNvSpPr txBox="1"/>
          <p:nvPr/>
        </p:nvSpPr>
        <p:spPr>
          <a:xfrm>
            <a:off x="5715000" y="2209800"/>
            <a:ext cx="3048000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Clr>
                <a:schemeClr val="bg1"/>
              </a:buClr>
            </a:pPr>
            <a:r>
              <a:rPr lang="zh-CN" altLang="en-US" sz="5400" dirty="0">
                <a:latin typeface="Times New Roman" panose="02020603050405020304" pitchFamily="18" charset="0"/>
                <a:ea typeface="楷体_GB2312" pitchFamily="49" charset="-122"/>
              </a:rPr>
              <a:t>吸食工具</a:t>
            </a:r>
            <a:endParaRPr lang="zh-CN" altLang="en-US" sz="5400"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44041" name="直接连接符 44040"/>
          <p:cNvSpPr/>
          <p:nvPr/>
        </p:nvSpPr>
        <p:spPr>
          <a:xfrm>
            <a:off x="8686800" y="2286000"/>
            <a:ext cx="0" cy="914400"/>
          </a:xfrm>
          <a:prstGeom prst="line">
            <a:avLst/>
          </a:prstGeom>
          <a:ln w="7620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0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0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44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7" grpId="0"/>
      <p:bldP spid="4404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7106" name="图片 47105" descr="yapian0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76400" y="0"/>
            <a:ext cx="4038600" cy="32766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7107" name="图片 47106" descr="鸦片果实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200" y="3276600"/>
            <a:ext cx="3962400" cy="3581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7108" name="图片 47107" descr="罂粟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2600" y="0"/>
            <a:ext cx="3886200" cy="37211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7109" name="图片 47108" descr="鸦片果实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38800" y="3276600"/>
            <a:ext cx="3505200" cy="3581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7110" name="文本框 47109"/>
          <p:cNvSpPr txBox="1"/>
          <p:nvPr/>
        </p:nvSpPr>
        <p:spPr>
          <a:xfrm>
            <a:off x="5791200" y="990600"/>
            <a:ext cx="1281113" cy="6858000"/>
          </a:xfrm>
          <a:prstGeom prst="rect">
            <a:avLst/>
          </a:prstGeom>
          <a:noFill/>
          <a:ln w="9525">
            <a:noFill/>
          </a:ln>
        </p:spPr>
        <p:txBody>
          <a:bodyPr vert="eaVert">
            <a:spAutoFit/>
          </a:bodyPr>
          <a:p>
            <a:pPr>
              <a:spcBef>
                <a:spcPct val="50000"/>
              </a:spcBef>
              <a:buClr>
                <a:schemeClr val="bg1"/>
              </a:buClr>
            </a:pPr>
            <a:endParaRPr sz="7200" dirty="0">
              <a:latin typeface="Times New Roman" panose="02020603050405020304" pitchFamily="18" charset="0"/>
              <a:ea typeface="方正舒体" pitchFamily="2" charset="-122"/>
            </a:endParaRPr>
          </a:p>
        </p:txBody>
      </p:sp>
      <p:sp>
        <p:nvSpPr>
          <p:cNvPr id="47111" name="矩形 47110"/>
          <p:cNvSpPr/>
          <p:nvPr/>
        </p:nvSpPr>
        <p:spPr>
          <a:xfrm>
            <a:off x="0" y="0"/>
            <a:ext cx="1676400" cy="6858000"/>
          </a:xfrm>
          <a:prstGeom prst="rect">
            <a:avLst/>
          </a:prstGeom>
          <a:solidFill>
            <a:srgbClr val="FFCCCC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47112" name="椭圆 47111"/>
          <p:cNvSpPr/>
          <p:nvPr/>
        </p:nvSpPr>
        <p:spPr>
          <a:xfrm>
            <a:off x="228600" y="304800"/>
            <a:ext cx="1295400" cy="6248400"/>
          </a:xfrm>
          <a:prstGeom prst="ellipse">
            <a:avLst/>
          </a:prstGeom>
          <a:solidFill>
            <a:srgbClr val="CCFF99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47113" name="文本框 47112"/>
          <p:cNvSpPr txBox="1"/>
          <p:nvPr/>
        </p:nvSpPr>
        <p:spPr>
          <a:xfrm>
            <a:off x="304800" y="533400"/>
            <a:ext cx="1281113" cy="6019800"/>
          </a:xfrm>
          <a:prstGeom prst="rect">
            <a:avLst/>
          </a:prstGeom>
          <a:noFill/>
          <a:ln w="9525">
            <a:noFill/>
          </a:ln>
        </p:spPr>
        <p:txBody>
          <a:bodyPr vert="eaVert">
            <a:spAutoFit/>
          </a:bodyPr>
          <a:p>
            <a:pPr>
              <a:spcBef>
                <a:spcPct val="50000"/>
              </a:spcBef>
              <a:buClr>
                <a:schemeClr val="bg1"/>
              </a:buClr>
            </a:pPr>
            <a:r>
              <a:rPr lang="zh-CN" altLang="en-US" sz="7200" dirty="0">
                <a:solidFill>
                  <a:schemeClr val="accent2"/>
                </a:solidFill>
                <a:latin typeface="Times New Roman" panose="02020603050405020304" pitchFamily="18" charset="0"/>
                <a:ea typeface="方正舒体" pitchFamily="2" charset="-122"/>
              </a:rPr>
              <a:t>罂粟花与果实</a:t>
            </a:r>
            <a:endParaRPr lang="zh-CN" altLang="en-US" sz="7200">
              <a:solidFill>
                <a:schemeClr val="accent2"/>
              </a:solidFill>
              <a:latin typeface="Times New Roman" panose="02020603050405020304" pitchFamily="18" charset="0"/>
              <a:ea typeface="方正舒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47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47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" fill="hold"/>
                                        <p:tgtEl>
                                          <p:spTgt spid="47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" fill="hold"/>
                                        <p:tgtEl>
                                          <p:spTgt spid="47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6802" name="图片 76801" descr="9010-3_G0145_b001-GG88_COM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95738" y="2924175"/>
            <a:ext cx="4967287" cy="37258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6803" name="图片 76802" descr="9006-3_G0145_b001-GG88_COM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388" y="188913"/>
            <a:ext cx="5040312" cy="37814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6804" name="矩形 76803"/>
          <p:cNvSpPr/>
          <p:nvPr/>
        </p:nvSpPr>
        <p:spPr>
          <a:xfrm>
            <a:off x="5940425" y="1268413"/>
            <a:ext cx="2519363" cy="9064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zh-CN" altLang="en-US" sz="3600" b="1">
                <a:ln w="6350" cap="flat" cmpd="sng">
                  <a:solidFill>
                    <a:srgbClr val="FF33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FF00"/>
                </a:solidFill>
                <a:effectLst>
                  <a:outerShdw dist="35921" dir="2699999" algn="ctr" rotWithShape="0">
                    <a:srgbClr val="990000"/>
                  </a:outerShdw>
                </a:effectLst>
                <a:latin typeface="幼圆" charset="0"/>
                <a:ea typeface="幼圆" charset="0"/>
              </a:rPr>
              <a:t>罂粟花</a:t>
            </a:r>
            <a:endParaRPr lang="zh-CN" altLang="en-US" sz="3600" b="1">
              <a:ln w="6350" cap="flat" cmpd="sng">
                <a:solidFill>
                  <a:srgbClr val="FF3300"/>
                </a:solidFill>
                <a:prstDash val="solid"/>
                <a:headEnd type="none" w="med" len="med"/>
                <a:tailEnd type="none" w="med" len="med"/>
              </a:ln>
              <a:solidFill>
                <a:srgbClr val="FFFF00"/>
              </a:solidFill>
              <a:effectLst>
                <a:outerShdw dist="35921" dir="2699999" algn="ctr" rotWithShape="0">
                  <a:srgbClr val="990000"/>
                </a:outerShdw>
              </a:effectLst>
              <a:latin typeface="幼圆" charset="0"/>
              <a:ea typeface="幼圆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6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8850" name="图片 78849" descr="5-061909514"/>
          <p:cNvPicPr/>
          <p:nvPr/>
        </p:nvPicPr>
        <p:blipFill>
          <a:blip r:embed="rId1"/>
          <a:stretch>
            <a:fillRect/>
          </a:stretch>
        </p:blipFill>
        <p:spPr>
          <a:xfrm>
            <a:off x="6318250" y="3573463"/>
            <a:ext cx="2430463" cy="24479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8851" name="图片 78850" descr="罂粟1副本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850" y="3467100"/>
            <a:ext cx="3097213" cy="26987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8852" name="图片 78851" descr="罂粟果1"/>
          <p:cNvPicPr>
            <a:picLocks noChangeAspect="1"/>
          </p:cNvPicPr>
          <p:nvPr/>
        </p:nvPicPr>
        <p:blipFill>
          <a:blip r:embed="rId3">
            <a:lum bright="29999"/>
          </a:blip>
          <a:stretch>
            <a:fillRect/>
          </a:stretch>
        </p:blipFill>
        <p:spPr>
          <a:xfrm>
            <a:off x="3665538" y="3213100"/>
            <a:ext cx="1905000" cy="28797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8853" name="矩形 78852"/>
          <p:cNvSpPr/>
          <p:nvPr/>
        </p:nvSpPr>
        <p:spPr>
          <a:xfrm>
            <a:off x="1114425" y="6235700"/>
            <a:ext cx="1081088" cy="3889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zh-CN" altLang="en-US" sz="3600" b="1">
                <a:ln w="6350" cap="flat" cmpd="sng">
                  <a:solidFill>
                    <a:srgbClr val="FF33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FF00"/>
                </a:solidFill>
                <a:effectLst>
                  <a:outerShdw dist="35921" dir="2699999" algn="ctr" rotWithShape="0">
                    <a:srgbClr val="990000"/>
                  </a:outerShdw>
                </a:effectLst>
                <a:latin typeface="幼圆" charset="0"/>
                <a:ea typeface="幼圆" charset="0"/>
              </a:rPr>
              <a:t>罂粟花</a:t>
            </a:r>
            <a:endParaRPr lang="zh-CN" altLang="en-US" sz="3600" b="1">
              <a:ln w="6350" cap="flat" cmpd="sng">
                <a:solidFill>
                  <a:srgbClr val="FF3300"/>
                </a:solidFill>
                <a:prstDash val="solid"/>
                <a:headEnd type="none" w="med" len="med"/>
                <a:tailEnd type="none" w="med" len="med"/>
              </a:ln>
              <a:solidFill>
                <a:srgbClr val="FFFF00"/>
              </a:solidFill>
              <a:effectLst>
                <a:outerShdw dist="35921" dir="2699999" algn="ctr" rotWithShape="0">
                  <a:srgbClr val="990000"/>
                </a:outerShdw>
              </a:effectLst>
              <a:latin typeface="幼圆" charset="0"/>
              <a:ea typeface="幼圆" charset="0"/>
            </a:endParaRPr>
          </a:p>
        </p:txBody>
      </p:sp>
      <p:sp>
        <p:nvSpPr>
          <p:cNvPr id="78854" name="矩形 78853"/>
          <p:cNvSpPr/>
          <p:nvPr/>
        </p:nvSpPr>
        <p:spPr>
          <a:xfrm>
            <a:off x="4140200" y="6308725"/>
            <a:ext cx="1079500" cy="3603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zh-CN" altLang="en-US" sz="3600" b="1">
                <a:ln w="9525" cap="flat" cmpd="sng">
                  <a:solidFill>
                    <a:srgbClr val="FF33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FF00"/>
                </a:solidFill>
                <a:effectLst>
                  <a:outerShdw dist="35921" dir="2699999" algn="ctr" rotWithShape="0">
                    <a:srgbClr val="990000"/>
                  </a:outerShdw>
                </a:effectLst>
                <a:latin typeface="幼圆" charset="0"/>
                <a:ea typeface="幼圆" charset="0"/>
              </a:rPr>
              <a:t>罂粟果</a:t>
            </a:r>
            <a:endParaRPr lang="zh-CN" altLang="en-US" sz="3600" b="1">
              <a:ln w="9525" cap="flat" cmpd="sng">
                <a:solidFill>
                  <a:srgbClr val="FF3300"/>
                </a:solidFill>
                <a:prstDash val="solid"/>
                <a:headEnd type="none" w="med" len="med"/>
                <a:tailEnd type="none" w="med" len="med"/>
              </a:ln>
              <a:solidFill>
                <a:srgbClr val="FFFF00"/>
              </a:solidFill>
              <a:effectLst>
                <a:outerShdw dist="35921" dir="2699999" algn="ctr" rotWithShape="0">
                  <a:srgbClr val="990000"/>
                </a:outerShdw>
              </a:effectLst>
              <a:latin typeface="幼圆" charset="0"/>
              <a:ea typeface="幼圆" charset="0"/>
            </a:endParaRPr>
          </a:p>
        </p:txBody>
      </p:sp>
      <p:sp>
        <p:nvSpPr>
          <p:cNvPr id="78855" name="矩形 78854"/>
          <p:cNvSpPr/>
          <p:nvPr/>
        </p:nvSpPr>
        <p:spPr>
          <a:xfrm>
            <a:off x="6948488" y="6272213"/>
            <a:ext cx="1081087" cy="3857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zh-CN" altLang="en-US" sz="3600" b="1">
                <a:ln w="9525" cap="flat" cmpd="sng">
                  <a:solidFill>
                    <a:srgbClr val="FF33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FF00"/>
                </a:solidFill>
                <a:effectLst>
                  <a:outerShdw dist="35921" dir="2699999" algn="ctr" rotWithShape="0">
                    <a:srgbClr val="990000"/>
                  </a:outerShdw>
                </a:effectLst>
                <a:latin typeface="幼圆" charset="0"/>
                <a:ea typeface="幼圆" charset="0"/>
              </a:rPr>
              <a:t>鸦  片</a:t>
            </a:r>
            <a:endParaRPr lang="zh-CN" altLang="en-US" sz="3600" b="1">
              <a:ln w="9525" cap="flat" cmpd="sng">
                <a:solidFill>
                  <a:srgbClr val="FF3300"/>
                </a:solidFill>
                <a:prstDash val="solid"/>
                <a:headEnd type="none" w="med" len="med"/>
                <a:tailEnd type="none" w="med" len="med"/>
              </a:ln>
              <a:solidFill>
                <a:srgbClr val="FFFF00"/>
              </a:solidFill>
              <a:effectLst>
                <a:outerShdw dist="35921" dir="2699999" algn="ctr" rotWithShape="0">
                  <a:srgbClr val="990000"/>
                </a:outerShdw>
              </a:effectLst>
              <a:latin typeface="幼圆" charset="0"/>
              <a:ea typeface="幼圆" charset="0"/>
            </a:endParaRPr>
          </a:p>
        </p:txBody>
      </p:sp>
      <p:sp>
        <p:nvSpPr>
          <p:cNvPr id="78856" name="文本框 78855"/>
          <p:cNvSpPr txBox="1"/>
          <p:nvPr/>
        </p:nvSpPr>
        <p:spPr>
          <a:xfrm>
            <a:off x="34925" y="115888"/>
            <a:ext cx="9866313" cy="33229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5000"/>
              </a:lnSpc>
            </a:pPr>
            <a:r>
              <a:rPr lang="en-US" altLang="zh-CN" sz="28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  </a:t>
            </a:r>
            <a:r>
              <a:rPr lang="zh-CN" altLang="en-US" sz="28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罂粟，原本是一种美丽的植物，但自从人们从这种</a:t>
            </a:r>
            <a:endParaRPr lang="zh-CN" altLang="en-US" sz="2800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lnSpc>
                <a:spcPct val="125000"/>
              </a:lnSpc>
            </a:pPr>
            <a:r>
              <a:rPr lang="zh-CN" altLang="en-US" sz="28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妖</a:t>
            </a:r>
            <a:r>
              <a:rPr lang="zh-CN" altLang="en-US" sz="28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艳的花中提炼出了鸦片之后，它便成了一种罪恶之花。</a:t>
            </a:r>
            <a:endParaRPr lang="zh-CN" altLang="en-US" sz="2800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lnSpc>
                <a:spcPct val="125000"/>
              </a:lnSpc>
            </a:pPr>
            <a:r>
              <a:rPr lang="zh-CN" altLang="en-US" sz="28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在它的诱惑下，成千百万个灵魂从此坠入了万劫不复的</a:t>
            </a:r>
            <a:endParaRPr lang="zh-CN" altLang="en-US" sz="2800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lnSpc>
                <a:spcPct val="125000"/>
              </a:lnSpc>
            </a:pPr>
            <a:r>
              <a:rPr lang="zh-CN" altLang="en-US" sz="28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痛苦深渊。一个个痛苦扭曲的躯体，一个个百孔千疮的</a:t>
            </a:r>
            <a:endParaRPr lang="zh-CN" altLang="en-US" sz="2800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lnSpc>
                <a:spcPct val="125000"/>
              </a:lnSpc>
            </a:pPr>
            <a:r>
              <a:rPr lang="zh-CN" altLang="en-US" sz="28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灵魂，一幕幕触目惊心</a:t>
            </a:r>
            <a:r>
              <a:rPr lang="zh-CN" altLang="en-US" sz="28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的惨剧，让人感到美丽背后无比</a:t>
            </a:r>
            <a:endParaRPr lang="zh-CN" altLang="en-US" sz="2800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lnSpc>
                <a:spcPct val="125000"/>
              </a:lnSpc>
            </a:pPr>
            <a:r>
              <a:rPr lang="zh-CN" altLang="en-US" sz="28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恶毒的诱惑。</a:t>
            </a:r>
            <a:endParaRPr lang="zh-CN" altLang="en-US" sz="2800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8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88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8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88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9090" name="图片 89089" descr="宣传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35375" y="3141663"/>
            <a:ext cx="5089525" cy="33258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9091" name="矩形 89090" descr="紫色网格"/>
          <p:cNvSpPr/>
          <p:nvPr/>
        </p:nvSpPr>
        <p:spPr>
          <a:xfrm>
            <a:off x="611188" y="1125538"/>
            <a:ext cx="6096000" cy="1219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9600">
                <a:ln w="19050" cap="flat" cmpd="sng">
                  <a:solidFill>
                    <a:srgbClr val="99CCFF"/>
                  </a:solidFill>
                  <a:prstDash val="solid"/>
                  <a:headEnd type="none" w="med" len="med"/>
                  <a:tailEnd type="none" w="med" len="med"/>
                </a:ln>
                <a:blipFill rotWithShape="1">
                  <a:blip r:embed="rId2"/>
                </a:blipFill>
                <a:effectLst>
                  <a:outerShdw dist="35921" dir="2699999" algn="ctr" rotWithShape="0">
                    <a:srgbClr val="99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吸毒的危害</a:t>
            </a:r>
            <a:endParaRPr lang="zh-CN" altLang="en-US" sz="9600">
              <a:ln w="19050" cap="flat" cmpd="sng">
                <a:solidFill>
                  <a:srgbClr val="99CCFF"/>
                </a:solidFill>
                <a:prstDash val="solid"/>
                <a:headEnd type="none" w="med" len="med"/>
                <a:tailEnd type="none" w="med" len="med"/>
              </a:ln>
              <a:blipFill rotWithShape="1">
                <a:blip r:embed="rId2"/>
              </a:blipFill>
              <a:effectLst>
                <a:outerShdw dist="35921" dir="2699999" algn="ctr" rotWithShape="0">
                  <a:srgbClr val="990000"/>
                </a:outerShdw>
              </a:effectLst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1378" name="标题 101377"/>
          <p:cNvSpPr>
            <a:spLocks noGrp="1"/>
          </p:cNvSpPr>
          <p:nvPr>
            <p:ph type="title"/>
          </p:nvPr>
        </p:nvSpPr>
        <p:spPr>
          <a:xfrm>
            <a:off x="611188" y="0"/>
            <a:ext cx="8229600" cy="1143000"/>
          </a:xfrm>
        </p:spPr>
        <p:txBody>
          <a:bodyPr anchor="ctr"/>
          <a:p>
            <a:r>
              <a:rPr lang="zh-CN" altLang="en-US" b="1" dirty="0">
                <a:solidFill>
                  <a:srgbClr val="FF00FF"/>
                </a:solidFill>
              </a:rPr>
              <a:t>毒品对人体机能的危害</a:t>
            </a:r>
            <a:endParaRPr lang="zh-CN" altLang="en-US" b="1" dirty="0">
              <a:solidFill>
                <a:srgbClr val="FF00FF"/>
              </a:solidFill>
            </a:endParaRPr>
          </a:p>
        </p:txBody>
      </p:sp>
      <p:sp>
        <p:nvSpPr>
          <p:cNvPr id="101379" name="文本占位符 101378"/>
          <p:cNvSpPr>
            <a:spLocks noGrp="1"/>
          </p:cNvSpPr>
          <p:nvPr>
            <p:ph type="body" idx="1"/>
          </p:nvPr>
        </p:nvSpPr>
        <p:spPr>
          <a:xfrm>
            <a:off x="755650" y="1268413"/>
            <a:ext cx="8229600" cy="5029200"/>
          </a:xfrm>
        </p:spPr>
        <p:txBody>
          <a:bodyPr/>
          <a:p>
            <a:pPr>
              <a:lnSpc>
                <a:spcPct val="80000"/>
              </a:lnSpc>
            </a:pPr>
            <a:r>
              <a:rPr lang="en-US" altLang="zh-CN" sz="2800" b="1" dirty="0"/>
              <a:t>1.</a:t>
            </a:r>
            <a:r>
              <a:rPr lang="zh-CN" altLang="en-US" sz="2800" b="1" dirty="0"/>
              <a:t>破坏人体中枢神经系统</a:t>
            </a:r>
            <a:endParaRPr lang="zh-CN" altLang="en-US" sz="2800" b="1" dirty="0"/>
          </a:p>
          <a:p>
            <a:pPr>
              <a:lnSpc>
                <a:spcPct val="80000"/>
              </a:lnSpc>
            </a:pPr>
            <a:r>
              <a:rPr lang="en-US" altLang="zh-CN" sz="2800" b="1" dirty="0"/>
              <a:t>2.</a:t>
            </a:r>
            <a:r>
              <a:rPr lang="zh-CN" altLang="en-US" sz="2800" b="1" dirty="0"/>
              <a:t>损害心血管系统</a:t>
            </a:r>
            <a:endParaRPr lang="zh-CN" altLang="en-US" sz="2800" b="1" dirty="0"/>
          </a:p>
          <a:p>
            <a:pPr>
              <a:lnSpc>
                <a:spcPct val="80000"/>
              </a:lnSpc>
            </a:pPr>
            <a:r>
              <a:rPr lang="en-US" altLang="zh-CN" sz="2800" b="1" dirty="0"/>
              <a:t>3.</a:t>
            </a:r>
            <a:r>
              <a:rPr lang="zh-CN" altLang="en-US" sz="2800" b="1" dirty="0"/>
              <a:t>扰乱感知觉系统</a:t>
            </a:r>
            <a:endParaRPr lang="zh-CN" altLang="en-US" sz="2800" b="1" dirty="0"/>
          </a:p>
          <a:p>
            <a:pPr>
              <a:lnSpc>
                <a:spcPct val="80000"/>
              </a:lnSpc>
            </a:pPr>
            <a:r>
              <a:rPr lang="en-US" altLang="zh-CN" sz="2800" b="1" dirty="0"/>
              <a:t>4.</a:t>
            </a:r>
            <a:r>
              <a:rPr lang="zh-CN" altLang="en-US" sz="2800" b="1" dirty="0"/>
              <a:t>损伤呼吸系统</a:t>
            </a:r>
            <a:endParaRPr lang="zh-CN" altLang="en-US" sz="2800" b="1" dirty="0"/>
          </a:p>
          <a:p>
            <a:pPr>
              <a:lnSpc>
                <a:spcPct val="80000"/>
              </a:lnSpc>
            </a:pPr>
            <a:r>
              <a:rPr lang="en-US" altLang="zh-CN" sz="2800" b="1" dirty="0"/>
              <a:t>5.</a:t>
            </a:r>
            <a:r>
              <a:rPr lang="zh-CN" altLang="en-US" sz="2800" b="1" dirty="0"/>
              <a:t>影响和破坏消化系统</a:t>
            </a:r>
            <a:endParaRPr lang="zh-CN" altLang="en-US" sz="2800" b="1" dirty="0"/>
          </a:p>
          <a:p>
            <a:pPr>
              <a:lnSpc>
                <a:spcPct val="80000"/>
              </a:lnSpc>
            </a:pPr>
            <a:r>
              <a:rPr lang="en-US" altLang="zh-CN" sz="2800" b="1" dirty="0"/>
              <a:t>6.</a:t>
            </a:r>
            <a:r>
              <a:rPr lang="zh-CN" altLang="en-US" sz="2800" b="1" dirty="0"/>
              <a:t>损害和破坏生殖系统</a:t>
            </a:r>
            <a:endParaRPr lang="zh-CN" altLang="en-US" sz="2800" b="1" dirty="0"/>
          </a:p>
          <a:p>
            <a:pPr>
              <a:lnSpc>
                <a:spcPct val="80000"/>
              </a:lnSpc>
            </a:pPr>
            <a:r>
              <a:rPr lang="en-US" altLang="zh-CN" sz="2800" b="1" dirty="0"/>
              <a:t>7.</a:t>
            </a:r>
            <a:r>
              <a:rPr lang="zh-CN" altLang="en-US" sz="2800" b="1" dirty="0"/>
              <a:t>破坏免疫系统</a:t>
            </a:r>
            <a:endParaRPr lang="zh-CN" altLang="en-US" sz="2800" b="1" dirty="0"/>
          </a:p>
          <a:p>
            <a:pPr>
              <a:lnSpc>
                <a:spcPct val="80000"/>
              </a:lnSpc>
            </a:pPr>
            <a:endParaRPr lang="zh-CN" altLang="en-US" sz="2800" b="1" dirty="0"/>
          </a:p>
          <a:p>
            <a:pPr>
              <a:lnSpc>
                <a:spcPct val="80000"/>
              </a:lnSpc>
            </a:pPr>
            <a:r>
              <a:rPr lang="zh-CN" altLang="en-US" sz="4000" b="1" dirty="0">
                <a:solidFill>
                  <a:srgbClr val="FF0000"/>
                </a:solidFill>
              </a:rPr>
              <a:t>所以：毒品之害堪称社会的癌症</a:t>
            </a:r>
            <a:r>
              <a:rPr lang="zh-CN" altLang="en-US" sz="4000" b="1" dirty="0"/>
              <a:t> </a:t>
            </a:r>
            <a:br>
              <a:rPr lang="zh-CN" altLang="en-US" sz="4000" b="1" dirty="0"/>
            </a:br>
            <a:endParaRPr lang="zh-CN" altLang="en-US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charRg st="0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charRg st="0" end="1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charRg st="0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1379">
                                            <p:txEl>
                                              <p:charRg st="0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charRg st="1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charRg st="13" end="2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charRg st="1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1379">
                                            <p:txEl>
                                              <p:charRg st="13" end="2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charRg st="23" end="3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charRg st="23" end="3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charRg st="23" end="3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1379">
                                            <p:txEl>
                                              <p:charRg st="23" end="3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charRg st="33" end="4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charRg st="33" end="4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charRg st="33" end="4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1379">
                                            <p:txEl>
                                              <p:charRg st="33" end="4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charRg st="42" end="5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charRg st="42" end="5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charRg st="42" end="5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1379">
                                            <p:txEl>
                                              <p:charRg st="42" end="5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charRg st="54" end="6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charRg st="54" end="6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charRg st="54" end="6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01379">
                                            <p:txEl>
                                              <p:charRg st="54" end="6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charRg st="66" end="7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charRg st="66" end="7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>
                                      <p:cBhvr>
                                        <p:cTn id="5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charRg st="66" end="7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01379">
                                            <p:txEl>
                                              <p:charRg st="66" end="7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charRg st="76" end="9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charRg st="76" end="9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>
                                      <p:cBhvr>
                                        <p:cTn id="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charRg st="76" end="9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01379">
                                            <p:txEl>
                                              <p:charRg st="76" end="9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79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02" name="标题 102401"/>
          <p:cNvSpPr>
            <a:spLocks noGrp="1"/>
          </p:cNvSpPr>
          <p:nvPr>
            <p:ph type="title"/>
          </p:nvPr>
        </p:nvSpPr>
        <p:spPr/>
        <p:txBody>
          <a:bodyPr anchor="ctr"/>
          <a:p>
            <a:r>
              <a:rPr lang="zh-CN" altLang="en-US" b="1" dirty="0">
                <a:solidFill>
                  <a:srgbClr val="FF00FF"/>
                </a:solidFill>
              </a:rPr>
              <a:t>毒品对社会的危害</a:t>
            </a:r>
            <a:endParaRPr lang="zh-CN" altLang="en-US" dirty="0">
              <a:solidFill>
                <a:srgbClr val="FF00FF"/>
              </a:solidFill>
            </a:endParaRPr>
          </a:p>
        </p:txBody>
      </p:sp>
      <p:sp>
        <p:nvSpPr>
          <p:cNvPr id="102403" name="文本占位符 102402"/>
          <p:cNvSpPr>
            <a:spLocks noGrp="1"/>
          </p:cNvSpPr>
          <p:nvPr>
            <p:ph type="body" idx="1"/>
          </p:nvPr>
        </p:nvSpPr>
        <p:spPr/>
        <p:txBody>
          <a:bodyPr/>
          <a:p>
            <a:r>
              <a:rPr lang="en-US" altLang="zh-CN" b="1" dirty="0"/>
              <a:t>1</a:t>
            </a:r>
            <a:r>
              <a:rPr lang="zh-CN" altLang="en-US" b="1" dirty="0"/>
              <a:t>、毒品对社会经济的危害</a:t>
            </a:r>
            <a:endParaRPr lang="zh-CN" altLang="en-US" b="1" dirty="0"/>
          </a:p>
          <a:p>
            <a:r>
              <a:rPr lang="zh-CN" altLang="en-US" b="1" dirty="0"/>
              <a:t>出示资料：一般情况下，吸毒者每天吸食海洛因</a:t>
            </a:r>
            <a:r>
              <a:rPr lang="zh-CN" altLang="en-US" b="1" dirty="0">
                <a:solidFill>
                  <a:srgbClr val="0033CC"/>
                </a:solidFill>
              </a:rPr>
              <a:t>两次以上</a:t>
            </a:r>
            <a:r>
              <a:rPr lang="zh-CN" altLang="en-US" b="1" dirty="0"/>
              <a:t>，每次吸食</a:t>
            </a:r>
            <a:r>
              <a:rPr lang="en-US" altLang="zh-CN" b="1">
                <a:solidFill>
                  <a:srgbClr val="0033CC"/>
                </a:solidFill>
              </a:rPr>
              <a:t>0.1</a:t>
            </a:r>
            <a:r>
              <a:rPr lang="zh-CN" altLang="en-US" b="1" dirty="0"/>
              <a:t>克</a:t>
            </a:r>
            <a:r>
              <a:rPr lang="en-US" altLang="zh-CN" b="1" dirty="0"/>
              <a:t>,</a:t>
            </a:r>
            <a:r>
              <a:rPr lang="zh-CN" altLang="en-US" b="1" dirty="0"/>
              <a:t>吸毒的</a:t>
            </a:r>
            <a:r>
              <a:rPr lang="zh-CN" altLang="en-US" b="1" dirty="0">
                <a:solidFill>
                  <a:srgbClr val="0033CC"/>
                </a:solidFill>
              </a:rPr>
              <a:t>开支每天约</a:t>
            </a:r>
            <a:r>
              <a:rPr lang="en-US" altLang="zh-CN" b="1">
                <a:solidFill>
                  <a:srgbClr val="FF3300"/>
                </a:solidFill>
              </a:rPr>
              <a:t>100-300</a:t>
            </a:r>
            <a:r>
              <a:rPr lang="zh-CN" altLang="en-US" b="1" dirty="0">
                <a:solidFill>
                  <a:srgbClr val="0033CC"/>
                </a:solidFill>
              </a:rPr>
              <a:t>元</a:t>
            </a:r>
            <a:r>
              <a:rPr lang="zh-CN" altLang="en-US" b="1" dirty="0"/>
              <a:t>。</a:t>
            </a:r>
            <a:endParaRPr lang="zh-CN" altLang="en-US" b="1" dirty="0"/>
          </a:p>
          <a:p>
            <a:r>
              <a:rPr lang="en-US" altLang="zh-CN" b="1" dirty="0"/>
              <a:t>2</a:t>
            </a:r>
            <a:r>
              <a:rPr lang="zh-CN" altLang="en-US" b="1" dirty="0"/>
              <a:t>、毒品对社会治安的危害</a:t>
            </a:r>
            <a:endParaRPr lang="zh-CN" altLang="en-US" b="1" dirty="0"/>
          </a:p>
          <a:p>
            <a:r>
              <a:rPr lang="en-US" altLang="zh-CN" b="1" dirty="0"/>
              <a:t>3</a:t>
            </a:r>
            <a:r>
              <a:rPr lang="zh-CN" altLang="en-US" b="1" dirty="0"/>
              <a:t>、</a:t>
            </a:r>
            <a:r>
              <a:rPr lang="zh-CN" altLang="en-US" b="1" dirty="0"/>
              <a:t>让学生举例具体哪些危害。</a:t>
            </a:r>
            <a:endParaRPr lang="zh-CN" altLang="en-US" b="1" dirty="0"/>
          </a:p>
          <a:p>
            <a:endParaRPr lang="zh-CN" altLang="en-US" b="1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5298" name="矩形 55297"/>
          <p:cNvSpPr/>
          <p:nvPr/>
        </p:nvSpPr>
        <p:spPr>
          <a:xfrm>
            <a:off x="304800" y="1524000"/>
            <a:ext cx="8382000" cy="590804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just">
              <a:buClr>
                <a:schemeClr val="bg1"/>
              </a:buClr>
            </a:pPr>
            <a:r>
              <a:rPr lang="zh-CN" altLang="en-US" sz="5400" dirty="0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面无血色，目光发呆，瞳孔缩小，失眠，免疫力减小，人体衰弱极易患染各种疾病，精神颓废，寿命缩短</a:t>
            </a:r>
            <a:r>
              <a:rPr lang="en-US" altLang="zh-CN" sz="5400" dirty="0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,</a:t>
            </a:r>
            <a:r>
              <a:rPr lang="zh-CN" altLang="en-US" sz="5400" dirty="0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急性中毒，呼吸受到抑制而</a:t>
            </a:r>
            <a:r>
              <a:rPr lang="zh-CN" altLang="en-US" sz="5400" dirty="0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死亡</a:t>
            </a:r>
            <a:r>
              <a:rPr lang="zh-CN" altLang="en-US" sz="5400" b="0" dirty="0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。</a:t>
            </a:r>
            <a:endParaRPr lang="zh-CN" altLang="en-US" sz="5400" b="0" dirty="0">
              <a:solidFill>
                <a:srgbClr val="00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eaLnBrk="0" hangingPunct="0">
              <a:buClr>
                <a:schemeClr val="bg1"/>
              </a:buClr>
            </a:pPr>
            <a:endParaRPr lang="zh-CN" altLang="en-US" sz="5400" b="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55299" name="文本框 55298"/>
          <p:cNvSpPr txBox="1"/>
          <p:nvPr/>
        </p:nvSpPr>
        <p:spPr>
          <a:xfrm>
            <a:off x="2339975" y="0"/>
            <a:ext cx="5181600" cy="1320800"/>
          </a:xfrm>
          <a:prstGeom prst="rect">
            <a:avLst/>
          </a:prstGeom>
          <a:noFill/>
          <a:ln w="9525" cap="flat" cmpd="sng">
            <a:solidFill>
              <a:srgbClr val="FF33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>
              <a:spcBef>
                <a:spcPct val="50000"/>
              </a:spcBef>
              <a:buClr>
                <a:schemeClr val="bg1"/>
              </a:buClr>
            </a:pPr>
            <a:r>
              <a:rPr lang="zh-CN" altLang="en-US" sz="8000" dirty="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鸦片危害</a:t>
            </a:r>
            <a:endParaRPr lang="zh-CN" altLang="en-US" sz="8000">
              <a:solidFill>
                <a:srgbClr val="FF0000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55300" name="直接连接符 55299"/>
          <p:cNvSpPr/>
          <p:nvPr/>
        </p:nvSpPr>
        <p:spPr>
          <a:xfrm flipV="1">
            <a:off x="2514600" y="1219200"/>
            <a:ext cx="3962400" cy="0"/>
          </a:xfrm>
          <a:prstGeom prst="line">
            <a:avLst/>
          </a:prstGeom>
          <a:ln w="76200" cap="flat" cmpd="sng">
            <a:solidFill>
              <a:schemeClr val="bg1"/>
            </a:solidFill>
            <a:prstDash val="solid"/>
            <a:headEnd type="none" w="med" len="med"/>
            <a:tailEnd type="none" w="med" len="med"/>
          </a:ln>
        </p:spPr>
      </p:sp>
      <p:pic>
        <p:nvPicPr>
          <p:cNvPr id="55301" name="图片 55300" descr="吸烟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2438400" cy="1828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5302" name="图片 55301" descr="吸烟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477000" y="0"/>
            <a:ext cx="2667000" cy="1905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55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29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7346" name="矩形 57345"/>
          <p:cNvSpPr/>
          <p:nvPr/>
        </p:nvSpPr>
        <p:spPr>
          <a:xfrm>
            <a:off x="1219200" y="838200"/>
            <a:ext cx="7620000" cy="1920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Clr>
                <a:schemeClr val="bg1"/>
              </a:buClr>
            </a:pPr>
            <a:r>
              <a:rPr lang="zh-CN" altLang="en-US" sz="40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流鼻涕，流眼泪、疼痛，发痒、打呵欠、生鸡皮疙瘩、无法入睡、出汗、四肢疼痛、恶心腹泻。</a:t>
            </a:r>
            <a:endParaRPr lang="zh-CN" altLang="en-US" sz="4000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57347" name="标题 57346"/>
          <p:cNvSpPr>
            <a:spLocks noGrp="1"/>
          </p:cNvSpPr>
          <p:nvPr>
            <p:ph type="title"/>
          </p:nvPr>
        </p:nvSpPr>
        <p:spPr>
          <a:xfrm>
            <a:off x="611188" y="-2043112"/>
            <a:ext cx="8061325" cy="1719262"/>
          </a:xfrm>
        </p:spPr>
        <p:txBody>
          <a:bodyPr anchor="ctr"/>
          <a:p>
            <a:endParaRPr dirty="0"/>
          </a:p>
        </p:txBody>
      </p:sp>
      <p:sp>
        <p:nvSpPr>
          <p:cNvPr id="57348" name="矩形 57347"/>
          <p:cNvSpPr/>
          <p:nvPr/>
        </p:nvSpPr>
        <p:spPr>
          <a:xfrm>
            <a:off x="1143000" y="2209800"/>
            <a:ext cx="7543800" cy="50158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Clr>
                <a:schemeClr val="bg1"/>
              </a:buClr>
            </a:pPr>
            <a:endParaRPr lang="en-US" altLang="zh-CN" sz="4000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  <a:p>
            <a:pPr>
              <a:buClr>
                <a:schemeClr val="bg1"/>
              </a:buClr>
            </a:pPr>
            <a:r>
              <a:rPr lang="zh-CN" altLang="en-US" sz="4000" dirty="0">
                <a:solidFill>
                  <a:schemeClr val="accent2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易得病毒性肝炎、肺脓肿和肺气栓塞，</a:t>
            </a:r>
            <a:endParaRPr lang="zh-CN" altLang="en-US" sz="4000" dirty="0">
              <a:solidFill>
                <a:schemeClr val="accent2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  <a:p>
            <a:pPr>
              <a:buClr>
                <a:schemeClr val="bg1"/>
              </a:buClr>
            </a:pPr>
            <a:r>
              <a:rPr lang="zh-CN" altLang="en-US" sz="40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用量过度会引起昏迷、呼吸减弱、体温降低、心跳缓慢、血压过低等</a:t>
            </a:r>
            <a:r>
              <a:rPr lang="zh-CN" altLang="en-US" sz="40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，严重者可导致呼吸困难而死亡。</a:t>
            </a:r>
            <a:br>
              <a:rPr lang="zh-CN" altLang="en-US" sz="40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</a:br>
            <a:endParaRPr lang="zh-CN" altLang="en-US" sz="4000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57349" name="椭圆 57348"/>
          <p:cNvSpPr/>
          <p:nvPr/>
        </p:nvSpPr>
        <p:spPr>
          <a:xfrm>
            <a:off x="685800" y="1143000"/>
            <a:ext cx="304800" cy="304800"/>
          </a:xfrm>
          <a:prstGeom prst="ellipse">
            <a:avLst/>
          </a:prstGeom>
          <a:solidFill>
            <a:srgbClr val="D60093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57350" name="椭圆 57349"/>
          <p:cNvSpPr/>
          <p:nvPr/>
        </p:nvSpPr>
        <p:spPr>
          <a:xfrm>
            <a:off x="685800" y="4267200"/>
            <a:ext cx="304800" cy="304800"/>
          </a:xfrm>
          <a:prstGeom prst="ellipse">
            <a:avLst/>
          </a:prstGeom>
          <a:solidFill>
            <a:srgbClr val="D60093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57351" name="椭圆 57350"/>
          <p:cNvSpPr/>
          <p:nvPr/>
        </p:nvSpPr>
        <p:spPr>
          <a:xfrm>
            <a:off x="685800" y="3048000"/>
            <a:ext cx="304800" cy="304800"/>
          </a:xfrm>
          <a:prstGeom prst="ellipse">
            <a:avLst/>
          </a:prstGeom>
          <a:solidFill>
            <a:srgbClr val="D60093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57352" name="文本框 57351"/>
          <p:cNvSpPr txBox="1"/>
          <p:nvPr/>
        </p:nvSpPr>
        <p:spPr>
          <a:xfrm>
            <a:off x="2133600" y="0"/>
            <a:ext cx="6553200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Clr>
                <a:schemeClr val="bg1"/>
              </a:buClr>
            </a:pPr>
            <a:r>
              <a:rPr lang="zh-CN" altLang="en-US" sz="5400" dirty="0">
                <a:solidFill>
                  <a:srgbClr val="990099"/>
                </a:solidFill>
                <a:latin typeface="Times New Roman" panose="02020603050405020304" pitchFamily="18" charset="0"/>
                <a:ea typeface="方正舒体" pitchFamily="2" charset="-122"/>
              </a:rPr>
              <a:t>海洛因的危害</a:t>
            </a:r>
            <a:endParaRPr lang="zh-CN" altLang="en-US" sz="5400">
              <a:solidFill>
                <a:srgbClr val="990099"/>
              </a:solidFill>
              <a:latin typeface="Times New Roman" panose="02020603050405020304" pitchFamily="18" charset="0"/>
              <a:ea typeface="方正舒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7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7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6" grpId="0"/>
      <p:bldP spid="5734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8306" name="标题 98305"/>
          <p:cNvSpPr>
            <a:spLocks noGrp="1"/>
          </p:cNvSpPr>
          <p:nvPr>
            <p:ph type="title"/>
          </p:nvPr>
        </p:nvSpPr>
        <p:spPr/>
        <p:txBody>
          <a:bodyPr anchor="ctr"/>
          <a:p>
            <a:r>
              <a:rPr lang="zh-CN" altLang="en-US" sz="4000" b="1" dirty="0">
                <a:solidFill>
                  <a:srgbClr val="FF00FF"/>
                </a:solidFill>
                <a:ea typeface="楷体_GB2312" pitchFamily="49" charset="-122"/>
              </a:rPr>
              <a:t>学习目标</a:t>
            </a:r>
            <a:r>
              <a:rPr lang="zh-CN" altLang="en-US" dirty="0"/>
              <a:t> </a:t>
            </a:r>
            <a:endParaRPr lang="zh-CN" altLang="en-US" dirty="0"/>
          </a:p>
        </p:txBody>
      </p:sp>
      <p:sp>
        <p:nvSpPr>
          <p:cNvPr id="98307" name="文本占位符 98306"/>
          <p:cNvSpPr>
            <a:spLocks noGrp="1"/>
          </p:cNvSpPr>
          <p:nvPr>
            <p:ph type="body" idx="1"/>
          </p:nvPr>
        </p:nvSpPr>
        <p:spPr>
          <a:xfrm>
            <a:off x="609600" y="1295400"/>
            <a:ext cx="8229600" cy="4525963"/>
          </a:xfrm>
        </p:spPr>
        <p:txBody>
          <a:bodyPr/>
          <a:p>
            <a:r>
              <a:rPr lang="zh-CN" altLang="en-US" b="1" dirty="0">
                <a:solidFill>
                  <a:srgbClr val="FF3300"/>
                </a:solidFill>
              </a:rPr>
              <a:t>一</a:t>
            </a:r>
            <a:r>
              <a:rPr lang="en-US" altLang="zh-CN" b="1" dirty="0">
                <a:solidFill>
                  <a:srgbClr val="FF3300"/>
                </a:solidFill>
              </a:rPr>
              <a:t>  </a:t>
            </a:r>
            <a:r>
              <a:rPr lang="zh-CN" altLang="en-US" b="1" dirty="0">
                <a:solidFill>
                  <a:srgbClr val="FF3300"/>
                </a:solidFill>
              </a:rPr>
              <a:t>知识与能力</a:t>
            </a:r>
            <a:endParaRPr lang="zh-CN" altLang="en-US" b="1" dirty="0">
              <a:solidFill>
                <a:srgbClr val="FF3300"/>
              </a:solidFill>
            </a:endParaRPr>
          </a:p>
          <a:p>
            <a:r>
              <a:rPr lang="en-US" altLang="zh-CN" b="1" dirty="0">
                <a:solidFill>
                  <a:srgbClr val="0066FF"/>
                </a:solidFill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zh-CN" altLang="en-US" b="1" dirty="0">
                <a:solidFill>
                  <a:srgbClr val="0066FF"/>
                </a:solidFill>
                <a:latin typeface="楷体_GB2312" pitchFamily="49" charset="-122"/>
                <a:ea typeface="楷体_GB2312" pitchFamily="49" charset="-122"/>
              </a:rPr>
              <a:t>、初步了解毒品的种类以及对个人、家庭、社会的危害。</a:t>
            </a:r>
            <a:endParaRPr lang="zh-CN" altLang="en-US" b="1" dirty="0">
              <a:solidFill>
                <a:srgbClr val="0066FF"/>
              </a:solidFill>
              <a:latin typeface="楷体_GB2312" pitchFamily="49" charset="-122"/>
              <a:ea typeface="楷体_GB2312" pitchFamily="49" charset="-122"/>
            </a:endParaRPr>
          </a:p>
          <a:p>
            <a:r>
              <a:rPr lang="en-US" altLang="zh-CN" b="1" dirty="0">
                <a:solidFill>
                  <a:srgbClr val="0066FF"/>
                </a:solidFill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zh-CN" altLang="en-US" b="1" dirty="0">
                <a:solidFill>
                  <a:srgbClr val="0066FF"/>
                </a:solidFill>
                <a:latin typeface="楷体_GB2312" pitchFamily="49" charset="-122"/>
                <a:ea typeface="楷体_GB2312" pitchFamily="49" charset="-122"/>
              </a:rPr>
              <a:t>、懂得一些远离毒品并</a:t>
            </a:r>
            <a:r>
              <a:rPr lang="zh-CN" altLang="en-US" b="1" dirty="0">
                <a:solidFill>
                  <a:srgbClr val="0066FF"/>
                </a:solidFill>
                <a:latin typeface="楷体_GB2312" pitchFamily="49" charset="-122"/>
                <a:ea typeface="楷体_GB2312" pitchFamily="49" charset="-122"/>
              </a:rPr>
              <a:t>自我保护的常识，自觉养成健康的生活方式。</a:t>
            </a:r>
            <a:endParaRPr lang="zh-CN" altLang="en-US" b="1" dirty="0">
              <a:solidFill>
                <a:srgbClr val="0066FF"/>
              </a:solidFill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b="1" dirty="0">
                <a:solidFill>
                  <a:srgbClr val="FF3300"/>
                </a:solidFill>
              </a:rPr>
              <a:t>二</a:t>
            </a:r>
            <a:r>
              <a:rPr lang="en-US" altLang="zh-CN" b="1" dirty="0">
                <a:solidFill>
                  <a:srgbClr val="FF3300"/>
                </a:solidFill>
              </a:rPr>
              <a:t>    </a:t>
            </a:r>
            <a:r>
              <a:rPr lang="zh-CN" altLang="en-US" b="1" dirty="0">
                <a:solidFill>
                  <a:srgbClr val="FF3300"/>
                </a:solidFill>
              </a:rPr>
              <a:t>情感、态度与价值观</a:t>
            </a:r>
            <a:endParaRPr lang="zh-CN" altLang="en-US" b="1" dirty="0">
              <a:solidFill>
                <a:srgbClr val="FF3300"/>
              </a:solidFill>
            </a:endParaRPr>
          </a:p>
          <a:p>
            <a:r>
              <a:rPr lang="en-US" altLang="zh-CN" b="1" dirty="0"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zh-CN" altLang="en-US" b="1" dirty="0">
                <a:latin typeface="楷体_GB2312" pitchFamily="49" charset="-122"/>
                <a:ea typeface="楷体_GB2312" pitchFamily="49" charset="-122"/>
              </a:rPr>
              <a:t>、痛斥毒品带给人类的危害。</a:t>
            </a:r>
            <a:endParaRPr lang="zh-CN" altLang="en-US" b="1" dirty="0">
              <a:latin typeface="楷体_GB2312" pitchFamily="49" charset="-122"/>
              <a:ea typeface="楷体_GB2312" pitchFamily="49" charset="-122"/>
            </a:endParaRPr>
          </a:p>
          <a:p>
            <a:r>
              <a:rPr lang="en-US" altLang="zh-CN" b="1" dirty="0"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zh-CN" altLang="en-US" b="1" dirty="0">
                <a:latin typeface="楷体_GB2312" pitchFamily="49" charset="-122"/>
                <a:ea typeface="楷体_GB2312" pitchFamily="49" charset="-122"/>
              </a:rPr>
              <a:t>、愿意远离毒品，过健康美满生活。</a:t>
            </a:r>
            <a:endParaRPr lang="zh-CN" altLang="en-US" b="1" dirty="0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9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9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9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9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charRg st="0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charRg st="0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charRg st="9" end="3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charRg st="9" end="3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charRg st="38" end="6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charRg st="38" end="6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charRg st="69" end="8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charRg st="69" end="8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charRg st="84" end="9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charRg st="84" end="9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charRg st="99" end="1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charRg st="99" end="1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306" grpId="0"/>
      <p:bldP spid="98307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9394" name="矩形 59393"/>
          <p:cNvSpPr/>
          <p:nvPr/>
        </p:nvSpPr>
        <p:spPr>
          <a:xfrm>
            <a:off x="0" y="0"/>
            <a:ext cx="9144000" cy="48466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Clr>
                <a:schemeClr val="bg1"/>
              </a:buClr>
            </a:pPr>
            <a:r>
              <a:rPr lang="en-US" altLang="zh-CN" sz="9600" dirty="0">
                <a:latin typeface="楷体_GB2312" pitchFamily="49" charset="-122"/>
                <a:ea typeface="楷体_GB2312" pitchFamily="49" charset="-122"/>
              </a:rPr>
              <a:t> </a:t>
            </a:r>
            <a:r>
              <a:rPr lang="zh-CN" altLang="en-US" sz="9600" dirty="0">
                <a:latin typeface="楷体_GB2312" pitchFamily="49" charset="-122"/>
                <a:ea typeface="楷体_GB2312" pitchFamily="49" charset="-122"/>
              </a:rPr>
              <a:t>吸食毒品方式</a:t>
            </a:r>
            <a:r>
              <a:rPr lang="zh-CN" altLang="en-US" sz="9600" dirty="0">
                <a:latin typeface="黑体" panose="02010609060101010101" pitchFamily="2" charset="-122"/>
                <a:ea typeface="黑体" panose="02010609060101010101" pitchFamily="2" charset="-122"/>
              </a:rPr>
              <a:t>：</a:t>
            </a:r>
            <a:endParaRPr lang="zh-CN" altLang="en-US" sz="9600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buClr>
                <a:schemeClr val="bg1"/>
              </a:buClr>
            </a:pPr>
            <a:r>
              <a:rPr lang="zh-CN" altLang="en-US" sz="7200" dirty="0">
                <a:latin typeface="黑体" panose="02010609060101010101" pitchFamily="2" charset="-122"/>
                <a:ea typeface="黑体" panose="02010609060101010101" pitchFamily="2" charset="-122"/>
              </a:rPr>
              <a:t>  烟吸、烫吸、</a:t>
            </a:r>
            <a:endParaRPr lang="zh-CN" altLang="en-US" sz="7200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buClr>
                <a:schemeClr val="bg1"/>
              </a:buClr>
            </a:pPr>
            <a:r>
              <a:rPr lang="zh-CN" altLang="en-US" sz="7200" dirty="0">
                <a:latin typeface="黑体" panose="02010609060101010101" pitchFamily="2" charset="-122"/>
                <a:ea typeface="黑体" panose="02010609060101010101" pitchFamily="2" charset="-122"/>
              </a:rPr>
              <a:t>  鼻嗅、口服、</a:t>
            </a:r>
            <a:endParaRPr lang="zh-CN" altLang="en-US" sz="7200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buClr>
                <a:schemeClr val="bg1"/>
              </a:buClr>
            </a:pPr>
            <a:r>
              <a:rPr lang="zh-CN" altLang="en-US" sz="7200" dirty="0">
                <a:latin typeface="黑体" panose="02010609060101010101" pitchFamily="2" charset="-122"/>
                <a:ea typeface="黑体" panose="02010609060101010101" pitchFamily="2" charset="-122"/>
              </a:rPr>
              <a:t>  注射</a:t>
            </a:r>
            <a:r>
              <a:rPr lang="en-US" altLang="zh-CN" sz="7200" dirty="0">
                <a:latin typeface="黑体" panose="02010609060101010101" pitchFamily="2" charset="-122"/>
                <a:ea typeface="黑体" panose="02010609060101010101" pitchFamily="2" charset="-122"/>
              </a:rPr>
              <a:t>5</a:t>
            </a:r>
            <a:r>
              <a:rPr lang="zh-CN" altLang="en-US" sz="7200" dirty="0">
                <a:latin typeface="黑体" panose="02010609060101010101" pitchFamily="2" charset="-122"/>
                <a:ea typeface="黑体" panose="02010609060101010101" pitchFamily="2" charset="-122"/>
              </a:rPr>
              <a:t>种。</a:t>
            </a:r>
            <a:r>
              <a:rPr lang="zh-CN" altLang="en-US" sz="7200" dirty="0"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endParaRPr lang="zh-CN" altLang="en-US" sz="72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pic>
        <p:nvPicPr>
          <p:cNvPr id="59395" name="图片 59394" descr="吸烟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562600" y="1981200"/>
            <a:ext cx="3581400" cy="4572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9396" name="椭圆 59395"/>
          <p:cNvSpPr/>
          <p:nvPr/>
        </p:nvSpPr>
        <p:spPr>
          <a:xfrm>
            <a:off x="838200" y="4800600"/>
            <a:ext cx="4419600" cy="1828800"/>
          </a:xfrm>
          <a:prstGeom prst="ellipse">
            <a:avLst/>
          </a:prstGeom>
          <a:solidFill>
            <a:srgbClr val="CCFF99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59397" name="文本框 59396"/>
          <p:cNvSpPr txBox="1"/>
          <p:nvPr/>
        </p:nvSpPr>
        <p:spPr>
          <a:xfrm>
            <a:off x="1524000" y="4800600"/>
            <a:ext cx="3276600" cy="17532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Clr>
                <a:schemeClr val="bg1"/>
              </a:buClr>
            </a:pPr>
            <a:r>
              <a:rPr lang="zh-CN" altLang="en-US" sz="5400" dirty="0">
                <a:solidFill>
                  <a:srgbClr val="FF3300"/>
                </a:solidFill>
                <a:latin typeface="Times New Roman" panose="02020603050405020304" pitchFamily="18" charset="0"/>
                <a:ea typeface="方正舒体" pitchFamily="2" charset="-122"/>
              </a:rPr>
              <a:t>提高警惕不要上当</a:t>
            </a:r>
            <a:endParaRPr lang="en-US" altLang="zh-CN" sz="5400" dirty="0">
              <a:solidFill>
                <a:srgbClr val="FF3300"/>
              </a:solidFill>
              <a:latin typeface="Times New Roman" panose="02020603050405020304" pitchFamily="18" charset="0"/>
              <a:ea typeface="方正舒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93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3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0418" name="矩形 60417"/>
          <p:cNvSpPr/>
          <p:nvPr/>
        </p:nvSpPr>
        <p:spPr>
          <a:xfrm>
            <a:off x="0" y="0"/>
            <a:ext cx="9144000" cy="17367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buClr>
                <a:schemeClr val="bg1"/>
              </a:buClr>
            </a:pPr>
            <a:r>
              <a:rPr lang="zh-CN" altLang="en-US" sz="5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吸毒多久会成瘾？</a:t>
            </a:r>
            <a:endParaRPr lang="zh-CN" altLang="en-US" sz="5400" b="0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  <a:p>
            <a:pPr eaLnBrk="0" hangingPunct="0">
              <a:buClr>
                <a:schemeClr val="bg1"/>
              </a:buClr>
            </a:pPr>
            <a:endParaRPr lang="zh-CN" altLang="en-US" sz="5400" b="0" dirty="0"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60419" name="矩形 60418"/>
          <p:cNvSpPr/>
          <p:nvPr/>
        </p:nvSpPr>
        <p:spPr>
          <a:xfrm>
            <a:off x="381000" y="838200"/>
            <a:ext cx="9144000" cy="55768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Clr>
                <a:schemeClr val="bg1"/>
              </a:buClr>
            </a:pPr>
            <a:r>
              <a:rPr lang="zh-CN" altLang="en-US" sz="7200" dirty="0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毒性强的成瘾越快，吗啡、海洛因如果</a:t>
            </a:r>
            <a:endParaRPr lang="zh-CN" altLang="en-US" sz="7200" dirty="0">
              <a:solidFill>
                <a:srgbClr val="00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buClr>
                <a:schemeClr val="bg1"/>
              </a:buClr>
            </a:pPr>
            <a:r>
              <a:rPr lang="zh-CN" altLang="en-US" sz="7200" dirty="0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每天两次，每次</a:t>
            </a:r>
            <a:r>
              <a:rPr lang="en-US" altLang="zh-CN" sz="7200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0.1</a:t>
            </a:r>
            <a:endParaRPr lang="en-US" altLang="zh-CN" sz="7200">
              <a:solidFill>
                <a:srgbClr val="00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buClr>
                <a:schemeClr val="bg1"/>
              </a:buClr>
            </a:pPr>
            <a:r>
              <a:rPr lang="zh-CN" altLang="en-US" sz="7200" dirty="0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克，</a:t>
            </a:r>
            <a:r>
              <a:rPr lang="en-US" altLang="zh-CN" sz="7200" dirty="0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2</a:t>
            </a:r>
            <a:r>
              <a:rPr lang="zh-CN" altLang="en-US" sz="7200" dirty="0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至</a:t>
            </a:r>
            <a:r>
              <a:rPr lang="en-US" altLang="zh-CN" sz="7200" dirty="0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3</a:t>
            </a:r>
            <a:r>
              <a:rPr lang="zh-CN" altLang="en-US" sz="7200" dirty="0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天即成瘾。</a:t>
            </a:r>
            <a:endParaRPr lang="zh-CN" altLang="en-US" sz="7200" dirty="0">
              <a:solidFill>
                <a:srgbClr val="00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eaLnBrk="0" hangingPunct="0">
              <a:buClr>
                <a:schemeClr val="bg1"/>
              </a:buClr>
            </a:pPr>
            <a:endParaRPr lang="zh-CN" altLang="en-US" sz="72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60420" name="矩形 60419"/>
          <p:cNvSpPr/>
          <p:nvPr/>
        </p:nvSpPr>
        <p:spPr>
          <a:xfrm>
            <a:off x="1371600" y="5410200"/>
            <a:ext cx="6324600" cy="1219200"/>
          </a:xfrm>
          <a:prstGeom prst="rect">
            <a:avLst/>
          </a:prstGeom>
          <a:solidFill>
            <a:srgbClr val="FF33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60421" name="文本框 60420"/>
          <p:cNvSpPr txBox="1"/>
          <p:nvPr/>
        </p:nvSpPr>
        <p:spPr>
          <a:xfrm>
            <a:off x="1752600" y="5638800"/>
            <a:ext cx="35052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Clr>
                <a:schemeClr val="bg1"/>
              </a:buClr>
            </a:pPr>
            <a:endParaRPr sz="2400" b="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0422" name="文本框 60421"/>
          <p:cNvSpPr txBox="1"/>
          <p:nvPr/>
        </p:nvSpPr>
        <p:spPr>
          <a:xfrm>
            <a:off x="1524000" y="5562600"/>
            <a:ext cx="6172200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Clr>
                <a:schemeClr val="bg1"/>
              </a:buClr>
            </a:pPr>
            <a:r>
              <a:rPr lang="zh-CN" altLang="en-US" sz="5400" dirty="0">
                <a:latin typeface="Times New Roman" panose="02020603050405020304" pitchFamily="18" charset="0"/>
                <a:ea typeface="黑体" panose="02010609060101010101" pitchFamily="2" charset="-122"/>
              </a:rPr>
              <a:t>时刻警惕  抵制侵蚀</a:t>
            </a:r>
            <a:endParaRPr lang="zh-CN" altLang="en-US" sz="5400"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60423" name="任意多边形 60422"/>
          <p:cNvSpPr/>
          <p:nvPr/>
        </p:nvSpPr>
        <p:spPr>
          <a:xfrm>
            <a:off x="533400" y="228600"/>
            <a:ext cx="685800" cy="609600"/>
          </a:xfrm>
          <a:custGeom>
            <a:avLst/>
            <a:gdLst>
              <a:gd name="txL" fmla="*/ 2160 w 21600"/>
              <a:gd name="txT" fmla="*/ 8640 h 21600"/>
              <a:gd name="txR" fmla="*/ 19440 w 21600"/>
              <a:gd name="txB" fmla="*/ 12960 h 21600"/>
            </a:gdLst>
            <a:ahLst/>
            <a:cxnLst/>
            <a:rect l="txL" t="txT" r="txR" b="txB"/>
            <a:pathLst>
              <a:path w="21600" h="21600">
                <a:moveTo>
                  <a:pt x="10800" y="0"/>
                </a:moveTo>
                <a:lnTo>
                  <a:pt x="6480" y="4320"/>
                </a:lnTo>
                <a:lnTo>
                  <a:pt x="8640" y="4320"/>
                </a:lnTo>
                <a:lnTo>
                  <a:pt x="8640" y="8640"/>
                </a:lnTo>
                <a:lnTo>
                  <a:pt x="4320" y="8640"/>
                </a:lnTo>
                <a:lnTo>
                  <a:pt x="4320" y="6480"/>
                </a:lnTo>
                <a:lnTo>
                  <a:pt x="0" y="10800"/>
                </a:lnTo>
                <a:lnTo>
                  <a:pt x="4320" y="15120"/>
                </a:lnTo>
                <a:lnTo>
                  <a:pt x="4320" y="12960"/>
                </a:lnTo>
                <a:lnTo>
                  <a:pt x="8640" y="12960"/>
                </a:lnTo>
                <a:lnTo>
                  <a:pt x="8640" y="17280"/>
                </a:lnTo>
                <a:lnTo>
                  <a:pt x="6480" y="17280"/>
                </a:lnTo>
                <a:lnTo>
                  <a:pt x="10800" y="21600"/>
                </a:lnTo>
                <a:lnTo>
                  <a:pt x="15120" y="17280"/>
                </a:lnTo>
                <a:lnTo>
                  <a:pt x="12960" y="17280"/>
                </a:lnTo>
                <a:lnTo>
                  <a:pt x="12960" y="12960"/>
                </a:lnTo>
                <a:lnTo>
                  <a:pt x="17280" y="12960"/>
                </a:lnTo>
                <a:lnTo>
                  <a:pt x="17280" y="15120"/>
                </a:lnTo>
                <a:lnTo>
                  <a:pt x="21600" y="10800"/>
                </a:lnTo>
                <a:lnTo>
                  <a:pt x="17280" y="6480"/>
                </a:lnTo>
                <a:lnTo>
                  <a:pt x="17280" y="8640"/>
                </a:lnTo>
                <a:lnTo>
                  <a:pt x="12960" y="8640"/>
                </a:lnTo>
                <a:lnTo>
                  <a:pt x="12960" y="4320"/>
                </a:lnTo>
                <a:lnTo>
                  <a:pt x="15120" y="4320"/>
                </a:lnTo>
                <a:close/>
              </a:path>
            </a:pathLst>
          </a:custGeom>
          <a:solidFill>
            <a:srgbClr val="FF33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60424" name="任意多边形 60423"/>
          <p:cNvSpPr/>
          <p:nvPr/>
        </p:nvSpPr>
        <p:spPr>
          <a:xfrm>
            <a:off x="7620000" y="228600"/>
            <a:ext cx="685800" cy="609600"/>
          </a:xfrm>
          <a:custGeom>
            <a:avLst/>
            <a:gdLst>
              <a:gd name="txL" fmla="*/ 1064 w 21600"/>
              <a:gd name="txT" fmla="*/ 8650 h 21600"/>
              <a:gd name="txR" fmla="*/ 20535 w 21600"/>
              <a:gd name="txB" fmla="*/ 12950 h 21600"/>
            </a:gdLst>
            <a:ahLst/>
            <a:cxnLst/>
            <a:rect l="txL" t="txT" r="txR" b="txB"/>
            <a:pathLst>
              <a:path w="21600" h="21600">
                <a:moveTo>
                  <a:pt x="10800" y="0"/>
                </a:moveTo>
                <a:lnTo>
                  <a:pt x="6480" y="2138"/>
                </a:lnTo>
                <a:lnTo>
                  <a:pt x="8650" y="2138"/>
                </a:lnTo>
                <a:lnTo>
                  <a:pt x="8650" y="8650"/>
                </a:lnTo>
                <a:lnTo>
                  <a:pt x="2138" y="8650"/>
                </a:lnTo>
                <a:lnTo>
                  <a:pt x="2138" y="6480"/>
                </a:lnTo>
                <a:lnTo>
                  <a:pt x="0" y="10800"/>
                </a:lnTo>
                <a:lnTo>
                  <a:pt x="2138" y="15120"/>
                </a:lnTo>
                <a:lnTo>
                  <a:pt x="2138" y="12950"/>
                </a:lnTo>
                <a:lnTo>
                  <a:pt x="8650" y="12950"/>
                </a:lnTo>
                <a:lnTo>
                  <a:pt x="8650" y="19462"/>
                </a:lnTo>
                <a:lnTo>
                  <a:pt x="6480" y="19462"/>
                </a:lnTo>
                <a:lnTo>
                  <a:pt x="10800" y="21600"/>
                </a:lnTo>
                <a:lnTo>
                  <a:pt x="15120" y="19462"/>
                </a:lnTo>
                <a:lnTo>
                  <a:pt x="12950" y="19462"/>
                </a:lnTo>
                <a:lnTo>
                  <a:pt x="12950" y="12950"/>
                </a:lnTo>
                <a:lnTo>
                  <a:pt x="19462" y="12950"/>
                </a:lnTo>
                <a:lnTo>
                  <a:pt x="19462" y="15120"/>
                </a:lnTo>
                <a:lnTo>
                  <a:pt x="21600" y="10800"/>
                </a:lnTo>
                <a:lnTo>
                  <a:pt x="19462" y="6480"/>
                </a:lnTo>
                <a:lnTo>
                  <a:pt x="19462" y="8650"/>
                </a:lnTo>
                <a:lnTo>
                  <a:pt x="12950" y="8650"/>
                </a:lnTo>
                <a:lnTo>
                  <a:pt x="12950" y="2138"/>
                </a:lnTo>
                <a:lnTo>
                  <a:pt x="15120" y="2138"/>
                </a:lnTo>
                <a:close/>
              </a:path>
            </a:pathLst>
          </a:custGeom>
          <a:solidFill>
            <a:srgbClr val="FF33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0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04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04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19" grpId="0"/>
      <p:bldP spid="6042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2466" name="标题 62465"/>
          <p:cNvSpPr>
            <a:spLocks noGrp="1"/>
          </p:cNvSpPr>
          <p:nvPr>
            <p:ph type="title"/>
          </p:nvPr>
        </p:nvSpPr>
        <p:spPr/>
        <p:txBody>
          <a:bodyPr anchor="ctr"/>
          <a:p>
            <a:r>
              <a:rPr lang="zh-CN" altLang="en-US" dirty="0">
                <a:solidFill>
                  <a:srgbClr val="FF0066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吸毒为何会上瘾</a:t>
            </a:r>
            <a:r>
              <a:rPr lang="en-US" altLang="zh-CN">
                <a:solidFill>
                  <a:srgbClr val="FF0066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?</a:t>
            </a:r>
            <a:endParaRPr lang="en-US" altLang="zh-CN">
              <a:solidFill>
                <a:srgbClr val="FF0066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62467" name="文本占位符 62466"/>
          <p:cNvSpPr>
            <a:spLocks noGrp="1"/>
          </p:cNvSpPr>
          <p:nvPr>
            <p:ph type="body" idx="1"/>
          </p:nvPr>
        </p:nvSpPr>
        <p:spPr/>
        <p:txBody>
          <a:bodyPr/>
          <a:p>
            <a:pPr>
              <a:buNone/>
            </a:pPr>
            <a:r>
              <a:rPr lang="en-US" altLang="zh-CN" dirty="0"/>
              <a:t>     </a:t>
            </a:r>
            <a:r>
              <a:rPr lang="zh-CN" altLang="en-US" b="1" dirty="0">
                <a:solidFill>
                  <a:srgbClr val="FF3300"/>
                </a:solidFill>
                <a:hlinkClick r:id="" action="ppaction://hlinkshowjump?jump=nextslide"/>
              </a:rPr>
              <a:t>在人脑中本来就有一种叫做类吗啡肽的物质</a:t>
            </a:r>
            <a:r>
              <a:rPr lang="en-US" altLang="zh-CN" b="1" dirty="0">
                <a:solidFill>
                  <a:srgbClr val="FF3300"/>
                </a:solidFill>
                <a:hlinkClick r:id="" action="ppaction://hlinkshowjump?jump=nextslide"/>
              </a:rPr>
              <a:t>,</a:t>
            </a:r>
            <a:r>
              <a:rPr lang="zh-CN" altLang="en-US" b="1" dirty="0">
                <a:solidFill>
                  <a:srgbClr val="FF3300"/>
                </a:solidFill>
                <a:hlinkClick r:id="" action="ppaction://hlinkshowjump?jump=nextslide"/>
              </a:rPr>
              <a:t>用来维持人体的正常的生理活动</a:t>
            </a:r>
            <a:r>
              <a:rPr lang="en-US" altLang="zh-CN" b="1" dirty="0">
                <a:solidFill>
                  <a:srgbClr val="FF3300"/>
                </a:solidFill>
                <a:hlinkClick r:id="" action="ppaction://hlinkshowjump?jump=nextslide"/>
              </a:rPr>
              <a:t>.</a:t>
            </a:r>
            <a:r>
              <a:rPr lang="zh-CN" altLang="en-US" b="1" dirty="0">
                <a:solidFill>
                  <a:srgbClr val="FF3300"/>
                </a:solidFill>
                <a:hlinkClick r:id="" action="ppaction://hlinkshowjump?jump=nextslide"/>
              </a:rPr>
              <a:t>吸毒后</a:t>
            </a:r>
            <a:r>
              <a:rPr lang="en-US" altLang="zh-CN" b="1" dirty="0">
                <a:solidFill>
                  <a:srgbClr val="FF3300"/>
                </a:solidFill>
                <a:hlinkClick r:id="" action="ppaction://hlinkshowjump?jump=nextslide"/>
              </a:rPr>
              <a:t>,</a:t>
            </a:r>
            <a:r>
              <a:rPr lang="zh-CN" altLang="en-US" b="1" dirty="0">
                <a:solidFill>
                  <a:srgbClr val="FF3300"/>
                </a:solidFill>
                <a:hlinkClick r:id="" action="ppaction://hlinkshowjump?jump=nextslide"/>
              </a:rPr>
              <a:t>外来的吗啡肽</a:t>
            </a:r>
            <a:r>
              <a:rPr lang="zh-CN" altLang="en-US" b="1" dirty="0">
                <a:solidFill>
                  <a:srgbClr val="FF3300"/>
                </a:solidFill>
                <a:hlinkClick r:id="" action="ppaction://hlinkshowjump?jump=nextslide"/>
              </a:rPr>
              <a:t>进入人体</a:t>
            </a:r>
            <a:r>
              <a:rPr lang="en-US" altLang="zh-CN" b="1" dirty="0">
                <a:solidFill>
                  <a:srgbClr val="FF3300"/>
                </a:solidFill>
                <a:hlinkClick r:id="" action="ppaction://hlinkshowjump?jump=nextslide"/>
              </a:rPr>
              <a:t>,</a:t>
            </a:r>
            <a:r>
              <a:rPr lang="zh-CN" altLang="en-US" b="1" dirty="0">
                <a:solidFill>
                  <a:srgbClr val="FF3300"/>
                </a:solidFill>
                <a:hlinkClick r:id="" action="ppaction://hlinkshowjump?jump=nextslide"/>
              </a:rPr>
              <a:t>抑制了分泌</a:t>
            </a:r>
            <a:r>
              <a:rPr lang="en-US" altLang="zh-CN" b="1" dirty="0">
                <a:solidFill>
                  <a:srgbClr val="FF3300"/>
                </a:solidFill>
                <a:hlinkClick r:id="" action="ppaction://hlinkshowjump?jump=nextslide"/>
              </a:rPr>
              <a:t>,,</a:t>
            </a:r>
            <a:r>
              <a:rPr lang="zh-CN" altLang="en-US" b="1" dirty="0">
                <a:solidFill>
                  <a:srgbClr val="FF3300"/>
                </a:solidFill>
                <a:hlinkClick r:id="" action="ppaction://hlinkshowjump?jump=nextslide"/>
              </a:rPr>
              <a:t>最后停止分泌</a:t>
            </a:r>
            <a:r>
              <a:rPr lang="en-US" altLang="zh-CN" b="1" dirty="0">
                <a:solidFill>
                  <a:srgbClr val="FF3300"/>
                </a:solidFill>
                <a:hlinkClick r:id="" action="ppaction://hlinkshowjump?jump=nextslide"/>
              </a:rPr>
              <a:t>,</a:t>
            </a:r>
            <a:r>
              <a:rPr lang="zh-CN" altLang="en-US" b="1" dirty="0">
                <a:solidFill>
                  <a:srgbClr val="FF3300"/>
                </a:solidFill>
                <a:hlinkClick r:id="" action="ppaction://hlinkshowjump?jump=nextslide"/>
              </a:rPr>
              <a:t>只有靠外界的来维持</a:t>
            </a:r>
            <a:r>
              <a:rPr lang="en-US" altLang="zh-CN" b="1" dirty="0">
                <a:solidFill>
                  <a:srgbClr val="FF3300"/>
                </a:solidFill>
                <a:hlinkClick r:id="" action="ppaction://hlinkshowjump?jump=nextslide"/>
              </a:rPr>
              <a:t>,</a:t>
            </a:r>
            <a:r>
              <a:rPr lang="zh-CN" altLang="en-US" b="1" dirty="0">
                <a:solidFill>
                  <a:srgbClr val="FF3300"/>
                </a:solidFill>
                <a:hlinkClick r:id="" action="ppaction://hlinkshowjump?jump=nextslide"/>
              </a:rPr>
              <a:t>继续吸毒</a:t>
            </a:r>
            <a:r>
              <a:rPr lang="en-US" altLang="zh-CN" b="1" dirty="0">
                <a:solidFill>
                  <a:srgbClr val="FF3300"/>
                </a:solidFill>
                <a:hlinkClick r:id="" action="ppaction://hlinkshowjump?jump=nextslide"/>
              </a:rPr>
              <a:t>,</a:t>
            </a:r>
            <a:r>
              <a:rPr lang="zh-CN" altLang="en-US" b="1" dirty="0">
                <a:solidFill>
                  <a:srgbClr val="FF3300"/>
                </a:solidFill>
                <a:hlinkClick r:id="" action="ppaction://hlinkshowjump?jump=nextslide"/>
              </a:rPr>
              <a:t>才能解除痛苦</a:t>
            </a:r>
            <a:r>
              <a:rPr lang="en-US" altLang="zh-CN" b="1" dirty="0">
                <a:solidFill>
                  <a:srgbClr val="FF3300"/>
                </a:solidFill>
                <a:hlinkClick r:id="" action="ppaction://hlinkshowjump?jump=nextslide"/>
              </a:rPr>
              <a:t>,</a:t>
            </a:r>
            <a:r>
              <a:rPr lang="zh-CN" altLang="en-US" b="1" dirty="0">
                <a:solidFill>
                  <a:srgbClr val="FF3300"/>
                </a:solidFill>
                <a:hlinkClick r:id="" action="ppaction://hlinkshowjump?jump=nextslide"/>
              </a:rPr>
              <a:t>这就是“上瘾”。</a:t>
            </a:r>
            <a:endParaRPr lang="zh-CN" altLang="en-US" b="1">
              <a:solidFill>
                <a:srgbClr val="FF3300"/>
              </a:solidFill>
            </a:endParaRPr>
          </a:p>
        </p:txBody>
      </p:sp>
      <p:sp>
        <p:nvSpPr>
          <p:cNvPr id="62468" name="文本框 62467"/>
          <p:cNvSpPr txBox="1"/>
          <p:nvPr/>
        </p:nvSpPr>
        <p:spPr>
          <a:xfrm rot="309513">
            <a:off x="3778250" y="3105150"/>
            <a:ext cx="1247775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Clr>
                <a:schemeClr val="bg1"/>
              </a:buClr>
            </a:pPr>
            <a:endParaRPr sz="2400" b="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3490" name="图片 63489" descr="吸毒危害图片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4495800" cy="548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3491" name="文本框 63490"/>
          <p:cNvSpPr txBox="1"/>
          <p:nvPr/>
        </p:nvSpPr>
        <p:spPr>
          <a:xfrm>
            <a:off x="1981200" y="5410200"/>
            <a:ext cx="6781800" cy="11890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Clr>
                <a:schemeClr val="bg1"/>
              </a:buClr>
            </a:pPr>
            <a:r>
              <a:rPr lang="zh-CN" altLang="en-US" sz="7200" dirty="0">
                <a:latin typeface="Times New Roman" panose="02020603050405020304" pitchFamily="18" charset="0"/>
                <a:ea typeface="黑体" panose="02010609060101010101" pitchFamily="2" charset="-122"/>
              </a:rPr>
              <a:t>吸毒的危害！</a:t>
            </a:r>
            <a:endParaRPr lang="zh-CN" altLang="en-US" sz="7200"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pic>
        <p:nvPicPr>
          <p:cNvPr id="63492" name="图片 63491" descr="危害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5800" y="0"/>
            <a:ext cx="4648200" cy="54943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3493" name="标题 63492"/>
          <p:cNvSpPr>
            <a:spLocks noGrp="1"/>
          </p:cNvSpPr>
          <p:nvPr>
            <p:ph type="title"/>
          </p:nvPr>
        </p:nvSpPr>
        <p:spPr>
          <a:xfrm>
            <a:off x="755650" y="260350"/>
            <a:ext cx="7772400" cy="1143000"/>
          </a:xfrm>
        </p:spPr>
        <p:txBody>
          <a:bodyPr anchor="ctr"/>
          <a:p>
            <a:r>
              <a:rPr lang="zh-CN" altLang="en-US" sz="7200" b="1" u="sng" dirty="0">
                <a:solidFill>
                  <a:schemeClr val="tx1"/>
                </a:solidFill>
                <a:ea typeface="黑体" panose="02010609060101010101" pitchFamily="2" charset="-122"/>
              </a:rPr>
              <a:t>吸毒致死</a:t>
            </a:r>
            <a:r>
              <a:rPr lang="zh-CN" altLang="en-US" sz="7200" b="1" u="sng" dirty="0">
                <a:solidFill>
                  <a:srgbClr val="FF0000"/>
                </a:solidFill>
                <a:ea typeface="黑体" panose="02010609060101010101" pitchFamily="2" charset="-122"/>
              </a:rPr>
              <a:t>！</a:t>
            </a:r>
            <a:endParaRPr lang="zh-CN" altLang="en-US" sz="7200" b="1" u="sng" dirty="0">
              <a:solidFill>
                <a:srgbClr val="FF0000"/>
              </a:solidFill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34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34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34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34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4514" name="文本框 64513"/>
          <p:cNvSpPr txBox="1"/>
          <p:nvPr/>
        </p:nvSpPr>
        <p:spPr>
          <a:xfrm>
            <a:off x="304800" y="0"/>
            <a:ext cx="1828800" cy="55768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Clr>
                <a:schemeClr val="bg1"/>
              </a:buClr>
            </a:pPr>
            <a:r>
              <a:rPr lang="zh-CN" altLang="en-US" sz="7200" dirty="0">
                <a:latin typeface="Times New Roman" panose="02020603050405020304" pitchFamily="18" charset="0"/>
                <a:ea typeface="黑体" panose="02010609060101010101" pitchFamily="2" charset="-122"/>
              </a:rPr>
              <a:t>吸毒的危害</a:t>
            </a:r>
            <a:endParaRPr lang="zh-CN" altLang="en-US" sz="7200"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pic>
        <p:nvPicPr>
          <p:cNvPr id="64515" name="图片 64514" descr="危害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00200" y="0"/>
            <a:ext cx="75438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4516" name="标题 64515"/>
          <p:cNvSpPr>
            <a:spLocks noGrp="1"/>
          </p:cNvSpPr>
          <p:nvPr>
            <p:ph type="title"/>
          </p:nvPr>
        </p:nvSpPr>
        <p:spPr>
          <a:xfrm>
            <a:off x="755650" y="0"/>
            <a:ext cx="7772400" cy="1143000"/>
          </a:xfrm>
        </p:spPr>
        <p:txBody>
          <a:bodyPr anchor="ctr"/>
          <a:p>
            <a:r>
              <a:rPr lang="zh-CN" altLang="en-US" sz="6000" b="1" u="sng" dirty="0">
                <a:ea typeface="黑体" panose="02010609060101010101" pitchFamily="2" charset="-122"/>
              </a:rPr>
              <a:t>染病致死</a:t>
            </a:r>
            <a:r>
              <a:rPr lang="zh-CN" altLang="en-US" sz="6600" b="1" u="sng" dirty="0">
                <a:solidFill>
                  <a:srgbClr val="FF0000"/>
                </a:solidFill>
                <a:ea typeface="黑体" panose="02010609060101010101" pitchFamily="2" charset="-122"/>
              </a:rPr>
              <a:t>！</a:t>
            </a:r>
            <a:endParaRPr lang="zh-CN" altLang="en-US" sz="6600" b="1" u="sng" dirty="0">
              <a:solidFill>
                <a:srgbClr val="FF0000"/>
              </a:solidFill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4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5538" name="图片 65537" descr="危害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CC"/>
          </a:solidFill>
          <a:ln w="9525">
            <a:noFill/>
          </a:ln>
        </p:spPr>
      </p:pic>
      <p:sp>
        <p:nvSpPr>
          <p:cNvPr id="65539" name="标题 65538"/>
          <p:cNvSpPr>
            <a:spLocks noGrp="1"/>
          </p:cNvSpPr>
          <p:nvPr>
            <p:ph type="title"/>
          </p:nvPr>
        </p:nvSpPr>
        <p:spPr>
          <a:xfrm>
            <a:off x="3505200" y="5562600"/>
            <a:ext cx="5257800" cy="1066800"/>
          </a:xfrm>
          <a:solidFill>
            <a:srgbClr val="FFFFCC"/>
          </a:solidFill>
        </p:spPr>
        <p:txBody>
          <a:bodyPr anchor="ctr"/>
          <a:p>
            <a:r>
              <a:rPr lang="zh-CN" altLang="en-US" sz="7200" b="1" dirty="0">
                <a:solidFill>
                  <a:srgbClr val="FF0000"/>
                </a:solidFill>
                <a:ea typeface="黑体" panose="02010609060101010101" pitchFamily="2" charset="-122"/>
              </a:rPr>
              <a:t>吸毒的危害！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55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55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6562" name="图片 66561" descr="危害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6563" name="标题 66562"/>
          <p:cNvSpPr>
            <a:spLocks noGrp="1"/>
          </p:cNvSpPr>
          <p:nvPr>
            <p:ph type="title"/>
          </p:nvPr>
        </p:nvSpPr>
        <p:spPr>
          <a:xfrm>
            <a:off x="7543800" y="457200"/>
            <a:ext cx="1143000" cy="5486400"/>
          </a:xfrm>
          <a:solidFill>
            <a:srgbClr val="FF0000"/>
          </a:solidFill>
        </p:spPr>
        <p:txBody>
          <a:bodyPr anchor="ctr"/>
          <a:p>
            <a:r>
              <a:rPr lang="zh-CN" altLang="en-US" sz="7200" b="1" dirty="0">
                <a:solidFill>
                  <a:schemeClr val="bg1"/>
                </a:solidFill>
                <a:ea typeface="黑体" panose="02010609060101010101" pitchFamily="2" charset="-122"/>
              </a:rPr>
              <a:t>吸毒的危害</a:t>
            </a:r>
            <a:endParaRPr lang="zh-CN" alt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66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8434" name="图片 18433" descr="导致精神疾病"/>
          <p:cNvPicPr>
            <a:picLocks noChangeAspect="1"/>
          </p:cNvPicPr>
          <p:nvPr/>
        </p:nvPicPr>
        <p:blipFill>
          <a:blip r:embed="rId1"/>
          <a:srcRect l="12672" t="6047" r="12015" b="81375"/>
          <a:stretch>
            <a:fillRect/>
          </a:stretch>
        </p:blipFill>
        <p:spPr>
          <a:xfrm>
            <a:off x="179388" y="115888"/>
            <a:ext cx="5724525" cy="15113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435" name="图片 18434" descr="吸毒对个人的危害画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388" y="1916113"/>
            <a:ext cx="3182937" cy="46799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436" name="图片 18435" descr="不支持 FSO! 只能显示jpg图片"/>
          <p:cNvPicPr>
            <a:picLocks noChangeAspect="1"/>
          </p:cNvPicPr>
          <p:nvPr/>
        </p:nvPicPr>
        <p:blipFill>
          <a:blip r:embed="rId3">
            <a:clrChange>
              <a:clrFrom>
                <a:srgbClr val="FCFEFB"/>
              </a:clrFrom>
              <a:clrTo>
                <a:srgbClr val="FCFEFB">
                  <a:alpha val="0"/>
                </a:srgbClr>
              </a:clrTo>
            </a:clrChange>
          </a:blip>
          <a:srcRect t="17967"/>
          <a:stretch>
            <a:fillRect/>
          </a:stretch>
        </p:blipFill>
        <p:spPr>
          <a:xfrm>
            <a:off x="3865880" y="835025"/>
            <a:ext cx="5045075" cy="57610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437" name="图片 18436" descr="漫画3_去年今日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0113" y="1773238"/>
            <a:ext cx="7315200" cy="4648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38" name="矩形 18437"/>
          <p:cNvSpPr/>
          <p:nvPr/>
        </p:nvSpPr>
        <p:spPr>
          <a:xfrm>
            <a:off x="900113" y="5300663"/>
            <a:ext cx="7772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400" u="none" kern="1200" baseline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lvl="0" algn="l"/>
            <a:r>
              <a:rPr lang="zh-CN" altLang="en-US" sz="3600" b="0" dirty="0">
                <a:solidFill>
                  <a:schemeClr val="tx1"/>
                </a:solidFill>
                <a:latin typeface="华文行楷" pitchFamily="2" charset="-122"/>
                <a:ea typeface="华文行楷" pitchFamily="2" charset="-122"/>
              </a:rPr>
              <a:t>漫画：去年今日</a:t>
            </a:r>
            <a:endParaRPr lang="zh-CN" altLang="en-US" sz="3600" b="0" dirty="0">
              <a:solidFill>
                <a:schemeClr val="tx1"/>
              </a:solidFill>
              <a:latin typeface="华文行楷" pitchFamily="2" charset="-122"/>
              <a:ea typeface="华文行楷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8" name="标题 19457"/>
          <p:cNvSpPr>
            <a:spLocks noGrp="1"/>
          </p:cNvSpPr>
          <p:nvPr>
            <p:ph type="title"/>
          </p:nvPr>
        </p:nvSpPr>
        <p:spPr>
          <a:xfrm>
            <a:off x="762000" y="5867400"/>
            <a:ext cx="7848600" cy="609600"/>
          </a:xfrm>
        </p:spPr>
        <p:txBody>
          <a:bodyPr anchor="ctr"/>
          <a:p>
            <a:r>
              <a:rPr lang="zh-CN" altLang="en-US" sz="4800" b="1" dirty="0"/>
              <a:t>吸毒对家庭、社会的危害</a:t>
            </a:r>
            <a:endParaRPr lang="zh-CN" altLang="en-US" dirty="0"/>
          </a:p>
        </p:txBody>
      </p:sp>
      <p:pic>
        <p:nvPicPr>
          <p:cNvPr id="19459" name="图片 19458" descr="lhh_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04800" y="228600"/>
            <a:ext cx="4038600" cy="52339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60" name="图片 19459" descr="lhh_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228600"/>
            <a:ext cx="4040188" cy="52578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0482" name="矩形 20481"/>
          <p:cNvSpPr/>
          <p:nvPr/>
        </p:nvSpPr>
        <p:spPr>
          <a:xfrm>
            <a:off x="457200" y="341313"/>
            <a:ext cx="8229600" cy="114300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anchor="ctr"/>
          <a:lstStyle>
            <a:lvl1pPr marL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400" u="none" kern="1200" baseline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lvl="0"/>
            <a:r>
              <a:rPr lang="zh-CN" altLang="en-US" b="1" dirty="0">
                <a:solidFill>
                  <a:srgbClr val="CC3300"/>
                </a:solidFill>
                <a:ea typeface="黑体" panose="02010609060101010101" pitchFamily="2" charset="-122"/>
              </a:rPr>
              <a:t>海洛因扼杀了孔雀</a:t>
            </a:r>
            <a:endParaRPr lang="zh-CN" altLang="en-US" b="1" dirty="0">
              <a:solidFill>
                <a:srgbClr val="CC3300"/>
              </a:solidFill>
              <a:ea typeface="黑体" panose="02010609060101010101" pitchFamily="2" charset="-122"/>
            </a:endParaRPr>
          </a:p>
        </p:txBody>
      </p:sp>
      <p:sp>
        <p:nvSpPr>
          <p:cNvPr id="20483" name="矩形 20482"/>
          <p:cNvSpPr/>
          <p:nvPr/>
        </p:nvSpPr>
        <p:spPr>
          <a:xfrm>
            <a:off x="446088" y="1566863"/>
            <a:ext cx="8229600" cy="4525962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/>
          <a:lstStyle>
            <a:lvl1pPr marL="34290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lvl="3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lvl="4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>
              <a:lnSpc>
                <a:spcPct val="120000"/>
              </a:lnSpc>
              <a:buNone/>
            </a:pPr>
            <a:r>
              <a:rPr lang="en-US" altLang="zh-CN" sz="2800" b="1" dirty="0"/>
              <a:t>          </a:t>
            </a:r>
            <a:r>
              <a:rPr lang="zh-CN" altLang="en-US" sz="2800" b="1" dirty="0"/>
              <a:t>云南省艺术学校一名</a:t>
            </a:r>
            <a:r>
              <a:rPr lang="en-US" altLang="zh-CN" sz="2800" b="1" dirty="0"/>
              <a:t>16</a:t>
            </a:r>
            <a:r>
              <a:rPr lang="zh-CN" altLang="en-US" sz="2800" b="1" dirty="0"/>
              <a:t>岁的女生，以跳孔雀舞而在娱乐圈里小有名气。她第一次吸毒是因为胃疼，听人说吸了马上就不疼。第二次还想找点感觉，第三次就什么都不想了。吃饭、穿衣都成了额外的负担，更何况起早练功、晚上演出了。直到有一天她在排练厅犯了毒瘾，人们才得出这样的结论：海洛因扼杀了孔雀，毒品埋葬了她的艺术青春。</a:t>
            </a:r>
            <a:br>
              <a:rPr lang="zh-CN" altLang="en-US" sz="2800" b="1" dirty="0"/>
            </a:br>
            <a:endParaRPr lang="zh-CN" alt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9330" name="文本占位符 99329"/>
          <p:cNvSpPr>
            <a:spLocks noGrp="1"/>
          </p:cNvSpPr>
          <p:nvPr>
            <p:ph type="body" idx="1"/>
          </p:nvPr>
        </p:nvSpPr>
        <p:spPr>
          <a:xfrm>
            <a:off x="611505" y="692150"/>
            <a:ext cx="8229600" cy="5126990"/>
          </a:xfrm>
        </p:spPr>
        <p:txBody>
          <a:bodyPr/>
          <a:p>
            <a:r>
              <a:rPr lang="zh-CN" altLang="en-US" sz="4000" b="1" dirty="0">
                <a:solidFill>
                  <a:srgbClr val="0033CC"/>
                </a:solidFill>
                <a:latin typeface="楷体_GB2312" pitchFamily="49" charset="-122"/>
                <a:ea typeface="楷体_GB2312" pitchFamily="49" charset="-122"/>
              </a:rPr>
              <a:t>同学们，你们的生活幸福吗？每天有漂亮的衣服穿，有爸爸妈妈的呵护，有老师同学的关心，你们的生活真美好，你们就像一朵朵娇嫩的花儿，在阳光的哺育下竟相开放。可是有一些花儿却在罪恶的毒品摧残下悄然凋谢，这些摧残人类</a:t>
            </a:r>
            <a:r>
              <a:rPr lang="zh-CN" altLang="en-US" sz="4000" b="1" dirty="0">
                <a:solidFill>
                  <a:srgbClr val="0033CC"/>
                </a:solidFill>
                <a:latin typeface="楷体_GB2312" pitchFamily="49" charset="-122"/>
                <a:ea typeface="楷体_GB2312" pitchFamily="49" charset="-122"/>
              </a:rPr>
              <a:t>的毒品，你们认识它罪恶的嘴脸吗？ </a:t>
            </a:r>
            <a:endParaRPr lang="zh-CN" altLang="en-US" sz="4000" b="1" dirty="0">
              <a:solidFill>
                <a:srgbClr val="0033CC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6" name="标题 21505"/>
          <p:cNvSpPr>
            <a:spLocks noGrp="1"/>
          </p:cNvSpPr>
          <p:nvPr>
            <p:ph type="title"/>
          </p:nvPr>
        </p:nvSpPr>
        <p:spPr>
          <a:xfrm>
            <a:off x="1187450" y="-92075"/>
            <a:ext cx="6565900" cy="782638"/>
          </a:xfrm>
        </p:spPr>
        <p:txBody>
          <a:bodyPr anchor="ctr"/>
          <a:p>
            <a:r>
              <a:rPr lang="zh-CN" altLang="en-US" b="1" i="1" dirty="0">
                <a:solidFill>
                  <a:srgbClr val="FF0066"/>
                </a:solidFill>
                <a:ea typeface="幼圆" pitchFamily="49" charset="-122"/>
              </a:rPr>
              <a:t>幸福之家毁于毒品</a:t>
            </a:r>
            <a:r>
              <a:rPr lang="zh-CN" altLang="en-US" b="1" i="1" dirty="0">
                <a:solidFill>
                  <a:srgbClr val="FF0066"/>
                </a:solidFill>
              </a:rPr>
              <a:t> </a:t>
            </a:r>
            <a:endParaRPr lang="zh-CN" altLang="en-US" b="1" i="1" dirty="0">
              <a:solidFill>
                <a:srgbClr val="FF0066"/>
              </a:solidFill>
            </a:endParaRPr>
          </a:p>
        </p:txBody>
      </p:sp>
      <p:sp>
        <p:nvSpPr>
          <p:cNvPr id="21507" name="文本占位符 21506"/>
          <p:cNvSpPr>
            <a:spLocks noGrp="1"/>
          </p:cNvSpPr>
          <p:nvPr>
            <p:ph type="body" idx="1"/>
          </p:nvPr>
        </p:nvSpPr>
        <p:spPr>
          <a:xfrm>
            <a:off x="-249237" y="620713"/>
            <a:ext cx="9283700" cy="6121400"/>
          </a:xfrm>
        </p:spPr>
        <p:txBody>
          <a:bodyPr/>
          <a:p>
            <a:pPr>
              <a:lnSpc>
                <a:spcPts val="4000"/>
              </a:lnSpc>
              <a:spcBef>
                <a:spcPct val="10000"/>
              </a:spcBef>
              <a:buNone/>
            </a:pPr>
            <a:r>
              <a:rPr lang="zh-CN" altLang="x-none" sz="2000" dirty="0">
                <a:ea typeface="黑体" panose="02010609060101010101" pitchFamily="2" charset="-122"/>
              </a:rPr>
              <a:t>             </a:t>
            </a:r>
            <a:r>
              <a:rPr lang="zh-CN" altLang="x-none" sz="2800" dirty="0">
                <a:ea typeface="黑体" panose="02010609060101010101" pitchFamily="2" charset="-122"/>
              </a:rPr>
              <a:t>电白霞洞镇陈某，在富裕之后，</a:t>
            </a:r>
            <a:r>
              <a:rPr lang="zh-CN" altLang="en-US" sz="2800" dirty="0">
                <a:ea typeface="黑体" panose="02010609060101010101" pitchFamily="2" charset="-122"/>
              </a:rPr>
              <a:t>无意中</a:t>
            </a:r>
            <a:r>
              <a:rPr lang="zh-CN" altLang="x-none" sz="2800" dirty="0">
                <a:ea typeface="黑体" panose="02010609060101010101" pitchFamily="2" charset="-122"/>
              </a:rPr>
              <a:t>却走上了吸毒之路。</a:t>
            </a:r>
            <a:r>
              <a:rPr lang="zh-CN" altLang="x-none" sz="2800" dirty="0">
                <a:latin typeface="黑体" panose="02010609060101010101" pitchFamily="2" charset="-122"/>
                <a:ea typeface="黑体" panose="02010609060101010101" pitchFamily="2" charset="-122"/>
              </a:rPr>
              <a:t>很快，他的钱财便因</a:t>
            </a:r>
            <a:r>
              <a:rPr lang="zh-CN" altLang="x-none" sz="2800" dirty="0">
                <a:ea typeface="黑体" panose="02010609060101010101" pitchFamily="2" charset="-122"/>
              </a:rPr>
              <a:t>吸毒而</a:t>
            </a:r>
            <a:r>
              <a:rPr lang="zh-CN" altLang="x-none" sz="2800" dirty="0">
                <a:latin typeface="黑体" panose="02010609060101010101" pitchFamily="2" charset="-122"/>
                <a:ea typeface="黑体" panose="02010609060101010101" pitchFamily="2" charset="-122"/>
              </a:rPr>
              <a:t>被耗光，还多次被公安机关抓去强制戒毒；但出来后，毒瘾难戒，不久又吸上了；没有经济来源的他，便回家折腾父母，向他们要钱，不给就又打又骂，其父不堪折磨，不久便</a:t>
            </a:r>
            <a:r>
              <a:rPr lang="zh-CN" altLang="en-US" sz="2800" dirty="0">
                <a:latin typeface="黑体" panose="02010609060101010101" pitchFamily="2" charset="-122"/>
                <a:ea typeface="黑体" panose="02010609060101010101" pitchFamily="2" charset="-122"/>
              </a:rPr>
              <a:t>去世</a:t>
            </a:r>
            <a:r>
              <a:rPr lang="zh-CN" altLang="x-none" sz="2800" dirty="0">
                <a:latin typeface="黑体" panose="02010609060101010101" pitchFamily="2" charset="-122"/>
                <a:ea typeface="黑体" panose="02010609060101010101" pitchFamily="2" charset="-122"/>
              </a:rPr>
              <a:t>了，其妻也伤心地带着女儿离去；家中所有值钱的东西也被他变买作了毒资，接下来便去偷、去抢、去骗，搞得亲戚朋友、左邻右舍不得安宁，此时，家中唯一的老母亲也因患白内障无钱医治而双目失明。最后，其母因没人照料而不知何时死去，尸体发臭了才被邻居发现；后来，陈某也因毒品攻心，横尸街头，一个原本非常幸福的家庭，就这样被毒品毁了！</a:t>
            </a:r>
            <a:br>
              <a:rPr lang="zh-CN" altLang="x-none" sz="2800" dirty="0">
                <a:latin typeface="黑体" panose="02010609060101010101" pitchFamily="2" charset="-122"/>
                <a:ea typeface="黑体" panose="02010609060101010101" pitchFamily="2" charset="-122"/>
              </a:rPr>
            </a:br>
            <a:br>
              <a:rPr lang="zh-CN" altLang="x-none" sz="2800" dirty="0"/>
            </a:br>
            <a:endParaRPr lang="zh-CN" altLang="x-none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charRg st="0" end="29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1507">
                                            <p:txEl>
                                              <p:charRg st="0" end="29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/>
      <p:bldP spid="21507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2530" name="图片 22529" descr="祸害家庭"/>
          <p:cNvPicPr>
            <a:picLocks noChangeAspect="1"/>
          </p:cNvPicPr>
          <p:nvPr/>
        </p:nvPicPr>
        <p:blipFill>
          <a:blip r:embed="rId1"/>
          <a:srcRect l="15575" t="8183" r="11964" b="81117"/>
          <a:stretch>
            <a:fillRect/>
          </a:stretch>
        </p:blipFill>
        <p:spPr>
          <a:xfrm>
            <a:off x="179388" y="188913"/>
            <a:ext cx="5040312" cy="11969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2531" name="图片 22530" descr="吸毒耗费家财画"/>
          <p:cNvPicPr>
            <a:picLocks noChangeAspect="1"/>
          </p:cNvPicPr>
          <p:nvPr/>
        </p:nvPicPr>
        <p:blipFill>
          <a:blip r:embed="rId2">
            <a:clrChange>
              <a:clrFrom>
                <a:srgbClr val="FBFAF5"/>
              </a:clrFrom>
              <a:clrTo>
                <a:srgbClr val="FBFAF5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49775" y="549275"/>
            <a:ext cx="4343400" cy="62753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2532" name="图片 22531" descr="吸毒对家庭的危害画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563" y="1989138"/>
            <a:ext cx="4318000" cy="44211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3554" name="图片 23553" descr="吸毒危害社会"/>
          <p:cNvPicPr>
            <a:picLocks noChangeAspect="1"/>
          </p:cNvPicPr>
          <p:nvPr/>
        </p:nvPicPr>
        <p:blipFill>
          <a:blip r:embed="rId1"/>
          <a:srcRect l="16165" t="6477" r="11841" b="66052"/>
          <a:stretch>
            <a:fillRect/>
          </a:stretch>
        </p:blipFill>
        <p:spPr>
          <a:xfrm>
            <a:off x="179388" y="0"/>
            <a:ext cx="8280400" cy="40100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3555" name="矩形 23554"/>
          <p:cNvSpPr/>
          <p:nvPr/>
        </p:nvSpPr>
        <p:spPr>
          <a:xfrm>
            <a:off x="6372225" y="3500438"/>
            <a:ext cx="1439863" cy="792162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pic>
        <p:nvPicPr>
          <p:cNvPr id="23556" name="图片 23555" descr="吸毒社会危害画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19475" y="2349500"/>
            <a:ext cx="5257800" cy="43354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5602" name="图片 25601" descr="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603" name="矩形 25602"/>
          <p:cNvSpPr/>
          <p:nvPr>
            <p:custDataLst>
              <p:tags r:id="rId2"/>
            </p:custDataLst>
          </p:nvPr>
        </p:nvSpPr>
        <p:spPr>
          <a:xfrm>
            <a:off x="323850" y="1773238"/>
            <a:ext cx="4535488" cy="1066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>
                <a:ln w="19050" cap="flat" cmpd="sng">
                  <a:solidFill>
                    <a:schemeClr val="accent2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00FF"/>
                </a:solidFill>
                <a:effectLst>
                  <a:outerShdw dist="35921" dir="2699999" algn="ctr" rotWithShape="0">
                    <a:srgbClr val="99000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吸毒的危害可以概括为12个字：</a:t>
            </a:r>
            <a:endParaRPr lang="zh-CN" altLang="en-US" sz="3600">
              <a:ln w="19050" cap="flat" cmpd="sng">
                <a:solidFill>
                  <a:schemeClr val="accent2"/>
                </a:solidFill>
                <a:prstDash val="solid"/>
                <a:headEnd type="none" w="med" len="med"/>
                <a:tailEnd type="none" w="med" len="med"/>
              </a:ln>
              <a:solidFill>
                <a:srgbClr val="0000FF"/>
              </a:solidFill>
              <a:effectLst>
                <a:outerShdw dist="35921" dir="2699999" algn="ctr" rotWithShape="0">
                  <a:srgbClr val="99000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5604" name="矩形 25603"/>
          <p:cNvSpPr/>
          <p:nvPr>
            <p:custDataLst>
              <p:tags r:id="rId3"/>
            </p:custDataLst>
          </p:nvPr>
        </p:nvSpPr>
        <p:spPr>
          <a:xfrm>
            <a:off x="1403350" y="3860800"/>
            <a:ext cx="6705600" cy="248285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  <a:normAutofit/>
          </a:bodyPr>
          <a:p>
            <a:pPr algn="ctr"/>
            <a:r>
              <a:rPr lang="zh-CN" altLang="en-US" sz="3600" normalizeH="1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华文新魏" charset="0"/>
                <a:ea typeface="华文新魏" charset="0"/>
              </a:rPr>
              <a:t>毁灭自己   祸及家庭   危害社会</a:t>
            </a:r>
            <a:endParaRPr lang="zh-CN" altLang="en-US" sz="3600" normalizeH="1"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FF0000"/>
              </a:solidFill>
              <a:latin typeface="华文新魏" charset="0"/>
              <a:ea typeface="华文新魏" charset="0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6626" name="文本框 26625"/>
          <p:cNvSpPr txBox="1"/>
          <p:nvPr/>
        </p:nvSpPr>
        <p:spPr>
          <a:xfrm>
            <a:off x="1835150" y="2060575"/>
            <a:ext cx="8423275" cy="30365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45000"/>
              </a:lnSpc>
            </a:pPr>
            <a:r>
              <a:rPr lang="en-US" altLang="zh-CN" sz="4400" dirty="0">
                <a:solidFill>
                  <a:srgbClr val="CC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   </a:t>
            </a:r>
            <a:r>
              <a:rPr lang="zh-CN" altLang="en-US" sz="4400" dirty="0">
                <a:solidFill>
                  <a:srgbClr val="CC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毒品有那么大的危害，</a:t>
            </a:r>
            <a:endParaRPr lang="zh-CN" altLang="en-US" sz="4400" dirty="0">
              <a:solidFill>
                <a:srgbClr val="CC33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lnSpc>
                <a:spcPct val="145000"/>
              </a:lnSpc>
            </a:pPr>
            <a:r>
              <a:rPr lang="zh-CN" altLang="en-US" sz="4400" dirty="0">
                <a:solidFill>
                  <a:srgbClr val="CC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为什么还有人去吸呢？</a:t>
            </a:r>
            <a:endParaRPr lang="zh-CN" altLang="en-US" sz="4400" dirty="0">
              <a:solidFill>
                <a:srgbClr val="CC33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lnSpc>
                <a:spcPct val="145000"/>
              </a:lnSpc>
            </a:pPr>
            <a:r>
              <a:rPr lang="zh-CN" altLang="en-US" sz="4400" dirty="0">
                <a:solidFill>
                  <a:srgbClr val="CC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此处学生讨论，各抒己见。</a:t>
            </a:r>
            <a:endParaRPr lang="zh-CN" altLang="en-US" sz="4400" dirty="0">
              <a:solidFill>
                <a:srgbClr val="CC33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7650" name="图片 27649" descr="漫画5—绝路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19475" y="260350"/>
            <a:ext cx="4895850" cy="6172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7651" name="矩形 27650"/>
          <p:cNvSpPr/>
          <p:nvPr/>
        </p:nvSpPr>
        <p:spPr>
          <a:xfrm>
            <a:off x="468313" y="4005263"/>
            <a:ext cx="7772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400" u="none" kern="1200" baseline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lvl="0" algn="l"/>
            <a:r>
              <a:rPr lang="zh-CN" altLang="en-US" sz="3600" b="0" dirty="0">
                <a:solidFill>
                  <a:schemeClr val="tx1"/>
                </a:solidFill>
                <a:latin typeface="华文行楷" pitchFamily="2" charset="-122"/>
                <a:ea typeface="华文行楷" pitchFamily="2" charset="-122"/>
              </a:rPr>
              <a:t>漫画：绝路</a:t>
            </a:r>
            <a:endParaRPr lang="zh-CN" altLang="en-US" sz="3600" b="0" dirty="0">
              <a:solidFill>
                <a:schemeClr val="tx1"/>
              </a:solidFill>
              <a:latin typeface="华文行楷" pitchFamily="2" charset="-122"/>
              <a:ea typeface="华文行楷" pitchFamily="2" charset="-122"/>
            </a:endParaRPr>
          </a:p>
        </p:txBody>
      </p:sp>
      <p:sp>
        <p:nvSpPr>
          <p:cNvPr id="27652" name="文本框 27651"/>
          <p:cNvSpPr txBox="1"/>
          <p:nvPr/>
        </p:nvSpPr>
        <p:spPr>
          <a:xfrm>
            <a:off x="0" y="1916113"/>
            <a:ext cx="2700338" cy="1311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40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1</a:t>
            </a:r>
            <a:r>
              <a:rPr lang="zh-CN" altLang="en-US" sz="40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、好奇心作祟！</a:t>
            </a:r>
            <a:endParaRPr lang="zh-CN" altLang="en-US" sz="4000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27653" name="远离毒品1.mp3">
            <a:hlinkClick r:id="" action="ppaction://media"/>
          </p:cNvPr>
          <p:cNvPicPr>
            <a:picLocks noRot="1"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484438" y="5805488"/>
            <a:ext cx="503237" cy="50323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765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90000">
                <p:cTn id="1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653"/>
                </p:tgtEl>
              </p:cMediaNode>
            </p:audio>
          </p:childTnLst>
        </p:cTn>
      </p:par>
    </p:tnLst>
    <p:bldLst>
      <p:bldP spid="27651" grpId="0"/>
      <p:bldP spid="27652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4" name="文本框 28673"/>
          <p:cNvSpPr txBox="1"/>
          <p:nvPr/>
        </p:nvSpPr>
        <p:spPr>
          <a:xfrm>
            <a:off x="468313" y="908050"/>
            <a:ext cx="2879725" cy="1311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40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2</a:t>
            </a:r>
            <a:r>
              <a:rPr lang="zh-CN" altLang="en-US" sz="40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、受毒贩诱惑</a:t>
            </a:r>
            <a:endParaRPr lang="zh-CN" altLang="en-US" sz="4000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28675" name="图片 28674" descr="5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07950" y="2538413"/>
            <a:ext cx="5761038" cy="43195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8676" name="图片 28675" descr="15910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6350" y="0"/>
            <a:ext cx="5327650" cy="39957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8677" name="远离毒品2.wav">
            <a:hlinkClick r:id="" action="ppaction://media"/>
          </p:cNvPr>
          <p:cNvPicPr>
            <a:picLocks noRot="1"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link="rId4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235825" y="5516563"/>
            <a:ext cx="304800" cy="3048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867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1000">
                <p:cTn id="2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8677"/>
                </p:tgtEl>
              </p:cMediaNode>
            </p:audio>
          </p:childTnLst>
        </p:cTn>
      </p:par>
    </p:tnLst>
    <p:bldLst>
      <p:bldP spid="28674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4818" name="矩形 34817">
            <a:hlinkClick r:id="rId1" action="ppaction://hlinkfile"/>
          </p:cNvPr>
          <p:cNvSpPr/>
          <p:nvPr/>
        </p:nvSpPr>
        <p:spPr>
          <a:xfrm>
            <a:off x="179388" y="333375"/>
            <a:ext cx="1512887" cy="647700"/>
          </a:xfrm>
          <a:prstGeom prst="rect">
            <a:avLst/>
          </a:prstGeom>
          <a:solidFill>
            <a:schemeClr val="folHlink"/>
          </a:solidFill>
          <a:ln w="9525" cap="flat" cmpd="sng">
            <a:solidFill>
              <a:schemeClr val="fol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4819" name="文本框 34818"/>
          <p:cNvSpPr txBox="1"/>
          <p:nvPr/>
        </p:nvSpPr>
        <p:spPr>
          <a:xfrm>
            <a:off x="304800" y="228600"/>
            <a:ext cx="1752600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Clr>
                <a:schemeClr val="bg1"/>
              </a:buClr>
            </a:pPr>
            <a:r>
              <a:rPr lang="zh-CN" altLang="en-US" sz="4400" b="0" dirty="0">
                <a:solidFill>
                  <a:srgbClr val="FF0000"/>
                </a:solidFill>
                <a:latin typeface="Times New Roman" panose="02020603050405020304" pitchFamily="18" charset="0"/>
                <a:ea typeface="隶书" pitchFamily="49" charset="-122"/>
              </a:rPr>
              <a:t>讨论</a:t>
            </a:r>
            <a:endParaRPr lang="zh-CN" altLang="en-US" sz="4400" b="0">
              <a:solidFill>
                <a:srgbClr val="FF0000"/>
              </a:solidFill>
              <a:latin typeface="Times New Roman" panose="02020603050405020304" pitchFamily="18" charset="0"/>
              <a:ea typeface="隶书" pitchFamily="49" charset="-122"/>
            </a:endParaRPr>
          </a:p>
        </p:txBody>
      </p:sp>
      <p:sp>
        <p:nvSpPr>
          <p:cNvPr id="34820" name="文本框 34819"/>
          <p:cNvSpPr txBox="1"/>
          <p:nvPr/>
        </p:nvSpPr>
        <p:spPr>
          <a:xfrm>
            <a:off x="971550" y="2133600"/>
            <a:ext cx="7885113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400" dirty="0">
                <a:latin typeface="Arial" panose="020B0604020202020204" pitchFamily="34" charset="0"/>
                <a:ea typeface="黑体" panose="02010609060101010101" pitchFamily="2" charset="-122"/>
              </a:rPr>
              <a:t>我们身边有吸毒的现象吗？</a:t>
            </a:r>
            <a:endParaRPr lang="zh-CN" altLang="en-US" sz="4400" dirty="0"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34821" name="文本框 34820"/>
          <p:cNvSpPr txBox="1"/>
          <p:nvPr/>
        </p:nvSpPr>
        <p:spPr>
          <a:xfrm>
            <a:off x="684213" y="4292600"/>
            <a:ext cx="11593512" cy="212280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400" dirty="0">
                <a:solidFill>
                  <a:srgbClr val="0066FF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你是怎样看待“中学生吸烟”的？</a:t>
            </a:r>
            <a:endParaRPr lang="zh-CN" altLang="en-US" sz="4400" dirty="0">
              <a:solidFill>
                <a:srgbClr val="0066FF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  <a:p>
            <a:r>
              <a:rPr lang="zh-CN" altLang="en-US" sz="4400" dirty="0">
                <a:solidFill>
                  <a:srgbClr val="0066FF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告诉学生烟是低级毒品，虽然危害</a:t>
            </a:r>
            <a:endParaRPr lang="zh-CN" altLang="en-US" sz="4400" dirty="0">
              <a:solidFill>
                <a:srgbClr val="0066FF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  <a:p>
            <a:r>
              <a:rPr lang="zh-CN" altLang="en-US" sz="4400" dirty="0">
                <a:solidFill>
                  <a:srgbClr val="0066FF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较小，但是也容易上瘾。</a:t>
            </a:r>
            <a:endParaRPr lang="zh-CN" altLang="en-US" sz="4400" dirty="0">
              <a:solidFill>
                <a:srgbClr val="0066FF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34822" name="文本框 34821"/>
          <p:cNvSpPr txBox="1"/>
          <p:nvPr/>
        </p:nvSpPr>
        <p:spPr>
          <a:xfrm>
            <a:off x="0" y="3068638"/>
            <a:ext cx="9396413" cy="930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5000"/>
              </a:lnSpc>
            </a:pPr>
            <a:r>
              <a:rPr lang="zh-CN" altLang="en-US" sz="4400" dirty="0">
                <a:latin typeface="Arial" panose="020B0604020202020204" pitchFamily="34" charset="0"/>
                <a:ea typeface="黑体" panose="02010609060101010101" pitchFamily="2" charset="-122"/>
              </a:rPr>
              <a:t>作为一名初中生 ，我们应该怎么做？</a:t>
            </a:r>
            <a:endParaRPr lang="zh-CN" altLang="en-US" sz="4400" dirty="0"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1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5474" name="文本框 105473"/>
          <p:cNvSpPr txBox="1"/>
          <p:nvPr/>
        </p:nvSpPr>
        <p:spPr>
          <a:xfrm>
            <a:off x="395288" y="1628775"/>
            <a:ext cx="7773987" cy="40462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dirty="0">
                <a:latin typeface="楷体_GB2312" pitchFamily="49" charset="-122"/>
                <a:ea typeface="楷体_GB2312" pitchFamily="49" charset="-122"/>
              </a:rPr>
              <a:t>  </a:t>
            </a:r>
            <a:r>
              <a:rPr lang="zh-CN" altLang="en-US" dirty="0">
                <a:latin typeface="楷体_GB2312" pitchFamily="49" charset="-122"/>
                <a:ea typeface="楷体_GB2312" pitchFamily="49" charset="-122"/>
              </a:rPr>
              <a:t>一是：直接拒绝；</a:t>
            </a:r>
            <a:endParaRPr lang="zh-CN" altLang="en-US" dirty="0"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ts val="4500"/>
              </a:lnSpc>
            </a:pPr>
            <a:r>
              <a:rPr lang="zh-CN" altLang="en-US" dirty="0">
                <a:latin typeface="楷体_GB2312" pitchFamily="49" charset="-122"/>
                <a:ea typeface="楷体_GB2312" pitchFamily="49" charset="-122"/>
              </a:rPr>
              <a:t>  二是：找借口溜走；</a:t>
            </a:r>
            <a:endParaRPr lang="zh-CN" altLang="en-US" dirty="0"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ts val="4500"/>
              </a:lnSpc>
            </a:pPr>
            <a:r>
              <a:rPr lang="zh-CN" altLang="en-US" dirty="0">
                <a:latin typeface="楷体_GB2312" pitchFamily="49" charset="-122"/>
                <a:ea typeface="楷体_GB2312" pitchFamily="49" charset="-122"/>
              </a:rPr>
              <a:t>  三是：提出相反意见或转移话题；</a:t>
            </a:r>
            <a:endParaRPr lang="zh-CN" altLang="en-US" dirty="0"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ts val="4500"/>
              </a:lnSpc>
            </a:pPr>
            <a:r>
              <a:rPr lang="zh-CN" altLang="en-US" dirty="0">
                <a:latin typeface="楷体_GB2312" pitchFamily="49" charset="-122"/>
                <a:ea typeface="楷体_GB2312" pitchFamily="49" charset="-122"/>
              </a:rPr>
              <a:t>  四是：秘密报案（偷偷告诉你信</a:t>
            </a:r>
            <a:r>
              <a:rPr lang="zh-CN" altLang="en-US" dirty="0">
                <a:latin typeface="楷体_GB2312" pitchFamily="49" charset="-122"/>
                <a:ea typeface="楷体_GB2312" pitchFamily="49" charset="-122"/>
              </a:rPr>
              <a:t>赖的人</a:t>
            </a:r>
            <a:endParaRPr lang="zh-CN" altLang="en-US" dirty="0"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ts val="4500"/>
              </a:lnSpc>
            </a:pPr>
            <a:r>
              <a:rPr lang="zh-CN" altLang="en-US" dirty="0">
                <a:latin typeface="楷体_GB2312" pitchFamily="49" charset="-122"/>
                <a:ea typeface="楷体_GB2312" pitchFamily="49" charset="-122"/>
              </a:rPr>
              <a:t>　　      或拨打报警电话</a:t>
            </a:r>
            <a:r>
              <a:rPr lang="en-US" altLang="x-none">
                <a:latin typeface="楷体_GB2312" pitchFamily="49" charset="-122"/>
                <a:ea typeface="楷体_GB2312" pitchFamily="49" charset="-122"/>
              </a:rPr>
              <a:t>:110</a:t>
            </a:r>
            <a:r>
              <a:rPr lang="zh-CN" altLang="en-US" dirty="0">
                <a:latin typeface="楷体_GB2312" pitchFamily="49" charset="-122"/>
                <a:ea typeface="楷体_GB2312" pitchFamily="49" charset="-122"/>
              </a:rPr>
              <a:t>）；</a:t>
            </a:r>
            <a:endParaRPr lang="zh-CN" altLang="en-US" dirty="0"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ts val="4500"/>
              </a:lnSpc>
            </a:pPr>
            <a:r>
              <a:rPr lang="zh-CN" altLang="en-US" dirty="0">
                <a:latin typeface="楷体_GB2312" pitchFamily="49" charset="-122"/>
                <a:ea typeface="楷体_GB2312" pitchFamily="49" charset="-122"/>
              </a:rPr>
              <a:t> 五是：当毒贩毒友逼你吸毒并威胁你时，</a:t>
            </a:r>
            <a:endParaRPr lang="zh-CN" altLang="en-US" dirty="0"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ts val="4500"/>
              </a:lnSpc>
            </a:pPr>
            <a:r>
              <a:rPr lang="zh-CN" altLang="en-US" dirty="0">
                <a:latin typeface="楷体_GB2312" pitchFamily="49" charset="-122"/>
                <a:ea typeface="楷体_GB2312" pitchFamily="49" charset="-122"/>
              </a:rPr>
              <a:t>　　    要第一时间告诉你的家长或</a:t>
            </a:r>
            <a:r>
              <a:rPr lang="zh-CN" altLang="en-US" dirty="0">
                <a:latin typeface="楷体_GB2312" pitchFamily="49" charset="-122"/>
                <a:ea typeface="楷体_GB2312" pitchFamily="49" charset="-122"/>
              </a:rPr>
              <a:t>老师。</a:t>
            </a:r>
            <a:endParaRPr lang="zh-CN" altLang="en-US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05475" name="文本框 105474"/>
          <p:cNvSpPr txBox="1"/>
          <p:nvPr/>
        </p:nvSpPr>
        <p:spPr>
          <a:xfrm>
            <a:off x="0" y="0"/>
            <a:ext cx="5256213" cy="82232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>
            <a:spAutoFit/>
          </a:bodyPr>
          <a:p>
            <a:r>
              <a:rPr lang="zh-CN" altLang="en-US" sz="4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防毒常用的措施：</a:t>
            </a:r>
            <a:endParaRPr lang="zh-CN" altLang="en-US" sz="4800" dirty="0">
              <a:solidFill>
                <a:srgbClr val="FF0000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4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5474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5474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4">
                                            <p:txEl>
                                              <p:charRg st="11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5474">
                                            <p:txEl>
                                              <p:charRg st="11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5474">
                                            <p:txEl>
                                              <p:charRg st="11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4">
                                            <p:txEl>
                                              <p:charRg st="23" end="4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5474">
                                            <p:txEl>
                                              <p:charRg st="23" end="4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5474">
                                            <p:txEl>
                                              <p:charRg st="23" end="4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4">
                                            <p:txEl>
                                              <p:charRg st="41" end="6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5474">
                                            <p:txEl>
                                              <p:charRg st="41" end="6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5474">
                                            <p:txEl>
                                              <p:charRg st="41" end="6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4">
                                            <p:txEl>
                                              <p:charRg st="61" end="8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5474">
                                            <p:txEl>
                                              <p:charRg st="61" end="8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5474">
                                            <p:txEl>
                                              <p:charRg st="61" end="8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4">
                                            <p:txEl>
                                              <p:charRg st="83" end="10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5474">
                                            <p:txEl>
                                              <p:charRg st="83" end="10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5474">
                                            <p:txEl>
                                              <p:charRg st="83" end="10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4">
                                            <p:txEl>
                                              <p:charRg st="103" end="1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5474">
                                            <p:txEl>
                                              <p:charRg st="103" end="12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5474">
                                            <p:txEl>
                                              <p:charRg st="103" end="12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474" grpId="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3186" name="椭圆 93185"/>
          <p:cNvSpPr/>
          <p:nvPr/>
        </p:nvSpPr>
        <p:spPr>
          <a:xfrm>
            <a:off x="457200" y="304800"/>
            <a:ext cx="2438400" cy="1676400"/>
          </a:xfrm>
          <a:prstGeom prst="ellipse">
            <a:avLst/>
          </a:prstGeom>
          <a:solidFill>
            <a:srgbClr val="FF0066"/>
          </a:solidFill>
          <a:ln w="57150" cap="flat" cmpd="sng">
            <a:solidFill>
              <a:srgbClr val="FF66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93187" name="文本框 93186"/>
          <p:cNvSpPr txBox="1"/>
          <p:nvPr/>
        </p:nvSpPr>
        <p:spPr>
          <a:xfrm>
            <a:off x="381000" y="228600"/>
            <a:ext cx="2667000" cy="15557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Clr>
                <a:schemeClr val="bg1"/>
              </a:buClr>
            </a:pPr>
            <a:r>
              <a:rPr lang="zh-CN" altLang="en-US" sz="9600" dirty="0">
                <a:latin typeface="Times New Roman" panose="02020603050405020304" pitchFamily="18" charset="0"/>
                <a:ea typeface="隶书" pitchFamily="49" charset="-122"/>
              </a:rPr>
              <a:t>切记</a:t>
            </a:r>
            <a:endParaRPr lang="zh-CN" altLang="en-US" sz="9600">
              <a:latin typeface="Times New Roman" panose="02020603050405020304" pitchFamily="18" charset="0"/>
              <a:ea typeface="隶书" pitchFamily="49" charset="-122"/>
            </a:endParaRPr>
          </a:p>
        </p:txBody>
      </p:sp>
      <p:sp>
        <p:nvSpPr>
          <p:cNvPr id="93188" name="文本框 93187"/>
          <p:cNvSpPr txBox="1"/>
          <p:nvPr/>
        </p:nvSpPr>
        <p:spPr>
          <a:xfrm>
            <a:off x="914400" y="2362200"/>
            <a:ext cx="7772400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Clr>
                <a:schemeClr val="bg1"/>
              </a:buClr>
            </a:pPr>
            <a:r>
              <a:rPr lang="zh-CN" altLang="en-US" sz="5400" dirty="0">
                <a:latin typeface="Times New Roman" panose="02020603050405020304" pitchFamily="18" charset="0"/>
                <a:ea typeface="黑体" panose="02010609060101010101" pitchFamily="2" charset="-122"/>
              </a:rPr>
              <a:t>近朱者赤，近墨者黑</a:t>
            </a:r>
            <a:r>
              <a:rPr lang="zh-CN" altLang="en-US" sz="6000" dirty="0">
                <a:latin typeface="Times New Roman" panose="02020603050405020304" pitchFamily="18" charset="0"/>
                <a:ea typeface="黑体" panose="02010609060101010101" pitchFamily="2" charset="-122"/>
              </a:rPr>
              <a:t>！</a:t>
            </a:r>
            <a:endParaRPr lang="zh-CN" altLang="en-US" sz="6000"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93189" name="太阳形 93188"/>
          <p:cNvSpPr/>
          <p:nvPr/>
        </p:nvSpPr>
        <p:spPr>
          <a:xfrm>
            <a:off x="228600" y="2590800"/>
            <a:ext cx="609600" cy="533400"/>
          </a:xfrm>
          <a:prstGeom prst="sun">
            <a:avLst>
              <a:gd name="adj" fmla="val 25000"/>
            </a:avLst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93190" name="文本框 93189"/>
          <p:cNvSpPr txBox="1"/>
          <p:nvPr/>
        </p:nvSpPr>
        <p:spPr>
          <a:xfrm>
            <a:off x="914400" y="3352800"/>
            <a:ext cx="8610600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Clr>
                <a:schemeClr val="bg1"/>
              </a:buClr>
            </a:pPr>
            <a:r>
              <a:rPr lang="zh-CN" altLang="en-US" sz="5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谨慎交友，远离吸毒人群！</a:t>
            </a:r>
            <a:endParaRPr lang="zh-CN" altLang="en-US" sz="540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93191" name="太阳形 93190"/>
          <p:cNvSpPr/>
          <p:nvPr/>
        </p:nvSpPr>
        <p:spPr>
          <a:xfrm>
            <a:off x="228600" y="5638800"/>
            <a:ext cx="609600" cy="533400"/>
          </a:xfrm>
          <a:prstGeom prst="sun">
            <a:avLst>
              <a:gd name="adj" fmla="val 25000"/>
            </a:avLst>
          </a:prstGeom>
          <a:solidFill>
            <a:srgbClr val="0000CC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93192" name="太阳形 93191"/>
          <p:cNvSpPr/>
          <p:nvPr/>
        </p:nvSpPr>
        <p:spPr>
          <a:xfrm>
            <a:off x="228600" y="4495800"/>
            <a:ext cx="609600" cy="533400"/>
          </a:xfrm>
          <a:prstGeom prst="sun">
            <a:avLst>
              <a:gd name="adj" fmla="val 25000"/>
            </a:avLst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93193" name="太阳形 93192"/>
          <p:cNvSpPr/>
          <p:nvPr/>
        </p:nvSpPr>
        <p:spPr>
          <a:xfrm>
            <a:off x="228600" y="3581400"/>
            <a:ext cx="609600" cy="533400"/>
          </a:xfrm>
          <a:prstGeom prst="sun">
            <a:avLst>
              <a:gd name="adj" fmla="val 25000"/>
            </a:avLst>
          </a:prstGeom>
          <a:solidFill>
            <a:srgbClr val="0000CC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93194" name="文本框 93193"/>
          <p:cNvSpPr txBox="1"/>
          <p:nvPr/>
        </p:nvSpPr>
        <p:spPr>
          <a:xfrm>
            <a:off x="914400" y="4191000"/>
            <a:ext cx="7467600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Clr>
                <a:schemeClr val="bg1"/>
              </a:buClr>
            </a:pPr>
            <a:r>
              <a:rPr lang="zh-CN" altLang="en-US" sz="5400" dirty="0">
                <a:latin typeface="Times New Roman" panose="02020603050405020304" pitchFamily="18" charset="0"/>
                <a:ea typeface="黑体" panose="02010609060101010101" pitchFamily="2" charset="-122"/>
              </a:rPr>
              <a:t>注意识别，高度警惕！</a:t>
            </a:r>
            <a:endParaRPr lang="zh-CN" altLang="en-US" sz="5400"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93195" name="文本框 93194"/>
          <p:cNvSpPr txBox="1"/>
          <p:nvPr/>
        </p:nvSpPr>
        <p:spPr>
          <a:xfrm>
            <a:off x="838200" y="5157788"/>
            <a:ext cx="8305800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Clr>
                <a:schemeClr val="bg1"/>
              </a:buClr>
            </a:pPr>
            <a:r>
              <a:rPr lang="zh-CN" altLang="en-US" sz="5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自尊自爱 情操高尚！</a:t>
            </a:r>
            <a:endParaRPr lang="zh-CN" altLang="en-US" sz="540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93196" name="直接连接符 93195"/>
          <p:cNvSpPr/>
          <p:nvPr/>
        </p:nvSpPr>
        <p:spPr>
          <a:xfrm>
            <a:off x="914400" y="6400800"/>
            <a:ext cx="7696200" cy="0"/>
          </a:xfrm>
          <a:prstGeom prst="line">
            <a:avLst/>
          </a:prstGeom>
          <a:ln w="76200" cap="flat" cmpd="sng">
            <a:solidFill>
              <a:srgbClr val="0000CC"/>
            </a:solidFill>
            <a:prstDash val="solid"/>
            <a:headEnd type="none" w="med" len="med"/>
            <a:tailEnd type="none" w="med" len="med"/>
          </a:ln>
        </p:spPr>
      </p:sp>
      <p:pic>
        <p:nvPicPr>
          <p:cNvPr id="93197" name="图片 93196" descr="禁毒宣传图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181600" y="0"/>
            <a:ext cx="3962400" cy="25146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31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31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93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93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" fill="hold"/>
                                        <p:tgtEl>
                                          <p:spTgt spid="931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" fill="hold"/>
                                        <p:tgtEl>
                                          <p:spTgt spid="931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93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6" dur="500"/>
                                        <p:tgtEl>
                                          <p:spTgt spid="93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3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3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3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3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8" dur="500"/>
                                        <p:tgtEl>
                                          <p:spTgt spid="93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187" grpId="0"/>
      <p:bldP spid="93188" grpId="0"/>
      <p:bldP spid="93190" grpId="0"/>
      <p:bldP spid="93194" grpId="0"/>
      <p:bldP spid="9319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9874" name="标题 79873"/>
          <p:cNvSpPr>
            <a:spLocks noGrp="1"/>
          </p:cNvSpPr>
          <p:nvPr>
            <p:ph type="title"/>
          </p:nvPr>
        </p:nvSpPr>
        <p:spPr>
          <a:xfrm>
            <a:off x="107950" y="117475"/>
            <a:ext cx="7772400" cy="863600"/>
          </a:xfrm>
        </p:spPr>
        <p:txBody>
          <a:bodyPr anchor="ctr"/>
          <a:p>
            <a:r>
              <a:rPr lang="zh-CN" altLang="en-US" b="1" dirty="0">
                <a:latin typeface="宋体" panose="02010600030101010101" pitchFamily="2" charset="-122"/>
              </a:rPr>
              <a:t>从鸦片战争说起</a:t>
            </a:r>
            <a:endParaRPr lang="zh-CN" altLang="en-US" b="1" dirty="0">
              <a:latin typeface="宋体" panose="02010600030101010101" pitchFamily="2" charset="-122"/>
              <a:ea typeface="Times New Roman" panose="02020603050405020304" pitchFamily="18" charset="0"/>
            </a:endParaRPr>
          </a:p>
        </p:txBody>
      </p:sp>
      <p:sp>
        <p:nvSpPr>
          <p:cNvPr id="79875" name="文本框 79874"/>
          <p:cNvSpPr txBox="1"/>
          <p:nvPr/>
        </p:nvSpPr>
        <p:spPr>
          <a:xfrm>
            <a:off x="8208963" y="2492375"/>
            <a:ext cx="611187" cy="2895600"/>
          </a:xfrm>
          <a:prstGeom prst="rect">
            <a:avLst/>
          </a:prstGeom>
          <a:noFill/>
          <a:ln w="9525">
            <a:noFill/>
          </a:ln>
        </p:spPr>
        <p:txBody>
          <a:bodyPr vert="eaVert">
            <a:spAutoFit/>
          </a:bodyPr>
          <a:p>
            <a:pPr>
              <a:spcBef>
                <a:spcPct val="50000"/>
              </a:spcBef>
              <a:buClr>
                <a:schemeClr val="bg1"/>
              </a:buClr>
            </a:pPr>
            <a:r>
              <a:rPr lang="zh-CN" altLang="en-US" sz="2800" dirty="0">
                <a:latin typeface="Arial Narrow" pitchFamily="34" charset="0"/>
                <a:ea typeface="宋体" panose="02010600030101010101" pitchFamily="2" charset="-122"/>
              </a:rPr>
              <a:t>吸鸦片的清朝人</a:t>
            </a:r>
            <a:endParaRPr lang="zh-CN" altLang="en-US" sz="2800" dirty="0">
              <a:latin typeface="Arial Narrow" pitchFamily="34" charset="0"/>
              <a:ea typeface="宋体" panose="02010600030101010101" pitchFamily="2" charset="-122"/>
            </a:endParaRPr>
          </a:p>
        </p:txBody>
      </p:sp>
      <p:pic>
        <p:nvPicPr>
          <p:cNvPr id="79876" name="图片 79875" descr="W02006092050197983864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8313" y="1268413"/>
            <a:ext cx="7343775" cy="54879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4754" name="图片 74753" descr="风光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4755" name="文本框 74754"/>
          <p:cNvSpPr txBox="1"/>
          <p:nvPr/>
        </p:nvSpPr>
        <p:spPr>
          <a:xfrm>
            <a:off x="7543800" y="0"/>
            <a:ext cx="1295400" cy="44799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Clr>
                <a:schemeClr val="bg1"/>
              </a:buClr>
            </a:pPr>
            <a:r>
              <a:rPr lang="zh-CN" altLang="en-US" sz="7200" dirty="0">
                <a:solidFill>
                  <a:srgbClr val="FF0000"/>
                </a:solidFill>
                <a:latin typeface="Times New Roman" panose="02020603050405020304" pitchFamily="18" charset="0"/>
                <a:ea typeface="方正舒体" pitchFamily="2" charset="-122"/>
              </a:rPr>
              <a:t>拒绝毒品</a:t>
            </a:r>
            <a:endParaRPr lang="zh-CN" altLang="en-US" sz="7200" dirty="0">
              <a:solidFill>
                <a:srgbClr val="FF0000"/>
              </a:solidFill>
              <a:latin typeface="Times New Roman" panose="02020603050405020304" pitchFamily="18" charset="0"/>
              <a:ea typeface="方正舒体" pitchFamily="2" charset="-122"/>
            </a:endParaRPr>
          </a:p>
        </p:txBody>
      </p:sp>
      <p:sp>
        <p:nvSpPr>
          <p:cNvPr id="74756" name="文本框 74755"/>
          <p:cNvSpPr txBox="1"/>
          <p:nvPr/>
        </p:nvSpPr>
        <p:spPr>
          <a:xfrm>
            <a:off x="6904038" y="1752600"/>
            <a:ext cx="854075" cy="4038600"/>
          </a:xfrm>
          <a:prstGeom prst="rect">
            <a:avLst/>
          </a:prstGeom>
          <a:noFill/>
          <a:ln w="9525">
            <a:noFill/>
          </a:ln>
        </p:spPr>
        <p:txBody>
          <a:bodyPr vert="eaVert">
            <a:spAutoFit/>
          </a:bodyPr>
          <a:p>
            <a:pPr>
              <a:spcBef>
                <a:spcPct val="50000"/>
              </a:spcBef>
              <a:buClr>
                <a:schemeClr val="bg1"/>
              </a:buClr>
            </a:pPr>
            <a:r>
              <a:rPr lang="zh-CN" altLang="en-US" sz="4400" dirty="0">
                <a:solidFill>
                  <a:srgbClr val="FF0000"/>
                </a:solidFill>
                <a:latin typeface="Times New Roman" panose="02020603050405020304" pitchFamily="18" charset="0"/>
                <a:ea typeface="方正舒体" pitchFamily="2" charset="-122"/>
              </a:rPr>
              <a:t>健康生活</a:t>
            </a:r>
            <a:endParaRPr lang="zh-CN" altLang="en-US" sz="4400">
              <a:solidFill>
                <a:srgbClr val="FF0000"/>
              </a:solidFill>
              <a:latin typeface="Times New Roman" panose="02020603050405020304" pitchFamily="18" charset="0"/>
              <a:ea typeface="方正舒体" pitchFamily="2" charset="-122"/>
            </a:endParaRPr>
          </a:p>
        </p:txBody>
      </p:sp>
    </p:spTree>
  </p:cSld>
  <p:clrMapOvr>
    <a:masterClrMapping/>
  </p:clrMapOvr>
  <p:transition>
    <p:blinds dir="vert"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3730" name="矩形 73729" descr="紫色网格"/>
          <p:cNvSpPr/>
          <p:nvPr/>
        </p:nvSpPr>
        <p:spPr>
          <a:xfrm>
            <a:off x="468313" y="404813"/>
            <a:ext cx="5040312" cy="18716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9600">
                <a:ln w="19050" cap="flat" cmpd="sng">
                  <a:solidFill>
                    <a:srgbClr val="99CCFF"/>
                  </a:solidFill>
                  <a:prstDash val="solid"/>
                  <a:headEnd type="none" w="med" len="med"/>
                  <a:tailEnd type="none" w="med" len="med"/>
                </a:ln>
                <a:blipFill rotWithShape="1">
                  <a:blip r:embed="rId1"/>
                </a:blipFill>
                <a:effectLst>
                  <a:outerShdw dist="35921" dir="2699999" algn="ctr" rotWithShape="0">
                    <a:srgbClr val="99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远离毒品</a:t>
            </a:r>
            <a:endParaRPr lang="zh-CN" altLang="en-US" sz="9600">
              <a:ln w="19050" cap="flat" cmpd="sng">
                <a:solidFill>
                  <a:srgbClr val="99CCFF"/>
                </a:solidFill>
                <a:prstDash val="solid"/>
                <a:headEnd type="none" w="med" len="med"/>
                <a:tailEnd type="none" w="med" len="med"/>
              </a:ln>
              <a:blipFill rotWithShape="1">
                <a:blip r:embed="rId1"/>
              </a:blipFill>
              <a:effectLst>
                <a:outerShdw dist="35921" dir="2699999" algn="ctr" rotWithShape="0">
                  <a:srgbClr val="990000"/>
                </a:outerShdw>
              </a:effectLst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73731" name="图片 73730" descr="宣传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1918" y="2636838"/>
            <a:ext cx="5832475" cy="41973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0898" name="图片 80897" descr="清朝烟馆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9525"/>
            <a:ext cx="9144000" cy="67992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22" name="文本占位符 81921"/>
          <p:cNvSpPr>
            <a:spLocks noGrp="1"/>
          </p:cNvSpPr>
          <p:nvPr>
            <p:ph type="body" idx="1"/>
          </p:nvPr>
        </p:nvSpPr>
        <p:spPr>
          <a:xfrm>
            <a:off x="179705" y="908050"/>
            <a:ext cx="4321175" cy="5422900"/>
          </a:xfrm>
        </p:spPr>
        <p:txBody>
          <a:bodyPr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b="1" dirty="0">
                <a:latin typeface="宋体" panose="02010600030101010101" pitchFamily="2" charset="-122"/>
              </a:rPr>
              <a:t>  </a:t>
            </a:r>
            <a:r>
              <a:rPr lang="zh-CN" altLang="en-US" b="1" dirty="0">
                <a:latin typeface="宋体" panose="02010600030101010101" pitchFamily="2" charset="-122"/>
              </a:rPr>
              <a:t>林则徐上书道光皇帝，痛陈烟毒的巨大危害，并警告说</a:t>
            </a:r>
            <a:r>
              <a:rPr lang="en-US" altLang="zh-CN" b="1">
                <a:latin typeface="宋体" panose="02010600030101010101" pitchFamily="2" charset="-122"/>
              </a:rPr>
              <a:t>:</a:t>
            </a:r>
            <a:endParaRPr lang="en-US" altLang="zh-CN" b="1">
              <a:latin typeface="宋体" panose="02010600030101010101" pitchFamily="2" charset="-122"/>
            </a:endParaRPr>
          </a:p>
          <a:p>
            <a:pPr algn="just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b="1" dirty="0">
                <a:latin typeface="宋体" panose="02010600030101010101" pitchFamily="2" charset="-122"/>
              </a:rPr>
              <a:t>“</a:t>
            </a:r>
            <a:r>
              <a:rPr lang="zh-CN" altLang="en-US" b="1" dirty="0">
                <a:latin typeface="宋体" panose="02010600030101010101" pitchFamily="2" charset="-122"/>
              </a:rPr>
              <a:t>若不查禁烟毒，数十年后，中原几无可以御敌之兵，国几无可以充饷之银。”</a:t>
            </a:r>
            <a:endParaRPr lang="zh-CN" altLang="en-US" b="1" dirty="0">
              <a:latin typeface="宋体" panose="02010600030101010101" pitchFamily="2" charset="-122"/>
            </a:endParaRPr>
          </a:p>
          <a:p>
            <a:pPr algn="just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b="1" dirty="0"/>
              <a:t>提问：为什么？可以与学生互动一下。</a:t>
            </a:r>
            <a:endParaRPr lang="zh-CN" altLang="en-US" b="1" dirty="0"/>
          </a:p>
        </p:txBody>
      </p:sp>
      <p:pic>
        <p:nvPicPr>
          <p:cNvPr id="81923" name="图片 81922" descr="31963287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41850" y="0"/>
            <a:ext cx="4502150" cy="59499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1924" name="文本框 81923"/>
          <p:cNvSpPr txBox="1"/>
          <p:nvPr/>
        </p:nvSpPr>
        <p:spPr>
          <a:xfrm>
            <a:off x="5219700" y="6140450"/>
            <a:ext cx="338455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400" dirty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禁毒第一勇士：林则徐</a:t>
            </a:r>
            <a:endParaRPr lang="zh-CN" altLang="en-US" sz="2400" dirty="0">
              <a:solidFill>
                <a:schemeClr val="tx2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2946" name="图片 82945" descr="2009530931483321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2947" name="文本框 82946"/>
          <p:cNvSpPr txBox="1"/>
          <p:nvPr/>
        </p:nvSpPr>
        <p:spPr>
          <a:xfrm>
            <a:off x="179388" y="4283075"/>
            <a:ext cx="8569325" cy="2530475"/>
          </a:xfrm>
          <a:prstGeom prst="rect">
            <a:avLst/>
          </a:prstGeom>
          <a:solidFill>
            <a:schemeClr val="bg2"/>
          </a:solidFill>
          <a:ln w="9525">
            <a:noFill/>
          </a:ln>
        </p:spPr>
        <p:txBody>
          <a:bodyPr>
            <a:spAutoFit/>
          </a:bodyPr>
          <a:p>
            <a:pPr algn="just">
              <a:spcBef>
                <a:spcPct val="50000"/>
              </a:spcBef>
              <a:buClr>
                <a:schemeClr val="bg1"/>
              </a:buClr>
            </a:pPr>
            <a:r>
              <a:rPr lang="en-US" altLang="zh-CN" sz="40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1839</a:t>
            </a:r>
            <a:r>
              <a:rPr lang="zh-CN" altLang="en-US" sz="40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年</a:t>
            </a:r>
            <a:r>
              <a:rPr lang="en-US" altLang="zh-CN" sz="40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6</a:t>
            </a:r>
            <a:r>
              <a:rPr lang="zh-CN" altLang="en-US" sz="40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月</a:t>
            </a:r>
            <a:r>
              <a:rPr lang="en-US" altLang="zh-CN" sz="40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r>
              <a:rPr lang="zh-CN" altLang="en-US" sz="40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日至</a:t>
            </a:r>
            <a:r>
              <a:rPr lang="en-US" altLang="zh-CN" sz="40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25</a:t>
            </a:r>
            <a:r>
              <a:rPr lang="zh-CN" altLang="en-US" sz="40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日，林则徐率地方官吏在虎门海滩将缴获的</a:t>
            </a:r>
            <a:r>
              <a:rPr lang="en-US" altLang="zh-CN" sz="40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21500</a:t>
            </a:r>
            <a:r>
              <a:rPr lang="zh-CN" altLang="en-US" sz="40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余箱鸦片当众销毁。开始了中国和毒品斗争的历史。</a:t>
            </a:r>
            <a:endParaRPr lang="zh-CN" altLang="en-US" sz="4000">
              <a:solidFill>
                <a:schemeClr val="bg1"/>
              </a:solidFill>
              <a:latin typeface="Arial Narrow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3426" name="图片 103425" descr="虎门销烟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03350" y="2138363"/>
            <a:ext cx="6408738" cy="47196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3427" name="文本框 103426"/>
          <p:cNvSpPr txBox="1"/>
          <p:nvPr/>
        </p:nvSpPr>
        <p:spPr>
          <a:xfrm>
            <a:off x="179388" y="188913"/>
            <a:ext cx="8424862" cy="1920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5000"/>
              </a:lnSpc>
              <a:spcBef>
                <a:spcPct val="50000"/>
              </a:spcBef>
            </a:pPr>
            <a:r>
              <a:rPr lang="en-US" altLang="zh-CN" b="0" dirty="0">
                <a:latin typeface="Arial" panose="020B0604020202020204" pitchFamily="34" charset="0"/>
                <a:ea typeface="宋体" panose="02010600030101010101" pitchFamily="2" charset="-122"/>
              </a:rPr>
              <a:t>       </a:t>
            </a:r>
            <a:r>
              <a:rPr lang="zh-CN" altLang="en-US" b="0" dirty="0">
                <a:latin typeface="Arial" panose="020B0604020202020204" pitchFamily="34" charset="0"/>
                <a:ea typeface="宋体" panose="02010600030101010101" pitchFamily="2" charset="-122"/>
              </a:rPr>
              <a:t>林则徐虎门销烟向全世界表明了中国人民反抗侵略的决心和勇气，振奋了民族精神，维护了民族尊严。 </a:t>
            </a:r>
            <a:endParaRPr lang="zh-CN" altLang="en-US" b="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3970" name="图片 83969" descr="F20090604103231199872514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384175"/>
            <a:ext cx="9144000" cy="60896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3971" name="文本占位符 83970"/>
          <p:cNvSpPr>
            <a:spLocks noGrp="1"/>
          </p:cNvSpPr>
          <p:nvPr>
            <p:ph type="body" idx="1"/>
          </p:nvPr>
        </p:nvSpPr>
        <p:spPr>
          <a:xfrm>
            <a:off x="539750" y="2924175"/>
            <a:ext cx="8210550" cy="2305050"/>
          </a:xfrm>
          <a:solidFill>
            <a:srgbClr val="BBE0E3">
              <a:alpha val="69000"/>
            </a:srgbClr>
          </a:solidFill>
          <a:ln>
            <a:solidFill>
              <a:schemeClr val="bg1"/>
            </a:solidFill>
            <a:miter/>
          </a:ln>
        </p:spPr>
        <p:txBody>
          <a:bodyPr/>
          <a:p>
            <a:r>
              <a:rPr lang="zh-CN" altLang="en-US" sz="4800" b="1" dirty="0">
                <a:latin typeface="宋体" panose="02010600030101010101" pitchFamily="2" charset="-122"/>
              </a:rPr>
              <a:t>新中国成立后，政府在全国开展了规模浩大的禁止鸦片烟毒的运动。</a:t>
            </a:r>
            <a:r>
              <a:rPr lang="zh-CN" altLang="en-US" sz="4800" b="1" dirty="0"/>
              <a:t> </a:t>
            </a:r>
            <a:endParaRPr lang="zh-CN" altLang="en-US" sz="4800" b="1" dirty="0"/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REFSHAPE" val="187339300"/>
</p:tagLst>
</file>

<file path=ppt/tags/tag2.xml><?xml version="1.0" encoding="utf-8"?>
<p:tagLst xmlns:p="http://schemas.openxmlformats.org/presentationml/2006/main">
  <p:tag name="REFSHAPE" val="187340524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2263</Words>
  <Application>WPS 演示</Application>
  <PresentationFormat/>
  <Paragraphs>205</Paragraphs>
  <Slides>41</Slides>
  <Notes>7</Notes>
  <HiddenSlides>0</HiddenSlides>
  <MMClips>2</MMClips>
  <ScaleCrop>false</ScaleCrop>
  <HeadingPairs>
    <vt:vector size="6" baseType="variant">
      <vt:variant>
        <vt:lpstr>已用的字体</vt:lpstr>
      </vt:variant>
      <vt:variant>
        <vt:i4>18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41</vt:i4>
      </vt:variant>
    </vt:vector>
  </HeadingPairs>
  <TitlesOfParts>
    <vt:vector size="60" baseType="lpstr">
      <vt:lpstr>Arial</vt:lpstr>
      <vt:lpstr>宋体</vt:lpstr>
      <vt:lpstr>Wingdings</vt:lpstr>
      <vt:lpstr>华文行楷</vt:lpstr>
      <vt:lpstr>微软雅黑</vt:lpstr>
      <vt:lpstr>黑体</vt:lpstr>
      <vt:lpstr>楷体_GB2312</vt:lpstr>
      <vt:lpstr>新宋体</vt:lpstr>
      <vt:lpstr>Times New Roman</vt:lpstr>
      <vt:lpstr>Arial Narrow</vt:lpstr>
      <vt:lpstr>幼圆</vt:lpstr>
      <vt:lpstr>Arial Unicode MS</vt:lpstr>
      <vt:lpstr>方正舒体</vt:lpstr>
      <vt:lpstr>华文行楷</vt:lpstr>
      <vt:lpstr>幼圆</vt:lpstr>
      <vt:lpstr>华文新魏</vt:lpstr>
      <vt:lpstr>Segoe Print</vt:lpstr>
      <vt:lpstr>隶书</vt:lpstr>
      <vt:lpstr>默认设计模板</vt:lpstr>
      <vt:lpstr>PowerPoint 演示文稿</vt:lpstr>
      <vt:lpstr>学习目标 </vt:lpstr>
      <vt:lpstr>PowerPoint 演示文稿</vt:lpstr>
      <vt:lpstr>从鸦片战争说起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毒品对人体机能的危害</vt:lpstr>
      <vt:lpstr>毒品对社会的危害</vt:lpstr>
      <vt:lpstr>PowerPoint 演示文稿</vt:lpstr>
      <vt:lpstr>PowerPoint 演示文稿</vt:lpstr>
      <vt:lpstr>PowerPoint 演示文稿</vt:lpstr>
      <vt:lpstr>PowerPoint 演示文稿</vt:lpstr>
      <vt:lpstr>吸毒为何会上瘾?</vt:lpstr>
      <vt:lpstr>吸毒致死！</vt:lpstr>
      <vt:lpstr>染病致死！</vt:lpstr>
      <vt:lpstr>吸毒的危害！</vt:lpstr>
      <vt:lpstr>吸毒的危害</vt:lpstr>
      <vt:lpstr>PowerPoint 演示文稿</vt:lpstr>
      <vt:lpstr>吸毒对家庭、社会的危害</vt:lpstr>
      <vt:lpstr>PowerPoint 演示文稿</vt:lpstr>
      <vt:lpstr>幸福之家毁于毒品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雨林木风</dc:creator>
  <cp:lastModifiedBy>2345</cp:lastModifiedBy>
  <cp:revision>123</cp:revision>
  <dcterms:created xsi:type="dcterms:W3CDTF">2012-06-10T16:21:00Z</dcterms:created>
  <dcterms:modified xsi:type="dcterms:W3CDTF">2019-11-03T02:43:38Z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2052-11.1.0.9145</vt:lpwstr>
  </property>
</Properties>
</file>