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3"/>
    <p:sldId id="282" r:id="rId4"/>
    <p:sldId id="558" r:id="rId5"/>
    <p:sldId id="559" r:id="rId6"/>
    <p:sldId id="431" r:id="rId7"/>
    <p:sldId id="505" r:id="rId8"/>
    <p:sldId id="461" r:id="rId9"/>
    <p:sldId id="465" r:id="rId10"/>
    <p:sldId id="440" r:id="rId11"/>
    <p:sldId id="506" r:id="rId12"/>
    <p:sldId id="502" r:id="rId13"/>
    <p:sldId id="479" r:id="rId14"/>
    <p:sldId id="508" r:id="rId15"/>
    <p:sldId id="478" r:id="rId16"/>
    <p:sldId id="477" r:id="rId17"/>
    <p:sldId id="503" r:id="rId18"/>
    <p:sldId id="497" r:id="rId19"/>
    <p:sldId id="541" r:id="rId20"/>
    <p:sldId id="542" r:id="rId21"/>
    <p:sldId id="543" r:id="rId22"/>
    <p:sldId id="545" r:id="rId23"/>
    <p:sldId id="546" r:id="rId24"/>
    <p:sldId id="560" r:id="rId25"/>
    <p:sldId id="537" r:id="rId26"/>
    <p:sldId id="536" r:id="rId27"/>
    <p:sldId id="375" r:id="rId2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1pPr>
    <a:lvl2pPr marL="457200" lvl="1"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2pPr>
    <a:lvl3pPr marL="914400" lvl="2"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3pPr>
    <a:lvl4pPr marL="1371600" lvl="3"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4pPr>
    <a:lvl5pPr marL="1828800" lvl="4"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5pPr>
    <a:lvl6pPr marL="2286000" lvl="5"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6pPr>
    <a:lvl7pPr marL="2743200" lvl="6"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7pPr>
    <a:lvl8pPr marL="3200400" lvl="7"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8pPr>
    <a:lvl9pPr marL="3657600" lvl="8"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00FFFF"/>
    <a:srgbClr val="FFFF00"/>
    <a:srgbClr val="00FF00"/>
    <a:srgbClr val="FF3300"/>
    <a:srgbClr val="FF66FF"/>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2" d="100"/>
          <a:sy n="72" d="100"/>
        </p:scale>
        <p:origin x="-588" y="-84"/>
      </p:cViewPr>
      <p:guideLst>
        <p:guide orient="horz" pos="2159"/>
        <p:guide pos="283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4034" name="页眉占位符 44033"/>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b="0" i="0" strike="noStrike" noProof="1" dirty="0"/>
          </a:p>
        </p:txBody>
      </p:sp>
      <p:sp>
        <p:nvSpPr>
          <p:cNvPr id="44035" name="日期占位符 44034"/>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b="0" i="0" strike="noStrike" noProof="1" dirty="0"/>
          </a:p>
        </p:txBody>
      </p:sp>
      <p:sp>
        <p:nvSpPr>
          <p:cNvPr id="3076" name="幻灯片图像占位符 44035"/>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文本占位符 44036"/>
          <p:cNvSpPr>
            <a:spLocks noGrp="1"/>
          </p:cNvSpPr>
          <p:nvPr>
            <p:ph type="body" sz="quarter"/>
          </p:nvPr>
        </p:nvSpPr>
        <p:spPr>
          <a:xfrm>
            <a:off x="685800" y="4343400"/>
            <a:ext cx="5486400" cy="4114800"/>
          </a:xfrm>
          <a:prstGeom prst="rect">
            <a:avLst/>
          </a:prstGeom>
          <a:noFill/>
          <a:ln w="9525">
            <a:noFill/>
          </a:ln>
        </p:spPr>
        <p:txBody>
          <a:bodyPr anchor="t"/>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44038" name="页脚占位符 44037"/>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b="0" i="0" strike="noStrike" noProof="1" dirty="0"/>
          </a:p>
        </p:txBody>
      </p:sp>
      <p:sp>
        <p:nvSpPr>
          <p:cNvPr id="44039" name="灯片编号占位符 44038"/>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b="0" i="0" strike="noStrike" noProof="1" dirty="0">
                <a:latin typeface="华文彩云" panose="02010800040101010101" pitchFamily="2" charset="-122"/>
                <a:ea typeface="华文彩云" panose="02010800040101010101" pitchFamily="2" charset="-122"/>
                <a:cs typeface="+mn-cs"/>
              </a:rPr>
            </a:fld>
            <a:endParaRPr lang="zh-CN" altLang="en-US" sz="1200" b="0" i="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a:spLocks noGrp="1" noRot="1"/>
          </p:cNvSpPr>
          <p:nvPr>
            <p:ph type="ctrTitle"/>
          </p:nvPr>
        </p:nvSpPr>
        <p:spPr>
          <a:xfrm>
            <a:off x="3962400" y="1066800"/>
            <a:ext cx="4648200" cy="1981200"/>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endParaRPr lang="zh-CN" altLang="en-US" strike="noStrike" noProof="1"/>
          </a:p>
        </p:txBody>
      </p:sp>
      <p:sp>
        <p:nvSpPr>
          <p:cNvPr id="2051" name="副标题 2050"/>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endParaRPr lang="zh-CN" altLang="en-US" strike="noStrike" noProof="1"/>
          </a:p>
        </p:txBody>
      </p:sp>
      <p:sp>
        <p:nvSpPr>
          <p:cNvPr id="2052" name="日期占位符 2051"/>
          <p:cNvSpPr>
            <a:spLocks noGrp="1"/>
          </p:cNvSpPr>
          <p:nvPr>
            <p:ph type="dt" sz="half" idx="2"/>
          </p:nvPr>
        </p:nvSpPr>
        <p:spPr>
          <a:xfrm>
            <a:off x="301625" y="6076950"/>
            <a:ext cx="2289175" cy="476250"/>
          </a:xfrm>
          <a:prstGeom prst="rect">
            <a:avLst/>
          </a:prstGeom>
          <a:noFill/>
          <a:ln w="9525">
            <a:noFill/>
          </a:ln>
        </p:spPr>
        <p:txBody>
          <a:bodyPr anchor="t"/>
          <a:lstStyle>
            <a:lvl1pPr>
              <a:defRPr sz="1400" b="0" i="0">
                <a:latin typeface="Arial" panose="020B0604020202020204" pitchFamily="34" charset="0"/>
              </a:defRPr>
            </a:lvl1pPr>
          </a:lstStyle>
          <a:p>
            <a:pPr fontAlgn="base"/>
            <a:endParaRPr lang="zh-CN" altLang="en-US" strike="noStrike" noProof="1" dirty="0">
              <a:latin typeface="Times New Roman" panose="02020603050405020304" pitchFamily="18" charset="0"/>
              <a:ea typeface="宋体" panose="02010600030101010101" pitchFamily="2" charset="-122"/>
            </a:endParaRPr>
          </a:p>
        </p:txBody>
      </p:sp>
      <p:sp>
        <p:nvSpPr>
          <p:cNvPr id="2053" name="页脚占位符 2052"/>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b="0" i="0">
                <a:latin typeface="Arial" panose="020B0604020202020204" pitchFamily="34" charset="0"/>
              </a:defRPr>
            </a:lvl1pPr>
          </a:lstStyle>
          <a:p>
            <a:pPr fontAlgn="base"/>
            <a:endParaRPr lang="zh-CN" altLang="en-US" strike="noStrike" noProof="1" dirty="0">
              <a:ea typeface="宋体" panose="02010600030101010101" pitchFamily="2" charset="-122"/>
            </a:endParaRPr>
          </a:p>
        </p:txBody>
      </p:sp>
      <p:sp>
        <p:nvSpPr>
          <p:cNvPr id="2054" name="灯片编号占位符 2053"/>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b="0" i="0">
                <a:latin typeface="Arial" panose="020B0604020202020204" pitchFamily="34" charset="0"/>
              </a:defRPr>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85800"/>
            <a:ext cx="6284119" cy="51816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85800"/>
            <a:ext cx="8543925" cy="51816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p>
            <a:pPr lvl="0" fontAlgn="base"/>
            <a:endParaRPr lang="zh-CN"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4800" y="1981200"/>
            <a:ext cx="4184968"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60583" y="1981200"/>
            <a:ext cx="4184968"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p>
            <a:pPr lvl="0" fontAlgn="base"/>
            <a:endParaRPr lang="zh-CN"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p>
            <a:pPr lvl="0" fontAlgn="base"/>
            <a:endParaRPr lang="zh-CN"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p>
            <a:pPr lvl="0" fontAlgn="base"/>
            <a:endParaRPr lang="zh-CN"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a:spLocks noGrp="1" noRot="1"/>
          </p:cNvSpPr>
          <p:nvPr>
            <p:ph type="title"/>
          </p:nvPr>
        </p:nvSpPr>
        <p:spPr>
          <a:xfrm>
            <a:off x="301625" y="685800"/>
            <a:ext cx="8540750" cy="1143000"/>
          </a:xfrm>
          <a:prstGeom prst="rect">
            <a:avLst/>
          </a:prstGeom>
          <a:noFill/>
          <a:ln w="9525">
            <a:noFill/>
          </a:ln>
        </p:spPr>
        <p:txBody>
          <a:bodyPr anchor="ctr"/>
          <a:p>
            <a:pPr lvl="0" indent="0"/>
            <a:r>
              <a:rPr lang="zh-CN" altLang="en-US"/>
              <a:t>单击此处编辑母版标题样式</a:t>
            </a:r>
            <a:endParaRPr lang="zh-CN" altLang="en-US"/>
          </a:p>
        </p:txBody>
      </p:sp>
      <p:sp>
        <p:nvSpPr>
          <p:cNvPr id="1027" name="文本占位符 1026"/>
          <p:cNvSpPr>
            <a:spLocks noGrp="1" noRot="1"/>
          </p:cNvSpPr>
          <p:nvPr>
            <p:ph type="body"/>
          </p:nvPr>
        </p:nvSpPr>
        <p:spPr>
          <a:xfrm>
            <a:off x="304800" y="1981200"/>
            <a:ext cx="8540750" cy="3886200"/>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301625" y="6019800"/>
            <a:ext cx="2289175" cy="476250"/>
          </a:xfrm>
          <a:prstGeom prst="rect">
            <a:avLst/>
          </a:prstGeom>
          <a:noFill/>
          <a:ln w="9525">
            <a:noFill/>
          </a:ln>
        </p:spPr>
        <p:txBody>
          <a:bodyPr/>
          <a:lstStyle>
            <a:lvl1pPr>
              <a:defRPr sz="1400" b="0" i="0">
                <a:latin typeface="Arial" panose="020B0604020202020204" pitchFamily="34" charset="0"/>
              </a:defRPr>
            </a:lvl1pPr>
          </a:lstStyle>
          <a:p>
            <a:pPr lvl="0" fontAlgn="base"/>
            <a:endParaRPr lang="zh-CN" altLang="en-US" strike="noStrike" noProof="1"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019800"/>
            <a:ext cx="2895600" cy="476250"/>
          </a:xfrm>
          <a:prstGeom prst="rect">
            <a:avLst/>
          </a:prstGeom>
          <a:noFill/>
          <a:ln w="9525">
            <a:noFill/>
          </a:ln>
        </p:spPr>
        <p:txBody>
          <a:bodyPr/>
          <a:lstStyle>
            <a:lvl1pPr algn="ctr">
              <a:defRPr sz="1400" b="0" i="0">
                <a:latin typeface="楷体_GB2312" pitchFamily="49" charset="-122"/>
                <a:ea typeface="楷体_GB2312" pitchFamily="49" charset="-122"/>
              </a:defRPr>
            </a:lvl1pPr>
          </a:lstStyle>
          <a:p>
            <a:pPr lvl="0" fontAlgn="base"/>
            <a:endParaRPr lang="zh-CN" altLang="en-US" strike="noStrike" noProof="1" dirty="0"/>
          </a:p>
        </p:txBody>
      </p:sp>
      <p:sp>
        <p:nvSpPr>
          <p:cNvPr id="1030" name="灯片编号占位符 1029"/>
          <p:cNvSpPr>
            <a:spLocks noGrp="1"/>
          </p:cNvSpPr>
          <p:nvPr>
            <p:ph type="sldNum" sz="quarter" idx="4"/>
          </p:nvPr>
        </p:nvSpPr>
        <p:spPr>
          <a:xfrm>
            <a:off x="6553200" y="6019800"/>
            <a:ext cx="2289175" cy="476250"/>
          </a:xfrm>
          <a:prstGeom prst="rect">
            <a:avLst/>
          </a:prstGeom>
          <a:noFill/>
          <a:ln w="9525">
            <a:noFill/>
          </a:ln>
        </p:spPr>
        <p:txBody>
          <a:bodyPr/>
          <a:lstStyle>
            <a:lvl1pPr algn="r">
              <a:defRPr sz="1400" b="0" i="0">
                <a:latin typeface="Arial" panose="020B0604020202020204" pitchFamily="34" charset="0"/>
              </a:defRPr>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2pPr>
      <a:lvl3pPr marL="914400" lvl="2"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3pPr>
      <a:lvl4pPr marL="1371600" lvl="3"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4pPr>
      <a:lvl5pPr marL="1828800" lvl="4"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5pPr>
      <a:lvl6pPr marL="2286000" lvl="5"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6pPr>
      <a:lvl7pPr marL="2743200" lvl="6"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7pPr>
      <a:lvl8pPr marL="3200400" lvl="7"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8pPr>
      <a:lvl9pPr marL="3657600" lvl="8" indent="0" algn="l" defTabSz="914400" rtl="0" eaLnBrk="1" fontAlgn="base" latinLnBrk="0" hangingPunct="1">
        <a:lnSpc>
          <a:spcPct val="100000"/>
        </a:lnSpc>
        <a:spcBef>
          <a:spcPct val="50000"/>
        </a:spcBef>
        <a:spcAft>
          <a:spcPct val="0"/>
        </a:spcAft>
        <a:buFont typeface="Arial" panose="020B0604020202020204" pitchFamily="34" charset="0"/>
        <a:buNone/>
        <a:defRPr sz="9600" b="1" i="1" u="none" kern="1200" baseline="0">
          <a:solidFill>
            <a:srgbClr val="FFFF00"/>
          </a:solidFill>
          <a:latin typeface="华文彩云" panose="02010800040101010101" pitchFamily="2" charset="-122"/>
          <a:ea typeface="华文彩云" panose="0201080004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oleObject" Target="../embeddings/oleObject1.bin"/><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098" name="内容占位符 4097"/>
          <p:cNvSpPr>
            <a:spLocks noGrp="1" noRot="1"/>
          </p:cNvSpPr>
          <p:nvPr>
            <p:ph idx="4294967295"/>
          </p:nvPr>
        </p:nvSpPr>
        <p:spPr>
          <a:xfrm>
            <a:off x="0" y="914400"/>
            <a:ext cx="8610600" cy="3581400"/>
          </a:xfrm>
        </p:spPr>
        <p:txBody>
          <a:bodyPr anchor="t"/>
          <a:p>
            <a:pPr algn="ctr">
              <a:buNone/>
            </a:pPr>
            <a:endParaRPr lang="zh-CN" altLang="en-US" b="1"/>
          </a:p>
          <a:p>
            <a:pPr algn="ctr">
              <a:buNone/>
            </a:pPr>
            <a:endParaRPr lang="zh-CN" altLang="en-US" b="1">
              <a:solidFill>
                <a:srgbClr val="00FFFF"/>
              </a:solidFill>
              <a:latin typeface="Times New Roman" panose="02020603050405020304" pitchFamily="18" charset="0"/>
            </a:endParaRPr>
          </a:p>
          <a:p>
            <a:pPr algn="ctr">
              <a:buNone/>
            </a:pPr>
            <a:endParaRPr lang="zh-CN" altLang="en-US" b="1">
              <a:solidFill>
                <a:srgbClr val="00FFFF"/>
              </a:solidFill>
              <a:latin typeface="Times New Roman" panose="02020603050405020304" pitchFamily="18" charset="0"/>
            </a:endParaRPr>
          </a:p>
          <a:p>
            <a:pPr algn="ctr">
              <a:buNone/>
            </a:pPr>
            <a:endParaRPr lang="zh-CN" altLang="en-US" b="1">
              <a:solidFill>
                <a:srgbClr val="00FFFF"/>
              </a:solidFill>
              <a:latin typeface="Times New Roman" panose="02020603050405020304" pitchFamily="18" charset="0"/>
            </a:endParaRPr>
          </a:p>
          <a:p>
            <a:pPr algn="ctr">
              <a:buNone/>
            </a:pPr>
            <a:endParaRPr lang="zh-CN" altLang="en-US" b="1">
              <a:solidFill>
                <a:srgbClr val="00FFFF"/>
              </a:solidFill>
              <a:latin typeface="Times New Roman" panose="02020603050405020304" pitchFamily="18" charset="0"/>
            </a:endParaRPr>
          </a:p>
          <a:p>
            <a:pPr algn="ctr">
              <a:buNone/>
            </a:pPr>
            <a:endParaRPr lang="zh-CN" altLang="en-US" b="1">
              <a:solidFill>
                <a:srgbClr val="00FFFF"/>
              </a:solidFill>
              <a:latin typeface="Times New Roman" panose="02020603050405020304" pitchFamily="18" charset="0"/>
            </a:endParaRPr>
          </a:p>
          <a:p>
            <a:pPr algn="ctr">
              <a:buNone/>
            </a:pPr>
            <a:endParaRPr lang="zh-CN" altLang="en-US" b="1">
              <a:solidFill>
                <a:srgbClr val="00FFFF"/>
              </a:solidFill>
              <a:latin typeface="Times New Roman" panose="02020603050405020304" pitchFamily="18" charset="0"/>
            </a:endParaRPr>
          </a:p>
          <a:p>
            <a:pPr algn="ctr">
              <a:buNone/>
            </a:pPr>
            <a:r>
              <a:rPr lang="zh-CN" altLang="en-US" b="1">
                <a:solidFill>
                  <a:srgbClr val="00FFFF"/>
                </a:solidFill>
                <a:latin typeface="Times New Roman" panose="02020603050405020304" pitchFamily="18" charset="0"/>
              </a:rPr>
              <a:t>                                  </a:t>
            </a:r>
            <a:endParaRPr lang="zh-CN" altLang="en-US" b="1">
              <a:solidFill>
                <a:srgbClr val="FF3300"/>
              </a:solidFill>
              <a:latin typeface="Times New Roman" panose="02020603050405020304" pitchFamily="18" charset="0"/>
            </a:endParaRPr>
          </a:p>
          <a:p>
            <a:pPr algn="ctr">
              <a:buNone/>
            </a:pPr>
            <a:r>
              <a:rPr lang="zh-CN" altLang="en-US" b="1">
                <a:latin typeface="宋体" panose="02010600030101010101" pitchFamily="2" charset="-122"/>
              </a:rPr>
              <a:t>    </a:t>
            </a:r>
            <a:endParaRPr lang="zh-CN" altLang="en-US" sz="6600">
              <a:solidFill>
                <a:srgbClr val="00FFFF"/>
              </a:solidFill>
              <a:ea typeface="文鼎广告体繁" pitchFamily="1" charset="-122"/>
            </a:endParaRPr>
          </a:p>
        </p:txBody>
      </p:sp>
      <p:sp>
        <p:nvSpPr>
          <p:cNvPr id="2" name="文本框 4098"/>
          <p:cNvSpPr txBox="1"/>
          <p:nvPr/>
        </p:nvSpPr>
        <p:spPr>
          <a:xfrm>
            <a:off x="3321050" y="4710430"/>
            <a:ext cx="5544820" cy="583565"/>
          </a:xfrm>
          <a:prstGeom prst="rect">
            <a:avLst/>
          </a:prstGeom>
          <a:noFill/>
          <a:ln w="9525">
            <a:noFill/>
          </a:ln>
        </p:spPr>
        <p:txBody>
          <a:bodyPr wrap="square" anchor="t">
            <a:spAutoFit/>
          </a:bodyPr>
          <a:p>
            <a:r>
              <a:rPr lang="zh-CN" altLang="en-US" sz="3200" i="0">
                <a:solidFill>
                  <a:schemeClr val="tx2"/>
                </a:solidFill>
                <a:latin typeface="Times New Roman" panose="02020603050405020304" pitchFamily="18" charset="0"/>
                <a:ea typeface="汉仪粗宋简" pitchFamily="1" charset="-122"/>
              </a:rPr>
              <a:t>   </a:t>
            </a:r>
            <a:r>
              <a:rPr lang="zh-CN" altLang="en-US" sz="3200" i="0">
                <a:solidFill>
                  <a:schemeClr val="tx1"/>
                </a:solidFill>
                <a:latin typeface="Times New Roman" panose="02020603050405020304" pitchFamily="18" charset="0"/>
                <a:ea typeface="汉仪粗宋简" pitchFamily="1" charset="-122"/>
              </a:rPr>
              <a:t> 宜昌市汕头路小学柯志慧   </a:t>
            </a:r>
            <a:endParaRPr lang="zh-CN" altLang="en-US" sz="3200" i="0">
              <a:solidFill>
                <a:schemeClr val="tx1"/>
              </a:solidFill>
              <a:latin typeface="Times New Roman" panose="02020603050405020304" pitchFamily="18" charset="0"/>
              <a:ea typeface="汉仪粗宋简" pitchFamily="1" charset="-122"/>
            </a:endParaRPr>
          </a:p>
        </p:txBody>
      </p:sp>
      <p:sp>
        <p:nvSpPr>
          <p:cNvPr id="3" name="文本框 4101"/>
          <p:cNvSpPr txBox="1"/>
          <p:nvPr/>
        </p:nvSpPr>
        <p:spPr>
          <a:xfrm>
            <a:off x="3142298" y="5492115"/>
            <a:ext cx="5543550" cy="583565"/>
          </a:xfrm>
          <a:prstGeom prst="rect">
            <a:avLst/>
          </a:prstGeom>
          <a:noFill/>
          <a:ln w="9525">
            <a:noFill/>
          </a:ln>
        </p:spPr>
        <p:txBody>
          <a:bodyPr anchor="t">
            <a:spAutoFit/>
          </a:bodyPr>
          <a:p>
            <a:r>
              <a:rPr lang="zh-CN" altLang="en-US" sz="3200" b="0" i="0">
                <a:solidFill>
                  <a:srgbClr val="FF3300"/>
                </a:solidFill>
                <a:latin typeface="Arial" panose="020B0604020202020204" pitchFamily="34" charset="0"/>
                <a:ea typeface="宋体" panose="02010600030101010101" pitchFamily="2" charset="-122"/>
              </a:rPr>
              <a:t>          </a:t>
            </a:r>
            <a:endParaRPr lang="zh-CN" altLang="en-US" sz="3200" i="0">
              <a:solidFill>
                <a:srgbClr val="FF3300"/>
              </a:solidFill>
              <a:latin typeface="Arial" panose="020B0604020202020204" pitchFamily="34" charset="0"/>
              <a:ea typeface="宋体" panose="02010600030101010101" pitchFamily="2" charset="-122"/>
            </a:endParaRPr>
          </a:p>
        </p:txBody>
      </p:sp>
      <p:sp>
        <p:nvSpPr>
          <p:cNvPr id="5" name="矩形 4"/>
          <p:cNvSpPr/>
          <p:nvPr/>
        </p:nvSpPr>
        <p:spPr>
          <a:xfrm>
            <a:off x="320040" y="1527175"/>
            <a:ext cx="7693660" cy="2861310"/>
          </a:xfrm>
          <a:prstGeom prst="rect">
            <a:avLst/>
          </a:prstGeom>
          <a:noFill/>
          <a:ln>
            <a:noFill/>
          </a:ln>
        </p:spPr>
        <p:txBody>
          <a:bodyPr wrap="square" rtlCol="0" anchor="t">
            <a:spAutoFit/>
          </a:bodyPr>
          <a:p>
            <a:pPr algn="ctr"/>
            <a:r>
              <a:rPr lang="zh-CN" altLang="en-US" sz="7200">
                <a:solidFill>
                  <a:srgbClr val="FF0000"/>
                </a:solidFill>
                <a:effectLst>
                  <a:outerShdw blurRad="38100" dist="19050" dir="2700000" algn="tl" rotWithShape="0">
                    <a:schemeClr val="dk1">
                      <a:alpha val="40000"/>
                    </a:schemeClr>
                  </a:outerShdw>
                </a:effectLst>
                <a:latin typeface="+mn-ea"/>
                <a:ea typeface="+mn-ea"/>
              </a:rPr>
              <a:t>珍爱生命</a:t>
            </a:r>
            <a:endParaRPr lang="zh-CN" altLang="en-US" sz="7200">
              <a:solidFill>
                <a:schemeClr val="tx1"/>
              </a:solidFill>
              <a:effectLst>
                <a:outerShdw blurRad="38100" dist="19050" dir="2700000" algn="tl" rotWithShape="0">
                  <a:schemeClr val="dk1">
                    <a:alpha val="40000"/>
                  </a:schemeClr>
                </a:outerShdw>
              </a:effectLst>
              <a:latin typeface="+mn-ea"/>
              <a:ea typeface="+mn-ea"/>
            </a:endParaRPr>
          </a:p>
          <a:p>
            <a:pPr algn="ctr"/>
            <a:r>
              <a:rPr lang="zh-CN" altLang="en-US" sz="7200">
                <a:solidFill>
                  <a:schemeClr val="tx1"/>
                </a:solidFill>
                <a:effectLst>
                  <a:outerShdw blurRad="38100" dist="19050" dir="2700000" algn="tl" rotWithShape="0">
                    <a:schemeClr val="dk1">
                      <a:alpha val="40000"/>
                    </a:schemeClr>
                  </a:outerShdw>
                </a:effectLst>
                <a:latin typeface="+mn-ea"/>
                <a:ea typeface="+mn-ea"/>
              </a:rPr>
              <a:t>      </a:t>
            </a:r>
            <a:r>
              <a:rPr lang="zh-CN" altLang="en-US" sz="7200">
                <a:solidFill>
                  <a:srgbClr val="FF0000"/>
                </a:solidFill>
                <a:effectLst>
                  <a:outerShdw blurRad="38100" dist="19050" dir="2700000" algn="tl" rotWithShape="0">
                    <a:schemeClr val="dk1">
                      <a:alpha val="40000"/>
                    </a:schemeClr>
                  </a:outerShdw>
                </a:effectLst>
                <a:latin typeface="+mn-ea"/>
                <a:ea typeface="+mn-ea"/>
              </a:rPr>
              <a:t>远离毒品</a:t>
            </a:r>
            <a:endParaRPr lang="zh-CN" altLang="en-US" sz="7200">
              <a:solidFill>
                <a:srgbClr val="FF0000"/>
              </a:solidFill>
              <a:effectLst>
                <a:outerShdw blurRad="38100" dist="19050" dir="2700000" algn="tl" rotWithShape="0">
                  <a:schemeClr val="dk1">
                    <a:alpha val="40000"/>
                  </a:schemeClr>
                </a:outerShdw>
              </a:effectLst>
              <a:latin typeface="+mn-ea"/>
              <a:ea typeface="+mn-ea"/>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0-#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21505"/>
          <p:cNvSpPr>
            <a:spLocks noGrp="1" noRot="1"/>
          </p:cNvSpPr>
          <p:nvPr>
            <p:ph type="title"/>
          </p:nvPr>
        </p:nvSpPr>
        <p:spPr/>
        <p:txBody>
          <a:bodyPr anchor="ctr"/>
          <a:p>
            <a:r>
              <a:rPr lang="en-US" altLang="zh-CN" b="1">
                <a:solidFill>
                  <a:srgbClr val="000000"/>
                </a:solidFill>
                <a:latin typeface="微软雅黑" panose="020B0503020204020204" pitchFamily="34" charset="-122"/>
                <a:ea typeface="微软雅黑" panose="020B0503020204020204" pitchFamily="34" charset="-122"/>
              </a:rPr>
              <a:t>3</a:t>
            </a:r>
            <a:r>
              <a:rPr lang="zh-CN" altLang="en-US" b="1">
                <a:solidFill>
                  <a:srgbClr val="000000"/>
                </a:solidFill>
                <a:latin typeface="微软雅黑" panose="020B0503020204020204" pitchFamily="34" charset="-122"/>
                <a:ea typeface="微软雅黑" panose="020B0503020204020204" pitchFamily="34" charset="-122"/>
              </a:rPr>
              <a:t>、新型毒品</a:t>
            </a:r>
            <a:endParaRPr lang="zh-CN" altLang="en-US" b="1">
              <a:solidFill>
                <a:srgbClr val="000000"/>
              </a:solidFill>
              <a:latin typeface="微软雅黑" panose="020B0503020204020204" pitchFamily="34" charset="-122"/>
              <a:ea typeface="微软雅黑" panose="020B0503020204020204" pitchFamily="34" charset="-122"/>
            </a:endParaRPr>
          </a:p>
        </p:txBody>
      </p:sp>
      <p:sp>
        <p:nvSpPr>
          <p:cNvPr id="17410" name="文本占位符 21506"/>
          <p:cNvSpPr>
            <a:spLocks noGrp="1" noRot="1"/>
          </p:cNvSpPr>
          <p:nvPr>
            <p:ph idx="1"/>
          </p:nvPr>
        </p:nvSpPr>
        <p:spPr/>
        <p:txBody>
          <a:bodyPr anchor="t"/>
          <a:p>
            <a:r>
              <a:rPr lang="zh-CN" altLang="en-US" sz="4800" b="1" dirty="0">
                <a:latin typeface="微软雅黑" panose="020B0503020204020204" pitchFamily="34" charset="-122"/>
                <a:ea typeface="微软雅黑" panose="020B0503020204020204" pitchFamily="34" charset="-122"/>
              </a:rPr>
              <a:t>主要有那么几种：</a:t>
            </a:r>
            <a:r>
              <a:rPr lang="zh-CN" altLang="en-US" sz="4800" b="1" dirty="0">
                <a:solidFill>
                  <a:srgbClr val="FF3300"/>
                </a:solidFill>
                <a:latin typeface="微软雅黑" panose="020B0503020204020204" pitchFamily="34" charset="-122"/>
                <a:ea typeface="微软雅黑" panose="020B0503020204020204" pitchFamily="34" charset="-122"/>
              </a:rPr>
              <a:t>冰毒、摇头丸、麻古、 神仙水、</a:t>
            </a:r>
            <a:r>
              <a:rPr lang="en-US" altLang="zh-CN" sz="4800" b="1" dirty="0">
                <a:solidFill>
                  <a:srgbClr val="FF3300"/>
                </a:solidFill>
                <a:latin typeface="微软雅黑" panose="020B0503020204020204" pitchFamily="34" charset="-122"/>
                <a:ea typeface="微软雅黑" panose="020B0503020204020204" pitchFamily="34" charset="-122"/>
              </a:rPr>
              <a:t>k</a:t>
            </a:r>
            <a:r>
              <a:rPr lang="zh-CN" altLang="en-US" sz="4800" b="1" dirty="0">
                <a:solidFill>
                  <a:srgbClr val="FF3300"/>
                </a:solidFill>
                <a:latin typeface="微软雅黑" panose="020B0503020204020204" pitchFamily="34" charset="-122"/>
                <a:ea typeface="微软雅黑" panose="020B0503020204020204" pitchFamily="34" charset="-122"/>
              </a:rPr>
              <a:t>粉</a:t>
            </a:r>
            <a:r>
              <a:rPr lang="zh-CN" altLang="en-US" sz="4800" b="1" dirty="0">
                <a:latin typeface="微软雅黑" panose="020B0503020204020204" pitchFamily="34" charset="-122"/>
                <a:ea typeface="微软雅黑" panose="020B0503020204020204" pitchFamily="34" charset="-122"/>
              </a:rPr>
              <a:t>等。</a:t>
            </a:r>
            <a:endParaRPr lang="zh-CN" altLang="en-US" sz="4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25601"/>
          <p:cNvSpPr>
            <a:spLocks noGrp="1" noRot="1"/>
          </p:cNvSpPr>
          <p:nvPr>
            <p:ph type="title"/>
          </p:nvPr>
        </p:nvSpPr>
        <p:spPr/>
        <p:txBody>
          <a:bodyPr anchor="ctr"/>
          <a:p>
            <a:r>
              <a:rPr lang="zh-CN" altLang="en-US"/>
              <a:t>冰毒</a:t>
            </a:r>
            <a:endParaRPr lang="zh-CN" altLang="en-US"/>
          </a:p>
        </p:txBody>
      </p:sp>
      <p:pic>
        <p:nvPicPr>
          <p:cNvPr id="25604" name="图片 25603" descr="20091130144640187"/>
          <p:cNvPicPr>
            <a:picLocks noChangeAspect="1"/>
          </p:cNvPicPr>
          <p:nvPr/>
        </p:nvPicPr>
        <p:blipFill>
          <a:blip r:embed="rId1"/>
          <a:stretch>
            <a:fillRect/>
          </a:stretch>
        </p:blipFill>
        <p:spPr>
          <a:xfrm>
            <a:off x="1619250" y="1989138"/>
            <a:ext cx="5740400" cy="36718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ppt_w</p:attrName>
                                        </p:attrNameLst>
                                      </p:cBhvr>
                                      <p:tavLst>
                                        <p:tav tm="0">
                                          <p:val>
                                            <p:fltVal val="0.000000"/>
                                          </p:val>
                                        </p:tav>
                                        <p:tav tm="100000">
                                          <p:val>
                                            <p:strVal val="#ppt_w"/>
                                          </p:val>
                                        </p:tav>
                                      </p:tavLst>
                                    </p:anim>
                                    <p:anim calcmode="lin" valueType="num">
                                      <p:cBhvr>
                                        <p:cTn id="8" dur="500" fill="hold"/>
                                        <p:tgtEl>
                                          <p:spTgt spid="256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noRot="1"/>
          </p:cNvSpPr>
          <p:nvPr>
            <p:ph type="title"/>
          </p:nvPr>
        </p:nvSpPr>
        <p:spPr/>
        <p:txBody>
          <a:bodyPr anchor="ctr"/>
          <a:p>
            <a:r>
              <a:rPr lang="zh-CN" altLang="en-US"/>
              <a:t>缴获的摇头丸</a:t>
            </a:r>
            <a:endParaRPr lang="zh-CN" altLang="en-US"/>
          </a:p>
        </p:txBody>
      </p:sp>
      <p:pic>
        <p:nvPicPr>
          <p:cNvPr id="19458" name="文本占位符 27650" descr="ytw"/>
          <p:cNvPicPr>
            <a:picLocks noGrp="1" noRot="1" noChangeAspect="1"/>
          </p:cNvPicPr>
          <p:nvPr>
            <p:ph type="body"/>
          </p:nvPr>
        </p:nvPicPr>
        <p:blipFill>
          <a:blip r:embed="rId1"/>
          <a:stretch>
            <a:fillRect/>
          </a:stretch>
        </p:blipFill>
        <p:spPr>
          <a:xfrm>
            <a:off x="762000" y="2254250"/>
            <a:ext cx="3373438" cy="3303588"/>
          </a:xfrm>
        </p:spPr>
      </p:pic>
      <p:graphicFrame>
        <p:nvGraphicFramePr>
          <p:cNvPr id="27652" name="内容占位符 27651"/>
          <p:cNvGraphicFramePr>
            <a:graphicFrameLocks noGrp="1" noChangeAspect="1"/>
          </p:cNvGraphicFramePr>
          <p:nvPr>
            <p:ph idx="1"/>
          </p:nvPr>
        </p:nvGraphicFramePr>
        <p:xfrm>
          <a:off x="4425950" y="2254250"/>
          <a:ext cx="3962400" cy="3328988"/>
        </p:xfrm>
        <a:graphic>
          <a:graphicData uri="http://schemas.openxmlformats.org/presentationml/2006/ole">
            <mc:AlternateContent xmlns:mc="http://schemas.openxmlformats.org/markup-compatibility/2006">
              <mc:Choice xmlns:v="urn:schemas-microsoft-com:vml" Requires="v">
                <p:oleObj spid="_x0000_s3077" name="" r:id="rId2" imgW="8477250" imgH="3971925" progId="Paint.Picture">
                  <p:embed/>
                </p:oleObj>
              </mc:Choice>
              <mc:Fallback>
                <p:oleObj name="" r:id="rId2" imgW="8477250" imgH="3971925" progId="Paint.Picture">
                  <p:embed/>
                  <p:pic>
                    <p:nvPicPr>
                      <p:cNvPr id="0" name="图片 3076"/>
                      <p:cNvPicPr/>
                      <p:nvPr/>
                    </p:nvPicPr>
                    <p:blipFill>
                      <a:blip r:embed="rId3"/>
                      <a:stretch>
                        <a:fillRect/>
                      </a:stretch>
                    </p:blipFill>
                    <p:spPr>
                      <a:xfrm>
                        <a:off x="4425950" y="2254250"/>
                        <a:ext cx="3962400" cy="3328988"/>
                      </a:xfrm>
                      <a:prstGeom prst="rect">
                        <a:avLst/>
                      </a:prstGeom>
                      <a:noFill/>
                      <a:ln w="38100">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2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dissolve">
                                      <p:cBhvr>
                                        <p:cTn id="12"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29697"/>
          <p:cNvSpPr>
            <a:spLocks noGrp="1" noRot="1"/>
          </p:cNvSpPr>
          <p:nvPr>
            <p:ph type="title"/>
          </p:nvPr>
        </p:nvSpPr>
        <p:spPr/>
        <p:txBody>
          <a:bodyPr anchor="ctr"/>
          <a:p>
            <a:r>
              <a:rPr lang="zh-CN" altLang="en-US"/>
              <a:t>缴获的</a:t>
            </a:r>
            <a:r>
              <a:rPr lang="en-US" altLang="zh-CN"/>
              <a:t>k</a:t>
            </a:r>
            <a:r>
              <a:rPr lang="zh-CN" altLang="en-US"/>
              <a:t>粉</a:t>
            </a:r>
            <a:endParaRPr lang="zh-CN" altLang="en-US"/>
          </a:p>
        </p:txBody>
      </p:sp>
      <p:pic>
        <p:nvPicPr>
          <p:cNvPr id="20482" name="文本占位符 29698" descr="P4040008"/>
          <p:cNvPicPr>
            <a:picLocks noGrp="1" noRot="1" noChangeAspect="1"/>
          </p:cNvPicPr>
          <p:nvPr>
            <p:ph idx="1"/>
          </p:nvPr>
        </p:nvPicPr>
        <p:blipFill>
          <a:blip r:embed="rId1"/>
          <a:stretch>
            <a:fillRect/>
          </a:stretch>
        </p:blipFill>
        <p:spPr>
          <a:xfrm>
            <a:off x="1884363" y="2317750"/>
            <a:ext cx="5754687" cy="3549650"/>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noRot="1"/>
          </p:cNvSpPr>
          <p:nvPr>
            <p:ph type="title"/>
          </p:nvPr>
        </p:nvSpPr>
        <p:spPr/>
        <p:txBody>
          <a:bodyPr anchor="ctr"/>
          <a:p>
            <a:r>
              <a:rPr lang="zh-CN" altLang="en-US"/>
              <a:t>缴获的麻古</a:t>
            </a:r>
            <a:endParaRPr lang="zh-CN" altLang="en-US"/>
          </a:p>
        </p:txBody>
      </p:sp>
      <p:graphicFrame>
        <p:nvGraphicFramePr>
          <p:cNvPr id="31747" name="内容占位符 31746"/>
          <p:cNvGraphicFramePr>
            <a:graphicFrameLocks noGrp="1" noChangeAspect="1"/>
          </p:cNvGraphicFramePr>
          <p:nvPr>
            <p:ph idx="1"/>
          </p:nvPr>
        </p:nvGraphicFramePr>
        <p:xfrm>
          <a:off x="5149850" y="2193925"/>
          <a:ext cx="3602038" cy="3267075"/>
        </p:xfrm>
        <a:graphic>
          <a:graphicData uri="http://schemas.openxmlformats.org/presentationml/2006/ole">
            <mc:AlternateContent xmlns:mc="http://schemas.openxmlformats.org/markup-compatibility/2006">
              <mc:Choice xmlns:v="urn:schemas-microsoft-com:vml" Requires="v">
                <p:oleObj spid="_x0000_s3076" name="" r:id="rId1" imgW="3343275" imgH="2609850" progId="Paint.Picture">
                  <p:embed/>
                </p:oleObj>
              </mc:Choice>
              <mc:Fallback>
                <p:oleObj name="" r:id="rId1" imgW="3343275" imgH="2609850" progId="Paint.Picture">
                  <p:embed/>
                  <p:pic>
                    <p:nvPicPr>
                      <p:cNvPr id="0" name="图片 3075"/>
                      <p:cNvPicPr/>
                      <p:nvPr/>
                    </p:nvPicPr>
                    <p:blipFill>
                      <a:blip r:embed="rId2"/>
                      <a:stretch>
                        <a:fillRect/>
                      </a:stretch>
                    </p:blipFill>
                    <p:spPr>
                      <a:xfrm>
                        <a:off x="5149850" y="2193925"/>
                        <a:ext cx="3602038" cy="3267075"/>
                      </a:xfrm>
                      <a:prstGeom prst="rect">
                        <a:avLst/>
                      </a:prstGeom>
                      <a:noFill/>
                      <a:ln w="38100">
                        <a:miter/>
                      </a:ln>
                    </p:spPr>
                  </p:pic>
                </p:oleObj>
              </mc:Fallback>
            </mc:AlternateContent>
          </a:graphicData>
        </a:graphic>
      </p:graphicFrame>
      <p:pic>
        <p:nvPicPr>
          <p:cNvPr id="21507" name="图片 31747" descr="DSC_0633"/>
          <p:cNvPicPr>
            <a:picLocks noChangeAspect="1"/>
          </p:cNvPicPr>
          <p:nvPr/>
        </p:nvPicPr>
        <p:blipFill>
          <a:blip r:embed="rId3"/>
          <a:stretch>
            <a:fillRect/>
          </a:stretch>
        </p:blipFill>
        <p:spPr>
          <a:xfrm>
            <a:off x="611188" y="2133600"/>
            <a:ext cx="4248150" cy="36718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20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checkerboard(across)">
                                      <p:cBhvr>
                                        <p:cTn id="12"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33793"/>
          <p:cNvSpPr>
            <a:spLocks noGrp="1" noRot="1"/>
          </p:cNvSpPr>
          <p:nvPr>
            <p:ph type="title"/>
          </p:nvPr>
        </p:nvSpPr>
        <p:spPr/>
        <p:txBody>
          <a:bodyPr anchor="ctr"/>
          <a:p>
            <a:r>
              <a:rPr lang="zh-CN" altLang="en-US"/>
              <a:t>缴获的神仙水</a:t>
            </a:r>
            <a:endParaRPr lang="zh-CN" altLang="en-US"/>
          </a:p>
        </p:txBody>
      </p:sp>
      <p:pic>
        <p:nvPicPr>
          <p:cNvPr id="33795" name="内容占位符 33794" descr="神仙水"/>
          <p:cNvPicPr>
            <a:picLocks noGrp="1" noRot="1" noChangeAspect="1"/>
          </p:cNvPicPr>
          <p:nvPr>
            <p:ph idx="1"/>
          </p:nvPr>
        </p:nvPicPr>
        <p:blipFill>
          <a:blip r:embed="rId1"/>
          <a:stretch>
            <a:fillRect/>
          </a:stretch>
        </p:blipFill>
        <p:spPr>
          <a:xfrm>
            <a:off x="1076325" y="1981200"/>
            <a:ext cx="6997700" cy="38862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diamond(in)">
                                      <p:cBhvr>
                                        <p:cTn id="7" dur="2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35841"/>
          <p:cNvSpPr>
            <a:spLocks noGrp="1" noRot="1"/>
          </p:cNvSpPr>
          <p:nvPr>
            <p:ph type="title"/>
          </p:nvPr>
        </p:nvSpPr>
        <p:spPr/>
        <p:txBody>
          <a:bodyPr anchor="ctr"/>
          <a:p>
            <a:r>
              <a:rPr lang="zh-CN" altLang="en-US"/>
              <a:t>大麻</a:t>
            </a:r>
            <a:endParaRPr lang="zh-CN" altLang="en-US"/>
          </a:p>
        </p:txBody>
      </p:sp>
      <p:pic>
        <p:nvPicPr>
          <p:cNvPr id="23554" name="图片 35843" descr="200506100345_260151"/>
          <p:cNvPicPr>
            <a:picLocks noChangeAspect="1"/>
          </p:cNvPicPr>
          <p:nvPr/>
        </p:nvPicPr>
        <p:blipFill>
          <a:blip r:embed="rId1"/>
          <a:stretch>
            <a:fillRect/>
          </a:stretch>
        </p:blipFill>
        <p:spPr>
          <a:xfrm>
            <a:off x="2124075" y="2060575"/>
            <a:ext cx="4762500" cy="386715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7409"/>
          <p:cNvSpPr>
            <a:spLocks noGrp="1" noRot="1"/>
          </p:cNvSpPr>
          <p:nvPr>
            <p:ph type="title"/>
          </p:nvPr>
        </p:nvSpPr>
        <p:spPr/>
        <p:txBody>
          <a:bodyPr anchor="ctr"/>
          <a:p>
            <a:r>
              <a:rPr lang="en-US" altLang="zh-CN" b="1">
                <a:solidFill>
                  <a:schemeClr val="tx1"/>
                </a:solidFill>
                <a:latin typeface="微软雅黑" panose="020B0503020204020204" pitchFamily="34" charset="-122"/>
                <a:ea typeface="微软雅黑" panose="020B0503020204020204" pitchFamily="34" charset="-122"/>
              </a:rPr>
              <a:t>2</a:t>
            </a:r>
            <a:r>
              <a:rPr lang="zh-CN" altLang="en-US" b="1">
                <a:solidFill>
                  <a:schemeClr val="tx1"/>
                </a:solidFill>
                <a:latin typeface="微软雅黑" panose="020B0503020204020204" pitchFamily="34" charset="-122"/>
                <a:ea typeface="微软雅黑" panose="020B0503020204020204" pitchFamily="34" charset="-122"/>
              </a:rPr>
              <a:t>、毒品的危害</a:t>
            </a: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13314" name="文本占位符 17410"/>
          <p:cNvSpPr>
            <a:spLocks noGrp="1" noRot="1"/>
          </p:cNvSpPr>
          <p:nvPr>
            <p:ph idx="1"/>
          </p:nvPr>
        </p:nvSpPr>
        <p:spPr/>
        <p:txBody>
          <a:bodyPr anchor="t"/>
          <a:p>
            <a:r>
              <a:rPr lang="zh-CN" altLang="en-US" b="1">
                <a:solidFill>
                  <a:srgbClr val="FF3300"/>
                </a:solidFill>
                <a:latin typeface="微软雅黑" panose="020B0503020204020204" pitchFamily="34" charset="-122"/>
                <a:ea typeface="微软雅黑" panose="020B0503020204020204" pitchFamily="34" charset="-122"/>
                <a:hlinkClick r:id="" action="ppaction://noaction"/>
              </a:rPr>
              <a:t>（</a:t>
            </a:r>
            <a:r>
              <a:rPr lang="en-US" altLang="zh-CN" b="1">
                <a:solidFill>
                  <a:srgbClr val="FF3300"/>
                </a:solidFill>
                <a:latin typeface="微软雅黑" panose="020B0503020204020204" pitchFamily="34" charset="-122"/>
                <a:ea typeface="微软雅黑" panose="020B0503020204020204" pitchFamily="34" charset="-122"/>
                <a:hlinkClick r:id="" action="ppaction://noaction"/>
              </a:rPr>
              <a:t>1</a:t>
            </a:r>
            <a:r>
              <a:rPr lang="zh-CN" altLang="en-US" b="1">
                <a:solidFill>
                  <a:srgbClr val="FF3300"/>
                </a:solidFill>
                <a:latin typeface="微软雅黑" panose="020B0503020204020204" pitchFamily="34" charset="-122"/>
                <a:ea typeface="微软雅黑" panose="020B0503020204020204" pitchFamily="34" charset="-122"/>
                <a:hlinkClick r:id="" action="ppaction://noaction"/>
              </a:rPr>
              <a:t>）吸毒对人的身心健康造成的危害</a:t>
            </a:r>
            <a:endParaRPr lang="zh-CN" altLang="en-US" b="1">
              <a:solidFill>
                <a:srgbClr val="FF3300"/>
              </a:solidFill>
              <a:latin typeface="微软雅黑" panose="020B0503020204020204" pitchFamily="34" charset="-122"/>
              <a:ea typeface="微软雅黑" panose="020B0503020204020204" pitchFamily="34" charset="-122"/>
            </a:endParaRPr>
          </a:p>
          <a:p>
            <a:endParaRPr lang="zh-CN" altLang="en-US" b="1">
              <a:solidFill>
                <a:srgbClr val="FF3300"/>
              </a:solidFill>
              <a:latin typeface="微软雅黑" panose="020B0503020204020204" pitchFamily="34" charset="-122"/>
              <a:ea typeface="微软雅黑" panose="020B0503020204020204" pitchFamily="34" charset="-122"/>
            </a:endParaRPr>
          </a:p>
          <a:p>
            <a:r>
              <a:rPr lang="zh-CN" altLang="en-US" b="1">
                <a:solidFill>
                  <a:srgbClr val="FF3300"/>
                </a:solidFill>
                <a:latin typeface="微软雅黑" panose="020B0503020204020204" pitchFamily="34" charset="-122"/>
                <a:ea typeface="微软雅黑" panose="020B0503020204020204" pitchFamily="34" charset="-122"/>
                <a:hlinkClick r:id="" action="ppaction://noaction"/>
              </a:rPr>
              <a:t>（</a:t>
            </a:r>
            <a:r>
              <a:rPr lang="en-US" altLang="zh-CN" b="1">
                <a:solidFill>
                  <a:srgbClr val="FF3300"/>
                </a:solidFill>
                <a:latin typeface="微软雅黑" panose="020B0503020204020204" pitchFamily="34" charset="-122"/>
                <a:ea typeface="微软雅黑" panose="020B0503020204020204" pitchFamily="34" charset="-122"/>
                <a:hlinkClick r:id="" action="ppaction://noaction"/>
              </a:rPr>
              <a:t>2</a:t>
            </a:r>
            <a:r>
              <a:rPr lang="zh-CN" altLang="en-US" b="1">
                <a:solidFill>
                  <a:srgbClr val="FF3300"/>
                </a:solidFill>
                <a:latin typeface="微软雅黑" panose="020B0503020204020204" pitchFamily="34" charset="-122"/>
                <a:ea typeface="微软雅黑" panose="020B0503020204020204" pitchFamily="34" charset="-122"/>
                <a:hlinkClick r:id="" action="ppaction://noaction"/>
              </a:rPr>
              <a:t>）吸毒对家庭造成的危害</a:t>
            </a:r>
            <a:endParaRPr lang="zh-CN" altLang="en-US" b="1">
              <a:solidFill>
                <a:srgbClr val="FF3300"/>
              </a:solidFill>
              <a:latin typeface="微软雅黑" panose="020B0503020204020204" pitchFamily="34" charset="-122"/>
              <a:ea typeface="微软雅黑" panose="020B0503020204020204" pitchFamily="34" charset="-122"/>
            </a:endParaRPr>
          </a:p>
          <a:p>
            <a:endParaRPr lang="zh-CN" altLang="en-US" b="1">
              <a:solidFill>
                <a:srgbClr val="FF3300"/>
              </a:solidFill>
              <a:latin typeface="微软雅黑" panose="020B0503020204020204" pitchFamily="34" charset="-122"/>
              <a:ea typeface="微软雅黑" panose="020B0503020204020204" pitchFamily="34" charset="-122"/>
            </a:endParaRPr>
          </a:p>
          <a:p>
            <a:r>
              <a:rPr lang="zh-CN" altLang="en-US" b="1">
                <a:solidFill>
                  <a:srgbClr val="FF3300"/>
                </a:solidFill>
                <a:latin typeface="微软雅黑" panose="020B0503020204020204" pitchFamily="34" charset="-122"/>
                <a:ea typeface="微软雅黑" panose="020B0503020204020204" pitchFamily="34" charset="-122"/>
                <a:hlinkClick r:id="" action="ppaction://noaction"/>
              </a:rPr>
              <a:t>（</a:t>
            </a:r>
            <a:r>
              <a:rPr lang="en-US" altLang="zh-CN" b="1">
                <a:solidFill>
                  <a:srgbClr val="FF3300"/>
                </a:solidFill>
                <a:latin typeface="微软雅黑" panose="020B0503020204020204" pitchFamily="34" charset="-122"/>
                <a:ea typeface="微软雅黑" panose="020B0503020204020204" pitchFamily="34" charset="-122"/>
                <a:hlinkClick r:id="" action="ppaction://noaction"/>
              </a:rPr>
              <a:t>3</a:t>
            </a:r>
            <a:r>
              <a:rPr lang="zh-CN" altLang="en-US" b="1">
                <a:solidFill>
                  <a:srgbClr val="FF3300"/>
                </a:solidFill>
                <a:latin typeface="微软雅黑" panose="020B0503020204020204" pitchFamily="34" charset="-122"/>
                <a:ea typeface="微软雅黑" panose="020B0503020204020204" pitchFamily="34" charset="-122"/>
                <a:hlinkClick r:id="" action="ppaction://noaction"/>
              </a:rPr>
              <a:t>）吸毒对社会造成的危害</a:t>
            </a:r>
            <a:endParaRPr lang="zh-CN" altLang="en-US" b="1">
              <a:solidFill>
                <a:srgbClr val="FF33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Picture 10" descr="021032664"/>
          <p:cNvPicPr/>
          <p:nvPr/>
        </p:nvPicPr>
        <p:blipFill>
          <a:blip r:embed="rId1"/>
          <a:stretch>
            <a:fillRect/>
          </a:stretch>
        </p:blipFill>
        <p:spPr>
          <a:xfrm>
            <a:off x="4643438" y="3935413"/>
            <a:ext cx="4318000" cy="2878137"/>
          </a:xfrm>
          <a:prstGeom prst="rect">
            <a:avLst/>
          </a:prstGeom>
          <a:noFill/>
          <a:ln w="9525">
            <a:noFill/>
          </a:ln>
        </p:spPr>
      </p:pic>
      <p:pic>
        <p:nvPicPr>
          <p:cNvPr id="14338" name="Picture 13" descr="020120086"/>
          <p:cNvPicPr>
            <a:picLocks noChangeAspect="1"/>
          </p:cNvPicPr>
          <p:nvPr/>
        </p:nvPicPr>
        <p:blipFill>
          <a:blip r:embed="rId2"/>
          <a:stretch>
            <a:fillRect/>
          </a:stretch>
        </p:blipFill>
        <p:spPr>
          <a:xfrm>
            <a:off x="179388" y="3935413"/>
            <a:ext cx="4318000" cy="2878137"/>
          </a:xfrm>
          <a:prstGeom prst="rect">
            <a:avLst/>
          </a:prstGeom>
          <a:noFill/>
          <a:ln w="9525">
            <a:noFill/>
          </a:ln>
        </p:spPr>
      </p:pic>
      <p:pic>
        <p:nvPicPr>
          <p:cNvPr id="14339" name="Picture 14" descr="020118758"/>
          <p:cNvPicPr>
            <a:picLocks noChangeAspect="1"/>
          </p:cNvPicPr>
          <p:nvPr/>
        </p:nvPicPr>
        <p:blipFill>
          <a:blip r:embed="rId3"/>
          <a:stretch>
            <a:fillRect/>
          </a:stretch>
        </p:blipFill>
        <p:spPr>
          <a:xfrm>
            <a:off x="179388" y="1125538"/>
            <a:ext cx="4318000" cy="2660650"/>
          </a:xfrm>
          <a:prstGeom prst="rect">
            <a:avLst/>
          </a:prstGeom>
          <a:noFill/>
          <a:ln w="9525">
            <a:noFill/>
          </a:ln>
        </p:spPr>
      </p:pic>
      <p:pic>
        <p:nvPicPr>
          <p:cNvPr id="14340" name="Picture 15" descr="020123289"/>
          <p:cNvPicPr/>
          <p:nvPr/>
        </p:nvPicPr>
        <p:blipFill>
          <a:blip r:embed="rId4"/>
          <a:stretch>
            <a:fillRect/>
          </a:stretch>
        </p:blipFill>
        <p:spPr>
          <a:xfrm>
            <a:off x="4643438" y="1125538"/>
            <a:ext cx="4318000" cy="2662237"/>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15" descr="154011op294xwgzwrbrirr"/>
          <p:cNvPicPr>
            <a:picLocks noChangeAspect="1"/>
          </p:cNvPicPr>
          <p:nvPr/>
        </p:nvPicPr>
        <p:blipFill>
          <a:blip r:embed="rId1"/>
          <a:stretch>
            <a:fillRect/>
          </a:stretch>
        </p:blipFill>
        <p:spPr>
          <a:xfrm>
            <a:off x="4635500" y="3860800"/>
            <a:ext cx="4329113" cy="2878138"/>
          </a:xfrm>
          <a:prstGeom prst="rect">
            <a:avLst/>
          </a:prstGeom>
          <a:noFill/>
          <a:ln w="9525">
            <a:noFill/>
          </a:ln>
        </p:spPr>
      </p:pic>
      <p:pic>
        <p:nvPicPr>
          <p:cNvPr id="15362" name="Picture 14" descr="U5321P1433DT20120913104533"/>
          <p:cNvPicPr>
            <a:picLocks noChangeAspect="1"/>
          </p:cNvPicPr>
          <p:nvPr/>
        </p:nvPicPr>
        <p:blipFill>
          <a:blip r:embed="rId2"/>
          <a:stretch>
            <a:fillRect/>
          </a:stretch>
        </p:blipFill>
        <p:spPr>
          <a:xfrm>
            <a:off x="179388" y="3860800"/>
            <a:ext cx="4318000" cy="2878138"/>
          </a:xfrm>
          <a:prstGeom prst="rect">
            <a:avLst/>
          </a:prstGeom>
          <a:noFill/>
          <a:ln w="9525">
            <a:noFill/>
          </a:ln>
        </p:spPr>
      </p:pic>
      <p:pic>
        <p:nvPicPr>
          <p:cNvPr id="15363" name="Picture 11" descr="1523000gmrrdszg0l8xpg8"/>
          <p:cNvPicPr>
            <a:picLocks noChangeAspect="1"/>
          </p:cNvPicPr>
          <p:nvPr/>
        </p:nvPicPr>
        <p:blipFill>
          <a:blip r:embed="rId3"/>
          <a:stretch>
            <a:fillRect/>
          </a:stretch>
        </p:blipFill>
        <p:spPr>
          <a:xfrm>
            <a:off x="4643438" y="1125538"/>
            <a:ext cx="4318000" cy="2660650"/>
          </a:xfrm>
          <a:prstGeom prst="rect">
            <a:avLst/>
          </a:prstGeom>
          <a:noFill/>
          <a:ln w="9525">
            <a:noFill/>
          </a:ln>
        </p:spPr>
      </p:pic>
      <p:pic>
        <p:nvPicPr>
          <p:cNvPr id="15364" name="Picture 13" descr="917045474123797434"/>
          <p:cNvPicPr>
            <a:picLocks noChangeAspect="1"/>
          </p:cNvPicPr>
          <p:nvPr/>
        </p:nvPicPr>
        <p:blipFill>
          <a:blip r:embed="rId4"/>
          <a:stretch>
            <a:fillRect/>
          </a:stretch>
        </p:blipFill>
        <p:spPr>
          <a:xfrm>
            <a:off x="179388" y="1125538"/>
            <a:ext cx="4318000" cy="2662237"/>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7170" name="标题 7169"/>
          <p:cNvSpPr>
            <a:spLocks noGrp="1" noRot="1"/>
          </p:cNvSpPr>
          <p:nvPr>
            <p:ph type="title"/>
          </p:nvPr>
        </p:nvSpPr>
        <p:spPr>
          <a:xfrm>
            <a:off x="457200" y="549275"/>
            <a:ext cx="8229600" cy="1223963"/>
          </a:xfrm>
        </p:spPr>
        <p:txBody>
          <a:bodyPr anchor="ctr"/>
          <a:p>
            <a:r>
              <a:rPr lang="zh-CN" altLang="en-US" sz="4000" b="1">
                <a:solidFill>
                  <a:schemeClr val="hlink"/>
                </a:solidFill>
              </a:rPr>
              <a:t>青少年毒品预防教育</a:t>
            </a:r>
            <a:endParaRPr lang="zh-CN" altLang="en-US" sz="4000" b="1">
              <a:solidFill>
                <a:schemeClr val="hlink"/>
              </a:solidFill>
            </a:endParaRPr>
          </a:p>
        </p:txBody>
      </p:sp>
      <p:sp>
        <p:nvSpPr>
          <p:cNvPr id="7171" name="内容占位符 7170"/>
          <p:cNvSpPr>
            <a:spLocks noGrp="1" noRot="1"/>
          </p:cNvSpPr>
          <p:nvPr>
            <p:ph idx="1"/>
          </p:nvPr>
        </p:nvSpPr>
        <p:spPr>
          <a:xfrm>
            <a:off x="323850" y="2205038"/>
            <a:ext cx="8540750" cy="2990850"/>
          </a:xfrm>
        </p:spPr>
        <p:txBody>
          <a:bodyPr anchor="t"/>
          <a:p>
            <a:r>
              <a:rPr lang="zh-CN" altLang="en-US" b="1">
                <a:solidFill>
                  <a:srgbClr val="BC280A"/>
                </a:solidFill>
                <a:hlinkClick r:id="rId2" action="ppaction://hlinksldjump"/>
              </a:rPr>
              <a:t>一、 认识毒品</a:t>
            </a:r>
            <a:r>
              <a:rPr lang="zh-CN" altLang="en-US">
                <a:hlinkClick r:id="rId2" action="ppaction://hlinksldjump"/>
              </a:rPr>
              <a:t>；</a:t>
            </a:r>
            <a:endParaRPr lang="zh-CN" altLang="en-US"/>
          </a:p>
          <a:p>
            <a:pPr>
              <a:buNone/>
            </a:pPr>
            <a:endParaRPr lang="zh-CN" altLang="en-US" b="1">
              <a:solidFill>
                <a:srgbClr val="BC280A"/>
              </a:solidFill>
            </a:endParaRPr>
          </a:p>
          <a:p>
            <a:r>
              <a:rPr lang="zh-CN" altLang="en-US" b="1">
                <a:solidFill>
                  <a:srgbClr val="BC280A"/>
                </a:solidFill>
                <a:hlinkClick r:id="rId3" action="ppaction://hlinksldjump"/>
              </a:rPr>
              <a:t>二、了解毒品种类、认清危害</a:t>
            </a:r>
            <a:r>
              <a:rPr lang="zh-CN" altLang="en-US">
                <a:hlinkClick r:id="rId3" action="ppaction://hlinksldjump"/>
              </a:rPr>
              <a:t>；</a:t>
            </a:r>
            <a:endParaRPr lang="zh-CN" altLang="en-US"/>
          </a:p>
          <a:p>
            <a:endParaRPr lang="zh-CN" altLang="en-US" b="1">
              <a:solidFill>
                <a:srgbClr val="BC280A"/>
              </a:solidFill>
            </a:endParaRPr>
          </a:p>
          <a:p>
            <a:r>
              <a:rPr lang="zh-CN" altLang="en-US" b="1">
                <a:solidFill>
                  <a:srgbClr val="BC280A"/>
                </a:solidFill>
                <a:hlinkClick r:id="" action="ppaction://noaction"/>
              </a:rPr>
              <a:t>三、</a:t>
            </a:r>
            <a:r>
              <a:rPr lang="zh-CN" altLang="en-US">
                <a:hlinkClick r:id="" action="ppaction://noaction"/>
              </a:rPr>
              <a:t>如何保护青少年远离毒品侵害。</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7170"/>
                                        </p:tgtEl>
                                        <p:attrNameLst>
                                          <p:attrName>style.visibility</p:attrName>
                                        </p:attrNameLst>
                                      </p:cBhvr>
                                      <p:to>
                                        <p:strVal val="visible"/>
                                      </p:to>
                                    </p:set>
                                    <p:animEffect transition="in" filter="fade">
                                      <p:cBhvr>
                                        <p:cTn id="7" dur="1000">
                                          <p:stCondLst>
                                            <p:cond delay="0"/>
                                          </p:stCondLst>
                                        </p:cTn>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7171">
                                            <p:txEl>
                                              <p:charRg st="0" end="9"/>
                                            </p:txEl>
                                          </p:spTgt>
                                        </p:tgtEl>
                                        <p:attrNameLst>
                                          <p:attrName>style.visibility</p:attrName>
                                        </p:attrNameLst>
                                      </p:cBhvr>
                                      <p:to>
                                        <p:strVal val="visible"/>
                                      </p:to>
                                    </p:set>
                                    <p:animEffect transition="in" filter="fade">
                                      <p:cBhvr>
                                        <p:cTn id="12" dur="500">
                                          <p:stCondLst>
                                            <p:cond delay="0"/>
                                          </p:stCondLst>
                                        </p:cTn>
                                        <p:tgtEl>
                                          <p:spTgt spid="7171">
                                            <p:txEl>
                                              <p:charRg st="0"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7171">
                                            <p:txEl>
                                              <p:charRg st="10" end="22"/>
                                            </p:txEl>
                                          </p:spTgt>
                                        </p:tgtEl>
                                        <p:attrNameLst>
                                          <p:attrName>style.visibility</p:attrName>
                                        </p:attrNameLst>
                                      </p:cBhvr>
                                      <p:to>
                                        <p:strVal val="visible"/>
                                      </p:to>
                                    </p:set>
                                    <p:animEffect transition="in" filter="fade">
                                      <p:cBhvr>
                                        <p:cTn id="17" dur="500">
                                          <p:stCondLst>
                                            <p:cond delay="0"/>
                                          </p:stCondLst>
                                        </p:cTn>
                                        <p:tgtEl>
                                          <p:spTgt spid="7171">
                                            <p:txEl>
                                              <p:charRg st="10" end="2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7171">
                                            <p:txEl>
                                              <p:charRg st="23" end="40"/>
                                            </p:txEl>
                                          </p:spTgt>
                                        </p:tgtEl>
                                        <p:attrNameLst>
                                          <p:attrName>style.visibility</p:attrName>
                                        </p:attrNameLst>
                                      </p:cBhvr>
                                      <p:to>
                                        <p:strVal val="visible"/>
                                      </p:to>
                                    </p:set>
                                    <p:animEffect transition="in" filter="fade">
                                      <p:cBhvr>
                                        <p:cTn id="22" dur="500">
                                          <p:stCondLst>
                                            <p:cond delay="0"/>
                                          </p:stCondLst>
                                        </p:cTn>
                                        <p:tgtEl>
                                          <p:spTgt spid="7171">
                                            <p:txEl>
                                              <p:charRg st="23"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Picture 10" descr="002511f36021133487cb15"/>
          <p:cNvPicPr>
            <a:picLocks noChangeAspect="1"/>
          </p:cNvPicPr>
          <p:nvPr/>
        </p:nvPicPr>
        <p:blipFill>
          <a:blip r:embed="rId1"/>
          <a:stretch>
            <a:fillRect/>
          </a:stretch>
        </p:blipFill>
        <p:spPr>
          <a:xfrm>
            <a:off x="611188" y="1196975"/>
            <a:ext cx="3963987" cy="2636838"/>
          </a:xfrm>
          <a:prstGeom prst="rect">
            <a:avLst/>
          </a:prstGeom>
          <a:noFill/>
          <a:ln w="9525">
            <a:noFill/>
          </a:ln>
        </p:spPr>
      </p:pic>
      <p:pic>
        <p:nvPicPr>
          <p:cNvPr id="16386" name="Picture 13" descr="83924775"/>
          <p:cNvPicPr/>
          <p:nvPr/>
        </p:nvPicPr>
        <p:blipFill>
          <a:blip r:embed="rId2"/>
          <a:stretch>
            <a:fillRect/>
          </a:stretch>
        </p:blipFill>
        <p:spPr>
          <a:xfrm>
            <a:off x="4932363" y="4076700"/>
            <a:ext cx="3956050" cy="2536825"/>
          </a:xfrm>
          <a:prstGeom prst="rect">
            <a:avLst/>
          </a:prstGeom>
          <a:noFill/>
          <a:ln w="9525">
            <a:noFill/>
          </a:ln>
        </p:spPr>
      </p:pic>
      <p:pic>
        <p:nvPicPr>
          <p:cNvPr id="16387" name="Picture 12" descr="002511f36021133487d11c"/>
          <p:cNvPicPr>
            <a:picLocks noChangeAspect="1"/>
          </p:cNvPicPr>
          <p:nvPr/>
        </p:nvPicPr>
        <p:blipFill>
          <a:blip r:embed="rId3"/>
          <a:stretch>
            <a:fillRect/>
          </a:stretch>
        </p:blipFill>
        <p:spPr>
          <a:xfrm>
            <a:off x="611188" y="4005263"/>
            <a:ext cx="3963987" cy="2636837"/>
          </a:xfrm>
          <a:prstGeom prst="rect">
            <a:avLst/>
          </a:prstGeom>
          <a:noFill/>
          <a:ln w="9525">
            <a:noFill/>
          </a:ln>
        </p:spPr>
      </p:pic>
      <p:pic>
        <p:nvPicPr>
          <p:cNvPr id="16388" name="Picture 11" descr="0025116acb57119182645a"/>
          <p:cNvPicPr/>
          <p:nvPr/>
        </p:nvPicPr>
        <p:blipFill>
          <a:blip r:embed="rId4"/>
          <a:stretch>
            <a:fillRect/>
          </a:stretch>
        </p:blipFill>
        <p:spPr>
          <a:xfrm>
            <a:off x="4932363" y="1268413"/>
            <a:ext cx="3956050" cy="253682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4" descr="704_1410341_736648"/>
          <p:cNvPicPr>
            <a:picLocks noChangeAspect="1"/>
          </p:cNvPicPr>
          <p:nvPr/>
        </p:nvPicPr>
        <p:blipFill>
          <a:blip r:embed="rId1"/>
          <a:stretch>
            <a:fillRect/>
          </a:stretch>
        </p:blipFill>
        <p:spPr>
          <a:xfrm>
            <a:off x="1476375" y="1700213"/>
            <a:ext cx="6627813" cy="4868862"/>
          </a:xfrm>
          <a:prstGeom prst="rect">
            <a:avLst/>
          </a:prstGeom>
          <a:noFill/>
          <a:ln w="9525">
            <a:noFill/>
          </a:ln>
        </p:spPr>
      </p:pic>
      <p:sp>
        <p:nvSpPr>
          <p:cNvPr id="25602" name="WordArt 5"/>
          <p:cNvSpPr/>
          <p:nvPr/>
        </p:nvSpPr>
        <p:spPr>
          <a:xfrm>
            <a:off x="1763713" y="765175"/>
            <a:ext cx="6257925" cy="1008063"/>
          </a:xfrm>
          <a:prstGeom prst="rect">
            <a:avLst/>
          </a:prstGeom>
        </p:spPr>
        <p:txBody>
          <a:bodyPr wrap="none" fromWordArt="1">
            <a:prstTxWarp prst="textDeflate">
              <a:avLst>
                <a:gd name="adj" fmla="val 26227"/>
              </a:avLst>
            </a:prstTxWarp>
            <a:normAutofit/>
          </a:bodyPr>
          <a:p>
            <a:pPr algn="ctr"/>
            <a:r>
              <a:rPr lang="zh-CN" altLang="en-US" sz="5400" b="1">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rPr>
              <a:t>毒品对他们的影响？</a:t>
            </a:r>
            <a:endParaRPr lang="zh-CN" altLang="en-US" sz="5400" b="1">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Picture 5" descr="无标题"/>
          <p:cNvPicPr>
            <a:picLocks noChangeAspect="1"/>
          </p:cNvPicPr>
          <p:nvPr/>
        </p:nvPicPr>
        <p:blipFill>
          <a:blip r:embed="rId1"/>
          <a:stretch>
            <a:fillRect/>
          </a:stretch>
        </p:blipFill>
        <p:spPr>
          <a:xfrm>
            <a:off x="1331913" y="836613"/>
            <a:ext cx="7561262" cy="5832475"/>
          </a:xfrm>
          <a:prstGeom prst="rect">
            <a:avLst/>
          </a:prstGeom>
          <a:noFill/>
          <a:ln w="9525">
            <a:noFill/>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青少年如何预防毒品</a:t>
            </a:r>
            <a:endParaRPr lang="zh-CN" altLang="en-US"/>
          </a:p>
        </p:txBody>
      </p:sp>
      <p:sp>
        <p:nvSpPr>
          <p:cNvPr id="3" name="内容占位符 2"/>
          <p:cNvSpPr>
            <a:spLocks noGrp="1"/>
          </p:cNvSpPr>
          <p:nvPr>
            <p:ph idx="1"/>
          </p:nvPr>
        </p:nvSpPr>
        <p:spPr/>
        <p:txBody>
          <a:bodyPr/>
          <a:p>
            <a:pPr marL="0" indent="0">
              <a:buNone/>
            </a:pPr>
            <a:r>
              <a:rPr lang="en-US" altLang="zh-CN"/>
              <a:t>1</a:t>
            </a:r>
            <a:r>
              <a:rPr lang="zh-CN" altLang="en-US"/>
              <a:t>、</a:t>
            </a:r>
            <a:r>
              <a:rPr lang="zh-CN" altLang="en-US"/>
              <a:t>要正确把握好奇心；</a:t>
            </a:r>
            <a:endParaRPr lang="zh-CN" altLang="en-US"/>
          </a:p>
          <a:p>
            <a:pPr marL="0" indent="0">
              <a:buNone/>
            </a:pPr>
            <a:r>
              <a:rPr lang="en-US" altLang="zh-CN"/>
              <a:t>2</a:t>
            </a:r>
            <a:r>
              <a:rPr lang="zh-CN" altLang="en-US"/>
              <a:t>、要有坚强的意志；</a:t>
            </a:r>
            <a:endParaRPr lang="zh-CN" altLang="en-US"/>
          </a:p>
          <a:p>
            <a:pPr marL="0" indent="0">
              <a:buNone/>
            </a:pPr>
            <a:r>
              <a:rPr lang="en-US" altLang="zh-CN"/>
              <a:t>3</a:t>
            </a:r>
            <a:r>
              <a:rPr lang="zh-CN" altLang="en-US"/>
              <a:t>、要正确对待挫折和困难；</a:t>
            </a:r>
            <a:endParaRPr lang="zh-CN" altLang="en-US"/>
          </a:p>
          <a:p>
            <a:pPr marL="0" indent="0">
              <a:buNone/>
            </a:pPr>
            <a:r>
              <a:rPr lang="en-US" altLang="zh-CN"/>
              <a:t>4</a:t>
            </a:r>
            <a:r>
              <a:rPr lang="zh-CN" altLang="en-US"/>
              <a:t>、要树立防微杜渐的观念</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39937"/>
          <p:cNvSpPr>
            <a:spLocks noGrp="1" noRot="1"/>
          </p:cNvSpPr>
          <p:nvPr>
            <p:ph type="title"/>
          </p:nvPr>
        </p:nvSpPr>
        <p:spPr/>
        <p:txBody>
          <a:bodyPr anchor="ctr"/>
          <a:p>
            <a:r>
              <a:rPr lang="zh-CN" altLang="en-US" sz="6000" b="1" dirty="0">
                <a:solidFill>
                  <a:schemeClr val="tx1"/>
                </a:solidFill>
                <a:ea typeface="微软雅黑" panose="020B0503020204020204" pitchFamily="34" charset="-122"/>
              </a:rPr>
              <a:t>预防小六步</a:t>
            </a:r>
            <a:endParaRPr lang="zh-CN" altLang="en-US" sz="6000" b="1" dirty="0">
              <a:solidFill>
                <a:schemeClr val="tx1"/>
              </a:solidFill>
              <a:ea typeface="微软雅黑" panose="020B0503020204020204" pitchFamily="34" charset="-122"/>
            </a:endParaRPr>
          </a:p>
        </p:txBody>
      </p:sp>
      <p:sp>
        <p:nvSpPr>
          <p:cNvPr id="39940" name="矩形 39939"/>
          <p:cNvSpPr/>
          <p:nvPr/>
        </p:nvSpPr>
        <p:spPr>
          <a:xfrm>
            <a:off x="300990" y="2564765"/>
            <a:ext cx="8541385" cy="3622675"/>
          </a:xfrm>
          <a:prstGeom prst="rect">
            <a:avLst/>
          </a:prstGeom>
          <a:noFill/>
          <a:ln w="9525">
            <a:noFill/>
          </a:ln>
        </p:spPr>
        <p:txBody>
          <a:bodyPr wrap="square" anchor="t">
            <a:spAutoFit/>
          </a:bodyPr>
          <a:p>
            <a:pPr>
              <a:spcBef>
                <a:spcPct val="20000"/>
              </a:spcBef>
              <a:buClr>
                <a:schemeClr val="hlink"/>
              </a:buClr>
              <a:buSzPct val="70000"/>
              <a:buFont typeface="Wingdings" panose="05000000000000000000" pitchFamily="2" charset="2"/>
            </a:pPr>
            <a:r>
              <a:rPr lang="zh-CN" altLang="en-US" sz="2800" i="0" dirty="0">
                <a:solidFill>
                  <a:srgbClr val="FF3300"/>
                </a:solidFill>
                <a:latin typeface="微软雅黑" panose="020B0503020204020204" pitchFamily="34" charset="-122"/>
                <a:ea typeface="微软雅黑" panose="020B0503020204020204" pitchFamily="34" charset="-122"/>
              </a:rPr>
              <a:t>1、懂得“吸毒一口,掉入虎口”的道理；</a:t>
            </a:r>
            <a:endParaRPr lang="zh-CN" altLang="en-US" sz="2800" i="0" dirty="0">
              <a:solidFill>
                <a:srgbClr val="FF3300"/>
              </a:solidFill>
              <a:latin typeface="微软雅黑" panose="020B0503020204020204" pitchFamily="34" charset="-122"/>
              <a:ea typeface="微软雅黑" panose="020B0503020204020204" pitchFamily="34" charset="-122"/>
            </a:endParaRPr>
          </a:p>
          <a:p>
            <a:pPr>
              <a:spcBef>
                <a:spcPct val="20000"/>
              </a:spcBef>
              <a:buClr>
                <a:schemeClr val="hlink"/>
              </a:buClr>
              <a:buSzPct val="70000"/>
              <a:buFont typeface="Wingdings" panose="05000000000000000000" pitchFamily="2" charset="2"/>
            </a:pPr>
            <a:r>
              <a:rPr lang="en-US" altLang="zh-CN" sz="2800" i="0" dirty="0">
                <a:solidFill>
                  <a:srgbClr val="FF3300"/>
                </a:solidFill>
                <a:latin typeface="微软雅黑" panose="020B0503020204020204" pitchFamily="34" charset="-122"/>
                <a:ea typeface="微软雅黑" panose="020B0503020204020204" pitchFamily="34" charset="-122"/>
              </a:rPr>
              <a:t>2</a:t>
            </a:r>
            <a:r>
              <a:rPr lang="zh-CN" altLang="en-US" sz="2800" i="0" dirty="0">
                <a:solidFill>
                  <a:srgbClr val="FF3300"/>
                </a:solidFill>
                <a:latin typeface="微软雅黑" panose="020B0503020204020204" pitchFamily="34" charset="-122"/>
                <a:ea typeface="微软雅黑" panose="020B0503020204020204" pitchFamily="34" charset="-122"/>
              </a:rPr>
              <a:t>、树立正确的人生观,不盲目追求享受,寻求刺激；</a:t>
            </a:r>
            <a:endParaRPr lang="zh-CN" altLang="en-US" sz="2800" i="0" dirty="0">
              <a:solidFill>
                <a:srgbClr val="FF3300"/>
              </a:solidFill>
              <a:latin typeface="微软雅黑" panose="020B0503020204020204" pitchFamily="34" charset="-122"/>
              <a:ea typeface="微软雅黑" panose="020B0503020204020204" pitchFamily="34" charset="-122"/>
            </a:endParaRPr>
          </a:p>
          <a:p>
            <a:pPr>
              <a:spcBef>
                <a:spcPct val="20000"/>
              </a:spcBef>
              <a:buClr>
                <a:schemeClr val="hlink"/>
              </a:buClr>
              <a:buSzPct val="70000"/>
              <a:buFont typeface="Wingdings" panose="05000000000000000000" pitchFamily="2" charset="2"/>
            </a:pPr>
            <a:r>
              <a:rPr lang="en-US" altLang="zh-CN" sz="2800" i="0" dirty="0">
                <a:solidFill>
                  <a:srgbClr val="FF3300"/>
                </a:solidFill>
                <a:latin typeface="微软雅黑" panose="020B0503020204020204" pitchFamily="34" charset="-122"/>
                <a:ea typeface="微软雅黑" panose="020B0503020204020204" pitchFamily="34" charset="-122"/>
              </a:rPr>
              <a:t>3</a:t>
            </a:r>
            <a:r>
              <a:rPr lang="zh-CN" altLang="en-US" sz="2800" i="0" dirty="0">
                <a:solidFill>
                  <a:srgbClr val="FF3300"/>
                </a:solidFill>
                <a:latin typeface="微软雅黑" panose="020B0503020204020204" pitchFamily="34" charset="-122"/>
                <a:ea typeface="微软雅黑" panose="020B0503020204020204" pitchFamily="34" charset="-122"/>
              </a:rPr>
              <a:t>、不听信毒品能给人带来快乐等各种花言巧语；</a:t>
            </a:r>
            <a:endParaRPr lang="zh-CN" altLang="en-US" sz="2800" i="0" dirty="0">
              <a:solidFill>
                <a:srgbClr val="FF3300"/>
              </a:solidFill>
              <a:latin typeface="微软雅黑" panose="020B0503020204020204" pitchFamily="34" charset="-122"/>
              <a:ea typeface="微软雅黑" panose="020B0503020204020204" pitchFamily="34" charset="-122"/>
            </a:endParaRPr>
          </a:p>
          <a:p>
            <a:pPr>
              <a:spcBef>
                <a:spcPct val="20000"/>
              </a:spcBef>
              <a:buClr>
                <a:schemeClr val="hlink"/>
              </a:buClr>
              <a:buSzPct val="70000"/>
              <a:buFont typeface="Wingdings" panose="05000000000000000000" pitchFamily="2" charset="2"/>
            </a:pPr>
            <a:r>
              <a:rPr lang="en-US" altLang="zh-CN" sz="2800" i="0" dirty="0">
                <a:solidFill>
                  <a:srgbClr val="FF3300"/>
                </a:solidFill>
                <a:latin typeface="微软雅黑" panose="020B0503020204020204" pitchFamily="34" charset="-122"/>
                <a:ea typeface="微软雅黑" panose="020B0503020204020204" pitchFamily="34" charset="-122"/>
              </a:rPr>
              <a:t>4</a:t>
            </a:r>
            <a:r>
              <a:rPr lang="zh-CN" altLang="en-US" sz="2800" i="0" dirty="0">
                <a:solidFill>
                  <a:srgbClr val="FF3300"/>
                </a:solidFill>
                <a:latin typeface="微软雅黑" panose="020B0503020204020204" pitchFamily="34" charset="-122"/>
                <a:ea typeface="微软雅黑" panose="020B0503020204020204" pitchFamily="34" charset="-122"/>
              </a:rPr>
              <a:t>、不结交有吸毒、贩毒行为的人。</a:t>
            </a:r>
            <a:endParaRPr lang="zh-CN" altLang="en-US" sz="2800" i="0" dirty="0">
              <a:solidFill>
                <a:srgbClr val="FF3300"/>
              </a:solidFill>
              <a:latin typeface="微软雅黑" panose="020B0503020204020204" pitchFamily="34" charset="-122"/>
              <a:ea typeface="微软雅黑" panose="020B0503020204020204" pitchFamily="34" charset="-122"/>
            </a:endParaRPr>
          </a:p>
          <a:p>
            <a:pPr>
              <a:spcBef>
                <a:spcPct val="20000"/>
              </a:spcBef>
              <a:buClr>
                <a:schemeClr val="hlink"/>
              </a:buClr>
              <a:buSzPct val="70000"/>
              <a:buFont typeface="Wingdings" panose="05000000000000000000" pitchFamily="2" charset="2"/>
            </a:pPr>
            <a:r>
              <a:rPr lang="en-US" altLang="zh-CN" sz="2800" i="0" dirty="0">
                <a:solidFill>
                  <a:srgbClr val="FF3300"/>
                </a:solidFill>
                <a:latin typeface="微软雅黑" panose="020B0503020204020204" pitchFamily="34" charset="-122"/>
                <a:ea typeface="微软雅黑" panose="020B0503020204020204" pitchFamily="34" charset="-122"/>
              </a:rPr>
              <a:t>5</a:t>
            </a:r>
            <a:r>
              <a:rPr lang="zh-CN" altLang="en-US" sz="2800" i="0" dirty="0">
                <a:solidFill>
                  <a:srgbClr val="FF3300"/>
                </a:solidFill>
                <a:latin typeface="微软雅黑" panose="020B0503020204020204" pitchFamily="34" charset="-122"/>
                <a:ea typeface="微软雅黑" panose="020B0503020204020204" pitchFamily="34" charset="-122"/>
              </a:rPr>
              <a:t>、进歌舞厅要谨慎,决不吸食摇头丸。</a:t>
            </a:r>
            <a:endParaRPr lang="zh-CN" altLang="en-US" sz="2800" i="0" dirty="0">
              <a:solidFill>
                <a:srgbClr val="FF3300"/>
              </a:solidFill>
              <a:latin typeface="微软雅黑" panose="020B0503020204020204" pitchFamily="34" charset="-122"/>
              <a:ea typeface="微软雅黑" panose="020B0503020204020204" pitchFamily="34" charset="-122"/>
            </a:endParaRPr>
          </a:p>
          <a:p>
            <a:pPr>
              <a:spcBef>
                <a:spcPct val="20000"/>
              </a:spcBef>
              <a:buClr>
                <a:schemeClr val="hlink"/>
              </a:buClr>
              <a:buSzPct val="70000"/>
              <a:buFont typeface="Wingdings" panose="05000000000000000000" pitchFamily="2" charset="2"/>
            </a:pPr>
            <a:r>
              <a:rPr lang="en-US" altLang="zh-CN" sz="2800" i="0" dirty="0">
                <a:solidFill>
                  <a:srgbClr val="FF3300"/>
                </a:solidFill>
                <a:latin typeface="微软雅黑" panose="020B0503020204020204" pitchFamily="34" charset="-122"/>
                <a:ea typeface="微软雅黑" panose="020B0503020204020204" pitchFamily="34" charset="-122"/>
              </a:rPr>
              <a:t>6</a:t>
            </a:r>
            <a:r>
              <a:rPr lang="zh-CN" altLang="en-US" sz="2800" i="0" dirty="0">
                <a:solidFill>
                  <a:srgbClr val="FF3300"/>
                </a:solidFill>
                <a:latin typeface="微软雅黑" panose="020B0503020204020204" pitchFamily="34" charset="-122"/>
                <a:ea typeface="微软雅黑" panose="020B0503020204020204" pitchFamily="34" charset="-122"/>
              </a:rPr>
              <a:t>、</a:t>
            </a:r>
            <a:r>
              <a:rPr lang="zh-CN" altLang="en-US" sz="2800" i="0" dirty="0">
                <a:solidFill>
                  <a:srgbClr val="FF3300"/>
                </a:solidFill>
                <a:latin typeface="微软雅黑" panose="020B0503020204020204" pitchFamily="34" charset="-122"/>
                <a:ea typeface="微软雅黑" panose="020B0503020204020204" pitchFamily="34" charset="-122"/>
              </a:rPr>
              <a:t>远离毒品，不沾毒。</a:t>
            </a:r>
            <a:endParaRPr lang="zh-CN" altLang="en-US" sz="2800" i="0" dirty="0">
              <a:solidFill>
                <a:srgbClr val="FF3300"/>
              </a:solidFill>
              <a:latin typeface="微软雅黑" panose="020B0503020204020204" pitchFamily="34" charset="-122"/>
              <a:ea typeface="微软雅黑" panose="020B0503020204020204" pitchFamily="34" charset="-122"/>
            </a:endParaRPr>
          </a:p>
          <a:p>
            <a:pPr>
              <a:spcBef>
                <a:spcPct val="20000"/>
              </a:spcBef>
              <a:buClr>
                <a:schemeClr val="hlink"/>
              </a:buClr>
              <a:buSzPct val="70000"/>
              <a:buFont typeface="Wingdings" panose="05000000000000000000" pitchFamily="2" charset="2"/>
              <a:buChar char="v"/>
            </a:pPr>
            <a:endParaRPr lang="zh-CN" altLang="en-US" sz="2800" i="0" dirty="0">
              <a:solidFill>
                <a:srgbClr val="FF33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占位符 39938"/>
          <p:cNvSpPr>
            <a:spLocks noGrp="1" noRot="1"/>
          </p:cNvSpPr>
          <p:nvPr>
            <p:ph idx="1"/>
          </p:nvPr>
        </p:nvSpPr>
        <p:spPr>
          <a:xfrm>
            <a:off x="304800" y="1655445"/>
            <a:ext cx="8839200" cy="4211955"/>
          </a:xfrm>
        </p:spPr>
        <p:txBody>
          <a:bodyPr anchor="t"/>
          <a:p>
            <a:pPr marL="0" indent="0">
              <a:buNone/>
            </a:pP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ppt_x"/>
                                          </p:val>
                                        </p:tav>
                                        <p:tav tm="100000">
                                          <p:val>
                                            <p:strVal val="#ppt_x"/>
                                          </p:val>
                                        </p:tav>
                                      </p:tavLst>
                                    </p:anim>
                                    <p:anim calcmode="lin" valueType="num">
                                      <p:cBhvr additive="base">
                                        <p:cTn id="8"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38913"/>
          <p:cNvSpPr>
            <a:spLocks noGrp="1" noRot="1"/>
          </p:cNvSpPr>
          <p:nvPr>
            <p:ph type="title"/>
          </p:nvPr>
        </p:nvSpPr>
        <p:spPr/>
        <p:txBody>
          <a:bodyPr anchor="ctr"/>
          <a:p>
            <a:r>
              <a:rPr lang="zh-CN" altLang="en-US" b="1" dirty="0">
                <a:solidFill>
                  <a:srgbClr val="000000"/>
                </a:solidFill>
                <a:ea typeface="微软雅黑" panose="020B0503020204020204" pitchFamily="34" charset="-122"/>
              </a:rPr>
              <a:t>禁毒小知识</a:t>
            </a:r>
            <a:endParaRPr lang="zh-CN" altLang="en-US" b="1" dirty="0">
              <a:solidFill>
                <a:srgbClr val="000000"/>
              </a:solidFill>
              <a:ea typeface="微软雅黑" panose="020B0503020204020204" pitchFamily="34" charset="-122"/>
            </a:endParaRPr>
          </a:p>
        </p:txBody>
      </p:sp>
      <p:sp>
        <p:nvSpPr>
          <p:cNvPr id="27650" name="文本占位符 38914"/>
          <p:cNvSpPr>
            <a:spLocks noGrp="1" noRot="1"/>
          </p:cNvSpPr>
          <p:nvPr>
            <p:ph idx="1"/>
          </p:nvPr>
        </p:nvSpPr>
        <p:spPr/>
        <p:txBody>
          <a:bodyPr anchor="t"/>
          <a:p>
            <a:r>
              <a:rPr lang="zh-CN" altLang="en-US" b="1" dirty="0">
                <a:latin typeface="微软雅黑" panose="020B0503020204020204" pitchFamily="34" charset="-122"/>
                <a:ea typeface="微软雅黑" panose="020B0503020204020204" pitchFamily="34" charset="-122"/>
              </a:rPr>
              <a:t>1938年广东虎门销烟的领导者是谁？</a:t>
            </a:r>
            <a:endParaRPr lang="zh-CN" altLang="en-US" b="1" dirty="0">
              <a:latin typeface="微软雅黑" panose="020B0503020204020204" pitchFamily="34" charset="-122"/>
              <a:ea typeface="微软雅黑" panose="020B0503020204020204" pitchFamily="34" charset="-122"/>
            </a:endParaRPr>
          </a:p>
          <a:p>
            <a:endParaRPr lang="zh-CN" altLang="en-US" b="1" dirty="0">
              <a:latin typeface="微软雅黑" panose="020B0503020204020204" pitchFamily="34" charset="-122"/>
              <a:ea typeface="微软雅黑" panose="020B0503020204020204" pitchFamily="34" charset="-122"/>
              <a:sym typeface="Arial" panose="020B0604020202020204" pitchFamily="34" charset="0"/>
            </a:endParaRPr>
          </a:p>
          <a:p>
            <a:r>
              <a:rPr lang="zh-CN" altLang="en-US" b="1" dirty="0">
                <a:latin typeface="微软雅黑" panose="020B0503020204020204" pitchFamily="34" charset="-122"/>
                <a:ea typeface="微软雅黑" panose="020B0503020204020204" pitchFamily="34" charset="-122"/>
                <a:sym typeface="Arial" panose="020B0604020202020204" pitchFamily="34" charset="0"/>
              </a:rPr>
              <a:t>走私、贩卖、运制造鸦片一千克以上海洛因或者苯丙胺五十克以上，《刑法》规定怎样处罚？</a:t>
            </a:r>
            <a:endParaRPr lang="zh-CN" altLang="en-US" b="1" dirty="0">
              <a:latin typeface="微软雅黑" panose="020B0503020204020204" pitchFamily="34" charset="-122"/>
              <a:ea typeface="微软雅黑" panose="020B0503020204020204" pitchFamily="34" charset="-122"/>
              <a:sym typeface="Arial" panose="020B0604020202020204" pitchFamily="34" charset="0"/>
            </a:endParaRPr>
          </a:p>
          <a:p>
            <a:pPr>
              <a:buNone/>
            </a:pPr>
            <a:endParaRPr lang="zh-CN" altLang="en-US" b="1" dirty="0">
              <a:solidFill>
                <a:srgbClr val="FF339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916" name="文本框 38915"/>
          <p:cNvSpPr txBox="1"/>
          <p:nvPr/>
        </p:nvSpPr>
        <p:spPr>
          <a:xfrm>
            <a:off x="1763713" y="2420938"/>
            <a:ext cx="3232150" cy="701675"/>
          </a:xfrm>
          <a:prstGeom prst="rect">
            <a:avLst/>
          </a:prstGeom>
          <a:noFill/>
          <a:ln w="9525">
            <a:noFill/>
          </a:ln>
        </p:spPr>
        <p:txBody>
          <a:bodyPr wrap="none" anchor="t">
            <a:spAutoFit/>
          </a:bodyPr>
          <a:p>
            <a:r>
              <a:rPr lang="zh-CN" altLang="en-US" sz="4000" i="0" dirty="0">
                <a:solidFill>
                  <a:srgbClr val="FF3300"/>
                </a:solidFill>
                <a:latin typeface="微软雅黑" panose="020B0503020204020204" pitchFamily="34" charset="-122"/>
                <a:ea typeface="微软雅黑" panose="020B0503020204020204" pitchFamily="34" charset="-122"/>
              </a:rPr>
              <a:t>答案：林则徐</a:t>
            </a:r>
            <a:endParaRPr lang="zh-CN" altLang="en-US" sz="4000" i="0" dirty="0">
              <a:solidFill>
                <a:srgbClr val="FF3300"/>
              </a:solidFill>
              <a:latin typeface="微软雅黑" panose="020B0503020204020204" pitchFamily="34" charset="-122"/>
              <a:ea typeface="微软雅黑" panose="020B0503020204020204" pitchFamily="34" charset="-122"/>
            </a:endParaRPr>
          </a:p>
        </p:txBody>
      </p:sp>
      <p:sp>
        <p:nvSpPr>
          <p:cNvPr id="38917" name="文本框 38916"/>
          <p:cNvSpPr txBox="1"/>
          <p:nvPr/>
        </p:nvSpPr>
        <p:spPr>
          <a:xfrm>
            <a:off x="250825" y="4941888"/>
            <a:ext cx="8208963" cy="1616075"/>
          </a:xfrm>
          <a:prstGeom prst="rect">
            <a:avLst/>
          </a:prstGeom>
          <a:noFill/>
          <a:ln w="9525">
            <a:noFill/>
          </a:ln>
        </p:spPr>
        <p:txBody>
          <a:bodyPr anchor="t">
            <a:spAutoFit/>
          </a:bodyPr>
          <a:p>
            <a:r>
              <a:rPr lang="zh-CN" altLang="en-US" sz="4000" i="0" dirty="0">
                <a:solidFill>
                  <a:srgbClr val="FF3300"/>
                </a:solidFill>
                <a:latin typeface="微软雅黑" panose="020B0503020204020204" pitchFamily="34" charset="-122"/>
                <a:ea typeface="微软雅黑" panose="020B0503020204020204" pitchFamily="34" charset="-122"/>
              </a:rPr>
              <a:t>答案：</a:t>
            </a:r>
            <a:r>
              <a:rPr lang="zh-CN" altLang="en-US" sz="4000" i="0" dirty="0">
                <a:solidFill>
                  <a:srgbClr val="FF3300"/>
                </a:solidFill>
                <a:latin typeface="华文彩云" panose="02010800040101010101" pitchFamily="2" charset="-122"/>
                <a:ea typeface="微软雅黑" panose="020B0503020204020204" pitchFamily="34" charset="-122"/>
                <a:sym typeface="Arial" panose="020B0604020202020204" pitchFamily="34" charset="0"/>
              </a:rPr>
              <a:t>可处十五年有期徒刑、</a:t>
            </a:r>
            <a:endParaRPr lang="zh-CN" altLang="en-US" sz="4000" i="0" dirty="0">
              <a:solidFill>
                <a:srgbClr val="FF3300"/>
              </a:solidFill>
              <a:latin typeface="华文彩云" panose="02010800040101010101" pitchFamily="2" charset="-122"/>
              <a:ea typeface="微软雅黑" panose="020B0503020204020204" pitchFamily="34" charset="-122"/>
              <a:sym typeface="Arial" panose="020B0604020202020204" pitchFamily="34" charset="0"/>
            </a:endParaRPr>
          </a:p>
          <a:p>
            <a:r>
              <a:rPr lang="zh-CN" altLang="en-US" sz="4000" i="0" dirty="0">
                <a:solidFill>
                  <a:srgbClr val="FF3300"/>
                </a:solidFill>
                <a:latin typeface="华文彩云" panose="02010800040101010101" pitchFamily="2" charset="-122"/>
                <a:ea typeface="微软雅黑" panose="020B0503020204020204" pitchFamily="34" charset="-122"/>
                <a:sym typeface="Arial" panose="020B0604020202020204" pitchFamily="34" charset="0"/>
              </a:rPr>
              <a:t>无期徒刑或者死刑，并没收财产。</a:t>
            </a:r>
            <a:endParaRPr lang="zh-CN" altLang="en-US" sz="4000" i="0" dirty="0">
              <a:solidFill>
                <a:srgbClr val="FF3300"/>
              </a:solidFill>
              <a:latin typeface="华文彩云" panose="02010800040101010101" pitchFamily="2" charset="-122"/>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 fill="hold"/>
                                        <p:tgtEl>
                                          <p:spTgt spid="38916"/>
                                        </p:tgtEl>
                                        <p:attrNameLst>
                                          <p:attrName>ppt_x</p:attrName>
                                        </p:attrNameLst>
                                      </p:cBhvr>
                                      <p:tavLst>
                                        <p:tav tm="0">
                                          <p:val>
                                            <p:strVal val="#ppt_x"/>
                                          </p:val>
                                        </p:tav>
                                        <p:tav tm="100000">
                                          <p:val>
                                            <p:strVal val="#ppt_x"/>
                                          </p:val>
                                        </p:tav>
                                      </p:tavLst>
                                    </p:anim>
                                    <p:anim calcmode="lin" valueType="num">
                                      <p:cBhvr additive="base">
                                        <p:cTn id="8" dur="500" fill="hold"/>
                                        <p:tgtEl>
                                          <p:spTgt spid="389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7"/>
                                        </p:tgtEl>
                                        <p:attrNameLst>
                                          <p:attrName>style.visibility</p:attrName>
                                        </p:attrNameLst>
                                      </p:cBhvr>
                                      <p:to>
                                        <p:strVal val="visible"/>
                                      </p:to>
                                    </p:set>
                                    <p:anim calcmode="lin" valueType="num">
                                      <p:cBhvr additive="base">
                                        <p:cTn id="13" dur="500" fill="hold"/>
                                        <p:tgtEl>
                                          <p:spTgt spid="38917"/>
                                        </p:tgtEl>
                                        <p:attrNameLst>
                                          <p:attrName>ppt_x</p:attrName>
                                        </p:attrNameLst>
                                      </p:cBhvr>
                                      <p:tavLst>
                                        <p:tav tm="0">
                                          <p:val>
                                            <p:strVal val="#ppt_x"/>
                                          </p:val>
                                        </p:tav>
                                        <p:tav tm="100000">
                                          <p:val>
                                            <p:strVal val="#ppt_x"/>
                                          </p:val>
                                        </p:tav>
                                      </p:tavLst>
                                    </p:anim>
                                    <p:anim calcmode="lin" valueType="num">
                                      <p:cBhvr additive="base">
                                        <p:cTn id="14"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占位符 41985"/>
          <p:cNvSpPr>
            <a:spLocks noGrp="1" noRot="1"/>
          </p:cNvSpPr>
          <p:nvPr>
            <p:ph idx="1"/>
          </p:nvPr>
        </p:nvSpPr>
        <p:spPr/>
        <p:txBody>
          <a:bodyPr anchor="t"/>
          <a:p>
            <a:pPr>
              <a:buNone/>
            </a:pPr>
            <a:r>
              <a:rPr lang="zh-CN" altLang="en-US" sz="4400" b="1">
                <a:latin typeface="Times New Roman" panose="02020603050405020304" pitchFamily="18" charset="0"/>
              </a:rPr>
              <a:t>                 </a:t>
            </a:r>
            <a:endParaRPr lang="zh-CN" altLang="en-US" sz="4400" b="1">
              <a:latin typeface="Times New Roman" panose="02020603050405020304" pitchFamily="18" charset="0"/>
            </a:endParaRPr>
          </a:p>
          <a:p>
            <a:pPr>
              <a:buNone/>
            </a:pPr>
            <a:r>
              <a:rPr lang="zh-CN" altLang="en-US" sz="4400" b="1">
                <a:latin typeface="Times New Roman" panose="02020603050405020304" pitchFamily="18" charset="0"/>
              </a:rPr>
              <a:t>   </a:t>
            </a:r>
            <a:r>
              <a:rPr lang="zh-CN" altLang="en-US" sz="8800" b="1">
                <a:solidFill>
                  <a:srgbClr val="FF3300"/>
                </a:solidFill>
                <a:latin typeface="Times New Roman" panose="02020603050405020304" pitchFamily="18" charset="0"/>
              </a:rPr>
              <a:t>谢 谢 大 家！</a:t>
            </a:r>
            <a:endParaRPr lang="zh-CN" altLang="en-US" sz="8800" b="1">
              <a:solidFill>
                <a:srgbClr val="FF3300"/>
              </a:solidFill>
              <a:latin typeface="Times New Roman" panose="02020603050405020304" pitchFamily="18" charset="0"/>
            </a:endParaRPr>
          </a:p>
        </p:txBody>
      </p:sp>
      <p:pic>
        <p:nvPicPr>
          <p:cNvPr id="30722" name="图片 41986" descr="乐清市禁毒小使者"/>
          <p:cNvPicPr>
            <a:picLocks noChangeAspect="1"/>
          </p:cNvPicPr>
          <p:nvPr/>
        </p:nvPicPr>
        <p:blipFill>
          <a:blip r:embed="rId1"/>
          <a:stretch>
            <a:fillRect/>
          </a:stretch>
        </p:blipFill>
        <p:spPr>
          <a:xfrm>
            <a:off x="6629400" y="476250"/>
            <a:ext cx="2170113" cy="273685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5715" y="92710"/>
            <a:ext cx="7330440" cy="6680835"/>
          </a:xfrm>
          <a:prstGeom prst="rect">
            <a:avLst/>
          </a:prstGeom>
        </p:spPr>
      </p:pic>
      <p:sp>
        <p:nvSpPr>
          <p:cNvPr id="5" name="矩形 4"/>
          <p:cNvSpPr/>
          <p:nvPr/>
        </p:nvSpPr>
        <p:spPr>
          <a:xfrm>
            <a:off x="7228840" y="701040"/>
            <a:ext cx="1687830" cy="6185535"/>
          </a:xfrm>
          <a:prstGeom prst="rect">
            <a:avLst/>
          </a:prstGeom>
          <a:noFill/>
          <a:ln>
            <a:noFill/>
          </a:ln>
        </p:spPr>
        <p:txBody>
          <a:bodyPr wrap="square" rtlCol="0" anchor="t">
            <a:spAutoFit/>
          </a:bodyPr>
          <a:p>
            <a:pPr algn="ctr"/>
            <a:r>
              <a:rPr lang="zh-CN" altLang="en-US" sz="7200">
                <a:solidFill>
                  <a:schemeClr val="tx1"/>
                </a:solidFill>
                <a:effectLst>
                  <a:outerShdw blurRad="38100" dist="19050" dir="2700000" algn="tl" rotWithShape="0">
                    <a:schemeClr val="dk1">
                      <a:alpha val="40000"/>
                    </a:schemeClr>
                  </a:outerShdw>
                </a:effectLst>
                <a:latin typeface="+mn-ea"/>
                <a:ea typeface="+mn-ea"/>
              </a:rPr>
              <a:t>罂</a:t>
            </a:r>
            <a:endParaRPr lang="zh-CN" altLang="en-US" sz="7200">
              <a:solidFill>
                <a:schemeClr val="tx1"/>
              </a:solidFill>
              <a:effectLst>
                <a:outerShdw blurRad="38100" dist="19050" dir="2700000" algn="tl" rotWithShape="0">
                  <a:schemeClr val="dk1">
                    <a:alpha val="40000"/>
                  </a:schemeClr>
                </a:outerShdw>
              </a:effectLst>
              <a:latin typeface="+mn-ea"/>
              <a:ea typeface="+mn-ea"/>
            </a:endParaRPr>
          </a:p>
          <a:p>
            <a:pPr algn="ctr"/>
            <a:r>
              <a:rPr lang="zh-CN" altLang="en-US" sz="7200">
                <a:solidFill>
                  <a:schemeClr val="tx1"/>
                </a:solidFill>
                <a:effectLst>
                  <a:outerShdw blurRad="38100" dist="19050" dir="2700000" algn="tl" rotWithShape="0">
                    <a:schemeClr val="dk1">
                      <a:alpha val="40000"/>
                    </a:schemeClr>
                  </a:outerShdw>
                </a:effectLst>
                <a:latin typeface="+mn-ea"/>
                <a:ea typeface="+mn-ea"/>
              </a:rPr>
              <a:t>粟</a:t>
            </a:r>
            <a:endParaRPr lang="zh-CN" altLang="en-US" sz="7200">
              <a:solidFill>
                <a:schemeClr val="tx1"/>
              </a:solidFill>
              <a:effectLst>
                <a:outerShdw blurRad="38100" dist="19050" dir="2700000" algn="tl" rotWithShape="0">
                  <a:schemeClr val="dk1">
                    <a:alpha val="40000"/>
                  </a:schemeClr>
                </a:outerShdw>
              </a:effectLst>
              <a:latin typeface="+mn-ea"/>
              <a:ea typeface="+mn-ea"/>
            </a:endParaRPr>
          </a:p>
          <a:p>
            <a:pPr algn="ctr"/>
            <a:r>
              <a:rPr lang="zh-CN" altLang="en-US" sz="7200">
                <a:solidFill>
                  <a:schemeClr val="tx1"/>
                </a:solidFill>
                <a:effectLst>
                  <a:outerShdw blurRad="38100" dist="19050" dir="2700000" algn="tl" rotWithShape="0">
                    <a:schemeClr val="dk1">
                      <a:alpha val="40000"/>
                    </a:schemeClr>
                  </a:outerShdw>
                </a:effectLst>
                <a:latin typeface="+mn-ea"/>
                <a:ea typeface="+mn-ea"/>
              </a:rPr>
              <a:t>花</a:t>
            </a:r>
            <a:endParaRPr lang="zh-CN" altLang="en-US" sz="7200">
              <a:solidFill>
                <a:schemeClr val="tx1"/>
              </a:solidFill>
              <a:effectLst>
                <a:outerShdw blurRad="38100" dist="19050" dir="2700000" algn="tl" rotWithShape="0">
                  <a:schemeClr val="dk1">
                    <a:alpha val="40000"/>
                  </a:schemeClr>
                </a:outerShdw>
              </a:effectLst>
              <a:latin typeface="+mn-ea"/>
              <a:ea typeface="+mn-ea"/>
            </a:endParaRPr>
          </a:p>
          <a:p>
            <a:pPr algn="ctr"/>
            <a:endParaRPr lang="zh-CN" altLang="en-US" sz="7200">
              <a:solidFill>
                <a:schemeClr val="tx1"/>
              </a:solidFill>
              <a:effectLst>
                <a:outerShdw blurRad="38100" dist="19050" dir="2700000" algn="tl" rotWithShape="0">
                  <a:schemeClr val="dk1">
                    <a:alpha val="40000"/>
                  </a:schemeClr>
                </a:outerShdw>
              </a:effectLst>
              <a:latin typeface="+mn-ea"/>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ntitled"/>
          <p:cNvPicPr>
            <a:picLocks noChangeAspect="1"/>
          </p:cNvPicPr>
          <p:nvPr/>
        </p:nvPicPr>
        <p:blipFill>
          <a:blip r:embed="rId1"/>
          <a:stretch>
            <a:fillRect/>
          </a:stretch>
        </p:blipFill>
        <p:spPr>
          <a:xfrm>
            <a:off x="4232910" y="116840"/>
            <a:ext cx="4762500" cy="3171825"/>
          </a:xfrm>
          <a:prstGeom prst="rect">
            <a:avLst/>
          </a:prstGeom>
        </p:spPr>
      </p:pic>
      <p:pic>
        <p:nvPicPr>
          <p:cNvPr id="3" name="图片 2" descr="u=1961666301,2739236115&amp;fm=26&amp;gp=0"/>
          <p:cNvPicPr>
            <a:picLocks noChangeAspect="1"/>
          </p:cNvPicPr>
          <p:nvPr/>
        </p:nvPicPr>
        <p:blipFill>
          <a:blip r:embed="rId2"/>
          <a:stretch>
            <a:fillRect/>
          </a:stretch>
        </p:blipFill>
        <p:spPr>
          <a:xfrm>
            <a:off x="167640" y="1960880"/>
            <a:ext cx="3947160" cy="2286000"/>
          </a:xfrm>
          <a:prstGeom prst="rect">
            <a:avLst/>
          </a:prstGeom>
        </p:spPr>
      </p:pic>
      <p:pic>
        <p:nvPicPr>
          <p:cNvPr id="4" name="图片 3" descr="u=2016554096,71279686&amp;fm=26&amp;gp=0"/>
          <p:cNvPicPr>
            <a:picLocks noChangeAspect="1"/>
          </p:cNvPicPr>
          <p:nvPr/>
        </p:nvPicPr>
        <p:blipFill>
          <a:blip r:embed="rId3"/>
          <a:stretch>
            <a:fillRect/>
          </a:stretch>
        </p:blipFill>
        <p:spPr>
          <a:xfrm>
            <a:off x="4495800" y="3837940"/>
            <a:ext cx="3947160" cy="216408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7169" name="标题 9217"/>
          <p:cNvSpPr>
            <a:spLocks noGrp="1" noRot="1"/>
          </p:cNvSpPr>
          <p:nvPr>
            <p:ph type="title"/>
          </p:nvPr>
        </p:nvSpPr>
        <p:spPr/>
        <p:txBody>
          <a:bodyPr anchor="ctr"/>
          <a:p>
            <a:r>
              <a:rPr lang="zh-CN" altLang="en-US" b="1">
                <a:solidFill>
                  <a:srgbClr val="FF0000"/>
                </a:solidFill>
                <a:latin typeface="微软雅黑" panose="020B0503020204020204" pitchFamily="34" charset="-122"/>
                <a:ea typeface="微软雅黑" panose="020B0503020204020204" pitchFamily="34" charset="-122"/>
              </a:rPr>
              <a:t>毒品的定义</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9219" name="内容占位符 9218"/>
          <p:cNvSpPr>
            <a:spLocks noGrp="1" noRot="1"/>
          </p:cNvSpPr>
          <p:nvPr>
            <p:ph idx="1"/>
          </p:nvPr>
        </p:nvSpPr>
        <p:spPr/>
        <p:txBody>
          <a:bodyPr anchor="t"/>
          <a:p>
            <a:r>
              <a:rPr lang="zh-CN" altLang="en-US" sz="2800" b="1">
                <a:latin typeface="微软雅黑" panose="020B0503020204020204" pitchFamily="34" charset="-122"/>
                <a:ea typeface="微软雅黑" panose="020B0503020204020204" pitchFamily="34" charset="-122"/>
              </a:rPr>
              <a:t>所谓毒品是指鸦片、海洛因、甲基苯丙胺（冰毒）、吗啡、大麻、可卡因以及国家规定管制的其他能够使人形成瘾癖的麻醉药品和精神药品。</a:t>
            </a:r>
            <a:endParaRPr lang="zh-CN" altLang="en-US" sz="2800" b="1">
              <a:latin typeface="微软雅黑" panose="020B0503020204020204" pitchFamily="34" charset="-122"/>
              <a:ea typeface="微软雅黑" panose="020B0503020204020204" pitchFamily="34" charset="-122"/>
            </a:endParaRPr>
          </a:p>
          <a:p>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中华人民共和国禁毒法</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第三百五十七条是这样规定的。从“毒品”这一法律定义看，有三个特性：</a:t>
            </a:r>
            <a:endParaRPr lang="zh-CN" altLang="en-US" sz="2800" b="1">
              <a:latin typeface="微软雅黑" panose="020B0503020204020204" pitchFamily="34" charset="-122"/>
              <a:ea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rPr>
              <a:t>（</a:t>
            </a:r>
            <a:r>
              <a:rPr lang="en-US" altLang="zh-CN" sz="2800" b="1">
                <a:latin typeface="微软雅黑" panose="020B0503020204020204" pitchFamily="34" charset="-122"/>
                <a:ea typeface="微软雅黑" panose="020B0503020204020204" pitchFamily="34" charset="-122"/>
              </a:rPr>
              <a:t>1</a:t>
            </a:r>
            <a:r>
              <a:rPr lang="zh-CN" altLang="en-US" sz="2800" b="1">
                <a:latin typeface="微软雅黑" panose="020B0503020204020204" pitchFamily="34" charset="-122"/>
                <a:ea typeface="微软雅黑" panose="020B0503020204020204" pitchFamily="34" charset="-122"/>
              </a:rPr>
              <a:t>）药用性</a:t>
            </a:r>
            <a:endParaRPr lang="zh-CN" altLang="en-US" sz="2800" b="1">
              <a:latin typeface="微软雅黑" panose="020B0503020204020204" pitchFamily="34" charset="-122"/>
              <a:ea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rPr>
              <a:t>（</a:t>
            </a:r>
            <a:r>
              <a:rPr lang="en-US" altLang="zh-CN" sz="2800" b="1">
                <a:latin typeface="微软雅黑" panose="020B0503020204020204" pitchFamily="34" charset="-122"/>
                <a:ea typeface="微软雅黑" panose="020B0503020204020204" pitchFamily="34" charset="-122"/>
              </a:rPr>
              <a:t>2</a:t>
            </a:r>
            <a:r>
              <a:rPr lang="zh-CN" altLang="en-US" sz="2800" b="1">
                <a:latin typeface="微软雅黑" panose="020B0503020204020204" pitchFamily="34" charset="-122"/>
                <a:ea typeface="微软雅黑" panose="020B0503020204020204" pitchFamily="34" charset="-122"/>
              </a:rPr>
              <a:t>）成瘾性（依赖性）</a:t>
            </a:r>
            <a:endParaRPr lang="zh-CN" altLang="en-US" sz="2800" b="1">
              <a:latin typeface="微软雅黑" panose="020B0503020204020204" pitchFamily="34" charset="-122"/>
              <a:ea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rPr>
              <a:t>（</a:t>
            </a:r>
            <a:r>
              <a:rPr lang="en-US" altLang="zh-CN" sz="2800" b="1">
                <a:latin typeface="微软雅黑" panose="020B0503020204020204" pitchFamily="34" charset="-122"/>
                <a:ea typeface="微软雅黑" panose="020B0503020204020204" pitchFamily="34" charset="-122"/>
              </a:rPr>
              <a:t>3</a:t>
            </a:r>
            <a:r>
              <a:rPr lang="zh-CN" altLang="en-US" sz="2800" b="1">
                <a:latin typeface="微软雅黑" panose="020B0503020204020204" pitchFamily="34" charset="-122"/>
                <a:ea typeface="微软雅黑" panose="020B0503020204020204" pitchFamily="34" charset="-122"/>
              </a:rPr>
              <a:t>）规定管制性（非法性）</a:t>
            </a:r>
            <a:endParaRPr lang="zh-CN" altLang="en-US" sz="2800" b="1">
              <a:latin typeface="微软雅黑" panose="020B0503020204020204" pitchFamily="34" charset="-122"/>
              <a:ea typeface="微软雅黑" panose="020B0503020204020204" pitchFamily="34" charset="-122"/>
            </a:endParaRPr>
          </a:p>
          <a:p>
            <a:endParaRPr lang="zh-CN" altLang="en-US" sz="2800" b="1">
              <a:latin typeface="微软雅黑" panose="020B0503020204020204" pitchFamily="34" charset="-122"/>
              <a:ea typeface="微软雅黑" panose="020B0503020204020204" pitchFamily="34" charset="-122"/>
            </a:endParaRPr>
          </a:p>
        </p:txBody>
      </p:sp>
      <p:sp>
        <p:nvSpPr>
          <p:cNvPr id="7171" name="动作按钮: 自定义 9219">
            <a:hlinkClick r:id="rId2" action="ppaction://hlinksldjump"/>
          </p:cNvPr>
          <p:cNvSpPr/>
          <p:nvPr/>
        </p:nvSpPr>
        <p:spPr>
          <a:xfrm>
            <a:off x="7885113" y="6021388"/>
            <a:ext cx="574675" cy="503237"/>
          </a:xfrm>
          <a:prstGeom prst="actionButtonBlank">
            <a:avLst/>
          </a:prstGeom>
          <a:solidFill>
            <a:schemeClr val="accent1"/>
          </a:solidFill>
          <a:ln w="9525">
            <a:noFill/>
          </a:ln>
        </p:spPr>
        <p:txBody>
          <a:bodyPr wrap="none" anchor="ctr"/>
          <a:p>
            <a:pPr algn="ctr">
              <a:spcBef>
                <a:spcPct val="0"/>
              </a:spcBef>
            </a:pPr>
            <a:r>
              <a:rPr lang="zh-CN" altLang="en-US" sz="1800" b="0" i="0">
                <a:solidFill>
                  <a:schemeClr val="tx1"/>
                </a:solidFill>
                <a:latin typeface="Arial" panose="020B0604020202020204" pitchFamily="34" charset="0"/>
                <a:ea typeface="宋体" panose="02010600030101010101" pitchFamily="2" charset="-122"/>
              </a:rPr>
              <a:t>返回</a:t>
            </a:r>
            <a:endParaRPr lang="zh-CN" altLang="en-US" sz="1800" b="0" i="0">
              <a:solidFill>
                <a:schemeClr val="tx1"/>
              </a:solidFill>
              <a:latin typeface="Arial" panose="020B0604020202020204" pitchFamily="34" charset="0"/>
              <a:ea typeface="宋体" panose="02010600030101010101" pitchFamily="2"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charRg st="0" end="63"/>
                                            </p:txEl>
                                          </p:spTgt>
                                        </p:tgtEl>
                                        <p:attrNameLst>
                                          <p:attrName>style.visibility</p:attrName>
                                        </p:attrNameLst>
                                      </p:cBhvr>
                                      <p:to>
                                        <p:strVal val="visible"/>
                                      </p:to>
                                    </p:set>
                                    <p:anim calcmode="lin" valueType="num">
                                      <p:cBhvr additive="base">
                                        <p:cTn id="7" dur="500" fill="hold"/>
                                        <p:tgtEl>
                                          <p:spTgt spid="9219">
                                            <p:txEl>
                                              <p:charRg st="0" end="6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charRg st="0" end="6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charRg st="63" end="109"/>
                                            </p:txEl>
                                          </p:spTgt>
                                        </p:tgtEl>
                                        <p:attrNameLst>
                                          <p:attrName>style.visibility</p:attrName>
                                        </p:attrNameLst>
                                      </p:cBhvr>
                                      <p:to>
                                        <p:strVal val="visible"/>
                                      </p:to>
                                    </p:set>
                                    <p:anim calcmode="lin" valueType="num">
                                      <p:cBhvr additive="base">
                                        <p:cTn id="13" dur="500" fill="hold"/>
                                        <p:tgtEl>
                                          <p:spTgt spid="9219">
                                            <p:txEl>
                                              <p:charRg st="63" end="10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charRg st="63" end="109"/>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219">
                                            <p:txEl>
                                              <p:charRg st="109" end="116"/>
                                            </p:txEl>
                                          </p:spTgt>
                                        </p:tgtEl>
                                        <p:attrNameLst>
                                          <p:attrName>style.visibility</p:attrName>
                                        </p:attrNameLst>
                                      </p:cBhvr>
                                      <p:to>
                                        <p:strVal val="visible"/>
                                      </p:to>
                                    </p:set>
                                    <p:anim calcmode="lin" valueType="num">
                                      <p:cBhvr additive="base">
                                        <p:cTn id="17" dur="500" fill="hold"/>
                                        <p:tgtEl>
                                          <p:spTgt spid="9219">
                                            <p:txEl>
                                              <p:charRg st="109" end="11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19">
                                            <p:txEl>
                                              <p:charRg st="109" end="11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219">
                                            <p:txEl>
                                              <p:charRg st="116" end="128"/>
                                            </p:txEl>
                                          </p:spTgt>
                                        </p:tgtEl>
                                        <p:attrNameLst>
                                          <p:attrName>style.visibility</p:attrName>
                                        </p:attrNameLst>
                                      </p:cBhvr>
                                      <p:to>
                                        <p:strVal val="visible"/>
                                      </p:to>
                                    </p:set>
                                    <p:anim calcmode="lin" valueType="num">
                                      <p:cBhvr additive="base">
                                        <p:cTn id="21" dur="500" fill="hold"/>
                                        <p:tgtEl>
                                          <p:spTgt spid="9219">
                                            <p:txEl>
                                              <p:charRg st="116" end="12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219">
                                            <p:txEl>
                                              <p:charRg st="116" end="128"/>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9219">
                                            <p:txEl>
                                              <p:charRg st="128" end="142"/>
                                            </p:txEl>
                                          </p:spTgt>
                                        </p:tgtEl>
                                        <p:attrNameLst>
                                          <p:attrName>style.visibility</p:attrName>
                                        </p:attrNameLst>
                                      </p:cBhvr>
                                      <p:to>
                                        <p:strVal val="visible"/>
                                      </p:to>
                                    </p:set>
                                    <p:anim calcmode="lin" valueType="num">
                                      <p:cBhvr additive="base">
                                        <p:cTn id="25" dur="500" fill="hold"/>
                                        <p:tgtEl>
                                          <p:spTgt spid="9219">
                                            <p:txEl>
                                              <p:charRg st="128" end="14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charRg st="128" end="14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2289"/>
          <p:cNvSpPr>
            <a:spLocks noGrp="1" noRot="1"/>
          </p:cNvSpPr>
          <p:nvPr>
            <p:ph type="title"/>
          </p:nvPr>
        </p:nvSpPr>
        <p:spPr/>
        <p:txBody>
          <a:bodyPr anchor="ctr"/>
          <a:p>
            <a:r>
              <a:rPr lang="zh-CN" altLang="en-US" b="1">
                <a:solidFill>
                  <a:srgbClr val="FF0000"/>
                </a:solidFill>
                <a:ea typeface="微软雅黑" panose="020B0503020204020204" pitchFamily="34" charset="-122"/>
              </a:rPr>
              <a:t>二、当前毒情及危害</a:t>
            </a:r>
            <a:endParaRPr lang="zh-CN" altLang="en-US" b="1">
              <a:solidFill>
                <a:srgbClr val="FF0000"/>
              </a:solidFill>
              <a:ea typeface="微软雅黑" panose="020B0503020204020204" pitchFamily="34" charset="-122"/>
            </a:endParaRPr>
          </a:p>
        </p:txBody>
      </p:sp>
      <p:sp>
        <p:nvSpPr>
          <p:cNvPr id="9218" name="文本占位符 12290"/>
          <p:cNvSpPr>
            <a:spLocks noGrp="1" noRot="1"/>
          </p:cNvSpPr>
          <p:nvPr>
            <p:ph idx="1"/>
          </p:nvPr>
        </p:nvSpPr>
        <p:spPr/>
        <p:txBody>
          <a:bodyPr anchor="t"/>
          <a:p>
            <a:r>
              <a:rPr lang="en-US" altLang="zh-CN">
                <a:solidFill>
                  <a:srgbClr val="C00000"/>
                </a:solidFill>
              </a:rPr>
              <a:t>1</a:t>
            </a:r>
            <a:r>
              <a:rPr lang="zh-CN" altLang="en-US">
                <a:solidFill>
                  <a:srgbClr val="C00000"/>
                </a:solidFill>
              </a:rPr>
              <a:t>、简要毒情</a:t>
            </a:r>
            <a:endParaRPr lang="zh-CN" altLang="en-US">
              <a:solidFill>
                <a:srgbClr val="C00000"/>
              </a:solidFill>
            </a:endParaRPr>
          </a:p>
          <a:p>
            <a:endParaRPr lang="zh-CN" altLang="en-US">
              <a:solidFill>
                <a:srgbClr val="C00000"/>
              </a:solidFill>
            </a:endParaRPr>
          </a:p>
          <a:p>
            <a:r>
              <a:rPr lang="en-US" altLang="zh-CN">
                <a:solidFill>
                  <a:srgbClr val="C00000"/>
                </a:solidFill>
              </a:rPr>
              <a:t>2</a:t>
            </a:r>
            <a:r>
              <a:rPr lang="zh-CN" altLang="en-US">
                <a:solidFill>
                  <a:srgbClr val="C00000"/>
                </a:solidFill>
              </a:rPr>
              <a:t>、毒品的种类</a:t>
            </a:r>
            <a:endParaRPr lang="zh-CN" altLang="en-US">
              <a:solidFill>
                <a:srgbClr val="C00000"/>
              </a:solidFill>
            </a:endParaRPr>
          </a:p>
          <a:p>
            <a:endParaRPr lang="zh-CN" altLang="en-US">
              <a:solidFill>
                <a:srgbClr val="C00000"/>
              </a:solidFill>
            </a:endParaRPr>
          </a:p>
          <a:p>
            <a:r>
              <a:rPr lang="en-US" altLang="zh-CN">
                <a:solidFill>
                  <a:srgbClr val="C00000"/>
                </a:solidFill>
              </a:rPr>
              <a:t>3</a:t>
            </a:r>
            <a:r>
              <a:rPr lang="zh-CN" altLang="en-US">
                <a:solidFill>
                  <a:srgbClr val="C00000"/>
                </a:solidFill>
              </a:rPr>
              <a:t>、毒品的危害</a:t>
            </a:r>
            <a:endParaRPr lang="zh-CN" altLang="en-US">
              <a:solidFill>
                <a:srgbClr val="C00000"/>
              </a:solidFill>
            </a:endParaRPr>
          </a:p>
          <a:p>
            <a:endParaRPr lang="zh-CN" altLang="en-US">
              <a:solidFill>
                <a:srgbClr val="C00000"/>
              </a:solidFill>
            </a:endParaRPr>
          </a:p>
        </p:txBody>
      </p:sp>
      <p:pic>
        <p:nvPicPr>
          <p:cNvPr id="9219" name="图片 12291" descr="蚕食 王征"/>
          <p:cNvPicPr>
            <a:picLocks noChangeAspect="1"/>
          </p:cNvPicPr>
          <p:nvPr/>
        </p:nvPicPr>
        <p:blipFill>
          <a:blip r:embed="rId1"/>
          <a:stretch>
            <a:fillRect/>
          </a:stretch>
        </p:blipFill>
        <p:spPr>
          <a:xfrm>
            <a:off x="4932363" y="1844675"/>
            <a:ext cx="3097212" cy="2219325"/>
          </a:xfrm>
          <a:prstGeom prst="rect">
            <a:avLst/>
          </a:prstGeom>
          <a:solidFill>
            <a:schemeClr val="accent1"/>
          </a:solid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13313"/>
          <p:cNvSpPr>
            <a:spLocks noGrp="1" noRot="1"/>
          </p:cNvSpPr>
          <p:nvPr>
            <p:ph type="title"/>
          </p:nvPr>
        </p:nvSpPr>
        <p:spPr/>
        <p:txBody>
          <a:bodyPr anchor="ctr"/>
          <a:p>
            <a:r>
              <a:rPr lang="en-US" altLang="zh-CN">
                <a:solidFill>
                  <a:srgbClr val="FF0000"/>
                </a:solidFill>
                <a:latin typeface="微软雅黑" panose="020B0503020204020204" pitchFamily="34" charset="-122"/>
                <a:ea typeface="微软雅黑" panose="020B0503020204020204" pitchFamily="34" charset="-122"/>
              </a:rPr>
              <a:t>1</a:t>
            </a:r>
            <a:r>
              <a:rPr lang="zh-CN" altLang="en-US">
                <a:solidFill>
                  <a:srgbClr val="FF0000"/>
                </a:solidFill>
                <a:latin typeface="微软雅黑" panose="020B0503020204020204" pitchFamily="34" charset="-122"/>
                <a:ea typeface="微软雅黑" panose="020B0503020204020204" pitchFamily="34" charset="-122"/>
              </a:rPr>
              <a:t>、简要毒情</a:t>
            </a: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13315" name="内容占位符 13314"/>
          <p:cNvSpPr>
            <a:spLocks noGrp="1" noRot="1"/>
          </p:cNvSpPr>
          <p:nvPr>
            <p:ph idx="1"/>
          </p:nvPr>
        </p:nvSpPr>
        <p:spPr/>
        <p:txBody>
          <a:bodyPr anchor="t"/>
          <a:p>
            <a:endParaRPr lang="zh-CN" altLang="en-US" sz="2800"/>
          </a:p>
          <a:p>
            <a:r>
              <a:rPr lang="zh-CN" altLang="en-US" sz="2800" b="1">
                <a:ea typeface="微软雅黑" panose="020B0503020204020204" pitchFamily="34" charset="-122"/>
              </a:rPr>
              <a:t>“金三角”地区的毒品，由于我国打击力度加大和国家禁毒合作的作用，逐年在减少，特别是鸦片、海洛因类毒品明显下降，数量仍比较大，又伴有新型毒品。</a:t>
            </a:r>
            <a:endParaRPr lang="zh-CN" altLang="en-US" sz="2800" b="1">
              <a:ea typeface="微软雅黑" panose="020B0503020204020204" pitchFamily="34" charset="-122"/>
            </a:endParaRPr>
          </a:p>
          <a:p>
            <a:endParaRPr lang="zh-CN" altLang="en-US" sz="2800" b="1">
              <a:ea typeface="微软雅黑" panose="020B0503020204020204" pitchFamily="34" charset="-122"/>
            </a:endParaRPr>
          </a:p>
          <a:p>
            <a:r>
              <a:rPr lang="zh-CN" altLang="en-US" sz="2800" b="1">
                <a:ea typeface="微软雅黑" panose="020B0503020204020204" pitchFamily="34" charset="-122"/>
              </a:rPr>
              <a:t>西非籍跨国贩毒集团从东南一带向我国走私毒品时有发生。</a:t>
            </a:r>
            <a:endParaRPr lang="zh-CN" altLang="en-US" sz="2800" b="1">
              <a:ea typeface="微软雅黑" panose="020B0503020204020204" pitchFamily="34" charset="-122"/>
            </a:endParaRPr>
          </a:p>
          <a:p>
            <a:endParaRPr lang="zh-CN" altLang="en-US" sz="2800" b="1">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315">
                                            <p:txEl>
                                              <p:charRg st="1" end="72"/>
                                            </p:txEl>
                                          </p:spTgt>
                                        </p:tgtEl>
                                        <p:attrNameLst>
                                          <p:attrName>style.visibility</p:attrName>
                                        </p:attrNameLst>
                                      </p:cBhvr>
                                      <p:to>
                                        <p:strVal val="visible"/>
                                      </p:to>
                                    </p:set>
                                    <p:animEffect transition="in" filter="checkerboard(across)">
                                      <p:cBhvr>
                                        <p:cTn id="7" dur="500"/>
                                        <p:tgtEl>
                                          <p:spTgt spid="13315">
                                            <p:txEl>
                                              <p:charRg st="1" end="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3315">
                                            <p:txEl>
                                              <p:charRg st="73" end="100"/>
                                            </p:txEl>
                                          </p:spTgt>
                                        </p:tgtEl>
                                        <p:attrNameLst>
                                          <p:attrName>style.visibility</p:attrName>
                                        </p:attrNameLst>
                                      </p:cBhvr>
                                      <p:to>
                                        <p:strVal val="visible"/>
                                      </p:to>
                                    </p:set>
                                    <p:animEffect transition="in" filter="checkerboard(across)">
                                      <p:cBhvr>
                                        <p:cTn id="12" dur="500"/>
                                        <p:tgtEl>
                                          <p:spTgt spid="13315">
                                            <p:txEl>
                                              <p:charRg st="73"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5361"/>
          <p:cNvSpPr>
            <a:spLocks noGrp="1" noRot="1"/>
          </p:cNvSpPr>
          <p:nvPr>
            <p:ph type="title"/>
          </p:nvPr>
        </p:nvSpPr>
        <p:spPr/>
        <p:txBody>
          <a:bodyPr anchor="ctr"/>
          <a:p>
            <a:r>
              <a:rPr lang="zh-CN" altLang="en-US" b="1">
                <a:solidFill>
                  <a:srgbClr val="FF0000"/>
                </a:solidFill>
              </a:rPr>
              <a:t>（</a:t>
            </a:r>
            <a:r>
              <a:rPr lang="en-US" altLang="zh-CN" b="1">
                <a:solidFill>
                  <a:srgbClr val="FF0000"/>
                </a:solidFill>
              </a:rPr>
              <a:t>1</a:t>
            </a:r>
            <a:r>
              <a:rPr lang="zh-CN" altLang="en-US" b="1">
                <a:solidFill>
                  <a:srgbClr val="FF0000"/>
                </a:solidFill>
              </a:rPr>
              <a:t>）我国简要毒情</a:t>
            </a:r>
            <a:endParaRPr lang="zh-CN" altLang="en-US" b="1">
              <a:solidFill>
                <a:srgbClr val="FF0000"/>
              </a:solidFill>
            </a:endParaRPr>
          </a:p>
        </p:txBody>
      </p:sp>
      <p:sp>
        <p:nvSpPr>
          <p:cNvPr id="15363" name="内容占位符 15362"/>
          <p:cNvSpPr>
            <a:spLocks noGrp="1" noRot="1"/>
          </p:cNvSpPr>
          <p:nvPr>
            <p:ph idx="1"/>
          </p:nvPr>
        </p:nvSpPr>
        <p:spPr>
          <a:xfrm>
            <a:off x="323850" y="1700213"/>
            <a:ext cx="8540750" cy="3886200"/>
          </a:xfrm>
        </p:spPr>
        <p:txBody>
          <a:bodyPr anchor="t"/>
          <a:p>
            <a:r>
              <a:rPr lang="zh-CN" altLang="en-US" b="1" dirty="0">
                <a:latin typeface="微软雅黑" panose="020B0503020204020204" pitchFamily="34" charset="-122"/>
                <a:ea typeface="微软雅黑" panose="020B0503020204020204" pitchFamily="34" charset="-122"/>
              </a:rPr>
              <a:t>截止到201</a:t>
            </a: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年3月底，我国登记在册的吸毒人员已经达到213.48万人。从吸毒人群性别看，男性占８３．６％，女性占１６．４％；从年龄分布看，</a:t>
            </a:r>
            <a:r>
              <a:rPr lang="zh-CN" altLang="en-US" b="1" u="sng" dirty="0">
                <a:latin typeface="微软雅黑" panose="020B0503020204020204" pitchFamily="34" charset="-122"/>
                <a:ea typeface="微软雅黑" panose="020B0503020204020204" pitchFamily="34" charset="-122"/>
              </a:rPr>
              <a:t>１８岁以下青少年占０．７％，１９至３５岁占５４．４％</a:t>
            </a:r>
            <a:r>
              <a:rPr lang="zh-CN" altLang="en-US" b="1" dirty="0">
                <a:latin typeface="微软雅黑" panose="020B0503020204020204" pitchFamily="34" charset="-122"/>
                <a:ea typeface="微软雅黑" panose="020B0503020204020204" pitchFamily="34" charset="-122"/>
              </a:rPr>
              <a:t>，３６至５９岁占４４．３％，６０岁以上占０．６％。</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5363">
                                            <p:txEl>
                                              <p:charRg st="0" end="122"/>
                                            </p:txEl>
                                          </p:spTgt>
                                        </p:tgtEl>
                                        <p:attrNameLst>
                                          <p:attrName>style.visibility</p:attrName>
                                        </p:attrNameLst>
                                      </p:cBhvr>
                                      <p:to>
                                        <p:strVal val="visible"/>
                                      </p:to>
                                    </p:set>
                                    <p:anim calcmode="lin" valueType="num">
                                      <p:cBhvr additive="base">
                                        <p:cTn id="7" dur="5000" fill="hold"/>
                                        <p:tgtEl>
                                          <p:spTgt spid="15363">
                                            <p:txEl>
                                              <p:charRg st="0" end="122"/>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5363">
                                            <p:txEl>
                                              <p:charRg st="0" end="12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0241"/>
          <p:cNvSpPr>
            <a:spLocks noGrp="1" noRot="1"/>
          </p:cNvSpPr>
          <p:nvPr>
            <p:ph type="title"/>
          </p:nvPr>
        </p:nvSpPr>
        <p:spPr/>
        <p:txBody>
          <a:bodyPr anchor="ctr"/>
          <a:p>
            <a:r>
              <a:rPr lang="en-US" altLang="zh-CN" b="1">
                <a:solidFill>
                  <a:srgbClr val="FF0000"/>
                </a:solidFill>
                <a:latin typeface="微软雅黑" panose="020B0503020204020204" pitchFamily="34" charset="-122"/>
                <a:ea typeface="微软雅黑" panose="020B0503020204020204" pitchFamily="34" charset="-122"/>
              </a:rPr>
              <a:t>2</a:t>
            </a:r>
            <a:r>
              <a:rPr lang="zh-CN" altLang="en-US" b="1">
                <a:solidFill>
                  <a:srgbClr val="FF0000"/>
                </a:solidFill>
                <a:latin typeface="微软雅黑" panose="020B0503020204020204" pitchFamily="34" charset="-122"/>
                <a:ea typeface="微软雅黑" panose="020B0503020204020204" pitchFamily="34" charset="-122"/>
              </a:rPr>
              <a:t>、毒品的分类</a:t>
            </a:r>
            <a:br>
              <a:rPr lang="zh-CN" altLang="en-US" b="1">
                <a:solidFill>
                  <a:srgbClr val="FF0000"/>
                </a:solidFill>
                <a:latin typeface="微软雅黑" panose="020B0503020204020204" pitchFamily="34" charset="-122"/>
                <a:ea typeface="微软雅黑" panose="020B0503020204020204" pitchFamily="34" charset="-122"/>
              </a:rPr>
            </a:b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10243" name="内容占位符 10242"/>
          <p:cNvSpPr>
            <a:spLocks noGrp="1" noRot="1"/>
          </p:cNvSpPr>
          <p:nvPr>
            <p:ph idx="1"/>
          </p:nvPr>
        </p:nvSpPr>
        <p:spPr/>
        <p:txBody>
          <a:bodyPr anchor="t"/>
          <a:p>
            <a:r>
              <a:rPr lang="zh-CN" altLang="en-US" sz="2800" b="1">
                <a:latin typeface="微软雅黑" panose="020B0503020204020204" pitchFamily="34" charset="-122"/>
                <a:ea typeface="微软雅黑" panose="020B0503020204020204" pitchFamily="34" charset="-122"/>
              </a:rPr>
              <a:t>目前来看毒品种类繁多，分类的方法也比较多，其中泛滥较广，对人类危害最大的主要有以下四大类（从物质产于某种原植物的角度予以分类）：</a:t>
            </a:r>
            <a:endParaRPr lang="zh-CN" altLang="en-US" sz="2800" b="1">
              <a:latin typeface="微软雅黑" panose="020B0503020204020204" pitchFamily="34" charset="-122"/>
              <a:ea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rPr>
              <a:t>阿片类：鸦片、吗啡、海洛因等</a:t>
            </a:r>
            <a:endParaRPr lang="zh-CN" altLang="en-US" sz="2800" b="1">
              <a:latin typeface="微软雅黑" panose="020B0503020204020204" pitchFamily="34" charset="-122"/>
              <a:ea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rPr>
              <a:t>古柯类：古柯叶、可卡因等</a:t>
            </a:r>
            <a:endParaRPr lang="zh-CN" altLang="en-US" sz="2800" b="1">
              <a:latin typeface="微软雅黑" panose="020B0503020204020204" pitchFamily="34" charset="-122"/>
              <a:ea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rPr>
              <a:t>大麻类：大麻脂、大麻烟（大麻叶）等</a:t>
            </a:r>
            <a:endParaRPr lang="zh-CN" altLang="en-US" sz="2800" b="1">
              <a:latin typeface="微软雅黑" panose="020B0503020204020204" pitchFamily="34" charset="-122"/>
              <a:ea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rPr>
              <a:t>兴奋致幻类：冰毒、摇头丸、</a:t>
            </a:r>
            <a:r>
              <a:rPr lang="en-US" altLang="zh-CN" sz="2800" b="1">
                <a:latin typeface="微软雅黑" panose="020B0503020204020204" pitchFamily="34" charset="-122"/>
                <a:ea typeface="微软雅黑" panose="020B0503020204020204" pitchFamily="34" charset="-122"/>
              </a:rPr>
              <a:t>k</a:t>
            </a:r>
            <a:r>
              <a:rPr lang="zh-CN" altLang="en-US" sz="2800" b="1">
                <a:latin typeface="微软雅黑" panose="020B0503020204020204" pitchFamily="34" charset="-122"/>
                <a:ea typeface="微软雅黑" panose="020B0503020204020204" pitchFamily="34" charset="-122"/>
              </a:rPr>
              <a:t>粉、神仙水、麻古等。</a:t>
            </a:r>
            <a:endParaRPr lang="zh-CN" altLang="en-US" sz="2800" b="1">
              <a:latin typeface="微软雅黑" panose="020B0503020204020204" pitchFamily="34" charset="-122"/>
              <a:ea typeface="微软雅黑" panose="020B0503020204020204" pitchFamily="34" charset="-122"/>
            </a:endParaRPr>
          </a:p>
          <a:p>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3">
                                            <p:txEl>
                                              <p:charRg st="0" end="65"/>
                                            </p:txEl>
                                          </p:spTgt>
                                        </p:tgtEl>
                                        <p:attrNameLst>
                                          <p:attrName>style.visibility</p:attrName>
                                        </p:attrNameLst>
                                      </p:cBhvr>
                                      <p:to>
                                        <p:strVal val="visible"/>
                                      </p:to>
                                    </p:set>
                                    <p:animEffect transition="in" filter="diamond(in)">
                                      <p:cBhvr>
                                        <p:cTn id="7" dur="2000"/>
                                        <p:tgtEl>
                                          <p:spTgt spid="10243">
                                            <p:txEl>
                                              <p:charRg st="0" end="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243">
                                            <p:txEl>
                                              <p:charRg st="65" end="80"/>
                                            </p:txEl>
                                          </p:spTgt>
                                        </p:tgtEl>
                                        <p:attrNameLst>
                                          <p:attrName>style.visibility</p:attrName>
                                        </p:attrNameLst>
                                      </p:cBhvr>
                                      <p:to>
                                        <p:strVal val="visible"/>
                                      </p:to>
                                    </p:set>
                                    <p:animEffect transition="in" filter="box(in)">
                                      <p:cBhvr>
                                        <p:cTn id="12" dur="500"/>
                                        <p:tgtEl>
                                          <p:spTgt spid="10243">
                                            <p:txEl>
                                              <p:charRg st="65" end="8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0243">
                                            <p:txEl>
                                              <p:charRg st="80" end="93"/>
                                            </p:txEl>
                                          </p:spTgt>
                                        </p:tgtEl>
                                        <p:attrNameLst>
                                          <p:attrName>style.visibility</p:attrName>
                                        </p:attrNameLst>
                                      </p:cBhvr>
                                      <p:to>
                                        <p:strVal val="visible"/>
                                      </p:to>
                                    </p:set>
                                    <p:animEffect transition="in" filter="box(in)">
                                      <p:cBhvr>
                                        <p:cTn id="15" dur="500"/>
                                        <p:tgtEl>
                                          <p:spTgt spid="10243">
                                            <p:txEl>
                                              <p:charRg st="80" end="93"/>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10243">
                                            <p:txEl>
                                              <p:charRg st="93" end="111"/>
                                            </p:txEl>
                                          </p:spTgt>
                                        </p:tgtEl>
                                        <p:attrNameLst>
                                          <p:attrName>style.visibility</p:attrName>
                                        </p:attrNameLst>
                                      </p:cBhvr>
                                      <p:to>
                                        <p:strVal val="visible"/>
                                      </p:to>
                                    </p:set>
                                    <p:animEffect transition="in" filter="box(in)">
                                      <p:cBhvr>
                                        <p:cTn id="18" dur="500"/>
                                        <p:tgtEl>
                                          <p:spTgt spid="10243">
                                            <p:txEl>
                                              <p:charRg st="93" end="111"/>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10243">
                                            <p:txEl>
                                              <p:charRg st="111" end="136"/>
                                            </p:txEl>
                                          </p:spTgt>
                                        </p:tgtEl>
                                        <p:attrNameLst>
                                          <p:attrName>style.visibility</p:attrName>
                                        </p:attrNameLst>
                                      </p:cBhvr>
                                      <p:to>
                                        <p:strVal val="visible"/>
                                      </p:to>
                                    </p:set>
                                    <p:animEffect transition="in" filter="box(in)">
                                      <p:cBhvr>
                                        <p:cTn id="21" dur="500"/>
                                        <p:tgtEl>
                                          <p:spTgt spid="10243">
                                            <p:txEl>
                                              <p:charRg st="111"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CDESIGNK</Template>
  <TotalTime>0</TotalTime>
  <Words>1090</Words>
  <Application>WPS 演示</Application>
  <PresentationFormat>在屏幕上显示</PresentationFormat>
  <Paragraphs>127</Paragraphs>
  <Slides>26</Slides>
  <Notes>0</Notes>
  <HiddenSlides>0</HiddenSlides>
  <MMClips>2</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26</vt:i4>
      </vt:variant>
    </vt:vector>
  </HeadingPairs>
  <TitlesOfParts>
    <vt:vector size="40" baseType="lpstr">
      <vt:lpstr>Arial</vt:lpstr>
      <vt:lpstr>宋体</vt:lpstr>
      <vt:lpstr>Wingdings</vt:lpstr>
      <vt:lpstr>华文彩云</vt:lpstr>
      <vt:lpstr>Times New Roman</vt:lpstr>
      <vt:lpstr>楷体_GB2312</vt:lpstr>
      <vt:lpstr>文鼎广告体繁</vt:lpstr>
      <vt:lpstr>汉仪粗宋简</vt:lpstr>
      <vt:lpstr>微软雅黑</vt:lpstr>
      <vt:lpstr>Arial Unicode MS</vt:lpstr>
      <vt:lpstr>新宋体</vt:lpstr>
      <vt:lpstr>古瓶荷花</vt:lpstr>
      <vt:lpstr>Paint.Picture</vt:lpstr>
      <vt:lpstr>Paint.Picture</vt:lpstr>
      <vt:lpstr>PowerPoint 演示文稿</vt:lpstr>
      <vt:lpstr>青少年毒品预防教育</vt:lpstr>
      <vt:lpstr>PowerPoint 演示文稿</vt:lpstr>
      <vt:lpstr>PowerPoint 演示文稿</vt:lpstr>
      <vt:lpstr>毒品的定义</vt:lpstr>
      <vt:lpstr>二、当前毒情及危害</vt:lpstr>
      <vt:lpstr>1、简要毒情</vt:lpstr>
      <vt:lpstr>（1）我国简要毒情</vt:lpstr>
      <vt:lpstr>2、毒品的分类 </vt:lpstr>
      <vt:lpstr>3、新型毒品</vt:lpstr>
      <vt:lpstr>冰毒</vt:lpstr>
      <vt:lpstr>缴获的摇头丸</vt:lpstr>
      <vt:lpstr>缴获的k粉</vt:lpstr>
      <vt:lpstr>缴获的麻古</vt:lpstr>
      <vt:lpstr>缴获的神仙水</vt:lpstr>
      <vt:lpstr>大麻</vt:lpstr>
      <vt:lpstr>2、毒品的危害</vt:lpstr>
      <vt:lpstr>PowerPoint 演示文稿</vt:lpstr>
      <vt:lpstr>PowerPoint 演示文稿</vt:lpstr>
      <vt:lpstr>PowerPoint 演示文稿</vt:lpstr>
      <vt:lpstr>PowerPoint 演示文稿</vt:lpstr>
      <vt:lpstr>PowerPoint 演示文稿</vt:lpstr>
      <vt:lpstr>青少年如何预防毒品</vt:lpstr>
      <vt:lpstr>预防小六步</vt:lpstr>
      <vt:lpstr>禁毒小知识</vt:lpstr>
      <vt:lpstr>PowerPoint 演示文稿</vt:lpstr>
    </vt:vector>
  </TitlesOfParts>
  <Company>舟山华力</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输入你的名称</dc:creator>
  <cp:lastModifiedBy>81238</cp:lastModifiedBy>
  <cp:revision>267</cp:revision>
  <dcterms:created xsi:type="dcterms:W3CDTF">2004-06-11T00:36:00Z</dcterms:created>
  <dcterms:modified xsi:type="dcterms:W3CDTF">2019-10-15T07:51:51Z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