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Default Extension="wdp" ContentType="image/vnd.ms-photo"/>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367" r:id="rId2"/>
    <p:sldId id="366" r:id="rId3"/>
    <p:sldId id="361" r:id="rId4"/>
    <p:sldId id="360" r:id="rId5"/>
    <p:sldId id="290" r:id="rId6"/>
    <p:sldId id="316" r:id="rId7"/>
    <p:sldId id="362" r:id="rId8"/>
    <p:sldId id="358" r:id="rId9"/>
    <p:sldId id="320" r:id="rId10"/>
    <p:sldId id="330" r:id="rId11"/>
    <p:sldId id="336" r:id="rId12"/>
    <p:sldId id="335" r:id="rId13"/>
    <p:sldId id="334" r:id="rId14"/>
    <p:sldId id="333" r:id="rId15"/>
    <p:sldId id="332" r:id="rId16"/>
    <p:sldId id="353" r:id="rId17"/>
    <p:sldId id="337" r:id="rId18"/>
    <p:sldId id="363" r:id="rId19"/>
    <p:sldId id="364" r:id="rId20"/>
    <p:sldId id="359" r:id="rId21"/>
    <p:sldId id="341" r:id="rId22"/>
    <p:sldId id="339" r:id="rId23"/>
    <p:sldId id="365" r:id="rId24"/>
    <p:sldId id="357" r:id="rId25"/>
    <p:sldId id="347" r:id="rId26"/>
    <p:sldId id="321" r:id="rId27"/>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9900"/>
    <a:srgbClr val="86E654"/>
    <a:srgbClr val="B2F17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7" autoAdjust="0"/>
    <p:restoredTop sz="94635" autoAdjust="0"/>
  </p:normalViewPr>
  <p:slideViewPr>
    <p:cSldViewPr snapToGrid="0">
      <p:cViewPr>
        <p:scale>
          <a:sx n="66" d="100"/>
          <a:sy n="66" d="100"/>
        </p:scale>
        <p:origin x="-2112" y="-84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pPr/>
              <a:t>2019/11/7 Thursday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pPr/>
              <a:t>‹#›</a:t>
            </a:fld>
            <a:endParaRPr lang="zh-CN" altLang="en-US"/>
          </a:p>
        </p:txBody>
      </p:sp>
    </p:spTree>
    <p:extLst>
      <p:ext uri="{BB962C8B-B14F-4D97-AF65-F5344CB8AC3E}">
        <p14:creationId xmlns=""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14</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15</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16</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17</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18</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19</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21</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22</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23</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24</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4</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25</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12292"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 xmlns:p14="http://schemas.microsoft.com/office/powerpoint/2010/main" val="95823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6</a:t>
            </a:fld>
            <a:endParaRPr lang="zh-CN" altLang="en-US"/>
          </a:p>
        </p:txBody>
      </p:sp>
    </p:spTree>
    <p:extLst>
      <p:ext uri="{BB962C8B-B14F-4D97-AF65-F5344CB8AC3E}">
        <p14:creationId xmlns="" xmlns:p14="http://schemas.microsoft.com/office/powerpoint/2010/main" val="1975221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7</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9</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10</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11</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12</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13</a:t>
            </a:fld>
            <a:endParaRPr lang="zh-CN" altLang="en-US"/>
          </a:p>
        </p:txBody>
      </p:sp>
    </p:spTree>
    <p:extLst>
      <p:ext uri="{BB962C8B-B14F-4D97-AF65-F5344CB8AC3E}">
        <p14:creationId xmlns="" xmlns:p14="http://schemas.microsoft.com/office/powerpoint/2010/main" val="138354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pPr/>
              <a:t>2019/11/7 Thursday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 xmlns:p14="http://schemas.microsoft.com/office/powerpoint/2010/main" val="923746729"/>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pPr/>
              <a:t>2019/11/7 Thursday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 xmlns:p14="http://schemas.microsoft.com/office/powerpoint/2010/main" val="1859827731"/>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pPr/>
              <a:t>2019/11/7 Thursday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 xmlns:p14="http://schemas.microsoft.com/office/powerpoint/2010/main" val="3468846656"/>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784643704"/>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3_标题和内容">
    <p:bg>
      <p:bgPr>
        <a:gradFill flip="none" rotWithShape="1">
          <a:gsLst>
            <a:gs pos="0">
              <a:schemeClr val="bg1">
                <a:lumMod val="85000"/>
              </a:schemeClr>
            </a:gs>
            <a:gs pos="100000">
              <a:schemeClr val="bg1">
                <a:lumMod val="95000"/>
              </a:schemeClr>
            </a:gs>
          </a:gsLst>
          <a:lin ang="18900000" scaled="1"/>
          <a:tileRect/>
        </a:gradFill>
        <a:effectLst/>
      </p:bgPr>
    </p:bg>
    <p:spTree>
      <p:nvGrpSpPr>
        <p:cNvPr id="1" name=""/>
        <p:cNvGrpSpPr/>
        <p:nvPr/>
      </p:nvGrpSpPr>
      <p:grpSpPr>
        <a:xfrm>
          <a:off x="0" y="0"/>
          <a:ext cx="0" cy="0"/>
          <a:chOff x="0" y="0"/>
          <a:chExt cx="0" cy="0"/>
        </a:xfrm>
      </p:grpSpPr>
      <p:pic>
        <p:nvPicPr>
          <p:cNvPr id="17" name="图片 16"/>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flipV="1">
            <a:off x="0" y="0"/>
            <a:ext cx="9144000" cy="1262303"/>
          </a:xfrm>
          <a:prstGeom prst="rect">
            <a:avLst/>
          </a:prstGeom>
        </p:spPr>
      </p:pic>
      <p:sp>
        <p:nvSpPr>
          <p:cNvPr id="12" name="TextBox 11"/>
          <p:cNvSpPr txBox="1"/>
          <p:nvPr userDrawn="1"/>
        </p:nvSpPr>
        <p:spPr>
          <a:xfrm>
            <a:off x="386917" y="122405"/>
            <a:ext cx="1737839" cy="400110"/>
          </a:xfrm>
          <a:prstGeom prst="rect">
            <a:avLst/>
          </a:prstGeom>
          <a:noFill/>
        </p:spPr>
        <p:txBody>
          <a:bodyPr wrap="square" lIns="0" tIns="0" rIns="0" bIns="0" rtlCol="0">
            <a:spAutoFit/>
          </a:bodyPr>
          <a:lstStyle/>
          <a:p>
            <a:pPr>
              <a:lnSpc>
                <a:spcPct val="130000"/>
              </a:lnSpc>
            </a:pPr>
            <a:r>
              <a:rPr lang="zh-CN" altLang="en-US" sz="2000" dirty="0" smtClean="0">
                <a:solidFill>
                  <a:schemeClr val="bg1"/>
                </a:solidFill>
                <a:latin typeface="方正兰亭中黑_GBK" pitchFamily="2" charset="-122"/>
                <a:ea typeface="方正兰亭中黑_GBK" pitchFamily="2" charset="-122"/>
              </a:rPr>
              <a:t>输入标题文本</a:t>
            </a:r>
            <a:endParaRPr lang="en-US" altLang="zh-CN" sz="2000" dirty="0">
              <a:solidFill>
                <a:schemeClr val="bg1"/>
              </a:solidFill>
              <a:latin typeface="方正兰亭中黑_GBK" pitchFamily="2" charset="-122"/>
              <a:ea typeface="方正兰亭中黑_GBK" pitchFamily="2" charset="-122"/>
            </a:endParaRPr>
          </a:p>
        </p:txBody>
      </p:sp>
      <p:pic>
        <p:nvPicPr>
          <p:cNvPr id="18" name="图片 17"/>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a:xfrm>
            <a:off x="7736593" y="174211"/>
            <a:ext cx="1088093" cy="1088092"/>
          </a:xfrm>
          <a:prstGeom prst="rect">
            <a:avLst/>
          </a:prstGeom>
        </p:spPr>
      </p:pic>
    </p:spTree>
    <p:extLst>
      <p:ext uri="{BB962C8B-B14F-4D97-AF65-F5344CB8AC3E}">
        <p14:creationId xmlns="" xmlns:p14="http://schemas.microsoft.com/office/powerpoint/2010/main" val="2172594105"/>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pPr/>
              <a:t>2019/11/7 Thursday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 xmlns:p14="http://schemas.microsoft.com/office/powerpoint/2010/main" val="2446103537"/>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pPr/>
              <a:t>2019/11/7 Thursday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 xmlns:p14="http://schemas.microsoft.com/office/powerpoint/2010/main" val="38579085"/>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pPr/>
              <a:t>2019/11/7 Thursday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 xmlns:p14="http://schemas.microsoft.com/office/powerpoint/2010/main" val="635159219"/>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pPr/>
              <a:t>2019/11/7 Thursday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 xmlns:p14="http://schemas.microsoft.com/office/powerpoint/2010/main" val="35492275"/>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pPr/>
              <a:t>2019/11/7 Thursday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 xmlns:p14="http://schemas.microsoft.com/office/powerpoint/2010/main" val="2389057927"/>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pPr/>
              <a:t>2019/11/7 Thursday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 xmlns:p14="http://schemas.microsoft.com/office/powerpoint/2010/main" val="4040428924"/>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pPr/>
              <a:t>2019/11/7 Thursday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 xmlns:p14="http://schemas.microsoft.com/office/powerpoint/2010/main" val="3526863871"/>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pPr/>
              <a:t>2019/11/7 Thursday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 xmlns:p14="http://schemas.microsoft.com/office/powerpoint/2010/main" val="427201385"/>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pPr/>
              <a:t>2019/11/7 Thursday</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pPr/>
              <a:t>‹#›</a:t>
            </a:fld>
            <a:endParaRPr lang="zh-CN" altLang="en-US"/>
          </a:p>
        </p:txBody>
      </p:sp>
    </p:spTree>
    <p:extLst>
      <p:ext uri="{BB962C8B-B14F-4D97-AF65-F5344CB8AC3E}">
        <p14:creationId xmlns=""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95" r:id="rId13"/>
  </p:sldLayoutIdLst>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BEBA8EAE-BF5A-486C-A8C5-ECC9F3942E4B}">
                <a14:imgProps xmlns="" xmlns:a14="http://schemas.microsoft.com/office/drawing/2010/main">
                  <a14:imgLayer r:embed="rId4">
                    <a14:imgEffect>
                      <a14:saturation sat="300000"/>
                    </a14:imgEffect>
                  </a14:imgLayer>
                </a14:imgProps>
              </a:ext>
              <a:ext uri="{28A0092B-C50C-407E-A947-70E740481C1C}">
                <a14:useLocalDpi xmlns="" xmlns:a14="http://schemas.microsoft.com/office/drawing/2010/main" val="0"/>
              </a:ext>
            </a:extLst>
          </a:blip>
          <a:stretch>
            <a:fillRect/>
          </a:stretch>
        </p:blipFill>
        <p:spPr>
          <a:xfrm flipV="1">
            <a:off x="0" y="0"/>
            <a:ext cx="9144000" cy="5143500"/>
          </a:xfrm>
          <a:prstGeom prst="rect">
            <a:avLst/>
          </a:prstGeom>
        </p:spPr>
      </p:pic>
      <p:pic>
        <p:nvPicPr>
          <p:cNvPr id="3" name="图片 2"/>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215412" y="638629"/>
            <a:ext cx="1799293" cy="1799292"/>
          </a:xfrm>
          <a:prstGeom prst="rect">
            <a:avLst/>
          </a:prstGeom>
        </p:spPr>
      </p:pic>
      <p:pic>
        <p:nvPicPr>
          <p:cNvPr id="6" name="图片 5"/>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101599" y="1394793"/>
            <a:ext cx="3880872" cy="3286402"/>
          </a:xfrm>
          <a:prstGeom prst="rect">
            <a:avLst/>
          </a:prstGeom>
        </p:spPr>
      </p:pic>
      <p:pic>
        <p:nvPicPr>
          <p:cNvPr id="9" name="图片 8"/>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0" y="3874847"/>
            <a:ext cx="9144000" cy="1262303"/>
          </a:xfrm>
          <a:prstGeom prst="rect">
            <a:avLst/>
          </a:prstGeom>
        </p:spPr>
      </p:pic>
      <p:sp>
        <p:nvSpPr>
          <p:cNvPr id="11" name="文本框 10"/>
          <p:cNvSpPr txBox="1"/>
          <p:nvPr/>
        </p:nvSpPr>
        <p:spPr>
          <a:xfrm>
            <a:off x="4109455" y="1819778"/>
            <a:ext cx="4663456" cy="769441"/>
          </a:xfrm>
          <a:prstGeom prst="rect">
            <a:avLst/>
          </a:prstGeom>
          <a:noFill/>
        </p:spPr>
        <p:txBody>
          <a:bodyPr wrap="none" rtlCol="0">
            <a:spAutoFit/>
          </a:bodyPr>
          <a:lstStyle/>
          <a:p>
            <a:r>
              <a:rPr lang="zh-CN" altLang="en-US" sz="4400" b="1" dirty="0" smtClean="0">
                <a:latin typeface="微软雅黑" panose="020B0503020204020204" pitchFamily="34" charset="-122"/>
                <a:ea typeface="微软雅黑" panose="020B0503020204020204" pitchFamily="34" charset="-122"/>
              </a:rPr>
              <a:t>毒品</a:t>
            </a:r>
            <a:r>
              <a:rPr lang="zh-CN" altLang="en-US" sz="4400" b="1" dirty="0" smtClean="0">
                <a:latin typeface="微软雅黑" panose="020B0503020204020204" pitchFamily="34" charset="-122"/>
                <a:ea typeface="微软雅黑" panose="020B0503020204020204" pitchFamily="34" charset="-122"/>
              </a:rPr>
              <a:t>预</a:t>
            </a:r>
            <a:r>
              <a:rPr lang="zh-CN" altLang="en-US" sz="4400" b="1" dirty="0" smtClean="0">
                <a:latin typeface="微软雅黑" panose="020B0503020204020204" pitchFamily="34" charset="-122"/>
                <a:ea typeface="微软雅黑" panose="020B0503020204020204" pitchFamily="34" charset="-122"/>
              </a:rPr>
              <a:t>防</a:t>
            </a:r>
            <a:r>
              <a:rPr lang="zh-CN" altLang="en-US" sz="4400" b="1" dirty="0" smtClean="0">
                <a:latin typeface="微软雅黑" panose="020B0503020204020204" pitchFamily="34" charset="-122"/>
                <a:ea typeface="微软雅黑" panose="020B0503020204020204" pitchFamily="34" charset="-122"/>
              </a:rPr>
              <a:t>教育</a:t>
            </a:r>
            <a:r>
              <a:rPr lang="en-US" altLang="zh-CN" sz="4400" b="1" dirty="0" smtClean="0">
                <a:latin typeface="微软雅黑" panose="020B0503020204020204" pitchFamily="34" charset="-122"/>
                <a:ea typeface="微软雅黑" panose="020B0503020204020204" pitchFamily="34" charset="-122"/>
              </a:rPr>
              <a:t>PPT</a:t>
            </a:r>
            <a:endParaRPr lang="zh-CN" altLang="en-US" sz="4400" b="1"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4945998" y="1263811"/>
            <a:ext cx="2351926" cy="523220"/>
          </a:xfrm>
          <a:prstGeom prst="rect">
            <a:avLst/>
          </a:prstGeom>
          <a:noFill/>
        </p:spPr>
        <p:txBody>
          <a:bodyPr wrap="none" rtlCol="0">
            <a:spAutoFit/>
          </a:bodyPr>
          <a:lstStyle/>
          <a:p>
            <a:r>
              <a:rPr lang="en-US" altLang="zh-CN" sz="2800" b="1" dirty="0" smtClean="0"/>
              <a:t>2019</a:t>
            </a:r>
            <a:r>
              <a:rPr lang="zh-CN" altLang="en-US" sz="2800" b="1" dirty="0" smtClean="0"/>
              <a:t>年青少年</a:t>
            </a:r>
            <a:endParaRPr lang="zh-CN" altLang="en-US" sz="2800" b="1" dirty="0"/>
          </a:p>
        </p:txBody>
      </p:sp>
      <p:sp>
        <p:nvSpPr>
          <p:cNvPr id="13" name="文本框 12"/>
          <p:cNvSpPr txBox="1"/>
          <p:nvPr/>
        </p:nvSpPr>
        <p:spPr>
          <a:xfrm>
            <a:off x="5138056" y="2815771"/>
            <a:ext cx="2177143" cy="461665"/>
          </a:xfrm>
          <a:prstGeom prst="rect">
            <a:avLst/>
          </a:prstGeom>
          <a:noFill/>
        </p:spPr>
        <p:txBody>
          <a:bodyPr wrap="square" rtlCol="0">
            <a:spAutoFit/>
          </a:bodyPr>
          <a:lstStyle/>
          <a:p>
            <a:r>
              <a:rPr lang="zh-CN" altLang="en-US" sz="2400" dirty="0"/>
              <a:t>汇报</a:t>
            </a:r>
            <a:r>
              <a:rPr lang="zh-CN" altLang="en-US" sz="2400" dirty="0" smtClean="0"/>
              <a:t>：邹小卉</a:t>
            </a:r>
            <a:endParaRPr lang="zh-CN" altLang="en-US" sz="2400" dirty="0"/>
          </a:p>
        </p:txBody>
      </p:sp>
    </p:spTree>
    <p:extLst>
      <p:ext uri="{BB962C8B-B14F-4D97-AF65-F5344CB8AC3E}">
        <p14:creationId xmlns="" xmlns:p14="http://schemas.microsoft.com/office/powerpoint/2010/main" val="24126386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750"/>
                                        <p:tgtEl>
                                          <p:spTgt spid="9"/>
                                        </p:tgtEl>
                                      </p:cBhvr>
                                    </p:animEffect>
                                  </p:childTnLst>
                                </p:cTn>
                              </p:par>
                            </p:childTnLst>
                          </p:cTn>
                        </p:par>
                        <p:par>
                          <p:cTn id="8" fill="hold">
                            <p:stCondLst>
                              <p:cond delay="750"/>
                            </p:stCondLst>
                            <p:childTnLst>
                              <p:par>
                                <p:cTn id="9" presetID="50" presetClass="entr" presetSubtype="0" decel="1000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strVal val="#ppt_w+.3"/>
                                          </p:val>
                                        </p:tav>
                                        <p:tav tm="100000">
                                          <p:val>
                                            <p:strVal val="#ppt_w"/>
                                          </p:val>
                                        </p:tav>
                                      </p:tavLst>
                                    </p:anim>
                                    <p:anim calcmode="lin" valueType="num">
                                      <p:cBhvr>
                                        <p:cTn id="12" dur="1000" fill="hold"/>
                                        <p:tgtEl>
                                          <p:spTgt spid="6"/>
                                        </p:tgtEl>
                                        <p:attrNameLst>
                                          <p:attrName>ppt_h</p:attrName>
                                        </p:attrNameLst>
                                      </p:cBhvr>
                                      <p:tavLst>
                                        <p:tav tm="0">
                                          <p:val>
                                            <p:strVal val="#ppt_h"/>
                                          </p:val>
                                        </p:tav>
                                        <p:tav tm="100000">
                                          <p:val>
                                            <p:strVal val="#ppt_h"/>
                                          </p:val>
                                        </p:tav>
                                      </p:tavLst>
                                    </p:anim>
                                    <p:animEffect transition="in" filter="fade">
                                      <p:cBhvr>
                                        <p:cTn id="13" dur="1000"/>
                                        <p:tgtEl>
                                          <p:spTgt spid="6"/>
                                        </p:tgtEl>
                                      </p:cBhvr>
                                    </p:animEffect>
                                  </p:childTnLst>
                                </p:cTn>
                              </p:par>
                            </p:childTnLst>
                          </p:cTn>
                        </p:par>
                        <p:par>
                          <p:cTn id="14" fill="hold">
                            <p:stCondLst>
                              <p:cond delay="1750"/>
                            </p:stCondLst>
                            <p:childTnLst>
                              <p:par>
                                <p:cTn id="15" presetID="47"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75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750"/>
                                        <p:tgtEl>
                                          <p:spTgt spid="12"/>
                                        </p:tgtEl>
                                      </p:cBhvr>
                                    </p:animEffect>
                                  </p:childTnLst>
                                </p:cTn>
                              </p:par>
                            </p:childTnLst>
                          </p:cTn>
                        </p:par>
                        <p:par>
                          <p:cTn id="24" fill="hold">
                            <p:stCondLst>
                              <p:cond delay="3500"/>
                            </p:stCondLst>
                            <p:childTnLst>
                              <p:par>
                                <p:cTn id="25" presetID="12" presetClass="entr" presetSubtype="4" fill="hold" grpId="0" nodeType="afterEffect">
                                  <p:stCondLst>
                                    <p:cond delay="0"/>
                                  </p:stCondLst>
                                  <p:iterate type="lt">
                                    <p:tmPct val="14000"/>
                                  </p:iterate>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ppt_y</p:attrName>
                                        </p:attrNameLst>
                                      </p:cBhvr>
                                      <p:tavLst>
                                        <p:tav tm="0">
                                          <p:val>
                                            <p:strVal val="#ppt_y+#ppt_h*1.125000"/>
                                          </p:val>
                                        </p:tav>
                                        <p:tav tm="100000">
                                          <p:val>
                                            <p:strVal val="#ppt_y"/>
                                          </p:val>
                                        </p:tav>
                                      </p:tavLst>
                                    </p:anim>
                                    <p:animEffect transition="in" filter="wipe(up)">
                                      <p:cBhvr>
                                        <p:cTn id="28" dur="500"/>
                                        <p:tgtEl>
                                          <p:spTgt spid="11"/>
                                        </p:tgtEl>
                                      </p:cBhvr>
                                    </p:animEffect>
                                  </p:childTnLst>
                                </p:cTn>
                              </p:par>
                            </p:childTnLst>
                          </p:cTn>
                        </p:par>
                        <p:par>
                          <p:cTn id="29" fill="hold">
                            <p:stCondLst>
                              <p:cond delay="4560"/>
                            </p:stCondLst>
                            <p:childTnLst>
                              <p:par>
                                <p:cTn id="30" presetID="42"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anim calcmode="lin" valueType="num">
                                      <p:cBhvr>
                                        <p:cTn id="33" dur="500" fill="hold"/>
                                        <p:tgtEl>
                                          <p:spTgt spid="13"/>
                                        </p:tgtEl>
                                        <p:attrNameLst>
                                          <p:attrName>ppt_x</p:attrName>
                                        </p:attrNameLst>
                                      </p:cBhvr>
                                      <p:tavLst>
                                        <p:tav tm="0">
                                          <p:val>
                                            <p:strVal val="#ppt_x"/>
                                          </p:val>
                                        </p:tav>
                                        <p:tav tm="100000">
                                          <p:val>
                                            <p:strVal val="#ppt_x"/>
                                          </p:val>
                                        </p:tav>
                                      </p:tavLst>
                                    </p:anim>
                                    <p:anim calcmode="lin" valueType="num">
                                      <p:cBhvr>
                                        <p:cTn id="34"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4513944" y="1712687"/>
            <a:ext cx="3962400" cy="2859313"/>
          </a:xfrm>
          <a:prstGeom prst="rect">
            <a:avLst/>
          </a:prstGeom>
          <a:noFill/>
          <a:ln w="9525">
            <a:solidFill>
              <a:srgbClr val="FFFF00"/>
            </a:solid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1116239" y="1995260"/>
            <a:ext cx="2876550" cy="2343150"/>
          </a:xfrm>
          <a:prstGeom prst="rect">
            <a:avLst/>
          </a:prstGeom>
          <a:noFill/>
          <a:ln w="9525">
            <a:solidFill>
              <a:srgbClr val="FFFF00"/>
            </a:solidFill>
            <a:miter lim="800000"/>
            <a:headEnd/>
            <a:tailEnd/>
          </a:ln>
        </p:spPr>
      </p:pic>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4659092" y="1320801"/>
            <a:ext cx="3570513" cy="3338286"/>
          </a:xfrm>
          <a:prstGeom prst="rect">
            <a:avLst/>
          </a:prstGeom>
          <a:noFill/>
          <a:ln w="9525">
            <a:solidFill>
              <a:srgbClr val="FFFF00"/>
            </a:solid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1146629" y="1814288"/>
            <a:ext cx="2873828" cy="2418671"/>
          </a:xfrm>
          <a:prstGeom prst="rect">
            <a:avLst/>
          </a:prstGeom>
          <a:noFill/>
          <a:ln w="9525">
            <a:solidFill>
              <a:srgbClr val="FFFF00"/>
            </a:solidFill>
            <a:miter lim="800000"/>
            <a:headEnd/>
            <a:tailEnd/>
          </a:ln>
        </p:spPr>
      </p:pic>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4847775" y="1465944"/>
            <a:ext cx="3846285" cy="2975428"/>
          </a:xfrm>
          <a:prstGeom prst="rect">
            <a:avLst/>
          </a:prstGeom>
          <a:noFill/>
          <a:ln w="9525">
            <a:solidFill>
              <a:srgbClr val="FFFF00"/>
            </a:solid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1274993" y="2046516"/>
            <a:ext cx="2861581" cy="2191657"/>
          </a:xfrm>
          <a:prstGeom prst="rect">
            <a:avLst/>
          </a:prstGeom>
          <a:noFill/>
          <a:ln w="9525">
            <a:solidFill>
              <a:srgbClr val="FFFF00"/>
            </a:solidFill>
            <a:miter lim="800000"/>
            <a:headEnd/>
            <a:tailEnd/>
          </a:ln>
        </p:spPr>
      </p:pic>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a:stretch>
            <a:fillRect/>
          </a:stretch>
        </p:blipFill>
        <p:spPr bwMode="auto">
          <a:xfrm>
            <a:off x="4775204" y="1480457"/>
            <a:ext cx="3701143" cy="2917371"/>
          </a:xfrm>
          <a:prstGeom prst="rect">
            <a:avLst/>
          </a:prstGeom>
          <a:noFill/>
          <a:ln w="9525">
            <a:solidFill>
              <a:srgbClr val="FFFF00"/>
            </a:solidFill>
            <a:miter lim="800000"/>
            <a:headEnd/>
            <a:tailEnd/>
          </a:ln>
        </p:spPr>
      </p:pic>
      <p:pic>
        <p:nvPicPr>
          <p:cNvPr id="5123" name="Picture 3"/>
          <p:cNvPicPr>
            <a:picLocks noChangeAspect="1" noChangeArrowheads="1"/>
          </p:cNvPicPr>
          <p:nvPr/>
        </p:nvPicPr>
        <p:blipFill>
          <a:blip r:embed="rId4" cstate="print"/>
          <a:srcRect/>
          <a:stretch>
            <a:fillRect/>
          </a:stretch>
        </p:blipFill>
        <p:spPr bwMode="auto">
          <a:xfrm>
            <a:off x="1163864" y="1828800"/>
            <a:ext cx="2972708" cy="2148114"/>
          </a:xfrm>
          <a:prstGeom prst="rect">
            <a:avLst/>
          </a:prstGeom>
          <a:noFill/>
          <a:ln w="9525">
            <a:solidFill>
              <a:srgbClr val="FFFF00"/>
            </a:solidFill>
            <a:miter lim="800000"/>
            <a:headEnd/>
            <a:tailEnd/>
          </a:ln>
        </p:spPr>
      </p:pic>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a:stretch>
            <a:fillRect/>
          </a:stretch>
        </p:blipFill>
        <p:spPr bwMode="auto">
          <a:xfrm>
            <a:off x="4833258" y="1727201"/>
            <a:ext cx="3483428" cy="2598057"/>
          </a:xfrm>
          <a:prstGeom prst="rect">
            <a:avLst/>
          </a:prstGeom>
          <a:noFill/>
          <a:ln w="9525">
            <a:solidFill>
              <a:srgbClr val="FFFF00"/>
            </a:solidFill>
            <a:miter lim="800000"/>
            <a:headEnd/>
            <a:tailEnd/>
          </a:ln>
        </p:spPr>
      </p:pic>
      <p:pic>
        <p:nvPicPr>
          <p:cNvPr id="6147" name="Picture 3"/>
          <p:cNvPicPr>
            <a:picLocks noChangeAspect="1" noChangeArrowheads="1"/>
          </p:cNvPicPr>
          <p:nvPr/>
        </p:nvPicPr>
        <p:blipFill>
          <a:blip r:embed="rId4" cstate="print"/>
          <a:srcRect/>
          <a:stretch>
            <a:fillRect/>
          </a:stretch>
        </p:blipFill>
        <p:spPr bwMode="auto">
          <a:xfrm>
            <a:off x="1391331" y="2104573"/>
            <a:ext cx="2701698" cy="1828799"/>
          </a:xfrm>
          <a:prstGeom prst="rect">
            <a:avLst/>
          </a:prstGeom>
          <a:noFill/>
          <a:ln w="9525">
            <a:solidFill>
              <a:srgbClr val="FFFF00"/>
            </a:solidFill>
            <a:miter lim="800000"/>
            <a:headEnd/>
            <a:tailEnd/>
          </a:ln>
        </p:spPr>
      </p:pic>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srcRect/>
          <a:stretch>
            <a:fillRect/>
          </a:stretch>
        </p:blipFill>
        <p:spPr bwMode="auto">
          <a:xfrm>
            <a:off x="4984295" y="1640114"/>
            <a:ext cx="3332390" cy="2699658"/>
          </a:xfrm>
          <a:prstGeom prst="rect">
            <a:avLst/>
          </a:prstGeom>
          <a:noFill/>
          <a:ln w="9525">
            <a:solidFill>
              <a:srgbClr val="FFFF00"/>
            </a:solidFill>
            <a:miter lim="800000"/>
            <a:headEnd/>
            <a:tailEnd/>
          </a:ln>
        </p:spPr>
      </p:pic>
      <p:pic>
        <p:nvPicPr>
          <p:cNvPr id="7171" name="Picture 3"/>
          <p:cNvPicPr>
            <a:picLocks noChangeAspect="1" noChangeArrowheads="1"/>
          </p:cNvPicPr>
          <p:nvPr/>
        </p:nvPicPr>
        <p:blipFill>
          <a:blip r:embed="rId4" cstate="print"/>
          <a:srcRect/>
          <a:stretch>
            <a:fillRect/>
          </a:stretch>
        </p:blipFill>
        <p:spPr bwMode="auto">
          <a:xfrm>
            <a:off x="1137789" y="2075544"/>
            <a:ext cx="3152775" cy="1871208"/>
          </a:xfrm>
          <a:prstGeom prst="rect">
            <a:avLst/>
          </a:prstGeom>
          <a:noFill/>
          <a:ln w="9525">
            <a:solidFill>
              <a:srgbClr val="FFFF00"/>
            </a:solidFill>
            <a:miter lim="800000"/>
            <a:headEnd/>
            <a:tailEnd/>
          </a:ln>
        </p:spPr>
      </p:pic>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cstate="print"/>
          <a:srcRect/>
          <a:stretch>
            <a:fillRect/>
          </a:stretch>
        </p:blipFill>
        <p:spPr bwMode="auto">
          <a:xfrm>
            <a:off x="1277258" y="1959431"/>
            <a:ext cx="2685142" cy="1944913"/>
          </a:xfrm>
          <a:prstGeom prst="rect">
            <a:avLst/>
          </a:prstGeom>
          <a:noFill/>
          <a:ln w="9525">
            <a:solidFill>
              <a:srgbClr val="FFFF00"/>
            </a:solidFill>
            <a:miter lim="800000"/>
            <a:headEnd/>
            <a:tailEnd/>
          </a:ln>
        </p:spPr>
      </p:pic>
      <p:pic>
        <p:nvPicPr>
          <p:cNvPr id="11267" name="Picture 3"/>
          <p:cNvPicPr>
            <a:picLocks noChangeAspect="1" noChangeArrowheads="1"/>
          </p:cNvPicPr>
          <p:nvPr/>
        </p:nvPicPr>
        <p:blipFill>
          <a:blip r:embed="rId4" cstate="print"/>
          <a:srcRect/>
          <a:stretch>
            <a:fillRect/>
          </a:stretch>
        </p:blipFill>
        <p:spPr bwMode="auto">
          <a:xfrm>
            <a:off x="4775201" y="1541413"/>
            <a:ext cx="3570514" cy="2711275"/>
          </a:xfrm>
          <a:prstGeom prst="rect">
            <a:avLst/>
          </a:prstGeom>
          <a:noFill/>
          <a:ln w="9525">
            <a:solidFill>
              <a:srgbClr val="FFFF00"/>
            </a:solidFill>
            <a:miter lim="800000"/>
            <a:headEnd/>
            <a:tailEnd/>
          </a:ln>
        </p:spPr>
      </p:pic>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print"/>
          <a:srcRect/>
          <a:stretch>
            <a:fillRect/>
          </a:stretch>
        </p:blipFill>
        <p:spPr bwMode="auto">
          <a:xfrm>
            <a:off x="4601029" y="1480459"/>
            <a:ext cx="4165600" cy="3091543"/>
          </a:xfrm>
          <a:prstGeom prst="rect">
            <a:avLst/>
          </a:prstGeom>
          <a:noFill/>
          <a:ln w="9525">
            <a:solidFill>
              <a:srgbClr val="FFFF00"/>
            </a:solidFill>
            <a:miter lim="800000"/>
            <a:headEnd/>
            <a:tailEnd/>
          </a:ln>
        </p:spPr>
      </p:pic>
      <p:pic>
        <p:nvPicPr>
          <p:cNvPr id="9219" name="Picture 3"/>
          <p:cNvPicPr>
            <a:picLocks noChangeAspect="1" noChangeArrowheads="1"/>
          </p:cNvPicPr>
          <p:nvPr/>
        </p:nvPicPr>
        <p:blipFill>
          <a:blip r:embed="rId4" cstate="print"/>
          <a:srcRect/>
          <a:stretch>
            <a:fillRect/>
          </a:stretch>
        </p:blipFill>
        <p:spPr bwMode="auto">
          <a:xfrm>
            <a:off x="967925" y="1814287"/>
            <a:ext cx="2834821" cy="2330678"/>
          </a:xfrm>
          <a:prstGeom prst="rect">
            <a:avLst/>
          </a:prstGeom>
          <a:noFill/>
          <a:ln w="9525">
            <a:solidFill>
              <a:srgbClr val="FFFF00"/>
            </a:solidFill>
            <a:miter lim="800000"/>
            <a:headEnd/>
            <a:tailEnd/>
          </a:ln>
        </p:spPr>
      </p:pic>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p:cNvPicPr>
            <a:picLocks noChangeAspect="1" noChangeArrowheads="1"/>
          </p:cNvPicPr>
          <p:nvPr/>
        </p:nvPicPr>
        <p:blipFill>
          <a:blip r:embed="rId3" cstate="print"/>
          <a:srcRect/>
          <a:stretch>
            <a:fillRect/>
          </a:stretch>
        </p:blipFill>
        <p:spPr bwMode="auto">
          <a:xfrm>
            <a:off x="971097" y="1346653"/>
            <a:ext cx="3486150" cy="2964089"/>
          </a:xfrm>
          <a:prstGeom prst="rect">
            <a:avLst/>
          </a:prstGeom>
          <a:noFill/>
          <a:ln w="9525">
            <a:noFill/>
            <a:miter lim="800000"/>
            <a:headEnd/>
            <a:tailEnd/>
          </a:ln>
        </p:spPr>
      </p:pic>
      <p:pic>
        <p:nvPicPr>
          <p:cNvPr id="13316" name="Picture 4"/>
          <p:cNvPicPr>
            <a:picLocks noChangeAspect="1" noChangeArrowheads="1"/>
          </p:cNvPicPr>
          <p:nvPr/>
        </p:nvPicPr>
        <p:blipFill>
          <a:blip r:embed="rId4" cstate="print"/>
          <a:srcRect/>
          <a:stretch>
            <a:fillRect/>
          </a:stretch>
        </p:blipFill>
        <p:spPr bwMode="auto">
          <a:xfrm>
            <a:off x="5136021" y="1322904"/>
            <a:ext cx="3529011" cy="2925475"/>
          </a:xfrm>
          <a:prstGeom prst="rect">
            <a:avLst/>
          </a:prstGeom>
          <a:noFill/>
          <a:ln w="9525">
            <a:noFill/>
            <a:miter lim="800000"/>
            <a:headEnd/>
            <a:tailEnd/>
          </a:ln>
        </p:spPr>
      </p:pic>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3"/>
          <p:cNvPicPr>
            <a:picLocks noChangeAspect="1" noChangeArrowheads="1"/>
          </p:cNvPicPr>
          <p:nvPr/>
        </p:nvPicPr>
        <p:blipFill>
          <a:blip r:embed="rId3" cstate="print"/>
          <a:srcRect/>
          <a:stretch>
            <a:fillRect/>
          </a:stretch>
        </p:blipFill>
        <p:spPr bwMode="auto">
          <a:xfrm>
            <a:off x="4492172" y="1531886"/>
            <a:ext cx="3548743" cy="3011313"/>
          </a:xfrm>
          <a:prstGeom prst="rect">
            <a:avLst/>
          </a:prstGeom>
          <a:noFill/>
          <a:ln w="9525">
            <a:noFill/>
            <a:miter lim="800000"/>
            <a:headEnd/>
            <a:tailEnd/>
          </a:ln>
        </p:spPr>
      </p:pic>
      <p:pic>
        <p:nvPicPr>
          <p:cNvPr id="3" name="Picture 3"/>
          <p:cNvPicPr>
            <a:picLocks noChangeAspect="1" noChangeArrowheads="1"/>
          </p:cNvPicPr>
          <p:nvPr/>
        </p:nvPicPr>
        <p:blipFill>
          <a:blip r:embed="rId4" cstate="print"/>
          <a:srcRect/>
          <a:stretch>
            <a:fillRect/>
          </a:stretch>
        </p:blipFill>
        <p:spPr bwMode="auto">
          <a:xfrm>
            <a:off x="665623" y="1204686"/>
            <a:ext cx="3596294" cy="2928940"/>
          </a:xfrm>
          <a:prstGeom prst="rect">
            <a:avLst/>
          </a:prstGeom>
          <a:noFill/>
          <a:ln w="9525">
            <a:noFill/>
            <a:miter lim="800000"/>
            <a:headEnd/>
            <a:tailEnd/>
          </a:ln>
        </p:spPr>
      </p:pic>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758824" y="1892731"/>
            <a:ext cx="1798955" cy="1271905"/>
            <a:chOff x="758824" y="1442797"/>
            <a:chExt cx="1798955" cy="1271905"/>
          </a:xfrm>
        </p:grpSpPr>
        <p:sp>
          <p:nvSpPr>
            <p:cNvPr id="2" name="文本框 1"/>
            <p:cNvSpPr txBox="1"/>
            <p:nvPr/>
          </p:nvSpPr>
          <p:spPr>
            <a:xfrm>
              <a:off x="846454" y="2296872"/>
              <a:ext cx="1659255" cy="417830"/>
            </a:xfrm>
            <a:prstGeom prst="rect">
              <a:avLst/>
            </a:prstGeom>
            <a:noFill/>
          </p:spPr>
          <p:txBody>
            <a:bodyPr wrap="square" rtlCol="0">
              <a:spAutoFit/>
            </a:bodyPr>
            <a:lstStyle/>
            <a:p>
              <a:pPr algn="l"/>
              <a:r>
                <a:rPr lang="en-US" altLang="zh-CN" sz="2000" b="1" dirty="0">
                  <a:solidFill>
                    <a:srgbClr val="578B18"/>
                  </a:solidFill>
                  <a:latin typeface="微软雅黑" charset="0"/>
                  <a:ea typeface="微软雅黑" charset="0"/>
                  <a:sym typeface="+mn-ea"/>
                </a:rPr>
                <a:t>CONTENTS</a:t>
              </a:r>
            </a:p>
          </p:txBody>
        </p:sp>
        <p:sp>
          <p:nvSpPr>
            <p:cNvPr id="3" name="文本框 2"/>
            <p:cNvSpPr txBox="1"/>
            <p:nvPr/>
          </p:nvSpPr>
          <p:spPr>
            <a:xfrm>
              <a:off x="758824" y="1442797"/>
              <a:ext cx="1798955" cy="972820"/>
            </a:xfrm>
            <a:prstGeom prst="rect">
              <a:avLst/>
            </a:prstGeom>
            <a:noFill/>
          </p:spPr>
          <p:txBody>
            <a:bodyPr wrap="square" rtlCol="0">
              <a:spAutoFit/>
            </a:bodyPr>
            <a:lstStyle/>
            <a:p>
              <a:pPr algn="ctr"/>
              <a:r>
                <a:rPr lang="zh-CN" altLang="en-US" sz="5400" b="1" dirty="0">
                  <a:solidFill>
                    <a:srgbClr val="578B18"/>
                  </a:solidFill>
                  <a:latin typeface="微软雅黑" charset="0"/>
                  <a:ea typeface="微软雅黑" charset="0"/>
                  <a:sym typeface="+mn-ea"/>
                </a:rPr>
                <a:t>目 录</a:t>
              </a:r>
            </a:p>
          </p:txBody>
        </p:sp>
      </p:grpSp>
      <p:sp>
        <p:nvSpPr>
          <p:cNvPr id="4" name="文本框 3"/>
          <p:cNvSpPr txBox="1"/>
          <p:nvPr/>
        </p:nvSpPr>
        <p:spPr>
          <a:xfrm>
            <a:off x="3984805" y="944860"/>
            <a:ext cx="3369945" cy="523220"/>
          </a:xfrm>
          <a:prstGeom prst="rect">
            <a:avLst/>
          </a:prstGeom>
          <a:noFill/>
        </p:spPr>
        <p:txBody>
          <a:bodyPr wrap="square" rtlCol="0">
            <a:spAutoFit/>
          </a:bodyPr>
          <a:lstStyle/>
          <a:p>
            <a:r>
              <a:rPr lang="zh-CN" altLang="en-US" sz="2800" b="1" dirty="0" smtClean="0">
                <a:solidFill>
                  <a:srgbClr val="578B18"/>
                </a:solidFill>
                <a:latin typeface="微软雅黑" charset="0"/>
                <a:ea typeface="微软雅黑" charset="0"/>
              </a:rPr>
              <a:t>现   状</a:t>
            </a:r>
            <a:endParaRPr lang="zh-CN" altLang="en-US" sz="2800" b="1" dirty="0">
              <a:solidFill>
                <a:srgbClr val="578B18"/>
              </a:solidFill>
              <a:latin typeface="微软雅黑" charset="0"/>
              <a:ea typeface="微软雅黑" charset="0"/>
            </a:endParaRPr>
          </a:p>
        </p:txBody>
      </p:sp>
      <p:sp>
        <p:nvSpPr>
          <p:cNvPr id="5" name="文本框 4"/>
          <p:cNvSpPr txBox="1"/>
          <p:nvPr/>
        </p:nvSpPr>
        <p:spPr>
          <a:xfrm>
            <a:off x="3984805" y="1792767"/>
            <a:ext cx="4186738" cy="523220"/>
          </a:xfrm>
          <a:prstGeom prst="rect">
            <a:avLst/>
          </a:prstGeom>
          <a:noFill/>
        </p:spPr>
        <p:txBody>
          <a:bodyPr wrap="square" rtlCol="0">
            <a:spAutoFit/>
          </a:bodyPr>
          <a:lstStyle/>
          <a:p>
            <a:r>
              <a:rPr lang="zh-CN" altLang="en-US" sz="2800" b="1" dirty="0" smtClean="0">
                <a:solidFill>
                  <a:srgbClr val="578B18"/>
                </a:solidFill>
                <a:latin typeface="微软雅黑" charset="0"/>
                <a:ea typeface="微软雅黑" charset="0"/>
              </a:rPr>
              <a:t>毒品的定义、法律法规</a:t>
            </a:r>
            <a:endParaRPr lang="zh-CN" altLang="en-US" sz="2800" b="1" dirty="0">
              <a:solidFill>
                <a:srgbClr val="578B18"/>
              </a:solidFill>
              <a:latin typeface="微软雅黑" charset="0"/>
              <a:ea typeface="微软雅黑" charset="0"/>
            </a:endParaRPr>
          </a:p>
        </p:txBody>
      </p:sp>
      <p:sp>
        <p:nvSpPr>
          <p:cNvPr id="6" name="文本框 5"/>
          <p:cNvSpPr txBox="1"/>
          <p:nvPr/>
        </p:nvSpPr>
        <p:spPr>
          <a:xfrm>
            <a:off x="3110410" y="924631"/>
            <a:ext cx="719455"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rgbClr val="578B18"/>
                </a:solidFill>
                <a:uLnTx/>
                <a:uFillTx/>
                <a:latin typeface="Impact" pitchFamily="34" charset="0"/>
                <a:ea typeface="方正舒体" pitchFamily="2" charset="-122"/>
                <a:sym typeface="+mn-ea"/>
              </a:rPr>
              <a:t>01</a:t>
            </a:r>
            <a:endParaRPr lang="en-US" altLang="zh-CN" sz="3200" b="1" noProof="0" dirty="0">
              <a:ln>
                <a:noFill/>
              </a:ln>
              <a:solidFill>
                <a:srgbClr val="578B18"/>
              </a:solidFill>
              <a:uLnTx/>
              <a:uFillTx/>
              <a:latin typeface="Impact" pitchFamily="34" charset="0"/>
              <a:ea typeface="方正舒体" pitchFamily="2" charset="-122"/>
              <a:sym typeface="+mn-ea"/>
            </a:endParaRPr>
          </a:p>
        </p:txBody>
      </p:sp>
      <p:sp>
        <p:nvSpPr>
          <p:cNvPr id="7" name="文本框 6"/>
          <p:cNvSpPr txBox="1"/>
          <p:nvPr/>
        </p:nvSpPr>
        <p:spPr>
          <a:xfrm>
            <a:off x="3110410" y="1779341"/>
            <a:ext cx="768350"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rgbClr val="578B18"/>
                </a:solidFill>
                <a:uLnTx/>
                <a:uFillTx/>
                <a:latin typeface="Impact" pitchFamily="34" charset="0"/>
                <a:ea typeface="方正舒体" pitchFamily="2" charset="-122"/>
                <a:sym typeface="+mn-ea"/>
              </a:rPr>
              <a:t>02</a:t>
            </a:r>
            <a:endParaRPr lang="en-US" altLang="zh-CN" sz="3200" b="1" noProof="0" dirty="0">
              <a:ln>
                <a:noFill/>
              </a:ln>
              <a:solidFill>
                <a:srgbClr val="578B18"/>
              </a:solidFill>
              <a:uLnTx/>
              <a:uFillTx/>
              <a:latin typeface="Impact" pitchFamily="34" charset="0"/>
              <a:ea typeface="方正舒体" pitchFamily="2" charset="-122"/>
              <a:sym typeface="+mn-ea"/>
            </a:endParaRPr>
          </a:p>
        </p:txBody>
      </p:sp>
      <p:sp>
        <p:nvSpPr>
          <p:cNvPr id="8" name="文本框 7"/>
          <p:cNvSpPr txBox="1"/>
          <p:nvPr/>
        </p:nvSpPr>
        <p:spPr>
          <a:xfrm>
            <a:off x="3984805" y="2605443"/>
            <a:ext cx="3369945" cy="523220"/>
          </a:xfrm>
          <a:prstGeom prst="rect">
            <a:avLst/>
          </a:prstGeom>
          <a:noFill/>
        </p:spPr>
        <p:txBody>
          <a:bodyPr wrap="square" rtlCol="0">
            <a:spAutoFit/>
          </a:bodyPr>
          <a:lstStyle/>
          <a:p>
            <a:r>
              <a:rPr lang="zh-CN" altLang="en-US" sz="2800" b="1" dirty="0" smtClean="0">
                <a:solidFill>
                  <a:srgbClr val="578B18"/>
                </a:solidFill>
                <a:latin typeface="微软雅黑" charset="0"/>
                <a:ea typeface="微软雅黑" charset="0"/>
              </a:rPr>
              <a:t>毒品的种类</a:t>
            </a:r>
            <a:endParaRPr lang="zh-CN" altLang="en-US" sz="2800" b="1" dirty="0">
              <a:solidFill>
                <a:srgbClr val="578B18"/>
              </a:solidFill>
              <a:latin typeface="微软雅黑" charset="0"/>
              <a:ea typeface="微软雅黑" charset="0"/>
            </a:endParaRPr>
          </a:p>
        </p:txBody>
      </p:sp>
      <p:sp>
        <p:nvSpPr>
          <p:cNvPr id="9" name="文本框 8"/>
          <p:cNvSpPr txBox="1"/>
          <p:nvPr/>
        </p:nvSpPr>
        <p:spPr>
          <a:xfrm>
            <a:off x="3984805" y="3474849"/>
            <a:ext cx="3765824" cy="523220"/>
          </a:xfrm>
          <a:prstGeom prst="rect">
            <a:avLst/>
          </a:prstGeom>
          <a:noFill/>
        </p:spPr>
        <p:txBody>
          <a:bodyPr wrap="square" rtlCol="0">
            <a:spAutoFit/>
          </a:bodyPr>
          <a:lstStyle/>
          <a:p>
            <a:r>
              <a:rPr lang="zh-CN" altLang="en-US" sz="2800" b="1" dirty="0" smtClean="0">
                <a:solidFill>
                  <a:srgbClr val="578B18"/>
                </a:solidFill>
                <a:latin typeface="微软雅黑" charset="0"/>
                <a:ea typeface="微软雅黑" charset="0"/>
              </a:rPr>
              <a:t>青少年如何预防毒品</a:t>
            </a:r>
            <a:endParaRPr lang="zh-CN" altLang="en-US" sz="2800" b="1" dirty="0">
              <a:solidFill>
                <a:srgbClr val="578B18"/>
              </a:solidFill>
              <a:latin typeface="微软雅黑" charset="0"/>
              <a:ea typeface="微软雅黑" charset="0"/>
            </a:endParaRPr>
          </a:p>
        </p:txBody>
      </p:sp>
      <p:sp>
        <p:nvSpPr>
          <p:cNvPr id="10" name="文本框 9"/>
          <p:cNvSpPr txBox="1"/>
          <p:nvPr/>
        </p:nvSpPr>
        <p:spPr>
          <a:xfrm>
            <a:off x="3207656" y="2589785"/>
            <a:ext cx="667658" cy="58477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rgbClr val="578B18"/>
                </a:solidFill>
                <a:uLnTx/>
                <a:uFillTx/>
                <a:latin typeface="Impact" pitchFamily="34" charset="0"/>
                <a:ea typeface="方正舒体" pitchFamily="2" charset="-122"/>
                <a:sym typeface="+mn-ea"/>
              </a:rPr>
              <a:t>03</a:t>
            </a:r>
            <a:endParaRPr lang="en-US" altLang="zh-CN" sz="3200" b="1" noProof="0" dirty="0">
              <a:ln>
                <a:noFill/>
              </a:ln>
              <a:solidFill>
                <a:srgbClr val="578B18"/>
              </a:solidFill>
              <a:uLnTx/>
              <a:uFillTx/>
              <a:latin typeface="Impact" pitchFamily="34" charset="0"/>
              <a:ea typeface="方正舒体" pitchFamily="2" charset="-122"/>
              <a:sym typeface="+mn-ea"/>
            </a:endParaRPr>
          </a:p>
        </p:txBody>
      </p:sp>
      <p:sp>
        <p:nvSpPr>
          <p:cNvPr id="11" name="文本框 10"/>
          <p:cNvSpPr txBox="1"/>
          <p:nvPr/>
        </p:nvSpPr>
        <p:spPr>
          <a:xfrm>
            <a:off x="3110410" y="3459191"/>
            <a:ext cx="837476"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rgbClr val="578B18"/>
                </a:solidFill>
                <a:uLnTx/>
                <a:uFillTx/>
                <a:latin typeface="Impact" pitchFamily="34" charset="0"/>
                <a:ea typeface="方正舒体" pitchFamily="2" charset="-122"/>
                <a:sym typeface="+mn-ea"/>
              </a:rPr>
              <a:t>04</a:t>
            </a:r>
            <a:endParaRPr lang="en-US" altLang="zh-CN" sz="3200" b="1" noProof="0" dirty="0">
              <a:ln>
                <a:noFill/>
              </a:ln>
              <a:solidFill>
                <a:srgbClr val="578B18"/>
              </a:solidFill>
              <a:uLnTx/>
              <a:uFillTx/>
              <a:latin typeface="Impact" pitchFamily="34" charset="0"/>
              <a:ea typeface="方正舒体" pitchFamily="2" charset="-122"/>
              <a:sym typeface="+mn-ea"/>
            </a:endParaRPr>
          </a:p>
        </p:txBody>
      </p:sp>
    </p:spTree>
    <p:extLst>
      <p:ext uri="{BB962C8B-B14F-4D97-AF65-F5344CB8AC3E}">
        <p14:creationId xmlns="" xmlns:p14="http://schemas.microsoft.com/office/powerpoint/2010/main" val="1414150384"/>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 fill="hold" grpId="0" nodeType="afterEffect">
                                  <p:stCondLst>
                                    <p:cond delay="0"/>
                                  </p:stCondLst>
                                  <p:iterate type="lt">
                                    <p:tmPct val="13000"/>
                                  </p:iterate>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ppt_h/2"/>
                                          </p:val>
                                        </p:tav>
                                        <p:tav tm="100000">
                                          <p:val>
                                            <p:strVal val="#ppt_y"/>
                                          </p:val>
                                        </p:tav>
                                      </p:tavLst>
                                    </p:anim>
                                    <p:anim calcmode="lin" valueType="num">
                                      <p:cBhvr>
                                        <p:cTn id="15" dur="500" fill="hold"/>
                                        <p:tgtEl>
                                          <p:spTgt spid="6"/>
                                        </p:tgtEl>
                                        <p:attrNameLst>
                                          <p:attrName>ppt_w</p:attrName>
                                        </p:attrNameLst>
                                      </p:cBhvr>
                                      <p:tavLst>
                                        <p:tav tm="0">
                                          <p:val>
                                            <p:strVal val="#ppt_w"/>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par>
                          <p:cTn id="17" fill="hold">
                            <p:stCondLst>
                              <p:cond delay="1565"/>
                            </p:stCondLst>
                            <p:childTnLst>
                              <p:par>
                                <p:cTn id="18" presetID="2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par>
                          <p:cTn id="21" fill="hold">
                            <p:stCondLst>
                              <p:cond delay="2065"/>
                            </p:stCondLst>
                            <p:childTnLst>
                              <p:par>
                                <p:cTn id="22" presetID="17" presetClass="entr" presetSubtype="1" fill="hold" grpId="0" nodeType="afterEffect">
                                  <p:stCondLst>
                                    <p:cond delay="0"/>
                                  </p:stCondLst>
                                  <p:iterate type="lt">
                                    <p:tmPct val="13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ppt_x</p:attrName>
                                        </p:attrNameLst>
                                      </p:cBhvr>
                                      <p:tavLst>
                                        <p:tav tm="0">
                                          <p:val>
                                            <p:strVal val="#ppt_x"/>
                                          </p:val>
                                        </p:tav>
                                        <p:tav tm="100000">
                                          <p:val>
                                            <p:strVal val="#ppt_x"/>
                                          </p:val>
                                        </p:tav>
                                      </p:tavLst>
                                    </p:anim>
                                    <p:anim calcmode="lin" valueType="num">
                                      <p:cBhvr>
                                        <p:cTn id="25" dur="500" fill="hold"/>
                                        <p:tgtEl>
                                          <p:spTgt spid="7"/>
                                        </p:tgtEl>
                                        <p:attrNameLst>
                                          <p:attrName>ppt_y</p:attrName>
                                        </p:attrNameLst>
                                      </p:cBhvr>
                                      <p:tavLst>
                                        <p:tav tm="0">
                                          <p:val>
                                            <p:strVal val="#ppt_y-#ppt_h/2"/>
                                          </p:val>
                                        </p:tav>
                                        <p:tav tm="100000">
                                          <p:val>
                                            <p:strVal val="#ppt_y"/>
                                          </p:val>
                                        </p:tav>
                                      </p:tavLst>
                                    </p:anim>
                                    <p:anim calcmode="lin" valueType="num">
                                      <p:cBhvr>
                                        <p:cTn id="26" dur="500" fill="hold"/>
                                        <p:tgtEl>
                                          <p:spTgt spid="7"/>
                                        </p:tgtEl>
                                        <p:attrNameLst>
                                          <p:attrName>ppt_w</p:attrName>
                                        </p:attrNameLst>
                                      </p:cBhvr>
                                      <p:tavLst>
                                        <p:tav tm="0">
                                          <p:val>
                                            <p:strVal val="#ppt_w"/>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childTnLst>
                                </p:cTn>
                              </p:par>
                            </p:childTnLst>
                          </p:cTn>
                        </p:par>
                        <p:par>
                          <p:cTn id="28" fill="hold">
                            <p:stCondLst>
                              <p:cond delay="2630"/>
                            </p:stCondLst>
                            <p:childTnLst>
                              <p:par>
                                <p:cTn id="29" presetID="22" presetClass="entr" presetSubtype="8"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3130"/>
                            </p:stCondLst>
                            <p:childTnLst>
                              <p:par>
                                <p:cTn id="33" presetID="17" presetClass="entr" presetSubtype="1" fill="hold" grpId="0" nodeType="afterEffect">
                                  <p:stCondLst>
                                    <p:cond delay="0"/>
                                  </p:stCondLst>
                                  <p:iterate type="lt">
                                    <p:tmPct val="13000"/>
                                  </p:iterate>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ppt_h/2"/>
                                          </p:val>
                                        </p:tav>
                                        <p:tav tm="100000">
                                          <p:val>
                                            <p:strVal val="#ppt_y"/>
                                          </p:val>
                                        </p:tav>
                                      </p:tavLst>
                                    </p:anim>
                                    <p:anim calcmode="lin" valueType="num">
                                      <p:cBhvr>
                                        <p:cTn id="37" dur="500" fill="hold"/>
                                        <p:tgtEl>
                                          <p:spTgt spid="10"/>
                                        </p:tgtEl>
                                        <p:attrNameLst>
                                          <p:attrName>ppt_w</p:attrName>
                                        </p:attrNameLst>
                                      </p:cBhvr>
                                      <p:tavLst>
                                        <p:tav tm="0">
                                          <p:val>
                                            <p:strVal val="#ppt_w"/>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childTnLst>
                                </p:cTn>
                              </p:par>
                            </p:childTnLst>
                          </p:cTn>
                        </p:par>
                        <p:par>
                          <p:cTn id="39" fill="hold">
                            <p:stCondLst>
                              <p:cond delay="3695"/>
                            </p:stCondLst>
                            <p:childTnLst>
                              <p:par>
                                <p:cTn id="40" presetID="22" presetClass="entr" presetSubtype="8"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childTnLst>
                          </p:cTn>
                        </p:par>
                        <p:par>
                          <p:cTn id="43" fill="hold">
                            <p:stCondLst>
                              <p:cond delay="4195"/>
                            </p:stCondLst>
                            <p:childTnLst>
                              <p:par>
                                <p:cTn id="44" presetID="17" presetClass="entr" presetSubtype="1" fill="hold" grpId="0" nodeType="afterEffect">
                                  <p:stCondLst>
                                    <p:cond delay="0"/>
                                  </p:stCondLst>
                                  <p:iterate type="lt">
                                    <p:tmPct val="13000"/>
                                  </p:iterate>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ppt_x</p:attrName>
                                        </p:attrNameLst>
                                      </p:cBhvr>
                                      <p:tavLst>
                                        <p:tav tm="0">
                                          <p:val>
                                            <p:strVal val="#ppt_x"/>
                                          </p:val>
                                        </p:tav>
                                        <p:tav tm="100000">
                                          <p:val>
                                            <p:strVal val="#ppt_x"/>
                                          </p:val>
                                        </p:tav>
                                      </p:tavLst>
                                    </p:anim>
                                    <p:anim calcmode="lin" valueType="num">
                                      <p:cBhvr>
                                        <p:cTn id="47" dur="500" fill="hold"/>
                                        <p:tgtEl>
                                          <p:spTgt spid="11"/>
                                        </p:tgtEl>
                                        <p:attrNameLst>
                                          <p:attrName>ppt_y</p:attrName>
                                        </p:attrNameLst>
                                      </p:cBhvr>
                                      <p:tavLst>
                                        <p:tav tm="0">
                                          <p:val>
                                            <p:strVal val="#ppt_y-#ppt_h/2"/>
                                          </p:val>
                                        </p:tav>
                                        <p:tav tm="100000">
                                          <p:val>
                                            <p:strVal val="#ppt_y"/>
                                          </p:val>
                                        </p:tav>
                                      </p:tavLst>
                                    </p:anim>
                                    <p:anim calcmode="lin" valueType="num">
                                      <p:cBhvr>
                                        <p:cTn id="48" dur="500" fill="hold"/>
                                        <p:tgtEl>
                                          <p:spTgt spid="11"/>
                                        </p:tgtEl>
                                        <p:attrNameLst>
                                          <p:attrName>ppt_w</p:attrName>
                                        </p:attrNameLst>
                                      </p:cBhvr>
                                      <p:tavLst>
                                        <p:tav tm="0">
                                          <p:val>
                                            <p:strVal val="#ppt_w"/>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childTnLst>
                                </p:cTn>
                              </p:par>
                            </p:childTnLst>
                          </p:cTn>
                        </p:par>
                        <p:par>
                          <p:cTn id="50" fill="hold">
                            <p:stCondLst>
                              <p:cond delay="476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638629" y="1669142"/>
            <a:ext cx="1973941" cy="1862048"/>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smtClean="0">
                <a:ln>
                  <a:noFill/>
                </a:ln>
                <a:solidFill>
                  <a:srgbClr val="578B18"/>
                </a:solidFill>
                <a:uLnTx/>
                <a:uFillTx/>
                <a:latin typeface="Impact" pitchFamily="34" charset="0"/>
                <a:ea typeface="方正舒体" pitchFamily="2" charset="-122"/>
                <a:sym typeface="+mn-ea"/>
              </a:rPr>
              <a:t>04</a:t>
            </a:r>
            <a:endParaRPr lang="en-US" altLang="zh-CN" sz="11500" noProof="0" dirty="0">
              <a:ln>
                <a:noFill/>
              </a:ln>
              <a:solidFill>
                <a:srgbClr val="578B18"/>
              </a:solidFill>
              <a:uLnTx/>
              <a:uFillTx/>
              <a:latin typeface="Impact" pitchFamily="34" charset="0"/>
              <a:ea typeface="方正舒体" pitchFamily="2" charset="-122"/>
              <a:sym typeface="+mn-ea"/>
            </a:endParaRPr>
          </a:p>
        </p:txBody>
      </p:sp>
      <p:sp>
        <p:nvSpPr>
          <p:cNvPr id="17" name="文本框 16"/>
          <p:cNvSpPr txBox="1"/>
          <p:nvPr/>
        </p:nvSpPr>
        <p:spPr>
          <a:xfrm>
            <a:off x="2598057" y="2191659"/>
            <a:ext cx="5936343" cy="830997"/>
          </a:xfrm>
          <a:prstGeom prst="rect">
            <a:avLst/>
          </a:prstGeom>
          <a:noFill/>
        </p:spPr>
        <p:txBody>
          <a:bodyPr wrap="square" rtlCol="0">
            <a:spAutoFit/>
          </a:bodyPr>
          <a:lstStyle/>
          <a:p>
            <a:r>
              <a:rPr lang="zh-CN" altLang="en-US" sz="4800" b="1" dirty="0" smtClean="0">
                <a:solidFill>
                  <a:srgbClr val="578B18"/>
                </a:solidFill>
                <a:latin typeface="微软雅黑" charset="0"/>
                <a:ea typeface="微软雅黑" charset="0"/>
                <a:sym typeface="+mn-ea"/>
              </a:rPr>
              <a:t> 青少年如何预防毒品</a:t>
            </a:r>
            <a:endParaRPr lang="zh-CN" altLang="en-US" sz="4800" b="1" dirty="0">
              <a:solidFill>
                <a:srgbClr val="578B18"/>
              </a:solidFill>
              <a:latin typeface="微软雅黑" charset="0"/>
              <a:ea typeface="微软雅黑" charset="0"/>
              <a:sym typeface="+mn-ea"/>
            </a:endParaRPr>
          </a:p>
        </p:txBody>
      </p:sp>
    </p:spTree>
    <p:extLst>
      <p:ext uri="{BB962C8B-B14F-4D97-AF65-F5344CB8AC3E}">
        <p14:creationId xmlns="" xmlns:p14="http://schemas.microsoft.com/office/powerpoint/2010/main" val="2206167145"/>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13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100000">
                                          <p:val>
                                            <p:strVal val="#ppt_x"/>
                                          </p:val>
                                        </p:tav>
                                      </p:tavLst>
                                    </p:anim>
                                    <p:anim calcmode="lin" valueType="num">
                                      <p:cBhvr>
                                        <p:cTn id="8" dur="500" fill="hold"/>
                                        <p:tgtEl>
                                          <p:spTgt spid="16"/>
                                        </p:tgtEl>
                                        <p:attrNameLst>
                                          <p:attrName>ppt_y</p:attrName>
                                        </p:attrNameLst>
                                      </p:cBhvr>
                                      <p:tavLst>
                                        <p:tav tm="0">
                                          <p:val>
                                            <p:strVal val="#ppt_y-#ppt_h/2"/>
                                          </p:val>
                                        </p:tav>
                                        <p:tav tm="100000">
                                          <p:val>
                                            <p:strVal val="#ppt_y"/>
                                          </p:val>
                                        </p:tav>
                                      </p:tavLst>
                                    </p:anim>
                                    <p:anim calcmode="lin" valueType="num">
                                      <p:cBhvr>
                                        <p:cTn id="9" dur="500" fill="hold"/>
                                        <p:tgtEl>
                                          <p:spTgt spid="16"/>
                                        </p:tgtEl>
                                        <p:attrNameLst>
                                          <p:attrName>ppt_w</p:attrName>
                                        </p:attrNameLst>
                                      </p:cBhvr>
                                      <p:tavLst>
                                        <p:tav tm="0">
                                          <p:val>
                                            <p:strVal val="#ppt_w"/>
                                          </p:val>
                                        </p:tav>
                                        <p:tav tm="100000">
                                          <p:val>
                                            <p:strVal val="#ppt_w"/>
                                          </p:val>
                                        </p:tav>
                                      </p:tavLst>
                                    </p:anim>
                                    <p:anim calcmode="lin" valueType="num">
                                      <p:cBhvr>
                                        <p:cTn id="10" dur="500" fill="hold"/>
                                        <p:tgtEl>
                                          <p:spTgt spid="16"/>
                                        </p:tgtEl>
                                        <p:attrNameLst>
                                          <p:attrName>ppt_h</p:attrName>
                                        </p:attrNameLst>
                                      </p:cBhvr>
                                      <p:tavLst>
                                        <p:tav tm="0">
                                          <p:val>
                                            <p:fltVal val="0"/>
                                          </p:val>
                                        </p:tav>
                                        <p:tav tm="100000">
                                          <p:val>
                                            <p:strVal val="#ppt_h"/>
                                          </p:val>
                                        </p:tav>
                                      </p:tavLst>
                                    </p:anim>
                                  </p:childTnLst>
                                </p:cTn>
                              </p:par>
                            </p:childTnLst>
                          </p:cTn>
                        </p:par>
                        <p:par>
                          <p:cTn id="11" fill="hold">
                            <p:stCondLst>
                              <p:cond delay="565"/>
                            </p:stCondLst>
                            <p:childTnLst>
                              <p:par>
                                <p:cTn id="12" presetID="22" presetClass="entr" presetSubtype="8"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38513" y="1465943"/>
            <a:ext cx="6473372" cy="2185214"/>
          </a:xfrm>
          <a:prstGeom prst="rect">
            <a:avLst/>
          </a:prstGeom>
        </p:spPr>
        <p:txBody>
          <a:bodyPr wrap="square">
            <a:spAutoFit/>
          </a:bodyPr>
          <a:lstStyle/>
          <a:p>
            <a:endParaRPr lang="zh-CN" altLang="en-US" dirty="0" smtClean="0"/>
          </a:p>
          <a:p>
            <a:r>
              <a:rPr lang="zh-CN" altLang="en-US" sz="2800" dirty="0" smtClean="0">
                <a:solidFill>
                  <a:srgbClr val="008000"/>
                </a:solidFill>
                <a:latin typeface="微软雅黑" pitchFamily="34" charset="-122"/>
                <a:ea typeface="微软雅黑" pitchFamily="34" charset="-122"/>
              </a:rPr>
              <a:t>极易接触到毒品的场所</a:t>
            </a:r>
            <a:endParaRPr lang="en-US" altLang="zh-CN" sz="2800" dirty="0" smtClean="0">
              <a:solidFill>
                <a:srgbClr val="008000"/>
              </a:solidFill>
              <a:latin typeface="微软雅黑" pitchFamily="34" charset="-122"/>
              <a:ea typeface="微软雅黑" pitchFamily="34" charset="-122"/>
            </a:endParaRPr>
          </a:p>
          <a:p>
            <a:endParaRPr lang="zh-CN" altLang="en-US" dirty="0" smtClean="0">
              <a:solidFill>
                <a:srgbClr val="008000"/>
              </a:solidFill>
            </a:endParaRPr>
          </a:p>
          <a:p>
            <a:r>
              <a:rPr lang="zh-CN" altLang="en-US" sz="1800" dirty="0" smtClean="0">
                <a:solidFill>
                  <a:srgbClr val="008000"/>
                </a:solidFill>
                <a:latin typeface="微软雅黑" pitchFamily="34" charset="-122"/>
                <a:ea typeface="微软雅黑" pitchFamily="34" charset="-122"/>
              </a:rPr>
              <a:t>      网络时代，孩子心理普遍早熟，他们接触的信息量大且来源复杂，追求时髦新潮的生活方式，</a:t>
            </a:r>
            <a:r>
              <a:rPr lang="zh-CN" altLang="en-US" sz="1800" b="1" dirty="0" smtClean="0">
                <a:solidFill>
                  <a:srgbClr val="008000"/>
                </a:solidFill>
                <a:latin typeface="微软雅黑" pitchFamily="34" charset="-122"/>
                <a:ea typeface="微软雅黑" pitchFamily="34" charset="-122"/>
              </a:rPr>
              <a:t>在</a:t>
            </a:r>
            <a:r>
              <a:rPr lang="zh-CN" altLang="en-US" sz="1800" b="1" dirty="0" smtClean="0">
                <a:solidFill>
                  <a:srgbClr val="C00000"/>
                </a:solidFill>
                <a:latin typeface="微软雅黑" pitchFamily="34" charset="-122"/>
                <a:ea typeface="微软雅黑" pitchFamily="34" charset="-122"/>
              </a:rPr>
              <a:t>网吧、</a:t>
            </a:r>
            <a:r>
              <a:rPr lang="en-US" altLang="zh-CN" sz="1800" b="1" dirty="0" smtClean="0">
                <a:solidFill>
                  <a:srgbClr val="C00000"/>
                </a:solidFill>
                <a:latin typeface="微软雅黑" pitchFamily="34" charset="-122"/>
                <a:ea typeface="微软雅黑" pitchFamily="34" charset="-122"/>
              </a:rPr>
              <a:t>KTV</a:t>
            </a:r>
            <a:r>
              <a:rPr lang="zh-CN" altLang="en-US" sz="1800" b="1" dirty="0" smtClean="0">
                <a:solidFill>
                  <a:srgbClr val="C00000"/>
                </a:solidFill>
                <a:latin typeface="微软雅黑" pitchFamily="34" charset="-122"/>
                <a:ea typeface="微软雅黑" pitchFamily="34" charset="-122"/>
              </a:rPr>
              <a:t>、酒吧</a:t>
            </a:r>
            <a:r>
              <a:rPr lang="zh-CN" altLang="en-US" sz="1800" dirty="0" smtClean="0">
                <a:solidFill>
                  <a:srgbClr val="008000"/>
                </a:solidFill>
                <a:latin typeface="微软雅黑" pitchFamily="34" charset="-122"/>
                <a:ea typeface="微软雅黑" pitchFamily="34" charset="-122"/>
              </a:rPr>
              <a:t>等场所，接触到毒品的几率极高。</a:t>
            </a:r>
            <a:endParaRPr lang="en-US" altLang="zh-CN" sz="1800" dirty="0" smtClean="0">
              <a:solidFill>
                <a:srgbClr val="008000"/>
              </a:solidFill>
              <a:latin typeface="微软雅黑" pitchFamily="34" charset="-122"/>
              <a:ea typeface="微软雅黑" pitchFamily="34" charset="-122"/>
            </a:endParaRPr>
          </a:p>
          <a:p>
            <a:endParaRPr lang="en-US" altLang="zh-CN" dirty="0" smtClean="0"/>
          </a:p>
          <a:p>
            <a:endParaRPr lang="zh-CN" altLang="en-US" dirty="0"/>
          </a:p>
        </p:txBody>
      </p:sp>
      <p:sp>
        <p:nvSpPr>
          <p:cNvPr id="3" name="矩形 2"/>
          <p:cNvSpPr/>
          <p:nvPr/>
        </p:nvSpPr>
        <p:spPr>
          <a:xfrm>
            <a:off x="1465946" y="1901371"/>
            <a:ext cx="4195163" cy="300082"/>
          </a:xfrm>
          <a:prstGeom prst="rect">
            <a:avLst/>
          </a:prstGeom>
        </p:spPr>
        <p:txBody>
          <a:bodyPr wrap="square">
            <a:spAutoFit/>
          </a:bodyPr>
          <a:lstStyle/>
          <a:p>
            <a:r>
              <a:rPr lang="zh-CN" altLang="en-US" dirty="0" smtClean="0"/>
              <a:t>   </a:t>
            </a:r>
            <a:endParaRPr lang="zh-CN" altLang="en-US" dirty="0"/>
          </a:p>
        </p:txBody>
      </p:sp>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09489" y="899888"/>
            <a:ext cx="5776685" cy="3939540"/>
          </a:xfrm>
          <a:prstGeom prst="rect">
            <a:avLst/>
          </a:prstGeom>
        </p:spPr>
        <p:txBody>
          <a:bodyPr wrap="square">
            <a:spAutoFit/>
          </a:bodyPr>
          <a:lstStyle/>
          <a:p>
            <a:r>
              <a:rPr lang="zh-CN" altLang="en-US" dirty="0" smtClean="0"/>
              <a:t>　　</a:t>
            </a:r>
            <a:r>
              <a:rPr lang="zh-CN" altLang="en-US" sz="2000" dirty="0" smtClean="0">
                <a:solidFill>
                  <a:srgbClr val="008000"/>
                </a:solidFill>
                <a:latin typeface="微软雅黑" pitchFamily="34" charset="-122"/>
                <a:ea typeface="微软雅黑" pitchFamily="34" charset="-122"/>
              </a:rPr>
              <a:t>未成年人心理尚不成熟，以下特征会一时糊涂，成为毒品的“俘虏”：</a:t>
            </a:r>
            <a:r>
              <a:rPr lang="zh-CN" altLang="en-US" sz="1400" dirty="0" smtClean="0">
                <a:solidFill>
                  <a:srgbClr val="008000"/>
                </a:solidFill>
                <a:latin typeface="微软雅黑" pitchFamily="34" charset="-122"/>
                <a:ea typeface="微软雅黑" pitchFamily="34" charset="-122"/>
              </a:rPr>
              <a:t/>
            </a:r>
            <a:br>
              <a:rPr lang="zh-CN" altLang="en-US" sz="1400" dirty="0" smtClean="0">
                <a:solidFill>
                  <a:srgbClr val="008000"/>
                </a:solidFill>
                <a:latin typeface="微软雅黑" pitchFamily="34" charset="-122"/>
                <a:ea typeface="微软雅黑" pitchFamily="34" charset="-122"/>
              </a:rPr>
            </a:br>
            <a:endParaRPr lang="zh-CN" altLang="en-US" sz="1400" dirty="0" smtClean="0">
              <a:solidFill>
                <a:srgbClr val="008000"/>
              </a:solidFill>
              <a:latin typeface="微软雅黑" pitchFamily="34" charset="-122"/>
              <a:ea typeface="微软雅黑" pitchFamily="34" charset="-122"/>
            </a:endParaRPr>
          </a:p>
          <a:p>
            <a:r>
              <a:rPr lang="zh-CN" altLang="en-US" sz="1400" b="1" dirty="0" smtClean="0">
                <a:solidFill>
                  <a:srgbClr val="008000"/>
                </a:solidFill>
                <a:latin typeface="微软雅黑" pitchFamily="34" charset="-122"/>
                <a:ea typeface="微软雅黑" pitchFamily="34" charset="-122"/>
              </a:rPr>
              <a:t>　　一是强烈的好奇心理。</a:t>
            </a:r>
            <a:r>
              <a:rPr lang="zh-CN" altLang="en-US" sz="1400" dirty="0" smtClean="0">
                <a:solidFill>
                  <a:srgbClr val="008000"/>
                </a:solidFill>
                <a:latin typeface="微软雅黑" pitchFamily="34" charset="-122"/>
                <a:ea typeface="微软雅黑" pitchFamily="34" charset="-122"/>
              </a:rPr>
              <a:t>但凡没有体验过的“新事物”都想亲身尝试，在毒品面前放任自己的好奇心，从而走上吸毒的道路。</a:t>
            </a:r>
          </a:p>
          <a:p>
            <a:r>
              <a:rPr lang="zh-CN" altLang="en-US" sz="1400" dirty="0" smtClean="0">
                <a:solidFill>
                  <a:srgbClr val="008000"/>
                </a:solidFill>
                <a:latin typeface="微软雅黑" pitchFamily="34" charset="-122"/>
                <a:ea typeface="微软雅黑" pitchFamily="34" charset="-122"/>
              </a:rPr>
              <a:t> </a:t>
            </a:r>
          </a:p>
          <a:p>
            <a:r>
              <a:rPr lang="zh-CN" altLang="en-US" sz="1400" b="1" dirty="0" smtClean="0">
                <a:solidFill>
                  <a:srgbClr val="008000"/>
                </a:solidFill>
                <a:latin typeface="微软雅黑" pitchFamily="34" charset="-122"/>
                <a:ea typeface="微软雅黑" pitchFamily="34" charset="-122"/>
              </a:rPr>
              <a:t>　　二是盲目认同心理。</a:t>
            </a:r>
            <a:r>
              <a:rPr lang="zh-CN" altLang="en-US" sz="1400" dirty="0" smtClean="0">
                <a:solidFill>
                  <a:srgbClr val="008000"/>
                </a:solidFill>
                <a:latin typeface="微软雅黑" pitchFamily="34" charset="-122"/>
                <a:ea typeface="微软雅黑" pitchFamily="34" charset="-122"/>
              </a:rPr>
              <a:t>部分未成年人不慎交了“毒友”后，为了合群，不计后果，参与吸毒。</a:t>
            </a:r>
          </a:p>
          <a:p>
            <a:r>
              <a:rPr lang="zh-CN" altLang="en-US" sz="1400" dirty="0" smtClean="0">
                <a:solidFill>
                  <a:srgbClr val="008000"/>
                </a:solidFill>
                <a:latin typeface="微软雅黑" pitchFamily="34" charset="-122"/>
                <a:ea typeface="微软雅黑" pitchFamily="34" charset="-122"/>
              </a:rPr>
              <a:t> </a:t>
            </a:r>
          </a:p>
          <a:p>
            <a:r>
              <a:rPr lang="zh-CN" altLang="en-US" sz="1400" b="1" dirty="0" smtClean="0">
                <a:solidFill>
                  <a:srgbClr val="008000"/>
                </a:solidFill>
                <a:latin typeface="微软雅黑" pitchFamily="34" charset="-122"/>
                <a:ea typeface="微软雅黑" pitchFamily="34" charset="-122"/>
              </a:rPr>
              <a:t>　　三是追求刺激和享乐的心理。</a:t>
            </a:r>
            <a:r>
              <a:rPr lang="zh-CN" altLang="en-US" sz="1400" dirty="0" smtClean="0">
                <a:solidFill>
                  <a:srgbClr val="008000"/>
                </a:solidFill>
                <a:latin typeface="微软雅黑" pitchFamily="34" charset="-122"/>
                <a:ea typeface="微软雅黑" pitchFamily="34" charset="-122"/>
              </a:rPr>
              <a:t>一些未成年人把吸毒看成是时尚、前卫的行为，盲目追求刺激和快感而吸毒。</a:t>
            </a:r>
          </a:p>
          <a:p>
            <a:r>
              <a:rPr lang="zh-CN" altLang="en-US" sz="1400" dirty="0" smtClean="0">
                <a:solidFill>
                  <a:srgbClr val="008000"/>
                </a:solidFill>
                <a:latin typeface="微软雅黑" pitchFamily="34" charset="-122"/>
                <a:ea typeface="微软雅黑" pitchFamily="34" charset="-122"/>
              </a:rPr>
              <a:t> </a:t>
            </a:r>
          </a:p>
          <a:p>
            <a:r>
              <a:rPr lang="zh-CN" altLang="en-US" sz="1400" b="1" dirty="0" smtClean="0">
                <a:solidFill>
                  <a:srgbClr val="008000"/>
                </a:solidFill>
                <a:latin typeface="微软雅黑" pitchFamily="34" charset="-122"/>
                <a:ea typeface="微软雅黑" pitchFamily="34" charset="-122"/>
              </a:rPr>
              <a:t>　　四是缺乏对毒品的基本认知</a:t>
            </a:r>
            <a:r>
              <a:rPr lang="zh-CN" altLang="en-US" sz="1400" dirty="0" smtClean="0">
                <a:solidFill>
                  <a:srgbClr val="008000"/>
                </a:solidFill>
                <a:latin typeface="微软雅黑" pitchFamily="34" charset="-122"/>
                <a:ea typeface="微软雅黑" pitchFamily="34" charset="-122"/>
              </a:rPr>
              <a:t>，诸如听闻吸毒可以减肥，吸毒可以解除疲劳等谣言而尝试吸毒。</a:t>
            </a:r>
          </a:p>
          <a:p>
            <a:r>
              <a:rPr lang="zh-CN" altLang="en-US" sz="1400" dirty="0" smtClean="0">
                <a:solidFill>
                  <a:srgbClr val="008000"/>
                </a:solidFill>
                <a:latin typeface="微软雅黑" pitchFamily="34" charset="-122"/>
                <a:ea typeface="微软雅黑" pitchFamily="34" charset="-122"/>
              </a:rPr>
              <a:t> </a:t>
            </a:r>
          </a:p>
          <a:p>
            <a:r>
              <a:rPr lang="zh-CN" altLang="en-US" sz="1400" b="1" dirty="0" smtClean="0">
                <a:solidFill>
                  <a:srgbClr val="008000"/>
                </a:solidFill>
                <a:latin typeface="微软雅黑" pitchFamily="34" charset="-122"/>
                <a:ea typeface="微软雅黑" pitchFamily="34" charset="-122"/>
              </a:rPr>
              <a:t>　　五是无知的侥幸心理。</a:t>
            </a:r>
            <a:r>
              <a:rPr lang="zh-CN" altLang="en-US" sz="1400" dirty="0" smtClean="0">
                <a:solidFill>
                  <a:srgbClr val="008000"/>
                </a:solidFill>
                <a:latin typeface="微软雅黑" pitchFamily="34" charset="-122"/>
                <a:ea typeface="微软雅黑" pitchFamily="34" charset="-122"/>
              </a:rPr>
              <a:t>不少吸毒的未成年人认为，偶尔在娱乐中“玩一下”没什么危害，结果“一发不可收”。</a:t>
            </a:r>
            <a:endParaRPr lang="zh-CN" altLang="en-US" sz="1400" dirty="0">
              <a:solidFill>
                <a:srgbClr val="008000"/>
              </a:solidFill>
              <a:latin typeface="微软雅黑" pitchFamily="34" charset="-122"/>
              <a:ea typeface="微软雅黑" pitchFamily="34" charset="-122"/>
            </a:endParaRPr>
          </a:p>
        </p:txBody>
      </p:sp>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233713"/>
            <a:ext cx="9144000" cy="3416320"/>
          </a:xfrm>
          <a:prstGeom prst="rect">
            <a:avLst/>
          </a:prstGeom>
        </p:spPr>
        <p:txBody>
          <a:bodyPr wrap="square">
            <a:spAutoFit/>
          </a:bodyPr>
          <a:lstStyle/>
          <a:p>
            <a:r>
              <a:rPr lang="zh-CN" altLang="en-US" b="1" dirty="0" smtClean="0">
                <a:solidFill>
                  <a:srgbClr val="008000"/>
                </a:solidFill>
              </a:rPr>
              <a:t>青少年走上吸毒的道路，自己的原因占了很大的部分，所以在预防吸毒的时候，青少年本身更要积极主动地远离毒品，珍爱自身。通过对原因的分析，可总结一下几点对策：</a:t>
            </a:r>
            <a:endParaRPr lang="zh-CN" altLang="en-US" dirty="0" smtClean="0">
              <a:solidFill>
                <a:srgbClr val="008000"/>
              </a:solidFill>
            </a:endParaRPr>
          </a:p>
          <a:p>
            <a:r>
              <a:rPr lang="en-US" altLang="zh-CN" dirty="0" smtClean="0">
                <a:solidFill>
                  <a:srgbClr val="008000"/>
                </a:solidFill>
              </a:rPr>
              <a:t>1</a:t>
            </a:r>
            <a:r>
              <a:rPr lang="zh-CN" altLang="en-US" dirty="0" smtClean="0">
                <a:solidFill>
                  <a:srgbClr val="008000"/>
                </a:solidFill>
              </a:rPr>
              <a:t>认真接受关于预防吸毒的教育：有非常多的案例都是青少年在初次接触毒品的时候并不知道毒品为何物，不但没有远离，而是对它充满好奇。就在好奇的推动下开始吸毒，从此走上了不归路了。因此当社会上、学校、或者是自己的父母上自己介绍关于毒品的知识时，一定要认真接受。甚至可以自己主动地通过上网、翻阅书籍等方式了解毒品的知识。总之，一定要充分了解毒品的特性以及危害，这样才能让自己时刻保持警惕，远离毒品</a:t>
            </a:r>
            <a:r>
              <a:rPr lang="en-US" altLang="zh-CN" dirty="0" smtClean="0">
                <a:solidFill>
                  <a:srgbClr val="008000"/>
                </a:solidFill>
              </a:rPr>
              <a:t>!</a:t>
            </a:r>
          </a:p>
          <a:p>
            <a:r>
              <a:rPr lang="en-US" altLang="zh-CN" dirty="0" smtClean="0">
                <a:solidFill>
                  <a:srgbClr val="008000"/>
                </a:solidFill>
              </a:rPr>
              <a:t>2</a:t>
            </a:r>
            <a:r>
              <a:rPr lang="zh-CN" altLang="en-US" dirty="0" smtClean="0">
                <a:solidFill>
                  <a:srgbClr val="008000"/>
                </a:solidFill>
              </a:rPr>
              <a:t>形成独立的人格以及树立正确三观：通过分析数据可以看出，有些青少年即使知道毒品的危害，但在受挫折、空虚的时候会忍不住通过吸毒来获得精神支持。在骗子或者是朋友的鼓吹下也容易动摇自己的决心。这就是青少年自己本身就没有独立的人格，没有形成独立的自我认知。而一些把吸毒当成炫耀的方式、认为这非常酷，是高端人士才能做的事，把吸毒当成自豪的事，这就是三观不正了</a:t>
            </a:r>
            <a:r>
              <a:rPr lang="en-US" altLang="zh-CN" dirty="0" smtClean="0">
                <a:solidFill>
                  <a:srgbClr val="008000"/>
                </a:solidFill>
              </a:rPr>
              <a:t>!</a:t>
            </a:r>
            <a:r>
              <a:rPr lang="zh-CN" altLang="en-US" dirty="0" smtClean="0">
                <a:solidFill>
                  <a:srgbClr val="008000"/>
                </a:solidFill>
              </a:rPr>
              <a:t>因此，在预防吸毒的时候，青少年就需要形成自己独立的人格，不受他人的鼓吹，有自己独立的判断。还需要抛弃贪图享乐、热衷炫耀等不良的价值观。</a:t>
            </a:r>
          </a:p>
          <a:p>
            <a:r>
              <a:rPr lang="en-US" altLang="zh-CN" dirty="0" smtClean="0">
                <a:solidFill>
                  <a:srgbClr val="008000"/>
                </a:solidFill>
              </a:rPr>
              <a:t>3</a:t>
            </a:r>
            <a:r>
              <a:rPr lang="zh-CN" altLang="en-US" dirty="0" smtClean="0">
                <a:solidFill>
                  <a:srgbClr val="008000"/>
                </a:solidFill>
              </a:rPr>
              <a:t>慎重交友 ：社会学上认为同辈群体在青少年的社会化过程中发挥着非常重要的作用，在与同辈群体频繁的互动中，青少年极容易习得其他成员的价值观还有行为方式。同辈群体的亚文化、以及非正式的制约力都会对青少年形成非常大的压力，让青少年服从同辈群体的行为规范。如果自己身体有一群吸毒的朋友，那吸毒就会成为行为规范，如果你不吸毒就会和他们无话可说，被他们排斥。这种情况下，如果不服从就会脱离这个群体，可惜的是，很多青少年都会选择吸毒。因此，青少年一定要慎重地结交朋友，遇到吸毒的朋友一定远离。</a:t>
            </a:r>
            <a:endParaRPr lang="zh-CN" altLang="en-US" dirty="0">
              <a:solidFill>
                <a:srgbClr val="008000"/>
              </a:solidFill>
            </a:endParaRPr>
          </a:p>
        </p:txBody>
      </p:sp>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286000" y="217715"/>
            <a:ext cx="4572000" cy="4997522"/>
          </a:xfrm>
          <a:prstGeom prst="rect">
            <a:avLst/>
          </a:prstGeom>
        </p:spPr>
        <p:txBody>
          <a:bodyPr wrap="square">
            <a:spAutoFit/>
          </a:bodyPr>
          <a:lstStyle/>
          <a:p>
            <a:pPr>
              <a:spcBef>
                <a:spcPct val="50000"/>
              </a:spcBef>
            </a:pPr>
            <a:endParaRPr lang="en-US" altLang="zh-CN" b="1" dirty="0" smtClean="0">
              <a:sym typeface="Wingdings" pitchFamily="2" charset="2"/>
            </a:endParaRPr>
          </a:p>
          <a:p>
            <a:pPr>
              <a:spcBef>
                <a:spcPct val="50000"/>
              </a:spcBef>
            </a:pPr>
            <a:endParaRPr lang="en-US" altLang="zh-CN" b="1" dirty="0" smtClean="0">
              <a:sym typeface="Wingdings" pitchFamily="2" charset="2"/>
            </a:endParaRPr>
          </a:p>
          <a:p>
            <a:pPr>
              <a:spcBef>
                <a:spcPct val="50000"/>
              </a:spcBef>
            </a:pPr>
            <a:r>
              <a:rPr lang="zh-CN" altLang="en-US" sz="2400" b="1" dirty="0" smtClean="0">
                <a:solidFill>
                  <a:srgbClr val="008000"/>
                </a:solidFill>
                <a:latin typeface="微软雅黑" pitchFamily="34" charset="-122"/>
                <a:ea typeface="微软雅黑" pitchFamily="34" charset="-122"/>
                <a:sym typeface="Wingdings" pitchFamily="2" charset="2"/>
              </a:rPr>
              <a:t>青少年如何预防毒品？</a:t>
            </a:r>
            <a:endParaRPr lang="en-US" altLang="zh-CN" sz="2400" b="1" dirty="0" smtClean="0">
              <a:solidFill>
                <a:srgbClr val="008000"/>
              </a:solidFill>
              <a:latin typeface="微软雅黑" pitchFamily="34" charset="-122"/>
              <a:ea typeface="微软雅黑" pitchFamily="34" charset="-122"/>
              <a:sym typeface="Wingdings" pitchFamily="2" charset="2"/>
            </a:endParaRPr>
          </a:p>
          <a:p>
            <a:pPr>
              <a:spcBef>
                <a:spcPct val="50000"/>
              </a:spcBef>
            </a:pPr>
            <a:endParaRPr lang="en-US" altLang="zh-CN" sz="2000" b="1" dirty="0" smtClean="0">
              <a:latin typeface="微软雅黑" pitchFamily="34" charset="-122"/>
              <a:ea typeface="微软雅黑" pitchFamily="34" charset="-122"/>
              <a:sym typeface="Wingdings" pitchFamily="2" charset="2"/>
            </a:endParaRPr>
          </a:p>
          <a:p>
            <a:pPr>
              <a:spcBef>
                <a:spcPct val="50000"/>
              </a:spcBef>
            </a:pPr>
            <a:r>
              <a:rPr lang="zh-CN" altLang="en-US" sz="1800" b="1" dirty="0" smtClean="0">
                <a:solidFill>
                  <a:srgbClr val="008000"/>
                </a:solidFill>
                <a:latin typeface="微软雅黑" pitchFamily="34" charset="-122"/>
                <a:ea typeface="微软雅黑" pitchFamily="34" charset="-122"/>
                <a:sym typeface="Wingdings" pitchFamily="2" charset="2"/>
              </a:rPr>
              <a:t> 一 是要接受教育</a:t>
            </a:r>
          </a:p>
          <a:p>
            <a:pPr>
              <a:spcBef>
                <a:spcPct val="50000"/>
              </a:spcBef>
            </a:pPr>
            <a:r>
              <a:rPr lang="zh-CN" altLang="en-US" sz="1800" b="1" dirty="0" smtClean="0">
                <a:solidFill>
                  <a:srgbClr val="008000"/>
                </a:solidFill>
                <a:latin typeface="微软雅黑" pitchFamily="34" charset="-122"/>
                <a:ea typeface="微软雅黑" pitchFamily="34" charset="-122"/>
                <a:sym typeface="Wingdings" pitchFamily="2" charset="2"/>
              </a:rPr>
              <a:t> 二 是要树立正确的人生观</a:t>
            </a:r>
          </a:p>
          <a:p>
            <a:pPr>
              <a:spcBef>
                <a:spcPct val="50000"/>
              </a:spcBef>
            </a:pPr>
            <a:r>
              <a:rPr lang="zh-CN" altLang="en-US" sz="1800" b="1" dirty="0" smtClean="0">
                <a:solidFill>
                  <a:srgbClr val="008000"/>
                </a:solidFill>
                <a:latin typeface="微软雅黑" pitchFamily="34" charset="-122"/>
                <a:ea typeface="微软雅黑" pitchFamily="34" charset="-122"/>
                <a:sym typeface="Wingdings" pitchFamily="2" charset="2"/>
              </a:rPr>
              <a:t> 三 是要不听信花言巧语 </a:t>
            </a:r>
          </a:p>
          <a:p>
            <a:pPr>
              <a:spcBef>
                <a:spcPct val="50000"/>
              </a:spcBef>
            </a:pPr>
            <a:r>
              <a:rPr lang="zh-CN" altLang="en-US" sz="1800" b="1" dirty="0" smtClean="0">
                <a:solidFill>
                  <a:srgbClr val="008000"/>
                </a:solidFill>
                <a:latin typeface="微软雅黑" pitchFamily="34" charset="-122"/>
                <a:ea typeface="微软雅黑" pitchFamily="34" charset="-122"/>
                <a:sym typeface="Wingdings" pitchFamily="2" charset="2"/>
              </a:rPr>
              <a:t> 四 是要谨慎交友</a:t>
            </a:r>
          </a:p>
          <a:p>
            <a:pPr>
              <a:spcBef>
                <a:spcPct val="50000"/>
              </a:spcBef>
            </a:pPr>
            <a:r>
              <a:rPr lang="zh-CN" altLang="en-US" sz="1800" b="1" dirty="0" smtClean="0">
                <a:solidFill>
                  <a:srgbClr val="008000"/>
                </a:solidFill>
                <a:latin typeface="微软雅黑" pitchFamily="34" charset="-122"/>
                <a:ea typeface="微软雅黑" pitchFamily="34" charset="-122"/>
                <a:sym typeface="Wingdings" pitchFamily="2" charset="2"/>
              </a:rPr>
              <a:t> 五 是要健康娱乐</a:t>
            </a:r>
          </a:p>
          <a:p>
            <a:pPr>
              <a:spcBef>
                <a:spcPct val="50000"/>
              </a:spcBef>
            </a:pPr>
            <a:r>
              <a:rPr lang="zh-CN" altLang="en-US" sz="1800" b="1" dirty="0" smtClean="0">
                <a:solidFill>
                  <a:srgbClr val="008000"/>
                </a:solidFill>
                <a:latin typeface="微软雅黑" pitchFamily="34" charset="-122"/>
                <a:ea typeface="微软雅黑" pitchFamily="34" charset="-122"/>
                <a:sym typeface="Wingdings" pitchFamily="2" charset="2"/>
              </a:rPr>
              <a:t> 六 是要迷途知返</a:t>
            </a:r>
            <a:endParaRPr lang="en-US" altLang="zh-CN" sz="1800" b="1" dirty="0" smtClean="0">
              <a:solidFill>
                <a:srgbClr val="008000"/>
              </a:solidFill>
              <a:latin typeface="微软雅黑" pitchFamily="34" charset="-122"/>
              <a:ea typeface="微软雅黑" pitchFamily="34" charset="-122"/>
              <a:sym typeface="Wingdings" pitchFamily="2" charset="2"/>
            </a:endParaRPr>
          </a:p>
          <a:p>
            <a:pPr>
              <a:spcBef>
                <a:spcPct val="50000"/>
              </a:spcBef>
            </a:pPr>
            <a:endParaRPr lang="zh-CN" altLang="en-US" sz="1800" b="1" dirty="0" smtClean="0">
              <a:solidFill>
                <a:srgbClr val="008000"/>
              </a:solidFill>
              <a:latin typeface="微软雅黑" pitchFamily="34" charset="-122"/>
              <a:ea typeface="微软雅黑" pitchFamily="34" charset="-122"/>
              <a:sym typeface="Wingdings" pitchFamily="2" charset="2"/>
            </a:endParaRPr>
          </a:p>
          <a:p>
            <a:pPr algn="ctr">
              <a:spcBef>
                <a:spcPct val="50000"/>
              </a:spcBef>
            </a:pPr>
            <a:r>
              <a:rPr lang="zh-CN" altLang="en-US" sz="2000" b="1" dirty="0" smtClean="0">
                <a:solidFill>
                  <a:srgbClr val="008000"/>
                </a:solidFill>
                <a:latin typeface="微软雅黑" pitchFamily="34" charset="-122"/>
                <a:ea typeface="微软雅黑" pitchFamily="34" charset="-122"/>
                <a:sym typeface="Wingdings" pitchFamily="2" charset="2"/>
              </a:rPr>
              <a:t>自觉远离毒品侵害，努力创造美好未来！</a:t>
            </a:r>
          </a:p>
        </p:txBody>
      </p:sp>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67542" y="4151086"/>
            <a:ext cx="6081487" cy="707886"/>
          </a:xfrm>
          <a:prstGeom prst="rect">
            <a:avLst/>
          </a:prstGeom>
        </p:spPr>
        <p:txBody>
          <a:bodyPr wrap="square">
            <a:spAutoFit/>
          </a:bodyPr>
          <a:lstStyle/>
          <a:p>
            <a:r>
              <a:rPr lang="zh-CN" altLang="en-US" sz="2000" b="1" dirty="0" smtClean="0">
                <a:solidFill>
                  <a:srgbClr val="C00000"/>
                </a:solidFill>
                <a:latin typeface="微软雅黑" pitchFamily="34" charset="-122"/>
                <a:ea typeface="微软雅黑" pitchFamily="34" charset="-122"/>
              </a:rPr>
              <a:t>      </a:t>
            </a:r>
            <a:r>
              <a:rPr lang="zh-CN" altLang="en-US" sz="2000" b="1" dirty="0" smtClean="0">
                <a:solidFill>
                  <a:srgbClr val="008000"/>
                </a:solidFill>
                <a:latin typeface="微软雅黑" pitchFamily="34" charset="-122"/>
                <a:ea typeface="微软雅黑" pitchFamily="34" charset="-122"/>
              </a:rPr>
              <a:t>希望通过每个人的努力，可以让毒品远离青少年，让我们祖国的花朵有一个  健康幸福的未来</a:t>
            </a:r>
            <a:r>
              <a:rPr lang="en-US" altLang="zh-CN" sz="2000" b="1" dirty="0" smtClean="0">
                <a:solidFill>
                  <a:srgbClr val="008000"/>
                </a:solidFill>
                <a:latin typeface="微软雅黑" pitchFamily="34" charset="-122"/>
                <a:ea typeface="微软雅黑" pitchFamily="34" charset="-122"/>
              </a:rPr>
              <a:t>!</a:t>
            </a:r>
            <a:endParaRPr lang="zh-CN" altLang="en-US" sz="2000" dirty="0">
              <a:solidFill>
                <a:srgbClr val="008000"/>
              </a:solidFill>
              <a:latin typeface="微软雅黑" pitchFamily="34" charset="-122"/>
              <a:ea typeface="微软雅黑" pitchFamily="34" charset="-122"/>
            </a:endParaRPr>
          </a:p>
        </p:txBody>
      </p:sp>
      <p:pic>
        <p:nvPicPr>
          <p:cNvPr id="15362" name="Picture 2"/>
          <p:cNvPicPr>
            <a:picLocks noChangeAspect="1" noChangeArrowheads="1"/>
          </p:cNvPicPr>
          <p:nvPr/>
        </p:nvPicPr>
        <p:blipFill>
          <a:blip r:embed="rId3" cstate="print"/>
          <a:srcRect/>
          <a:stretch>
            <a:fillRect/>
          </a:stretch>
        </p:blipFill>
        <p:spPr bwMode="auto">
          <a:xfrm>
            <a:off x="2171929" y="855339"/>
            <a:ext cx="4678816" cy="3179635"/>
          </a:xfrm>
          <a:prstGeom prst="rect">
            <a:avLst/>
          </a:prstGeom>
          <a:noFill/>
          <a:ln w="9525">
            <a:noFill/>
            <a:miter lim="800000"/>
            <a:headEnd/>
            <a:tailEnd/>
          </a:ln>
        </p:spPr>
      </p:pic>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BEBA8EAE-BF5A-486C-A8C5-ECC9F3942E4B}">
                <a14:imgProps xmlns="" xmlns:a14="http://schemas.microsoft.com/office/drawing/2010/main">
                  <a14:imgLayer r:embed="rId4">
                    <a14:imgEffect>
                      <a14:saturation sat="300000"/>
                    </a14:imgEffect>
                  </a14:imgLayer>
                </a14:imgProps>
              </a:ext>
              <a:ext uri="{28A0092B-C50C-407E-A947-70E740481C1C}">
                <a14:useLocalDpi xmlns="" xmlns:a14="http://schemas.microsoft.com/office/drawing/2010/main" val="0"/>
              </a:ext>
            </a:extLst>
          </a:blip>
          <a:stretch>
            <a:fillRect/>
          </a:stretch>
        </p:blipFill>
        <p:spPr>
          <a:xfrm flipV="1">
            <a:off x="0" y="0"/>
            <a:ext cx="9144000" cy="5143500"/>
          </a:xfrm>
          <a:prstGeom prst="rect">
            <a:avLst/>
          </a:prstGeom>
        </p:spPr>
      </p:pic>
      <p:pic>
        <p:nvPicPr>
          <p:cNvPr id="3" name="图片 2"/>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215416" y="638629"/>
            <a:ext cx="1799293" cy="1799292"/>
          </a:xfrm>
          <a:prstGeom prst="rect">
            <a:avLst/>
          </a:prstGeom>
        </p:spPr>
      </p:pic>
      <p:pic>
        <p:nvPicPr>
          <p:cNvPr id="6" name="图片 5"/>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101599" y="1394793"/>
            <a:ext cx="3880872" cy="3286402"/>
          </a:xfrm>
          <a:prstGeom prst="rect">
            <a:avLst/>
          </a:prstGeom>
        </p:spPr>
      </p:pic>
      <p:pic>
        <p:nvPicPr>
          <p:cNvPr id="9" name="图片 8"/>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0" y="3874849"/>
            <a:ext cx="9144000" cy="1262303"/>
          </a:xfrm>
          <a:prstGeom prst="rect">
            <a:avLst/>
          </a:prstGeom>
        </p:spPr>
      </p:pic>
      <p:sp>
        <p:nvSpPr>
          <p:cNvPr id="11" name="文本框 10"/>
          <p:cNvSpPr txBox="1"/>
          <p:nvPr/>
        </p:nvSpPr>
        <p:spPr>
          <a:xfrm>
            <a:off x="4109455" y="1819778"/>
            <a:ext cx="4616970"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感谢观看 </a:t>
            </a:r>
            <a:r>
              <a:rPr kumimoji="0" lang="en-US" altLang="zh-CN" sz="4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THANKS</a:t>
            </a:r>
            <a:endParaRPr kumimoji="0" lang="zh-CN" altLang="en-US" sz="4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 xmlns:p14="http://schemas.microsoft.com/office/powerpoint/2010/main" val="3201175783"/>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750"/>
                                        <p:tgtEl>
                                          <p:spTgt spid="9"/>
                                        </p:tgtEl>
                                      </p:cBhvr>
                                    </p:animEffect>
                                  </p:childTnLst>
                                </p:cTn>
                              </p:par>
                            </p:childTnLst>
                          </p:cTn>
                        </p:par>
                        <p:par>
                          <p:cTn id="8" fill="hold">
                            <p:stCondLst>
                              <p:cond delay="750"/>
                            </p:stCondLst>
                            <p:childTnLst>
                              <p:par>
                                <p:cTn id="9" presetID="50" presetClass="entr" presetSubtype="0" decel="1000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strVal val="#ppt_w+.3"/>
                                          </p:val>
                                        </p:tav>
                                        <p:tav tm="100000">
                                          <p:val>
                                            <p:strVal val="#ppt_w"/>
                                          </p:val>
                                        </p:tav>
                                      </p:tavLst>
                                    </p:anim>
                                    <p:anim calcmode="lin" valueType="num">
                                      <p:cBhvr>
                                        <p:cTn id="12" dur="1000" fill="hold"/>
                                        <p:tgtEl>
                                          <p:spTgt spid="6"/>
                                        </p:tgtEl>
                                        <p:attrNameLst>
                                          <p:attrName>ppt_h</p:attrName>
                                        </p:attrNameLst>
                                      </p:cBhvr>
                                      <p:tavLst>
                                        <p:tav tm="0">
                                          <p:val>
                                            <p:strVal val="#ppt_h"/>
                                          </p:val>
                                        </p:tav>
                                        <p:tav tm="100000">
                                          <p:val>
                                            <p:strVal val="#ppt_h"/>
                                          </p:val>
                                        </p:tav>
                                      </p:tavLst>
                                    </p:anim>
                                    <p:animEffect transition="in" filter="fade">
                                      <p:cBhvr>
                                        <p:cTn id="13" dur="1000"/>
                                        <p:tgtEl>
                                          <p:spTgt spid="6"/>
                                        </p:tgtEl>
                                      </p:cBhvr>
                                    </p:animEffect>
                                  </p:childTnLst>
                                </p:cTn>
                              </p:par>
                            </p:childTnLst>
                          </p:cTn>
                        </p:par>
                        <p:par>
                          <p:cTn id="14" fill="hold">
                            <p:stCondLst>
                              <p:cond delay="1750"/>
                            </p:stCondLst>
                            <p:childTnLst>
                              <p:par>
                                <p:cTn id="15" presetID="47"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750"/>
                            </p:stCondLst>
                            <p:childTnLst>
                              <p:par>
                                <p:cTn id="21" presetID="12" presetClass="entr" presetSubtype="4" fill="hold" grpId="0" nodeType="afterEffect">
                                  <p:stCondLst>
                                    <p:cond delay="0"/>
                                  </p:stCondLst>
                                  <p:iterate type="lt">
                                    <p:tmPct val="14000"/>
                                  </p:iterate>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p:tgtEl>
                                          <p:spTgt spid="11"/>
                                        </p:tgtEl>
                                        <p:attrNameLst>
                                          <p:attrName>ppt_y</p:attrName>
                                        </p:attrNameLst>
                                      </p:cBhvr>
                                      <p:tavLst>
                                        <p:tav tm="0">
                                          <p:val>
                                            <p:strVal val="#ppt_y+#ppt_h*1.125000"/>
                                          </p:val>
                                        </p:tav>
                                        <p:tav tm="100000">
                                          <p:val>
                                            <p:strVal val="#ppt_y"/>
                                          </p:val>
                                        </p:tav>
                                      </p:tavLst>
                                    </p:anim>
                                    <p:animEffect transition="in" filter="wipe(up)">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1335314" y="1567543"/>
            <a:ext cx="1930400" cy="1862048"/>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smtClean="0">
                <a:ln>
                  <a:noFill/>
                </a:ln>
                <a:solidFill>
                  <a:srgbClr val="578B18"/>
                </a:solidFill>
                <a:uLnTx/>
                <a:uFillTx/>
                <a:latin typeface="Impact" pitchFamily="34" charset="0"/>
                <a:ea typeface="方正舒体" pitchFamily="2" charset="-122"/>
                <a:sym typeface="+mn-ea"/>
              </a:rPr>
              <a:t>01</a:t>
            </a:r>
            <a:endParaRPr lang="en-US" altLang="zh-CN" sz="11500" noProof="0" dirty="0">
              <a:ln>
                <a:noFill/>
              </a:ln>
              <a:solidFill>
                <a:srgbClr val="578B18"/>
              </a:solidFill>
              <a:uLnTx/>
              <a:uFillTx/>
              <a:latin typeface="Impact" pitchFamily="34" charset="0"/>
              <a:ea typeface="方正舒体" pitchFamily="2" charset="-122"/>
              <a:sym typeface="+mn-ea"/>
            </a:endParaRPr>
          </a:p>
        </p:txBody>
      </p:sp>
      <p:sp>
        <p:nvSpPr>
          <p:cNvPr id="17" name="文本框 16"/>
          <p:cNvSpPr txBox="1"/>
          <p:nvPr/>
        </p:nvSpPr>
        <p:spPr>
          <a:xfrm>
            <a:off x="3352800" y="2191659"/>
            <a:ext cx="4760686" cy="830997"/>
          </a:xfrm>
          <a:prstGeom prst="rect">
            <a:avLst/>
          </a:prstGeom>
          <a:noFill/>
        </p:spPr>
        <p:txBody>
          <a:bodyPr wrap="square" rtlCol="0">
            <a:spAutoFit/>
          </a:bodyPr>
          <a:lstStyle/>
          <a:p>
            <a:r>
              <a:rPr lang="zh-CN" altLang="en-US" sz="4800" b="1" dirty="0" smtClean="0">
                <a:solidFill>
                  <a:srgbClr val="578B18"/>
                </a:solidFill>
                <a:latin typeface="微软雅黑" charset="0"/>
                <a:ea typeface="微软雅黑" charset="0"/>
                <a:sym typeface="+mn-ea"/>
              </a:rPr>
              <a:t>   现    状</a:t>
            </a:r>
            <a:endParaRPr lang="zh-CN" altLang="en-US" sz="4800" b="1" dirty="0">
              <a:solidFill>
                <a:srgbClr val="578B18"/>
              </a:solidFill>
              <a:latin typeface="微软雅黑" charset="0"/>
              <a:ea typeface="微软雅黑" charset="0"/>
              <a:sym typeface="+mn-ea"/>
            </a:endParaRPr>
          </a:p>
        </p:txBody>
      </p:sp>
    </p:spTree>
    <p:extLst>
      <p:ext uri="{BB962C8B-B14F-4D97-AF65-F5344CB8AC3E}">
        <p14:creationId xmlns="" xmlns:p14="http://schemas.microsoft.com/office/powerpoint/2010/main" val="2206167145"/>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13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100000">
                                          <p:val>
                                            <p:strVal val="#ppt_x"/>
                                          </p:val>
                                        </p:tav>
                                      </p:tavLst>
                                    </p:anim>
                                    <p:anim calcmode="lin" valueType="num">
                                      <p:cBhvr>
                                        <p:cTn id="8" dur="500" fill="hold"/>
                                        <p:tgtEl>
                                          <p:spTgt spid="16"/>
                                        </p:tgtEl>
                                        <p:attrNameLst>
                                          <p:attrName>ppt_y</p:attrName>
                                        </p:attrNameLst>
                                      </p:cBhvr>
                                      <p:tavLst>
                                        <p:tav tm="0">
                                          <p:val>
                                            <p:strVal val="#ppt_y-#ppt_h/2"/>
                                          </p:val>
                                        </p:tav>
                                        <p:tav tm="100000">
                                          <p:val>
                                            <p:strVal val="#ppt_y"/>
                                          </p:val>
                                        </p:tav>
                                      </p:tavLst>
                                    </p:anim>
                                    <p:anim calcmode="lin" valueType="num">
                                      <p:cBhvr>
                                        <p:cTn id="9" dur="500" fill="hold"/>
                                        <p:tgtEl>
                                          <p:spTgt spid="16"/>
                                        </p:tgtEl>
                                        <p:attrNameLst>
                                          <p:attrName>ppt_w</p:attrName>
                                        </p:attrNameLst>
                                      </p:cBhvr>
                                      <p:tavLst>
                                        <p:tav tm="0">
                                          <p:val>
                                            <p:strVal val="#ppt_w"/>
                                          </p:val>
                                        </p:tav>
                                        <p:tav tm="100000">
                                          <p:val>
                                            <p:strVal val="#ppt_w"/>
                                          </p:val>
                                        </p:tav>
                                      </p:tavLst>
                                    </p:anim>
                                    <p:anim calcmode="lin" valueType="num">
                                      <p:cBhvr>
                                        <p:cTn id="10" dur="500" fill="hold"/>
                                        <p:tgtEl>
                                          <p:spTgt spid="16"/>
                                        </p:tgtEl>
                                        <p:attrNameLst>
                                          <p:attrName>ppt_h</p:attrName>
                                        </p:attrNameLst>
                                      </p:cBhvr>
                                      <p:tavLst>
                                        <p:tav tm="0">
                                          <p:val>
                                            <p:fltVal val="0"/>
                                          </p:val>
                                        </p:tav>
                                        <p:tav tm="100000">
                                          <p:val>
                                            <p:strVal val="#ppt_h"/>
                                          </p:val>
                                        </p:tav>
                                      </p:tavLst>
                                    </p:anim>
                                  </p:childTnLst>
                                </p:cTn>
                              </p:par>
                            </p:childTnLst>
                          </p:cTn>
                        </p:par>
                        <p:par>
                          <p:cTn id="11" fill="hold">
                            <p:stCondLst>
                              <p:cond delay="565"/>
                            </p:stCondLst>
                            <p:childTnLst>
                              <p:par>
                                <p:cTn id="12" presetID="22" presetClass="entr" presetSubtype="8"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cstate="print"/>
          <a:srcRect/>
          <a:stretch>
            <a:fillRect/>
          </a:stretch>
        </p:blipFill>
        <p:spPr bwMode="auto">
          <a:xfrm>
            <a:off x="2220464" y="1756228"/>
            <a:ext cx="4848225" cy="2917372"/>
          </a:xfrm>
          <a:prstGeom prst="rect">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2700000" scaled="1"/>
            <a:tileRect/>
          </a:gradFill>
          <a:ln w="9525">
            <a:solidFill>
              <a:schemeClr val="accent2">
                <a:lumMod val="60000"/>
                <a:lumOff val="40000"/>
              </a:schemeClr>
            </a:solidFill>
            <a:miter lim="800000"/>
            <a:headEnd/>
            <a:tailEnd/>
          </a:ln>
        </p:spPr>
      </p:pic>
      <p:sp>
        <p:nvSpPr>
          <p:cNvPr id="3" name="矩形 2"/>
          <p:cNvSpPr/>
          <p:nvPr/>
        </p:nvSpPr>
        <p:spPr>
          <a:xfrm>
            <a:off x="2286000" y="899889"/>
            <a:ext cx="4572000" cy="923330"/>
          </a:xfrm>
          <a:prstGeom prst="rect">
            <a:avLst/>
          </a:prstGeom>
        </p:spPr>
        <p:txBody>
          <a:bodyPr wrap="square">
            <a:spAutoFit/>
          </a:bodyPr>
          <a:lstStyle/>
          <a:p>
            <a:r>
              <a:rPr lang="en-US" altLang="zh-CN" sz="1800" b="1" dirty="0" smtClean="0">
                <a:solidFill>
                  <a:srgbClr val="92D050"/>
                </a:solidFill>
              </a:rPr>
              <a:t>                          </a:t>
            </a:r>
            <a:r>
              <a:rPr lang="en-US" altLang="zh-CN" sz="1800" b="1" dirty="0" smtClean="0">
                <a:solidFill>
                  <a:schemeClr val="accent2"/>
                </a:solidFill>
              </a:rPr>
              <a:t>2014</a:t>
            </a:r>
            <a:r>
              <a:rPr lang="zh-CN" altLang="en-US" sz="1800" b="1" dirty="0" smtClean="0">
                <a:solidFill>
                  <a:schemeClr val="accent2"/>
                </a:solidFill>
              </a:rPr>
              <a:t>年至</a:t>
            </a:r>
            <a:r>
              <a:rPr lang="en-US" altLang="zh-CN" sz="1800" b="1" dirty="0" smtClean="0">
                <a:solidFill>
                  <a:schemeClr val="accent2"/>
                </a:solidFill>
              </a:rPr>
              <a:t>2018</a:t>
            </a:r>
            <a:r>
              <a:rPr lang="zh-CN" altLang="en-US" sz="1800" b="1" dirty="0" smtClean="0">
                <a:solidFill>
                  <a:schemeClr val="accent2"/>
                </a:solidFill>
              </a:rPr>
              <a:t>年</a:t>
            </a:r>
            <a:endParaRPr lang="zh-CN" altLang="en-US" sz="1800" dirty="0" smtClean="0">
              <a:solidFill>
                <a:schemeClr val="accent2"/>
              </a:solidFill>
            </a:endParaRPr>
          </a:p>
          <a:p>
            <a:pPr algn="ctr"/>
            <a:r>
              <a:rPr lang="zh-CN" altLang="en-US" sz="1800" b="1" dirty="0" smtClean="0">
                <a:solidFill>
                  <a:schemeClr val="accent2"/>
                </a:solidFill>
              </a:rPr>
              <a:t>全国累计发现登记在册的吸毒人员相关数据▼</a:t>
            </a:r>
            <a:endParaRPr lang="zh-CN" altLang="en-US" sz="1800" dirty="0">
              <a:solidFill>
                <a:schemeClr val="accent2"/>
              </a:solidFill>
            </a:endParaRPr>
          </a:p>
        </p:txBody>
      </p:sp>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464457" y="1567543"/>
            <a:ext cx="2177143" cy="1862048"/>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smtClean="0">
                <a:ln>
                  <a:noFill/>
                </a:ln>
                <a:solidFill>
                  <a:srgbClr val="578B18"/>
                </a:solidFill>
                <a:uLnTx/>
                <a:uFillTx/>
                <a:latin typeface="Impact" pitchFamily="34" charset="0"/>
                <a:ea typeface="方正舒体" pitchFamily="2" charset="-122"/>
                <a:sym typeface="+mn-ea"/>
              </a:rPr>
              <a:t>02</a:t>
            </a:r>
            <a:endParaRPr lang="en-US" altLang="zh-CN" sz="11500" noProof="0" dirty="0">
              <a:ln>
                <a:noFill/>
              </a:ln>
              <a:solidFill>
                <a:srgbClr val="578B18"/>
              </a:solidFill>
              <a:uLnTx/>
              <a:uFillTx/>
              <a:latin typeface="Impact" pitchFamily="34" charset="0"/>
              <a:ea typeface="方正舒体" pitchFamily="2" charset="-122"/>
              <a:sym typeface="+mn-ea"/>
            </a:endParaRPr>
          </a:p>
        </p:txBody>
      </p:sp>
      <p:sp>
        <p:nvSpPr>
          <p:cNvPr id="17" name="文本框 16"/>
          <p:cNvSpPr txBox="1"/>
          <p:nvPr/>
        </p:nvSpPr>
        <p:spPr>
          <a:xfrm>
            <a:off x="2467429" y="2191659"/>
            <a:ext cx="6386285" cy="830997"/>
          </a:xfrm>
          <a:prstGeom prst="rect">
            <a:avLst/>
          </a:prstGeom>
          <a:noFill/>
        </p:spPr>
        <p:txBody>
          <a:bodyPr wrap="square" rtlCol="0">
            <a:spAutoFit/>
          </a:bodyPr>
          <a:lstStyle/>
          <a:p>
            <a:r>
              <a:rPr lang="zh-CN" altLang="en-US" sz="4800" b="1" dirty="0" smtClean="0">
                <a:solidFill>
                  <a:srgbClr val="578B18"/>
                </a:solidFill>
                <a:latin typeface="微软雅黑" charset="0"/>
                <a:ea typeface="微软雅黑" charset="0"/>
                <a:sym typeface="+mn-ea"/>
              </a:rPr>
              <a:t>毒品的定义、法律法规</a:t>
            </a:r>
            <a:endParaRPr lang="zh-CN" altLang="en-US" sz="4800" b="1" dirty="0">
              <a:solidFill>
                <a:srgbClr val="578B18"/>
              </a:solidFill>
              <a:latin typeface="微软雅黑" charset="0"/>
              <a:ea typeface="微软雅黑" charset="0"/>
              <a:sym typeface="+mn-ea"/>
            </a:endParaRPr>
          </a:p>
        </p:txBody>
      </p:sp>
    </p:spTree>
    <p:extLst>
      <p:ext uri="{BB962C8B-B14F-4D97-AF65-F5344CB8AC3E}">
        <p14:creationId xmlns="" xmlns:p14="http://schemas.microsoft.com/office/powerpoint/2010/main" val="2206167145"/>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13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100000">
                                          <p:val>
                                            <p:strVal val="#ppt_x"/>
                                          </p:val>
                                        </p:tav>
                                      </p:tavLst>
                                    </p:anim>
                                    <p:anim calcmode="lin" valueType="num">
                                      <p:cBhvr>
                                        <p:cTn id="8" dur="500" fill="hold"/>
                                        <p:tgtEl>
                                          <p:spTgt spid="16"/>
                                        </p:tgtEl>
                                        <p:attrNameLst>
                                          <p:attrName>ppt_y</p:attrName>
                                        </p:attrNameLst>
                                      </p:cBhvr>
                                      <p:tavLst>
                                        <p:tav tm="0">
                                          <p:val>
                                            <p:strVal val="#ppt_y-#ppt_h/2"/>
                                          </p:val>
                                        </p:tav>
                                        <p:tav tm="100000">
                                          <p:val>
                                            <p:strVal val="#ppt_y"/>
                                          </p:val>
                                        </p:tav>
                                      </p:tavLst>
                                    </p:anim>
                                    <p:anim calcmode="lin" valueType="num">
                                      <p:cBhvr>
                                        <p:cTn id="9" dur="500" fill="hold"/>
                                        <p:tgtEl>
                                          <p:spTgt spid="16"/>
                                        </p:tgtEl>
                                        <p:attrNameLst>
                                          <p:attrName>ppt_w</p:attrName>
                                        </p:attrNameLst>
                                      </p:cBhvr>
                                      <p:tavLst>
                                        <p:tav tm="0">
                                          <p:val>
                                            <p:strVal val="#ppt_w"/>
                                          </p:val>
                                        </p:tav>
                                        <p:tav tm="100000">
                                          <p:val>
                                            <p:strVal val="#ppt_w"/>
                                          </p:val>
                                        </p:tav>
                                      </p:tavLst>
                                    </p:anim>
                                    <p:anim calcmode="lin" valueType="num">
                                      <p:cBhvr>
                                        <p:cTn id="10" dur="500" fill="hold"/>
                                        <p:tgtEl>
                                          <p:spTgt spid="16"/>
                                        </p:tgtEl>
                                        <p:attrNameLst>
                                          <p:attrName>ppt_h</p:attrName>
                                        </p:attrNameLst>
                                      </p:cBhvr>
                                      <p:tavLst>
                                        <p:tav tm="0">
                                          <p:val>
                                            <p:fltVal val="0"/>
                                          </p:val>
                                        </p:tav>
                                        <p:tav tm="100000">
                                          <p:val>
                                            <p:strVal val="#ppt_h"/>
                                          </p:val>
                                        </p:tav>
                                      </p:tavLst>
                                    </p:anim>
                                  </p:childTnLst>
                                </p:cTn>
                              </p:par>
                            </p:childTnLst>
                          </p:cTn>
                        </p:par>
                        <p:par>
                          <p:cTn id="11" fill="hold">
                            <p:stCondLst>
                              <p:cond delay="565"/>
                            </p:stCondLst>
                            <p:childTnLst>
                              <p:par>
                                <p:cTn id="12" presetID="22" presetClass="entr" presetSubtype="8"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1444625" y="1117599"/>
            <a:ext cx="2800350" cy="3628571"/>
          </a:xfrm>
          <a:prstGeom prst="rect">
            <a:avLst/>
          </a:prstGeom>
          <a:noFill/>
          <a:ln w="9525">
            <a:solidFill>
              <a:srgbClr val="FFFF00"/>
            </a:solid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4659088" y="1132114"/>
            <a:ext cx="2989943" cy="3602492"/>
          </a:xfrm>
          <a:prstGeom prst="rect">
            <a:avLst/>
          </a:prstGeom>
          <a:noFill/>
          <a:ln w="9525">
            <a:solidFill>
              <a:srgbClr val="FFFF00"/>
            </a:solidFill>
            <a:miter lim="800000"/>
            <a:headEnd/>
            <a:tailEnd/>
          </a:ln>
        </p:spPr>
      </p:pic>
    </p:spTree>
    <p:extLst>
      <p:ext uri="{BB962C8B-B14F-4D97-AF65-F5344CB8AC3E}">
        <p14:creationId xmlns="" xmlns:p14="http://schemas.microsoft.com/office/powerpoint/2010/main" val="3716031105"/>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91429" y="740228"/>
            <a:ext cx="1378857" cy="369332"/>
          </a:xfrm>
          <a:prstGeom prst="rect">
            <a:avLst/>
          </a:prstGeom>
        </p:spPr>
        <p:txBody>
          <a:bodyPr wrap="square">
            <a:spAutoFit/>
          </a:bodyPr>
          <a:lstStyle/>
          <a:p>
            <a:r>
              <a:rPr lang="zh-CN" altLang="en-US" sz="1800" b="1" dirty="0" smtClean="0">
                <a:solidFill>
                  <a:srgbClr val="009900"/>
                </a:solidFill>
              </a:rPr>
              <a:t>相关法规</a:t>
            </a:r>
            <a:endParaRPr lang="zh-CN" altLang="en-US" sz="1800" dirty="0">
              <a:solidFill>
                <a:srgbClr val="009900"/>
              </a:solidFill>
            </a:endParaRPr>
          </a:p>
        </p:txBody>
      </p:sp>
      <p:sp>
        <p:nvSpPr>
          <p:cNvPr id="3" name="矩形 2"/>
          <p:cNvSpPr/>
          <p:nvPr/>
        </p:nvSpPr>
        <p:spPr>
          <a:xfrm>
            <a:off x="1509489" y="1132113"/>
            <a:ext cx="6255657" cy="3785652"/>
          </a:xfrm>
          <a:prstGeom prst="rect">
            <a:avLst/>
          </a:prstGeom>
          <a:ln>
            <a:noFill/>
          </a:ln>
        </p:spPr>
        <p:txBody>
          <a:bodyPr wrap="square">
            <a:spAutoFit/>
          </a:bodyPr>
          <a:lstStyle/>
          <a:p>
            <a:r>
              <a:rPr lang="en-US" altLang="zh-CN" sz="1600" b="1" dirty="0" smtClean="0">
                <a:solidFill>
                  <a:srgbClr val="009900"/>
                </a:solidFill>
                <a:latin typeface="微软雅黑" pitchFamily="34" charset="-122"/>
                <a:ea typeface="微软雅黑" pitchFamily="34" charset="-122"/>
              </a:rPr>
              <a:t>1</a:t>
            </a:r>
            <a:r>
              <a:rPr lang="zh-CN" altLang="en-US" sz="1600" b="1" dirty="0" smtClean="0">
                <a:solidFill>
                  <a:srgbClr val="009900"/>
                </a:solidFill>
                <a:latin typeface="微软雅黑" pitchFamily="34" charset="-122"/>
                <a:ea typeface="微软雅黑" pitchFamily="34" charset="-122"/>
              </a:rPr>
              <a:t>．未成年贩毒如何处理？</a:t>
            </a:r>
            <a:r>
              <a:rPr lang="zh-CN" altLang="en-US" sz="1600" dirty="0" smtClean="0">
                <a:solidFill>
                  <a:srgbClr val="009900"/>
                </a:solidFill>
                <a:latin typeface="微软雅黑" pitchFamily="34" charset="-122"/>
                <a:ea typeface="微软雅黑" pitchFamily="34" charset="-122"/>
              </a:rPr>
              <a:t/>
            </a:r>
            <a:br>
              <a:rPr lang="zh-CN" altLang="en-US" sz="1600" dirty="0" smtClean="0">
                <a:solidFill>
                  <a:srgbClr val="009900"/>
                </a:solidFill>
                <a:latin typeface="微软雅黑" pitchFamily="34" charset="-122"/>
                <a:ea typeface="微软雅黑" pitchFamily="34" charset="-122"/>
              </a:rPr>
            </a:br>
            <a:endParaRPr lang="zh-CN" altLang="en-US" sz="1600" dirty="0" smtClean="0">
              <a:solidFill>
                <a:srgbClr val="009900"/>
              </a:solidFill>
              <a:latin typeface="微软雅黑" pitchFamily="34" charset="-122"/>
              <a:ea typeface="微软雅黑" pitchFamily="34" charset="-122"/>
            </a:endParaRPr>
          </a:p>
          <a:p>
            <a:r>
              <a:rPr lang="zh-CN" altLang="en-US" sz="1600" dirty="0" smtClean="0">
                <a:solidFill>
                  <a:srgbClr val="009900"/>
                </a:solidFill>
                <a:latin typeface="微软雅黑" pitchFamily="34" charset="-122"/>
                <a:ea typeface="微软雅黑" pitchFamily="34" charset="-122"/>
              </a:rPr>
              <a:t>　　我国</a:t>
            </a:r>
            <a:r>
              <a:rPr lang="en-US" altLang="zh-CN" sz="1600" dirty="0" smtClean="0">
                <a:solidFill>
                  <a:srgbClr val="009900"/>
                </a:solidFill>
                <a:latin typeface="微软雅黑" pitchFamily="34" charset="-122"/>
                <a:ea typeface="微软雅黑" pitchFamily="34" charset="-122"/>
              </a:rPr>
              <a:t>《</a:t>
            </a:r>
            <a:r>
              <a:rPr lang="zh-CN" altLang="en-US" sz="1600" dirty="0" smtClean="0">
                <a:solidFill>
                  <a:srgbClr val="009900"/>
                </a:solidFill>
                <a:latin typeface="微软雅黑" pitchFamily="34" charset="-122"/>
                <a:ea typeface="微软雅黑" pitchFamily="34" charset="-122"/>
              </a:rPr>
              <a:t>刑法</a:t>
            </a:r>
            <a:r>
              <a:rPr lang="en-US" altLang="zh-CN" sz="1600" dirty="0" smtClean="0">
                <a:solidFill>
                  <a:srgbClr val="009900"/>
                </a:solidFill>
                <a:latin typeface="微软雅黑" pitchFamily="34" charset="-122"/>
                <a:ea typeface="微软雅黑" pitchFamily="34" charset="-122"/>
              </a:rPr>
              <a:t>》</a:t>
            </a:r>
            <a:r>
              <a:rPr lang="zh-CN" altLang="en-US" sz="1600" dirty="0" smtClean="0">
                <a:solidFill>
                  <a:srgbClr val="009900"/>
                </a:solidFill>
                <a:latin typeface="微软雅黑" pitchFamily="34" charset="-122"/>
                <a:ea typeface="微软雅黑" pitchFamily="34" charset="-122"/>
              </a:rPr>
              <a:t>第</a:t>
            </a:r>
            <a:r>
              <a:rPr lang="en-US" altLang="zh-CN" sz="1600" dirty="0" smtClean="0">
                <a:solidFill>
                  <a:srgbClr val="009900"/>
                </a:solidFill>
                <a:latin typeface="微软雅黑" pitchFamily="34" charset="-122"/>
                <a:ea typeface="微软雅黑" pitchFamily="34" charset="-122"/>
              </a:rPr>
              <a:t>347</a:t>
            </a:r>
            <a:r>
              <a:rPr lang="zh-CN" altLang="en-US" sz="1600" dirty="0" smtClean="0">
                <a:solidFill>
                  <a:srgbClr val="009900"/>
                </a:solidFill>
                <a:latin typeface="微软雅黑" pitchFamily="34" charset="-122"/>
                <a:ea typeface="微软雅黑" pitchFamily="34" charset="-122"/>
              </a:rPr>
              <a:t>条规定，走私、贩卖、运输、制造毒品，无论数量多少，都应该追究当事人的刑事责任，并予以刑事处罚。情节严重的，处以</a:t>
            </a:r>
            <a:r>
              <a:rPr lang="en-US" altLang="zh-CN" sz="1600" dirty="0" smtClean="0">
                <a:solidFill>
                  <a:srgbClr val="009900"/>
                </a:solidFill>
                <a:latin typeface="微软雅黑" pitchFamily="34" charset="-122"/>
                <a:ea typeface="微软雅黑" pitchFamily="34" charset="-122"/>
              </a:rPr>
              <a:t>3</a:t>
            </a:r>
            <a:r>
              <a:rPr lang="zh-CN" altLang="en-US" sz="1600" dirty="0" smtClean="0">
                <a:solidFill>
                  <a:srgbClr val="009900"/>
                </a:solidFill>
                <a:latin typeface="微软雅黑" pitchFamily="34" charset="-122"/>
                <a:ea typeface="微软雅黑" pitchFamily="34" charset="-122"/>
              </a:rPr>
              <a:t>年以上</a:t>
            </a:r>
            <a:r>
              <a:rPr lang="en-US" altLang="zh-CN" sz="1600" dirty="0" smtClean="0">
                <a:solidFill>
                  <a:srgbClr val="009900"/>
                </a:solidFill>
                <a:latin typeface="微软雅黑" pitchFamily="34" charset="-122"/>
                <a:ea typeface="微软雅黑" pitchFamily="34" charset="-122"/>
              </a:rPr>
              <a:t>7</a:t>
            </a:r>
            <a:r>
              <a:rPr lang="zh-CN" altLang="en-US" sz="1600" dirty="0" smtClean="0">
                <a:solidFill>
                  <a:srgbClr val="009900"/>
                </a:solidFill>
                <a:latin typeface="微软雅黑" pitchFamily="34" charset="-122"/>
                <a:ea typeface="微软雅黑" pitchFamily="34" charset="-122"/>
              </a:rPr>
              <a:t>年以下有期徒刑，并处罚金。</a:t>
            </a:r>
          </a:p>
          <a:p>
            <a:r>
              <a:rPr lang="zh-CN" altLang="en-US" sz="1600" dirty="0" smtClean="0">
                <a:solidFill>
                  <a:srgbClr val="009900"/>
                </a:solidFill>
                <a:latin typeface="微软雅黑" pitchFamily="34" charset="-122"/>
                <a:ea typeface="微软雅黑" pitchFamily="34" charset="-122"/>
              </a:rPr>
              <a:t> </a:t>
            </a:r>
          </a:p>
          <a:p>
            <a:r>
              <a:rPr lang="zh-CN" altLang="en-US" sz="1600" dirty="0" smtClean="0">
                <a:solidFill>
                  <a:srgbClr val="009900"/>
                </a:solidFill>
                <a:latin typeface="微软雅黑" pitchFamily="34" charset="-122"/>
                <a:ea typeface="微软雅黑" pitchFamily="34" charset="-122"/>
              </a:rPr>
              <a:t>　　</a:t>
            </a:r>
            <a:r>
              <a:rPr lang="en-US" altLang="zh-CN" sz="1600" dirty="0" smtClean="0">
                <a:solidFill>
                  <a:srgbClr val="009900"/>
                </a:solidFill>
                <a:latin typeface="微软雅黑" pitchFamily="34" charset="-122"/>
                <a:ea typeface="微软雅黑" pitchFamily="34" charset="-122"/>
              </a:rPr>
              <a:t>《</a:t>
            </a:r>
            <a:r>
              <a:rPr lang="zh-CN" altLang="en-US" sz="1600" dirty="0" smtClean="0">
                <a:solidFill>
                  <a:srgbClr val="009900"/>
                </a:solidFill>
                <a:latin typeface="微软雅黑" pitchFamily="34" charset="-122"/>
                <a:ea typeface="微软雅黑" pitchFamily="34" charset="-122"/>
              </a:rPr>
              <a:t>刑法</a:t>
            </a:r>
            <a:r>
              <a:rPr lang="en-US" altLang="zh-CN" sz="1600" dirty="0" smtClean="0">
                <a:solidFill>
                  <a:srgbClr val="009900"/>
                </a:solidFill>
                <a:latin typeface="微软雅黑" pitchFamily="34" charset="-122"/>
                <a:ea typeface="微软雅黑" pitchFamily="34" charset="-122"/>
              </a:rPr>
              <a:t>》</a:t>
            </a:r>
            <a:r>
              <a:rPr lang="zh-CN" altLang="en-US" sz="1600" dirty="0" smtClean="0">
                <a:solidFill>
                  <a:srgbClr val="009900"/>
                </a:solidFill>
                <a:latin typeface="微软雅黑" pitchFamily="34" charset="-122"/>
                <a:ea typeface="微软雅黑" pitchFamily="34" charset="-122"/>
              </a:rPr>
              <a:t>第</a:t>
            </a:r>
            <a:r>
              <a:rPr lang="en-US" altLang="zh-CN" sz="1600" dirty="0" smtClean="0">
                <a:solidFill>
                  <a:srgbClr val="009900"/>
                </a:solidFill>
                <a:latin typeface="微软雅黑" pitchFamily="34" charset="-122"/>
                <a:ea typeface="微软雅黑" pitchFamily="34" charset="-122"/>
              </a:rPr>
              <a:t>17</a:t>
            </a:r>
            <a:r>
              <a:rPr lang="zh-CN" altLang="en-US" sz="1600" dirty="0" smtClean="0">
                <a:solidFill>
                  <a:srgbClr val="009900"/>
                </a:solidFill>
                <a:latin typeface="微软雅黑" pitchFamily="34" charset="-122"/>
                <a:ea typeface="微软雅黑" pitchFamily="34" charset="-122"/>
              </a:rPr>
              <a:t>条规定，已满</a:t>
            </a:r>
            <a:r>
              <a:rPr lang="en-US" altLang="zh-CN" sz="1600" dirty="0" smtClean="0">
                <a:solidFill>
                  <a:srgbClr val="009900"/>
                </a:solidFill>
                <a:latin typeface="微软雅黑" pitchFamily="34" charset="-122"/>
                <a:ea typeface="微软雅黑" pitchFamily="34" charset="-122"/>
              </a:rPr>
              <a:t>14</a:t>
            </a:r>
            <a:r>
              <a:rPr lang="zh-CN" altLang="en-US" sz="1600" dirty="0" smtClean="0">
                <a:solidFill>
                  <a:srgbClr val="009900"/>
                </a:solidFill>
                <a:latin typeface="微软雅黑" pitchFamily="34" charset="-122"/>
                <a:ea typeface="微软雅黑" pitchFamily="34" charset="-122"/>
              </a:rPr>
              <a:t>周岁不满</a:t>
            </a:r>
            <a:r>
              <a:rPr lang="en-US" altLang="zh-CN" sz="1600" dirty="0" smtClean="0">
                <a:solidFill>
                  <a:srgbClr val="009900"/>
                </a:solidFill>
                <a:latin typeface="微软雅黑" pitchFamily="34" charset="-122"/>
                <a:ea typeface="微软雅黑" pitchFamily="34" charset="-122"/>
              </a:rPr>
              <a:t>16</a:t>
            </a:r>
            <a:r>
              <a:rPr lang="zh-CN" altLang="en-US" sz="1600" dirty="0" smtClean="0">
                <a:solidFill>
                  <a:srgbClr val="009900"/>
                </a:solidFill>
                <a:latin typeface="微软雅黑" pitchFamily="34" charset="-122"/>
                <a:ea typeface="微软雅黑" pitchFamily="34" charset="-122"/>
              </a:rPr>
              <a:t>周岁的人，犯故意杀人、故意伤害致人重伤或者死亡、强奸、抢劫、贩卖毒品、放火、爆炸、投毒罪的，应当负刑事责任。</a:t>
            </a:r>
          </a:p>
          <a:p>
            <a:r>
              <a:rPr lang="zh-CN" altLang="en-US" sz="1600" dirty="0" smtClean="0">
                <a:solidFill>
                  <a:srgbClr val="009900"/>
                </a:solidFill>
                <a:latin typeface="微软雅黑" pitchFamily="34" charset="-122"/>
                <a:ea typeface="微软雅黑" pitchFamily="34" charset="-122"/>
              </a:rPr>
              <a:t> </a:t>
            </a:r>
          </a:p>
          <a:p>
            <a:r>
              <a:rPr lang="en-US" altLang="zh-CN" sz="1600" b="1" dirty="0" smtClean="0">
                <a:solidFill>
                  <a:srgbClr val="009900"/>
                </a:solidFill>
                <a:latin typeface="微软雅黑" pitchFamily="34" charset="-122"/>
                <a:ea typeface="微软雅黑" pitchFamily="34" charset="-122"/>
              </a:rPr>
              <a:t>2</a:t>
            </a:r>
            <a:r>
              <a:rPr lang="zh-CN" altLang="en-US" sz="1600" b="1" dirty="0" smtClean="0">
                <a:solidFill>
                  <a:srgbClr val="009900"/>
                </a:solidFill>
                <a:latin typeface="微软雅黑" pitchFamily="34" charset="-122"/>
                <a:ea typeface="微软雅黑" pitchFamily="34" charset="-122"/>
              </a:rPr>
              <a:t>．未成年吸毒如何处理？</a:t>
            </a:r>
            <a:endParaRPr lang="zh-CN" altLang="en-US" sz="1600" dirty="0" smtClean="0">
              <a:solidFill>
                <a:srgbClr val="009900"/>
              </a:solidFill>
              <a:latin typeface="微软雅黑" pitchFamily="34" charset="-122"/>
              <a:ea typeface="微软雅黑" pitchFamily="34" charset="-122"/>
            </a:endParaRPr>
          </a:p>
          <a:p>
            <a:r>
              <a:rPr lang="zh-CN" altLang="en-US" sz="1600" dirty="0" smtClean="0">
                <a:solidFill>
                  <a:srgbClr val="009900"/>
                </a:solidFill>
                <a:latin typeface="微软雅黑" pitchFamily="34" charset="-122"/>
                <a:ea typeface="微软雅黑" pitchFamily="34" charset="-122"/>
              </a:rPr>
              <a:t>　　吸食、注射毒品的，处</a:t>
            </a:r>
            <a:r>
              <a:rPr lang="en-US" altLang="zh-CN" sz="1600" dirty="0" smtClean="0">
                <a:solidFill>
                  <a:srgbClr val="009900"/>
                </a:solidFill>
                <a:latin typeface="微软雅黑" pitchFamily="34" charset="-122"/>
                <a:ea typeface="微软雅黑" pitchFamily="34" charset="-122"/>
              </a:rPr>
              <a:t>10</a:t>
            </a:r>
            <a:r>
              <a:rPr lang="zh-CN" altLang="en-US" sz="1600" dirty="0" smtClean="0">
                <a:solidFill>
                  <a:srgbClr val="009900"/>
                </a:solidFill>
                <a:latin typeface="微软雅黑" pitchFamily="34" charset="-122"/>
                <a:ea typeface="微软雅黑" pitchFamily="34" charset="-122"/>
              </a:rPr>
              <a:t>日以上</a:t>
            </a:r>
            <a:r>
              <a:rPr lang="en-US" altLang="zh-CN" sz="1600" dirty="0" smtClean="0">
                <a:solidFill>
                  <a:srgbClr val="009900"/>
                </a:solidFill>
                <a:latin typeface="微软雅黑" pitchFamily="34" charset="-122"/>
                <a:ea typeface="微软雅黑" pitchFamily="34" charset="-122"/>
              </a:rPr>
              <a:t>15</a:t>
            </a:r>
            <a:r>
              <a:rPr lang="zh-CN" altLang="en-US" sz="1600" dirty="0" smtClean="0">
                <a:solidFill>
                  <a:srgbClr val="009900"/>
                </a:solidFill>
                <a:latin typeface="微软雅黑" pitchFamily="34" charset="-122"/>
                <a:ea typeface="微软雅黑" pitchFamily="34" charset="-122"/>
              </a:rPr>
              <a:t>日以下拘留，可以并处</a:t>
            </a:r>
            <a:r>
              <a:rPr lang="en-US" altLang="zh-CN" sz="1600" dirty="0" smtClean="0">
                <a:solidFill>
                  <a:srgbClr val="009900"/>
                </a:solidFill>
                <a:latin typeface="微软雅黑" pitchFamily="34" charset="-122"/>
                <a:ea typeface="微软雅黑" pitchFamily="34" charset="-122"/>
              </a:rPr>
              <a:t>2000</a:t>
            </a:r>
            <a:r>
              <a:rPr lang="zh-CN" altLang="en-US" sz="1600" dirty="0" smtClean="0">
                <a:solidFill>
                  <a:srgbClr val="009900"/>
                </a:solidFill>
                <a:latin typeface="微软雅黑" pitchFamily="34" charset="-122"/>
                <a:ea typeface="微软雅黑" pitchFamily="34" charset="-122"/>
              </a:rPr>
              <a:t>元以下罚款</a:t>
            </a:r>
            <a:r>
              <a:rPr lang="en-US" altLang="zh-CN" sz="1600" dirty="0" smtClean="0">
                <a:solidFill>
                  <a:srgbClr val="009900"/>
                </a:solidFill>
                <a:latin typeface="微软雅黑" pitchFamily="34" charset="-122"/>
                <a:ea typeface="微软雅黑" pitchFamily="34" charset="-122"/>
              </a:rPr>
              <a:t>;</a:t>
            </a:r>
            <a:r>
              <a:rPr lang="zh-CN" altLang="en-US" sz="1600" dirty="0" smtClean="0">
                <a:solidFill>
                  <a:srgbClr val="009900"/>
                </a:solidFill>
                <a:latin typeface="微软雅黑" pitchFamily="34" charset="-122"/>
                <a:ea typeface="微软雅黑" pitchFamily="34" charset="-122"/>
              </a:rPr>
              <a:t>情节较轻的，处</a:t>
            </a:r>
            <a:r>
              <a:rPr lang="en-US" altLang="zh-CN" sz="1600" dirty="0" smtClean="0">
                <a:solidFill>
                  <a:srgbClr val="009900"/>
                </a:solidFill>
                <a:latin typeface="微软雅黑" pitchFamily="34" charset="-122"/>
                <a:ea typeface="微软雅黑" pitchFamily="34" charset="-122"/>
              </a:rPr>
              <a:t>5</a:t>
            </a:r>
            <a:r>
              <a:rPr lang="zh-CN" altLang="en-US" sz="1600" dirty="0" smtClean="0">
                <a:solidFill>
                  <a:srgbClr val="009900"/>
                </a:solidFill>
                <a:latin typeface="微软雅黑" pitchFamily="34" charset="-122"/>
                <a:ea typeface="微软雅黑" pitchFamily="34" charset="-122"/>
              </a:rPr>
              <a:t>日以下拘留或者</a:t>
            </a:r>
            <a:r>
              <a:rPr lang="en-US" altLang="zh-CN" sz="1600" dirty="0" smtClean="0">
                <a:solidFill>
                  <a:srgbClr val="009900"/>
                </a:solidFill>
                <a:latin typeface="微软雅黑" pitchFamily="34" charset="-122"/>
                <a:ea typeface="微软雅黑" pitchFamily="34" charset="-122"/>
              </a:rPr>
              <a:t>500</a:t>
            </a:r>
            <a:r>
              <a:rPr lang="zh-CN" altLang="en-US" sz="1600" dirty="0" smtClean="0">
                <a:solidFill>
                  <a:srgbClr val="009900"/>
                </a:solidFill>
                <a:latin typeface="微软雅黑" pitchFamily="34" charset="-122"/>
                <a:ea typeface="微软雅黑" pitchFamily="34" charset="-122"/>
              </a:rPr>
              <a:t>元以下罚款，已满</a:t>
            </a:r>
            <a:r>
              <a:rPr lang="en-US" altLang="zh-CN" sz="1600" dirty="0" smtClean="0">
                <a:solidFill>
                  <a:srgbClr val="009900"/>
                </a:solidFill>
                <a:latin typeface="微软雅黑" pitchFamily="34" charset="-122"/>
                <a:ea typeface="微软雅黑" pitchFamily="34" charset="-122"/>
              </a:rPr>
              <a:t>14</a:t>
            </a:r>
            <a:r>
              <a:rPr lang="zh-CN" altLang="en-US" sz="1600" dirty="0" smtClean="0">
                <a:solidFill>
                  <a:srgbClr val="009900"/>
                </a:solidFill>
                <a:latin typeface="微软雅黑" pitchFamily="34" charset="-122"/>
                <a:ea typeface="微软雅黑" pitchFamily="34" charset="-122"/>
              </a:rPr>
              <a:t>周岁不满</a:t>
            </a:r>
            <a:r>
              <a:rPr lang="en-US" altLang="zh-CN" sz="1600" dirty="0" smtClean="0">
                <a:solidFill>
                  <a:srgbClr val="009900"/>
                </a:solidFill>
                <a:latin typeface="微软雅黑" pitchFamily="34" charset="-122"/>
                <a:ea typeface="微软雅黑" pitchFamily="34" charset="-122"/>
              </a:rPr>
              <a:t>18</a:t>
            </a:r>
            <a:r>
              <a:rPr lang="zh-CN" altLang="en-US" sz="1600" dirty="0" smtClean="0">
                <a:solidFill>
                  <a:srgbClr val="009900"/>
                </a:solidFill>
                <a:latin typeface="微软雅黑" pitchFamily="34" charset="-122"/>
                <a:ea typeface="微软雅黑" pitchFamily="34" charset="-122"/>
              </a:rPr>
              <a:t>周岁的人，从轻或者减轻处罚</a:t>
            </a:r>
            <a:r>
              <a:rPr lang="en-US" altLang="zh-CN" sz="1600" dirty="0" smtClean="0">
                <a:solidFill>
                  <a:srgbClr val="009900"/>
                </a:solidFill>
                <a:latin typeface="微软雅黑" pitchFamily="34" charset="-122"/>
                <a:ea typeface="微软雅黑" pitchFamily="34" charset="-122"/>
              </a:rPr>
              <a:t>;</a:t>
            </a:r>
            <a:r>
              <a:rPr lang="zh-CN" altLang="en-US" sz="1600" dirty="0" smtClean="0">
                <a:solidFill>
                  <a:srgbClr val="009900"/>
                </a:solidFill>
                <a:latin typeface="微软雅黑" pitchFamily="34" charset="-122"/>
                <a:ea typeface="微软雅黑" pitchFamily="34" charset="-122"/>
              </a:rPr>
              <a:t>不满</a:t>
            </a:r>
            <a:r>
              <a:rPr lang="en-US" altLang="zh-CN" sz="1600" dirty="0" smtClean="0">
                <a:solidFill>
                  <a:srgbClr val="009900"/>
                </a:solidFill>
                <a:latin typeface="微软雅黑" pitchFamily="34" charset="-122"/>
                <a:ea typeface="微软雅黑" pitchFamily="34" charset="-122"/>
              </a:rPr>
              <a:t>14</a:t>
            </a:r>
            <a:r>
              <a:rPr lang="zh-CN" altLang="en-US" sz="1600" dirty="0" smtClean="0">
                <a:solidFill>
                  <a:srgbClr val="009900"/>
                </a:solidFill>
                <a:latin typeface="微软雅黑" pitchFamily="34" charset="-122"/>
                <a:ea typeface="微软雅黑" pitchFamily="34" charset="-122"/>
              </a:rPr>
              <a:t>周岁的人违反治安管理的，不予处罚，责令其监护人严加管教。</a:t>
            </a:r>
            <a:endParaRPr lang="zh-CN" altLang="en-US" sz="1600" dirty="0">
              <a:solidFill>
                <a:srgbClr val="009900"/>
              </a:solidFill>
              <a:latin typeface="微软雅黑" pitchFamily="34" charset="-122"/>
              <a:ea typeface="微软雅黑" pitchFamily="34" charset="-122"/>
            </a:endParaRPr>
          </a:p>
        </p:txBody>
      </p:sp>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1335317" y="1669142"/>
            <a:ext cx="2365829" cy="1862048"/>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smtClean="0">
                <a:ln>
                  <a:noFill/>
                </a:ln>
                <a:solidFill>
                  <a:srgbClr val="578B18"/>
                </a:solidFill>
                <a:uLnTx/>
                <a:uFillTx/>
                <a:latin typeface="Impact" pitchFamily="34" charset="0"/>
                <a:ea typeface="方正舒体" pitchFamily="2" charset="-122"/>
                <a:sym typeface="+mn-ea"/>
              </a:rPr>
              <a:t>03</a:t>
            </a:r>
            <a:endParaRPr lang="en-US" altLang="zh-CN" sz="11500" noProof="0" dirty="0">
              <a:ln>
                <a:noFill/>
              </a:ln>
              <a:solidFill>
                <a:srgbClr val="578B18"/>
              </a:solidFill>
              <a:uLnTx/>
              <a:uFillTx/>
              <a:latin typeface="Impact" pitchFamily="34" charset="0"/>
              <a:ea typeface="方正舒体" pitchFamily="2" charset="-122"/>
              <a:sym typeface="+mn-ea"/>
            </a:endParaRPr>
          </a:p>
        </p:txBody>
      </p:sp>
      <p:sp>
        <p:nvSpPr>
          <p:cNvPr id="17" name="文本框 16"/>
          <p:cNvSpPr txBox="1"/>
          <p:nvPr/>
        </p:nvSpPr>
        <p:spPr>
          <a:xfrm>
            <a:off x="3352800" y="2191659"/>
            <a:ext cx="4760686" cy="830997"/>
          </a:xfrm>
          <a:prstGeom prst="rect">
            <a:avLst/>
          </a:prstGeom>
          <a:noFill/>
        </p:spPr>
        <p:txBody>
          <a:bodyPr wrap="square" rtlCol="0">
            <a:spAutoFit/>
          </a:bodyPr>
          <a:lstStyle/>
          <a:p>
            <a:r>
              <a:rPr lang="zh-CN" altLang="en-US" sz="4800" b="1" dirty="0" smtClean="0">
                <a:solidFill>
                  <a:srgbClr val="578B18"/>
                </a:solidFill>
                <a:latin typeface="微软雅黑" charset="0"/>
                <a:ea typeface="微软雅黑" charset="0"/>
                <a:sym typeface="+mn-ea"/>
              </a:rPr>
              <a:t>  毒品的种类</a:t>
            </a:r>
            <a:endParaRPr lang="zh-CN" altLang="en-US" sz="4800" b="1" dirty="0">
              <a:solidFill>
                <a:srgbClr val="578B18"/>
              </a:solidFill>
              <a:latin typeface="微软雅黑" charset="0"/>
              <a:ea typeface="微软雅黑" charset="0"/>
              <a:sym typeface="+mn-ea"/>
            </a:endParaRPr>
          </a:p>
        </p:txBody>
      </p:sp>
    </p:spTree>
    <p:extLst>
      <p:ext uri="{BB962C8B-B14F-4D97-AF65-F5344CB8AC3E}">
        <p14:creationId xmlns="" xmlns:p14="http://schemas.microsoft.com/office/powerpoint/2010/main" val="2206167145"/>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13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100000">
                                          <p:val>
                                            <p:strVal val="#ppt_x"/>
                                          </p:val>
                                        </p:tav>
                                      </p:tavLst>
                                    </p:anim>
                                    <p:anim calcmode="lin" valueType="num">
                                      <p:cBhvr>
                                        <p:cTn id="8" dur="500" fill="hold"/>
                                        <p:tgtEl>
                                          <p:spTgt spid="16"/>
                                        </p:tgtEl>
                                        <p:attrNameLst>
                                          <p:attrName>ppt_y</p:attrName>
                                        </p:attrNameLst>
                                      </p:cBhvr>
                                      <p:tavLst>
                                        <p:tav tm="0">
                                          <p:val>
                                            <p:strVal val="#ppt_y-#ppt_h/2"/>
                                          </p:val>
                                        </p:tav>
                                        <p:tav tm="100000">
                                          <p:val>
                                            <p:strVal val="#ppt_y"/>
                                          </p:val>
                                        </p:tav>
                                      </p:tavLst>
                                    </p:anim>
                                    <p:anim calcmode="lin" valueType="num">
                                      <p:cBhvr>
                                        <p:cTn id="9" dur="500" fill="hold"/>
                                        <p:tgtEl>
                                          <p:spTgt spid="16"/>
                                        </p:tgtEl>
                                        <p:attrNameLst>
                                          <p:attrName>ppt_w</p:attrName>
                                        </p:attrNameLst>
                                      </p:cBhvr>
                                      <p:tavLst>
                                        <p:tav tm="0">
                                          <p:val>
                                            <p:strVal val="#ppt_w"/>
                                          </p:val>
                                        </p:tav>
                                        <p:tav tm="100000">
                                          <p:val>
                                            <p:strVal val="#ppt_w"/>
                                          </p:val>
                                        </p:tav>
                                      </p:tavLst>
                                    </p:anim>
                                    <p:anim calcmode="lin" valueType="num">
                                      <p:cBhvr>
                                        <p:cTn id="10" dur="500" fill="hold"/>
                                        <p:tgtEl>
                                          <p:spTgt spid="16"/>
                                        </p:tgtEl>
                                        <p:attrNameLst>
                                          <p:attrName>ppt_h</p:attrName>
                                        </p:attrNameLst>
                                      </p:cBhvr>
                                      <p:tavLst>
                                        <p:tav tm="0">
                                          <p:val>
                                            <p:fltVal val="0"/>
                                          </p:val>
                                        </p:tav>
                                        <p:tav tm="100000">
                                          <p:val>
                                            <p:strVal val="#ppt_h"/>
                                          </p:val>
                                        </p:tav>
                                      </p:tavLst>
                                    </p:anim>
                                  </p:childTnLst>
                                </p:cTn>
                              </p:par>
                            </p:childTnLst>
                          </p:cTn>
                        </p:par>
                        <p:par>
                          <p:cTn id="11" fill="hold">
                            <p:stCondLst>
                              <p:cond delay="565"/>
                            </p:stCondLst>
                            <p:childTnLst>
                              <p:par>
                                <p:cTn id="12" presetID="22" presetClass="entr" presetSubtype="8"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4347032" y="1298019"/>
            <a:ext cx="3824515" cy="3576289"/>
          </a:xfrm>
          <a:prstGeom prst="rect">
            <a:avLst/>
          </a:prstGeom>
          <a:noFill/>
          <a:ln w="9525">
            <a:solidFill>
              <a:srgbClr val="FFFF00"/>
            </a:solid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254125" y="1900464"/>
            <a:ext cx="2571750" cy="1981200"/>
          </a:xfrm>
          <a:prstGeom prst="rect">
            <a:avLst/>
          </a:prstGeom>
          <a:noFill/>
          <a:ln w="9525">
            <a:solidFill>
              <a:srgbClr val="FFFF00"/>
            </a:solidFill>
            <a:miter lim="800000"/>
            <a:headEnd/>
            <a:tailEnd/>
          </a:ln>
        </p:spPr>
      </p:pic>
    </p:spTree>
    <p:extLst>
      <p:ext uri="{BB962C8B-B14F-4D97-AF65-F5344CB8AC3E}">
        <p14:creationId xmlns="" xmlns:p14="http://schemas.microsoft.com/office/powerpoint/2010/main" val="1776233060"/>
      </p:ext>
    </p:extLst>
  </p:cSld>
  <p:clrMapOvr>
    <a:masterClrMapping/>
  </p:clrMapOvr>
  <mc:AlternateContent xmlns:mc="http://schemas.openxmlformats.org/markup-compatibility/2006">
    <mc:Choice xmlns="" xmlns:p14="http://schemas.microsoft.com/office/powerpoint/2010/main" Requires="p14">
      <p:transition spd="slow" p14:dur="900" advClick="0" advTm="0">
        <p14:warp dir="in"/>
      </p:transition>
    </mc:Choice>
    <mc:Fallback>
      <p:transition spd="slow" advClick="0" advTm="0">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自定义 208">
      <a:dk1>
        <a:sysClr val="windowText" lastClr="000000"/>
      </a:dk1>
      <a:lt1>
        <a:sysClr val="window" lastClr="FFFFFF"/>
      </a:lt1>
      <a:dk2>
        <a:srgbClr val="44546A"/>
      </a:dk2>
      <a:lt2>
        <a:srgbClr val="E7E6E6"/>
      </a:lt2>
      <a:accent1>
        <a:srgbClr val="5B9BD5"/>
      </a:accent1>
      <a:accent2>
        <a:srgbClr val="3E760C"/>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Dragon</Template>
  <TotalTime>1371</TotalTime>
  <Words>1061</Words>
  <Application>Microsoft Office PowerPoint</Application>
  <PresentationFormat>全屏显示(16:9)</PresentationFormat>
  <Paragraphs>85</Paragraphs>
  <Slides>26</Slides>
  <Notes>21</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123</cp:revision>
  <dcterms:created xsi:type="dcterms:W3CDTF">2017-03-04T06:55:50Z</dcterms:created>
  <dcterms:modified xsi:type="dcterms:W3CDTF">2019-11-07T08:17:25Z</dcterms:modified>
</cp:coreProperties>
</file>