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4"/>
  </p:handoutMasterIdLst>
  <p:sldIdLst>
    <p:sldId id="256" r:id="rId3"/>
    <p:sldId id="258" r:id="rId4"/>
    <p:sldId id="263" r:id="rId5"/>
    <p:sldId id="262" r:id="rId6"/>
    <p:sldId id="261" r:id="rId7"/>
    <p:sldId id="264" r:id="rId8"/>
    <p:sldId id="265" r:id="rId9"/>
    <p:sldId id="266" r:id="rId10"/>
    <p:sldId id="267" r:id="rId11"/>
    <p:sldId id="270" r:id="rId12"/>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7" name="直接连接符 6"/>
          <p:cNvCxnSpPr/>
          <p:nvPr/>
        </p:nvCxnSpPr>
        <p:spPr>
          <a:xfrm>
            <a:off x="3905016" y="5380620"/>
            <a:ext cx="4456918" cy="0"/>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8" name="Freeform 25"/>
          <p:cNvSpPr>
            <a:spLocks noEditPoints="1"/>
          </p:cNvSpPr>
          <p:nvPr/>
        </p:nvSpPr>
        <p:spPr bwMode="auto">
          <a:xfrm>
            <a:off x="5587135" y="2889607"/>
            <a:ext cx="1092680" cy="901807"/>
          </a:xfrm>
          <a:custGeom>
            <a:avLst/>
            <a:gdLst>
              <a:gd name="T0" fmla="*/ 571 w 1073"/>
              <a:gd name="T1" fmla="*/ 667 h 884"/>
              <a:gd name="T2" fmla="*/ 41 w 1073"/>
              <a:gd name="T3" fmla="*/ 596 h 884"/>
              <a:gd name="T4" fmla="*/ 912 w 1073"/>
              <a:gd name="T5" fmla="*/ 619 h 884"/>
              <a:gd name="T6" fmla="*/ 899 w 1073"/>
              <a:gd name="T7" fmla="*/ 602 h 884"/>
              <a:gd name="T8" fmla="*/ 566 w 1073"/>
              <a:gd name="T9" fmla="*/ 634 h 884"/>
              <a:gd name="T10" fmla="*/ 45 w 1073"/>
              <a:gd name="T11" fmla="*/ 382 h 884"/>
              <a:gd name="T12" fmla="*/ 577 w 1073"/>
              <a:gd name="T13" fmla="*/ 651 h 884"/>
              <a:gd name="T14" fmla="*/ 911 w 1073"/>
              <a:gd name="T15" fmla="*/ 489 h 884"/>
              <a:gd name="T16" fmla="*/ 566 w 1073"/>
              <a:gd name="T17" fmla="*/ 634 h 884"/>
              <a:gd name="T18" fmla="*/ 788 w 1073"/>
              <a:gd name="T19" fmla="*/ 456 h 884"/>
              <a:gd name="T20" fmla="*/ 779 w 1073"/>
              <a:gd name="T21" fmla="*/ 348 h 884"/>
              <a:gd name="T22" fmla="*/ 224 w 1073"/>
              <a:gd name="T23" fmla="*/ 340 h 884"/>
              <a:gd name="T24" fmla="*/ 56 w 1073"/>
              <a:gd name="T25" fmla="*/ 377 h 884"/>
              <a:gd name="T26" fmla="*/ 566 w 1073"/>
              <a:gd name="T27" fmla="*/ 867 h 884"/>
              <a:gd name="T28" fmla="*/ 45 w 1073"/>
              <a:gd name="T29" fmla="*/ 614 h 884"/>
              <a:gd name="T30" fmla="*/ 577 w 1073"/>
              <a:gd name="T31" fmla="*/ 884 h 884"/>
              <a:gd name="T32" fmla="*/ 911 w 1073"/>
              <a:gd name="T33" fmla="*/ 722 h 884"/>
              <a:gd name="T34" fmla="*/ 566 w 1073"/>
              <a:gd name="T35" fmla="*/ 867 h 884"/>
              <a:gd name="T36" fmla="*/ 839 w 1073"/>
              <a:gd name="T37" fmla="*/ 271 h 884"/>
              <a:gd name="T38" fmla="*/ 831 w 1073"/>
              <a:gd name="T39" fmla="*/ 290 h 884"/>
              <a:gd name="T40" fmla="*/ 836 w 1073"/>
              <a:gd name="T41" fmla="*/ 318 h 884"/>
              <a:gd name="T42" fmla="*/ 814 w 1073"/>
              <a:gd name="T43" fmla="*/ 443 h 884"/>
              <a:gd name="T44" fmla="*/ 877 w 1073"/>
              <a:gd name="T45" fmla="*/ 333 h 884"/>
              <a:gd name="T46" fmla="*/ 870 w 1073"/>
              <a:gd name="T47" fmla="*/ 306 h 884"/>
              <a:gd name="T48" fmla="*/ 876 w 1073"/>
              <a:gd name="T49" fmla="*/ 277 h 884"/>
              <a:gd name="T50" fmla="*/ 869 w 1073"/>
              <a:gd name="T51" fmla="*/ 179 h 884"/>
              <a:gd name="T52" fmla="*/ 1067 w 1073"/>
              <a:gd name="T53" fmla="*/ 137 h 884"/>
              <a:gd name="T54" fmla="*/ 608 w 1073"/>
              <a:gd name="T55" fmla="*/ 4 h 884"/>
              <a:gd name="T56" fmla="*/ 325 w 1073"/>
              <a:gd name="T57" fmla="*/ 23 h 884"/>
              <a:gd name="T58" fmla="*/ 9 w 1073"/>
              <a:gd name="T59" fmla="*/ 61 h 884"/>
              <a:gd name="T60" fmla="*/ 377 w 1073"/>
              <a:gd name="T61" fmla="*/ 255 h 884"/>
              <a:gd name="T62" fmla="*/ 817 w 1073"/>
              <a:gd name="T63" fmla="*/ 188 h 884"/>
              <a:gd name="T64" fmla="*/ 494 w 1073"/>
              <a:gd name="T65" fmla="*/ 127 h 884"/>
              <a:gd name="T66" fmla="*/ 829 w 1073"/>
              <a:gd name="T67" fmla="*/ 161 h 884"/>
              <a:gd name="T68" fmla="*/ 756 w 1073"/>
              <a:gd name="T69" fmla="*/ 222 h 884"/>
              <a:gd name="T70" fmla="*/ 248 w 1073"/>
              <a:gd name="T71" fmla="*/ 340 h 884"/>
              <a:gd name="T72" fmla="*/ 367 w 1073"/>
              <a:gd name="T73" fmla="*/ 276 h 884"/>
              <a:gd name="T74" fmla="*/ 756 w 1073"/>
              <a:gd name="T75" fmla="*/ 222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3" h="884">
                <a:moveTo>
                  <a:pt x="564" y="750"/>
                </a:moveTo>
                <a:cubicBezTo>
                  <a:pt x="557" y="722"/>
                  <a:pt x="556" y="694"/>
                  <a:pt x="571" y="667"/>
                </a:cubicBezTo>
                <a:lnTo>
                  <a:pt x="42" y="497"/>
                </a:lnTo>
                <a:cubicBezTo>
                  <a:pt x="22" y="524"/>
                  <a:pt x="17" y="559"/>
                  <a:pt x="41" y="596"/>
                </a:cubicBezTo>
                <a:lnTo>
                  <a:pt x="575" y="767"/>
                </a:lnTo>
                <a:lnTo>
                  <a:pt x="912" y="619"/>
                </a:lnTo>
                <a:cubicBezTo>
                  <a:pt x="921" y="615"/>
                  <a:pt x="919" y="608"/>
                  <a:pt x="908" y="605"/>
                </a:cubicBezTo>
                <a:lnTo>
                  <a:pt x="899" y="602"/>
                </a:lnTo>
                <a:lnTo>
                  <a:pt x="564" y="750"/>
                </a:lnTo>
                <a:close/>
                <a:moveTo>
                  <a:pt x="566" y="634"/>
                </a:moveTo>
                <a:cubicBezTo>
                  <a:pt x="559" y="606"/>
                  <a:pt x="558" y="578"/>
                  <a:pt x="573" y="551"/>
                </a:cubicBezTo>
                <a:lnTo>
                  <a:pt x="45" y="382"/>
                </a:lnTo>
                <a:cubicBezTo>
                  <a:pt x="24" y="408"/>
                  <a:pt x="19" y="443"/>
                  <a:pt x="43" y="480"/>
                </a:cubicBezTo>
                <a:lnTo>
                  <a:pt x="577" y="651"/>
                </a:lnTo>
                <a:lnTo>
                  <a:pt x="914" y="503"/>
                </a:lnTo>
                <a:cubicBezTo>
                  <a:pt x="923" y="499"/>
                  <a:pt x="922" y="493"/>
                  <a:pt x="911" y="489"/>
                </a:cubicBezTo>
                <a:lnTo>
                  <a:pt x="902" y="486"/>
                </a:lnTo>
                <a:lnTo>
                  <a:pt x="566" y="634"/>
                </a:lnTo>
                <a:close/>
                <a:moveTo>
                  <a:pt x="584" y="546"/>
                </a:moveTo>
                <a:lnTo>
                  <a:pt x="788" y="456"/>
                </a:lnTo>
                <a:lnTo>
                  <a:pt x="803" y="355"/>
                </a:lnTo>
                <a:lnTo>
                  <a:pt x="779" y="348"/>
                </a:lnTo>
                <a:cubicBezTo>
                  <a:pt x="768" y="432"/>
                  <a:pt x="560" y="438"/>
                  <a:pt x="502" y="438"/>
                </a:cubicBezTo>
                <a:cubicBezTo>
                  <a:pt x="442" y="438"/>
                  <a:pt x="224" y="431"/>
                  <a:pt x="224" y="340"/>
                </a:cubicBezTo>
                <a:lnTo>
                  <a:pt x="224" y="303"/>
                </a:lnTo>
                <a:lnTo>
                  <a:pt x="56" y="377"/>
                </a:lnTo>
                <a:lnTo>
                  <a:pt x="584" y="546"/>
                </a:lnTo>
                <a:close/>
                <a:moveTo>
                  <a:pt x="566" y="867"/>
                </a:moveTo>
                <a:cubicBezTo>
                  <a:pt x="559" y="839"/>
                  <a:pt x="558" y="810"/>
                  <a:pt x="573" y="783"/>
                </a:cubicBezTo>
                <a:lnTo>
                  <a:pt x="45" y="614"/>
                </a:lnTo>
                <a:cubicBezTo>
                  <a:pt x="24" y="641"/>
                  <a:pt x="19" y="676"/>
                  <a:pt x="43" y="713"/>
                </a:cubicBezTo>
                <a:lnTo>
                  <a:pt x="577" y="884"/>
                </a:lnTo>
                <a:lnTo>
                  <a:pt x="914" y="735"/>
                </a:lnTo>
                <a:cubicBezTo>
                  <a:pt x="923" y="731"/>
                  <a:pt x="922" y="725"/>
                  <a:pt x="911" y="722"/>
                </a:cubicBezTo>
                <a:lnTo>
                  <a:pt x="902" y="719"/>
                </a:lnTo>
                <a:lnTo>
                  <a:pt x="566" y="867"/>
                </a:lnTo>
                <a:close/>
                <a:moveTo>
                  <a:pt x="839" y="173"/>
                </a:moveTo>
                <a:lnTo>
                  <a:pt x="839" y="271"/>
                </a:lnTo>
                <a:cubicBezTo>
                  <a:pt x="836" y="272"/>
                  <a:pt x="832" y="274"/>
                  <a:pt x="832" y="277"/>
                </a:cubicBezTo>
                <a:lnTo>
                  <a:pt x="831" y="290"/>
                </a:lnTo>
                <a:cubicBezTo>
                  <a:pt x="831" y="298"/>
                  <a:pt x="838" y="301"/>
                  <a:pt x="837" y="307"/>
                </a:cubicBezTo>
                <a:lnTo>
                  <a:pt x="836" y="318"/>
                </a:lnTo>
                <a:cubicBezTo>
                  <a:pt x="836" y="323"/>
                  <a:pt x="831" y="327"/>
                  <a:pt x="831" y="333"/>
                </a:cubicBezTo>
                <a:lnTo>
                  <a:pt x="814" y="443"/>
                </a:lnTo>
                <a:cubicBezTo>
                  <a:pt x="821" y="456"/>
                  <a:pt x="886" y="456"/>
                  <a:pt x="894" y="443"/>
                </a:cubicBezTo>
                <a:lnTo>
                  <a:pt x="877" y="333"/>
                </a:lnTo>
                <a:cubicBezTo>
                  <a:pt x="877" y="327"/>
                  <a:pt x="872" y="323"/>
                  <a:pt x="871" y="318"/>
                </a:cubicBezTo>
                <a:lnTo>
                  <a:pt x="870" y="306"/>
                </a:lnTo>
                <a:cubicBezTo>
                  <a:pt x="870" y="300"/>
                  <a:pt x="877" y="299"/>
                  <a:pt x="877" y="291"/>
                </a:cubicBezTo>
                <a:lnTo>
                  <a:pt x="876" y="277"/>
                </a:lnTo>
                <a:cubicBezTo>
                  <a:pt x="876" y="274"/>
                  <a:pt x="872" y="272"/>
                  <a:pt x="869" y="271"/>
                </a:cubicBezTo>
                <a:cubicBezTo>
                  <a:pt x="869" y="172"/>
                  <a:pt x="869" y="285"/>
                  <a:pt x="869" y="179"/>
                </a:cubicBezTo>
                <a:lnTo>
                  <a:pt x="1066" y="144"/>
                </a:lnTo>
                <a:cubicBezTo>
                  <a:pt x="1072" y="143"/>
                  <a:pt x="1073" y="140"/>
                  <a:pt x="1067" y="137"/>
                </a:cubicBezTo>
                <a:cubicBezTo>
                  <a:pt x="972" y="110"/>
                  <a:pt x="885" y="84"/>
                  <a:pt x="806" y="61"/>
                </a:cubicBezTo>
                <a:cubicBezTo>
                  <a:pt x="735" y="41"/>
                  <a:pt x="669" y="21"/>
                  <a:pt x="608" y="4"/>
                </a:cubicBezTo>
                <a:cubicBezTo>
                  <a:pt x="597" y="0"/>
                  <a:pt x="590" y="0"/>
                  <a:pt x="579" y="1"/>
                </a:cubicBezTo>
                <a:cubicBezTo>
                  <a:pt x="499" y="8"/>
                  <a:pt x="415" y="15"/>
                  <a:pt x="325" y="23"/>
                </a:cubicBezTo>
                <a:cubicBezTo>
                  <a:pt x="227" y="31"/>
                  <a:pt x="122" y="40"/>
                  <a:pt x="10" y="49"/>
                </a:cubicBezTo>
                <a:cubicBezTo>
                  <a:pt x="0" y="51"/>
                  <a:pt x="2" y="58"/>
                  <a:pt x="9" y="61"/>
                </a:cubicBezTo>
                <a:cubicBezTo>
                  <a:pt x="53" y="84"/>
                  <a:pt x="102" y="110"/>
                  <a:pt x="156" y="138"/>
                </a:cubicBezTo>
                <a:cubicBezTo>
                  <a:pt x="222" y="173"/>
                  <a:pt x="295" y="211"/>
                  <a:pt x="377" y="255"/>
                </a:cubicBezTo>
                <a:cubicBezTo>
                  <a:pt x="385" y="259"/>
                  <a:pt x="400" y="260"/>
                  <a:pt x="412" y="258"/>
                </a:cubicBezTo>
                <a:cubicBezTo>
                  <a:pt x="547" y="235"/>
                  <a:pt x="682" y="211"/>
                  <a:pt x="817" y="188"/>
                </a:cubicBezTo>
                <a:cubicBezTo>
                  <a:pt x="817" y="183"/>
                  <a:pt x="815" y="180"/>
                  <a:pt x="809" y="179"/>
                </a:cubicBezTo>
                <a:lnTo>
                  <a:pt x="494" y="127"/>
                </a:lnTo>
                <a:cubicBezTo>
                  <a:pt x="466" y="123"/>
                  <a:pt x="471" y="103"/>
                  <a:pt x="487" y="106"/>
                </a:cubicBezTo>
                <a:lnTo>
                  <a:pt x="829" y="161"/>
                </a:lnTo>
                <a:cubicBezTo>
                  <a:pt x="835" y="162"/>
                  <a:pt x="839" y="167"/>
                  <a:pt x="839" y="173"/>
                </a:cubicBezTo>
                <a:close/>
                <a:moveTo>
                  <a:pt x="756" y="222"/>
                </a:moveTo>
                <a:lnTo>
                  <a:pt x="756" y="340"/>
                </a:lnTo>
                <a:cubicBezTo>
                  <a:pt x="756" y="439"/>
                  <a:pt x="248" y="439"/>
                  <a:pt x="248" y="340"/>
                </a:cubicBezTo>
                <a:lnTo>
                  <a:pt x="248" y="213"/>
                </a:lnTo>
                <a:cubicBezTo>
                  <a:pt x="287" y="234"/>
                  <a:pt x="327" y="255"/>
                  <a:pt x="367" y="276"/>
                </a:cubicBezTo>
                <a:cubicBezTo>
                  <a:pt x="380" y="283"/>
                  <a:pt x="401" y="284"/>
                  <a:pt x="416" y="281"/>
                </a:cubicBezTo>
                <a:cubicBezTo>
                  <a:pt x="529" y="261"/>
                  <a:pt x="642" y="242"/>
                  <a:pt x="756" y="222"/>
                </a:cubicBezTo>
                <a:close/>
              </a:path>
            </a:pathLst>
          </a:custGeom>
          <a:solidFill>
            <a:schemeClr val="tx1">
              <a:lumMod val="75000"/>
              <a:lumOff val="25000"/>
            </a:schemeClr>
          </a:solidFill>
          <a:ln>
            <a:noFill/>
          </a:ln>
        </p:spPr>
        <p:txBody>
          <a:bodyPr/>
          <a:lstStyle/>
          <a:p>
            <a:endParaRPr lang="zh-CN" altLang="en-US" sz="1255">
              <a:solidFill>
                <a:schemeClr val="bg1"/>
              </a:solidFill>
            </a:endParaRPr>
          </a:p>
        </p:txBody>
      </p:sp>
      <p:sp>
        <p:nvSpPr>
          <p:cNvPr id="2" name="标题 1"/>
          <p:cNvSpPr>
            <a:spLocks noGrp="1"/>
          </p:cNvSpPr>
          <p:nvPr>
            <p:ph type="ctrTitle" hasCustomPrompt="1"/>
          </p:nvPr>
        </p:nvSpPr>
        <p:spPr>
          <a:xfrm>
            <a:off x="2267262" y="3799474"/>
            <a:ext cx="7657475" cy="1126068"/>
          </a:xfrm>
        </p:spPr>
        <p:txBody>
          <a:bodyPr anchor="b">
            <a:normAutofit/>
          </a:bodyPr>
          <a:lstStyle>
            <a:lvl1pPr algn="dist">
              <a:defRPr sz="7200"/>
            </a:lvl1pPr>
          </a:lstStyle>
          <a:p>
            <a:r>
              <a:rPr lang="zh-CN" altLang="en-US" dirty="0" smtClean="0"/>
              <a:t>编辑标题</a:t>
            </a:r>
            <a:endParaRPr lang="zh-CN" altLang="en-US" dirty="0"/>
          </a:p>
        </p:txBody>
      </p:sp>
      <p:sp>
        <p:nvSpPr>
          <p:cNvPr id="3" name="副标题 2"/>
          <p:cNvSpPr>
            <a:spLocks noGrp="1"/>
          </p:cNvSpPr>
          <p:nvPr>
            <p:ph type="subTitle" idx="1"/>
          </p:nvPr>
        </p:nvSpPr>
        <p:spPr>
          <a:xfrm>
            <a:off x="2728686" y="4920343"/>
            <a:ext cx="6734628" cy="448912"/>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E237E47-341E-42D5-81DC-34DE0F51FE99}" type="slidenum">
              <a:rPr lang="zh-CN" altLang="en-US" smtClean="0"/>
            </a:fld>
            <a:endParaRPr lang="zh-CN" altLang="en-US"/>
          </a:p>
        </p:txBody>
      </p:sp>
      <p:sp>
        <p:nvSpPr>
          <p:cNvPr id="7" name="内容占位符 6"/>
          <p:cNvSpPr>
            <a:spLocks noGrp="1"/>
          </p:cNvSpPr>
          <p:nvPr>
            <p:ph sz="quarter" idx="13"/>
          </p:nvPr>
        </p:nvSpPr>
        <p:spPr>
          <a:xfrm>
            <a:off x="838201" y="581025"/>
            <a:ext cx="10515600" cy="5557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999468" y="3294746"/>
            <a:ext cx="6193064" cy="658132"/>
          </a:xfrm>
        </p:spPr>
        <p:txBody>
          <a:bodyPr anchor="b">
            <a:normAutofit/>
          </a:bodyPr>
          <a:lstStyle>
            <a:lvl1pPr>
              <a:defRPr sz="32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999468" y="3952879"/>
            <a:ext cx="6193064" cy="1738630"/>
          </a:xfrm>
        </p:spPr>
        <p:txBody>
          <a:bodyPr>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237E47-341E-42D5-81DC-34DE0F51FE99}" type="slidenum">
              <a:rPr lang="zh-CN" altLang="en-US" smtClean="0"/>
            </a:fld>
            <a:endParaRPr lang="zh-CN" altLang="en-US"/>
          </a:p>
        </p:txBody>
      </p:sp>
      <p:pic>
        <p:nvPicPr>
          <p:cNvPr id="7" name="图片 6"/>
          <p:cNvPicPr>
            <a:picLocks noChangeAspect="1"/>
          </p:cNvPicPr>
          <p:nvPr/>
        </p:nvPicPr>
        <p:blipFill rotWithShape="1">
          <a:blip r:embed="rId2">
            <a:extLst>
              <a:ext uri="{BEBA8EAE-BF5A-486C-A8C5-ECC9F3942E4B}">
                <a14:imgProps xmlns:a14="http://schemas.microsoft.com/office/drawing/2010/main">
                  <a14:imgLayer r:embed="rId3">
                    <a14:imgEffect>
                      <a14:backgroundRemoval t="0" b="89956" l="0" r="99900"/>
                    </a14:imgEffect>
                  </a14:imgLayer>
                </a14:imgProps>
              </a:ext>
            </a:extLst>
          </a:blip>
          <a:srcRect t="4840" r="72907" b="58118"/>
          <a:stretch>
            <a:fillRect/>
          </a:stretch>
        </p:blipFill>
        <p:spPr>
          <a:xfrm rot="19971281">
            <a:off x="-775341" y="-1128693"/>
            <a:ext cx="7225626" cy="5559709"/>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8" name="图片 7"/>
          <p:cNvPicPr>
            <a:picLocks noChangeAspect="1"/>
          </p:cNvPicPr>
          <p:nvPr/>
        </p:nvPicPr>
        <p:blipFill rotWithShape="1">
          <a:blip r:embed="rId2">
            <a:extLst>
              <a:ext uri="{BEBA8EAE-BF5A-486C-A8C5-ECC9F3942E4B}">
                <a14:imgProps xmlns:a14="http://schemas.microsoft.com/office/drawing/2010/main">
                  <a14:imgLayer r:embed="rId3">
                    <a14:imgEffect>
                      <a14:backgroundRemoval t="0" b="89956" l="0" r="99900"/>
                    </a14:imgEffect>
                  </a14:imgLayer>
                </a14:imgProps>
              </a:ext>
            </a:extLst>
          </a:blip>
          <a:srcRect l="75238" r="126" b="59006"/>
          <a:stretch>
            <a:fillRect/>
          </a:stretch>
        </p:blipFill>
        <p:spPr>
          <a:xfrm rot="5400000">
            <a:off x="10022867" y="4688867"/>
            <a:ext cx="2240280" cy="2097985"/>
          </a:xfrm>
          <a:prstGeom prst="rect">
            <a:avLst/>
          </a:prstGeom>
        </p:spPr>
      </p:pic>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E237E47-341E-42D5-81DC-34DE0F51FE99}" type="slidenum">
              <a:rPr lang="zh-CN" altLang="en-US" smtClean="0"/>
            </a:fld>
            <a:endParaRPr lang="zh-CN" altLang="en-US"/>
          </a:p>
        </p:txBody>
      </p:sp>
      <p:cxnSp>
        <p:nvCxnSpPr>
          <p:cNvPr id="6" name="直接连接符 5"/>
          <p:cNvCxnSpPr/>
          <p:nvPr/>
        </p:nvCxnSpPr>
        <p:spPr>
          <a:xfrm>
            <a:off x="3905016" y="5380620"/>
            <a:ext cx="4456918" cy="0"/>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Freeform 25"/>
          <p:cNvSpPr>
            <a:spLocks noEditPoints="1"/>
          </p:cNvSpPr>
          <p:nvPr/>
        </p:nvSpPr>
        <p:spPr bwMode="auto">
          <a:xfrm>
            <a:off x="5587135" y="2889607"/>
            <a:ext cx="1092680" cy="901807"/>
          </a:xfrm>
          <a:custGeom>
            <a:avLst/>
            <a:gdLst>
              <a:gd name="T0" fmla="*/ 571 w 1073"/>
              <a:gd name="T1" fmla="*/ 667 h 884"/>
              <a:gd name="T2" fmla="*/ 41 w 1073"/>
              <a:gd name="T3" fmla="*/ 596 h 884"/>
              <a:gd name="T4" fmla="*/ 912 w 1073"/>
              <a:gd name="T5" fmla="*/ 619 h 884"/>
              <a:gd name="T6" fmla="*/ 899 w 1073"/>
              <a:gd name="T7" fmla="*/ 602 h 884"/>
              <a:gd name="T8" fmla="*/ 566 w 1073"/>
              <a:gd name="T9" fmla="*/ 634 h 884"/>
              <a:gd name="T10" fmla="*/ 45 w 1073"/>
              <a:gd name="T11" fmla="*/ 382 h 884"/>
              <a:gd name="T12" fmla="*/ 577 w 1073"/>
              <a:gd name="T13" fmla="*/ 651 h 884"/>
              <a:gd name="T14" fmla="*/ 911 w 1073"/>
              <a:gd name="T15" fmla="*/ 489 h 884"/>
              <a:gd name="T16" fmla="*/ 566 w 1073"/>
              <a:gd name="T17" fmla="*/ 634 h 884"/>
              <a:gd name="T18" fmla="*/ 788 w 1073"/>
              <a:gd name="T19" fmla="*/ 456 h 884"/>
              <a:gd name="T20" fmla="*/ 779 w 1073"/>
              <a:gd name="T21" fmla="*/ 348 h 884"/>
              <a:gd name="T22" fmla="*/ 224 w 1073"/>
              <a:gd name="T23" fmla="*/ 340 h 884"/>
              <a:gd name="T24" fmla="*/ 56 w 1073"/>
              <a:gd name="T25" fmla="*/ 377 h 884"/>
              <a:gd name="T26" fmla="*/ 566 w 1073"/>
              <a:gd name="T27" fmla="*/ 867 h 884"/>
              <a:gd name="T28" fmla="*/ 45 w 1073"/>
              <a:gd name="T29" fmla="*/ 614 h 884"/>
              <a:gd name="T30" fmla="*/ 577 w 1073"/>
              <a:gd name="T31" fmla="*/ 884 h 884"/>
              <a:gd name="T32" fmla="*/ 911 w 1073"/>
              <a:gd name="T33" fmla="*/ 722 h 884"/>
              <a:gd name="T34" fmla="*/ 566 w 1073"/>
              <a:gd name="T35" fmla="*/ 867 h 884"/>
              <a:gd name="T36" fmla="*/ 839 w 1073"/>
              <a:gd name="T37" fmla="*/ 271 h 884"/>
              <a:gd name="T38" fmla="*/ 831 w 1073"/>
              <a:gd name="T39" fmla="*/ 290 h 884"/>
              <a:gd name="T40" fmla="*/ 836 w 1073"/>
              <a:gd name="T41" fmla="*/ 318 h 884"/>
              <a:gd name="T42" fmla="*/ 814 w 1073"/>
              <a:gd name="T43" fmla="*/ 443 h 884"/>
              <a:gd name="T44" fmla="*/ 877 w 1073"/>
              <a:gd name="T45" fmla="*/ 333 h 884"/>
              <a:gd name="T46" fmla="*/ 870 w 1073"/>
              <a:gd name="T47" fmla="*/ 306 h 884"/>
              <a:gd name="T48" fmla="*/ 876 w 1073"/>
              <a:gd name="T49" fmla="*/ 277 h 884"/>
              <a:gd name="T50" fmla="*/ 869 w 1073"/>
              <a:gd name="T51" fmla="*/ 179 h 884"/>
              <a:gd name="T52" fmla="*/ 1067 w 1073"/>
              <a:gd name="T53" fmla="*/ 137 h 884"/>
              <a:gd name="T54" fmla="*/ 608 w 1073"/>
              <a:gd name="T55" fmla="*/ 4 h 884"/>
              <a:gd name="T56" fmla="*/ 325 w 1073"/>
              <a:gd name="T57" fmla="*/ 23 h 884"/>
              <a:gd name="T58" fmla="*/ 9 w 1073"/>
              <a:gd name="T59" fmla="*/ 61 h 884"/>
              <a:gd name="T60" fmla="*/ 377 w 1073"/>
              <a:gd name="T61" fmla="*/ 255 h 884"/>
              <a:gd name="T62" fmla="*/ 817 w 1073"/>
              <a:gd name="T63" fmla="*/ 188 h 884"/>
              <a:gd name="T64" fmla="*/ 494 w 1073"/>
              <a:gd name="T65" fmla="*/ 127 h 884"/>
              <a:gd name="T66" fmla="*/ 829 w 1073"/>
              <a:gd name="T67" fmla="*/ 161 h 884"/>
              <a:gd name="T68" fmla="*/ 756 w 1073"/>
              <a:gd name="T69" fmla="*/ 222 h 884"/>
              <a:gd name="T70" fmla="*/ 248 w 1073"/>
              <a:gd name="T71" fmla="*/ 340 h 884"/>
              <a:gd name="T72" fmla="*/ 367 w 1073"/>
              <a:gd name="T73" fmla="*/ 276 h 884"/>
              <a:gd name="T74" fmla="*/ 756 w 1073"/>
              <a:gd name="T75" fmla="*/ 222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3" h="884">
                <a:moveTo>
                  <a:pt x="564" y="750"/>
                </a:moveTo>
                <a:cubicBezTo>
                  <a:pt x="557" y="722"/>
                  <a:pt x="556" y="694"/>
                  <a:pt x="571" y="667"/>
                </a:cubicBezTo>
                <a:lnTo>
                  <a:pt x="42" y="497"/>
                </a:lnTo>
                <a:cubicBezTo>
                  <a:pt x="22" y="524"/>
                  <a:pt x="17" y="559"/>
                  <a:pt x="41" y="596"/>
                </a:cubicBezTo>
                <a:lnTo>
                  <a:pt x="575" y="767"/>
                </a:lnTo>
                <a:lnTo>
                  <a:pt x="912" y="619"/>
                </a:lnTo>
                <a:cubicBezTo>
                  <a:pt x="921" y="615"/>
                  <a:pt x="919" y="608"/>
                  <a:pt x="908" y="605"/>
                </a:cubicBezTo>
                <a:lnTo>
                  <a:pt x="899" y="602"/>
                </a:lnTo>
                <a:lnTo>
                  <a:pt x="564" y="750"/>
                </a:lnTo>
                <a:close/>
                <a:moveTo>
                  <a:pt x="566" y="634"/>
                </a:moveTo>
                <a:cubicBezTo>
                  <a:pt x="559" y="606"/>
                  <a:pt x="558" y="578"/>
                  <a:pt x="573" y="551"/>
                </a:cubicBezTo>
                <a:lnTo>
                  <a:pt x="45" y="382"/>
                </a:lnTo>
                <a:cubicBezTo>
                  <a:pt x="24" y="408"/>
                  <a:pt x="19" y="443"/>
                  <a:pt x="43" y="480"/>
                </a:cubicBezTo>
                <a:lnTo>
                  <a:pt x="577" y="651"/>
                </a:lnTo>
                <a:lnTo>
                  <a:pt x="914" y="503"/>
                </a:lnTo>
                <a:cubicBezTo>
                  <a:pt x="923" y="499"/>
                  <a:pt x="922" y="493"/>
                  <a:pt x="911" y="489"/>
                </a:cubicBezTo>
                <a:lnTo>
                  <a:pt x="902" y="486"/>
                </a:lnTo>
                <a:lnTo>
                  <a:pt x="566" y="634"/>
                </a:lnTo>
                <a:close/>
                <a:moveTo>
                  <a:pt x="584" y="546"/>
                </a:moveTo>
                <a:lnTo>
                  <a:pt x="788" y="456"/>
                </a:lnTo>
                <a:lnTo>
                  <a:pt x="803" y="355"/>
                </a:lnTo>
                <a:lnTo>
                  <a:pt x="779" y="348"/>
                </a:lnTo>
                <a:cubicBezTo>
                  <a:pt x="768" y="432"/>
                  <a:pt x="560" y="438"/>
                  <a:pt x="502" y="438"/>
                </a:cubicBezTo>
                <a:cubicBezTo>
                  <a:pt x="442" y="438"/>
                  <a:pt x="224" y="431"/>
                  <a:pt x="224" y="340"/>
                </a:cubicBezTo>
                <a:lnTo>
                  <a:pt x="224" y="303"/>
                </a:lnTo>
                <a:lnTo>
                  <a:pt x="56" y="377"/>
                </a:lnTo>
                <a:lnTo>
                  <a:pt x="584" y="546"/>
                </a:lnTo>
                <a:close/>
                <a:moveTo>
                  <a:pt x="566" y="867"/>
                </a:moveTo>
                <a:cubicBezTo>
                  <a:pt x="559" y="839"/>
                  <a:pt x="558" y="810"/>
                  <a:pt x="573" y="783"/>
                </a:cubicBezTo>
                <a:lnTo>
                  <a:pt x="45" y="614"/>
                </a:lnTo>
                <a:cubicBezTo>
                  <a:pt x="24" y="641"/>
                  <a:pt x="19" y="676"/>
                  <a:pt x="43" y="713"/>
                </a:cubicBezTo>
                <a:lnTo>
                  <a:pt x="577" y="884"/>
                </a:lnTo>
                <a:lnTo>
                  <a:pt x="914" y="735"/>
                </a:lnTo>
                <a:cubicBezTo>
                  <a:pt x="923" y="731"/>
                  <a:pt x="922" y="725"/>
                  <a:pt x="911" y="722"/>
                </a:cubicBezTo>
                <a:lnTo>
                  <a:pt x="902" y="719"/>
                </a:lnTo>
                <a:lnTo>
                  <a:pt x="566" y="867"/>
                </a:lnTo>
                <a:close/>
                <a:moveTo>
                  <a:pt x="839" y="173"/>
                </a:moveTo>
                <a:lnTo>
                  <a:pt x="839" y="271"/>
                </a:lnTo>
                <a:cubicBezTo>
                  <a:pt x="836" y="272"/>
                  <a:pt x="832" y="274"/>
                  <a:pt x="832" y="277"/>
                </a:cubicBezTo>
                <a:lnTo>
                  <a:pt x="831" y="290"/>
                </a:lnTo>
                <a:cubicBezTo>
                  <a:pt x="831" y="298"/>
                  <a:pt x="838" y="301"/>
                  <a:pt x="837" y="307"/>
                </a:cubicBezTo>
                <a:lnTo>
                  <a:pt x="836" y="318"/>
                </a:lnTo>
                <a:cubicBezTo>
                  <a:pt x="836" y="323"/>
                  <a:pt x="831" y="327"/>
                  <a:pt x="831" y="333"/>
                </a:cubicBezTo>
                <a:lnTo>
                  <a:pt x="814" y="443"/>
                </a:lnTo>
                <a:cubicBezTo>
                  <a:pt x="821" y="456"/>
                  <a:pt x="886" y="456"/>
                  <a:pt x="894" y="443"/>
                </a:cubicBezTo>
                <a:lnTo>
                  <a:pt x="877" y="333"/>
                </a:lnTo>
                <a:cubicBezTo>
                  <a:pt x="877" y="327"/>
                  <a:pt x="872" y="323"/>
                  <a:pt x="871" y="318"/>
                </a:cubicBezTo>
                <a:lnTo>
                  <a:pt x="870" y="306"/>
                </a:lnTo>
                <a:cubicBezTo>
                  <a:pt x="870" y="300"/>
                  <a:pt x="877" y="299"/>
                  <a:pt x="877" y="291"/>
                </a:cubicBezTo>
                <a:lnTo>
                  <a:pt x="876" y="277"/>
                </a:lnTo>
                <a:cubicBezTo>
                  <a:pt x="876" y="274"/>
                  <a:pt x="872" y="272"/>
                  <a:pt x="869" y="271"/>
                </a:cubicBezTo>
                <a:cubicBezTo>
                  <a:pt x="869" y="172"/>
                  <a:pt x="869" y="285"/>
                  <a:pt x="869" y="179"/>
                </a:cubicBezTo>
                <a:lnTo>
                  <a:pt x="1066" y="144"/>
                </a:lnTo>
                <a:cubicBezTo>
                  <a:pt x="1072" y="143"/>
                  <a:pt x="1073" y="140"/>
                  <a:pt x="1067" y="137"/>
                </a:cubicBezTo>
                <a:cubicBezTo>
                  <a:pt x="972" y="110"/>
                  <a:pt x="885" y="84"/>
                  <a:pt x="806" y="61"/>
                </a:cubicBezTo>
                <a:cubicBezTo>
                  <a:pt x="735" y="41"/>
                  <a:pt x="669" y="21"/>
                  <a:pt x="608" y="4"/>
                </a:cubicBezTo>
                <a:cubicBezTo>
                  <a:pt x="597" y="0"/>
                  <a:pt x="590" y="0"/>
                  <a:pt x="579" y="1"/>
                </a:cubicBezTo>
                <a:cubicBezTo>
                  <a:pt x="499" y="8"/>
                  <a:pt x="415" y="15"/>
                  <a:pt x="325" y="23"/>
                </a:cubicBezTo>
                <a:cubicBezTo>
                  <a:pt x="227" y="31"/>
                  <a:pt x="122" y="40"/>
                  <a:pt x="10" y="49"/>
                </a:cubicBezTo>
                <a:cubicBezTo>
                  <a:pt x="0" y="51"/>
                  <a:pt x="2" y="58"/>
                  <a:pt x="9" y="61"/>
                </a:cubicBezTo>
                <a:cubicBezTo>
                  <a:pt x="53" y="84"/>
                  <a:pt x="102" y="110"/>
                  <a:pt x="156" y="138"/>
                </a:cubicBezTo>
                <a:cubicBezTo>
                  <a:pt x="222" y="173"/>
                  <a:pt x="295" y="211"/>
                  <a:pt x="377" y="255"/>
                </a:cubicBezTo>
                <a:cubicBezTo>
                  <a:pt x="385" y="259"/>
                  <a:pt x="400" y="260"/>
                  <a:pt x="412" y="258"/>
                </a:cubicBezTo>
                <a:cubicBezTo>
                  <a:pt x="547" y="235"/>
                  <a:pt x="682" y="211"/>
                  <a:pt x="817" y="188"/>
                </a:cubicBezTo>
                <a:cubicBezTo>
                  <a:pt x="817" y="183"/>
                  <a:pt x="815" y="180"/>
                  <a:pt x="809" y="179"/>
                </a:cubicBezTo>
                <a:lnTo>
                  <a:pt x="494" y="127"/>
                </a:lnTo>
                <a:cubicBezTo>
                  <a:pt x="466" y="123"/>
                  <a:pt x="471" y="103"/>
                  <a:pt x="487" y="106"/>
                </a:cubicBezTo>
                <a:lnTo>
                  <a:pt x="829" y="161"/>
                </a:lnTo>
                <a:cubicBezTo>
                  <a:pt x="835" y="162"/>
                  <a:pt x="839" y="167"/>
                  <a:pt x="839" y="173"/>
                </a:cubicBezTo>
                <a:close/>
                <a:moveTo>
                  <a:pt x="756" y="222"/>
                </a:moveTo>
                <a:lnTo>
                  <a:pt x="756" y="340"/>
                </a:lnTo>
                <a:cubicBezTo>
                  <a:pt x="756" y="439"/>
                  <a:pt x="248" y="439"/>
                  <a:pt x="248" y="340"/>
                </a:cubicBezTo>
                <a:lnTo>
                  <a:pt x="248" y="213"/>
                </a:lnTo>
                <a:cubicBezTo>
                  <a:pt x="287" y="234"/>
                  <a:pt x="327" y="255"/>
                  <a:pt x="367" y="276"/>
                </a:cubicBezTo>
                <a:cubicBezTo>
                  <a:pt x="380" y="283"/>
                  <a:pt x="401" y="284"/>
                  <a:pt x="416" y="281"/>
                </a:cubicBezTo>
                <a:cubicBezTo>
                  <a:pt x="529" y="261"/>
                  <a:pt x="642" y="242"/>
                  <a:pt x="756" y="222"/>
                </a:cubicBezTo>
                <a:close/>
              </a:path>
            </a:pathLst>
          </a:custGeom>
          <a:solidFill>
            <a:schemeClr val="tx1">
              <a:lumMod val="75000"/>
              <a:lumOff val="25000"/>
            </a:schemeClr>
          </a:solidFill>
          <a:ln>
            <a:noFill/>
          </a:ln>
        </p:spPr>
        <p:txBody>
          <a:bodyPr/>
          <a:lstStyle/>
          <a:p>
            <a:endParaRPr lang="zh-CN" altLang="en-US" sz="1255">
              <a:solidFill>
                <a:schemeClr val="bg1"/>
              </a:solidFill>
            </a:endParaRPr>
          </a:p>
        </p:txBody>
      </p:sp>
      <p:sp>
        <p:nvSpPr>
          <p:cNvPr id="8" name="标题 1"/>
          <p:cNvSpPr>
            <a:spLocks noGrp="1"/>
          </p:cNvSpPr>
          <p:nvPr>
            <p:ph type="ctrTitle" hasCustomPrompt="1"/>
          </p:nvPr>
        </p:nvSpPr>
        <p:spPr>
          <a:xfrm>
            <a:off x="2267262" y="3799474"/>
            <a:ext cx="7657475" cy="1126068"/>
          </a:xfrm>
        </p:spPr>
        <p:txBody>
          <a:bodyPr anchor="b">
            <a:normAutofit/>
          </a:bodyPr>
          <a:lstStyle>
            <a:lvl1pPr algn="dist">
              <a:defRPr sz="7200"/>
            </a:lvl1pPr>
          </a:lstStyle>
          <a:p>
            <a:r>
              <a:rPr lang="zh-CN" altLang="en-US" dirty="0" smtClean="0"/>
              <a:t>编辑标题</a:t>
            </a:r>
            <a:endParaRPr lang="zh-CN" altLang="en-US" dirty="0"/>
          </a:p>
        </p:txBody>
      </p:sp>
      <p:sp>
        <p:nvSpPr>
          <p:cNvPr id="9" name="副标题 2"/>
          <p:cNvSpPr>
            <a:spLocks noGrp="1"/>
          </p:cNvSpPr>
          <p:nvPr>
            <p:ph type="subTitle" idx="1"/>
          </p:nvPr>
        </p:nvSpPr>
        <p:spPr>
          <a:xfrm>
            <a:off x="2728686" y="4920343"/>
            <a:ext cx="6734628" cy="448912"/>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11" name="内容占位符 10"/>
          <p:cNvSpPr>
            <a:spLocks noGrp="1"/>
          </p:cNvSpPr>
          <p:nvPr>
            <p:ph sz="quarter" idx="13"/>
          </p:nvPr>
        </p:nvSpPr>
        <p:spPr>
          <a:xfrm>
            <a:off x="1995657" y="5380038"/>
            <a:ext cx="8200685" cy="758825"/>
          </a:xfrm>
        </p:spPr>
        <p:txBody>
          <a:bodyPr>
            <a:normAutofit/>
          </a:bodyPr>
          <a:lstStyle>
            <a:lvl1pPr marL="0" indent="0" algn="ctr">
              <a:buNone/>
              <a:defRPr sz="16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endParaRPr lang="zh-CN" altLang="en-US" dirty="0" smtClean="0"/>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E237E47-341E-42D5-81DC-34DE0F51FE99}" type="slidenum">
              <a:rPr lang="zh-CN" altLang="en-US" smtClean="0"/>
            </a:fld>
            <a:endParaRPr lang="zh-CN" altLang="en-US"/>
          </a:p>
        </p:txBody>
      </p:sp>
      <p:pic>
        <p:nvPicPr>
          <p:cNvPr id="5" name="图片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89956" l="0" r="99900"/>
                    </a14:imgEffect>
                  </a14:imgLayer>
                </a14:imgProps>
              </a:ext>
            </a:extLst>
          </a:blip>
          <a:srcRect t="4840" r="72907" b="58118"/>
          <a:stretch>
            <a:fillRect/>
          </a:stretch>
        </p:blipFill>
        <p:spPr>
          <a:xfrm rot="19971281">
            <a:off x="-89375" y="-117542"/>
            <a:ext cx="748273" cy="575754"/>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t"/>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AFAF66-5DE1-4C63-89C9-1CED12061EE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E237E47-341E-42D5-81DC-34DE0F51FE99}" type="slidenum">
              <a:rPr lang="zh-CN" altLang="en-US" smtClean="0"/>
            </a:fld>
            <a:endParaRPr lang="zh-CN" altLang="en-U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AFAF66-5DE1-4C63-89C9-1CED12061EE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237E47-341E-42D5-81DC-34DE0F51FE9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spd="slow">
    <p:wipe/>
  </p:transition>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2.xml"/><Relationship Id="rId2" Type="http://schemas.microsoft.com/office/2007/relationships/hdphoto" Target="../media/image3.wdp"/><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4.xml"/><Relationship Id="rId2" Type="http://schemas.microsoft.com/office/2007/relationships/hdphoto" Target="../media/image3.wdp"/><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5.xml"/><Relationship Id="rId2" Type="http://schemas.microsoft.com/office/2007/relationships/hdphoto" Target="../media/image3.wdp"/><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6.xml"/><Relationship Id="rId2" Type="http://schemas.microsoft.com/office/2007/relationships/hdphoto" Target="../media/image3.wdp"/><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7.xml"/><Relationship Id="rId2" Type="http://schemas.microsoft.com/office/2007/relationships/hdphoto" Target="../media/image3.wdp"/><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8.xml"/><Relationship Id="rId2" Type="http://schemas.microsoft.com/office/2007/relationships/hdphoto" Target="../media/image3.wdp"/><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9.xml"/><Relationship Id="rId2" Type="http://schemas.microsoft.com/office/2007/relationships/hdphoto" Target="../media/image3.wdp"/><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0.xml"/><Relationship Id="rId2" Type="http://schemas.microsoft.com/office/2007/relationships/hdphoto" Target="../media/image3.wdp"/><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1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microsoft.com/office/2007/relationships/hdphoto" Target="../media/image3.wdp"/><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5328920" y="2687955"/>
            <a:ext cx="1585595" cy="1249680"/>
          </a:xfrm>
          <a:prstGeom prst="rect">
            <a:avLst/>
          </a:prstGeom>
          <a:solidFill>
            <a:srgbClr val="F6F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3846195" y="5325745"/>
            <a:ext cx="4551045" cy="241300"/>
          </a:xfrm>
          <a:prstGeom prst="rect">
            <a:avLst/>
          </a:prstGeom>
          <a:solidFill>
            <a:srgbClr val="F6F5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2077720" y="2409825"/>
            <a:ext cx="8036560" cy="1198880"/>
          </a:xfrm>
          <a:prstGeom prst="rect">
            <a:avLst/>
          </a:prstGeom>
          <a:noFill/>
          <a:ln>
            <a:noFill/>
          </a:ln>
        </p:spPr>
        <p:txBody>
          <a:bodyPr wrap="none" rtlCol="0" anchor="t">
            <a:spAutoFit/>
            <a:scene3d>
              <a:camera prst="orthographicFront"/>
              <a:lightRig rig="threePt" dir="t">
                <a:rot lat="0" lon="0" rev="0"/>
              </a:lightRig>
            </a:scene3d>
            <a:sp3d extrusionH="120650" prstMaterial="matte"/>
          </a:bodyPr>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FF0000"/>
                </a:solidFill>
                <a:effectLst>
                  <a:outerShdw blurRad="50800" dist="38100" algn="l" rotWithShape="0">
                    <a:srgbClr val="CC00CC">
                      <a:alpha val="40000"/>
                    </a:srgbClr>
                  </a:outerShdw>
                </a:effectLst>
              </a:rPr>
              <a:t>远离毒品  拒绝毒品</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FF0000"/>
              </a:solidFill>
              <a:effectLst>
                <a:outerShdw blurRad="50800" dist="38100" algn="l" rotWithShape="0">
                  <a:srgbClr val="CC00CC">
                    <a:alpha val="40000"/>
                  </a:srgbClr>
                </a:outerShdw>
              </a:effectLst>
            </a:endParaRPr>
          </a:p>
        </p:txBody>
      </p:sp>
      <p:sp>
        <p:nvSpPr>
          <p:cNvPr id="7" name="矩形 6"/>
          <p:cNvSpPr/>
          <p:nvPr/>
        </p:nvSpPr>
        <p:spPr>
          <a:xfrm>
            <a:off x="4894580" y="3843020"/>
            <a:ext cx="2402205" cy="76835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p>
            <a:pPr algn="ctr"/>
            <a:r>
              <a:rPr lang="zh-CN" altLang="en-US" sz="44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FF0000"/>
                </a:solidFill>
                <a:effectLst>
                  <a:outerShdw blurRad="50800" dist="38100" algn="l" rotWithShape="0">
                    <a:srgbClr val="CC00CC">
                      <a:alpha val="40000"/>
                    </a:srgbClr>
                  </a:outerShdw>
                </a:effectLst>
              </a:rPr>
              <a:t>一课时</a:t>
            </a:r>
            <a:endParaRPr lang="zh-CN" altLang="en-US" sz="44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FF0000"/>
              </a:solidFill>
              <a:effectLst>
                <a:outerShdw blurRad="50800" dist="38100" algn="l" rotWithShape="0">
                  <a:srgbClr val="CC00CC">
                    <a:alpha val="40000"/>
                  </a:srgbClr>
                </a:outerShdw>
              </a:effectLst>
            </a:endParaRPr>
          </a:p>
        </p:txBody>
      </p:sp>
      <p:sp>
        <p:nvSpPr>
          <p:cNvPr id="8" name="矩形 7"/>
          <p:cNvSpPr/>
          <p:nvPr/>
        </p:nvSpPr>
        <p:spPr>
          <a:xfrm>
            <a:off x="3846195" y="5325745"/>
            <a:ext cx="7978140" cy="583565"/>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p>
            <a:pPr algn="ctr"/>
            <a:r>
              <a:rPr lang="zh-CN" altLang="en-US" sz="3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tx1"/>
                </a:solidFill>
                <a:effectLst>
                  <a:outerShdw blurRad="50800" dist="38100" algn="l" rotWithShape="0">
                    <a:srgbClr val="CC00CC">
                      <a:alpha val="40000"/>
                    </a:srgbClr>
                  </a:outerShdw>
                </a:effectLst>
              </a:rPr>
              <a:t>利川市东城街道办事处岩洞寺小学   史文艺</a:t>
            </a:r>
            <a:endParaRPr lang="zh-CN" altLang="en-US" sz="3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chemeClr val="tx1"/>
              </a:solidFill>
              <a:effectLst>
                <a:outerShdw blurRad="50800" dist="38100" algn="l" rotWithShape="0">
                  <a:srgbClr val="CC00CC">
                    <a:alpha val="40000"/>
                  </a:srgbClr>
                </a:outerShdw>
              </a:effectLst>
            </a:endParaRPr>
          </a:p>
        </p:txBody>
      </p:sp>
    </p:spTree>
    <p:custDataLst>
      <p:tags r:id="rId1"/>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90156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6" name="文本框 5"/>
          <p:cNvSpPr txBox="1"/>
          <p:nvPr/>
        </p:nvSpPr>
        <p:spPr>
          <a:xfrm>
            <a:off x="3474720" y="2462530"/>
            <a:ext cx="5904865" cy="1445260"/>
          </a:xfrm>
          <a:prstGeom prst="rect">
            <a:avLst/>
          </a:prstGeom>
          <a:noFill/>
        </p:spPr>
        <p:txBody>
          <a:bodyPr wrap="square" rtlCol="0" anchor="t">
            <a:spAutoFit/>
          </a:bodyPr>
          <a:p>
            <a:r>
              <a:rPr lang="zh-CN" altLang="zh-CN" sz="8800">
                <a:solidFill>
                  <a:srgbClr val="FF0000"/>
                </a:solidFill>
              </a:rPr>
              <a:t>谢谢大家！</a:t>
            </a:r>
            <a:endParaRPr lang="zh-CN" altLang="zh-CN" sz="8800">
              <a:solidFill>
                <a:srgbClr val="FF0000"/>
              </a:solidFill>
            </a:endParaRPr>
          </a:p>
        </p:txBody>
      </p:sp>
    </p:spTree>
    <p:custDataLst>
      <p:tags r:id="rId3"/>
    </p:custData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32390" y="4898390"/>
            <a:ext cx="2023745" cy="1895475"/>
          </a:xfrm>
          <a:prstGeom prst="rect">
            <a:avLst/>
          </a:prstGeom>
        </p:spPr>
      </p:pic>
      <p:sp>
        <p:nvSpPr>
          <p:cNvPr id="2" name="矩形 1"/>
          <p:cNvSpPr/>
          <p:nvPr/>
        </p:nvSpPr>
        <p:spPr>
          <a:xfrm>
            <a:off x="937260" y="1694815"/>
            <a:ext cx="10318115" cy="3046095"/>
          </a:xfrm>
          <a:prstGeom prst="rect">
            <a:avLst/>
          </a:prstGeom>
          <a:noFill/>
          <a:ln>
            <a:noFill/>
          </a:ln>
        </p:spPr>
        <p:txBody>
          <a:bodyPr wrap="square" rtlCol="0" anchor="t">
            <a:spAutoFit/>
            <a:scene3d>
              <a:camera prst="orthographicFront"/>
              <a:lightRig rig="threePt" dir="t"/>
            </a:scene3d>
          </a:bodyPr>
          <a:p>
            <a:pPr algn="l">
              <a:lnSpc>
                <a:spcPct val="160000"/>
              </a:lnSpc>
            </a:pPr>
            <a:r>
              <a:rPr lang="en-US" altLang="zh-CN" sz="4000" b="1">
                <a:solidFill>
                  <a:srgbClr val="FF0000"/>
                </a:solidFill>
                <a:effectLst/>
              </a:rPr>
              <a:t>       </a:t>
            </a:r>
            <a:r>
              <a:rPr lang="zh-CN" altLang="en-US" sz="4000" b="1">
                <a:solidFill>
                  <a:srgbClr val="FF0000"/>
                </a:solidFill>
                <a:effectLst/>
              </a:rPr>
              <a:t>孩子们，人们都说：毒品犹如毒蛇，是人类共同的敌人。可是，你们知道什么是毒品吗？我们要如何防止受到毒品的侵害呢？</a:t>
            </a:r>
            <a:endParaRPr lang="zh-CN" altLang="en-US" sz="4000" b="1">
              <a:solidFill>
                <a:srgbClr val="FF0000"/>
              </a:solidFill>
              <a:effectLst/>
            </a:endParaRPr>
          </a:p>
        </p:txBody>
      </p:sp>
      <p:pic>
        <p:nvPicPr>
          <p:cNvPr id="3" name="图片 2"/>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spTree>
    <p:custDataLst>
      <p:tags r:id="rId3"/>
    </p:custData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32390" y="4898390"/>
            <a:ext cx="2023745" cy="1895475"/>
          </a:xfrm>
          <a:prstGeom prst="rect">
            <a:avLst/>
          </a:prstGeom>
        </p:spPr>
      </p:pic>
      <p:sp>
        <p:nvSpPr>
          <p:cNvPr id="2" name="矩形 1"/>
          <p:cNvSpPr/>
          <p:nvPr/>
        </p:nvSpPr>
        <p:spPr>
          <a:xfrm>
            <a:off x="1614805" y="1679575"/>
            <a:ext cx="9784080" cy="4521835"/>
          </a:xfrm>
          <a:prstGeom prst="rect">
            <a:avLst/>
          </a:prstGeom>
          <a:noFill/>
          <a:ln>
            <a:noFill/>
          </a:ln>
        </p:spPr>
        <p:txBody>
          <a:bodyPr wrap="square" rtlCol="0" anchor="t">
            <a:spAutoFit/>
            <a:scene3d>
              <a:camera prst="orthographicFront"/>
              <a:lightRig rig="threePt" dir="t"/>
            </a:scene3d>
          </a:bodyPr>
          <a:p>
            <a:pPr algn="l">
              <a:lnSpc>
                <a:spcPct val="160000"/>
              </a:lnSpc>
            </a:pPr>
            <a:r>
              <a:rPr lang="en-US" altLang="zh-CN" sz="3600" b="1">
                <a:solidFill>
                  <a:schemeClr val="accent6">
                    <a:lumMod val="50000"/>
                  </a:schemeClr>
                </a:solidFill>
                <a:effectLst/>
              </a:rPr>
              <a:t>       </a:t>
            </a:r>
            <a:r>
              <a:rPr lang="zh-CN" altLang="en-US" sz="3600" b="1">
                <a:solidFill>
                  <a:schemeClr val="accent6">
                    <a:lumMod val="50000"/>
                  </a:schemeClr>
                </a:solidFill>
                <a:effectLst/>
              </a:rPr>
              <a:t>《中华人民共和国刑法》第三百五十七条规定：</a:t>
            </a:r>
            <a:r>
              <a:rPr lang="en-US" altLang="zh-CN" sz="3600" b="1">
                <a:solidFill>
                  <a:schemeClr val="accent6">
                    <a:lumMod val="50000"/>
                  </a:schemeClr>
                </a:solidFill>
                <a:effectLst/>
              </a:rPr>
              <a:t>“</a:t>
            </a:r>
            <a:r>
              <a:rPr lang="zh-CN" altLang="en-US" sz="3600" b="1">
                <a:solidFill>
                  <a:schemeClr val="accent6">
                    <a:lumMod val="50000"/>
                  </a:schemeClr>
                </a:solidFill>
                <a:effectLst/>
              </a:rPr>
              <a:t>本法所称的毒品，是指鸦片、海洛因、甲基苯丙胺（冰毒）、吗啡、大麻、可卡因以及国家规定管制的其他能够使人形成瘾癖的麻醉药品和精神药品。</a:t>
            </a:r>
            <a:r>
              <a:rPr lang="en-US" altLang="zh-CN" sz="3600" b="1">
                <a:solidFill>
                  <a:schemeClr val="accent6">
                    <a:lumMod val="50000"/>
                  </a:schemeClr>
                </a:solidFill>
                <a:effectLst/>
              </a:rPr>
              <a:t>”</a:t>
            </a:r>
            <a:endParaRPr lang="en-US" altLang="zh-CN" sz="3600" b="1">
              <a:solidFill>
                <a:schemeClr val="accent6">
                  <a:lumMod val="50000"/>
                </a:schemeClr>
              </a:solidFill>
              <a:effectLst/>
            </a:endParaRPr>
          </a:p>
        </p:txBody>
      </p:sp>
      <p:pic>
        <p:nvPicPr>
          <p:cNvPr id="3" name="图片 2"/>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sp>
        <p:nvSpPr>
          <p:cNvPr id="5" name="爆炸形 1 4"/>
          <p:cNvSpPr/>
          <p:nvPr/>
        </p:nvSpPr>
        <p:spPr>
          <a:xfrm>
            <a:off x="3449320" y="100330"/>
            <a:ext cx="2929890" cy="1905000"/>
          </a:xfrm>
          <a:prstGeom prst="irregularSeal1">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5400">
                <a:solidFill>
                  <a:srgbClr val="FF0000"/>
                </a:solidFill>
              </a:rPr>
              <a:t>毒品</a:t>
            </a:r>
            <a:endParaRPr lang="zh-CN" altLang="en-US" sz="5400">
              <a:solidFill>
                <a:srgbClr val="FF0000"/>
              </a:solidFill>
            </a:endParaRPr>
          </a:p>
        </p:txBody>
      </p:sp>
    </p:spTree>
    <p:custDataLst>
      <p:tags r:id="rId3"/>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887595"/>
            <a:ext cx="2023745" cy="1895475"/>
          </a:xfrm>
          <a:prstGeom prst="rect">
            <a:avLst/>
          </a:prstGeom>
        </p:spPr>
      </p:pic>
      <p:sp>
        <p:nvSpPr>
          <p:cNvPr id="2" name="文本框 1"/>
          <p:cNvSpPr txBox="1"/>
          <p:nvPr/>
        </p:nvSpPr>
        <p:spPr>
          <a:xfrm>
            <a:off x="1420495" y="1508760"/>
            <a:ext cx="9351645" cy="4154170"/>
          </a:xfrm>
          <a:prstGeom prst="rect">
            <a:avLst/>
          </a:prstGeom>
          <a:noFill/>
        </p:spPr>
        <p:txBody>
          <a:bodyPr wrap="square" rtlCol="0" anchor="t">
            <a:spAutoFit/>
          </a:bodyPr>
          <a:p>
            <a:r>
              <a:rPr lang="en-US" altLang="zh-CN" sz="2400"/>
              <a:t>       </a:t>
            </a:r>
            <a:r>
              <a:rPr lang="zh-CN" altLang="en-US" sz="2400"/>
              <a:t>有一天，我发现同路回家的小赵有点奇怪。出校门的时候，他还是蔫头耷脑的。到附近小卖部买瓶饮料后，他从口袋里拿出一颗药片泡了喝。没过多久，他就亢奋起来，开始摇头晃脑。</a:t>
            </a:r>
            <a:endParaRPr lang="zh-CN" altLang="en-US" sz="2400"/>
          </a:p>
          <a:p>
            <a:r>
              <a:rPr lang="zh-CN" altLang="en-US" sz="2400"/>
              <a:t>      我很好奇：什么药片这么神奇？他从哪里买的？为什么他很神秘地对我说那是“提神保健品”？既然是保健品，为什么又不让我告诉别人呢</a:t>
            </a:r>
            <a:r>
              <a:rPr lang="zh-CN" sz="2400"/>
              <a:t>？</a:t>
            </a:r>
            <a:endParaRPr lang="zh-CN" altLang="en-US" sz="2400"/>
          </a:p>
          <a:p>
            <a:r>
              <a:rPr lang="zh-CN" altLang="en-US" sz="2400"/>
              <a:t>      他越是神秘，我就越是好奇。带着这份好奇，我打算哪天放学时跟他要一颗，我也泡瓶饮料试试看。</a:t>
            </a:r>
            <a:endParaRPr lang="zh-CN" altLang="en-US" sz="2400"/>
          </a:p>
          <a:p>
            <a:r>
              <a:rPr lang="zh-CN" altLang="en-US" sz="2400"/>
              <a:t>      可是，我学了有关毒品的知识之后，我终于明白所谓“提神保健品”就是毒品。我被自己的好奇吓出一身冷汗，真是危险的好奇啊!我为他的行为感到担忧，必须想办法阻止他。</a:t>
            </a:r>
            <a:endParaRPr lang="zh-CN" altLang="en-US" sz="2400"/>
          </a:p>
        </p:txBody>
      </p:sp>
      <p:sp>
        <p:nvSpPr>
          <p:cNvPr id="5" name="波形 4"/>
          <p:cNvSpPr/>
          <p:nvPr/>
        </p:nvSpPr>
        <p:spPr>
          <a:xfrm>
            <a:off x="3756660" y="83185"/>
            <a:ext cx="5456555" cy="1153795"/>
          </a:xfrm>
          <a:prstGeom prst="wav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4000" b="1">
                <a:sym typeface="+mn-ea"/>
              </a:rPr>
              <a:t>小故事：</a:t>
            </a:r>
            <a:r>
              <a:rPr lang="zh-CN" altLang="en-US" sz="4000" b="1">
                <a:solidFill>
                  <a:srgbClr val="FF0000"/>
                </a:solidFill>
                <a:sym typeface="+mn-ea"/>
              </a:rPr>
              <a:t>危险的好奇</a:t>
            </a:r>
            <a:endParaRPr lang="zh-CN" altLang="en-US" sz="4000" b="1">
              <a:solidFill>
                <a:srgbClr val="FF0000"/>
              </a:solidFill>
              <a:sym typeface="+mn-ea"/>
            </a:endParaRPr>
          </a:p>
        </p:txBody>
      </p:sp>
      <p:sp>
        <p:nvSpPr>
          <p:cNvPr id="3" name="文本框 2"/>
          <p:cNvSpPr txBox="1"/>
          <p:nvPr/>
        </p:nvSpPr>
        <p:spPr>
          <a:xfrm>
            <a:off x="1295400" y="5662930"/>
            <a:ext cx="8990965" cy="953135"/>
          </a:xfrm>
          <a:prstGeom prst="rect">
            <a:avLst/>
          </a:prstGeom>
          <a:noFill/>
        </p:spPr>
        <p:txBody>
          <a:bodyPr wrap="square" rtlCol="0" anchor="t">
            <a:spAutoFit/>
          </a:bodyPr>
          <a:p>
            <a:r>
              <a:rPr lang="zh-CN" altLang="en-US" sz="2800">
                <a:solidFill>
                  <a:srgbClr val="FF0000"/>
                </a:solidFill>
                <a:sym typeface="+mn-ea"/>
              </a:rPr>
              <a:t>      好奇心有助于我们探索未知的领域，可故事中的“我”为什么把自己的好奇称为“危险的好奇”呢?</a:t>
            </a:r>
            <a:endParaRPr lang="zh-CN" altLang="en-US" sz="2800">
              <a:solidFill>
                <a:srgbClr val="FF0000"/>
              </a:solidFill>
              <a:sym typeface="+mn-ea"/>
            </a:endParaRPr>
          </a:p>
        </p:txBody>
      </p:sp>
    </p:spTree>
    <p:custDataLst>
      <p:tags r:id="rId3"/>
    </p:custData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88759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7" name="立方体 6"/>
          <p:cNvSpPr/>
          <p:nvPr/>
        </p:nvSpPr>
        <p:spPr>
          <a:xfrm>
            <a:off x="2943860" y="436880"/>
            <a:ext cx="8226425" cy="1397000"/>
          </a:xfrm>
          <a:prstGeom prst="cube">
            <a:avLst>
              <a:gd name="adj" fmla="val 5886"/>
            </a:avLst>
          </a:prstGeom>
          <a:gradFill>
            <a:gsLst>
              <a:gs pos="0">
                <a:srgbClr val="0C9573">
                  <a:alpha val="100000"/>
                </a:srgbClr>
              </a:gs>
              <a:gs pos="100000">
                <a:srgbClr val="035C7D">
                  <a:alpha val="18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20000"/>
              </a:lnSpc>
            </a:pPr>
            <a:r>
              <a:rPr lang="en-US" altLang="zh-CN" sz="3600"/>
              <a:t>       </a:t>
            </a:r>
            <a:r>
              <a:rPr lang="zh-CN" altLang="en-US" sz="3600"/>
              <a:t>你觉得毒品会给个人、家庭和社会带来哪些危害？</a:t>
            </a:r>
            <a:endParaRPr lang="zh-CN" altLang="en-US" sz="3600"/>
          </a:p>
        </p:txBody>
      </p:sp>
      <p:sp>
        <p:nvSpPr>
          <p:cNvPr id="9" name="文本框 8"/>
          <p:cNvSpPr txBox="1"/>
          <p:nvPr/>
        </p:nvSpPr>
        <p:spPr>
          <a:xfrm>
            <a:off x="1406525" y="2540000"/>
            <a:ext cx="9048115" cy="3415030"/>
          </a:xfrm>
          <a:prstGeom prst="rect">
            <a:avLst/>
          </a:prstGeom>
          <a:noFill/>
        </p:spPr>
        <p:txBody>
          <a:bodyPr wrap="square" rtlCol="0" anchor="t">
            <a:spAutoFit/>
          </a:bodyPr>
          <a:p>
            <a:r>
              <a:rPr lang="en-US" altLang="zh-CN" sz="3600"/>
              <a:t>       1.</a:t>
            </a:r>
            <a:r>
              <a:rPr lang="zh-CN" altLang="en-US" sz="3600"/>
              <a:t>青少年吸毒严重摧残身心健康，抵抗力下降，甚至造成死亡。</a:t>
            </a:r>
            <a:endParaRPr lang="zh-CN" altLang="en-US" sz="3600"/>
          </a:p>
          <a:p>
            <a:r>
              <a:rPr lang="en-US" altLang="zh-CN" sz="3600"/>
              <a:t>       2.</a:t>
            </a:r>
            <a:r>
              <a:rPr lang="zh-CN" altLang="en-US" sz="3600"/>
              <a:t>浪费大量钱财，影响家庭幸福，导致家破人亡等。</a:t>
            </a:r>
            <a:endParaRPr lang="zh-CN" altLang="en-US" sz="3600"/>
          </a:p>
          <a:p>
            <a:r>
              <a:rPr lang="en-US" altLang="zh-CN" sz="3600"/>
              <a:t>       3.</a:t>
            </a:r>
            <a:r>
              <a:rPr lang="zh-CN" altLang="en-US" sz="3600"/>
              <a:t>传染多种疾病，破坏社会风气，危害社会治安，诱发各种犯罪，不利于社会稳定。</a:t>
            </a:r>
            <a:endParaRPr lang="zh-CN" altLang="en-US" sz="3600"/>
          </a:p>
        </p:txBody>
      </p:sp>
    </p:spTree>
    <p:custDataLst>
      <p:tags r:id="rId3"/>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90156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9" name="文本框 8"/>
          <p:cNvSpPr txBox="1"/>
          <p:nvPr/>
        </p:nvSpPr>
        <p:spPr>
          <a:xfrm>
            <a:off x="1954530" y="1264920"/>
            <a:ext cx="4183380" cy="1938020"/>
          </a:xfrm>
          <a:prstGeom prst="rect">
            <a:avLst/>
          </a:prstGeom>
          <a:noFill/>
          <a:ln>
            <a:solidFill>
              <a:srgbClr val="7030A0"/>
            </a:solidFill>
          </a:ln>
        </p:spPr>
        <p:txBody>
          <a:bodyPr wrap="square" rtlCol="0" anchor="t">
            <a:spAutoFit/>
          </a:bodyPr>
          <a:p>
            <a:r>
              <a:rPr lang="zh-CN" sz="2000">
                <a:latin typeface="黑体" panose="02010609060101010101" charset="-122"/>
                <a:ea typeface="黑体" panose="02010609060101010101" charset="-122"/>
                <a:cs typeface="黑体" panose="02010609060101010101" charset="-122"/>
              </a:rPr>
              <a:t>资料</a:t>
            </a:r>
            <a:r>
              <a:rPr lang="en-US" altLang="zh-CN" sz="2000">
                <a:latin typeface="黑体" panose="02010609060101010101" charset="-122"/>
                <a:ea typeface="黑体" panose="02010609060101010101" charset="-122"/>
                <a:cs typeface="黑体" panose="02010609060101010101" charset="-122"/>
              </a:rPr>
              <a:t>1 </a:t>
            </a:r>
            <a:r>
              <a:rPr lang="en-US" altLang="zh-CN" sz="2000">
                <a:latin typeface="宋体" panose="02010600030101010101" pitchFamily="2" charset="-122"/>
                <a:ea typeface="宋体" panose="02010600030101010101" pitchFamily="2" charset="-122"/>
                <a:cs typeface="宋体" panose="02010600030101010101" pitchFamily="2" charset="-122"/>
              </a:rPr>
              <a:t>  </a:t>
            </a:r>
            <a:endParaRPr lang="en-US" altLang="zh-CN" sz="2000">
              <a:latin typeface="宋体" panose="02010600030101010101" pitchFamily="2" charset="-122"/>
              <a:ea typeface="宋体" panose="02010600030101010101" pitchFamily="2" charset="-122"/>
              <a:cs typeface="宋体" panose="02010600030101010101" pitchFamily="2" charset="-122"/>
            </a:endParaRPr>
          </a:p>
          <a:p>
            <a:r>
              <a:rPr sz="2000">
                <a:latin typeface="宋体" panose="02010600030101010101" pitchFamily="2" charset="-122"/>
                <a:ea typeface="宋体" panose="02010600030101010101" pitchFamily="2" charset="-122"/>
                <a:cs typeface="宋体" panose="02010600030101010101" pitchFamily="2" charset="-122"/>
              </a:rPr>
              <a:t>    根据《中华人民共和国预防</a:t>
            </a:r>
            <a:r>
              <a:rPr sz="2000">
                <a:latin typeface="宋体" panose="02010600030101010101" pitchFamily="2" charset="-122"/>
                <a:ea typeface="宋体" panose="02010600030101010101" pitchFamily="2" charset="-122"/>
                <a:cs typeface="宋体" panose="02010600030101010101" pitchFamily="2" charset="-122"/>
                <a:sym typeface="+mn-ea"/>
              </a:rPr>
              <a:t>未成年人犯罪法》第三十四条，本法所称</a:t>
            </a:r>
            <a:r>
              <a:rPr lang="en-US" sz="2000">
                <a:latin typeface="宋体" panose="02010600030101010101" pitchFamily="2" charset="-122"/>
                <a:ea typeface="宋体" panose="02010600030101010101" pitchFamily="2" charset="-122"/>
                <a:cs typeface="宋体" panose="02010600030101010101" pitchFamily="2" charset="-122"/>
                <a:sym typeface="+mn-ea"/>
              </a:rPr>
              <a:t>“</a:t>
            </a:r>
            <a:r>
              <a:rPr sz="2000">
                <a:latin typeface="宋体" panose="02010600030101010101" pitchFamily="2" charset="-122"/>
                <a:ea typeface="宋体" panose="02010600030101010101" pitchFamily="2" charset="-122"/>
                <a:cs typeface="宋体" panose="02010600030101010101" pitchFamily="2" charset="-122"/>
                <a:sym typeface="+mn-ea"/>
              </a:rPr>
              <a:t>严重不良行为”包括吸食、注射毒品等九类严重危害社</a:t>
            </a:r>
            <a:r>
              <a:rPr sz="2000">
                <a:latin typeface="宋体" panose="02010600030101010101" pitchFamily="2" charset="-122"/>
                <a:ea typeface="宋体" panose="02010600030101010101" pitchFamily="2" charset="-122"/>
                <a:cs typeface="宋体" panose="02010600030101010101" pitchFamily="2" charset="-122"/>
                <a:sym typeface="+mn-ea"/>
              </a:rPr>
              <a:t>会，尚不够刑事处罚的违法行为。</a:t>
            </a:r>
            <a:r>
              <a:rPr sz="2000">
                <a:latin typeface="宋体" panose="02010600030101010101" pitchFamily="2" charset="-122"/>
                <a:ea typeface="宋体" panose="02010600030101010101" pitchFamily="2" charset="-122"/>
                <a:cs typeface="宋体" panose="02010600030101010101" pitchFamily="2" charset="-122"/>
              </a:rPr>
              <a:t> </a:t>
            </a:r>
            <a:endParaRPr sz="2000">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1918335" y="3557905"/>
            <a:ext cx="8166100" cy="2861310"/>
          </a:xfrm>
          <a:prstGeom prst="rect">
            <a:avLst/>
          </a:prstGeom>
          <a:noFill/>
          <a:ln>
            <a:solidFill>
              <a:srgbClr val="7030A0"/>
            </a:solidFill>
          </a:ln>
        </p:spPr>
        <p:txBody>
          <a:bodyPr wrap="square" rtlCol="0" anchor="t">
            <a:spAutoFit/>
          </a:bodyPr>
          <a:p>
            <a:r>
              <a:rPr sz="2000">
                <a:latin typeface="黑体" panose="02010609060101010101" charset="-122"/>
                <a:ea typeface="黑体" panose="02010609060101010101" charset="-122"/>
                <a:cs typeface="黑体" panose="02010609060101010101" charset="-122"/>
              </a:rPr>
              <a:t>资料3</a:t>
            </a:r>
            <a:endParaRPr sz="2000">
              <a:latin typeface="宋体" panose="02010600030101010101" pitchFamily="2" charset="-122"/>
              <a:ea typeface="宋体" panose="02010600030101010101" pitchFamily="2" charset="-122"/>
              <a:cs typeface="宋体" panose="02010600030101010101" pitchFamily="2" charset="-122"/>
            </a:endParaRPr>
          </a:p>
          <a:p>
            <a:pPr algn="ctr"/>
            <a:r>
              <a:rPr sz="2000">
                <a:latin typeface="宋体" panose="02010600030101010101" pitchFamily="2" charset="-122"/>
                <a:ea typeface="宋体" panose="02010600030101010101" pitchFamily="2" charset="-122"/>
                <a:cs typeface="宋体" panose="02010600030101010101" pitchFamily="2" charset="-122"/>
              </a:rPr>
              <a:t>花季少年的噩梦</a:t>
            </a:r>
            <a:endParaRPr sz="2000">
              <a:latin typeface="宋体" panose="02010600030101010101" pitchFamily="2" charset="-122"/>
              <a:ea typeface="宋体" panose="02010600030101010101" pitchFamily="2" charset="-122"/>
              <a:cs typeface="宋体" panose="02010600030101010101" pitchFamily="2" charset="-122"/>
            </a:endParaRPr>
          </a:p>
          <a:p>
            <a:r>
              <a:rPr sz="2000">
                <a:latin typeface="宋体" panose="02010600030101010101" pitchFamily="2" charset="-122"/>
                <a:ea typeface="宋体" panose="02010600030101010101" pitchFamily="2" charset="-122"/>
                <a:cs typeface="宋体" panose="02010600030101010101" pitchFamily="2" charset="-122"/>
              </a:rPr>
              <a:t>    阿辉经常和社会青年一起玩，在好奇心的驱使和社会青年的劝说下，他很快成了一个“瘾君子”，陷入毒品的泥沼中无法自拔。得知他偷钱去吸毒后，父亲狠狠地骂他、打他，母亲被气得卧床不起。不久，他因偷窃而入狱。</a:t>
            </a:r>
            <a:endParaRPr sz="2000">
              <a:latin typeface="宋体" panose="02010600030101010101" pitchFamily="2" charset="-122"/>
              <a:ea typeface="宋体" panose="02010600030101010101" pitchFamily="2" charset="-122"/>
              <a:cs typeface="宋体" panose="02010600030101010101" pitchFamily="2" charset="-122"/>
            </a:endParaRPr>
          </a:p>
          <a:p>
            <a:r>
              <a:rPr sz="2000">
                <a:latin typeface="宋体" panose="02010600030101010101" pitchFamily="2" charset="-122"/>
                <a:ea typeface="宋体" panose="02010600030101010101" pitchFamily="2" charset="-122"/>
                <a:cs typeface="宋体" panose="02010600030101010101" pitchFamily="2" charset="-122"/>
              </a:rPr>
              <a:t>    后来，阿辉被送去强制戒毒。期满后，他说:“我不愿回家，我怕再见到那帮‘朋友’。”据戒毒所民警介绍，戒毒者离开戒毒所后的复吸率很高，因为回到以前的环境，很难摆脱其他吸毒者的影响。</a:t>
            </a:r>
            <a:endParaRPr sz="2000">
              <a:latin typeface="宋体" panose="02010600030101010101" pitchFamily="2" charset="-122"/>
              <a:ea typeface="宋体" panose="02010600030101010101" pitchFamily="2" charset="-122"/>
              <a:cs typeface="宋体" panose="02010600030101010101" pitchFamily="2" charset="-122"/>
            </a:endParaRPr>
          </a:p>
        </p:txBody>
      </p:sp>
      <p:sp>
        <p:nvSpPr>
          <p:cNvPr id="5" name="文本框 4"/>
          <p:cNvSpPr txBox="1"/>
          <p:nvPr/>
        </p:nvSpPr>
        <p:spPr>
          <a:xfrm>
            <a:off x="6916420" y="1264920"/>
            <a:ext cx="4355465" cy="1938020"/>
          </a:xfrm>
          <a:prstGeom prst="rect">
            <a:avLst/>
          </a:prstGeom>
          <a:noFill/>
          <a:ln>
            <a:solidFill>
              <a:srgbClr val="7030A0"/>
            </a:solidFill>
          </a:ln>
        </p:spPr>
        <p:txBody>
          <a:bodyPr wrap="square" rtlCol="0" anchor="t">
            <a:spAutoFit/>
          </a:bodyPr>
          <a:p>
            <a:r>
              <a:rPr lang="zh-CN" sz="2000">
                <a:latin typeface="黑体" panose="02010609060101010101" charset="-122"/>
                <a:ea typeface="黑体" panose="02010609060101010101" charset="-122"/>
                <a:cs typeface="黑体" panose="02010609060101010101" charset="-122"/>
              </a:rPr>
              <a:t>资料</a:t>
            </a:r>
            <a:r>
              <a:rPr lang="en-US" altLang="zh-CN" sz="2000">
                <a:latin typeface="黑体" panose="02010609060101010101" charset="-122"/>
                <a:ea typeface="黑体" panose="02010609060101010101" charset="-122"/>
                <a:cs typeface="黑体" panose="02010609060101010101" charset="-122"/>
              </a:rPr>
              <a:t>2 </a:t>
            </a:r>
            <a:r>
              <a:rPr lang="en-US" altLang="zh-CN" sz="2000">
                <a:latin typeface="宋体" panose="02010600030101010101" pitchFamily="2" charset="-122"/>
                <a:ea typeface="宋体" panose="02010600030101010101" pitchFamily="2" charset="-122"/>
                <a:cs typeface="宋体" panose="02010600030101010101" pitchFamily="2" charset="-122"/>
              </a:rPr>
              <a:t>  </a:t>
            </a:r>
            <a:endParaRPr lang="en-US" altLang="zh-CN" sz="2000">
              <a:latin typeface="宋体" panose="02010600030101010101" pitchFamily="2" charset="-122"/>
              <a:ea typeface="宋体" panose="02010600030101010101" pitchFamily="2" charset="-122"/>
              <a:cs typeface="宋体" panose="02010600030101010101" pitchFamily="2" charset="-122"/>
            </a:endParaRPr>
          </a:p>
          <a:p>
            <a:r>
              <a:rPr sz="2000">
                <a:latin typeface="宋体" panose="02010600030101010101" pitchFamily="2" charset="-122"/>
                <a:ea typeface="宋体" panose="02010600030101010101" pitchFamily="2" charset="-122"/>
                <a:cs typeface="宋体" panose="02010600030101010101" pitchFamily="2" charset="-122"/>
                <a:sym typeface="+mn-ea"/>
              </a:rPr>
              <a:t>    《中华人民共和国禁毒法》第十八条规定</a:t>
            </a:r>
            <a:r>
              <a:rPr lang="zh-CN" sz="2000">
                <a:latin typeface="宋体" panose="02010600030101010101" pitchFamily="2" charset="-122"/>
                <a:ea typeface="宋体" panose="02010600030101010101" pitchFamily="2" charset="-122"/>
                <a:cs typeface="宋体" panose="02010600030101010101" pitchFamily="2" charset="-122"/>
                <a:sym typeface="+mn-ea"/>
              </a:rPr>
              <a:t>：</a:t>
            </a:r>
            <a:r>
              <a:rPr lang="en-US" altLang="zh-CN" sz="2000">
                <a:latin typeface="宋体" panose="02010600030101010101" pitchFamily="2" charset="-122"/>
                <a:ea typeface="宋体" panose="02010600030101010101" pitchFamily="2" charset="-122"/>
                <a:cs typeface="宋体" panose="02010600030101010101" pitchFamily="2" charset="-122"/>
                <a:sym typeface="+mn-ea"/>
              </a:rPr>
              <a:t>“</a:t>
            </a:r>
            <a:r>
              <a:rPr sz="2000">
                <a:latin typeface="宋体" panose="02010600030101010101" pitchFamily="2" charset="-122"/>
                <a:ea typeface="宋体" panose="02010600030101010101" pitchFamily="2" charset="-122"/>
                <a:cs typeface="宋体" panose="02010600030101010101" pitchFamily="2" charset="-122"/>
                <a:sym typeface="+mn-ea"/>
              </a:rPr>
              <a:t>未成年人的父母或者其他监护人应当对未成年人进行毒品危害的教育，防止其吸食、注射毒品或者进行其他毒品违法犯罪活动。”</a:t>
            </a:r>
            <a:endParaRPr sz="200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横卷形 5"/>
          <p:cNvSpPr/>
          <p:nvPr/>
        </p:nvSpPr>
        <p:spPr>
          <a:xfrm>
            <a:off x="2830830" y="101600"/>
            <a:ext cx="8702040" cy="1067435"/>
          </a:xfrm>
          <a:prstGeom prst="horizontalScroll">
            <a:avLst/>
          </a:prstGeom>
          <a:solidFill>
            <a:schemeClr val="tx2">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20000"/>
              </a:lnSpc>
            </a:pPr>
            <a:r>
              <a:rPr lang="zh-CN" altLang="en-US" sz="3600">
                <a:solidFill>
                  <a:srgbClr val="7030A0"/>
                </a:solidFill>
                <a:sym typeface="+mn-ea"/>
              </a:rPr>
              <a:t>自主阅读三个资料，说说你有什么感受。</a:t>
            </a:r>
            <a:endParaRPr lang="zh-CN" altLang="en-US" sz="3600">
              <a:solidFill>
                <a:srgbClr val="7030A0"/>
              </a:solidFill>
              <a:sym typeface="+mn-ea"/>
            </a:endParaRPr>
          </a:p>
        </p:txBody>
      </p:sp>
    </p:spTree>
    <p:custDataLst>
      <p:tags r:id="rId3"/>
    </p:custData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90156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7" name="立方体 6"/>
          <p:cNvSpPr/>
          <p:nvPr/>
        </p:nvSpPr>
        <p:spPr>
          <a:xfrm>
            <a:off x="2642235" y="345440"/>
            <a:ext cx="9234805" cy="1339215"/>
          </a:xfrm>
          <a:prstGeom prst="cube">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bodyPr>
          <a:p>
            <a:pPr algn="l">
              <a:lnSpc>
                <a:spcPct val="120000"/>
              </a:lnSpc>
            </a:pPr>
            <a:r>
              <a:rPr lang="zh-CN" altLang="en-US" sz="4400">
                <a:ln w="22225">
                  <a:solidFill>
                    <a:schemeClr val="accent2"/>
                  </a:solidFill>
                  <a:prstDash val="solid"/>
                </a:ln>
                <a:solidFill>
                  <a:srgbClr val="FF0000"/>
                </a:solidFill>
                <a:effectLst/>
                <a:latin typeface="黑体" panose="02010609060101010101" charset="-122"/>
                <a:ea typeface="黑体" panose="02010609060101010101" charset="-122"/>
              </a:rPr>
              <a:t>关于禁毒的法律规定，你还知道哪些？</a:t>
            </a:r>
            <a:endParaRPr lang="zh-CN" altLang="en-US" sz="4400">
              <a:ln w="22225">
                <a:solidFill>
                  <a:schemeClr val="accent2"/>
                </a:solidFill>
                <a:prstDash val="solid"/>
              </a:ln>
              <a:solidFill>
                <a:srgbClr val="FF0000"/>
              </a:solidFill>
              <a:effectLst/>
              <a:latin typeface="黑体" panose="02010609060101010101" charset="-122"/>
              <a:ea typeface="黑体" panose="02010609060101010101" charset="-122"/>
            </a:endParaRPr>
          </a:p>
        </p:txBody>
      </p:sp>
      <p:sp>
        <p:nvSpPr>
          <p:cNvPr id="6" name="文本框 5"/>
          <p:cNvSpPr txBox="1"/>
          <p:nvPr/>
        </p:nvSpPr>
        <p:spPr>
          <a:xfrm>
            <a:off x="900430" y="1920240"/>
            <a:ext cx="10059035" cy="4523105"/>
          </a:xfrm>
          <a:prstGeom prst="rect">
            <a:avLst/>
          </a:prstGeom>
          <a:noFill/>
        </p:spPr>
        <p:txBody>
          <a:bodyPr wrap="square" rtlCol="0" anchor="t">
            <a:spAutoFit/>
          </a:bodyPr>
          <a:p>
            <a:r>
              <a:rPr lang="en-US" sz="3200">
                <a:latin typeface="楷体" panose="02010609060101010101" charset="-122"/>
                <a:ea typeface="楷体" panose="02010609060101010101" charset="-122"/>
                <a:cs typeface="楷体" panose="02010609060101010101" charset="-122"/>
              </a:rPr>
              <a:t>    </a:t>
            </a:r>
            <a:r>
              <a:rPr sz="3200">
                <a:solidFill>
                  <a:schemeClr val="tx2">
                    <a:lumMod val="75000"/>
                  </a:schemeClr>
                </a:solidFill>
                <a:latin typeface="楷体" panose="02010609060101010101" charset="-122"/>
                <a:ea typeface="楷体" panose="02010609060101010101" charset="-122"/>
                <a:cs typeface="楷体" panose="02010609060101010101" charset="-122"/>
              </a:rPr>
              <a:t>1.非法持有毒品的违法行为。是指非法持有鸦片不满200克、海洛因或甲基苯丙胺不满10克或者甚少量毒品、尚不够刑事处罚的行为。对非法持有毒品的违法行为，应当由公安机关处15日以下拘留。可以单处或者并处 2000 元以下罚款，并没收毒品。</a:t>
            </a:r>
            <a:endParaRPr sz="3200">
              <a:solidFill>
                <a:schemeClr val="tx2">
                  <a:lumMod val="75000"/>
                </a:schemeClr>
              </a:solidFill>
              <a:latin typeface="楷体" panose="02010609060101010101" charset="-122"/>
              <a:ea typeface="楷体" panose="02010609060101010101" charset="-122"/>
              <a:cs typeface="楷体" panose="02010609060101010101" charset="-122"/>
            </a:endParaRPr>
          </a:p>
          <a:p>
            <a:r>
              <a:rPr lang="en-US" sz="3200">
                <a:solidFill>
                  <a:schemeClr val="tx2">
                    <a:lumMod val="75000"/>
                  </a:schemeClr>
                </a:solidFill>
                <a:latin typeface="楷体" panose="02010609060101010101" charset="-122"/>
                <a:ea typeface="楷体" panose="02010609060101010101" charset="-122"/>
                <a:cs typeface="楷体" panose="02010609060101010101" charset="-122"/>
              </a:rPr>
              <a:t>    2.</a:t>
            </a:r>
            <a:r>
              <a:rPr sz="3200">
                <a:solidFill>
                  <a:schemeClr val="tx2">
                    <a:lumMod val="75000"/>
                  </a:schemeClr>
                </a:solidFill>
                <a:latin typeface="楷体" panose="02010609060101010101" charset="-122"/>
                <a:ea typeface="楷体" panose="02010609060101010101" charset="-122"/>
                <a:cs typeface="楷体" panose="02010609060101010101" charset="-122"/>
              </a:rPr>
              <a:t>对于吸毒成瘾严重，通过社区戒毒难以戒除毒瘾的人员，公安机关可以直接作出强制隔离戒毒的决定。</a:t>
            </a:r>
            <a:endParaRPr sz="3200">
              <a:solidFill>
                <a:schemeClr val="tx2">
                  <a:lumMod val="75000"/>
                </a:schemeClr>
              </a:solidFill>
              <a:latin typeface="楷体" panose="02010609060101010101" charset="-122"/>
              <a:ea typeface="楷体" panose="02010609060101010101" charset="-122"/>
              <a:cs typeface="楷体" panose="02010609060101010101" charset="-122"/>
            </a:endParaRPr>
          </a:p>
          <a:p>
            <a:r>
              <a:rPr lang="en-US" sz="3200">
                <a:solidFill>
                  <a:schemeClr val="tx2">
                    <a:lumMod val="75000"/>
                  </a:schemeClr>
                </a:solidFill>
                <a:latin typeface="楷体" panose="02010609060101010101" charset="-122"/>
                <a:ea typeface="楷体" panose="02010609060101010101" charset="-122"/>
                <a:cs typeface="楷体" panose="02010609060101010101" charset="-122"/>
              </a:rPr>
              <a:t>    3.</a:t>
            </a:r>
            <a:r>
              <a:rPr sz="3200">
                <a:solidFill>
                  <a:schemeClr val="tx2">
                    <a:lumMod val="75000"/>
                  </a:schemeClr>
                </a:solidFill>
                <a:latin typeface="楷体" panose="02010609060101010101" charset="-122"/>
                <a:ea typeface="楷体" panose="02010609060101010101" charset="-122"/>
                <a:cs typeface="楷体" panose="02010609060101010101" charset="-122"/>
              </a:rPr>
              <a:t>吸毒成瘾人员自愿接受强制隔离戒毒的，经公安机关同意，可以进入强制隔离戒毒场所戒毒。</a:t>
            </a:r>
            <a:endParaRPr sz="3200">
              <a:solidFill>
                <a:schemeClr val="tx2">
                  <a:lumMod val="75000"/>
                </a:schemeClr>
              </a:solidFill>
              <a:latin typeface="楷体" panose="02010609060101010101" charset="-122"/>
              <a:ea typeface="楷体" panose="02010609060101010101" charset="-122"/>
              <a:cs typeface="楷体" panose="02010609060101010101" charset="-122"/>
            </a:endParaRPr>
          </a:p>
        </p:txBody>
      </p:sp>
    </p:spTree>
    <p:custDataLst>
      <p:tags r:id="rId3"/>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90156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7" name="立方体 6"/>
          <p:cNvSpPr/>
          <p:nvPr/>
        </p:nvSpPr>
        <p:spPr>
          <a:xfrm>
            <a:off x="2728595" y="331470"/>
            <a:ext cx="9163685" cy="1339215"/>
          </a:xfrm>
          <a:prstGeom prst="cube">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20000"/>
              </a:lnSpc>
            </a:pPr>
            <a:r>
              <a:rPr lang="en-US" altLang="zh-CN" sz="3600">
                <a:solidFill>
                  <a:schemeClr val="tx2">
                    <a:lumMod val="50000"/>
                  </a:schemeClr>
                </a:solidFill>
              </a:rPr>
              <a:t>       </a:t>
            </a:r>
            <a:r>
              <a:rPr lang="zh-CN" altLang="en-US" sz="3600" b="1">
                <a:solidFill>
                  <a:schemeClr val="tx2">
                    <a:lumMod val="50000"/>
                  </a:schemeClr>
                </a:solidFill>
                <a:latin typeface="微软雅黑 Light" panose="020B0502040204020203" charset="-122"/>
                <a:ea typeface="微软雅黑 Light" panose="020B0502040204020203" charset="-122"/>
              </a:rPr>
              <a:t>读一读下面两段体会，再结合自身情况，说说你明白了什么？</a:t>
            </a:r>
            <a:endParaRPr lang="zh-CN" altLang="en-US" sz="3600" b="1">
              <a:solidFill>
                <a:schemeClr val="tx2">
                  <a:lumMod val="50000"/>
                </a:schemeClr>
              </a:solidFill>
              <a:latin typeface="微软雅黑 Light" panose="020B0502040204020203" charset="-122"/>
              <a:ea typeface="微软雅黑 Light" panose="020B0502040204020203" charset="-122"/>
            </a:endParaRPr>
          </a:p>
        </p:txBody>
      </p:sp>
      <p:sp>
        <p:nvSpPr>
          <p:cNvPr id="6" name="文本框 5"/>
          <p:cNvSpPr txBox="1"/>
          <p:nvPr/>
        </p:nvSpPr>
        <p:spPr>
          <a:xfrm>
            <a:off x="785495" y="1883410"/>
            <a:ext cx="9949180" cy="3969385"/>
          </a:xfrm>
          <a:prstGeom prst="rect">
            <a:avLst/>
          </a:prstGeom>
          <a:noFill/>
        </p:spPr>
        <p:txBody>
          <a:bodyPr wrap="square" rtlCol="0" anchor="t">
            <a:spAutoFit/>
          </a:bodyPr>
          <a:p>
            <a:r>
              <a:rPr lang="en-US" sz="2800">
                <a:latin typeface="楷体" panose="02010609060101010101" charset="-122"/>
                <a:ea typeface="楷体" panose="02010609060101010101" charset="-122"/>
                <a:cs typeface="楷体" panose="02010609060101010101" charset="-122"/>
              </a:rPr>
              <a:t>    </a:t>
            </a:r>
            <a:r>
              <a:rPr sz="2800" b="1">
                <a:solidFill>
                  <a:schemeClr val="accent6">
                    <a:lumMod val="50000"/>
                  </a:schemeClr>
                </a:solidFill>
                <a:latin typeface="楷体" panose="02010609060101010101" charset="-122"/>
                <a:ea typeface="楷体" panose="02010609060101010101" charset="-122"/>
                <a:cs typeface="楷体" panose="02010609060101010101" charset="-122"/>
              </a:rPr>
              <a:t>放在展台上的看起来明明是奶茶，其实三真里面含有新型毒品。这类毒品遇水即溶，即冲即饮，与各种饮料混合后，口味都不发生变化。所以，面对真假难辨的饮料，我们一定要保持警惕，以免误入歧途，遗憾终生。</a:t>
            </a:r>
            <a:endParaRPr sz="2800" b="1">
              <a:solidFill>
                <a:schemeClr val="accent6">
                  <a:lumMod val="50000"/>
                </a:schemeClr>
              </a:solidFill>
              <a:latin typeface="楷体" panose="02010609060101010101" charset="-122"/>
              <a:ea typeface="楷体" panose="02010609060101010101" charset="-122"/>
              <a:cs typeface="楷体" panose="02010609060101010101" charset="-122"/>
            </a:endParaRPr>
          </a:p>
          <a:p>
            <a:endParaRPr sz="2800" b="1">
              <a:solidFill>
                <a:schemeClr val="accent6">
                  <a:lumMod val="50000"/>
                </a:schemeClr>
              </a:solidFill>
              <a:latin typeface="楷体" panose="02010609060101010101" charset="-122"/>
              <a:ea typeface="楷体" panose="02010609060101010101" charset="-122"/>
              <a:cs typeface="楷体" panose="02010609060101010101" charset="-122"/>
            </a:endParaRPr>
          </a:p>
          <a:p>
            <a:r>
              <a:rPr sz="2800" b="1">
                <a:solidFill>
                  <a:schemeClr val="accent6">
                    <a:lumMod val="50000"/>
                  </a:schemeClr>
                </a:solidFill>
                <a:latin typeface="楷体" panose="02010609060101010101" charset="-122"/>
                <a:ea typeface="楷体" panose="02010609060101010101" charset="-122"/>
                <a:cs typeface="楷体" panose="02010609060101010101" charset="-122"/>
              </a:rPr>
              <a:t>    听讲解员说，</a:t>
            </a:r>
            <a:r>
              <a:rPr lang="zh-CN" sz="2800" b="1">
                <a:solidFill>
                  <a:schemeClr val="accent6">
                    <a:lumMod val="50000"/>
                  </a:schemeClr>
                </a:solidFill>
                <a:latin typeface="楷体" panose="02010609060101010101" charset="-122"/>
                <a:ea typeface="楷体" panose="02010609060101010101" charset="-122"/>
                <a:cs typeface="楷体" panose="02010609060101010101" charset="-122"/>
              </a:rPr>
              <a:t>一</a:t>
            </a:r>
            <a:r>
              <a:rPr sz="2800" b="1">
                <a:solidFill>
                  <a:schemeClr val="accent6">
                    <a:lumMod val="50000"/>
                  </a:schemeClr>
                </a:solidFill>
                <a:latin typeface="楷体" panose="02010609060101010101" charset="-122"/>
                <a:ea typeface="楷体" panose="02010609060101010101" charset="-122"/>
                <a:cs typeface="楷体" panose="02010609060101010101" charset="-122"/>
              </a:rPr>
              <a:t>些毒贩为了牟利，就把毒品掺杂在香烟里面，让人们在不知不觉中染上毒瘾。当你有抽烟的不良嗜好时，就有可能遇到危险。所以，对于隐藏的危险，我们不仅要小心提防，更要懂得避免沾染不良嗜好。</a:t>
            </a:r>
            <a:endParaRPr sz="2800" b="1">
              <a:solidFill>
                <a:schemeClr val="accent6">
                  <a:lumMod val="50000"/>
                </a:schemeClr>
              </a:solidFill>
              <a:latin typeface="楷体" panose="02010609060101010101" charset="-122"/>
              <a:ea typeface="楷体" panose="02010609060101010101" charset="-122"/>
              <a:cs typeface="楷体" panose="02010609060101010101" charset="-122"/>
            </a:endParaRPr>
          </a:p>
        </p:txBody>
      </p:sp>
      <p:sp>
        <p:nvSpPr>
          <p:cNvPr id="5" name="爆炸形 1 4"/>
          <p:cNvSpPr/>
          <p:nvPr/>
        </p:nvSpPr>
        <p:spPr>
          <a:xfrm>
            <a:off x="641985" y="5608955"/>
            <a:ext cx="1762760" cy="1252220"/>
          </a:xfrm>
          <a:prstGeom prst="irregularSeal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rgbClr val="FF0000"/>
                </a:solidFill>
              </a:rPr>
              <a:t>隐藏危险</a:t>
            </a:r>
            <a:endParaRPr lang="zh-CN" altLang="en-US" sz="2400">
              <a:solidFill>
                <a:srgbClr val="FF0000"/>
              </a:solidFill>
            </a:endParaRPr>
          </a:p>
        </p:txBody>
      </p:sp>
      <p:sp>
        <p:nvSpPr>
          <p:cNvPr id="3" name="爆炸形 1 2"/>
          <p:cNvSpPr/>
          <p:nvPr/>
        </p:nvSpPr>
        <p:spPr>
          <a:xfrm>
            <a:off x="10477500" y="1768475"/>
            <a:ext cx="1704340" cy="1400810"/>
          </a:xfrm>
          <a:prstGeom prst="irregularSeal1">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a:solidFill>
                  <a:srgbClr val="FF0000"/>
                </a:solidFill>
              </a:rPr>
              <a:t>真假难辨</a:t>
            </a:r>
            <a:endParaRPr lang="zh-CN" altLang="en-US" sz="2400">
              <a:solidFill>
                <a:srgbClr val="FF0000"/>
              </a:solidFill>
            </a:endParaRPr>
          </a:p>
        </p:txBody>
      </p:sp>
    </p:spTree>
    <p:custDataLst>
      <p:tags r:id="rId3"/>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ox(in)">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2F1E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t="4840" r="72907" b="58118"/>
          <a:stretch>
            <a:fillRect/>
          </a:stretch>
        </p:blipFill>
        <p:spPr>
          <a:xfrm rot="19971281">
            <a:off x="-350987" y="-509264"/>
            <a:ext cx="3301825" cy="2540567"/>
          </a:xfrm>
          <a:custGeom>
            <a:avLst/>
            <a:gdLst>
              <a:gd name="connsiteX0" fmla="*/ 841386 w 3301825"/>
              <a:gd name="connsiteY0" fmla="*/ 0 h 2540567"/>
              <a:gd name="connsiteX1" fmla="*/ 3301825 w 3301825"/>
              <a:gd name="connsiteY1" fmla="*/ 1261527 h 2540567"/>
              <a:gd name="connsiteX2" fmla="*/ 3301825 w 3301825"/>
              <a:gd name="connsiteY2" fmla="*/ 2540567 h 2540567"/>
              <a:gd name="connsiteX3" fmla="*/ 0 w 3301825"/>
              <a:gd name="connsiteY3" fmla="*/ 2540567 h 2540567"/>
              <a:gd name="connsiteX4" fmla="*/ 0 w 3301825"/>
              <a:gd name="connsiteY4" fmla="*/ 1641009 h 2540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1825" h="2540567">
                <a:moveTo>
                  <a:pt x="841386" y="0"/>
                </a:moveTo>
                <a:lnTo>
                  <a:pt x="3301825" y="1261527"/>
                </a:lnTo>
                <a:lnTo>
                  <a:pt x="3301825" y="2540567"/>
                </a:lnTo>
                <a:lnTo>
                  <a:pt x="0" y="2540567"/>
                </a:lnTo>
                <a:lnTo>
                  <a:pt x="0" y="1641009"/>
                </a:lnTo>
                <a:close/>
              </a:path>
            </a:pathLst>
          </a:custGeom>
        </p:spPr>
      </p:pic>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backgroundRemoval t="0" b="89956" l="0" r="99900"/>
                    </a14:imgEffect>
                  </a14:imgLayer>
                </a14:imgProps>
              </a:ext>
            </a:extLst>
          </a:blip>
          <a:srcRect l="75238" r="126" b="59006"/>
          <a:stretch>
            <a:fillRect/>
          </a:stretch>
        </p:blipFill>
        <p:spPr>
          <a:xfrm rot="5400000">
            <a:off x="10222230" y="4901565"/>
            <a:ext cx="2023745" cy="1895475"/>
          </a:xfrm>
          <a:prstGeom prst="rect">
            <a:avLst/>
          </a:prstGeom>
        </p:spPr>
      </p:pic>
      <p:sp>
        <p:nvSpPr>
          <p:cNvPr id="2" name="文本框 1"/>
          <p:cNvSpPr txBox="1"/>
          <p:nvPr/>
        </p:nvSpPr>
        <p:spPr>
          <a:xfrm>
            <a:off x="1607820" y="4363085"/>
            <a:ext cx="9351645" cy="460375"/>
          </a:xfrm>
          <a:prstGeom prst="rect">
            <a:avLst/>
          </a:prstGeom>
          <a:noFill/>
        </p:spPr>
        <p:txBody>
          <a:bodyPr wrap="square" rtlCol="0" anchor="t">
            <a:spAutoFit/>
          </a:bodyPr>
          <a:p>
            <a:r>
              <a:rPr lang="en-US" altLang="zh-CN" sz="2400"/>
              <a:t>       </a:t>
            </a:r>
            <a:endParaRPr lang="zh-CN" altLang="en-US" sz="2400"/>
          </a:p>
        </p:txBody>
      </p:sp>
      <p:sp>
        <p:nvSpPr>
          <p:cNvPr id="9" name="八角星 8"/>
          <p:cNvSpPr/>
          <p:nvPr/>
        </p:nvSpPr>
        <p:spPr>
          <a:xfrm>
            <a:off x="5396230" y="1228725"/>
            <a:ext cx="1398905" cy="4400550"/>
          </a:xfrm>
          <a:prstGeom prst="star8">
            <a:avLst>
              <a:gd name="adj" fmla="val 50000"/>
            </a:avLst>
          </a:prstGeom>
          <a:solidFill>
            <a:schemeClr val="accent5">
              <a:lumMod val="60000"/>
              <a:lumOff val="40000"/>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r>
              <a:rPr lang="zh-CN" altLang="en-US" sz="5400">
                <a:solidFill>
                  <a:srgbClr val="FF0000"/>
                </a:solidFill>
                <a:sym typeface="+mn-ea"/>
              </a:rPr>
              <a:t>新型毒品</a:t>
            </a:r>
            <a:endParaRPr lang="zh-CN" altLang="en-US" sz="5400">
              <a:solidFill>
                <a:srgbClr val="FF0000"/>
              </a:solidFill>
              <a:sym typeface="+mn-ea"/>
            </a:endParaRPr>
          </a:p>
        </p:txBody>
      </p:sp>
      <p:pic>
        <p:nvPicPr>
          <p:cNvPr id="12" name="图片 11"/>
          <p:cNvPicPr>
            <a:picLocks noChangeAspect="1"/>
          </p:cNvPicPr>
          <p:nvPr/>
        </p:nvPicPr>
        <p:blipFill>
          <a:blip r:embed="rId3"/>
          <a:srcRect l="5032" t="6908" r="6881" b="11578"/>
          <a:stretch>
            <a:fillRect/>
          </a:stretch>
        </p:blipFill>
        <p:spPr>
          <a:xfrm>
            <a:off x="7123430" y="962025"/>
            <a:ext cx="3531870" cy="2649220"/>
          </a:xfrm>
          <a:prstGeom prst="rect">
            <a:avLst/>
          </a:prstGeom>
        </p:spPr>
      </p:pic>
      <p:pic>
        <p:nvPicPr>
          <p:cNvPr id="13" name="图片 12"/>
          <p:cNvPicPr>
            <a:picLocks noChangeAspect="1"/>
          </p:cNvPicPr>
          <p:nvPr/>
        </p:nvPicPr>
        <p:blipFill>
          <a:blip r:embed="rId4"/>
          <a:srcRect b="12587"/>
          <a:stretch>
            <a:fillRect/>
          </a:stretch>
        </p:blipFill>
        <p:spPr>
          <a:xfrm>
            <a:off x="7122795" y="3804920"/>
            <a:ext cx="3532505" cy="2649855"/>
          </a:xfrm>
          <a:prstGeom prst="rect">
            <a:avLst/>
          </a:prstGeom>
        </p:spPr>
      </p:pic>
      <p:pic>
        <p:nvPicPr>
          <p:cNvPr id="14" name="图片 13"/>
          <p:cNvPicPr>
            <a:picLocks noChangeAspect="1"/>
          </p:cNvPicPr>
          <p:nvPr/>
        </p:nvPicPr>
        <p:blipFill>
          <a:blip r:embed="rId5"/>
          <a:srcRect l="3427" t="2566" r="4469" b="4210"/>
          <a:stretch>
            <a:fillRect/>
          </a:stretch>
        </p:blipFill>
        <p:spPr>
          <a:xfrm>
            <a:off x="1607820" y="962025"/>
            <a:ext cx="3532505" cy="2649220"/>
          </a:xfrm>
          <a:prstGeom prst="rect">
            <a:avLst/>
          </a:prstGeom>
        </p:spPr>
      </p:pic>
      <p:pic>
        <p:nvPicPr>
          <p:cNvPr id="15" name="图片 14"/>
          <p:cNvPicPr>
            <a:picLocks noChangeAspect="1"/>
          </p:cNvPicPr>
          <p:nvPr/>
        </p:nvPicPr>
        <p:blipFill>
          <a:blip r:embed="rId6"/>
          <a:stretch>
            <a:fillRect/>
          </a:stretch>
        </p:blipFill>
        <p:spPr>
          <a:xfrm>
            <a:off x="1607820" y="3804920"/>
            <a:ext cx="3532505" cy="2649855"/>
          </a:xfrm>
          <a:prstGeom prst="rect">
            <a:avLst/>
          </a:prstGeom>
        </p:spPr>
      </p:pic>
    </p:spTree>
    <p:custDataLst>
      <p:tags r:id="rId7"/>
    </p:custData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ox(in)">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TEMPLATE_CATEGORY" val="basetag"/>
  <p:tag name="KSO_WM_TEMPLATE_INDEX" val="20161128"/>
</p:tagLst>
</file>

<file path=ppt/tags/tag10.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11.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12.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2.xml><?xml version="1.0" encoding="utf-8"?>
<p:tagLst xmlns:p="http://schemas.openxmlformats.org/presentationml/2006/main">
  <p:tag name="KSO_WM_TAG_VERSION" val="1.0"/>
  <p:tag name="KSO_WM_TEMPLATE_CATEGORY" val="basetag"/>
  <p:tag name="KSO_WM_TEMPLATE_INDEX" val="20161128"/>
</p:tagLst>
</file>

<file path=ppt/tags/tag3.xml><?xml version="1.0" encoding="utf-8"?>
<p:tagLst xmlns:p="http://schemas.openxmlformats.org/presentationml/2006/main">
  <p:tag name="KSO_WM_TEMPLATE_CATEGORY" val="basetag"/>
  <p:tag name="KSO_WM_TEMPLATE_INDEX" val="20161128"/>
</p:tagLst>
</file>

<file path=ppt/tags/tag4.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5.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6.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7.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8.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ags/tag9.xml><?xml version="1.0" encoding="utf-8"?>
<p:tagLst xmlns:p="http://schemas.openxmlformats.org/presentationml/2006/main">
  <p:tag name="KSO_WM_TEMPLATE_CATEGORY" val="basetag"/>
  <p:tag name="KSO_WM_TEMPLATE_INDEX" val="20161128"/>
  <p:tag name="KSO_WM_TAG_VERSION" val="1.0"/>
  <p:tag name="KSO_WM_SLIDE_ID" val="basetag20161128_2"/>
  <p:tag name="KSO_WM_SLIDE_INDEX" val="2"/>
  <p:tag name="KSO_WM_SLIDE_ITEM_CNT" val="0"/>
  <p:tag name="KSO_WM_SLIDE_TYPE" val="contents"/>
  <p:tag name="KSO_WM_BEAUTIFY_FLAG" val="#wm#"/>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1602</Words>
  <Application>WPS 演示</Application>
  <PresentationFormat>宽屏</PresentationFormat>
  <Paragraphs>72</Paragraphs>
  <Slides>10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10</vt:i4>
      </vt:variant>
    </vt:vector>
  </HeadingPairs>
  <TitlesOfParts>
    <vt:vector size="20" baseType="lpstr">
      <vt:lpstr>Arial</vt:lpstr>
      <vt:lpstr>宋体</vt:lpstr>
      <vt:lpstr>Wingdings</vt:lpstr>
      <vt:lpstr>黑体</vt:lpstr>
      <vt:lpstr>楷体</vt:lpstr>
      <vt:lpstr>微软雅黑 Light</vt:lpstr>
      <vt:lpstr>微软雅黑</vt:lpstr>
      <vt:lpstr>Arial Unicode MS</vt:lpstr>
      <vt:lpstr>Calibri</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asd</dc:creator>
  <cp:lastModifiedBy>Administrator</cp:lastModifiedBy>
  <cp:revision>12</cp:revision>
  <dcterms:created xsi:type="dcterms:W3CDTF">2019-09-09T06:30:00Z</dcterms:created>
  <dcterms:modified xsi:type="dcterms:W3CDTF">2019-09-09T07:40:14Z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