
<file path=[Content_Types].xml><?xml version="1.0" encoding="utf-8"?>
<Types xmlns="http://schemas.openxmlformats.org/package/2006/content-types">
  <Default Extension="wav" ContentType="audio/x-wav"/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90" r:id="rId4"/>
    <p:sldId id="289" r:id="rId5"/>
    <p:sldId id="263" r:id="rId6"/>
    <p:sldId id="264" r:id="rId7"/>
    <p:sldId id="265" r:id="rId8"/>
    <p:sldId id="266" r:id="rId9"/>
    <p:sldId id="291" r:id="rId10"/>
    <p:sldId id="310" r:id="rId11"/>
    <p:sldId id="309" r:id="rId12"/>
    <p:sldId id="311" r:id="rId13"/>
    <p:sldId id="293" r:id="rId14"/>
    <p:sldId id="313" r:id="rId15"/>
    <p:sldId id="267" r:id="rId16"/>
    <p:sldId id="268" r:id="rId17"/>
    <p:sldId id="294" r:id="rId18"/>
    <p:sldId id="292" r:id="rId19"/>
    <p:sldId id="269" r:id="rId20"/>
    <p:sldId id="270" r:id="rId21"/>
    <p:sldId id="271" r:id="rId22"/>
    <p:sldId id="314" r:id="rId23"/>
    <p:sldId id="315" r:id="rId24"/>
    <p:sldId id="316" r:id="rId25"/>
    <p:sldId id="295" r:id="rId26"/>
    <p:sldId id="262" r:id="rId27"/>
    <p:sldId id="296" r:id="rId28"/>
    <p:sldId id="297" r:id="rId29"/>
    <p:sldId id="298" r:id="rId30"/>
    <p:sldId id="299" r:id="rId31"/>
    <p:sldId id="272" r:id="rId32"/>
    <p:sldId id="273" r:id="rId33"/>
    <p:sldId id="300" r:id="rId34"/>
    <p:sldId id="274" r:id="rId35"/>
    <p:sldId id="275" r:id="rId36"/>
    <p:sldId id="301" r:id="rId37"/>
    <p:sldId id="276" r:id="rId38"/>
    <p:sldId id="302" r:id="rId39"/>
    <p:sldId id="303" r:id="rId40"/>
    <p:sldId id="307" r:id="rId41"/>
    <p:sldId id="277" r:id="rId42"/>
    <p:sldId id="278" r:id="rId43"/>
    <p:sldId id="279" r:id="rId44"/>
    <p:sldId id="280" r:id="rId45"/>
    <p:sldId id="306" r:id="rId46"/>
    <p:sldId id="281" r:id="rId47"/>
    <p:sldId id="305" r:id="rId48"/>
    <p:sldId id="304" r:id="rId49"/>
    <p:sldId id="308" r:id="rId50"/>
    <p:sldId id="282" r:id="rId51"/>
    <p:sldId id="283" r:id="rId52"/>
    <p:sldId id="284" r:id="rId53"/>
    <p:sldId id="285" r:id="rId54"/>
    <p:sldId id="288" r:id="rId55"/>
  </p:sldIdLst>
  <p:sldSz cx="9144000" cy="6858000" type="screen4x3"/>
  <p:notesSz cx="6858000" cy="9144000"/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FFFF66"/>
    <a:srgbClr val="3333CC"/>
    <a:srgbClr val="3366FF"/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 showGuides="1">
      <p:cViewPr varScale="1">
        <p:scale>
          <a:sx n="65" d="100"/>
          <a:sy n="65" d="100"/>
        </p:scale>
        <p:origin x="-1524" y="-138"/>
      </p:cViewPr>
      <p:guideLst>
        <p:guide orient="horz" pos="2160"/>
        <p:guide pos="2908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8" Type="http://schemas.openxmlformats.org/officeDocument/2006/relationships/tableStyles" Target="tableStyles.xml"/><Relationship Id="rId57" Type="http://schemas.openxmlformats.org/officeDocument/2006/relationships/viewProps" Target="viewProps.xml"/><Relationship Id="rId56" Type="http://schemas.openxmlformats.org/officeDocument/2006/relationships/presProps" Target="presProps.xml"/><Relationship Id="rId55" Type="http://schemas.openxmlformats.org/officeDocument/2006/relationships/slide" Target="slides/slide53.xml"/><Relationship Id="rId54" Type="http://schemas.openxmlformats.org/officeDocument/2006/relationships/slide" Target="slides/slide52.xml"/><Relationship Id="rId53" Type="http://schemas.openxmlformats.org/officeDocument/2006/relationships/slide" Target="slides/slide51.xml"/><Relationship Id="rId52" Type="http://schemas.openxmlformats.org/officeDocument/2006/relationships/slide" Target="slides/slide50.xml"/><Relationship Id="rId51" Type="http://schemas.openxmlformats.org/officeDocument/2006/relationships/slide" Target="slides/slide49.xml"/><Relationship Id="rId50" Type="http://schemas.openxmlformats.org/officeDocument/2006/relationships/slide" Target="slides/slide48.xml"/><Relationship Id="rId5" Type="http://schemas.openxmlformats.org/officeDocument/2006/relationships/slide" Target="slides/slide3.xml"/><Relationship Id="rId49" Type="http://schemas.openxmlformats.org/officeDocument/2006/relationships/slide" Target="slides/slide47.xml"/><Relationship Id="rId48" Type="http://schemas.openxmlformats.org/officeDocument/2006/relationships/slide" Target="slides/slide46.xml"/><Relationship Id="rId47" Type="http://schemas.openxmlformats.org/officeDocument/2006/relationships/slide" Target="slides/slide45.xml"/><Relationship Id="rId46" Type="http://schemas.openxmlformats.org/officeDocument/2006/relationships/slide" Target="slides/slide44.xml"/><Relationship Id="rId45" Type="http://schemas.openxmlformats.org/officeDocument/2006/relationships/slide" Target="slides/slide43.xml"/><Relationship Id="rId44" Type="http://schemas.openxmlformats.org/officeDocument/2006/relationships/slide" Target="slides/slide42.xml"/><Relationship Id="rId43" Type="http://schemas.openxmlformats.org/officeDocument/2006/relationships/slide" Target="slides/slide41.xml"/><Relationship Id="rId42" Type="http://schemas.openxmlformats.org/officeDocument/2006/relationships/slide" Target="slides/slide40.xml"/><Relationship Id="rId41" Type="http://schemas.openxmlformats.org/officeDocument/2006/relationships/slide" Target="slides/slide39.xml"/><Relationship Id="rId40" Type="http://schemas.openxmlformats.org/officeDocument/2006/relationships/slide" Target="slides/slide38.xml"/><Relationship Id="rId4" Type="http://schemas.openxmlformats.org/officeDocument/2006/relationships/slide" Target="slides/slide2.xml"/><Relationship Id="rId39" Type="http://schemas.openxmlformats.org/officeDocument/2006/relationships/slide" Target="slides/slide37.xml"/><Relationship Id="rId38" Type="http://schemas.openxmlformats.org/officeDocument/2006/relationships/slide" Target="slides/slide36.xml"/><Relationship Id="rId37" Type="http://schemas.openxmlformats.org/officeDocument/2006/relationships/slide" Target="slides/slide35.xml"/><Relationship Id="rId36" Type="http://schemas.openxmlformats.org/officeDocument/2006/relationships/slide" Target="slides/slide34.xml"/><Relationship Id="rId35" Type="http://schemas.openxmlformats.org/officeDocument/2006/relationships/slide" Target="slides/slide33.xml"/><Relationship Id="rId34" Type="http://schemas.openxmlformats.org/officeDocument/2006/relationships/slide" Target="slides/slide32.xml"/><Relationship Id="rId33" Type="http://schemas.openxmlformats.org/officeDocument/2006/relationships/slide" Target="slides/slide31.xml"/><Relationship Id="rId32" Type="http://schemas.openxmlformats.org/officeDocument/2006/relationships/slide" Target="slides/slide30.xml"/><Relationship Id="rId31" Type="http://schemas.openxmlformats.org/officeDocument/2006/relationships/slide" Target="slides/slide29.xml"/><Relationship Id="rId30" Type="http://schemas.openxmlformats.org/officeDocument/2006/relationships/slide" Target="slides/slide28.xml"/><Relationship Id="rId3" Type="http://schemas.openxmlformats.org/officeDocument/2006/relationships/slide" Target="slides/slide1.xml"/><Relationship Id="rId29" Type="http://schemas.openxmlformats.org/officeDocument/2006/relationships/slide" Target="slides/slide27.xml"/><Relationship Id="rId28" Type="http://schemas.openxmlformats.org/officeDocument/2006/relationships/slide" Target="slides/slide26.xml"/><Relationship Id="rId27" Type="http://schemas.openxmlformats.org/officeDocument/2006/relationships/slide" Target="slides/slide25.xml"/><Relationship Id="rId26" Type="http://schemas.openxmlformats.org/officeDocument/2006/relationships/slide" Target="slides/slide24.xml"/><Relationship Id="rId25" Type="http://schemas.openxmlformats.org/officeDocument/2006/relationships/slide" Target="slides/slide23.xml"/><Relationship Id="rId24" Type="http://schemas.openxmlformats.org/officeDocument/2006/relationships/slide" Target="slides/slide22.xml"/><Relationship Id="rId23" Type="http://schemas.openxmlformats.org/officeDocument/2006/relationships/slide" Target="slides/slide21.xml"/><Relationship Id="rId22" Type="http://schemas.openxmlformats.org/officeDocument/2006/relationships/slide" Target="slides/slide20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showMasterPhAnim="0">
  <p:cSld name="标题幻灯片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61442" name="标题 61441"/>
          <p:cNvSpPr>
            <a:spLocks noGrp="1"/>
          </p:cNvSpPr>
          <p:nvPr>
            <p:ph type="ctrTitle"/>
          </p:nvPr>
        </p:nvSpPr>
        <p:spPr>
          <a:xfrm>
            <a:off x="2514600" y="3962400"/>
            <a:ext cx="5638800" cy="12954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>
            <a:lvl1pPr lvl="0">
              <a:lnSpc>
                <a:spcPct val="80000"/>
              </a:lnSpc>
              <a:buClrTx/>
              <a:buSzTx/>
              <a:buFontTx/>
              <a:defRPr sz="4000"/>
            </a:lvl1pPr>
          </a:lstStyle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61443" name="副标题 61442"/>
          <p:cNvSpPr>
            <a:spLocks noGrp="1"/>
          </p:cNvSpPr>
          <p:nvPr>
            <p:ph type="subTitle" idx="1"/>
          </p:nvPr>
        </p:nvSpPr>
        <p:spPr>
          <a:xfrm>
            <a:off x="2514600" y="5486400"/>
            <a:ext cx="5638800" cy="60960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>
            <a:lvl1pPr marL="0" lvl="0" indent="0">
              <a:buClrTx/>
              <a:buSzTx/>
              <a:buFontTx/>
              <a:buNone/>
              <a:defRPr sz="2800"/>
            </a:lvl1pPr>
            <a:lvl2pPr marL="457200" lvl="1" indent="0" algn="ctr">
              <a:buClrTx/>
              <a:buSzTx/>
              <a:buFontTx/>
              <a:buNone/>
              <a:defRPr sz="2800"/>
            </a:lvl2pPr>
            <a:lvl3pPr marL="914400" lvl="2" indent="0" algn="ctr">
              <a:buClrTx/>
              <a:buSzTx/>
              <a:buFontTx/>
              <a:buNone/>
              <a:defRPr sz="2800"/>
            </a:lvl3pPr>
            <a:lvl4pPr marL="1371600" lvl="3" indent="0" algn="ctr">
              <a:buClrTx/>
              <a:buSzTx/>
              <a:buFontTx/>
              <a:buNone/>
              <a:defRPr sz="2800"/>
            </a:lvl4pPr>
            <a:lvl5pPr marL="1828800" lvl="4" indent="0" algn="ctr">
              <a:buClrTx/>
              <a:buSzTx/>
              <a:buFontTx/>
              <a:buNone/>
              <a:defRPr sz="2800"/>
            </a:lvl5pPr>
          </a:lstStyle>
          <a:p>
            <a:pPr lvl="0"/>
            <a:r>
              <a:rPr lang="zh-CN" altLang="en-US" dirty="0"/>
              <a:t>单击此处编辑母版副标题样式</a:t>
            </a:r>
            <a:endParaRPr lang="zh-CN" altLang="en-US" dirty="0"/>
          </a:p>
        </p:txBody>
      </p:sp>
      <p:sp>
        <p:nvSpPr>
          <p:cNvPr id="61444" name="日期占位符 61443"/>
          <p:cNvSpPr>
            <a:spLocks noGrp="1"/>
          </p:cNvSpPr>
          <p:nvPr>
            <p:ph type="dt" sz="half" idx="2"/>
          </p:nvPr>
        </p:nvSpPr>
        <p:spPr>
          <a:xfrm>
            <a:off x="228600" y="6248400"/>
            <a:ext cx="1905000" cy="45720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>
            <a:lvl1pPr>
              <a:defRPr sz="1000"/>
            </a:lvl1pPr>
          </a:lstStyle>
          <a:p>
            <a:fld id="{BB962C8B-B14F-4D97-AF65-F5344CB8AC3E}" type="datetime1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1445" name="页脚占位符 61444"/>
          <p:cNvSpPr>
            <a:spLocks noGrp="1"/>
          </p:cNvSpPr>
          <p:nvPr>
            <p:ph type="ftr" sz="quarter" idx="3"/>
          </p:nvPr>
        </p:nvSpPr>
        <p:spPr>
          <a:xfrm>
            <a:off x="2362200" y="6248400"/>
            <a:ext cx="4343400" cy="45720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>
            <a:lvl1pPr algn="ctr">
              <a:defRPr sz="1000"/>
            </a:lvl1pPr>
          </a:lstStyle>
          <a:p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1446" name="灯片编号占位符 61445"/>
          <p:cNvSpPr>
            <a:spLocks noGrp="1"/>
          </p:cNvSpPr>
          <p:nvPr>
            <p:ph type="sldNum" sz="quarter" idx="4"/>
          </p:nvPr>
        </p:nvSpPr>
        <p:spPr>
          <a:xfrm>
            <a:off x="7010400" y="6248400"/>
            <a:ext cx="1905000" cy="45720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>
            <a:lvl1pPr algn="r">
              <a:defRPr sz="1000"/>
            </a:lvl1pPr>
          </a:lstStyle>
          <a:p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>
    <p:pull dir="ru"/>
  </p:transition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>
    <p:pull dir="r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72250" y="90488"/>
            <a:ext cx="2038350" cy="585311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90488"/>
            <a:ext cx="5996885" cy="585311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>
    <p:pull dir="ru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标题，一项大型内容和两项小型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quarter" idx="2"/>
          </p:nvPr>
        </p:nvSpPr>
        <p:spPr>
          <a:xfrm>
            <a:off x="4629150" y="1825625"/>
            <a:ext cx="3886200" cy="2098675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内容占位符 4"/>
          <p:cNvSpPr>
            <a:spLocks noGrp="1"/>
          </p:cNvSpPr>
          <p:nvPr>
            <p:ph sz="quarter" idx="3"/>
          </p:nvPr>
        </p:nvSpPr>
        <p:spPr>
          <a:xfrm>
            <a:off x="4629150" y="4076700"/>
            <a:ext cx="3886200" cy="21002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日期占位符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7" name="页脚占位符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8" name="灯片编号占位符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>
    <p:pull dir="ru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标题和四项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sz="quarter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quarter" idx="1"/>
          </p:nvPr>
        </p:nvSpPr>
        <p:spPr>
          <a:xfrm>
            <a:off x="628650" y="1825625"/>
            <a:ext cx="3886200" cy="2098675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quarter" idx="2"/>
          </p:nvPr>
        </p:nvSpPr>
        <p:spPr>
          <a:xfrm>
            <a:off x="4629150" y="1825625"/>
            <a:ext cx="3886200" cy="2098675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内容占位符 4"/>
          <p:cNvSpPr>
            <a:spLocks noGrp="1"/>
          </p:cNvSpPr>
          <p:nvPr>
            <p:ph sz="quarter" idx="3"/>
          </p:nvPr>
        </p:nvSpPr>
        <p:spPr>
          <a:xfrm>
            <a:off x="628650" y="4076700"/>
            <a:ext cx="3886200" cy="21002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0" y="4076700"/>
            <a:ext cx="3886200" cy="21002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>
    <p:pull dir="ru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标题，文本与两项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quarter" idx="2"/>
          </p:nvPr>
        </p:nvSpPr>
        <p:spPr>
          <a:xfrm>
            <a:off x="4629150" y="1825625"/>
            <a:ext cx="3886200" cy="2098675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内容占位符 4"/>
          <p:cNvSpPr>
            <a:spLocks noGrp="1"/>
          </p:cNvSpPr>
          <p:nvPr>
            <p:ph sz="quarter" idx="3"/>
          </p:nvPr>
        </p:nvSpPr>
        <p:spPr>
          <a:xfrm>
            <a:off x="4629150" y="4076700"/>
            <a:ext cx="3886200" cy="21002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日期占位符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BB962C8B-B14F-4D97-AF65-F5344CB8AC3E}" type="datetime1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7" name="页脚占位符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8" name="灯片编号占位符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>
    <p:pull dir="r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>
    <p:pull dir="r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>
    <p:pull dir="r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371600"/>
            <a:ext cx="3995166" cy="457200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15434" y="1371600"/>
            <a:ext cx="3995166" cy="457200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>
    <p:pull dir="r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>
    <p:pull dir="r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>
    <p:pull dir="r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>
    <p:pull dir="r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>
    <p:pull dir="r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>
    <p:pull dir="ru"/>
  </p:transition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5" Type="http://schemas.openxmlformats.org/officeDocument/2006/relationships/image" Target="../media/image2.png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5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60418" name="标题 60417"/>
          <p:cNvSpPr>
            <a:spLocks noGrp="1"/>
          </p:cNvSpPr>
          <p:nvPr>
            <p:ph type="title"/>
          </p:nvPr>
        </p:nvSpPr>
        <p:spPr>
          <a:xfrm>
            <a:off x="2590800" y="90488"/>
            <a:ext cx="6019800" cy="1190625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60419" name="文本占位符 60418"/>
          <p:cNvSpPr>
            <a:spLocks noGrp="1"/>
          </p:cNvSpPr>
          <p:nvPr>
            <p:ph type="body" idx="1"/>
          </p:nvPr>
        </p:nvSpPr>
        <p:spPr>
          <a:xfrm>
            <a:off x="457200" y="1371600"/>
            <a:ext cx="8153400" cy="45720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60420" name="日期占位符 60419"/>
          <p:cNvSpPr>
            <a:spLocks noGrp="1"/>
          </p:cNvSpPr>
          <p:nvPr>
            <p:ph type="dt" sz="half" idx="2"/>
          </p:nvPr>
        </p:nvSpPr>
        <p:spPr>
          <a:xfrm>
            <a:off x="2819400" y="6248400"/>
            <a:ext cx="12954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000"/>
            </a:lvl1pPr>
          </a:lstStyle>
          <a:p>
            <a:pPr lvl="0"/>
            <a:fld id="{BB962C8B-B14F-4D97-AF65-F5344CB8AC3E}" type="datetime1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0421" name="页脚占位符 60420"/>
          <p:cNvSpPr>
            <a:spLocks noGrp="1"/>
          </p:cNvSpPr>
          <p:nvPr>
            <p:ph type="ftr" sz="quarter" idx="3"/>
          </p:nvPr>
        </p:nvSpPr>
        <p:spPr>
          <a:xfrm>
            <a:off x="4267200" y="6248400"/>
            <a:ext cx="28956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000"/>
            </a:lvl1pPr>
          </a:lstStyle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0422" name="灯片编号占位符 60421"/>
          <p:cNvSpPr>
            <a:spLocks noGrp="1"/>
          </p:cNvSpPr>
          <p:nvPr>
            <p:ph type="sldNum" sz="quarter" idx="4"/>
          </p:nvPr>
        </p:nvSpPr>
        <p:spPr>
          <a:xfrm>
            <a:off x="7315200" y="6248400"/>
            <a:ext cx="12954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000"/>
            </a:lvl1pPr>
          </a:lstStyle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transition spd="slow">
    <p:pull dir="ru"/>
  </p:transition>
  <p:hf sldNum="0" hdr="0" ftr="0" dt="0"/>
  <p:txStyles>
    <p:titleStyle>
      <a:lvl1pPr marL="0" lvl="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3600" b="1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2pPr>
      <a:lvl3pPr marL="914400" lvl="2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3pPr>
      <a:lvl4pPr marL="1371600" lvl="3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4pPr>
      <a:lvl5pPr marL="1828800" lvl="4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5pPr>
      <a:lvl6pPr marL="2286000" lvl="5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6pPr>
      <a:lvl7pPr marL="2743200" lvl="6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7pPr>
      <a:lvl8pPr marL="3200400" lvl="7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8pPr>
      <a:lvl9pPr marL="3657600" lvl="8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4.xml"/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" Target="slide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image" Target="../media/image27.jpeg"/><Relationship Id="rId1" Type="http://schemas.openxmlformats.org/officeDocument/2006/relationships/image" Target="../media/image26.jpeg"/></Relationships>
</file>

<file path=ppt/slides/_rels/slide1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image" Target="../media/image28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1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image" Target="../media/image32.jpeg"/><Relationship Id="rId1" Type="http://schemas.openxmlformats.org/officeDocument/2006/relationships/image" Target="../media/image9.png"/></Relationships>
</file>

<file path=ppt/slides/_rels/slide15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2.xml"/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image" Target="../media/image33.jpeg"/></Relationships>
</file>

<file path=ppt/slides/_rels/slide16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image" Target="../media/image36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9.jpeg"/></Relationships>
</file>

<file path=ppt/slides/_rels/slide18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3.xml"/><Relationship Id="rId4" Type="http://schemas.openxmlformats.org/officeDocument/2006/relationships/image" Target="../media/image42.jpeg"/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image" Target="../media/image9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7.jpeg"/><Relationship Id="rId1" Type="http://schemas.openxmlformats.org/officeDocument/2006/relationships/image" Target="../media/image6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image" Target="../media/image36.jpe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45.jpeg"/><Relationship Id="rId1" Type="http://schemas.openxmlformats.org/officeDocument/2006/relationships/image" Target="../media/image44.jpe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6.jpe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7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2" Type="http://schemas.openxmlformats.org/officeDocument/2006/relationships/image" Target="../media/image49.jpeg"/><Relationship Id="rId1" Type="http://schemas.openxmlformats.org/officeDocument/2006/relationships/image" Target="../media/image48.jpeg"/></Relationships>
</file>

<file path=ppt/slides/_rels/slide29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4.xml"/><Relationship Id="rId3" Type="http://schemas.openxmlformats.org/officeDocument/2006/relationships/image" Target="../media/image52.jpeg"/><Relationship Id="rId2" Type="http://schemas.openxmlformats.org/officeDocument/2006/relationships/image" Target="../media/image51.jpeg"/><Relationship Id="rId1" Type="http://schemas.openxmlformats.org/officeDocument/2006/relationships/image" Target="../media/image50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8.jpe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audio3.wav"/><Relationship Id="rId1" Type="http://schemas.openxmlformats.org/officeDocument/2006/relationships/image" Target="../media/image53.jpe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54.jpe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55.jpe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57.jpeg"/><Relationship Id="rId1" Type="http://schemas.openxmlformats.org/officeDocument/2006/relationships/image" Target="../media/image56.jpeg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4.xml"/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image" Target="../media/image9.png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58.jpeg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59.jpeg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60.jpeg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2.xml"/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image" Target="../media/image12.jpeg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image" Target="../media/image62.jpeg"/><Relationship Id="rId1" Type="http://schemas.openxmlformats.org/officeDocument/2006/relationships/image" Target="../media/image61.jpeg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image" Target="../media/image64.jpeg"/><Relationship Id="rId1" Type="http://schemas.openxmlformats.org/officeDocument/2006/relationships/image" Target="../media/image63.jpeg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image" Target="../media/image66.jpeg"/><Relationship Id="rId1" Type="http://schemas.openxmlformats.org/officeDocument/2006/relationships/image" Target="../media/image65.jpeg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image" Target="../media/image68.png"/><Relationship Id="rId1" Type="http://schemas.openxmlformats.org/officeDocument/2006/relationships/image" Target="../media/image67.jpeg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2.xml"/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image" Target="../media/image15.jpeg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3.xml"/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image" Target="../media/image18.jpeg"/></Relationships>
</file>

<file path=ppt/slides/_rels/slide8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2.xml"/><Relationship Id="rId6" Type="http://schemas.openxmlformats.org/officeDocument/2006/relationships/audio" Target="../media/audio2.wav"/><Relationship Id="rId5" Type="http://schemas.openxmlformats.org/officeDocument/2006/relationships/audio" Target="../media/audio1.wav"/><Relationship Id="rId4" Type="http://schemas.openxmlformats.org/officeDocument/2006/relationships/image" Target="C:/Users/TOM YI/Desktop/http:/www.511511.com/AZ/200406/AZ00000312820040618055235312.jpg" TargetMode="External"/><Relationship Id="rId3" Type="http://schemas.openxmlformats.org/officeDocument/2006/relationships/image" Target="../media/image22.jpeg"/><Relationship Id="rId2" Type="http://schemas.openxmlformats.org/officeDocument/2006/relationships/hyperlink" Target="http://www.511511.com/AZ/200406/AZ00000312820040618055443859.aspx" TargetMode="External"/><Relationship Id="rId1" Type="http://schemas.openxmlformats.org/officeDocument/2006/relationships/image" Target="../media/image2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23.jpeg"/><Relationship Id="rId1" Type="http://schemas.openxmlformats.org/officeDocument/2006/relationships/slide" Target="slide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079" name="图片 3078" descr="C:\Users\TOM YI\Desktop\1_180227221503_1.jpg1_180227221503_1"/>
          <p:cNvPicPr>
            <a:picLocks noChangeAspect="1"/>
          </p:cNvPicPr>
          <p:nvPr/>
        </p:nvPicPr>
        <p:blipFill>
          <a:blip r:embed="rId1"/>
          <a:srcRect/>
          <a:stretch>
            <a:fillRect/>
          </a:stretch>
        </p:blipFill>
        <p:spPr>
          <a:xfrm>
            <a:off x="0" y="740410"/>
            <a:ext cx="9144000" cy="515366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074" name="图片 3073" descr="图片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6013" y="1052513"/>
            <a:ext cx="3090862" cy="944562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075" name="图片 3074" descr="图片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48263" y="1052513"/>
            <a:ext cx="3090862" cy="94456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077" name="矩形 3076"/>
          <p:cNvSpPr/>
          <p:nvPr/>
        </p:nvSpPr>
        <p:spPr>
          <a:xfrm>
            <a:off x="3348038" y="3213100"/>
            <a:ext cx="2930525" cy="7334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/>
          </a:bodyPr>
          <a:p>
            <a:pPr algn="ctr"/>
            <a:r>
              <a:rPr lang="zh-CN" altLang="en-US" sz="3600">
                <a:solidFill>
                  <a:srgbClr val="3366FF"/>
                </a:solidFill>
                <a:effectLst>
                  <a:outerShdw dist="35921" dir="2699999" algn="ctr" rotWithShape="0">
                    <a:srgbClr val="C0C0C0">
                      <a:alpha val="79999"/>
                    </a:srgbClr>
                  </a:outerShdw>
                </a:effectLst>
                <a:latin typeface="楷体_GB2312" charset="0"/>
                <a:ea typeface="楷体_GB2312" charset="0"/>
              </a:rPr>
              <a:t>主题讲座</a:t>
            </a:r>
            <a:endParaRPr lang="zh-CN" altLang="en-US" sz="3600">
              <a:solidFill>
                <a:srgbClr val="3366FF"/>
              </a:solidFill>
              <a:effectLst>
                <a:outerShdw dist="35921" dir="2699999" algn="ctr" rotWithShape="0">
                  <a:srgbClr val="C0C0C0">
                    <a:alpha val="79999"/>
                  </a:srgbClr>
                </a:outerShdw>
              </a:effectLst>
              <a:latin typeface="楷体_GB2312" charset="0"/>
              <a:ea typeface="楷体_GB2312" charset="0"/>
            </a:endParaRPr>
          </a:p>
        </p:txBody>
      </p:sp>
    </p:spTree>
  </p:cSld>
  <p:clrMapOvr>
    <a:masterClrMapping/>
  </p:clrMapOvr>
  <p:transition spd="slow"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" fill="hold"/>
                                        <p:tgtEl>
                                          <p:spTgt spid="3074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8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" fill="hold"/>
                                        <p:tgtEl>
                                          <p:spTgt spid="3075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81922" name="标题 81921"/>
          <p:cNvSpPr>
            <a:spLocks noGrp="1"/>
          </p:cNvSpPr>
          <p:nvPr>
            <p:ph type="title"/>
          </p:nvPr>
        </p:nvSpPr>
        <p:spPr>
          <a:xfrm>
            <a:off x="2339975" y="0"/>
            <a:ext cx="8385175" cy="1008063"/>
          </a:xfrm>
          <a:ln/>
        </p:spPr>
        <p:txBody>
          <a:bodyPr anchor="ctr"/>
          <a:p>
            <a:r>
              <a:rPr lang="zh-CN" altLang="en-US" dirty="0">
                <a:hlinkClick r:id="rId1" action="ppaction://hlinksldjump"/>
              </a:rPr>
              <a:t>毒品令家人倾家荡产、家破人亡 </a:t>
            </a:r>
            <a:endParaRPr lang="zh-CN" altLang="en-US" dirty="0"/>
          </a:p>
        </p:txBody>
      </p:sp>
      <p:sp>
        <p:nvSpPr>
          <p:cNvPr id="81923" name="文本占位符 81922"/>
          <p:cNvSpPr>
            <a:spLocks noGrp="1"/>
          </p:cNvSpPr>
          <p:nvPr>
            <p:ph type="body" idx="4294967295"/>
          </p:nvPr>
        </p:nvSpPr>
        <p:spPr>
          <a:xfrm>
            <a:off x="0" y="1341438"/>
            <a:ext cx="4310063" cy="1943100"/>
          </a:xfrm>
          <a:ln/>
        </p:spPr>
        <p:txBody>
          <a:bodyPr/>
          <a:p>
            <a:r>
              <a:rPr lang="zh-CN" altLang="en-US" sz="2800" dirty="0"/>
              <a:t>丧失工作能力。</a:t>
            </a:r>
            <a:endParaRPr lang="zh-CN" altLang="en-US" sz="2800" dirty="0"/>
          </a:p>
          <a:p>
            <a:r>
              <a:rPr lang="zh-CN" altLang="en-US" sz="2800" dirty="0"/>
              <a:t>倾家荡产。</a:t>
            </a:r>
            <a:endParaRPr lang="zh-CN" altLang="en-US" sz="2800" dirty="0"/>
          </a:p>
          <a:p>
            <a:r>
              <a:rPr lang="zh-CN" altLang="en-US" sz="2800" dirty="0"/>
              <a:t>给家人带来无尽的折磨。</a:t>
            </a:r>
            <a:endParaRPr lang="zh-CN" altLang="en-US" sz="2800" dirty="0"/>
          </a:p>
        </p:txBody>
      </p:sp>
      <p:pic>
        <p:nvPicPr>
          <p:cNvPr id="81924" name="内容占位符 81923" descr="174320"/>
          <p:cNvPicPr>
            <a:picLocks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468313" y="2924175"/>
            <a:ext cx="2946400" cy="3933825"/>
          </a:xfrm>
          <a:ln/>
        </p:spPr>
      </p:pic>
      <p:pic>
        <p:nvPicPr>
          <p:cNvPr id="81925" name="内容占位符 81924" descr="3244366_141347032855_2"/>
          <p:cNvPicPr>
            <a:picLocks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5292725" y="836613"/>
            <a:ext cx="3141663" cy="6021387"/>
          </a:xfrm>
          <a:ln/>
        </p:spPr>
      </p:pic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83970" name="标题 83969"/>
          <p:cNvSpPr>
            <a:spLocks noGrp="1"/>
          </p:cNvSpPr>
          <p:nvPr>
            <p:ph type="title"/>
          </p:nvPr>
        </p:nvSpPr>
        <p:spPr>
          <a:xfrm>
            <a:off x="2555875" y="0"/>
            <a:ext cx="6019800" cy="1190625"/>
          </a:xfrm>
          <a:ln/>
        </p:spPr>
        <p:txBody>
          <a:bodyPr anchor="ctr"/>
          <a:p>
            <a:r>
              <a:rPr lang="zh-CN" altLang="en-US" dirty="0">
                <a:solidFill>
                  <a:srgbClr val="3333CC"/>
                </a:solidFill>
                <a:hlinkClick r:id="" action="ppaction://noaction"/>
              </a:rPr>
              <a:t>吸毒导致堕落、犯罪 ，危害社会，成为世界公害</a:t>
            </a:r>
            <a:r>
              <a:rPr lang="zh-CN" altLang="en-US" dirty="0">
                <a:hlinkClick r:id="" action="ppaction://noaction"/>
              </a:rPr>
              <a:t> </a:t>
            </a:r>
            <a:endParaRPr lang="zh-CN" altLang="en-US" dirty="0"/>
          </a:p>
        </p:txBody>
      </p:sp>
      <p:pic>
        <p:nvPicPr>
          <p:cNvPr id="83971" name="内容占位符 83970" descr="20070628090955946"/>
          <p:cNvPicPr>
            <a:picLocks noChangeAspect="1"/>
          </p:cNvPicPr>
          <p:nvPr>
            <p:ph sz="half" idx="1"/>
          </p:nvPr>
        </p:nvPicPr>
        <p:blipFill>
          <a:blip r:embed="rId1"/>
          <a:stretch>
            <a:fillRect/>
          </a:stretch>
        </p:blipFill>
        <p:spPr>
          <a:xfrm>
            <a:off x="0" y="3716338"/>
            <a:ext cx="3059113" cy="3141662"/>
          </a:xfrm>
          <a:ln/>
        </p:spPr>
      </p:pic>
      <p:pic>
        <p:nvPicPr>
          <p:cNvPr id="83972" name="内容占位符 83971" descr="2009060310531153"/>
          <p:cNvPicPr>
            <a:picLocks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2771775" y="1628775"/>
            <a:ext cx="6372225" cy="3684588"/>
          </a:xfrm>
          <a:ln/>
        </p:spPr>
      </p:pic>
    </p:spTree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65538" name="图片 65537" descr="导致精神疾病"/>
          <p:cNvPicPr>
            <a:picLocks noChangeAspect="1"/>
          </p:cNvPicPr>
          <p:nvPr/>
        </p:nvPicPr>
        <p:blipFill>
          <a:blip r:embed="rId1"/>
          <a:srcRect l="12672" t="6047" r="12015" b="81375"/>
          <a:stretch>
            <a:fillRect/>
          </a:stretch>
        </p:blipFill>
        <p:spPr>
          <a:xfrm>
            <a:off x="179388" y="115888"/>
            <a:ext cx="5724525" cy="15113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5539" name="图片 65538" descr="吸毒对个人的危害画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388" y="1916113"/>
            <a:ext cx="3182937" cy="46799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5540" name="图片 65539" descr="不支持 FSO! 只能显示jpg图片"/>
          <p:cNvPicPr>
            <a:picLocks noChangeAspect="1"/>
          </p:cNvPicPr>
          <p:nvPr/>
        </p:nvPicPr>
        <p:blipFill>
          <a:blip r:embed="rId3">
            <a:clrChange>
              <a:clrFrom>
                <a:srgbClr val="FCFEFB"/>
              </a:clrFrom>
              <a:clrTo>
                <a:srgbClr val="FCFEFB">
                  <a:alpha val="0"/>
                </a:srgbClr>
              </a:clrTo>
            </a:clrChange>
          </a:blip>
          <a:srcRect t="17967"/>
          <a:stretch>
            <a:fillRect/>
          </a:stretch>
        </p:blipFill>
        <p:spPr>
          <a:xfrm>
            <a:off x="3851275" y="908050"/>
            <a:ext cx="5045075" cy="576103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65542" name="矩形 65541"/>
          <p:cNvSpPr/>
          <p:nvPr/>
        </p:nvSpPr>
        <p:spPr>
          <a:xfrm>
            <a:off x="900113" y="5300663"/>
            <a:ext cx="7772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3600" b="1" u="none" kern="1200" baseline="0">
                <a:solidFill>
                  <a:schemeClr val="tx2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</a:lstStyle>
          <a:p>
            <a:pPr lvl="0"/>
            <a:r>
              <a:rPr lang="zh-CN" altLang="en-US" sz="2800" dirty="0">
                <a:solidFill>
                  <a:schemeClr val="tx1"/>
                </a:solidFill>
                <a:latin typeface="华文行楷" pitchFamily="2" charset="-122"/>
                <a:ea typeface="华文行楷" pitchFamily="2" charset="-122"/>
              </a:rPr>
              <a:t>漫画：去年今日</a:t>
            </a:r>
            <a:endParaRPr lang="zh-CN" altLang="en-US" sz="2800" dirty="0">
              <a:solidFill>
                <a:schemeClr val="tx1"/>
              </a:solidFill>
              <a:latin typeface="华文行楷" pitchFamily="2" charset="-122"/>
              <a:ea typeface="华文行楷" pitchFamily="2" charset="-122"/>
            </a:endParaRPr>
          </a:p>
        </p:txBody>
      </p:sp>
    </p:spTree>
  </p:cSld>
  <p:clrMapOvr>
    <a:masterClrMapping/>
  </p:clrMapOvr>
  <p:transition spd="slow"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55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55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55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55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655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655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55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655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655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55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54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86018" name="标题 86017" descr="漫画3_去年今日"/>
          <p:cNvPicPr>
            <a:picLocks noChangeAspect="1"/>
          </p:cNvPicPr>
          <p:nvPr>
            <p:ph type="title"/>
          </p:nvPr>
        </p:nvPicPr>
        <p:blipFill>
          <a:blip r:embed="rId1"/>
          <a:stretch>
            <a:fillRect/>
          </a:stretch>
        </p:blipFill>
        <p:spPr>
          <a:xfrm>
            <a:off x="0" y="0"/>
            <a:ext cx="8027988" cy="6858000"/>
          </a:xfrm>
          <a:ln/>
        </p:spPr>
      </p:pic>
      <p:sp>
        <p:nvSpPr>
          <p:cNvPr id="86020" name="矩形 86019"/>
          <p:cNvSpPr/>
          <p:nvPr/>
        </p:nvSpPr>
        <p:spPr>
          <a:xfrm>
            <a:off x="0" y="5876925"/>
            <a:ext cx="7772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3600" b="1" u="none" kern="1200" baseline="0">
                <a:solidFill>
                  <a:schemeClr val="tx2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</a:lstStyle>
          <a:p>
            <a:pPr lvl="0" algn="l"/>
            <a:r>
              <a:rPr lang="zh-CN" altLang="en-US" sz="2800" dirty="0">
                <a:solidFill>
                  <a:srgbClr val="660066"/>
                </a:solidFill>
                <a:latin typeface="宋体" panose="02010600030101010101" pitchFamily="2" charset="-122"/>
                <a:ea typeface="华文行楷" pitchFamily="2" charset="-122"/>
              </a:rPr>
              <a:t>漫画：去年今日</a:t>
            </a:r>
            <a:endParaRPr lang="zh-CN" altLang="en-US" sz="2800" dirty="0">
              <a:solidFill>
                <a:srgbClr val="660066"/>
              </a:solidFill>
              <a:latin typeface="宋体" panose="02010600030101010101" pitchFamily="2" charset="-122"/>
              <a:ea typeface="华文行楷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60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60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602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3314" name="矩形 13313"/>
          <p:cNvSpPr/>
          <p:nvPr/>
        </p:nvSpPr>
        <p:spPr>
          <a:xfrm>
            <a:off x="395288" y="2276475"/>
            <a:ext cx="5416550" cy="3378200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p>
            <a:r>
              <a:rPr lang="zh-CN" altLang="en-US" sz="2400" b="1">
                <a:solidFill>
                  <a:srgbClr val="3333CC"/>
                </a:solidFill>
                <a:latin typeface="Arial" panose="020B0604020202020204" pitchFamily="34" charset="0"/>
              </a:rPr>
              <a:t>倾家荡产</a:t>
            </a:r>
            <a:r>
              <a:rPr lang="zh-CN" altLang="en-US" sz="2400" b="1">
                <a:latin typeface="Arial" panose="020B0604020202020204" pitchFamily="34" charset="0"/>
              </a:rPr>
              <a:t>：吸毒的费用是个“无底洞”，</a:t>
            </a:r>
            <a:endParaRPr lang="zh-CN" altLang="en-US" sz="2400" b="1">
              <a:latin typeface="Arial" panose="020B0604020202020204" pitchFamily="34" charset="0"/>
            </a:endParaRPr>
          </a:p>
          <a:p>
            <a:r>
              <a:rPr lang="zh-CN" altLang="en-US" sz="2400" b="1">
                <a:latin typeface="Arial" panose="020B0604020202020204" pitchFamily="34" charset="0"/>
              </a:rPr>
              <a:t>普遍的工资收入根本不能满足吸毒的</a:t>
            </a:r>
            <a:endParaRPr lang="zh-CN" altLang="en-US" sz="2400" b="1">
              <a:latin typeface="Arial" panose="020B0604020202020204" pitchFamily="34" charset="0"/>
            </a:endParaRPr>
          </a:p>
          <a:p>
            <a:r>
              <a:rPr lang="zh-CN" altLang="en-US" sz="2400" b="1">
                <a:latin typeface="Arial" panose="020B0604020202020204" pitchFamily="34" charset="0"/>
              </a:rPr>
              <a:t>需要。即使有一定的经济基础也只能</a:t>
            </a:r>
            <a:endParaRPr lang="zh-CN" altLang="en-US" sz="2400" b="1">
              <a:latin typeface="Arial" panose="020B0604020202020204" pitchFamily="34" charset="0"/>
            </a:endParaRPr>
          </a:p>
          <a:p>
            <a:r>
              <a:rPr lang="zh-CN" altLang="en-US" sz="2400" b="1">
                <a:latin typeface="Arial" panose="020B0604020202020204" pitchFamily="34" charset="0"/>
              </a:rPr>
              <a:t>维持一时。因为毒瘾永远不可能得到</a:t>
            </a:r>
            <a:endParaRPr lang="zh-CN" altLang="en-US" sz="2400" b="1">
              <a:latin typeface="Arial" panose="020B0604020202020204" pitchFamily="34" charset="0"/>
            </a:endParaRPr>
          </a:p>
          <a:p>
            <a:r>
              <a:rPr lang="zh-CN" altLang="en-US" sz="2400" b="1">
                <a:latin typeface="Arial" panose="020B0604020202020204" pitchFamily="34" charset="0"/>
              </a:rPr>
              <a:t>满足，结果只能是吸得一贫如洗、倾</a:t>
            </a:r>
            <a:endParaRPr lang="zh-CN" altLang="en-US" sz="2400" b="1">
              <a:latin typeface="Arial" panose="020B0604020202020204" pitchFamily="34" charset="0"/>
            </a:endParaRPr>
          </a:p>
          <a:p>
            <a:r>
              <a:rPr lang="zh-CN" altLang="en-US" sz="2400" b="1">
                <a:latin typeface="Arial" panose="020B0604020202020204" pitchFamily="34" charset="0"/>
              </a:rPr>
              <a:t>家荡产。很多吸毒者为满足毒瘾不惜</a:t>
            </a:r>
            <a:endParaRPr lang="zh-CN" altLang="en-US" sz="2400" b="1">
              <a:latin typeface="Arial" panose="020B0604020202020204" pitchFamily="34" charset="0"/>
            </a:endParaRPr>
          </a:p>
          <a:p>
            <a:r>
              <a:rPr lang="zh-CN" altLang="en-US" sz="2400" b="1">
                <a:latin typeface="Arial" panose="020B0604020202020204" pitchFamily="34" charset="0"/>
              </a:rPr>
              <a:t>遗弃老人、出卖子女，甚至胁迫妻女</a:t>
            </a:r>
            <a:endParaRPr lang="zh-CN" altLang="en-US" sz="2400" b="1">
              <a:latin typeface="Arial" panose="020B0604020202020204" pitchFamily="34" charset="0"/>
            </a:endParaRPr>
          </a:p>
          <a:p>
            <a:r>
              <a:rPr lang="zh-CN" altLang="en-US" sz="2400" b="1">
                <a:latin typeface="Arial" panose="020B0604020202020204" pitchFamily="34" charset="0"/>
              </a:rPr>
              <a:t>卖淫以获取毒资，直至妻离子散、家</a:t>
            </a:r>
            <a:endParaRPr lang="zh-CN" altLang="en-US" sz="2400" b="1">
              <a:latin typeface="Arial" panose="020B0604020202020204" pitchFamily="34" charset="0"/>
            </a:endParaRPr>
          </a:p>
          <a:p>
            <a:r>
              <a:rPr lang="zh-CN" altLang="en-US" sz="2400" b="1">
                <a:latin typeface="Arial" panose="020B0604020202020204" pitchFamily="34" charset="0"/>
              </a:rPr>
              <a:t>破人亡。</a:t>
            </a:r>
            <a:endParaRPr lang="zh-CN" altLang="en-US" sz="2400" b="1">
              <a:latin typeface="Arial" panose="020B0604020202020204" pitchFamily="34" charset="0"/>
            </a:endParaRPr>
          </a:p>
        </p:txBody>
      </p:sp>
      <p:sp>
        <p:nvSpPr>
          <p:cNvPr id="13315" name="标题 13314"/>
          <p:cNvSpPr>
            <a:spLocks noGrp="1"/>
          </p:cNvSpPr>
          <p:nvPr>
            <p:ph type="title"/>
          </p:nvPr>
        </p:nvSpPr>
        <p:spPr>
          <a:xfrm>
            <a:off x="395288" y="-1141412"/>
            <a:ext cx="8229600" cy="1141412"/>
          </a:xfrm>
          <a:ln/>
        </p:spPr>
        <p:txBody>
          <a:bodyPr anchor="ctr"/>
          <a:p>
            <a:r>
              <a:rPr lang="zh-CN" altLang="en-US" sz="1000">
                <a:latin typeface="黑体" panose="02010609060101010101" pitchFamily="49" charset="-122"/>
                <a:ea typeface="黑体" panose="02010609060101010101" pitchFamily="49" charset="-122"/>
              </a:rPr>
              <a:t>毒品危害</a:t>
            </a:r>
            <a:r>
              <a:rPr lang="zh-CN" altLang="en-US" sz="1000" b="0"/>
              <a:t>二、吸毒毁灭家庭</a:t>
            </a:r>
            <a:endParaRPr lang="zh-CN" altLang="en-US" sz="1000" b="0"/>
          </a:p>
        </p:txBody>
      </p:sp>
      <p:pic>
        <p:nvPicPr>
          <p:cNvPr id="13316" name="内容占位符 13315" descr="图片5"/>
          <p:cNvPicPr>
            <a:picLocks noChangeAspect="1"/>
          </p:cNvPicPr>
          <p:nvPr>
            <p:ph sz="half" idx="1"/>
          </p:nvPr>
        </p:nvPicPr>
        <p:blipFill>
          <a:blip r:embed="rId1"/>
          <a:stretch>
            <a:fillRect/>
          </a:stretch>
        </p:blipFill>
        <p:spPr>
          <a:xfrm>
            <a:off x="3276600" y="260350"/>
            <a:ext cx="1871663" cy="585788"/>
          </a:xfrm>
          <a:ln/>
        </p:spPr>
      </p:pic>
      <p:sp>
        <p:nvSpPr>
          <p:cNvPr id="13317" name="矩形 13316"/>
          <p:cNvSpPr/>
          <p:nvPr/>
        </p:nvSpPr>
        <p:spPr>
          <a:xfrm>
            <a:off x="1331913" y="2492375"/>
            <a:ext cx="184150" cy="366713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endParaRPr lang="zh-CN" altLang="en-US" dirty="0">
              <a:solidFill>
                <a:schemeClr val="tx2"/>
              </a:solidFill>
              <a:latin typeface="Arial" panose="020B0604020202020204" pitchFamily="34" charset="0"/>
            </a:endParaRPr>
          </a:p>
        </p:txBody>
      </p:sp>
      <p:sp>
        <p:nvSpPr>
          <p:cNvPr id="13318" name="矩形 13317"/>
          <p:cNvSpPr/>
          <p:nvPr/>
        </p:nvSpPr>
        <p:spPr>
          <a:xfrm>
            <a:off x="323850" y="981075"/>
            <a:ext cx="3460750" cy="5794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32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二、吸毒毁灭家庭</a:t>
            </a:r>
            <a:endParaRPr lang="zh-CN" altLang="en-US" sz="3200" b="1">
              <a:solidFill>
                <a:schemeClr val="tx2"/>
              </a:solidFill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  <p:sp>
        <p:nvSpPr>
          <p:cNvPr id="13319" name="矩形 13318"/>
          <p:cNvSpPr/>
          <p:nvPr/>
        </p:nvSpPr>
        <p:spPr>
          <a:xfrm>
            <a:off x="1692275" y="1628775"/>
            <a:ext cx="5738813" cy="519113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p>
            <a:r>
              <a:rPr lang="zh-CN" altLang="en-US" sz="2800" b="1">
                <a:solidFill>
                  <a:srgbClr val="FF33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倾家荡产、妻离子散、家破人亡　</a:t>
            </a:r>
            <a:r>
              <a:rPr lang="zh-CN" altLang="en-US" sz="2800" b="1">
                <a:latin typeface="黑体" panose="02010609060101010101" pitchFamily="49" charset="-122"/>
                <a:ea typeface="黑体" panose="02010609060101010101" pitchFamily="49" charset="-122"/>
              </a:rPr>
              <a:t> </a:t>
            </a:r>
            <a:endParaRPr lang="zh-CN" altLang="en-US" sz="2800" b="1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3320" name="矩形 13319"/>
          <p:cNvSpPr/>
          <p:nvPr/>
        </p:nvSpPr>
        <p:spPr>
          <a:xfrm>
            <a:off x="900113" y="5876925"/>
            <a:ext cx="7785100" cy="701675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p>
            <a:r>
              <a:rPr lang="zh-CN" altLang="en-US" b="1">
                <a:latin typeface="Arial" panose="020B0604020202020204" pitchFamily="34" charset="0"/>
              </a:rPr>
              <a:t>       </a:t>
            </a:r>
            <a:r>
              <a:rPr lang="zh-CN" altLang="en-US" sz="2000" b="1">
                <a:solidFill>
                  <a:srgbClr val="3333CC"/>
                </a:solidFill>
                <a:latin typeface="Arial" panose="020B0604020202020204" pitchFamily="34" charset="0"/>
              </a:rPr>
              <a:t>西宁市吸毒人员马某某夫妇二人因吸毒先后死亡，家中财产全被</a:t>
            </a:r>
            <a:endParaRPr lang="zh-CN" altLang="en-US" sz="2000" b="1">
              <a:solidFill>
                <a:srgbClr val="3333CC"/>
              </a:solidFill>
              <a:latin typeface="Arial" panose="020B0604020202020204" pitchFamily="34" charset="0"/>
            </a:endParaRPr>
          </a:p>
          <a:p>
            <a:r>
              <a:rPr lang="zh-CN" altLang="en-US" sz="2000" b="1">
                <a:solidFill>
                  <a:srgbClr val="3333CC"/>
                </a:solidFill>
                <a:latin typeface="Arial" panose="020B0604020202020204" pitchFamily="34" charset="0"/>
              </a:rPr>
              <a:t>吸光，留下两个不满十岁的小孩和年迈的母亲，生活苦不堪言。</a:t>
            </a:r>
            <a:r>
              <a:rPr lang="zh-CN" altLang="en-US" sz="2000">
                <a:solidFill>
                  <a:srgbClr val="3333CC"/>
                </a:solidFill>
                <a:latin typeface="Arial" panose="020B0604020202020204" pitchFamily="34" charset="0"/>
              </a:rPr>
              <a:t> </a:t>
            </a:r>
            <a:endParaRPr lang="zh-CN" altLang="en-US" sz="2000">
              <a:solidFill>
                <a:srgbClr val="3333CC"/>
              </a:solidFill>
              <a:latin typeface="Arial" panose="020B0604020202020204" pitchFamily="34" charset="0"/>
            </a:endParaRPr>
          </a:p>
        </p:txBody>
      </p:sp>
      <p:pic>
        <p:nvPicPr>
          <p:cNvPr id="13321" name="内容占位符 13320" descr="倾家荡产"/>
          <p:cNvPicPr>
            <a:picLocks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5888038" y="2646363"/>
            <a:ext cx="2709862" cy="2538412"/>
          </a:xfrm>
          <a:ln/>
        </p:spPr>
      </p:pic>
    </p:spTree>
  </p:cSld>
  <p:clrMapOvr>
    <a:masterClrMapping/>
  </p:clrMapOvr>
  <p:transition spd="slow"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" fill="hold"/>
                                        <p:tgtEl>
                                          <p:spTgt spid="13319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" fill="hold"/>
                                        <p:tgtEl>
                                          <p:spTgt spid="13314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" fill="hold"/>
                                        <p:tgtEl>
                                          <p:spTgt spid="13321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" fill="hold"/>
                                        <p:tgtEl>
                                          <p:spTgt spid="13320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4" grpId="0"/>
      <p:bldP spid="13319" grpId="0"/>
      <p:bldP spid="1332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4338" name="标题 14337"/>
          <p:cNvSpPr>
            <a:spLocks noGrp="1"/>
          </p:cNvSpPr>
          <p:nvPr>
            <p:ph type="title"/>
          </p:nvPr>
        </p:nvSpPr>
        <p:spPr>
          <a:xfrm>
            <a:off x="395288" y="-1141412"/>
            <a:ext cx="8229600" cy="1141412"/>
          </a:xfrm>
          <a:ln/>
        </p:spPr>
        <p:txBody>
          <a:bodyPr anchor="ctr"/>
          <a:p>
            <a:r>
              <a:rPr lang="zh-CN" altLang="en-US" sz="1000">
                <a:latin typeface="黑体" panose="02010609060101010101" pitchFamily="49" charset="-122"/>
                <a:ea typeface="黑体" panose="02010609060101010101" pitchFamily="49" charset="-122"/>
              </a:rPr>
              <a:t>毒品危害</a:t>
            </a:r>
            <a:r>
              <a:rPr lang="zh-CN" altLang="en-US" sz="1000" b="0"/>
              <a:t>二、吸毒毁灭家庭实例</a:t>
            </a:r>
            <a:endParaRPr lang="zh-CN" altLang="en-US" sz="1000" b="0"/>
          </a:p>
        </p:txBody>
      </p:sp>
      <p:pic>
        <p:nvPicPr>
          <p:cNvPr id="14339" name="内容占位符 14338" descr="图为公安人员来到马某某家调查时的情景。"/>
          <p:cNvPicPr>
            <a:picLocks noChangeAspect="1"/>
          </p:cNvPicPr>
          <p:nvPr>
            <p:ph sz="half" idx="1"/>
          </p:nvPr>
        </p:nvPicPr>
        <p:blipFill>
          <a:blip r:embed="rId1"/>
          <a:stretch>
            <a:fillRect/>
          </a:stretch>
        </p:blipFill>
        <p:spPr>
          <a:xfrm>
            <a:off x="395288" y="765175"/>
            <a:ext cx="3529012" cy="2328863"/>
          </a:xfrm>
          <a:ln/>
        </p:spPr>
      </p:pic>
      <p:pic>
        <p:nvPicPr>
          <p:cNvPr id="14340" name="内容占位符 14339" descr="妻离子散"/>
          <p:cNvPicPr>
            <a:picLocks noChangeAspect="1"/>
          </p:cNvPicPr>
          <p:nvPr>
            <p:ph sz="quarter" idx="2"/>
          </p:nvPr>
        </p:nvPicPr>
        <p:blipFill>
          <a:blip r:embed="rId2"/>
          <a:stretch>
            <a:fillRect/>
          </a:stretch>
        </p:blipFill>
        <p:spPr>
          <a:xfrm>
            <a:off x="3305175" y="1712913"/>
            <a:ext cx="4914900" cy="3509962"/>
          </a:xfrm>
          <a:ln/>
        </p:spPr>
      </p:pic>
      <p:sp>
        <p:nvSpPr>
          <p:cNvPr id="14341" name="矩形 14340"/>
          <p:cNvSpPr/>
          <p:nvPr/>
        </p:nvSpPr>
        <p:spPr>
          <a:xfrm>
            <a:off x="3203575" y="260350"/>
            <a:ext cx="4913313" cy="396875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p>
            <a:r>
              <a:rPr lang="zh-CN" altLang="en-US" sz="2000" b="1">
                <a:latin typeface="黑体" panose="02010609060101010101" pitchFamily="49" charset="-122"/>
                <a:ea typeface="黑体" panose="02010609060101010101" pitchFamily="49" charset="-122"/>
              </a:rPr>
              <a:t>图为公安人员来到马某某家调查时的情景 </a:t>
            </a:r>
            <a:endParaRPr lang="zh-CN" altLang="en-US" sz="2000" b="1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4342" name="矩形 14341"/>
          <p:cNvSpPr/>
          <p:nvPr/>
        </p:nvSpPr>
        <p:spPr>
          <a:xfrm>
            <a:off x="323850" y="5805488"/>
            <a:ext cx="8180388" cy="701675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p>
            <a:r>
              <a:rPr lang="zh-CN" altLang="en-US" sz="2000" b="1">
                <a:latin typeface="Arial" panose="020B0604020202020204" pitchFamily="34" charset="0"/>
                <a:ea typeface="黑体" panose="02010609060101010101" pitchFamily="49" charset="-122"/>
              </a:rPr>
              <a:t>       妻离子散</a:t>
            </a:r>
            <a:r>
              <a:rPr lang="en-US" altLang="zh-CN" sz="2000" b="1">
                <a:latin typeface="Arial" panose="020B0604020202020204" pitchFamily="34" charset="0"/>
                <a:ea typeface="黑体" panose="02010609060101010101" pitchFamily="49" charset="-122"/>
              </a:rPr>
              <a:t>:</a:t>
            </a:r>
            <a:r>
              <a:rPr lang="zh-CN" altLang="en-US" sz="2000" b="1">
                <a:latin typeface="Arial" panose="020B0604020202020204" pitchFamily="34" charset="0"/>
                <a:ea typeface="黑体" panose="02010609060101010101" pitchFamily="49" charset="-122"/>
              </a:rPr>
              <a:t>郑州市某夫妻双双因吸毒被强制解毒，家产也被耗尽。</a:t>
            </a:r>
            <a:endParaRPr lang="zh-CN" altLang="en-US" sz="2000" b="1">
              <a:latin typeface="Arial" panose="020B0604020202020204" pitchFamily="34" charset="0"/>
              <a:ea typeface="黑体" panose="02010609060101010101" pitchFamily="49" charset="-122"/>
            </a:endParaRPr>
          </a:p>
          <a:p>
            <a:r>
              <a:rPr lang="zh-CN" altLang="en-US" sz="2000" b="1">
                <a:latin typeface="Arial" panose="020B0604020202020204" pitchFamily="34" charset="0"/>
                <a:ea typeface="黑体" panose="02010609060101010101" pitchFamily="49" charset="-122"/>
              </a:rPr>
              <a:t>无人照顾的孩子来戒毒所求父母供他读书。</a:t>
            </a:r>
            <a:endParaRPr lang="zh-CN" altLang="en-US" sz="2000" b="1"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  <p:pic>
        <p:nvPicPr>
          <p:cNvPr id="14343" name="内容占位符 14342" descr="郑州市某夫妻双双因吸毒被强制解毒，家产也被耗尽。无人照顾的孩子来戒毒所求父母供他读书。"/>
          <p:cNvPicPr>
            <a:picLocks noChangeAspect="1"/>
          </p:cNvPicPr>
          <p:nvPr>
            <p:ph sz="quarter" idx="3"/>
          </p:nvPr>
        </p:nvPicPr>
        <p:blipFill>
          <a:blip r:embed="rId3"/>
          <a:stretch>
            <a:fillRect/>
          </a:stretch>
        </p:blipFill>
        <p:spPr>
          <a:xfrm>
            <a:off x="469900" y="2994025"/>
            <a:ext cx="3422650" cy="2408238"/>
          </a:xfrm>
          <a:ln/>
        </p:spPr>
      </p:pic>
    </p:spTree>
  </p:cSld>
  <p:clrMapOvr>
    <a:masterClrMapping/>
  </p:clrMapOvr>
  <p:transition spd="slow"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" fill="hold"/>
                                        <p:tgtEl>
                                          <p:spTgt spid="14339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" fill="hold"/>
                                        <p:tgtEl>
                                          <p:spTgt spid="14341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" fill="hold"/>
                                        <p:tgtEl>
                                          <p:spTgt spid="14340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" fill="hold"/>
                                        <p:tgtEl>
                                          <p:spTgt spid="14342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1" grpId="0"/>
      <p:bldP spid="1434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66562" name="图片 66561" descr="祸害家庭"/>
          <p:cNvPicPr>
            <a:picLocks noChangeAspect="1"/>
          </p:cNvPicPr>
          <p:nvPr/>
        </p:nvPicPr>
        <p:blipFill>
          <a:blip r:embed="rId1"/>
          <a:srcRect l="15575" t="8183" r="11964" b="81117"/>
          <a:stretch>
            <a:fillRect/>
          </a:stretch>
        </p:blipFill>
        <p:spPr>
          <a:xfrm>
            <a:off x="179388" y="188913"/>
            <a:ext cx="5040312" cy="11969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6563" name="图片 66562" descr="吸毒耗费家财画"/>
          <p:cNvPicPr>
            <a:picLocks noChangeAspect="1"/>
          </p:cNvPicPr>
          <p:nvPr/>
        </p:nvPicPr>
        <p:blipFill>
          <a:blip r:embed="rId2">
            <a:clrChange>
              <a:clrFrom>
                <a:srgbClr val="FBFAF5"/>
              </a:clrFrom>
              <a:clrTo>
                <a:srgbClr val="FBFAF5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549775" y="549275"/>
            <a:ext cx="4343400" cy="627538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6564" name="图片 66563" descr="吸毒对家庭的危害画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9388" y="1989138"/>
            <a:ext cx="4318000" cy="4421187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slow"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65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65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64516" name="图片 64515" descr="lhh_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411413" y="1341438"/>
            <a:ext cx="4040187" cy="52578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slow"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45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45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5362" name="矩形 15361"/>
          <p:cNvSpPr/>
          <p:nvPr/>
        </p:nvSpPr>
        <p:spPr>
          <a:xfrm>
            <a:off x="395288" y="1268413"/>
            <a:ext cx="8324850" cy="1552575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p>
            <a:r>
              <a:rPr lang="zh-CN" altLang="en-US" sz="2400" b="1">
                <a:latin typeface="黑体" panose="02010609060101010101" pitchFamily="49" charset="-122"/>
                <a:ea typeface="黑体" panose="02010609060101010101" pitchFamily="49" charset="-122"/>
              </a:rPr>
              <a:t>    吸毒对后代贻害无穷。或是母婴垂直传播成为爱滋病受</a:t>
            </a:r>
            <a:endParaRPr lang="zh-CN" altLang="en-US" sz="2400" b="1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zh-CN" altLang="en-US" sz="2400" b="1">
                <a:latin typeface="黑体" panose="02010609060101010101" pitchFamily="49" charset="-122"/>
                <a:ea typeface="黑体" panose="02010609060101010101" pitchFamily="49" charset="-122"/>
              </a:rPr>
              <a:t>害者，或是一出生就染上了毒瘾成为小小的“瘾君子”，有的</a:t>
            </a:r>
            <a:endParaRPr lang="zh-CN" altLang="en-US" sz="2400" b="1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zh-CN" altLang="en-US" sz="2400" b="1">
                <a:latin typeface="黑体" panose="02010609060101010101" pitchFamily="49" charset="-122"/>
                <a:ea typeface="黑体" panose="02010609060101010101" pitchFamily="49" charset="-122"/>
              </a:rPr>
              <a:t>成为了吸毒父母亲毒瘾发作时发泄的对象。“瘾君子们！你们</a:t>
            </a:r>
            <a:endParaRPr lang="zh-CN" altLang="en-US" sz="2400" b="1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zh-CN" altLang="en-US" sz="2400" b="1">
                <a:latin typeface="黑体" panose="02010609060101010101" pitchFamily="49" charset="-122"/>
                <a:ea typeface="黑体" panose="02010609060101010101" pitchFamily="49" charset="-122"/>
              </a:rPr>
              <a:t>的后代无辜啊！” </a:t>
            </a:r>
            <a:endParaRPr lang="zh-CN" altLang="en-US" sz="2400" b="1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5363" name="标题 15362"/>
          <p:cNvSpPr>
            <a:spLocks noGrp="1"/>
          </p:cNvSpPr>
          <p:nvPr>
            <p:ph type="title" sz="quarter"/>
          </p:nvPr>
        </p:nvSpPr>
        <p:spPr>
          <a:xfrm>
            <a:off x="611188" y="-1141412"/>
            <a:ext cx="8229600" cy="1141412"/>
          </a:xfrm>
          <a:ln/>
        </p:spPr>
        <p:txBody>
          <a:bodyPr anchor="ctr"/>
          <a:p>
            <a:r>
              <a:rPr lang="zh-CN" altLang="en-US" sz="1000">
                <a:latin typeface="黑体" panose="02010609060101010101" pitchFamily="49" charset="-122"/>
                <a:ea typeface="黑体" panose="02010609060101010101" pitchFamily="49" charset="-122"/>
              </a:rPr>
              <a:t>毒品危害</a:t>
            </a:r>
            <a:r>
              <a:rPr lang="zh-CN" altLang="en-US" sz="1000" b="0"/>
              <a:t>二、吸毒</a:t>
            </a:r>
            <a:r>
              <a:rPr lang="zh-CN" altLang="en-US" sz="1000" b="0">
                <a:solidFill>
                  <a:schemeClr val="tx1"/>
                </a:solidFill>
              </a:rPr>
              <a:t>贻害后代</a:t>
            </a:r>
            <a:endParaRPr lang="zh-CN" altLang="en-US" sz="1000" b="0">
              <a:solidFill>
                <a:schemeClr val="tx1"/>
              </a:solidFill>
            </a:endParaRPr>
          </a:p>
        </p:txBody>
      </p:sp>
      <p:pic>
        <p:nvPicPr>
          <p:cNvPr id="15364" name="内容占位符 15363" descr="图片5"/>
          <p:cNvPicPr>
            <a:picLocks noChangeAspect="1"/>
          </p:cNvPicPr>
          <p:nvPr>
            <p:ph sz="quarter" idx="1"/>
          </p:nvPr>
        </p:nvPicPr>
        <p:blipFill>
          <a:blip r:embed="rId1"/>
          <a:stretch>
            <a:fillRect/>
          </a:stretch>
        </p:blipFill>
        <p:spPr>
          <a:xfrm>
            <a:off x="3419475" y="106363"/>
            <a:ext cx="1871663" cy="585787"/>
          </a:xfrm>
          <a:ln/>
        </p:spPr>
      </p:pic>
      <p:pic>
        <p:nvPicPr>
          <p:cNvPr id="15365" name="内容占位符 15364" descr="南宁市一名妇女怀孕期间吸食毒品，胎儿在母体中深受其害，一出世就呈现窒息、痉挛状态，此后，母亲哺乳前必须吸食毒品，婴儿才肯进食，否则哭闹不止，严重危及生命。"/>
          <p:cNvPicPr>
            <a:picLocks noChangeAspect="1"/>
          </p:cNvPicPr>
          <p:nvPr>
            <p:ph sz="quarter" idx="2"/>
          </p:nvPr>
        </p:nvPicPr>
        <p:blipFill>
          <a:blip r:embed="rId2"/>
          <a:stretch>
            <a:fillRect/>
          </a:stretch>
        </p:blipFill>
        <p:spPr>
          <a:xfrm>
            <a:off x="6105525" y="2271713"/>
            <a:ext cx="2208213" cy="1512887"/>
          </a:xfrm>
          <a:ln/>
        </p:spPr>
      </p:pic>
      <p:pic>
        <p:nvPicPr>
          <p:cNvPr id="15366" name="内容占位符 15365" descr="广东某女生下“海洛因婴儿”。"/>
          <p:cNvPicPr>
            <a:picLocks noChangeAspect="1"/>
          </p:cNvPicPr>
          <p:nvPr>
            <p:ph sz="quarter" idx="3"/>
          </p:nvPr>
        </p:nvPicPr>
        <p:blipFill>
          <a:blip r:embed="rId3"/>
          <a:stretch>
            <a:fillRect/>
          </a:stretch>
        </p:blipFill>
        <p:spPr>
          <a:xfrm>
            <a:off x="754063" y="3875088"/>
            <a:ext cx="2781300" cy="1970087"/>
          </a:xfrm>
          <a:ln/>
        </p:spPr>
      </p:pic>
      <p:sp>
        <p:nvSpPr>
          <p:cNvPr id="15367" name="矩形 15366"/>
          <p:cNvSpPr/>
          <p:nvPr/>
        </p:nvSpPr>
        <p:spPr>
          <a:xfrm>
            <a:off x="2411413" y="620713"/>
            <a:ext cx="4060825" cy="579437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p>
            <a:r>
              <a:rPr lang="zh-CN" altLang="en-US" sz="3200" b="1" dirty="0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三、</a:t>
            </a:r>
            <a:r>
              <a:rPr lang="zh-CN" altLang="en-US" sz="3200" b="1">
                <a:solidFill>
                  <a:schemeClr val="tx2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吸毒</a:t>
            </a:r>
            <a:r>
              <a:rPr lang="zh-CN" altLang="en-US" sz="3200" b="1">
                <a:latin typeface="黑体" panose="02010609060101010101" pitchFamily="49" charset="-122"/>
                <a:ea typeface="黑体" panose="02010609060101010101" pitchFamily="49" charset="-122"/>
              </a:rPr>
              <a:t>贻害后代　 </a:t>
            </a:r>
            <a:endParaRPr lang="zh-CN" altLang="en-US" sz="3200" b="1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5368" name="矩形 15367"/>
          <p:cNvSpPr/>
          <p:nvPr/>
        </p:nvSpPr>
        <p:spPr>
          <a:xfrm>
            <a:off x="468313" y="2852738"/>
            <a:ext cx="5521325" cy="1190625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p>
            <a:r>
              <a:rPr lang="zh-CN" altLang="en-US" b="1">
                <a:latin typeface="Arial" panose="020B0604020202020204" pitchFamily="34" charset="0"/>
              </a:rPr>
              <a:t>        </a:t>
            </a:r>
            <a:r>
              <a:rPr lang="zh-CN" altLang="en-US" b="1">
                <a:solidFill>
                  <a:srgbClr val="3333CC"/>
                </a:solidFill>
                <a:latin typeface="Arial" panose="020B0604020202020204" pitchFamily="34" charset="0"/>
              </a:rPr>
              <a:t>南宁市一名妇女怀孕期间吸食毒品，胎儿在母体</a:t>
            </a:r>
            <a:endParaRPr lang="zh-CN" altLang="en-US" b="1">
              <a:solidFill>
                <a:srgbClr val="3333CC"/>
              </a:solidFill>
              <a:latin typeface="Arial" panose="020B0604020202020204" pitchFamily="34" charset="0"/>
            </a:endParaRPr>
          </a:p>
          <a:p>
            <a:r>
              <a:rPr lang="zh-CN" altLang="en-US" b="1">
                <a:solidFill>
                  <a:srgbClr val="3333CC"/>
                </a:solidFill>
                <a:latin typeface="Arial" panose="020B0604020202020204" pitchFamily="34" charset="0"/>
              </a:rPr>
              <a:t>中深受其害，一出世就呈现窒息、痉挛状态，此后，</a:t>
            </a:r>
            <a:endParaRPr lang="zh-CN" altLang="en-US" b="1">
              <a:solidFill>
                <a:srgbClr val="3333CC"/>
              </a:solidFill>
              <a:latin typeface="Arial" panose="020B0604020202020204" pitchFamily="34" charset="0"/>
            </a:endParaRPr>
          </a:p>
          <a:p>
            <a:r>
              <a:rPr lang="zh-CN" altLang="en-US" b="1">
                <a:solidFill>
                  <a:srgbClr val="3333CC"/>
                </a:solidFill>
                <a:latin typeface="Arial" panose="020B0604020202020204" pitchFamily="34" charset="0"/>
              </a:rPr>
              <a:t>母亲哺乳前必须吸食毒品，婴儿才肯进食，否则哭闹</a:t>
            </a:r>
            <a:endParaRPr lang="zh-CN" altLang="en-US" b="1">
              <a:solidFill>
                <a:srgbClr val="3333CC"/>
              </a:solidFill>
              <a:latin typeface="Arial" panose="020B0604020202020204" pitchFamily="34" charset="0"/>
            </a:endParaRPr>
          </a:p>
          <a:p>
            <a:r>
              <a:rPr lang="zh-CN" altLang="en-US" b="1">
                <a:solidFill>
                  <a:srgbClr val="3333CC"/>
                </a:solidFill>
                <a:latin typeface="Arial" panose="020B0604020202020204" pitchFamily="34" charset="0"/>
              </a:rPr>
              <a:t>不止，严重危及生命。</a:t>
            </a:r>
            <a:r>
              <a:rPr lang="zh-CN" altLang="en-US">
                <a:solidFill>
                  <a:srgbClr val="3333CC"/>
                </a:solidFill>
                <a:latin typeface="Arial" panose="020B0604020202020204" pitchFamily="34" charset="0"/>
              </a:rPr>
              <a:t> </a:t>
            </a:r>
            <a:endParaRPr lang="zh-CN" altLang="en-US">
              <a:solidFill>
                <a:srgbClr val="3333CC"/>
              </a:solidFill>
              <a:latin typeface="Arial" panose="020B0604020202020204" pitchFamily="34" charset="0"/>
            </a:endParaRPr>
          </a:p>
        </p:txBody>
      </p:sp>
      <p:sp>
        <p:nvSpPr>
          <p:cNvPr id="15369" name="矩形 15368"/>
          <p:cNvSpPr/>
          <p:nvPr/>
        </p:nvSpPr>
        <p:spPr>
          <a:xfrm>
            <a:off x="612775" y="6165850"/>
            <a:ext cx="3238500" cy="366713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p>
            <a:r>
              <a:rPr lang="zh-CN" altLang="en-US" b="1">
                <a:solidFill>
                  <a:srgbClr val="3333CC"/>
                </a:solidFill>
                <a:latin typeface="Arial" panose="020B0604020202020204" pitchFamily="34" charset="0"/>
              </a:rPr>
              <a:t>广东某女生下“</a:t>
            </a:r>
            <a:r>
              <a:rPr lang="zh-CN" altLang="en-US" b="1">
                <a:solidFill>
                  <a:srgbClr val="FF3300"/>
                </a:solidFill>
                <a:latin typeface="Arial" panose="020B0604020202020204" pitchFamily="34" charset="0"/>
              </a:rPr>
              <a:t>海洛因婴儿</a:t>
            </a:r>
            <a:r>
              <a:rPr lang="zh-CN" altLang="en-US" b="1">
                <a:solidFill>
                  <a:srgbClr val="3333CC"/>
                </a:solidFill>
                <a:latin typeface="Arial" panose="020B0604020202020204" pitchFamily="34" charset="0"/>
              </a:rPr>
              <a:t>”。</a:t>
            </a:r>
            <a:r>
              <a:rPr lang="zh-CN" altLang="en-US">
                <a:solidFill>
                  <a:srgbClr val="3333CC"/>
                </a:solidFill>
                <a:latin typeface="Arial" panose="020B0604020202020204" pitchFamily="34" charset="0"/>
              </a:rPr>
              <a:t> </a:t>
            </a:r>
            <a:endParaRPr lang="zh-CN" altLang="en-US">
              <a:solidFill>
                <a:srgbClr val="3333CC"/>
              </a:solidFill>
              <a:latin typeface="Arial" panose="020B0604020202020204" pitchFamily="34" charset="0"/>
            </a:endParaRPr>
          </a:p>
        </p:txBody>
      </p:sp>
      <p:sp>
        <p:nvSpPr>
          <p:cNvPr id="15370" name="矩形 15369"/>
          <p:cNvSpPr/>
          <p:nvPr/>
        </p:nvSpPr>
        <p:spPr>
          <a:xfrm>
            <a:off x="6659563" y="4437063"/>
            <a:ext cx="1922462" cy="1465262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p>
            <a:r>
              <a:rPr lang="zh-CN" altLang="en-US" b="1">
                <a:latin typeface="Arial" panose="020B0604020202020204" pitchFamily="34" charset="0"/>
              </a:rPr>
              <a:t>        </a:t>
            </a:r>
            <a:r>
              <a:rPr lang="zh-CN" altLang="en-US" b="1">
                <a:solidFill>
                  <a:srgbClr val="3333CC"/>
                </a:solidFill>
                <a:latin typeface="Arial" panose="020B0604020202020204" pitchFamily="34" charset="0"/>
              </a:rPr>
              <a:t>宁夏一对夫</a:t>
            </a:r>
            <a:endParaRPr lang="zh-CN" altLang="en-US" b="1">
              <a:solidFill>
                <a:srgbClr val="3333CC"/>
              </a:solidFill>
              <a:latin typeface="Arial" panose="020B0604020202020204" pitchFamily="34" charset="0"/>
            </a:endParaRPr>
          </a:p>
          <a:p>
            <a:r>
              <a:rPr lang="zh-CN" altLang="en-US" b="1">
                <a:solidFill>
                  <a:srgbClr val="3333CC"/>
                </a:solidFill>
                <a:latin typeface="Arial" panose="020B0604020202020204" pitchFamily="34" charset="0"/>
              </a:rPr>
              <a:t>妻吸毒败家，将</a:t>
            </a:r>
            <a:endParaRPr lang="zh-CN" altLang="en-US" b="1">
              <a:solidFill>
                <a:srgbClr val="3333CC"/>
              </a:solidFill>
              <a:latin typeface="Arial" panose="020B0604020202020204" pitchFamily="34" charset="0"/>
            </a:endParaRPr>
          </a:p>
          <a:p>
            <a:r>
              <a:rPr lang="en-US" altLang="zh-CN" b="1">
                <a:solidFill>
                  <a:srgbClr val="3333CC"/>
                </a:solidFill>
                <a:latin typeface="Arial" panose="020B0604020202020204" pitchFamily="34" charset="0"/>
              </a:rPr>
              <a:t>5</a:t>
            </a:r>
            <a:r>
              <a:rPr lang="zh-CN" altLang="en-US" b="1">
                <a:solidFill>
                  <a:srgbClr val="3333CC"/>
                </a:solidFill>
                <a:latin typeface="Arial" panose="020B0604020202020204" pitchFamily="34" charset="0"/>
              </a:rPr>
              <a:t>岁的孩子托付给</a:t>
            </a:r>
            <a:endParaRPr lang="zh-CN" altLang="en-US" b="1">
              <a:solidFill>
                <a:srgbClr val="3333CC"/>
              </a:solidFill>
              <a:latin typeface="Arial" panose="020B0604020202020204" pitchFamily="34" charset="0"/>
            </a:endParaRPr>
          </a:p>
          <a:p>
            <a:r>
              <a:rPr lang="zh-CN" altLang="en-US" b="1">
                <a:solidFill>
                  <a:srgbClr val="3333CC"/>
                </a:solidFill>
                <a:latin typeface="Arial" panose="020B0604020202020204" pitchFamily="34" charset="0"/>
              </a:rPr>
              <a:t>一名男子，孩子</a:t>
            </a:r>
            <a:endParaRPr lang="zh-CN" altLang="en-US" b="1">
              <a:solidFill>
                <a:srgbClr val="3333CC"/>
              </a:solidFill>
              <a:latin typeface="Arial" panose="020B0604020202020204" pitchFamily="34" charset="0"/>
            </a:endParaRPr>
          </a:p>
          <a:p>
            <a:r>
              <a:rPr lang="zh-CN" altLang="en-US" b="1">
                <a:solidFill>
                  <a:srgbClr val="3333CC"/>
                </a:solidFill>
                <a:latin typeface="Arial" panose="020B0604020202020204" pitchFamily="34" charset="0"/>
              </a:rPr>
              <a:t>惨遭毒打。</a:t>
            </a:r>
            <a:r>
              <a:rPr lang="zh-CN" altLang="en-US">
                <a:solidFill>
                  <a:srgbClr val="3333CC"/>
                </a:solidFill>
                <a:latin typeface="Arial" panose="020B0604020202020204" pitchFamily="34" charset="0"/>
              </a:rPr>
              <a:t> </a:t>
            </a:r>
            <a:endParaRPr lang="zh-CN" altLang="en-US">
              <a:solidFill>
                <a:srgbClr val="3333CC"/>
              </a:solidFill>
              <a:latin typeface="Arial" panose="020B0604020202020204" pitchFamily="34" charset="0"/>
            </a:endParaRPr>
          </a:p>
        </p:txBody>
      </p:sp>
      <p:pic>
        <p:nvPicPr>
          <p:cNvPr id="15371" name="内容占位符 15370" descr="宁夏一对夫妻吸毒败家，将5岁孩子托付给一名男子，孩子惨遭毒打"/>
          <p:cNvPicPr>
            <a:picLocks noChangeAspect="1"/>
          </p:cNvPicPr>
          <p:nvPr>
            <p:ph sz="quarter" idx="4"/>
          </p:nvPr>
        </p:nvPicPr>
        <p:blipFill>
          <a:blip r:embed="rId4"/>
          <a:stretch>
            <a:fillRect/>
          </a:stretch>
        </p:blipFill>
        <p:spPr>
          <a:xfrm>
            <a:off x="3821113" y="3875088"/>
            <a:ext cx="2708275" cy="1962150"/>
          </a:xfrm>
          <a:ln/>
        </p:spPr>
      </p:pic>
    </p:spTree>
  </p:cSld>
  <p:clrMapOvr>
    <a:masterClrMapping/>
  </p:clrMapOvr>
  <p:transition spd="slow"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" fill="hold"/>
                                        <p:tgtEl>
                                          <p:spTgt spid="15362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" fill="hold"/>
                                        <p:tgtEl>
                                          <p:spTgt spid="15365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" fill="hold"/>
                                        <p:tgtEl>
                                          <p:spTgt spid="15368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" fill="hold"/>
                                        <p:tgtEl>
                                          <p:spTgt spid="15366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" fill="hold"/>
                                        <p:tgtEl>
                                          <p:spTgt spid="15369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" fill="hold"/>
                                        <p:tgtEl>
                                          <p:spTgt spid="15371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" fill="hold"/>
                                        <p:tgtEl>
                                          <p:spTgt spid="15370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2" grpId="0"/>
      <p:bldP spid="15368" grpId="0"/>
      <p:bldP spid="15369" grpId="0"/>
      <p:bldP spid="15370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6386" name="标题 16385"/>
          <p:cNvSpPr>
            <a:spLocks noGrp="1"/>
          </p:cNvSpPr>
          <p:nvPr>
            <p:ph type="title"/>
          </p:nvPr>
        </p:nvSpPr>
        <p:spPr>
          <a:xfrm>
            <a:off x="395288" y="-1141412"/>
            <a:ext cx="8229600" cy="1141412"/>
          </a:xfrm>
          <a:ln/>
        </p:spPr>
        <p:txBody>
          <a:bodyPr anchor="ctr"/>
          <a:p>
            <a:r>
              <a:rPr lang="zh-CN" altLang="en-US" sz="1000">
                <a:latin typeface="黑体" panose="02010609060101010101" pitchFamily="49" charset="-122"/>
                <a:ea typeface="黑体" panose="02010609060101010101" pitchFamily="49" charset="-122"/>
              </a:rPr>
              <a:t>毒品危害</a:t>
            </a:r>
            <a:r>
              <a:rPr lang="zh-CN" altLang="en-US" sz="1000" b="0"/>
              <a:t>二、吸毒</a:t>
            </a:r>
            <a:r>
              <a:rPr lang="zh-CN" altLang="en-US" sz="1000" b="0">
                <a:solidFill>
                  <a:schemeClr val="tx1"/>
                </a:solidFill>
              </a:rPr>
              <a:t>贻害后代实例</a:t>
            </a:r>
            <a:endParaRPr lang="zh-CN" altLang="en-US" sz="1000" b="0">
              <a:solidFill>
                <a:schemeClr val="tx1"/>
              </a:solidFill>
            </a:endParaRPr>
          </a:p>
        </p:txBody>
      </p:sp>
      <p:pic>
        <p:nvPicPr>
          <p:cNvPr id="16387" name="内容占位符 16386" descr="3岁的丢丢"/>
          <p:cNvPicPr>
            <a:picLocks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1763713" y="3068638"/>
            <a:ext cx="5616575" cy="3519487"/>
          </a:xfrm>
          <a:ln/>
        </p:spPr>
      </p:pic>
      <p:sp>
        <p:nvSpPr>
          <p:cNvPr id="16388" name="矩形 16387"/>
          <p:cNvSpPr/>
          <p:nvPr/>
        </p:nvSpPr>
        <p:spPr>
          <a:xfrm>
            <a:off x="755650" y="1125538"/>
            <a:ext cx="7235825" cy="2282825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p>
            <a:r>
              <a:rPr lang="zh-CN" altLang="en-US" sz="2400" b="1">
                <a:latin typeface="黑体" panose="02010609060101010101" pitchFamily="49" charset="-122"/>
                <a:ea typeface="黑体" panose="02010609060101010101" pitchFamily="49" charset="-122"/>
              </a:rPr>
              <a:t>     </a:t>
            </a:r>
            <a:r>
              <a:rPr lang="en-US" altLang="zh-CN" sz="2400" b="1">
                <a:latin typeface="黑体" panose="02010609060101010101" pitchFamily="49" charset="-122"/>
                <a:ea typeface="黑体" panose="02010609060101010101" pitchFamily="49" charset="-122"/>
              </a:rPr>
              <a:t>3</a:t>
            </a:r>
            <a:r>
              <a:rPr lang="zh-CN" altLang="en-US" sz="2400" b="1">
                <a:latin typeface="黑体" panose="02010609060101010101" pitchFamily="49" charset="-122"/>
                <a:ea typeface="黑体" panose="02010609060101010101" pitchFamily="49" charset="-122"/>
              </a:rPr>
              <a:t>岁的丢丢没有父亲，他是被吸毒并卖淫的母亲</a:t>
            </a:r>
            <a:endParaRPr lang="zh-CN" altLang="en-US" sz="2400" b="1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zh-CN" altLang="en-US" sz="2400" b="1">
                <a:latin typeface="黑体" panose="02010609060101010101" pitchFamily="49" charset="-122"/>
                <a:ea typeface="黑体" panose="02010609060101010101" pitchFamily="49" charset="-122"/>
              </a:rPr>
              <a:t>郭某抵押给吸毒者林魁、王福和王凤妹三人的，仅仅</a:t>
            </a:r>
            <a:endParaRPr lang="zh-CN" altLang="en-US" sz="2400" b="1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zh-CN" altLang="en-US" sz="2400" b="1">
                <a:latin typeface="黑体" panose="02010609060101010101" pitchFamily="49" charset="-122"/>
                <a:ea typeface="黑体" panose="02010609060101010101" pitchFamily="49" charset="-122"/>
              </a:rPr>
              <a:t>一个多月，狠毒的林某、王某等人每逢毒瘾发作，便</a:t>
            </a:r>
            <a:endParaRPr lang="zh-CN" altLang="en-US" sz="2400" b="1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zh-CN" altLang="en-US" sz="2400" b="1">
                <a:latin typeface="黑体" panose="02010609060101010101" pitchFamily="49" charset="-122"/>
                <a:ea typeface="黑体" panose="02010609060101010101" pitchFamily="49" charset="-122"/>
              </a:rPr>
              <a:t>将无辜的孩子当成发泄的对象。捆绑、踢打、打火机</a:t>
            </a:r>
            <a:endParaRPr lang="zh-CN" altLang="en-US" sz="2400" b="1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zh-CN" altLang="en-US" sz="2400" b="1">
                <a:latin typeface="黑体" panose="02010609060101010101" pitchFamily="49" charset="-122"/>
                <a:ea typeface="黑体" panose="02010609060101010101" pitchFamily="49" charset="-122"/>
              </a:rPr>
              <a:t>烧、烟头烫。他们的人性完全泯灭在吸毒后的狂躁暴</a:t>
            </a:r>
            <a:endParaRPr lang="zh-CN" altLang="en-US" sz="2400" b="1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zh-CN" altLang="en-US" sz="2400" b="1">
                <a:latin typeface="黑体" panose="02010609060101010101" pitchFamily="49" charset="-122"/>
                <a:ea typeface="黑体" panose="02010609060101010101" pitchFamily="49" charset="-122"/>
              </a:rPr>
              <a:t>虐之中</a:t>
            </a:r>
            <a:r>
              <a:rPr lang="zh-CN" altLang="en-US" sz="2400">
                <a:latin typeface="Arial" panose="020B0604020202020204" pitchFamily="34" charset="0"/>
              </a:rPr>
              <a:t> 。</a:t>
            </a:r>
            <a:endParaRPr lang="zh-CN" altLang="en-US" sz="240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" fill="hold"/>
                                        <p:tgtEl>
                                          <p:spTgt spid="16387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" fill="hold"/>
                                        <p:tgtEl>
                                          <p:spTgt spid="16388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43010" name="图片 43009" descr="9010-3_G0145_b001-GG88_COM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995738" y="2924175"/>
            <a:ext cx="4967287" cy="372586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3011" name="图片 43010" descr="9006-3_G0145_b001-GG88_COM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3012" name="矩形 43011"/>
          <p:cNvSpPr/>
          <p:nvPr/>
        </p:nvSpPr>
        <p:spPr>
          <a:xfrm>
            <a:off x="5940425" y="1268413"/>
            <a:ext cx="2519363" cy="9064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/>
          </a:bodyPr>
          <a:p>
            <a:pPr algn="ctr"/>
            <a:r>
              <a:rPr lang="zh-CN" altLang="en-US" sz="3600" b="1">
                <a:ln w="6350" cap="flat" cmpd="sng">
                  <a:solidFill>
                    <a:srgbClr val="FF3300"/>
                  </a:solidFill>
                  <a:prstDash val="solid"/>
                  <a:headEnd type="none" w="med" len="med"/>
                  <a:tailEnd type="none" w="med" len="med"/>
                </a:ln>
                <a:solidFill>
                  <a:srgbClr val="FFFF00"/>
                </a:solidFill>
                <a:effectLst>
                  <a:outerShdw dist="35921" dir="2699999" algn="ctr" rotWithShape="0">
                    <a:srgbClr val="990000"/>
                  </a:outerShdw>
                </a:effectLst>
                <a:latin typeface="幼圆" charset="0"/>
                <a:ea typeface="幼圆" charset="0"/>
              </a:rPr>
              <a:t>罂粟花</a:t>
            </a:r>
            <a:endParaRPr lang="zh-CN" altLang="en-US" sz="3600" b="1">
              <a:ln w="6350" cap="flat" cmpd="sng">
                <a:solidFill>
                  <a:srgbClr val="FF3300"/>
                </a:solidFill>
                <a:prstDash val="solid"/>
                <a:headEnd type="none" w="med" len="med"/>
                <a:tailEnd type="none" w="med" len="med"/>
              </a:ln>
              <a:solidFill>
                <a:srgbClr val="FFFF00"/>
              </a:solidFill>
              <a:effectLst>
                <a:outerShdw dist="35921" dir="2699999" algn="ctr" rotWithShape="0">
                  <a:srgbClr val="990000"/>
                </a:outerShdw>
              </a:effectLst>
              <a:latin typeface="幼圆" charset="0"/>
              <a:ea typeface="幼圆" charset="0"/>
            </a:endParaRPr>
          </a:p>
        </p:txBody>
      </p:sp>
    </p:spTree>
  </p:cSld>
  <p:clrMapOvr>
    <a:masterClrMapping/>
  </p:clrMapOvr>
  <p:transition spd="slow"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30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7410" name="标题 17409"/>
          <p:cNvSpPr>
            <a:spLocks noGrp="1"/>
          </p:cNvSpPr>
          <p:nvPr>
            <p:ph type="title"/>
          </p:nvPr>
        </p:nvSpPr>
        <p:spPr>
          <a:xfrm>
            <a:off x="468313" y="-1141412"/>
            <a:ext cx="8229600" cy="1141412"/>
          </a:xfrm>
          <a:ln/>
        </p:spPr>
        <p:txBody>
          <a:bodyPr anchor="ctr"/>
          <a:p>
            <a:r>
              <a:rPr lang="zh-CN" altLang="en-US" sz="1200">
                <a:latin typeface="黑体" panose="02010609060101010101" pitchFamily="49" charset="-122"/>
                <a:ea typeface="黑体" panose="02010609060101010101" pitchFamily="49" charset="-122"/>
              </a:rPr>
              <a:t>毒品危害</a:t>
            </a:r>
            <a:r>
              <a:rPr lang="zh-CN" altLang="en-US" sz="1200">
                <a:solidFill>
                  <a:schemeClr val="tx1"/>
                </a:solidFill>
              </a:rPr>
              <a:t>三、吸毒危害社会、</a:t>
            </a:r>
            <a:r>
              <a:rPr lang="zh-CN" altLang="en-US" sz="1200" b="0">
                <a:solidFill>
                  <a:srgbClr val="FF3300"/>
                </a:solidFill>
              </a:rPr>
              <a:t>败坏社会风气</a:t>
            </a:r>
            <a:r>
              <a:rPr lang="zh-CN" altLang="en-US"/>
              <a:t> </a:t>
            </a:r>
            <a:br>
              <a:rPr lang="zh-CN" altLang="en-US" sz="1200">
                <a:solidFill>
                  <a:schemeClr val="tx1"/>
                </a:solidFill>
              </a:rPr>
            </a:br>
            <a:endParaRPr lang="zh-CN" altLang="en-US" sz="1200">
              <a:solidFill>
                <a:schemeClr val="tx1"/>
              </a:solidFill>
            </a:endParaRPr>
          </a:p>
        </p:txBody>
      </p:sp>
      <p:sp>
        <p:nvSpPr>
          <p:cNvPr id="17411" name="矩形 17410"/>
          <p:cNvSpPr/>
          <p:nvPr/>
        </p:nvSpPr>
        <p:spPr>
          <a:xfrm>
            <a:off x="2484438" y="260350"/>
            <a:ext cx="3448050" cy="579438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p>
            <a:r>
              <a:rPr lang="zh-CN" altLang="en-US" sz="3200" b="1" dirty="0">
                <a:latin typeface="Arial" panose="020B0604020202020204" pitchFamily="34" charset="0"/>
                <a:ea typeface="黑体" panose="02010609060101010101" pitchFamily="49" charset="-122"/>
              </a:rPr>
              <a:t>四、</a:t>
            </a:r>
            <a:r>
              <a:rPr lang="zh-CN" altLang="en-US" sz="3200" b="1">
                <a:latin typeface="Arial" panose="020B0604020202020204" pitchFamily="34" charset="0"/>
                <a:ea typeface="黑体" panose="02010609060101010101" pitchFamily="49" charset="-122"/>
              </a:rPr>
              <a:t>吸毒危害社会</a:t>
            </a:r>
            <a:endParaRPr lang="zh-CN" altLang="en-US" sz="3200" b="1"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  <p:sp>
        <p:nvSpPr>
          <p:cNvPr id="17412" name="矩形 17411"/>
          <p:cNvSpPr/>
          <p:nvPr/>
        </p:nvSpPr>
        <p:spPr>
          <a:xfrm>
            <a:off x="2916238" y="981075"/>
            <a:ext cx="2514600" cy="519113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p>
            <a:r>
              <a:rPr lang="zh-CN" altLang="en-US" sz="2800" b="1">
                <a:solidFill>
                  <a:srgbClr val="FF33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诱发刑事犯罪</a:t>
            </a:r>
            <a:r>
              <a:rPr lang="zh-CN" altLang="en-US" sz="2800">
                <a:latin typeface="黑体" panose="02010609060101010101" pitchFamily="49" charset="-122"/>
                <a:ea typeface="黑体" panose="02010609060101010101" pitchFamily="49" charset="-122"/>
              </a:rPr>
              <a:t> </a:t>
            </a:r>
            <a:endParaRPr lang="zh-CN" altLang="en-US" sz="280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7413" name="矩形 17412"/>
          <p:cNvSpPr/>
          <p:nvPr/>
        </p:nvSpPr>
        <p:spPr>
          <a:xfrm>
            <a:off x="730250" y="1722438"/>
            <a:ext cx="8456613" cy="2282825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p>
            <a:r>
              <a:rPr lang="zh-CN" altLang="en-US" sz="2400">
                <a:latin typeface="黑体" panose="02010609060101010101" pitchFamily="49" charset="-122"/>
                <a:ea typeface="黑体" panose="02010609060101010101" pitchFamily="49" charset="-122"/>
              </a:rPr>
              <a:t>    </a:t>
            </a:r>
            <a:r>
              <a:rPr lang="zh-CN" altLang="en-US" sz="2400" b="1">
                <a:latin typeface="黑体" panose="02010609060101010101" pitchFamily="49" charset="-122"/>
                <a:ea typeface="黑体" panose="02010609060101010101" pitchFamily="49" charset="-122"/>
              </a:rPr>
              <a:t>吸毒和犯罪是一对孪生兄弟。吸毒者</a:t>
            </a:r>
            <a:r>
              <a:rPr lang="zh-CN" altLang="en-US" sz="2400" b="1">
                <a:solidFill>
                  <a:srgbClr val="FF33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在耗尽个人和家庭</a:t>
            </a:r>
            <a:endParaRPr lang="zh-CN" altLang="en-US" sz="2400" b="1">
              <a:solidFill>
                <a:srgbClr val="FF33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zh-CN" altLang="en-US" sz="2400" b="1">
                <a:solidFill>
                  <a:srgbClr val="FF33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钱财后就会铤而走险，走上违法犯罪的道路</a:t>
            </a:r>
            <a:r>
              <a:rPr lang="zh-CN" altLang="en-US" sz="2400" b="1">
                <a:latin typeface="黑体" panose="02010609060101010101" pitchFamily="49" charset="-122"/>
                <a:ea typeface="黑体" panose="02010609060101010101" pitchFamily="49" charset="-122"/>
              </a:rPr>
              <a:t>，进行以贩并吸、</a:t>
            </a:r>
            <a:endParaRPr lang="zh-CN" altLang="en-US" sz="2400" b="1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zh-CN" altLang="en-US" sz="2400" b="1">
                <a:latin typeface="黑体" panose="02010609060101010101" pitchFamily="49" charset="-122"/>
                <a:ea typeface="黑体" panose="02010609060101010101" pitchFamily="49" charset="-122"/>
              </a:rPr>
              <a:t>贪污、诈骗、盗窃、抢劫、凶杀等犯罪活动。美国政府调查</a:t>
            </a:r>
            <a:endParaRPr lang="zh-CN" altLang="en-US" sz="2400" b="1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zh-CN" altLang="en-US" sz="2400" b="1">
                <a:latin typeface="黑体" panose="02010609060101010101" pitchFamily="49" charset="-122"/>
                <a:ea typeface="黑体" panose="02010609060101010101" pitchFamily="49" charset="-122"/>
              </a:rPr>
              <a:t>表明吸毒者用于购买海洛因的钱款中</a:t>
            </a:r>
            <a:r>
              <a:rPr lang="en-US" altLang="zh-CN" sz="2400" b="1">
                <a:latin typeface="黑体" panose="02010609060101010101" pitchFamily="49" charset="-122"/>
                <a:ea typeface="黑体" panose="02010609060101010101" pitchFamily="49" charset="-122"/>
              </a:rPr>
              <a:t>20%</a:t>
            </a:r>
            <a:r>
              <a:rPr lang="zh-CN" altLang="en-US" sz="2400" b="1">
                <a:latin typeface="黑体" panose="02010609060101010101" pitchFamily="49" charset="-122"/>
                <a:ea typeface="黑体" panose="02010609060101010101" pitchFamily="49" charset="-122"/>
              </a:rPr>
              <a:t>是抢劫获得的，</a:t>
            </a:r>
            <a:r>
              <a:rPr lang="en-US" altLang="zh-CN" sz="2400" b="1">
                <a:latin typeface="黑体" panose="02010609060101010101" pitchFamily="49" charset="-122"/>
                <a:ea typeface="黑体" panose="02010609060101010101" pitchFamily="49" charset="-122"/>
              </a:rPr>
              <a:t>45%</a:t>
            </a:r>
            <a:endParaRPr lang="en-US" altLang="zh-CN" sz="2400" b="1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zh-CN" altLang="en-US" sz="2400" b="1">
                <a:latin typeface="黑体" panose="02010609060101010101" pitchFamily="49" charset="-122"/>
                <a:ea typeface="黑体" panose="02010609060101010101" pitchFamily="49" charset="-122"/>
              </a:rPr>
              <a:t>来源于贩毒，</a:t>
            </a:r>
            <a:r>
              <a:rPr lang="en-US" altLang="zh-CN" sz="2400" b="1">
                <a:latin typeface="黑体" panose="02010609060101010101" pitchFamily="49" charset="-122"/>
                <a:ea typeface="黑体" panose="02010609060101010101" pitchFamily="49" charset="-122"/>
              </a:rPr>
              <a:t>17%</a:t>
            </a:r>
            <a:r>
              <a:rPr lang="zh-CN" altLang="en-US" sz="2400" b="1">
                <a:latin typeface="黑体" panose="02010609060101010101" pitchFamily="49" charset="-122"/>
                <a:ea typeface="黑体" panose="02010609060101010101" pitchFamily="49" charset="-122"/>
              </a:rPr>
              <a:t>来自卖淫，</a:t>
            </a:r>
            <a:r>
              <a:rPr lang="en-US" altLang="zh-CN" sz="2400" b="1">
                <a:latin typeface="黑体" panose="02010609060101010101" pitchFamily="49" charset="-122"/>
                <a:ea typeface="黑体" panose="02010609060101010101" pitchFamily="49" charset="-122"/>
              </a:rPr>
              <a:t>12%</a:t>
            </a:r>
            <a:r>
              <a:rPr lang="zh-CN" altLang="en-US" sz="2400" b="1">
                <a:latin typeface="黑体" panose="02010609060101010101" pitchFamily="49" charset="-122"/>
                <a:ea typeface="黑体" panose="02010609060101010101" pitchFamily="49" charset="-122"/>
              </a:rPr>
              <a:t>来自盗窃，即总计约</a:t>
            </a:r>
            <a:r>
              <a:rPr lang="en-US" altLang="zh-CN" sz="2400" b="1">
                <a:latin typeface="黑体" panose="02010609060101010101" pitchFamily="49" charset="-122"/>
                <a:ea typeface="黑体" panose="02010609060101010101" pitchFamily="49" charset="-122"/>
              </a:rPr>
              <a:t>94%</a:t>
            </a:r>
            <a:r>
              <a:rPr lang="zh-CN" altLang="en-US" sz="2400" b="1">
                <a:latin typeface="黑体" panose="02010609060101010101" pitchFamily="49" charset="-122"/>
                <a:ea typeface="黑体" panose="02010609060101010101" pitchFamily="49" charset="-122"/>
              </a:rPr>
              <a:t>的</a:t>
            </a:r>
            <a:endParaRPr lang="zh-CN" altLang="en-US" sz="2400" b="1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zh-CN" altLang="en-US" sz="2400" b="1">
                <a:latin typeface="黑体" panose="02010609060101010101" pitchFamily="49" charset="-122"/>
                <a:ea typeface="黑体" panose="02010609060101010101" pitchFamily="49" charset="-122"/>
              </a:rPr>
              <a:t>毒资来自刑事犯罪活动。 　</a:t>
            </a:r>
            <a:r>
              <a:rPr lang="zh-CN" altLang="en-US" sz="2400">
                <a:latin typeface="黑体" panose="02010609060101010101" pitchFamily="49" charset="-122"/>
                <a:ea typeface="黑体" panose="02010609060101010101" pitchFamily="49" charset="-122"/>
              </a:rPr>
              <a:t>　 </a:t>
            </a:r>
            <a:endParaRPr lang="zh-CN" altLang="en-US" sz="240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7414" name="矩形 17413"/>
          <p:cNvSpPr/>
          <p:nvPr/>
        </p:nvSpPr>
        <p:spPr>
          <a:xfrm>
            <a:off x="2987675" y="4133850"/>
            <a:ext cx="2514600" cy="519113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p>
            <a:r>
              <a:rPr lang="zh-CN" altLang="en-US" sz="2800" b="1">
                <a:solidFill>
                  <a:srgbClr val="FF33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败坏社会风气 </a:t>
            </a:r>
            <a:endParaRPr lang="zh-CN" altLang="en-US" sz="2800" b="1">
              <a:solidFill>
                <a:srgbClr val="FF33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7415" name="矩形 17414"/>
          <p:cNvSpPr/>
          <p:nvPr/>
        </p:nvSpPr>
        <p:spPr>
          <a:xfrm>
            <a:off x="827088" y="4941888"/>
            <a:ext cx="7858125" cy="1187450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p>
            <a:r>
              <a:rPr lang="zh-CN" altLang="en-US" sz="2400" b="1">
                <a:latin typeface="黑体" panose="02010609060101010101" pitchFamily="49" charset="-122"/>
                <a:ea typeface="黑体" panose="02010609060101010101" pitchFamily="49" charset="-122"/>
              </a:rPr>
              <a:t>    吸毒败坏社会风气，腐蚀人的灵魂，摧毁民族精神，</a:t>
            </a:r>
            <a:endParaRPr lang="zh-CN" altLang="en-US" sz="2400" b="1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zh-CN" altLang="en-US" sz="2400" b="1">
                <a:latin typeface="黑体" panose="02010609060101010101" pitchFamily="49" charset="-122"/>
                <a:ea typeface="黑体" panose="02010609060101010101" pitchFamily="49" charset="-122"/>
              </a:rPr>
              <a:t>这已成为全世界普遍的问题。据调查，我国</a:t>
            </a:r>
            <a:r>
              <a:rPr lang="en-US" altLang="zh-CN" sz="2400" b="1">
                <a:latin typeface="黑体" panose="02010609060101010101" pitchFamily="49" charset="-122"/>
                <a:ea typeface="黑体" panose="02010609060101010101" pitchFamily="49" charset="-122"/>
              </a:rPr>
              <a:t>80%</a:t>
            </a:r>
            <a:r>
              <a:rPr lang="zh-CN" altLang="en-US" sz="2400" b="1">
                <a:latin typeface="黑体" panose="02010609060101010101" pitchFamily="49" charset="-122"/>
                <a:ea typeface="黑体" panose="02010609060101010101" pitchFamily="49" charset="-122"/>
              </a:rPr>
              <a:t>的女吸毒</a:t>
            </a:r>
            <a:endParaRPr lang="zh-CN" altLang="en-US" sz="2400" b="1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zh-CN" altLang="en-US" sz="2400" b="1">
                <a:latin typeface="黑体" panose="02010609060101010101" pitchFamily="49" charset="-122"/>
                <a:ea typeface="黑体" panose="02010609060101010101" pitchFamily="49" charset="-122"/>
              </a:rPr>
              <a:t>人员靠卖淫维持吸毒消费。　 </a:t>
            </a:r>
            <a:endParaRPr lang="zh-CN" altLang="en-US" sz="2400" b="1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 spd="slow"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" fill="hold"/>
                                        <p:tgtEl>
                                          <p:spTgt spid="17412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" fill="hold"/>
                                        <p:tgtEl>
                                          <p:spTgt spid="17413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" fill="hold"/>
                                        <p:tgtEl>
                                          <p:spTgt spid="17414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" fill="hold"/>
                                        <p:tgtEl>
                                          <p:spTgt spid="17415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2" grpId="0"/>
      <p:bldP spid="17413" grpId="0"/>
      <p:bldP spid="17414" grpId="0"/>
      <p:bldP spid="17415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87042" name="矩形 87041"/>
          <p:cNvSpPr/>
          <p:nvPr/>
        </p:nvSpPr>
        <p:spPr>
          <a:xfrm>
            <a:off x="2627313" y="0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3600" b="1" u="none" kern="1200" baseline="0">
                <a:solidFill>
                  <a:schemeClr val="tx2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</a:lstStyle>
          <a:p>
            <a:pPr lvl="0"/>
            <a:r>
              <a:rPr lang="zh-CN" altLang="en-US" dirty="0">
                <a:ea typeface="黑体" panose="02010609060101010101" pitchFamily="49" charset="-122"/>
              </a:rPr>
              <a:t>海洛因扼杀了孔雀</a:t>
            </a:r>
            <a:endParaRPr lang="zh-CN" altLang="en-US" dirty="0">
              <a:ea typeface="黑体" panose="02010609060101010101" pitchFamily="49" charset="-122"/>
            </a:endParaRPr>
          </a:p>
        </p:txBody>
      </p:sp>
      <p:sp>
        <p:nvSpPr>
          <p:cNvPr id="87043" name="矩形 87042"/>
          <p:cNvSpPr/>
          <p:nvPr/>
        </p:nvSpPr>
        <p:spPr>
          <a:xfrm>
            <a:off x="446088" y="1566863"/>
            <a:ext cx="8229600" cy="4525962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marL="34290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•"/>
              <a:defRPr sz="320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lvl="1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–"/>
              <a:defRPr sz="2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lvl="2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lvl="3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–"/>
              <a:defRPr sz="20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lvl="4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»"/>
              <a:defRPr sz="20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>
              <a:lnSpc>
                <a:spcPct val="120000"/>
              </a:lnSpc>
              <a:buNone/>
            </a:pPr>
            <a:r>
              <a:rPr lang="zh-CN" altLang="en-US" sz="2800" b="1" dirty="0"/>
              <a:t>          云南省艺术学校一名</a:t>
            </a:r>
            <a:r>
              <a:rPr lang="en-US" altLang="zh-CN" sz="2800" b="1"/>
              <a:t>16</a:t>
            </a:r>
            <a:r>
              <a:rPr lang="zh-CN" altLang="en-US" sz="2800" b="1" dirty="0"/>
              <a:t>岁的女生，以跳孔雀舞而在娱乐圈里小有名气。她第一次吸毒是因为胃疼，听人说吸了马上就不疼。第二次还想找点感觉，第三次就什么都不想了。吃饭、穿衣都成了额外的负担，更何况起早练功、晚上演出了。直到有一天她在排练厅犯了毒瘾，人们才得出这样的结论：海洛因扼杀了孔雀，毒品埋葬了她的艺术青春。</a:t>
            </a:r>
            <a:br>
              <a:rPr lang="zh-CN" altLang="en-US" sz="2800" b="1" dirty="0"/>
            </a:br>
            <a:endParaRPr lang="zh-CN" altLang="en-US" sz="2800" b="1" dirty="0"/>
          </a:p>
        </p:txBody>
      </p:sp>
    </p:spTree>
  </p:cSld>
  <p:clrMapOvr>
    <a:masterClrMapping/>
  </p:clrMapOvr>
  <p:transition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88066" name="图片 88065" descr="祸害家庭"/>
          <p:cNvPicPr>
            <a:picLocks noChangeAspect="1"/>
          </p:cNvPicPr>
          <p:nvPr/>
        </p:nvPicPr>
        <p:blipFill>
          <a:blip r:embed="rId1"/>
          <a:srcRect l="15575" t="8183" r="11964" b="81117"/>
          <a:stretch>
            <a:fillRect/>
          </a:stretch>
        </p:blipFill>
        <p:spPr>
          <a:xfrm>
            <a:off x="179388" y="188913"/>
            <a:ext cx="5040312" cy="11969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88067" name="图片 88066" descr="吸毒耗费家财画"/>
          <p:cNvPicPr>
            <a:picLocks noChangeAspect="1"/>
          </p:cNvPicPr>
          <p:nvPr/>
        </p:nvPicPr>
        <p:blipFill>
          <a:blip r:embed="rId2">
            <a:clrChange>
              <a:clrFrom>
                <a:srgbClr val="FBFAF5"/>
              </a:clrFrom>
              <a:clrTo>
                <a:srgbClr val="FBFAF5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549775" y="549275"/>
            <a:ext cx="4343400" cy="627538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88068" name="图片 88067" descr="吸毒对家庭的危害画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2563" y="1989138"/>
            <a:ext cx="4318000" cy="4421187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slow"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80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880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89090" name="标题 89089"/>
          <p:cNvSpPr>
            <a:spLocks noGrp="1"/>
          </p:cNvSpPr>
          <p:nvPr>
            <p:ph type="title"/>
          </p:nvPr>
        </p:nvSpPr>
        <p:spPr>
          <a:xfrm>
            <a:off x="2339975" y="188913"/>
            <a:ext cx="6565900" cy="782637"/>
          </a:xfrm>
          <a:ln/>
        </p:spPr>
        <p:txBody>
          <a:bodyPr anchor="ctr"/>
          <a:p>
            <a:r>
              <a:rPr lang="zh-CN" altLang="en-US" i="1" dirty="0">
                <a:solidFill>
                  <a:srgbClr val="FF0066"/>
                </a:solidFill>
                <a:ea typeface="幼圆" pitchFamily="49" charset="-122"/>
              </a:rPr>
              <a:t>幸福之家毁于毒品</a:t>
            </a:r>
            <a:r>
              <a:rPr lang="zh-CN" altLang="en-US" b="0" i="1" dirty="0">
                <a:solidFill>
                  <a:srgbClr val="FF0066"/>
                </a:solidFill>
              </a:rPr>
              <a:t> </a:t>
            </a:r>
            <a:endParaRPr lang="zh-CN" altLang="en-US" b="0" i="1" dirty="0">
              <a:solidFill>
                <a:srgbClr val="FF0066"/>
              </a:solidFill>
            </a:endParaRPr>
          </a:p>
        </p:txBody>
      </p:sp>
      <p:sp>
        <p:nvSpPr>
          <p:cNvPr id="89091" name="文本占位符 89090"/>
          <p:cNvSpPr>
            <a:spLocks noGrp="1"/>
          </p:cNvSpPr>
          <p:nvPr>
            <p:ph type="body" idx="1"/>
          </p:nvPr>
        </p:nvSpPr>
        <p:spPr>
          <a:xfrm>
            <a:off x="-139700" y="1196975"/>
            <a:ext cx="9283700" cy="6121400"/>
          </a:xfrm>
          <a:ln/>
        </p:spPr>
        <p:txBody>
          <a:bodyPr/>
          <a:p>
            <a:pPr>
              <a:lnSpc>
                <a:spcPts val="4000"/>
              </a:lnSpc>
              <a:spcBef>
                <a:spcPct val="10000"/>
              </a:spcBef>
              <a:buNone/>
            </a:pPr>
            <a:r>
              <a:rPr lang="zh-CN" altLang="x-none" sz="2000" dirty="0">
                <a:ea typeface="黑体" panose="02010609060101010101" pitchFamily="49" charset="-122"/>
              </a:rPr>
              <a:t>      </a:t>
            </a:r>
            <a:r>
              <a:rPr lang="zh-CN" altLang="x-none" sz="2000" dirty="0">
                <a:solidFill>
                  <a:srgbClr val="FFFFFF"/>
                </a:solidFill>
                <a:ea typeface="黑体" panose="02010609060101010101" pitchFamily="49" charset="-122"/>
              </a:rPr>
              <a:t>       </a:t>
            </a:r>
            <a:r>
              <a:rPr lang="zh-CN" altLang="x-none" sz="2400" b="1" dirty="0">
                <a:ea typeface="黑体" panose="02010609060101010101" pitchFamily="49" charset="-122"/>
              </a:rPr>
              <a:t>	  </a:t>
            </a:r>
            <a:r>
              <a:rPr lang="zh-CN" altLang="x-none" sz="2400" dirty="0">
                <a:ea typeface="黑体" panose="02010609060101010101" pitchFamily="49" charset="-122"/>
              </a:rPr>
              <a:t>电白霞洞镇陈某，在富裕之后，</a:t>
            </a:r>
            <a:r>
              <a:rPr lang="zh-CN" altLang="en-US" sz="2400" dirty="0">
                <a:ea typeface="黑体" panose="02010609060101010101" pitchFamily="49" charset="-122"/>
              </a:rPr>
              <a:t>无意中</a:t>
            </a:r>
            <a:r>
              <a:rPr lang="zh-CN" altLang="x-none" sz="2400" dirty="0">
                <a:ea typeface="黑体" panose="02010609060101010101" pitchFamily="49" charset="-122"/>
              </a:rPr>
              <a:t>却走上了吸毒之路。</a:t>
            </a:r>
            <a:r>
              <a:rPr lang="zh-CN" altLang="x-none" sz="2400" dirty="0">
                <a:latin typeface="黑体" panose="02010609060101010101" pitchFamily="49" charset="-122"/>
                <a:ea typeface="黑体" panose="02010609060101010101" pitchFamily="49" charset="-122"/>
              </a:rPr>
              <a:t>很快，他的钱财便因</a:t>
            </a:r>
            <a:r>
              <a:rPr lang="zh-CN" altLang="x-none" sz="2400" dirty="0">
                <a:ea typeface="黑体" panose="02010609060101010101" pitchFamily="49" charset="-122"/>
              </a:rPr>
              <a:t>吸毒而</a:t>
            </a:r>
            <a:r>
              <a:rPr lang="zh-CN" altLang="x-none" sz="2400" dirty="0">
                <a:latin typeface="黑体" panose="02010609060101010101" pitchFamily="49" charset="-122"/>
                <a:ea typeface="黑体" panose="02010609060101010101" pitchFamily="49" charset="-122"/>
              </a:rPr>
              <a:t>被耗光，还多次被公安机关抓去强制戒毒</a:t>
            </a:r>
            <a:r>
              <a:rPr lang="zh-CN" altLang="en-US" sz="2400">
                <a:latin typeface="黑体" panose="02010609060101010101" pitchFamily="49" charset="-122"/>
                <a:ea typeface="黑体" panose="02010609060101010101" pitchFamily="49" charset="-122"/>
              </a:rPr>
              <a:t>；</a:t>
            </a:r>
            <a:r>
              <a:rPr lang="zh-CN" altLang="x-none" sz="2400" dirty="0">
                <a:latin typeface="黑体" panose="02010609060101010101" pitchFamily="49" charset="-122"/>
                <a:ea typeface="黑体" panose="02010609060101010101" pitchFamily="49" charset="-122"/>
              </a:rPr>
              <a:t>但出来后，毒瘾难戒，不久又吸上了</a:t>
            </a: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</a:rPr>
              <a:t>；  </a:t>
            </a:r>
            <a:r>
              <a:rPr lang="zh-CN" altLang="x-none" sz="2400" dirty="0">
                <a:latin typeface="黑体" panose="02010609060101010101" pitchFamily="49" charset="-122"/>
                <a:ea typeface="黑体" panose="02010609060101010101" pitchFamily="49" charset="-122"/>
              </a:rPr>
              <a:t>没有经济来源的他，便回家折腾父母，向他们要钱，不给就又打又骂，其父不堪折磨，不久便死掉了，其妻也伤心地带着</a:t>
            </a:r>
            <a:r>
              <a:rPr lang="zh-CN" altLang="en-US" sz="2400">
                <a:latin typeface="黑体" panose="02010609060101010101" pitchFamily="49" charset="-122"/>
                <a:ea typeface="黑体" panose="02010609060101010101" pitchFamily="49" charset="-122"/>
              </a:rPr>
              <a:t>女</a:t>
            </a:r>
            <a:r>
              <a:rPr lang="zh-CN" altLang="x-none" sz="2400" dirty="0">
                <a:latin typeface="黑体" panose="02010609060101010101" pitchFamily="49" charset="-122"/>
                <a:ea typeface="黑体" panose="02010609060101010101" pitchFamily="49" charset="-122"/>
              </a:rPr>
              <a:t>儿离去</a:t>
            </a:r>
            <a:r>
              <a:rPr lang="zh-CN" altLang="en-US" sz="2400">
                <a:latin typeface="黑体" panose="02010609060101010101" pitchFamily="49" charset="-122"/>
                <a:ea typeface="黑体" panose="02010609060101010101" pitchFamily="49" charset="-122"/>
              </a:rPr>
              <a:t>；</a:t>
            </a:r>
            <a:r>
              <a:rPr lang="zh-CN" altLang="x-none" sz="2400" dirty="0">
                <a:latin typeface="黑体" panose="02010609060101010101" pitchFamily="49" charset="-122"/>
                <a:ea typeface="黑体" panose="02010609060101010101" pitchFamily="49" charset="-122"/>
              </a:rPr>
              <a:t>家中所有值钱的东西也被他变买作了毒资，接下来便去偷、去抢、去骗，搞得亲戚朋友、左邻右舍不得安宁，此时，家中唯一的老母亲也因患白内障无钱医治而双目失明。最后，其母因没人照料而不知何时死去，尸体发臭了才被邻居发现</a:t>
            </a:r>
            <a:r>
              <a:rPr lang="zh-CN" altLang="en-US" sz="2400">
                <a:latin typeface="黑体" panose="02010609060101010101" pitchFamily="49" charset="-122"/>
                <a:ea typeface="黑体" panose="02010609060101010101" pitchFamily="49" charset="-122"/>
              </a:rPr>
              <a:t>；</a:t>
            </a:r>
            <a:r>
              <a:rPr lang="zh-CN" altLang="x-none" sz="2400" dirty="0">
                <a:latin typeface="黑体" panose="02010609060101010101" pitchFamily="49" charset="-122"/>
                <a:ea typeface="黑体" panose="02010609060101010101" pitchFamily="49" charset="-122"/>
              </a:rPr>
              <a:t>后来</a:t>
            </a:r>
            <a:r>
              <a:rPr lang="zh-CN" altLang="en-US" sz="2400">
                <a:latin typeface="黑体" panose="02010609060101010101" pitchFamily="49" charset="-122"/>
                <a:ea typeface="黑体" panose="02010609060101010101" pitchFamily="49" charset="-122"/>
              </a:rPr>
              <a:t>，</a:t>
            </a:r>
            <a:r>
              <a:rPr lang="zh-CN" altLang="x-none" sz="2400" dirty="0">
                <a:latin typeface="黑体" panose="02010609060101010101" pitchFamily="49" charset="-122"/>
                <a:ea typeface="黑体" panose="02010609060101010101" pitchFamily="49" charset="-122"/>
              </a:rPr>
              <a:t>陈某也因毒品攻心，横尸街头，一个原本非常幸福的家庭，就这样被毒品毁了！</a:t>
            </a:r>
            <a:br>
              <a:rPr lang="zh-CN" altLang="x-none" sz="2800" dirty="0">
                <a:latin typeface="黑体" panose="02010609060101010101" pitchFamily="49" charset="-122"/>
                <a:ea typeface="黑体" panose="02010609060101010101" pitchFamily="49" charset="-122"/>
              </a:rPr>
            </a:br>
            <a:br>
              <a:rPr lang="zh-CN" altLang="x-none" sz="2800" dirty="0"/>
            </a:br>
            <a:endParaRPr lang="zh-CN" altLang="x-none" sz="2800" dirty="0"/>
          </a:p>
        </p:txBody>
      </p:sp>
    </p:spTree>
  </p:cSld>
  <p:clrMapOvr>
    <a:masterClrMapping/>
  </p:clrMapOvr>
  <p:transition spd="slow">
    <p:pull dir="ru"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67586" name="图片 67585" descr="吸毒危害社会"/>
          <p:cNvPicPr>
            <a:picLocks noChangeAspect="1"/>
          </p:cNvPicPr>
          <p:nvPr/>
        </p:nvPicPr>
        <p:blipFill>
          <a:blip r:embed="rId1"/>
          <a:srcRect l="16165" t="6477" r="11841" b="66052"/>
          <a:stretch>
            <a:fillRect/>
          </a:stretch>
        </p:blipFill>
        <p:spPr>
          <a:xfrm>
            <a:off x="0" y="0"/>
            <a:ext cx="8280400" cy="40100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67587" name="矩形 67586"/>
          <p:cNvSpPr/>
          <p:nvPr/>
        </p:nvSpPr>
        <p:spPr>
          <a:xfrm>
            <a:off x="6372225" y="3500438"/>
            <a:ext cx="1439863" cy="792162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pic>
        <p:nvPicPr>
          <p:cNvPr id="67588" name="图片 67587" descr="吸毒社会危害画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419475" y="2349500"/>
            <a:ext cx="5257800" cy="4335463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slow">
    <p:pull dir="ru"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8434" name="标题 18433"/>
          <p:cNvSpPr>
            <a:spLocks noGrp="1"/>
          </p:cNvSpPr>
          <p:nvPr>
            <p:ph type="title"/>
          </p:nvPr>
        </p:nvSpPr>
        <p:spPr>
          <a:xfrm>
            <a:off x="468313" y="-1141412"/>
            <a:ext cx="8229600" cy="1141412"/>
          </a:xfrm>
          <a:ln/>
        </p:spPr>
        <p:txBody>
          <a:bodyPr anchor="ctr"/>
          <a:p>
            <a:r>
              <a:rPr lang="zh-CN" altLang="en-US" sz="1200"/>
              <a:t>预防常识</a:t>
            </a:r>
            <a:r>
              <a:rPr lang="en-US" altLang="zh-CN" sz="1200"/>
              <a:t>1</a:t>
            </a:r>
            <a:r>
              <a:rPr lang="zh-CN" altLang="en-US" sz="1200">
                <a:solidFill>
                  <a:schemeClr val="tx1"/>
                </a:solidFill>
              </a:rPr>
              <a:t>什么是</a:t>
            </a:r>
            <a:r>
              <a:rPr lang="zh-CN" altLang="en-US" sz="1200">
                <a:solidFill>
                  <a:srgbClr val="FF3300"/>
                </a:solidFill>
              </a:rPr>
              <a:t>毒品</a:t>
            </a:r>
            <a:r>
              <a:rPr lang="zh-CN" altLang="en-US" sz="1200">
                <a:solidFill>
                  <a:schemeClr val="tx1"/>
                </a:solidFill>
              </a:rPr>
              <a:t>？它的</a:t>
            </a:r>
            <a:r>
              <a:rPr lang="zh-CN" altLang="en-US" sz="1200">
                <a:solidFill>
                  <a:srgbClr val="FF3300"/>
                </a:solidFill>
              </a:rPr>
              <a:t>危害性</a:t>
            </a:r>
            <a:r>
              <a:rPr lang="zh-CN" altLang="en-US" sz="1200">
                <a:solidFill>
                  <a:schemeClr val="tx1"/>
                </a:solidFill>
              </a:rPr>
              <a:t>主要表现在哪些</a:t>
            </a:r>
            <a:br>
              <a:rPr lang="zh-CN" altLang="en-US" sz="1200">
                <a:solidFill>
                  <a:schemeClr val="tx1"/>
                </a:solidFill>
              </a:rPr>
            </a:br>
            <a:r>
              <a:rPr lang="zh-CN" altLang="en-US" sz="1200">
                <a:solidFill>
                  <a:schemeClr val="tx1"/>
                </a:solidFill>
              </a:rPr>
              <a:t>方面</a:t>
            </a:r>
            <a:r>
              <a:rPr lang="en-US" altLang="zh-CN" sz="1200">
                <a:solidFill>
                  <a:schemeClr val="tx1"/>
                </a:solidFill>
              </a:rPr>
              <a:t>?</a:t>
            </a:r>
            <a:endParaRPr lang="en-US" altLang="zh-CN" sz="1200">
              <a:solidFill>
                <a:schemeClr val="tx1"/>
              </a:solidFill>
            </a:endParaRPr>
          </a:p>
        </p:txBody>
      </p:sp>
      <p:sp>
        <p:nvSpPr>
          <p:cNvPr id="18435" name="文本框 18434"/>
          <p:cNvSpPr txBox="1"/>
          <p:nvPr/>
        </p:nvSpPr>
        <p:spPr>
          <a:xfrm>
            <a:off x="2339975" y="0"/>
            <a:ext cx="8208963" cy="10668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en-US" sz="3200">
                <a:latin typeface="华文新魏" pitchFamily="2" charset="-122"/>
                <a:ea typeface="华文新魏" pitchFamily="2" charset="-122"/>
              </a:rPr>
              <a:t>   什么是</a:t>
            </a:r>
            <a:r>
              <a:rPr lang="zh-CN" altLang="en-US" sz="3200">
                <a:solidFill>
                  <a:srgbClr val="FF3300"/>
                </a:solidFill>
                <a:latin typeface="华文新魏" pitchFamily="2" charset="-122"/>
                <a:ea typeface="华文新魏" pitchFamily="2" charset="-122"/>
              </a:rPr>
              <a:t>毒品</a:t>
            </a:r>
            <a:r>
              <a:rPr lang="zh-CN" altLang="en-US" sz="3200">
                <a:latin typeface="华文新魏" pitchFamily="2" charset="-122"/>
                <a:ea typeface="华文新魏" pitchFamily="2" charset="-122"/>
              </a:rPr>
              <a:t>？毒品的</a:t>
            </a:r>
            <a:r>
              <a:rPr lang="zh-CN" altLang="en-US" sz="3200" dirty="0">
                <a:solidFill>
                  <a:srgbClr val="FF3300"/>
                </a:solidFill>
                <a:latin typeface="华文新魏" pitchFamily="2" charset="-122"/>
                <a:ea typeface="华文新魏" pitchFamily="2" charset="-122"/>
              </a:rPr>
              <a:t>危害性</a:t>
            </a:r>
            <a:r>
              <a:rPr lang="zh-CN" altLang="en-US" sz="3200" dirty="0">
                <a:latin typeface="华文新魏" pitchFamily="2" charset="-122"/>
                <a:ea typeface="华文新魏" pitchFamily="2" charset="-122"/>
              </a:rPr>
              <a:t>主要</a:t>
            </a:r>
            <a:endParaRPr lang="zh-CN" altLang="en-US" sz="3200" dirty="0">
              <a:latin typeface="华文新魏" pitchFamily="2" charset="-122"/>
              <a:ea typeface="华文新魏" pitchFamily="2" charset="-122"/>
            </a:endParaRPr>
          </a:p>
          <a:p>
            <a:r>
              <a:rPr lang="zh-CN" altLang="en-US" sz="3200" dirty="0">
                <a:latin typeface="华文新魏" pitchFamily="2" charset="-122"/>
                <a:ea typeface="华文新魏" pitchFamily="2" charset="-122"/>
              </a:rPr>
              <a:t>表现在</a:t>
            </a:r>
            <a:r>
              <a:rPr lang="zh-CN" altLang="en-US" sz="3200">
                <a:latin typeface="华文新魏" pitchFamily="2" charset="-122"/>
                <a:ea typeface="华文新魏" pitchFamily="2" charset="-122"/>
              </a:rPr>
              <a:t>哪些方面</a:t>
            </a:r>
            <a:r>
              <a:rPr lang="en-US" altLang="zh-CN" sz="3200">
                <a:latin typeface="华文新魏" pitchFamily="2" charset="-122"/>
                <a:ea typeface="华文新魏" pitchFamily="2" charset="-122"/>
              </a:rPr>
              <a:t>?</a:t>
            </a:r>
            <a:endParaRPr lang="en-US" altLang="zh-CN" sz="3200"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18436" name="文本框 18435"/>
          <p:cNvSpPr txBox="1"/>
          <p:nvPr/>
        </p:nvSpPr>
        <p:spPr>
          <a:xfrm>
            <a:off x="468313" y="1412875"/>
            <a:ext cx="8410575" cy="1249363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sz="2800" b="1">
                <a:latin typeface="黑体" panose="02010609060101010101" pitchFamily="49" charset="-122"/>
                <a:ea typeface="黑体" panose="02010609060101010101" pitchFamily="49" charset="-122"/>
              </a:rPr>
              <a:t>    </a:t>
            </a:r>
            <a:r>
              <a:rPr lang="zh-CN" altLang="en-US" sz="2400" b="1">
                <a:latin typeface="黑体" panose="02010609060101010101" pitchFamily="49" charset="-122"/>
                <a:ea typeface="黑体" panose="02010609060101010101" pitchFamily="49" charset="-122"/>
              </a:rPr>
              <a:t>根据</a:t>
            </a:r>
            <a:r>
              <a:rPr lang="en-US" altLang="zh-CN" sz="2400" b="1">
                <a:latin typeface="黑体" panose="02010609060101010101" pitchFamily="49" charset="-122"/>
                <a:ea typeface="黑体" panose="02010609060101010101" pitchFamily="49" charset="-122"/>
              </a:rPr>
              <a:t>《</a:t>
            </a:r>
            <a:r>
              <a:rPr lang="zh-CN" altLang="en-US" sz="2400" b="1">
                <a:latin typeface="黑体" panose="02010609060101010101" pitchFamily="49" charset="-122"/>
                <a:ea typeface="黑体" panose="02010609060101010101" pitchFamily="49" charset="-122"/>
              </a:rPr>
              <a:t>刑法</a:t>
            </a:r>
            <a:r>
              <a:rPr lang="en-US" altLang="zh-CN" sz="2400" b="1">
                <a:latin typeface="黑体" panose="02010609060101010101" pitchFamily="49" charset="-122"/>
                <a:ea typeface="黑体" panose="02010609060101010101" pitchFamily="49" charset="-122"/>
              </a:rPr>
              <a:t>》</a:t>
            </a:r>
            <a:r>
              <a:rPr lang="zh-CN" altLang="en-US" sz="2400" b="1">
                <a:latin typeface="黑体" panose="02010609060101010101" pitchFamily="49" charset="-122"/>
                <a:ea typeface="黑体" panose="02010609060101010101" pitchFamily="49" charset="-122"/>
              </a:rPr>
              <a:t>第</a:t>
            </a:r>
            <a:r>
              <a:rPr lang="en-US" altLang="zh-CN" sz="2400" b="1">
                <a:latin typeface="黑体" panose="02010609060101010101" pitchFamily="49" charset="-122"/>
                <a:ea typeface="黑体" panose="02010609060101010101" pitchFamily="49" charset="-122"/>
              </a:rPr>
              <a:t>357</a:t>
            </a:r>
            <a:r>
              <a:rPr lang="zh-CN" altLang="en-US" sz="2400" b="1">
                <a:latin typeface="黑体" panose="02010609060101010101" pitchFamily="49" charset="-122"/>
                <a:ea typeface="黑体" panose="02010609060101010101" pitchFamily="49" charset="-122"/>
              </a:rPr>
              <a:t>条的规定：毒品是指</a:t>
            </a:r>
            <a:r>
              <a:rPr lang="zh-CN" altLang="en-US" sz="2400" b="1">
                <a:solidFill>
                  <a:srgbClr val="FF33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鸦片</a:t>
            </a:r>
            <a:r>
              <a:rPr lang="zh-CN" altLang="en-US" sz="2400" b="1">
                <a:latin typeface="黑体" panose="02010609060101010101" pitchFamily="49" charset="-122"/>
                <a:ea typeface="黑体" panose="02010609060101010101" pitchFamily="49" charset="-122"/>
              </a:rPr>
              <a:t>、</a:t>
            </a:r>
            <a:r>
              <a:rPr lang="zh-CN" altLang="en-US" sz="2400" b="1">
                <a:solidFill>
                  <a:srgbClr val="3366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海洛因</a:t>
            </a:r>
            <a:r>
              <a:rPr lang="zh-CN" altLang="en-US" sz="2400" b="1">
                <a:latin typeface="黑体" panose="02010609060101010101" pitchFamily="49" charset="-122"/>
                <a:ea typeface="黑体" panose="02010609060101010101" pitchFamily="49" charset="-122"/>
              </a:rPr>
              <a:t>、</a:t>
            </a:r>
            <a:endParaRPr lang="zh-CN" altLang="en-US" sz="2400" b="1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zh-CN" altLang="en-US" sz="2400" b="1">
                <a:solidFill>
                  <a:srgbClr val="FF33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甲基苯丙胺（冰毒）</a:t>
            </a:r>
            <a:r>
              <a:rPr lang="zh-CN" altLang="en-US" sz="2400" b="1">
                <a:latin typeface="黑体" panose="02010609060101010101" pitchFamily="49" charset="-122"/>
                <a:ea typeface="黑体" panose="02010609060101010101" pitchFamily="49" charset="-122"/>
              </a:rPr>
              <a:t>、</a:t>
            </a:r>
            <a:r>
              <a:rPr lang="zh-CN" altLang="en-US" sz="2400" b="1">
                <a:solidFill>
                  <a:srgbClr val="3366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吗啡</a:t>
            </a:r>
            <a:r>
              <a:rPr lang="zh-CN" altLang="en-US" sz="2400" b="1">
                <a:latin typeface="黑体" panose="02010609060101010101" pitchFamily="49" charset="-122"/>
                <a:ea typeface="黑体" panose="02010609060101010101" pitchFamily="49" charset="-122"/>
              </a:rPr>
              <a:t>、</a:t>
            </a:r>
            <a:r>
              <a:rPr lang="zh-CN" altLang="en-US" sz="2400" b="1">
                <a:solidFill>
                  <a:srgbClr val="3366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大麻</a:t>
            </a:r>
            <a:r>
              <a:rPr lang="zh-CN" altLang="en-US" sz="2400" b="1">
                <a:latin typeface="黑体" panose="02010609060101010101" pitchFamily="49" charset="-122"/>
                <a:ea typeface="黑体" panose="02010609060101010101" pitchFamily="49" charset="-122"/>
              </a:rPr>
              <a:t>、</a:t>
            </a:r>
            <a:r>
              <a:rPr lang="zh-CN" altLang="en-US" sz="2400" b="1">
                <a:solidFill>
                  <a:srgbClr val="3366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可卡因</a:t>
            </a:r>
            <a:r>
              <a:rPr lang="zh-CN" altLang="en-US" sz="2400" b="1">
                <a:latin typeface="黑体" panose="02010609060101010101" pitchFamily="49" charset="-122"/>
                <a:ea typeface="黑体" panose="02010609060101010101" pitchFamily="49" charset="-122"/>
              </a:rPr>
              <a:t>以及国家规定管</a:t>
            </a:r>
            <a:endParaRPr lang="zh-CN" altLang="en-US" sz="2400" b="1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zh-CN" altLang="en-US" sz="2400" b="1">
                <a:latin typeface="黑体" panose="02010609060101010101" pitchFamily="49" charset="-122"/>
                <a:ea typeface="黑体" panose="02010609060101010101" pitchFamily="49" charset="-122"/>
              </a:rPr>
              <a:t>制的其它能够使人形成瘾癖的麻醉药品和精神药品。</a:t>
            </a:r>
            <a:endParaRPr lang="zh-CN" altLang="en-US" sz="2400" b="1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8437" name="文本框 18436"/>
          <p:cNvSpPr txBox="1"/>
          <p:nvPr/>
        </p:nvSpPr>
        <p:spPr>
          <a:xfrm>
            <a:off x="539750" y="2781300"/>
            <a:ext cx="7999413" cy="82232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sz="2400" b="1">
                <a:latin typeface="黑体" panose="02010609060101010101" pitchFamily="49" charset="-122"/>
                <a:ea typeface="黑体" panose="02010609060101010101" pitchFamily="49" charset="-122"/>
              </a:rPr>
              <a:t>    毒品的危害，可以概括为“</a:t>
            </a:r>
            <a:r>
              <a:rPr lang="zh-CN" altLang="en-US" sz="2400" b="1">
                <a:solidFill>
                  <a:srgbClr val="FF33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毁灭自己</a:t>
            </a:r>
            <a:r>
              <a:rPr lang="zh-CN" altLang="en-US" sz="2400" b="1">
                <a:latin typeface="黑体" panose="02010609060101010101" pitchFamily="49" charset="-122"/>
                <a:ea typeface="黑体" panose="02010609060101010101" pitchFamily="49" charset="-122"/>
              </a:rPr>
              <a:t>、</a:t>
            </a:r>
            <a:r>
              <a:rPr lang="zh-CN" altLang="en-US" sz="2400" b="1">
                <a:solidFill>
                  <a:srgbClr val="FF33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祸及家庭</a:t>
            </a:r>
            <a:r>
              <a:rPr lang="zh-CN" altLang="en-US" sz="2400" b="1">
                <a:latin typeface="黑体" panose="02010609060101010101" pitchFamily="49" charset="-122"/>
                <a:ea typeface="黑体" panose="02010609060101010101" pitchFamily="49" charset="-122"/>
              </a:rPr>
              <a:t>、</a:t>
            </a:r>
            <a:r>
              <a:rPr lang="zh-CN" altLang="en-US" sz="2400" b="1">
                <a:solidFill>
                  <a:srgbClr val="FF33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危害</a:t>
            </a:r>
            <a:endParaRPr lang="zh-CN" altLang="en-US" sz="2400" b="1">
              <a:solidFill>
                <a:srgbClr val="FF33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zh-CN" altLang="en-US" sz="2400" b="1">
                <a:solidFill>
                  <a:srgbClr val="FF33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社会</a:t>
            </a:r>
            <a:r>
              <a:rPr lang="en-US" altLang="zh-CN" sz="2400" b="1">
                <a:latin typeface="黑体" panose="02010609060101010101" pitchFamily="49" charset="-122"/>
                <a:ea typeface="黑体" panose="02010609060101010101" pitchFamily="49" charset="-122"/>
              </a:rPr>
              <a:t>"12</a:t>
            </a:r>
            <a:r>
              <a:rPr lang="zh-CN" altLang="en-US" sz="2400" b="1">
                <a:latin typeface="黑体" panose="02010609060101010101" pitchFamily="49" charset="-122"/>
                <a:ea typeface="黑体" panose="02010609060101010101" pitchFamily="49" charset="-122"/>
              </a:rPr>
              <a:t>个字。 </a:t>
            </a:r>
            <a:endParaRPr lang="zh-CN" altLang="en-US" sz="2400" b="1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8438" name="文本框 18437"/>
          <p:cNvSpPr txBox="1"/>
          <p:nvPr/>
        </p:nvSpPr>
        <p:spPr>
          <a:xfrm>
            <a:off x="539750" y="3644900"/>
            <a:ext cx="5151438" cy="45720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sz="2400" b="1">
                <a:latin typeface="黑体" panose="02010609060101010101" pitchFamily="49" charset="-122"/>
                <a:ea typeface="黑体" panose="02010609060101010101" pitchFamily="49" charset="-122"/>
              </a:rPr>
              <a:t>（</a:t>
            </a:r>
            <a:r>
              <a:rPr lang="en-US" altLang="zh-CN" sz="2400" b="1">
                <a:latin typeface="黑体" panose="02010609060101010101" pitchFamily="49" charset="-122"/>
                <a:ea typeface="黑体" panose="02010609060101010101" pitchFamily="49" charset="-122"/>
              </a:rPr>
              <a:t>1</a:t>
            </a:r>
            <a:r>
              <a:rPr lang="zh-CN" altLang="en-US" sz="2400" b="1">
                <a:latin typeface="黑体" panose="02010609060101010101" pitchFamily="49" charset="-122"/>
                <a:ea typeface="黑体" panose="02010609060101010101" pitchFamily="49" charset="-122"/>
              </a:rPr>
              <a:t>） 毒品严重危害人的身心健康；</a:t>
            </a:r>
            <a:r>
              <a:rPr lang="zh-CN" altLang="en-US">
                <a:latin typeface="Arial" panose="020B0604020202020204" pitchFamily="34" charset="0"/>
              </a:rPr>
              <a:t> </a:t>
            </a:r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18439" name="文本框 18438"/>
          <p:cNvSpPr txBox="1"/>
          <p:nvPr/>
        </p:nvSpPr>
        <p:spPr>
          <a:xfrm>
            <a:off x="539750" y="4262438"/>
            <a:ext cx="8151813" cy="82232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sz="2400" b="1">
                <a:latin typeface="黑体" panose="02010609060101010101" pitchFamily="49" charset="-122"/>
                <a:ea typeface="黑体" panose="02010609060101010101" pitchFamily="49" charset="-122"/>
              </a:rPr>
              <a:t>（</a:t>
            </a:r>
            <a:r>
              <a:rPr lang="en-US" altLang="zh-CN" sz="2400" b="1">
                <a:latin typeface="黑体" panose="02010609060101010101" pitchFamily="49" charset="-122"/>
                <a:ea typeface="黑体" panose="02010609060101010101" pitchFamily="49" charset="-122"/>
              </a:rPr>
              <a:t>2</a:t>
            </a:r>
            <a:r>
              <a:rPr lang="zh-CN" altLang="en-US" sz="2400" b="1">
                <a:latin typeface="黑体" panose="02010609060101010101" pitchFamily="49" charset="-122"/>
                <a:ea typeface="黑体" panose="02010609060101010101" pitchFamily="49" charset="-122"/>
              </a:rPr>
              <a:t>） 毒品问题诱发其他违法犯罪，破坏正常的社会和经济</a:t>
            </a:r>
            <a:endParaRPr lang="zh-CN" altLang="en-US" sz="2400" b="1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zh-CN" altLang="en-US" sz="2400" b="1">
                <a:latin typeface="黑体" panose="02010609060101010101" pitchFamily="49" charset="-122"/>
                <a:ea typeface="黑体" panose="02010609060101010101" pitchFamily="49" charset="-122"/>
              </a:rPr>
              <a:t>      秩序； </a:t>
            </a:r>
            <a:endParaRPr lang="zh-CN" altLang="en-US" sz="2400" b="1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8440" name="文本框 18439"/>
          <p:cNvSpPr txBox="1"/>
          <p:nvPr/>
        </p:nvSpPr>
        <p:spPr>
          <a:xfrm>
            <a:off x="539750" y="5203825"/>
            <a:ext cx="7693025" cy="45720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sz="2400" b="1">
                <a:latin typeface="黑体" panose="02010609060101010101" pitchFamily="49" charset="-122"/>
                <a:ea typeface="黑体" panose="02010609060101010101" pitchFamily="49" charset="-122"/>
              </a:rPr>
              <a:t>（</a:t>
            </a:r>
            <a:r>
              <a:rPr lang="en-US" altLang="zh-CN" sz="2400" b="1">
                <a:latin typeface="黑体" panose="02010609060101010101" pitchFamily="49" charset="-122"/>
                <a:ea typeface="黑体" panose="02010609060101010101" pitchFamily="49" charset="-122"/>
              </a:rPr>
              <a:t>3</a:t>
            </a:r>
            <a:r>
              <a:rPr lang="zh-CN" altLang="en-US" sz="2400" b="1">
                <a:latin typeface="黑体" panose="02010609060101010101" pitchFamily="49" charset="-122"/>
                <a:ea typeface="黑体" panose="02010609060101010101" pitchFamily="49" charset="-122"/>
              </a:rPr>
              <a:t>） 毒品问题渗透和腐蚀政权机构，加剧腐败现象； </a:t>
            </a:r>
            <a:endParaRPr lang="zh-CN" altLang="en-US" sz="2400" b="1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8441" name="文本框 18440"/>
          <p:cNvSpPr txBox="1"/>
          <p:nvPr/>
        </p:nvSpPr>
        <p:spPr>
          <a:xfrm>
            <a:off x="579438" y="5876925"/>
            <a:ext cx="6584950" cy="45720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sz="2400" b="1">
                <a:latin typeface="黑体" panose="02010609060101010101" pitchFamily="49" charset="-122"/>
                <a:ea typeface="黑体" panose="02010609060101010101" pitchFamily="49" charset="-122"/>
              </a:rPr>
              <a:t>（</a:t>
            </a:r>
            <a:r>
              <a:rPr lang="en-US" altLang="zh-CN" sz="2400" b="1">
                <a:latin typeface="黑体" panose="02010609060101010101" pitchFamily="49" charset="-122"/>
                <a:ea typeface="黑体" panose="02010609060101010101" pitchFamily="49" charset="-122"/>
              </a:rPr>
              <a:t>4</a:t>
            </a:r>
            <a:r>
              <a:rPr lang="zh-CN" altLang="en-US" sz="2400" b="1">
                <a:latin typeface="黑体" panose="02010609060101010101" pitchFamily="49" charset="-122"/>
                <a:ea typeface="黑体" panose="02010609060101010101" pitchFamily="49" charset="-122"/>
              </a:rPr>
              <a:t>） 毒品问题给社会造成巨大的经济损失。	</a:t>
            </a:r>
            <a:endParaRPr lang="zh-CN" altLang="en-US" sz="2400" b="1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 spd="slow"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" fill="hold"/>
                                        <p:tgtEl>
                                          <p:spTgt spid="18436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" fill="hold"/>
                                        <p:tgtEl>
                                          <p:spTgt spid="18437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" fill="hold"/>
                                        <p:tgtEl>
                                          <p:spTgt spid="18438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" fill="hold"/>
                                        <p:tgtEl>
                                          <p:spTgt spid="18439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" fill="hold"/>
                                        <p:tgtEl>
                                          <p:spTgt spid="18440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" fill="hold"/>
                                        <p:tgtEl>
                                          <p:spTgt spid="18441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6" grpId="0"/>
      <p:bldP spid="18437" grpId="0"/>
      <p:bldP spid="18438" grpId="0"/>
      <p:bldP spid="18439" grpId="0"/>
      <p:bldP spid="18440" grpId="0"/>
      <p:bldP spid="18441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8610" name="文本占位符 68609"/>
          <p:cNvSpPr>
            <a:spLocks noGrp="1"/>
          </p:cNvSpPr>
          <p:nvPr>
            <p:ph type="body" idx="1"/>
          </p:nvPr>
        </p:nvSpPr>
        <p:spPr>
          <a:xfrm>
            <a:off x="0" y="1098550"/>
            <a:ext cx="3754438" cy="5759450"/>
          </a:xfrm>
          <a:ln/>
        </p:spPr>
        <p:txBody>
          <a:bodyPr/>
          <a:p>
            <a:pPr>
              <a:lnSpc>
                <a:spcPct val="90000"/>
              </a:lnSpc>
              <a:buNone/>
            </a:pPr>
            <a:r>
              <a:rPr lang="zh-CN" altLang="en-US" sz="2400" dirty="0">
                <a:solidFill>
                  <a:srgbClr val="0000FF"/>
                </a:solidFill>
              </a:rPr>
              <a:t>          </a:t>
            </a:r>
            <a:r>
              <a:rPr lang="zh-CN" altLang="en-US" sz="2400" dirty="0">
                <a:latin typeface="华文新魏" pitchFamily="2" charset="-122"/>
                <a:ea typeface="华文新魏" pitchFamily="2" charset="-122"/>
              </a:rPr>
              <a:t>吗啡是鸦片中最主要的生物碱（含量约</a:t>
            </a:r>
            <a:r>
              <a:rPr lang="en-US" altLang="zh-CN" sz="2400">
                <a:latin typeface="华文新魏" pitchFamily="2" charset="-122"/>
                <a:ea typeface="华文新魏" pitchFamily="2" charset="-122"/>
              </a:rPr>
              <a:t>10-15%</a:t>
            </a:r>
            <a:r>
              <a:rPr lang="zh-CN" altLang="en-US" sz="2400" dirty="0">
                <a:latin typeface="华文新魏" pitchFamily="2" charset="-122"/>
                <a:ea typeface="华文新魏" pitchFamily="2" charset="-122"/>
              </a:rPr>
              <a:t>），</a:t>
            </a:r>
            <a:r>
              <a:rPr lang="en-US" altLang="zh-CN" sz="2400">
                <a:latin typeface="华文新魏" pitchFamily="2" charset="-122"/>
                <a:ea typeface="华文新魏" pitchFamily="2" charset="-122"/>
              </a:rPr>
              <a:t>1806</a:t>
            </a:r>
            <a:r>
              <a:rPr lang="zh-CN" altLang="en-US" sz="2400" dirty="0">
                <a:latin typeface="华文新魏" pitchFamily="2" charset="-122"/>
                <a:ea typeface="华文新魏" pitchFamily="2" charset="-122"/>
              </a:rPr>
              <a:t>年法国化学家</a:t>
            </a:r>
            <a:r>
              <a:rPr lang="en-US" altLang="zh-CN" sz="2400">
                <a:latin typeface="华文新魏" pitchFamily="2" charset="-122"/>
                <a:ea typeface="华文新魏" pitchFamily="2" charset="-122"/>
              </a:rPr>
              <a:t>F</a:t>
            </a:r>
            <a:r>
              <a:rPr lang="en-US" altLang="zh-CN" sz="2400">
                <a:latin typeface="Arial" panose="020B0604020202020204" pitchFamily="34" charset="0"/>
                <a:ea typeface="华文新魏" pitchFamily="2" charset="-122"/>
              </a:rPr>
              <a:t>·</a:t>
            </a:r>
            <a:r>
              <a:rPr lang="zh-CN" altLang="en-US" sz="2400" dirty="0">
                <a:latin typeface="华文新魏" pitchFamily="2" charset="-122"/>
                <a:ea typeface="华文新魏" pitchFamily="2" charset="-122"/>
              </a:rPr>
              <a:t>泽尔蒂纳首次从鸦片中分离出来。他用分离得到的白色粉末在狗和自己身上进行实验，结果狗吃下去后很快昏昏睡去，用强刺激法也无法使其兴奋苏醒；他本人吞下这些粉末后也长眠不醒。据此他用希腊神话中的睡眠之神吗啡斯（</a:t>
            </a:r>
            <a:r>
              <a:rPr lang="en-US" altLang="zh-CN" sz="2400" err="1">
                <a:latin typeface="华文新魏" pitchFamily="2" charset="-122"/>
                <a:ea typeface="华文新魏" pitchFamily="2" charset="-122"/>
              </a:rPr>
              <a:t>Morphus</a:t>
            </a:r>
            <a:r>
              <a:rPr lang="zh-CN" altLang="en-US" sz="2400">
                <a:latin typeface="华文新魏" pitchFamily="2" charset="-122"/>
                <a:ea typeface="华文新魏" pitchFamily="2" charset="-122"/>
              </a:rPr>
              <a:t>）</a:t>
            </a:r>
            <a:r>
              <a:rPr lang="zh-CN" altLang="en-US" sz="2400" dirty="0">
                <a:latin typeface="华文新魏" pitchFamily="2" charset="-122"/>
                <a:ea typeface="华文新魏" pitchFamily="2" charset="-122"/>
              </a:rPr>
              <a:t>的名字将这些物质命名为“吗啡”。 </a:t>
            </a:r>
            <a:endParaRPr lang="zh-CN" altLang="en-US" sz="2400" dirty="0">
              <a:latin typeface="华文新魏" pitchFamily="2" charset="-122"/>
              <a:ea typeface="华文新魏" pitchFamily="2" charset="-122"/>
            </a:endParaRPr>
          </a:p>
        </p:txBody>
      </p:sp>
      <p:pic>
        <p:nvPicPr>
          <p:cNvPr id="68611" name="图片 68610" descr="200282242128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006850" y="908050"/>
            <a:ext cx="5137150" cy="490537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slow">
    <p:pull dir="ru"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69634" name="内容占位符 69633" descr="200282241309"/>
          <p:cNvPicPr>
            <a:picLocks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34925" y="1125538"/>
            <a:ext cx="6096000" cy="4449762"/>
          </a:xfrm>
          <a:ln/>
        </p:spPr>
      </p:pic>
      <p:sp>
        <p:nvSpPr>
          <p:cNvPr id="69635" name="矩形 69634"/>
          <p:cNvSpPr/>
          <p:nvPr/>
        </p:nvSpPr>
        <p:spPr>
          <a:xfrm>
            <a:off x="6372225" y="1277938"/>
            <a:ext cx="2520950" cy="4359275"/>
          </a:xfrm>
          <a:prstGeom prst="rect">
            <a:avLst/>
          </a:prstGeom>
          <a:noFill/>
          <a:ln w="9525">
            <a:noFill/>
          </a:ln>
        </p:spPr>
        <p:txBody>
          <a:bodyPr anchor="ctr">
            <a:spAutoFit/>
          </a:bodyPr>
          <a:p>
            <a:r>
              <a:rPr lang="zh-CN" altLang="en-US" sz="2000" dirty="0">
                <a:latin typeface="华文新魏" pitchFamily="2" charset="-122"/>
                <a:ea typeface="华文新魏" pitchFamily="2" charset="-122"/>
              </a:rPr>
              <a:t>冰毒即甲基苯丙胺，又称甲基安非他明、去氧麻黄素，为纯白色晶体，晶莹剔透，外观似冰，俗称“冰毒”，吸、贩毒者也称之为“冰”。该药小剂量时有短暂的兴奋抗疲劳作用，故其丸剂又有</a:t>
            </a:r>
            <a:r>
              <a:rPr lang="en-US" altLang="zh-CN" sz="2000">
                <a:latin typeface="华文新魏" pitchFamily="2" charset="-122"/>
                <a:ea typeface="华文新魏" pitchFamily="2" charset="-122"/>
              </a:rPr>
              <a:t>"</a:t>
            </a:r>
            <a:r>
              <a:rPr lang="zh-CN" altLang="en-US" sz="2000" dirty="0">
                <a:latin typeface="华文新魏" pitchFamily="2" charset="-122"/>
                <a:ea typeface="华文新魏" pitchFamily="2" charset="-122"/>
              </a:rPr>
              <a:t>大力丸</a:t>
            </a:r>
            <a:r>
              <a:rPr lang="en-US" altLang="zh-CN" sz="2000">
                <a:latin typeface="华文新魏" pitchFamily="2" charset="-122"/>
                <a:ea typeface="华文新魏" pitchFamily="2" charset="-122"/>
              </a:rPr>
              <a:t>"</a:t>
            </a:r>
            <a:r>
              <a:rPr lang="zh-CN" altLang="en-US" sz="2000" dirty="0">
                <a:latin typeface="华文新魏" pitchFamily="2" charset="-122"/>
                <a:ea typeface="华文新魏" pitchFamily="2" charset="-122"/>
              </a:rPr>
              <a:t>之称。 冰毒最早由日本人发明。二次大战时，日本侵略者给士兵服用冰毒以提高战斗力。</a:t>
            </a:r>
            <a:endParaRPr lang="zh-CN" altLang="en-US" sz="2000" dirty="0">
              <a:latin typeface="华文新魏" pitchFamily="2" charset="-122"/>
              <a:ea typeface="华文新魏" pitchFamily="2" charset="-122"/>
            </a:endParaRPr>
          </a:p>
        </p:txBody>
      </p:sp>
    </p:spTree>
  </p:cSld>
  <p:clrMapOvr>
    <a:masterClrMapping/>
  </p:clrMapOvr>
  <p:transition spd="slow">
    <p:pull dir="ru"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70658" name="文本占位符 70657"/>
          <p:cNvSpPr>
            <a:spLocks noGrp="1"/>
          </p:cNvSpPr>
          <p:nvPr>
            <p:ph type="body" sz="half" idx="1"/>
          </p:nvPr>
        </p:nvSpPr>
        <p:spPr>
          <a:xfrm>
            <a:off x="179388" y="1196975"/>
            <a:ext cx="5184775" cy="4525963"/>
          </a:xfrm>
          <a:ln/>
        </p:spPr>
        <p:txBody>
          <a:bodyPr/>
          <a:p>
            <a:pPr>
              <a:lnSpc>
                <a:spcPct val="90000"/>
              </a:lnSpc>
              <a:buClrTx/>
              <a:buSzTx/>
              <a:buFontTx/>
              <a:buNone/>
            </a:pPr>
            <a:r>
              <a:rPr lang="zh-CN" altLang="en-US" sz="1800" dirty="0"/>
              <a:t>    </a:t>
            </a:r>
            <a:r>
              <a:rPr lang="zh-CN" altLang="en-US" sz="2800" dirty="0">
                <a:latin typeface="华文新魏" pitchFamily="2" charset="-122"/>
                <a:ea typeface="华文新魏" pitchFamily="2" charset="-122"/>
              </a:rPr>
              <a:t>大麻在我国俗称“火麻”，为一年生草本植物，雌雄异株，原产于亚洲中部，现遍及全球，有野生、有栽培。大麻的变种很多，是人类最早种植的植物之一。大麻的茎、竿可制成纤维，籽可榨油。作为毒品的大麻主要是指矮小、多分枝的印度大麻。大麻类毒品的主要活性成分是四氢大麻酚（</a:t>
            </a:r>
            <a:r>
              <a:rPr lang="en-US" altLang="zh-CN" sz="2800">
                <a:latin typeface="华文新魏" pitchFamily="2" charset="-122"/>
                <a:ea typeface="华文新魏" pitchFamily="2" charset="-122"/>
              </a:rPr>
              <a:t>THC</a:t>
            </a:r>
            <a:r>
              <a:rPr lang="zh-CN" altLang="en-US" sz="2800">
                <a:latin typeface="华文新魏" pitchFamily="2" charset="-122"/>
                <a:ea typeface="华文新魏" pitchFamily="2" charset="-122"/>
              </a:rPr>
              <a:t>）。 </a:t>
            </a:r>
            <a:endParaRPr lang="zh-CN" altLang="en-US" sz="2800">
              <a:latin typeface="华文新魏" pitchFamily="2" charset="-122"/>
              <a:ea typeface="华文新魏" pitchFamily="2" charset="-122"/>
            </a:endParaRPr>
          </a:p>
        </p:txBody>
      </p:sp>
      <p:pic>
        <p:nvPicPr>
          <p:cNvPr id="70659" name="内容占位符 70658" descr="200282234912"/>
          <p:cNvPicPr>
            <a:picLocks noChangeAspect="1"/>
          </p:cNvPicPr>
          <p:nvPr>
            <p:ph sz="quarter" idx="2"/>
          </p:nvPr>
        </p:nvPicPr>
        <p:blipFill>
          <a:blip r:embed="rId1"/>
          <a:stretch>
            <a:fillRect/>
          </a:stretch>
        </p:blipFill>
        <p:spPr>
          <a:xfrm>
            <a:off x="6588125" y="0"/>
            <a:ext cx="2063750" cy="3844925"/>
          </a:xfrm>
          <a:ln/>
        </p:spPr>
      </p:pic>
      <p:pic>
        <p:nvPicPr>
          <p:cNvPr id="70660" name="内容占位符 70659" descr="200282235121"/>
          <p:cNvPicPr>
            <a:picLocks noChangeAspect="1"/>
          </p:cNvPicPr>
          <p:nvPr>
            <p:ph sz="quarter" idx="3"/>
          </p:nvPr>
        </p:nvPicPr>
        <p:blipFill>
          <a:blip r:embed="rId2"/>
          <a:stretch>
            <a:fillRect/>
          </a:stretch>
        </p:blipFill>
        <p:spPr>
          <a:xfrm>
            <a:off x="5903913" y="4221163"/>
            <a:ext cx="3240087" cy="2441575"/>
          </a:xfrm>
          <a:ln/>
        </p:spPr>
      </p:pic>
      <p:sp>
        <p:nvSpPr>
          <p:cNvPr id="70661" name="文本框 70660"/>
          <p:cNvSpPr txBox="1"/>
          <p:nvPr/>
        </p:nvSpPr>
        <p:spPr>
          <a:xfrm>
            <a:off x="5635625" y="1006475"/>
            <a:ext cx="549275" cy="1630363"/>
          </a:xfrm>
          <a:prstGeom prst="rect">
            <a:avLst/>
          </a:prstGeom>
          <a:noFill/>
          <a:ln w="9525">
            <a:noFill/>
          </a:ln>
        </p:spPr>
        <p:txBody>
          <a:bodyPr vert="eaVert">
            <a:spAutoFit/>
          </a:bodyPr>
          <a:p>
            <a:r>
              <a:rPr lang="zh-CN" altLang="en-US" sz="2400" b="1" dirty="0">
                <a:solidFill>
                  <a:srgbClr val="FF0000"/>
                </a:solidFill>
                <a:latin typeface="Arial" panose="020B0604020202020204" pitchFamily="34" charset="0"/>
                <a:ea typeface="华文行楷" pitchFamily="2" charset="-122"/>
              </a:rPr>
              <a:t>大麻植物</a:t>
            </a:r>
            <a:r>
              <a:rPr lang="zh-CN" altLang="en-US" dirty="0">
                <a:latin typeface="Arial" panose="020B0604020202020204" pitchFamily="34" charset="0"/>
              </a:rPr>
              <a:t> </a:t>
            </a: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70662" name="矩形 70661"/>
          <p:cNvSpPr/>
          <p:nvPr/>
        </p:nvSpPr>
        <p:spPr>
          <a:xfrm>
            <a:off x="4067175" y="6165850"/>
            <a:ext cx="1835150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2400" b="1" dirty="0">
                <a:solidFill>
                  <a:srgbClr val="FF0000"/>
                </a:solidFill>
                <a:latin typeface="Arial" panose="020B0604020202020204" pitchFamily="34" charset="0"/>
                <a:ea typeface="华文行楷" pitchFamily="2" charset="-122"/>
              </a:rPr>
              <a:t>大麻成品</a:t>
            </a:r>
            <a:endParaRPr lang="zh-CN" altLang="en-US" sz="2400" b="1" dirty="0">
              <a:solidFill>
                <a:srgbClr val="FF0000"/>
              </a:solidFill>
              <a:latin typeface="Arial" panose="020B0604020202020204" pitchFamily="34" charset="0"/>
              <a:ea typeface="华文行楷" pitchFamily="2" charset="-122"/>
            </a:endParaRPr>
          </a:p>
        </p:txBody>
      </p:sp>
    </p:spTree>
  </p:cSld>
  <p:clrMapOvr>
    <a:masterClrMapping/>
  </p:clrMapOvr>
  <p:transition spd="slow">
    <p:pull dir="ru"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71682" name="图片 71681" descr="200282762529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39750" y="0"/>
            <a:ext cx="3384550" cy="292576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71683" name="内容占位符 71682" descr="200282235741"/>
          <p:cNvPicPr>
            <a:picLocks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2195513" y="3284538"/>
            <a:ext cx="4572000" cy="2978150"/>
          </a:xfrm>
          <a:ln/>
        </p:spPr>
      </p:pic>
      <p:sp>
        <p:nvSpPr>
          <p:cNvPr id="71684" name="文本框 71683"/>
          <p:cNvSpPr txBox="1"/>
          <p:nvPr/>
        </p:nvSpPr>
        <p:spPr>
          <a:xfrm>
            <a:off x="3851275" y="6400800"/>
            <a:ext cx="1098550" cy="45720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sz="2400" b="1" dirty="0">
                <a:latin typeface="Arial" panose="020B0604020202020204" pitchFamily="34" charset="0"/>
                <a:ea typeface="华文新魏" pitchFamily="2" charset="-122"/>
              </a:rPr>
              <a:t>摇头丸</a:t>
            </a:r>
            <a:endParaRPr lang="zh-CN" altLang="en-US" sz="2400" b="1" dirty="0">
              <a:latin typeface="Arial" panose="020B0604020202020204" pitchFamily="34" charset="0"/>
              <a:ea typeface="华文新魏" pitchFamily="2" charset="-122"/>
            </a:endParaRPr>
          </a:p>
        </p:txBody>
      </p:sp>
      <p:sp>
        <p:nvSpPr>
          <p:cNvPr id="71685" name="文本框 71684"/>
          <p:cNvSpPr txBox="1"/>
          <p:nvPr/>
        </p:nvSpPr>
        <p:spPr>
          <a:xfrm>
            <a:off x="1527175" y="2886075"/>
            <a:ext cx="1098550" cy="45720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sz="2400" b="1" dirty="0">
                <a:latin typeface="Arial" panose="020B0604020202020204" pitchFamily="34" charset="0"/>
                <a:ea typeface="华文新魏" pitchFamily="2" charset="-122"/>
              </a:rPr>
              <a:t>海洛因</a:t>
            </a:r>
            <a:endParaRPr lang="zh-CN" altLang="en-US" sz="2400" b="1" dirty="0">
              <a:latin typeface="Arial" panose="020B0604020202020204" pitchFamily="34" charset="0"/>
              <a:ea typeface="华文新魏" pitchFamily="2" charset="-122"/>
            </a:endParaRPr>
          </a:p>
        </p:txBody>
      </p:sp>
      <p:pic>
        <p:nvPicPr>
          <p:cNvPr id="71686" name="内容占位符 71685" descr="200282240643"/>
          <p:cNvPicPr>
            <a:picLocks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5003800" y="0"/>
            <a:ext cx="3581400" cy="2900363"/>
          </a:xfrm>
          <a:ln/>
        </p:spPr>
      </p:pic>
      <p:sp>
        <p:nvSpPr>
          <p:cNvPr id="71687" name="文本框 71686"/>
          <p:cNvSpPr txBox="1"/>
          <p:nvPr/>
        </p:nvSpPr>
        <p:spPr>
          <a:xfrm>
            <a:off x="6135688" y="2957513"/>
            <a:ext cx="1098550" cy="45720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sz="2400" b="1" dirty="0">
                <a:latin typeface="Arial" panose="020B0604020202020204" pitchFamily="34" charset="0"/>
                <a:ea typeface="华文新魏" pitchFamily="2" charset="-122"/>
              </a:rPr>
              <a:t>可卡因</a:t>
            </a:r>
            <a:endParaRPr lang="zh-CN" altLang="en-US" sz="2400" b="1" dirty="0">
              <a:latin typeface="Arial" panose="020B0604020202020204" pitchFamily="34" charset="0"/>
              <a:ea typeface="华文新魏" pitchFamily="2" charset="-122"/>
            </a:endParaRPr>
          </a:p>
        </p:txBody>
      </p:sp>
    </p:spTree>
  </p:cSld>
  <p:clrMapOvr>
    <a:masterClrMapping/>
  </p:clrMapOvr>
  <p:transition spd="slow">
    <p:pull dir="ru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1986" name="矩形 41985"/>
          <p:cNvSpPr/>
          <p:nvPr/>
        </p:nvSpPr>
        <p:spPr>
          <a:xfrm>
            <a:off x="611188" y="1825625"/>
            <a:ext cx="2457450" cy="12763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/>
          </a:bodyPr>
          <a:p>
            <a:pPr algn="ctr"/>
            <a:r>
              <a:rPr lang="zh-CN" altLang="en-US" sz="9600" b="1">
                <a:ln w="12700" cap="flat" cmpd="sng">
                  <a:solidFill>
                    <a:srgbClr val="EAEAEA"/>
                  </a:solidFill>
                  <a:prstDash val="solid"/>
                  <a:headEnd type="none" w="med" len="med"/>
                  <a:tailEnd type="none" w="med" len="med"/>
                </a:ln>
                <a:gradFill rotWithShape="0">
                  <a:gsLst>
                    <a:gs pos="0">
                      <a:srgbClr val="A603AB">
                        <a:alpha val="100000"/>
                      </a:srgbClr>
                    </a:gs>
                    <a:gs pos="12000">
                      <a:srgbClr val="E81766">
                        <a:alpha val="100000"/>
                      </a:srgbClr>
                    </a:gs>
                    <a:gs pos="27000">
                      <a:srgbClr val="EE3F17">
                        <a:alpha val="100000"/>
                      </a:srgbClr>
                    </a:gs>
                    <a:gs pos="48000">
                      <a:srgbClr val="FFFF00">
                        <a:alpha val="100000"/>
                      </a:srgbClr>
                    </a:gs>
                    <a:gs pos="64999">
                      <a:srgbClr val="1A8D48">
                        <a:alpha val="100000"/>
                      </a:srgbClr>
                    </a:gs>
                    <a:gs pos="78999">
                      <a:srgbClr val="0819FB">
                        <a:alpha val="100000"/>
                      </a:srgbClr>
                    </a:gs>
                    <a:gs pos="100000">
                      <a:srgbClr val="A603AB">
                        <a:alpha val="100000"/>
                      </a:srgbClr>
                    </a:gs>
                  </a:gsLst>
                  <a:lin ang="0" scaled="1"/>
                  <a:tileRect/>
                </a:gradFill>
                <a:effectLst>
                  <a:outerShdw dist="35921" dir="2699999" sy="50000" kx="2115830" algn="bl" rotWithShape="0">
                    <a:srgbClr val="C0C0C0">
                      <a:alpha val="80000"/>
                    </a:srgbClr>
                  </a:outerShdw>
                </a:effectLst>
                <a:latin typeface="华文行楷" charset="0"/>
                <a:ea typeface="华文行楷" charset="0"/>
              </a:rPr>
              <a:t>美丽</a:t>
            </a:r>
            <a:endParaRPr lang="zh-CN" altLang="en-US" sz="9600" b="1">
              <a:ln w="12700" cap="flat" cmpd="sng">
                <a:solidFill>
                  <a:srgbClr val="EAEAEA"/>
                </a:solidFill>
                <a:prstDash val="solid"/>
                <a:headEnd type="none" w="med" len="med"/>
                <a:tailEnd type="none" w="med" len="med"/>
              </a:ln>
              <a:gradFill rotWithShape="0">
                <a:gsLst>
                  <a:gs pos="0">
                    <a:srgbClr val="A603AB">
                      <a:alpha val="100000"/>
                    </a:srgbClr>
                  </a:gs>
                  <a:gs pos="12000">
                    <a:srgbClr val="E81766">
                      <a:alpha val="100000"/>
                    </a:srgbClr>
                  </a:gs>
                  <a:gs pos="27000">
                    <a:srgbClr val="EE3F17">
                      <a:alpha val="100000"/>
                    </a:srgbClr>
                  </a:gs>
                  <a:gs pos="48000">
                    <a:srgbClr val="FFFF00">
                      <a:alpha val="100000"/>
                    </a:srgbClr>
                  </a:gs>
                  <a:gs pos="64999">
                    <a:srgbClr val="1A8D48">
                      <a:alpha val="100000"/>
                    </a:srgbClr>
                  </a:gs>
                  <a:gs pos="78999">
                    <a:srgbClr val="0819FB">
                      <a:alpha val="100000"/>
                    </a:srgbClr>
                  </a:gs>
                  <a:gs pos="100000">
                    <a:srgbClr val="A603AB">
                      <a:alpha val="100000"/>
                    </a:srgbClr>
                  </a:gs>
                </a:gsLst>
                <a:lin ang="0" scaled="1"/>
                <a:tileRect/>
              </a:gradFill>
              <a:effectLst>
                <a:outerShdw dist="35921" dir="2699999" sy="50000" kx="2115830" algn="bl" rotWithShape="0">
                  <a:srgbClr val="C0C0C0">
                    <a:alpha val="80000"/>
                  </a:srgbClr>
                </a:outerShdw>
              </a:effectLst>
              <a:latin typeface="华文行楷" charset="0"/>
              <a:ea typeface="华文行楷" charset="0"/>
            </a:endParaRPr>
          </a:p>
        </p:txBody>
      </p:sp>
      <p:sp>
        <p:nvSpPr>
          <p:cNvPr id="41987" name="文本框 41986"/>
          <p:cNvSpPr txBox="1"/>
          <p:nvPr/>
        </p:nvSpPr>
        <p:spPr>
          <a:xfrm>
            <a:off x="3492500" y="2112963"/>
            <a:ext cx="3116263" cy="762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400" dirty="0">
                <a:latin typeface="Arial" panose="020B0604020202020204" pitchFamily="34" charset="0"/>
                <a:ea typeface="黑体" panose="02010609060101010101" pitchFamily="49" charset="-122"/>
              </a:rPr>
              <a:t>背后的</a:t>
            </a:r>
            <a:endParaRPr lang="zh-CN" altLang="en-US" sz="4400" dirty="0"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  <p:sp>
        <p:nvSpPr>
          <p:cNvPr id="41988" name="文本框 41987"/>
          <p:cNvSpPr txBox="1"/>
          <p:nvPr/>
        </p:nvSpPr>
        <p:spPr>
          <a:xfrm>
            <a:off x="4356100" y="3860800"/>
            <a:ext cx="6875463" cy="5191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2800" b="1">
                <a:solidFill>
                  <a:srgbClr val="4D4D4D"/>
                </a:solidFill>
                <a:latin typeface="Arial" panose="020B0604020202020204" pitchFamily="34" charset="0"/>
              </a:rPr>
              <a:t>——  “</a:t>
            </a:r>
            <a:r>
              <a:rPr lang="zh-CN" altLang="en-US" sz="2800" b="1" dirty="0">
                <a:solidFill>
                  <a:srgbClr val="4D4D4D"/>
                </a:solidFill>
                <a:latin typeface="Arial" panose="020B0604020202020204" pitchFamily="34" charset="0"/>
              </a:rPr>
              <a:t>珍爱生命   远离毒品”</a:t>
            </a:r>
            <a:endParaRPr lang="zh-CN" altLang="en-US" sz="2800" b="1" dirty="0">
              <a:solidFill>
                <a:srgbClr val="4D4D4D"/>
              </a:solidFill>
              <a:latin typeface="Arial" panose="020B0604020202020204" pitchFamily="34" charset="0"/>
            </a:endParaRPr>
          </a:p>
        </p:txBody>
      </p:sp>
      <p:sp>
        <p:nvSpPr>
          <p:cNvPr id="41989" name="矩形 41988" descr="褐色大理石"/>
          <p:cNvSpPr/>
          <p:nvPr/>
        </p:nvSpPr>
        <p:spPr>
          <a:xfrm>
            <a:off x="5795963" y="1844675"/>
            <a:ext cx="2457450" cy="12763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/>
            <a:scene3d>
              <a:camera prst="legacyObliqueRight">
                <a:rot lat="0" lon="0" rev="0"/>
              </a:camera>
              <a:lightRig rig="legacyHarsh3" dir="t"/>
            </a:scene3d>
            <a:sp3d extrusionH="100000" prstMaterial="legacyMatte">
              <a:extrusionClr>
                <a:srgbClr val="663300"/>
              </a:extrusionClr>
            </a:sp3d>
          </a:bodyPr>
          <a:p>
            <a:pPr algn="ctr"/>
            <a:r>
              <a:rPr lang="zh-CN" altLang="en-US" sz="9600" b="1">
                <a:blipFill rotWithShape="0">
                  <a:blip r:embed="rId1"/>
                </a:blipFill>
                <a:latin typeface="华文行楷" charset="0"/>
                <a:ea typeface="华文行楷" charset="0"/>
              </a:rPr>
              <a:t>邪恶</a:t>
            </a:r>
            <a:endParaRPr lang="zh-CN" altLang="en-US" sz="9600" b="1">
              <a:blipFill rotWithShape="0">
                <a:blip r:embed="rId1"/>
              </a:blipFill>
              <a:latin typeface="华文行楷" charset="0"/>
              <a:ea typeface="华文行楷" charset="0"/>
            </a:endParaRPr>
          </a:p>
        </p:txBody>
      </p:sp>
    </p:spTree>
  </p:cSld>
  <p:clrMapOvr>
    <a:masterClrMapping/>
  </p:clrMapOvr>
  <p:transition spd="slow">
    <p:pull dir="ru"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9458" name="标题 19457"/>
          <p:cNvSpPr>
            <a:spLocks noGrp="1"/>
          </p:cNvSpPr>
          <p:nvPr>
            <p:ph type="title"/>
          </p:nvPr>
        </p:nvSpPr>
        <p:spPr>
          <a:xfrm>
            <a:off x="323850" y="-1393825"/>
            <a:ext cx="8229600" cy="1143000"/>
          </a:xfrm>
          <a:ln/>
        </p:spPr>
        <p:txBody>
          <a:bodyPr anchor="ctr"/>
          <a:p>
            <a:r>
              <a:rPr lang="zh-CN" altLang="en-US"/>
              <a:t>预防常识</a:t>
            </a:r>
            <a:r>
              <a:rPr lang="en-US" altLang="zh-CN"/>
              <a:t>2</a:t>
            </a:r>
            <a:r>
              <a:rPr lang="zh-CN" altLang="en-US"/>
              <a:t>什么是吸毒</a:t>
            </a:r>
            <a:r>
              <a:rPr lang="en-US" altLang="zh-CN"/>
              <a:t>?</a:t>
            </a:r>
            <a:endParaRPr lang="en-US" altLang="zh-CN"/>
          </a:p>
        </p:txBody>
      </p:sp>
      <p:sp>
        <p:nvSpPr>
          <p:cNvPr id="19459" name="矩形 19458"/>
          <p:cNvSpPr/>
          <p:nvPr/>
        </p:nvSpPr>
        <p:spPr>
          <a:xfrm>
            <a:off x="3419475" y="401638"/>
            <a:ext cx="2428875" cy="579437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p>
            <a:r>
              <a:rPr lang="zh-CN" altLang="en-US" sz="3200" b="1">
                <a:solidFill>
                  <a:srgbClr val="FF33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什么是吸毒</a:t>
            </a:r>
            <a:r>
              <a:rPr lang="en-US" altLang="zh-CN" sz="3200" b="1">
                <a:solidFill>
                  <a:srgbClr val="FF33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?</a:t>
            </a:r>
            <a:endParaRPr lang="en-US" altLang="zh-CN" sz="3200" b="1">
              <a:solidFill>
                <a:srgbClr val="FF33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9460" name="矩形 19459"/>
          <p:cNvSpPr/>
          <p:nvPr/>
        </p:nvSpPr>
        <p:spPr>
          <a:xfrm>
            <a:off x="468313" y="1446213"/>
            <a:ext cx="8242300" cy="1917700"/>
          </a:xfrm>
          <a:prstGeom prst="rect">
            <a:avLst/>
          </a:prstGeom>
          <a:noFill/>
          <a:ln w="9525">
            <a:noFill/>
          </a:ln>
        </p:spPr>
        <p:txBody>
          <a:bodyPr anchor="ctr">
            <a:spAutoFit/>
          </a:bodyPr>
          <a:p>
            <a:pPr indent="266700"/>
            <a:r>
              <a:rPr lang="zh-CN" altLang="en-US" sz="2400" b="1">
                <a:latin typeface="Arial" panose="020B0604020202020204" pitchFamily="34" charset="0"/>
                <a:ea typeface="黑体" panose="02010609060101010101" pitchFamily="49" charset="-122"/>
              </a:rPr>
              <a:t>        吸毒，就是</a:t>
            </a:r>
            <a:r>
              <a:rPr lang="zh-CN" altLang="en-US" sz="2400" b="1">
                <a:solidFill>
                  <a:srgbClr val="FF3300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非法吸食、注射毒品的违法行为</a:t>
            </a:r>
            <a:r>
              <a:rPr lang="zh-CN" altLang="en-US" sz="2400" b="1">
                <a:latin typeface="Arial" panose="020B0604020202020204" pitchFamily="34" charset="0"/>
                <a:ea typeface="黑体" panose="02010609060101010101" pitchFamily="49" charset="-122"/>
              </a:rPr>
              <a:t>。</a:t>
            </a:r>
            <a:endParaRPr lang="zh-CN" altLang="en-US" sz="2400" b="1">
              <a:latin typeface="Arial" panose="020B0604020202020204" pitchFamily="34" charset="0"/>
              <a:ea typeface="黑体" panose="02010609060101010101" pitchFamily="49" charset="-122"/>
            </a:endParaRPr>
          </a:p>
          <a:p>
            <a:pPr indent="266700"/>
            <a:r>
              <a:rPr lang="zh-CN" altLang="en-US" sz="2400" b="1">
                <a:latin typeface="Arial" panose="020B0604020202020204" pitchFamily="34" charset="0"/>
                <a:ea typeface="黑体" panose="02010609060101010101" pitchFamily="49" charset="-122"/>
              </a:rPr>
              <a:t>        </a:t>
            </a:r>
            <a:endParaRPr lang="zh-CN" altLang="en-US" sz="2400" b="1">
              <a:latin typeface="Arial" panose="020B0604020202020204" pitchFamily="34" charset="0"/>
              <a:ea typeface="黑体" panose="02010609060101010101" pitchFamily="49" charset="-122"/>
            </a:endParaRPr>
          </a:p>
          <a:p>
            <a:pPr indent="266700"/>
            <a:r>
              <a:rPr lang="zh-CN" altLang="en-US" sz="2400" b="1">
                <a:latin typeface="Arial" panose="020B0604020202020204" pitchFamily="34" charset="0"/>
                <a:ea typeface="黑体" panose="02010609060101010101" pitchFamily="49" charset="-122"/>
              </a:rPr>
              <a:t>       在我国，过去传统使用的毒品主要是鸦片（大烟），因最初吸食大烟的方式是从口鼻吸入，所以人们将这种吸毒的方式称为“吸”。在民间，“吸毒”和“吸大烟”是同义词。</a:t>
            </a:r>
            <a:endParaRPr lang="zh-CN" altLang="en-US" sz="2400" b="1"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  <p:sp>
        <p:nvSpPr>
          <p:cNvPr id="19461" name="矩形 19460"/>
          <p:cNvSpPr/>
          <p:nvPr/>
        </p:nvSpPr>
        <p:spPr>
          <a:xfrm>
            <a:off x="431800" y="3825875"/>
            <a:ext cx="8532813" cy="11874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2400" b="1">
                <a:latin typeface="Arial" panose="020B0604020202020204" pitchFamily="34" charset="0"/>
                <a:ea typeface="黑体" panose="02010609060101010101" pitchFamily="49" charset="-122"/>
              </a:rPr>
              <a:t>      现在“吸毒”一词的</a:t>
            </a:r>
            <a:r>
              <a:rPr lang="zh-CN" altLang="en-US" sz="2400" b="1">
                <a:solidFill>
                  <a:srgbClr val="3333CC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内涵已扩大</a:t>
            </a:r>
            <a:r>
              <a:rPr lang="zh-CN" altLang="en-US" sz="2400" b="1">
                <a:latin typeface="Arial" panose="020B0604020202020204" pitchFamily="34" charset="0"/>
                <a:ea typeface="黑体" panose="02010609060101010101" pitchFamily="49" charset="-122"/>
              </a:rPr>
              <a:t>：</a:t>
            </a:r>
            <a:r>
              <a:rPr lang="zh-CN" altLang="en-US" sz="2400" b="1">
                <a:solidFill>
                  <a:srgbClr val="FF3300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一是毒品的范围扩大了</a:t>
            </a:r>
            <a:r>
              <a:rPr lang="zh-CN" altLang="en-US" sz="2400" b="1">
                <a:latin typeface="Arial" panose="020B0604020202020204" pitchFamily="34" charset="0"/>
                <a:ea typeface="黑体" panose="02010609060101010101" pitchFamily="49" charset="-122"/>
              </a:rPr>
              <a:t>，即凡不是以医疗为目的的滥用麻醉药品与精神药品，都属于</a:t>
            </a:r>
            <a:endParaRPr lang="zh-CN" altLang="en-US" sz="2400" b="1">
              <a:latin typeface="Arial" panose="020B0604020202020204" pitchFamily="34" charset="0"/>
              <a:ea typeface="黑体" panose="02010609060101010101" pitchFamily="49" charset="-122"/>
            </a:endParaRPr>
          </a:p>
          <a:p>
            <a:r>
              <a:rPr lang="zh-CN" altLang="en-US" sz="2400" b="1">
                <a:latin typeface="Arial" panose="020B0604020202020204" pitchFamily="34" charset="0"/>
                <a:ea typeface="黑体" panose="02010609060101010101" pitchFamily="49" charset="-122"/>
              </a:rPr>
              <a:t>吸毒的范围；</a:t>
            </a:r>
            <a:endParaRPr lang="zh-CN" altLang="en-US" sz="2400" b="1"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  <p:sp>
        <p:nvSpPr>
          <p:cNvPr id="19462" name="矩形 19461"/>
          <p:cNvSpPr/>
          <p:nvPr/>
        </p:nvSpPr>
        <p:spPr>
          <a:xfrm>
            <a:off x="468313" y="5199063"/>
            <a:ext cx="8532812" cy="8223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2400" b="1">
                <a:solidFill>
                  <a:srgbClr val="FF3300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       二是吸毒的方式增多了</a:t>
            </a:r>
            <a:r>
              <a:rPr lang="zh-CN" altLang="en-US" sz="2400" b="1">
                <a:latin typeface="Arial" panose="020B0604020202020204" pitchFamily="34" charset="0"/>
                <a:ea typeface="黑体" panose="02010609060101010101" pitchFamily="49" charset="-122"/>
              </a:rPr>
              <a:t>，由过去单一的烟吸发展为口服、鼻吸、肌肉注射和静脉注射等。</a:t>
            </a:r>
            <a:endParaRPr lang="zh-CN" altLang="en-US" sz="2400" b="1"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 spd="slow"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" fill="hold"/>
                                        <p:tgtEl>
                                          <p:spTgt spid="19460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" fill="hold"/>
                                        <p:tgtEl>
                                          <p:spTgt spid="19461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" fill="hold"/>
                                        <p:tgtEl>
                                          <p:spTgt spid="19462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60" grpId="0"/>
      <p:bldP spid="19461" grpId="0"/>
      <p:bldP spid="19462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0482" name="标题 20481"/>
          <p:cNvSpPr>
            <a:spLocks noGrp="1"/>
          </p:cNvSpPr>
          <p:nvPr>
            <p:ph type="title"/>
          </p:nvPr>
        </p:nvSpPr>
        <p:spPr>
          <a:xfrm>
            <a:off x="250825" y="-1141412"/>
            <a:ext cx="8229600" cy="1141412"/>
          </a:xfrm>
          <a:ln/>
        </p:spPr>
        <p:txBody>
          <a:bodyPr anchor="ctr"/>
          <a:p>
            <a:r>
              <a:rPr lang="zh-CN" altLang="en-US"/>
              <a:t>预防常识</a:t>
            </a:r>
            <a:r>
              <a:rPr lang="en-US" altLang="zh-CN"/>
              <a:t>3</a:t>
            </a:r>
            <a:r>
              <a:rPr lang="zh-CN" altLang="en-US"/>
              <a:t>吸毒的方式有哪些</a:t>
            </a:r>
            <a:r>
              <a:rPr lang="en-US" altLang="zh-CN"/>
              <a:t>?</a:t>
            </a:r>
            <a:endParaRPr lang="en-US" altLang="zh-CN"/>
          </a:p>
        </p:txBody>
      </p:sp>
      <p:sp>
        <p:nvSpPr>
          <p:cNvPr id="20483" name="矩形 20482"/>
          <p:cNvSpPr/>
          <p:nvPr/>
        </p:nvSpPr>
        <p:spPr>
          <a:xfrm>
            <a:off x="2411413" y="260350"/>
            <a:ext cx="5935662" cy="946150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p>
            <a:r>
              <a:rPr lang="zh-CN" altLang="en-US" sz="2800" b="1">
                <a:latin typeface="Arial" panose="020B0604020202020204" pitchFamily="34" charset="0"/>
                <a:ea typeface="黑体" panose="02010609060101010101" pitchFamily="49" charset="-122"/>
              </a:rPr>
              <a:t>    </a:t>
            </a:r>
            <a:r>
              <a:rPr lang="zh-CN" altLang="en-US" sz="2800" b="1" dirty="0">
                <a:latin typeface="Arial" panose="020B0604020202020204" pitchFamily="34" charset="0"/>
                <a:ea typeface="黑体" panose="02010609060101010101" pitchFamily="49" charset="-122"/>
              </a:rPr>
              <a:t>吸毒</a:t>
            </a:r>
            <a:r>
              <a:rPr lang="zh-CN" altLang="en-US" sz="2800" b="1">
                <a:latin typeface="Arial" panose="020B0604020202020204" pitchFamily="34" charset="0"/>
                <a:ea typeface="黑体" panose="02010609060101010101" pitchFamily="49" charset="-122"/>
              </a:rPr>
              <a:t>的方式主要有：</a:t>
            </a:r>
            <a:r>
              <a:rPr lang="zh-CN" altLang="en-US" sz="2800" b="1">
                <a:solidFill>
                  <a:srgbClr val="FF3300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烟吸</a:t>
            </a:r>
            <a:r>
              <a:rPr lang="zh-CN" altLang="en-US" sz="2800" b="1">
                <a:latin typeface="Arial" panose="020B0604020202020204" pitchFamily="34" charset="0"/>
                <a:ea typeface="黑体" panose="02010609060101010101" pitchFamily="49" charset="-122"/>
              </a:rPr>
              <a:t>、</a:t>
            </a:r>
            <a:r>
              <a:rPr lang="zh-CN" altLang="en-US" sz="2800" b="1">
                <a:solidFill>
                  <a:srgbClr val="FF3300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烫</a:t>
            </a:r>
            <a:r>
              <a:rPr lang="zh-CN" altLang="en-US" sz="2800" b="1" dirty="0">
                <a:solidFill>
                  <a:srgbClr val="FF3300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吸</a:t>
            </a:r>
            <a:r>
              <a:rPr lang="zh-CN" altLang="en-US" sz="2800" b="1" dirty="0">
                <a:latin typeface="Arial" panose="020B0604020202020204" pitchFamily="34" charset="0"/>
                <a:ea typeface="黑体" panose="02010609060101010101" pitchFamily="49" charset="-122"/>
              </a:rPr>
              <a:t>、</a:t>
            </a:r>
            <a:endParaRPr lang="zh-CN" altLang="en-US" sz="2800" b="1" dirty="0">
              <a:latin typeface="Arial" panose="020B0604020202020204" pitchFamily="34" charset="0"/>
              <a:ea typeface="黑体" panose="02010609060101010101" pitchFamily="49" charset="-122"/>
            </a:endParaRPr>
          </a:p>
          <a:p>
            <a:r>
              <a:rPr lang="zh-CN" altLang="en-US" sz="2800" b="1" dirty="0">
                <a:solidFill>
                  <a:srgbClr val="FF3300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鼻</a:t>
            </a:r>
            <a:r>
              <a:rPr lang="zh-CN" altLang="en-US" sz="2800" b="1">
                <a:solidFill>
                  <a:srgbClr val="FF3300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嗅</a:t>
            </a:r>
            <a:r>
              <a:rPr lang="zh-CN" altLang="en-US" sz="2800" b="1">
                <a:latin typeface="Arial" panose="020B0604020202020204" pitchFamily="34" charset="0"/>
                <a:ea typeface="黑体" panose="02010609060101010101" pitchFamily="49" charset="-122"/>
              </a:rPr>
              <a:t>、</a:t>
            </a:r>
            <a:r>
              <a:rPr lang="zh-CN" altLang="en-US" sz="2800" b="1">
                <a:solidFill>
                  <a:srgbClr val="FF3300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口服</a:t>
            </a:r>
            <a:r>
              <a:rPr lang="zh-CN" altLang="en-US" sz="2800" b="1" dirty="0">
                <a:latin typeface="Arial" panose="020B0604020202020204" pitchFamily="34" charset="0"/>
                <a:ea typeface="黑体" panose="02010609060101010101" pitchFamily="49" charset="-122"/>
              </a:rPr>
              <a:t>、</a:t>
            </a:r>
            <a:r>
              <a:rPr lang="zh-CN" altLang="en-US" sz="2800" b="1" dirty="0">
                <a:solidFill>
                  <a:srgbClr val="FF3300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注射</a:t>
            </a:r>
            <a:r>
              <a:rPr lang="zh-CN" altLang="en-US" sz="2800" b="1">
                <a:latin typeface="Arial" panose="020B0604020202020204" pitchFamily="34" charset="0"/>
                <a:ea typeface="黑体" panose="02010609060101010101" pitchFamily="49" charset="-122"/>
              </a:rPr>
              <a:t>五种常见方式。</a:t>
            </a:r>
            <a:endParaRPr lang="zh-CN" altLang="en-US" sz="2800" b="1"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  <p:sp>
        <p:nvSpPr>
          <p:cNvPr id="20484" name="矩形 20483"/>
          <p:cNvSpPr/>
          <p:nvPr/>
        </p:nvSpPr>
        <p:spPr>
          <a:xfrm>
            <a:off x="250825" y="1628775"/>
            <a:ext cx="8001000" cy="457200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p>
            <a:r>
              <a:rPr lang="en-US" altLang="zh-CN" sz="2400" b="1">
                <a:latin typeface="黑体" panose="02010609060101010101" pitchFamily="49" charset="-122"/>
                <a:ea typeface="黑体" panose="02010609060101010101" pitchFamily="49" charset="-122"/>
              </a:rPr>
              <a:t>(1) </a:t>
            </a:r>
            <a:r>
              <a:rPr lang="zh-CN" altLang="en-US" sz="2400" b="1">
                <a:solidFill>
                  <a:srgbClr val="FF33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烟吸</a:t>
            </a:r>
            <a:r>
              <a:rPr lang="zh-CN" altLang="en-US" sz="2400" b="1">
                <a:latin typeface="黑体" panose="02010609060101010101" pitchFamily="49" charset="-122"/>
                <a:ea typeface="黑体" panose="02010609060101010101" pitchFamily="49" charset="-122"/>
              </a:rPr>
              <a:t>。将毒品掺入烟丝，通过吸烟将毒品吸入体内。 </a:t>
            </a:r>
            <a:endParaRPr lang="zh-CN" altLang="en-US" sz="2400" b="1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0485" name="矩形 20484"/>
          <p:cNvSpPr/>
          <p:nvPr/>
        </p:nvSpPr>
        <p:spPr>
          <a:xfrm>
            <a:off x="250825" y="2420938"/>
            <a:ext cx="8153400" cy="1187450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p>
            <a:r>
              <a:rPr lang="en-US" altLang="zh-CN" sz="2400" b="1">
                <a:latin typeface="黑体" panose="02010609060101010101" pitchFamily="49" charset="-122"/>
                <a:ea typeface="黑体" panose="02010609060101010101" pitchFamily="49" charset="-122"/>
              </a:rPr>
              <a:t>(2) </a:t>
            </a:r>
            <a:r>
              <a:rPr lang="zh-CN" altLang="en-US" sz="2400" b="1">
                <a:solidFill>
                  <a:srgbClr val="FF33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烫吸</a:t>
            </a:r>
            <a:r>
              <a:rPr lang="zh-CN" altLang="en-US" sz="2400" b="1">
                <a:latin typeface="黑体" panose="02010609060101010101" pitchFamily="49" charset="-122"/>
                <a:ea typeface="黑体" panose="02010609060101010101" pitchFamily="49" charset="-122"/>
              </a:rPr>
              <a:t>。将海洛因放在铝箔纸上或金属匙上，下面用火加</a:t>
            </a:r>
            <a:endParaRPr lang="zh-CN" altLang="en-US" sz="2400" b="1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zh-CN" altLang="en-US" sz="2400" b="1">
                <a:latin typeface="黑体" panose="02010609060101010101" pitchFamily="49" charset="-122"/>
                <a:ea typeface="黑体" panose="02010609060101010101" pitchFamily="49" charset="-122"/>
              </a:rPr>
              <a:t>    热，毒品升华为烟雾，吸毒者用力吸吮缕缕青烟，又称</a:t>
            </a:r>
            <a:endParaRPr lang="zh-CN" altLang="en-US" sz="2400" b="1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zh-CN" altLang="en-US" sz="2400" b="1">
                <a:latin typeface="黑体" panose="02010609060101010101" pitchFamily="49" charset="-122"/>
                <a:ea typeface="黑体" panose="02010609060101010101" pitchFamily="49" charset="-122"/>
              </a:rPr>
              <a:t>    为吸烫烟。</a:t>
            </a:r>
            <a:endParaRPr lang="zh-CN" altLang="en-US" sz="2400" b="1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0486" name="矩形 20485"/>
          <p:cNvSpPr/>
          <p:nvPr/>
        </p:nvSpPr>
        <p:spPr>
          <a:xfrm>
            <a:off x="0" y="3933825"/>
            <a:ext cx="9277350" cy="457200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p>
            <a:r>
              <a:rPr lang="zh-CN" altLang="en-US">
                <a:latin typeface="Arial" panose="020B0604020202020204" pitchFamily="34" charset="0"/>
              </a:rPr>
              <a:t>　</a:t>
            </a:r>
            <a:r>
              <a:rPr lang="en-US" altLang="zh-CN" sz="2400" b="1">
                <a:latin typeface="黑体" panose="02010609060101010101" pitchFamily="49" charset="-122"/>
                <a:ea typeface="黑体" panose="02010609060101010101" pitchFamily="49" charset="-122"/>
              </a:rPr>
              <a:t>(3) </a:t>
            </a:r>
            <a:r>
              <a:rPr lang="zh-CN" altLang="en-US" sz="2400" b="1">
                <a:solidFill>
                  <a:srgbClr val="FF33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鼻嗅</a:t>
            </a:r>
            <a:r>
              <a:rPr lang="zh-CN" altLang="en-US" sz="2400" b="1">
                <a:latin typeface="黑体" panose="02010609060101010101" pitchFamily="49" charset="-122"/>
                <a:ea typeface="黑体" panose="02010609060101010101" pitchFamily="49" charset="-122"/>
              </a:rPr>
              <a:t>，又称</a:t>
            </a:r>
            <a:r>
              <a:rPr lang="zh-CN" altLang="en-US" sz="2400" b="1">
                <a:solidFill>
                  <a:srgbClr val="FF33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鼻吸</a:t>
            </a:r>
            <a:r>
              <a:rPr lang="zh-CN" altLang="en-US" sz="2400" b="1">
                <a:latin typeface="黑体" panose="02010609060101010101" pitchFamily="49" charset="-122"/>
                <a:ea typeface="黑体" panose="02010609060101010101" pitchFamily="49" charset="-122"/>
              </a:rPr>
              <a:t>。用管对准鼻孔，通过鼻粘膜将毒品吸入。</a:t>
            </a:r>
            <a:endParaRPr lang="zh-CN" altLang="en-US" sz="2400" b="1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0487" name="矩形 20486"/>
          <p:cNvSpPr/>
          <p:nvPr/>
        </p:nvSpPr>
        <p:spPr>
          <a:xfrm>
            <a:off x="225425" y="4868863"/>
            <a:ext cx="8523288" cy="457200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p>
            <a:r>
              <a:rPr lang="en-US" altLang="zh-CN" sz="2400" b="1">
                <a:latin typeface="黑体" panose="02010609060101010101" pitchFamily="49" charset="-122"/>
                <a:ea typeface="黑体" panose="02010609060101010101" pitchFamily="49" charset="-122"/>
              </a:rPr>
              <a:t>(4) </a:t>
            </a:r>
            <a:r>
              <a:rPr lang="zh-CN" altLang="en-US" sz="2400" b="1">
                <a:solidFill>
                  <a:srgbClr val="FF33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口服</a:t>
            </a:r>
            <a:r>
              <a:rPr lang="zh-CN" altLang="en-US" sz="2400" b="1">
                <a:latin typeface="黑体" panose="02010609060101010101" pitchFamily="49" charset="-122"/>
                <a:ea typeface="黑体" panose="02010609060101010101" pitchFamily="49" charset="-122"/>
              </a:rPr>
              <a:t>。口服多为毒品的片剂，如口服冰毒片、摇头丸等。</a:t>
            </a:r>
            <a:r>
              <a:rPr lang="zh-CN" altLang="en-US">
                <a:latin typeface="Arial" panose="020B0604020202020204" pitchFamily="34" charset="0"/>
              </a:rPr>
              <a:t> </a:t>
            </a:r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20488" name="矩形 20487"/>
          <p:cNvSpPr/>
          <p:nvPr/>
        </p:nvSpPr>
        <p:spPr>
          <a:xfrm>
            <a:off x="-34925" y="5876925"/>
            <a:ext cx="6580188" cy="822325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p>
            <a:pPr indent="266700"/>
            <a:r>
              <a:rPr lang="en-US" altLang="zh-CN" sz="2400" b="1">
                <a:latin typeface="黑体" panose="02010609060101010101" pitchFamily="49" charset="-122"/>
                <a:ea typeface="黑体" panose="02010609060101010101" pitchFamily="49" charset="-122"/>
              </a:rPr>
              <a:t>(5) </a:t>
            </a:r>
            <a:r>
              <a:rPr lang="zh-CN" altLang="en-US" sz="2400" b="1">
                <a:solidFill>
                  <a:srgbClr val="FF33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注射</a:t>
            </a:r>
            <a:r>
              <a:rPr lang="zh-CN" altLang="en-US" sz="2400" b="1">
                <a:latin typeface="黑体" panose="02010609060101010101" pitchFamily="49" charset="-122"/>
                <a:ea typeface="黑体" panose="02010609060101010101" pitchFamily="49" charset="-122"/>
              </a:rPr>
              <a:t>。皮下注射、肌肉注射和静脉注射。</a:t>
            </a:r>
            <a:endParaRPr lang="zh-CN" altLang="en-US" sz="2400" b="1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indent="266700" eaLnBrk="0" hangingPunct="0"/>
            <a:endParaRPr lang="zh-CN" altLang="en-US" sz="2400" b="1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 spd="slow"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" fill="hold"/>
                                        <p:tgtEl>
                                          <p:spTgt spid="20484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" fill="hold"/>
                                        <p:tgtEl>
                                          <p:spTgt spid="20485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" fill="hold"/>
                                        <p:tgtEl>
                                          <p:spTgt spid="20486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" fill="hold"/>
                                        <p:tgtEl>
                                          <p:spTgt spid="20487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" fill="hold"/>
                                        <p:tgtEl>
                                          <p:spTgt spid="20488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4" grpId="0"/>
      <p:bldP spid="20485" grpId="0"/>
      <p:bldP spid="20486" grpId="0"/>
      <p:bldP spid="20487" grpId="0"/>
      <p:bldP spid="20488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72706" name="图片 72705" descr="lhh_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78338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72707" name="文本框 72706"/>
          <p:cNvSpPr txBox="1"/>
          <p:nvPr/>
        </p:nvSpPr>
        <p:spPr>
          <a:xfrm>
            <a:off x="990600" y="381000"/>
            <a:ext cx="6356350" cy="701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endParaRPr lang="zh-CN" altLang="en-US" sz="4000" b="1" dirty="0">
              <a:solidFill>
                <a:schemeClr val="bg1"/>
              </a:solidFill>
              <a:effectDag name="">
                <a:effect ref="fillLine"/>
                <a:cont type="tree" name="">
                  <a:effect ref="fillLine"/>
                  <a:outerShdw dist="38100" dir="13500000" algn="br">
                    <a:srgbClr val="FFFFFF"/>
                  </a:outerShdw>
                </a:cont>
                <a:cont type="tree" name="">
                  <a:effect ref="fillLine"/>
                  <a:outerShdw dist="38100" dir="2700000" algn="tl">
                    <a:srgbClr val="999999"/>
                  </a:outerShdw>
                </a:cont>
              </a:effectDag>
              <a:latin typeface="宋体" panose="02010600030101010101" pitchFamily="2" charset="-122"/>
            </a:endParaRPr>
          </a:p>
        </p:txBody>
      </p:sp>
      <p:sp>
        <p:nvSpPr>
          <p:cNvPr id="72708" name="文本框 72707"/>
          <p:cNvSpPr txBox="1"/>
          <p:nvPr/>
        </p:nvSpPr>
        <p:spPr>
          <a:xfrm>
            <a:off x="533400" y="115888"/>
            <a:ext cx="8077200" cy="25304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/>
            <a:r>
              <a:rPr lang="zh-CN" altLang="en-US" sz="4000" b="1" dirty="0">
                <a:solidFill>
                  <a:schemeClr val="bg1"/>
                </a:solidFill>
                <a:effectDag name="">
                  <a:effect ref="fillLine"/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</a:effectDag>
                <a:latin typeface="宋体" panose="02010600030101010101" pitchFamily="2" charset="-122"/>
              </a:rPr>
              <a:t>哪些行为是吸毒？</a:t>
            </a:r>
            <a:endParaRPr lang="zh-CN" altLang="en-US" sz="4000" b="1" dirty="0">
              <a:solidFill>
                <a:schemeClr val="bg1"/>
              </a:solidFill>
              <a:effectDag name="">
                <a:effect ref="fillLine"/>
                <a:cont type="tree" name="">
                  <a:effect ref="fillLine"/>
                  <a:outerShdw dist="38100" dir="13500000" algn="br">
                    <a:srgbClr val="FFFFFF"/>
                  </a:outerShdw>
                </a:cont>
                <a:cont type="tree" name="">
                  <a:effect ref="fillLine"/>
                  <a:outerShdw dist="38100" dir="2700000" algn="tl">
                    <a:srgbClr val="999999"/>
                  </a:outerShdw>
                </a:cont>
              </a:effectDag>
              <a:latin typeface="宋体" panose="02010600030101010101" pitchFamily="2" charset="-122"/>
            </a:endParaRPr>
          </a:p>
          <a:p>
            <a:pPr algn="ctr"/>
            <a:r>
              <a:rPr lang="zh-CN" altLang="en-US" sz="4000" b="1" dirty="0">
                <a:solidFill>
                  <a:schemeClr val="bg1"/>
                </a:solidFill>
                <a:effectDag name="">
                  <a:effect ref="fillLine"/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</a:effectDag>
                <a:latin typeface="宋体" panose="02010600030101010101" pitchFamily="2" charset="-122"/>
              </a:rPr>
              <a:t>常见的吸毒行为有：烟吸、烫吸、鼻嗅、口服、注射五种。</a:t>
            </a:r>
            <a:endParaRPr lang="zh-CN" altLang="en-US" sz="4000" b="1" dirty="0">
              <a:solidFill>
                <a:schemeClr val="bg1"/>
              </a:solidFill>
              <a:effectDag name="">
                <a:effect ref="fillLine"/>
                <a:cont type="tree" name="">
                  <a:effect ref="fillLine"/>
                  <a:outerShdw dist="38100" dir="13500000" algn="br">
                    <a:srgbClr val="FFFFFF"/>
                  </a:outerShdw>
                </a:cont>
                <a:cont type="tree" name="">
                  <a:effect ref="fillLine"/>
                  <a:outerShdw dist="38100" dir="2700000" algn="tl">
                    <a:srgbClr val="999999"/>
                  </a:outerShdw>
                </a:cont>
              </a:effectDag>
              <a:latin typeface="宋体" panose="02010600030101010101" pitchFamily="2" charset="-122"/>
            </a:endParaRPr>
          </a:p>
          <a:p>
            <a:endParaRPr lang="zh-CN" altLang="en-US" sz="4000" b="1">
              <a:solidFill>
                <a:schemeClr val="bg1"/>
              </a:solidFill>
              <a:effectDag name="">
                <a:effect ref="fillLine"/>
                <a:cont type="tree" name="">
                  <a:effect ref="fillLine"/>
                  <a:outerShdw dist="38100" dir="13500000" algn="br">
                    <a:srgbClr val="FFFFFF"/>
                  </a:outerShdw>
                </a:cont>
                <a:cont type="tree" name="">
                  <a:effect ref="fillLine"/>
                  <a:outerShdw dist="38100" dir="2700000" algn="tl">
                    <a:srgbClr val="999999"/>
                  </a:outerShdw>
                </a:cont>
              </a:effectDag>
              <a:latin typeface="宋体" panose="02010600030101010101" pitchFamily="2" charset="-122"/>
            </a:endParaRPr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27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27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27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27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rbrak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708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1506" name="标题 21505"/>
          <p:cNvSpPr>
            <a:spLocks noGrp="1"/>
          </p:cNvSpPr>
          <p:nvPr>
            <p:ph type="title"/>
          </p:nvPr>
        </p:nvSpPr>
        <p:spPr>
          <a:xfrm>
            <a:off x="539750" y="-1141412"/>
            <a:ext cx="8229600" cy="1141412"/>
          </a:xfrm>
          <a:ln/>
        </p:spPr>
        <p:txBody>
          <a:bodyPr anchor="ctr"/>
          <a:p>
            <a:r>
              <a:rPr lang="zh-CN" altLang="en-US"/>
              <a:t>预防常识</a:t>
            </a:r>
            <a:r>
              <a:rPr lang="en-US" altLang="zh-CN"/>
              <a:t>4</a:t>
            </a:r>
            <a:r>
              <a:rPr lang="zh-CN" altLang="en-US"/>
              <a:t>吸毒者的戒断症状有哪些</a:t>
            </a:r>
            <a:r>
              <a:rPr lang="en-US" altLang="zh-CN"/>
              <a:t>?</a:t>
            </a:r>
            <a:endParaRPr lang="en-US" altLang="zh-CN"/>
          </a:p>
        </p:txBody>
      </p:sp>
      <p:sp>
        <p:nvSpPr>
          <p:cNvPr id="21507" name="矩形 21506"/>
          <p:cNvSpPr/>
          <p:nvPr/>
        </p:nvSpPr>
        <p:spPr>
          <a:xfrm>
            <a:off x="2700338" y="260350"/>
            <a:ext cx="4857750" cy="579438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p>
            <a:r>
              <a:rPr lang="zh-CN" altLang="en-US" sz="3200">
                <a:solidFill>
                  <a:srgbClr val="FF33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吸毒者的戒断症状有哪些</a:t>
            </a:r>
            <a:r>
              <a:rPr lang="en-US" altLang="zh-CN" sz="3200">
                <a:solidFill>
                  <a:srgbClr val="FF33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?</a:t>
            </a:r>
            <a:endParaRPr lang="en-US" altLang="zh-CN" sz="3200">
              <a:solidFill>
                <a:srgbClr val="FF33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1508" name="矩形 21507"/>
          <p:cNvSpPr/>
          <p:nvPr/>
        </p:nvSpPr>
        <p:spPr>
          <a:xfrm>
            <a:off x="395288" y="1181100"/>
            <a:ext cx="8061325" cy="1311275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p>
            <a:r>
              <a:rPr lang="zh-CN" altLang="en-US" sz="2000" b="1">
                <a:latin typeface="黑体" panose="02010609060101010101" pitchFamily="49" charset="-122"/>
                <a:ea typeface="黑体" panose="02010609060101010101" pitchFamily="49" charset="-122"/>
              </a:rPr>
              <a:t>（</a:t>
            </a:r>
            <a:r>
              <a:rPr lang="en-US" altLang="zh-CN" sz="2000" b="1">
                <a:latin typeface="黑体" panose="02010609060101010101" pitchFamily="49" charset="-122"/>
                <a:ea typeface="黑体" panose="02010609060101010101" pitchFamily="49" charset="-122"/>
              </a:rPr>
              <a:t>1</a:t>
            </a:r>
            <a:r>
              <a:rPr lang="zh-CN" altLang="en-US" sz="2000" b="1">
                <a:latin typeface="黑体" panose="02010609060101010101" pitchFamily="49" charset="-122"/>
                <a:ea typeface="黑体" panose="02010609060101010101" pitchFamily="49" charset="-122"/>
              </a:rPr>
              <a:t>）</a:t>
            </a:r>
            <a:r>
              <a:rPr lang="zh-CN" altLang="en-US" sz="2000">
                <a:latin typeface="黑体" panose="02010609060101010101" pitchFamily="49" charset="-122"/>
                <a:ea typeface="黑体" panose="02010609060101010101" pitchFamily="49" charset="-122"/>
              </a:rPr>
              <a:t> </a:t>
            </a:r>
            <a:r>
              <a:rPr lang="zh-CN" altLang="en-US" sz="2000">
                <a:solidFill>
                  <a:srgbClr val="FF33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阿片类吸毒者</a:t>
            </a:r>
            <a:r>
              <a:rPr lang="zh-CN" altLang="en-US" sz="2000">
                <a:latin typeface="黑体" panose="02010609060101010101" pitchFamily="49" charset="-122"/>
                <a:ea typeface="黑体" panose="02010609060101010101" pitchFamily="49" charset="-122"/>
              </a:rPr>
              <a:t>戒断症状主要有：流鼻涕、流涎、流泪、打哈欠、</a:t>
            </a:r>
            <a:endParaRPr lang="zh-CN" altLang="en-US" sz="200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zh-CN" altLang="en-US" sz="2000">
                <a:latin typeface="黑体" panose="02010609060101010101" pitchFamily="49" charset="-122"/>
                <a:ea typeface="黑体" panose="02010609060101010101" pitchFamily="49" charset="-122"/>
              </a:rPr>
              <a:t>      瞳孔放大、出汗、腹痛、腹泻、头晕、头痛、心动过速、发热、</a:t>
            </a:r>
            <a:endParaRPr lang="zh-CN" altLang="en-US" sz="200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zh-CN" altLang="en-US" sz="2000">
                <a:latin typeface="黑体" panose="02010609060101010101" pitchFamily="49" charset="-122"/>
                <a:ea typeface="黑体" panose="02010609060101010101" pitchFamily="49" charset="-122"/>
              </a:rPr>
              <a:t>      失眠、焦虑、烦躁、恐惧、紧张等，严重时出现血压下降、虚</a:t>
            </a:r>
            <a:endParaRPr lang="zh-CN" altLang="en-US" sz="200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zh-CN" altLang="en-US" sz="2000">
                <a:latin typeface="黑体" panose="02010609060101010101" pitchFamily="49" charset="-122"/>
                <a:ea typeface="黑体" panose="02010609060101010101" pitchFamily="49" charset="-122"/>
              </a:rPr>
              <a:t>      脱休克等； </a:t>
            </a:r>
            <a:endParaRPr lang="zh-CN" altLang="en-US" sz="200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1509" name="矩形 21508"/>
          <p:cNvSpPr/>
          <p:nvPr/>
        </p:nvSpPr>
        <p:spPr>
          <a:xfrm>
            <a:off x="395288" y="2943225"/>
            <a:ext cx="8061325" cy="701675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p>
            <a:r>
              <a:rPr lang="zh-CN" altLang="en-US" sz="2000" b="1">
                <a:latin typeface="黑体" panose="02010609060101010101" pitchFamily="49" charset="-122"/>
                <a:ea typeface="黑体" panose="02010609060101010101" pitchFamily="49" charset="-122"/>
              </a:rPr>
              <a:t>（</a:t>
            </a:r>
            <a:r>
              <a:rPr lang="en-US" altLang="zh-CN" sz="2000" b="1">
                <a:latin typeface="黑体" panose="02010609060101010101" pitchFamily="49" charset="-122"/>
                <a:ea typeface="黑体" panose="02010609060101010101" pitchFamily="49" charset="-122"/>
              </a:rPr>
              <a:t>2</a:t>
            </a:r>
            <a:r>
              <a:rPr lang="zh-CN" altLang="en-US" sz="2000" b="1">
                <a:latin typeface="黑体" panose="02010609060101010101" pitchFamily="49" charset="-122"/>
                <a:ea typeface="黑体" panose="02010609060101010101" pitchFamily="49" charset="-122"/>
              </a:rPr>
              <a:t>） </a:t>
            </a:r>
            <a:r>
              <a:rPr lang="zh-CN" altLang="en-US" sz="2000">
                <a:solidFill>
                  <a:srgbClr val="FF33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大麻吸食者</a:t>
            </a:r>
            <a:r>
              <a:rPr lang="zh-CN" altLang="en-US" sz="2000">
                <a:latin typeface="黑体" panose="02010609060101010101" pitchFamily="49" charset="-122"/>
                <a:ea typeface="黑体" panose="02010609060101010101" pitchFamily="49" charset="-122"/>
              </a:rPr>
              <a:t>的戒断症状有：震颤、出汗、恶心、呕吐、腹泻、烦</a:t>
            </a:r>
            <a:endParaRPr lang="zh-CN" altLang="en-US" sz="200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zh-CN" altLang="en-US" sz="2000">
                <a:latin typeface="黑体" panose="02010609060101010101" pitchFamily="49" charset="-122"/>
                <a:ea typeface="黑体" panose="02010609060101010101" pitchFamily="49" charset="-122"/>
              </a:rPr>
              <a:t>      燥、厌食和睡眠障碍等；红眼睛是大麻吸食者的的典型体征； </a:t>
            </a:r>
            <a:endParaRPr lang="zh-CN" altLang="en-US" sz="200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1510" name="矩形 21509"/>
          <p:cNvSpPr/>
          <p:nvPr/>
        </p:nvSpPr>
        <p:spPr>
          <a:xfrm>
            <a:off x="395288" y="4383088"/>
            <a:ext cx="8018462" cy="701675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p>
            <a:r>
              <a:rPr lang="zh-CN" altLang="en-US" sz="2000" b="1">
                <a:latin typeface="Arial" panose="020B0604020202020204" pitchFamily="34" charset="0"/>
              </a:rPr>
              <a:t>（</a:t>
            </a:r>
            <a:r>
              <a:rPr lang="en-US" altLang="zh-CN" sz="2000" b="1">
                <a:latin typeface="Arial" panose="020B0604020202020204" pitchFamily="34" charset="0"/>
              </a:rPr>
              <a:t>3</a:t>
            </a:r>
            <a:r>
              <a:rPr lang="zh-CN" altLang="en-US" sz="2000" b="1">
                <a:latin typeface="Arial" panose="020B0604020202020204" pitchFamily="34" charset="0"/>
              </a:rPr>
              <a:t>） </a:t>
            </a:r>
            <a:r>
              <a:rPr lang="zh-CN" altLang="en-US" sz="2000">
                <a:solidFill>
                  <a:srgbClr val="FF33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苯丙胺类（冰毒、摇头丸）吸毒者</a:t>
            </a:r>
            <a:r>
              <a:rPr lang="zh-CN" altLang="en-US" sz="2000">
                <a:latin typeface="黑体" panose="02010609060101010101" pitchFamily="49" charset="-122"/>
                <a:ea typeface="黑体" panose="02010609060101010101" pitchFamily="49" charset="-122"/>
              </a:rPr>
              <a:t>的戒断症状是易疲劳、抑郁、</a:t>
            </a:r>
            <a:endParaRPr lang="zh-CN" altLang="en-US" sz="200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zh-CN" altLang="en-US" sz="2000">
                <a:latin typeface="黑体" panose="02010609060101010101" pitchFamily="49" charset="-122"/>
                <a:ea typeface="黑体" panose="02010609060101010101" pitchFamily="49" charset="-122"/>
              </a:rPr>
              <a:t>          睡眠障碍、多梦和激动不安等；</a:t>
            </a:r>
            <a:r>
              <a:rPr lang="zh-CN" altLang="en-US" sz="2000" b="1">
                <a:latin typeface="Arial" panose="020B0604020202020204" pitchFamily="34" charset="0"/>
              </a:rPr>
              <a:t> </a:t>
            </a:r>
            <a:endParaRPr lang="zh-CN" altLang="en-US" sz="2000" b="1">
              <a:latin typeface="Arial" panose="020B0604020202020204" pitchFamily="34" charset="0"/>
            </a:endParaRPr>
          </a:p>
        </p:txBody>
      </p:sp>
      <p:sp>
        <p:nvSpPr>
          <p:cNvPr id="21511" name="矩形 21510"/>
          <p:cNvSpPr/>
          <p:nvPr/>
        </p:nvSpPr>
        <p:spPr>
          <a:xfrm>
            <a:off x="415925" y="5624513"/>
            <a:ext cx="7108825" cy="396875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p>
            <a:r>
              <a:rPr lang="zh-CN" altLang="en-US" sz="2000" b="1">
                <a:latin typeface="黑体" panose="02010609060101010101" pitchFamily="49" charset="-122"/>
                <a:ea typeface="黑体" panose="02010609060101010101" pitchFamily="49" charset="-122"/>
              </a:rPr>
              <a:t>（</a:t>
            </a:r>
            <a:r>
              <a:rPr lang="en-US" altLang="zh-CN" sz="2000" b="1">
                <a:latin typeface="黑体" panose="02010609060101010101" pitchFamily="49" charset="-122"/>
                <a:ea typeface="黑体" panose="02010609060101010101" pitchFamily="49" charset="-122"/>
              </a:rPr>
              <a:t>4</a:t>
            </a:r>
            <a:r>
              <a:rPr lang="zh-CN" altLang="en-US" sz="2000" b="1">
                <a:latin typeface="黑体" panose="02010609060101010101" pitchFamily="49" charset="-122"/>
                <a:ea typeface="黑体" panose="02010609060101010101" pitchFamily="49" charset="-122"/>
              </a:rPr>
              <a:t>）</a:t>
            </a:r>
            <a:r>
              <a:rPr lang="zh-CN" altLang="en-US" sz="2000">
                <a:latin typeface="黑体" panose="02010609060101010101" pitchFamily="49" charset="-122"/>
                <a:ea typeface="黑体" panose="02010609060101010101" pitchFamily="49" charset="-122"/>
              </a:rPr>
              <a:t> </a:t>
            </a:r>
            <a:r>
              <a:rPr lang="zh-CN" altLang="en-US" sz="2000">
                <a:solidFill>
                  <a:srgbClr val="FF33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可卡因吸毒者</a:t>
            </a:r>
            <a:r>
              <a:rPr lang="zh-CN" altLang="en-US" sz="2000">
                <a:latin typeface="黑体" panose="02010609060101010101" pitchFamily="49" charset="-122"/>
                <a:ea typeface="黑体" panose="02010609060101010101" pitchFamily="49" charset="-122"/>
              </a:rPr>
              <a:t>的戒断症状不明显，但心理依赖性严重。</a:t>
            </a:r>
            <a:r>
              <a:rPr lang="zh-CN" altLang="en-US">
                <a:latin typeface="Arial" panose="020B0604020202020204" pitchFamily="34" charset="0"/>
              </a:rPr>
              <a:t> </a:t>
            </a:r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" fill="hold"/>
                                        <p:tgtEl>
                                          <p:spTgt spid="21508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" fill="hold"/>
                                        <p:tgtEl>
                                          <p:spTgt spid="21509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" fill="hold"/>
                                        <p:tgtEl>
                                          <p:spTgt spid="21510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" fill="hold"/>
                                        <p:tgtEl>
                                          <p:spTgt spid="21511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8" grpId="0"/>
      <p:bldP spid="21509" grpId="0"/>
      <p:bldP spid="21510" grpId="0"/>
      <p:bldP spid="21511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2530" name="标题 22529"/>
          <p:cNvSpPr>
            <a:spLocks noGrp="1"/>
          </p:cNvSpPr>
          <p:nvPr>
            <p:ph type="title"/>
          </p:nvPr>
        </p:nvSpPr>
        <p:spPr>
          <a:xfrm>
            <a:off x="684213" y="-1141412"/>
            <a:ext cx="8229600" cy="1141412"/>
          </a:xfrm>
          <a:ln/>
        </p:spPr>
        <p:txBody>
          <a:bodyPr anchor="ctr"/>
          <a:p>
            <a:r>
              <a:rPr lang="zh-CN" altLang="en-US" sz="1400"/>
              <a:t>预防常识</a:t>
            </a:r>
            <a:r>
              <a:rPr lang="en-US" altLang="zh-CN" sz="1400"/>
              <a:t>5</a:t>
            </a:r>
            <a:r>
              <a:rPr lang="zh-CN" altLang="en-US" sz="1400"/>
              <a:t>吸毒多久会成瘾</a:t>
            </a:r>
            <a:r>
              <a:rPr lang="en-US" altLang="zh-CN" sz="1400"/>
              <a:t>?</a:t>
            </a:r>
            <a:r>
              <a:rPr lang="zh-CN" altLang="en-US" sz="1400"/>
              <a:t>吸毒为什么会成瘾</a:t>
            </a:r>
            <a:r>
              <a:rPr lang="en-US" altLang="zh-CN" sz="1400"/>
              <a:t>?</a:t>
            </a:r>
            <a:endParaRPr lang="en-US" altLang="zh-CN" sz="1400"/>
          </a:p>
        </p:txBody>
      </p:sp>
      <p:sp>
        <p:nvSpPr>
          <p:cNvPr id="22531" name="矩形 22530"/>
          <p:cNvSpPr/>
          <p:nvPr/>
        </p:nvSpPr>
        <p:spPr>
          <a:xfrm>
            <a:off x="231775" y="1052513"/>
            <a:ext cx="8912225" cy="1066800"/>
          </a:xfrm>
          <a:prstGeom prst="rect">
            <a:avLst/>
          </a:prstGeom>
          <a:noFill/>
          <a:ln w="9525">
            <a:noFill/>
          </a:ln>
        </p:spPr>
        <p:txBody>
          <a:bodyPr anchor="ctr">
            <a:spAutoFit/>
          </a:bodyPr>
          <a:p>
            <a:r>
              <a:rPr lang="zh-CN" altLang="en-US" sz="2400">
                <a:latin typeface="黑体" panose="02010609060101010101" pitchFamily="49" charset="-122"/>
                <a:ea typeface="黑体" panose="02010609060101010101" pitchFamily="49" charset="-122"/>
              </a:rPr>
              <a:t>  </a:t>
            </a:r>
            <a:r>
              <a:rPr lang="zh-CN" altLang="en-US" sz="2000">
                <a:latin typeface="黑体" panose="02010609060101010101" pitchFamily="49" charset="-122"/>
                <a:ea typeface="黑体" panose="02010609060101010101" pitchFamily="49" charset="-122"/>
              </a:rPr>
              <a:t>每个吸毒人员对毒品成瘾时间的快慢，往往与其所使用</a:t>
            </a:r>
            <a:r>
              <a:rPr lang="zh-CN" altLang="en-US" sz="2000">
                <a:solidFill>
                  <a:srgbClr val="3333CC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毒品的性质、类别、毒性的强弱、吸毒的方式、吸食的剂量、次数和吸毒者个人的心理素质、身体的耐受程度以及文化素质、社会环境等诸多因素直接有关。 </a:t>
            </a:r>
            <a:endParaRPr lang="zh-CN" altLang="en-US" sz="2000">
              <a:solidFill>
                <a:srgbClr val="3333CC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2532" name="矩形 22531"/>
          <p:cNvSpPr/>
          <p:nvPr/>
        </p:nvSpPr>
        <p:spPr>
          <a:xfrm>
            <a:off x="2843213" y="185738"/>
            <a:ext cx="3238500" cy="57943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sz="3200" b="1">
                <a:solidFill>
                  <a:srgbClr val="FF33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吸毒多久会成瘾</a:t>
            </a:r>
            <a:r>
              <a:rPr lang="en-US" altLang="zh-CN" sz="3200" b="1">
                <a:solidFill>
                  <a:srgbClr val="FF33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?</a:t>
            </a:r>
            <a:endParaRPr lang="en-US" altLang="zh-CN" sz="3200" b="1">
              <a:solidFill>
                <a:srgbClr val="FF33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2533" name="矩形 22532"/>
          <p:cNvSpPr/>
          <p:nvPr/>
        </p:nvSpPr>
        <p:spPr>
          <a:xfrm>
            <a:off x="2555875" y="2994025"/>
            <a:ext cx="3914775" cy="579438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p>
            <a:r>
              <a:rPr lang="zh-CN" altLang="en-US" sz="3200" b="1">
                <a:solidFill>
                  <a:srgbClr val="FF33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吸毒为什么会成瘾</a:t>
            </a:r>
            <a:r>
              <a:rPr lang="en-US" altLang="zh-CN" sz="3200" b="1">
                <a:solidFill>
                  <a:srgbClr val="FF33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?</a:t>
            </a:r>
            <a:endParaRPr lang="en-US" altLang="zh-CN" sz="3200" b="1">
              <a:solidFill>
                <a:srgbClr val="FF33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2534" name="矩形 22533"/>
          <p:cNvSpPr/>
          <p:nvPr/>
        </p:nvSpPr>
        <p:spPr>
          <a:xfrm>
            <a:off x="323850" y="3790950"/>
            <a:ext cx="8496300" cy="2590800"/>
          </a:xfrm>
          <a:prstGeom prst="rect">
            <a:avLst/>
          </a:prstGeom>
          <a:noFill/>
          <a:ln w="9525">
            <a:noFill/>
          </a:ln>
        </p:spPr>
        <p:txBody>
          <a:bodyPr anchor="ctr">
            <a:spAutoFit/>
          </a:bodyPr>
          <a:p>
            <a:r>
              <a:rPr lang="zh-CN" altLang="en-US" sz="2400" b="1">
                <a:latin typeface="Arial" panose="020B0604020202020204" pitchFamily="34" charset="0"/>
                <a:ea typeface="黑体" panose="02010609060101010101" pitchFamily="49" charset="-122"/>
              </a:rPr>
              <a:t>       </a:t>
            </a:r>
            <a:r>
              <a:rPr lang="zh-CN" altLang="en-US" sz="2000" b="1">
                <a:latin typeface="Arial" panose="020B0604020202020204" pitchFamily="34" charset="0"/>
                <a:ea typeface="黑体" panose="02010609060101010101" pitchFamily="49" charset="-122"/>
              </a:rPr>
              <a:t>人吸毒会成瘾，这个问题已被无数事实所证明。但理论上至今还没有统一的确切的答案。总的来说，吸毒会成瘾是毒品与人体相互作用的结果。一方面毒品有个共同的特性，就是进入人体后作用于人的脑内与学习记忆有关的神经系统，逐渐产生</a:t>
            </a:r>
            <a:r>
              <a:rPr lang="zh-CN" altLang="en-US" sz="2000" b="1">
                <a:solidFill>
                  <a:srgbClr val="FF3300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精神依赖（心瘾）</a:t>
            </a:r>
            <a:r>
              <a:rPr lang="zh-CN" altLang="en-US" sz="2000" b="1">
                <a:latin typeface="Arial" panose="020B0604020202020204" pitchFamily="34" charset="0"/>
                <a:ea typeface="黑体" panose="02010609060101010101" pitchFamily="49" charset="-122"/>
              </a:rPr>
              <a:t>，进而形成追求应用该药物的行为；另一方面，毒品进入人体后，破坏人体正常的平衡，产生在毒品作用下新的平衡状态（</a:t>
            </a:r>
            <a:r>
              <a:rPr lang="zh-CN" altLang="en-US" sz="2000" b="1">
                <a:solidFill>
                  <a:srgbClr val="FF3300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身体依赖</a:t>
            </a:r>
            <a:r>
              <a:rPr lang="zh-CN" altLang="en-US" sz="2000" b="1">
                <a:latin typeface="Arial" panose="020B0604020202020204" pitchFamily="34" charset="0"/>
                <a:ea typeface="黑体" panose="02010609060101010101" pitchFamily="49" charset="-122"/>
              </a:rPr>
              <a:t>）。一旦停止吸毒，就会感到不适，出现戒断反应。只有连续不断地吸入更大剂量的毒品，才能保持人体新的平衡。</a:t>
            </a:r>
            <a:endParaRPr lang="zh-CN" altLang="en-US" sz="2000" b="1"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  <p:sp>
        <p:nvSpPr>
          <p:cNvPr id="22535" name="矩形 22534"/>
          <p:cNvSpPr/>
          <p:nvPr/>
        </p:nvSpPr>
        <p:spPr>
          <a:xfrm>
            <a:off x="323850" y="2079625"/>
            <a:ext cx="8496300" cy="701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2000">
                <a:latin typeface="黑体" panose="02010609060101010101" pitchFamily="49" charset="-122"/>
                <a:ea typeface="黑体" panose="02010609060101010101" pitchFamily="49" charset="-122"/>
              </a:rPr>
              <a:t>   一般来讲，</a:t>
            </a:r>
            <a:r>
              <a:rPr lang="zh-CN" altLang="en-US" sz="2000">
                <a:solidFill>
                  <a:srgbClr val="FF33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毒性强的成瘾快，毒性弱的成瘾慢</a:t>
            </a:r>
            <a:r>
              <a:rPr lang="zh-CN" altLang="en-US" sz="2000">
                <a:latin typeface="黑体" panose="02010609060101010101" pitchFamily="49" charset="-122"/>
                <a:ea typeface="黑体" panose="02010609060101010101" pitchFamily="49" charset="-122"/>
              </a:rPr>
              <a:t>。吗啡、海洛因如采用静脉注射的方式，每天两次，每次 </a:t>
            </a:r>
            <a:r>
              <a:rPr lang="en-US" altLang="zh-CN" sz="2000" b="1">
                <a:latin typeface="黑体" panose="02010609060101010101" pitchFamily="49" charset="-122"/>
                <a:ea typeface="黑体" panose="02010609060101010101" pitchFamily="49" charset="-122"/>
              </a:rPr>
              <a:t>0.1</a:t>
            </a:r>
            <a:r>
              <a:rPr lang="zh-CN" altLang="en-US" sz="2000">
                <a:latin typeface="黑体" panose="02010609060101010101" pitchFamily="49" charset="-122"/>
                <a:ea typeface="黑体" panose="02010609060101010101" pitchFamily="49" charset="-122"/>
              </a:rPr>
              <a:t>克，</a:t>
            </a:r>
            <a:r>
              <a:rPr lang="en-US" altLang="zh-CN" sz="2000" b="1">
                <a:latin typeface="黑体" panose="02010609060101010101" pitchFamily="49" charset="-122"/>
                <a:ea typeface="黑体" panose="02010609060101010101" pitchFamily="49" charset="-122"/>
              </a:rPr>
              <a:t>2-3 </a:t>
            </a:r>
            <a:r>
              <a:rPr lang="zh-CN" altLang="en-US" sz="2000">
                <a:latin typeface="黑体" panose="02010609060101010101" pitchFamily="49" charset="-122"/>
                <a:ea typeface="黑体" panose="02010609060101010101" pitchFamily="49" charset="-122"/>
              </a:rPr>
              <a:t>天即可成瘾。</a:t>
            </a:r>
            <a:endParaRPr lang="zh-CN" altLang="en-US" sz="200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 spd="slow"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" fill="hold"/>
                                        <p:tgtEl>
                                          <p:spTgt spid="22532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" fill="hold"/>
                                        <p:tgtEl>
                                          <p:spTgt spid="22531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" fill="hold"/>
                                        <p:tgtEl>
                                          <p:spTgt spid="22535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" fill="hold"/>
                                        <p:tgtEl>
                                          <p:spTgt spid="22533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" fill="hold"/>
                                        <p:tgtEl>
                                          <p:spTgt spid="22534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1" grpId="0"/>
      <p:bldP spid="22532" grpId="0"/>
      <p:bldP spid="22533" grpId="0"/>
      <p:bldP spid="22534" grpId="0"/>
      <p:bldP spid="22535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73730" name="图片 73729" descr="lhh_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37363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>
    <p:cut/>
  </p:transition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3554" name="标题 23553"/>
          <p:cNvSpPr>
            <a:spLocks noGrp="1"/>
          </p:cNvSpPr>
          <p:nvPr>
            <p:ph type="title"/>
          </p:nvPr>
        </p:nvSpPr>
        <p:spPr>
          <a:xfrm>
            <a:off x="468313" y="-1682750"/>
            <a:ext cx="8229600" cy="1143000"/>
          </a:xfrm>
          <a:ln/>
        </p:spPr>
        <p:txBody>
          <a:bodyPr anchor="ctr"/>
          <a:p>
            <a:r>
              <a:rPr lang="zh-CN" altLang="en-US" sz="1000"/>
              <a:t>预防常识</a:t>
            </a:r>
            <a:r>
              <a:rPr lang="en-US" altLang="zh-CN" sz="1000"/>
              <a:t>6</a:t>
            </a:r>
            <a:r>
              <a:rPr lang="zh-CN" altLang="en-US" sz="1000"/>
              <a:t>导致吸毒的原因主要有哪些</a:t>
            </a:r>
            <a:r>
              <a:rPr lang="en-US" altLang="zh-CN" sz="1000"/>
              <a:t>?</a:t>
            </a:r>
            <a:endParaRPr lang="en-US" altLang="zh-CN" sz="1000"/>
          </a:p>
        </p:txBody>
      </p:sp>
      <p:sp>
        <p:nvSpPr>
          <p:cNvPr id="23555" name="矩形 23554"/>
          <p:cNvSpPr/>
          <p:nvPr/>
        </p:nvSpPr>
        <p:spPr>
          <a:xfrm>
            <a:off x="2916238" y="333375"/>
            <a:ext cx="5286375" cy="579438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sz="3200" b="1">
                <a:solidFill>
                  <a:srgbClr val="FF33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导致吸毒的原因主要有哪些</a:t>
            </a:r>
            <a:r>
              <a:rPr lang="en-US" altLang="zh-CN" sz="3200" b="1">
                <a:solidFill>
                  <a:srgbClr val="FF33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?</a:t>
            </a:r>
            <a:endParaRPr lang="en-US" altLang="zh-CN" sz="3200" b="1">
              <a:solidFill>
                <a:srgbClr val="FF33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3556" name="矩形 23555"/>
          <p:cNvSpPr/>
          <p:nvPr/>
        </p:nvSpPr>
        <p:spPr>
          <a:xfrm>
            <a:off x="161925" y="1763713"/>
            <a:ext cx="8659813" cy="1006475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p>
            <a:pPr indent="266700"/>
            <a:r>
              <a:rPr lang="zh-CN" altLang="en-US" sz="2000" b="1">
                <a:latin typeface="黑体" panose="02010609060101010101" pitchFamily="49" charset="-122"/>
                <a:ea typeface="黑体" panose="02010609060101010101" pitchFamily="49" charset="-122"/>
              </a:rPr>
              <a:t>（</a:t>
            </a:r>
            <a:r>
              <a:rPr lang="en-US" altLang="zh-CN" sz="2000" b="1">
                <a:latin typeface="黑体" panose="02010609060101010101" pitchFamily="49" charset="-122"/>
                <a:ea typeface="黑体" panose="02010609060101010101" pitchFamily="49" charset="-122"/>
              </a:rPr>
              <a:t>1</a:t>
            </a:r>
            <a:r>
              <a:rPr lang="zh-CN" altLang="en-US" sz="2000" b="1">
                <a:latin typeface="黑体" panose="02010609060101010101" pitchFamily="49" charset="-122"/>
                <a:ea typeface="黑体" panose="02010609060101010101" pitchFamily="49" charset="-122"/>
              </a:rPr>
              <a:t>）</a:t>
            </a:r>
            <a:r>
              <a:rPr lang="zh-CN" altLang="en-US" sz="2000">
                <a:latin typeface="黑体" panose="02010609060101010101" pitchFamily="49" charset="-122"/>
                <a:ea typeface="黑体" panose="02010609060101010101" pitchFamily="49" charset="-122"/>
              </a:rPr>
              <a:t> </a:t>
            </a:r>
            <a:r>
              <a:rPr lang="zh-CN" altLang="en-US" sz="2000">
                <a:solidFill>
                  <a:srgbClr val="FF33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好奇心驱使</a:t>
            </a:r>
            <a:r>
              <a:rPr lang="zh-CN" altLang="en-US" sz="2000">
                <a:latin typeface="黑体" panose="02010609060101010101" pitchFamily="49" charset="-122"/>
                <a:ea typeface="黑体" panose="02010609060101010101" pitchFamily="49" charset="-122"/>
              </a:rPr>
              <a:t>：调查报告中占第一位的原因就是“体会感觉”、“抽着玩</a:t>
            </a:r>
            <a:endParaRPr lang="zh-CN" altLang="en-US" sz="200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indent="266700"/>
            <a:r>
              <a:rPr lang="zh-CN" altLang="en-US" sz="2000">
                <a:latin typeface="黑体" panose="02010609060101010101" pitchFamily="49" charset="-122"/>
                <a:ea typeface="黑体" panose="02010609060101010101" pitchFamily="49" charset="-122"/>
              </a:rPr>
              <a:t>      玩”、“试一试”、“尝新鲜”。这种“试一试”的念头往往就是走吸毒不归</a:t>
            </a:r>
            <a:endParaRPr lang="zh-CN" altLang="en-US" sz="200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indent="266700"/>
            <a:r>
              <a:rPr lang="zh-CN" altLang="en-US" sz="2000">
                <a:latin typeface="黑体" panose="02010609060101010101" pitchFamily="49" charset="-122"/>
                <a:ea typeface="黑体" panose="02010609060101010101" pitchFamily="49" charset="-122"/>
              </a:rPr>
              <a:t>      路的开端。</a:t>
            </a:r>
            <a:endParaRPr lang="zh-CN" altLang="en-US" sz="200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3557" name="矩形 23556"/>
          <p:cNvSpPr/>
          <p:nvPr/>
        </p:nvSpPr>
        <p:spPr>
          <a:xfrm>
            <a:off x="684213" y="1243013"/>
            <a:ext cx="5264150" cy="3968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sz="2000">
                <a:latin typeface="Arial" panose="020B0604020202020204" pitchFamily="34" charset="0"/>
                <a:ea typeface="黑体" panose="02010609060101010101" pitchFamily="49" charset="-122"/>
              </a:rPr>
              <a:t>根据调查，导致吸毒的原因主要有以下几种：</a:t>
            </a:r>
            <a:endParaRPr lang="zh-CN" altLang="en-US" sz="2000"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  <p:sp>
        <p:nvSpPr>
          <p:cNvPr id="23558" name="矩形 23557"/>
          <p:cNvSpPr/>
          <p:nvPr/>
        </p:nvSpPr>
        <p:spPr>
          <a:xfrm>
            <a:off x="398463" y="2916238"/>
            <a:ext cx="8566150" cy="1006475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p>
            <a:r>
              <a:rPr lang="zh-CN" altLang="en-US" sz="2000" b="1">
                <a:latin typeface="黑体" panose="02010609060101010101" pitchFamily="49" charset="-122"/>
                <a:ea typeface="黑体" panose="02010609060101010101" pitchFamily="49" charset="-122"/>
              </a:rPr>
              <a:t>（</a:t>
            </a:r>
            <a:r>
              <a:rPr lang="en-US" altLang="zh-CN" sz="2000" b="1">
                <a:latin typeface="黑体" panose="02010609060101010101" pitchFamily="49" charset="-122"/>
                <a:ea typeface="黑体" panose="02010609060101010101" pitchFamily="49" charset="-122"/>
              </a:rPr>
              <a:t>2</a:t>
            </a:r>
            <a:r>
              <a:rPr lang="zh-CN" altLang="en-US" sz="2000" b="1">
                <a:latin typeface="黑体" panose="02010609060101010101" pitchFamily="49" charset="-122"/>
                <a:ea typeface="黑体" panose="02010609060101010101" pitchFamily="49" charset="-122"/>
              </a:rPr>
              <a:t>）</a:t>
            </a:r>
            <a:r>
              <a:rPr lang="zh-CN" altLang="en-US" sz="2000">
                <a:latin typeface="黑体" panose="02010609060101010101" pitchFamily="49" charset="-122"/>
                <a:ea typeface="黑体" panose="02010609060101010101" pitchFamily="49" charset="-122"/>
              </a:rPr>
              <a:t> </a:t>
            </a:r>
            <a:r>
              <a:rPr lang="zh-CN" altLang="en-US" sz="2000">
                <a:solidFill>
                  <a:srgbClr val="FF33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寻找刺激</a:t>
            </a:r>
            <a:r>
              <a:rPr lang="zh-CN" altLang="en-US" sz="2000">
                <a:latin typeface="黑体" panose="02010609060101010101" pitchFamily="49" charset="-122"/>
                <a:ea typeface="黑体" panose="02010609060101010101" pitchFamily="49" charset="-122"/>
              </a:rPr>
              <a:t>：吸毒时髦、气派、富有，特别是一些先富起来的个体老</a:t>
            </a:r>
            <a:endParaRPr lang="zh-CN" altLang="en-US" sz="200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zh-CN" altLang="en-US" sz="2000">
                <a:latin typeface="黑体" panose="02010609060101010101" pitchFamily="49" charset="-122"/>
                <a:ea typeface="黑体" panose="02010609060101010101" pitchFamily="49" charset="-122"/>
              </a:rPr>
              <a:t>      板，认为该享受的全体验过了，抽一口，不枉来一世。可这一抽上，</a:t>
            </a:r>
            <a:endParaRPr lang="zh-CN" altLang="en-US" sz="200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zh-CN" altLang="en-US" sz="2000">
                <a:latin typeface="黑体" panose="02010609060101010101" pitchFamily="49" charset="-122"/>
                <a:ea typeface="黑体" panose="02010609060101010101" pitchFamily="49" charset="-122"/>
              </a:rPr>
              <a:t>      富有很快变成贫穷，百万富翁沦为乞丐多不胜数。</a:t>
            </a:r>
            <a:endParaRPr lang="zh-CN" altLang="en-US" sz="200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3559" name="矩形 23558"/>
          <p:cNvSpPr/>
          <p:nvPr/>
        </p:nvSpPr>
        <p:spPr>
          <a:xfrm>
            <a:off x="323850" y="4068763"/>
            <a:ext cx="8380413" cy="701675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p>
            <a:r>
              <a:rPr lang="zh-CN" altLang="en-US" b="1">
                <a:latin typeface="Arial" panose="020B0604020202020204" pitchFamily="34" charset="0"/>
              </a:rPr>
              <a:t> </a:t>
            </a:r>
            <a:r>
              <a:rPr lang="zh-CN" altLang="en-US" sz="2000" b="1">
                <a:latin typeface="黑体" panose="02010609060101010101" pitchFamily="49" charset="-122"/>
                <a:ea typeface="黑体" panose="02010609060101010101" pitchFamily="49" charset="-122"/>
              </a:rPr>
              <a:t>（</a:t>
            </a:r>
            <a:r>
              <a:rPr lang="en-US" altLang="zh-CN" sz="2000" b="1">
                <a:latin typeface="黑体" panose="02010609060101010101" pitchFamily="49" charset="-122"/>
                <a:ea typeface="黑体" panose="02010609060101010101" pitchFamily="49" charset="-122"/>
              </a:rPr>
              <a:t>3</a:t>
            </a:r>
            <a:r>
              <a:rPr lang="zh-CN" altLang="en-US" sz="2000" b="1">
                <a:latin typeface="黑体" panose="02010609060101010101" pitchFamily="49" charset="-122"/>
                <a:ea typeface="黑体" panose="02010609060101010101" pitchFamily="49" charset="-122"/>
              </a:rPr>
              <a:t>）</a:t>
            </a:r>
            <a:r>
              <a:rPr lang="zh-CN" altLang="en-US" sz="2000">
                <a:latin typeface="黑体" panose="02010609060101010101" pitchFamily="49" charset="-122"/>
                <a:ea typeface="黑体" panose="02010609060101010101" pitchFamily="49" charset="-122"/>
              </a:rPr>
              <a:t> </a:t>
            </a:r>
            <a:r>
              <a:rPr lang="zh-CN" altLang="en-US" sz="2000">
                <a:solidFill>
                  <a:srgbClr val="FF33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逆反心理</a:t>
            </a:r>
            <a:r>
              <a:rPr lang="zh-CN" altLang="en-US" sz="2000">
                <a:latin typeface="黑体" panose="02010609060101010101" pitchFamily="49" charset="-122"/>
                <a:ea typeface="黑体" panose="02010609060101010101" pitchFamily="49" charset="-122"/>
              </a:rPr>
              <a:t>：有人为吸毒者作戒毒榜样，导致吸毒后戒不了；有的被</a:t>
            </a:r>
            <a:endParaRPr lang="zh-CN" altLang="en-US" sz="200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zh-CN" altLang="en-US" sz="2000">
                <a:latin typeface="黑体" panose="02010609060101010101" pitchFamily="49" charset="-122"/>
                <a:ea typeface="黑体" panose="02010609060101010101" pitchFamily="49" charset="-122"/>
              </a:rPr>
              <a:t>       激将而吸毒，特别是个性极强的人往往被自信心所蒙蔽。</a:t>
            </a:r>
            <a:endParaRPr lang="zh-CN" altLang="en-US" sz="200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3560" name="矩形 23559"/>
          <p:cNvSpPr/>
          <p:nvPr/>
        </p:nvSpPr>
        <p:spPr>
          <a:xfrm>
            <a:off x="396875" y="4943475"/>
            <a:ext cx="8315325" cy="1006475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p>
            <a:r>
              <a:rPr lang="zh-CN" altLang="en-US" sz="2000" b="1">
                <a:latin typeface="黑体" panose="02010609060101010101" pitchFamily="49" charset="-122"/>
                <a:ea typeface="黑体" panose="02010609060101010101" pitchFamily="49" charset="-122"/>
              </a:rPr>
              <a:t>（</a:t>
            </a:r>
            <a:r>
              <a:rPr lang="en-US" altLang="zh-CN" sz="2000" b="1">
                <a:latin typeface="黑体" panose="02010609060101010101" pitchFamily="49" charset="-122"/>
                <a:ea typeface="黑体" panose="02010609060101010101" pitchFamily="49" charset="-122"/>
              </a:rPr>
              <a:t>4</a:t>
            </a:r>
            <a:r>
              <a:rPr lang="zh-CN" altLang="en-US" sz="2000" b="1">
                <a:latin typeface="黑体" panose="02010609060101010101" pitchFamily="49" charset="-122"/>
                <a:ea typeface="黑体" panose="02010609060101010101" pitchFamily="49" charset="-122"/>
              </a:rPr>
              <a:t>）</a:t>
            </a:r>
            <a:r>
              <a:rPr lang="zh-CN" altLang="en-US" sz="2000">
                <a:latin typeface="黑体" panose="02010609060101010101" pitchFamily="49" charset="-122"/>
                <a:ea typeface="黑体" panose="02010609060101010101" pitchFamily="49" charset="-122"/>
              </a:rPr>
              <a:t> </a:t>
            </a:r>
            <a:r>
              <a:rPr lang="zh-CN" altLang="en-US" sz="2000">
                <a:solidFill>
                  <a:srgbClr val="FF33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被欺骗、引诱</a:t>
            </a:r>
            <a:r>
              <a:rPr lang="zh-CN" altLang="en-US" sz="2000">
                <a:latin typeface="黑体" panose="02010609060101010101" pitchFamily="49" charset="-122"/>
                <a:ea typeface="黑体" panose="02010609060101010101" pitchFamily="49" charset="-122"/>
              </a:rPr>
              <a:t>：不少吸毒者是在毫不知情的情况下被欺骗吸毒，几</a:t>
            </a:r>
            <a:endParaRPr lang="zh-CN" altLang="en-US" sz="200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zh-CN" altLang="en-US" sz="2000">
                <a:latin typeface="黑体" panose="02010609060101010101" pitchFamily="49" charset="-122"/>
                <a:ea typeface="黑体" panose="02010609060101010101" pitchFamily="49" charset="-122"/>
              </a:rPr>
              <a:t>      次后找到了欣快感而无法自拔。不少毒贩为扩大毒网，经常利用青</a:t>
            </a:r>
            <a:endParaRPr lang="zh-CN" altLang="en-US" sz="200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zh-CN" altLang="en-US" sz="2000">
                <a:latin typeface="黑体" panose="02010609060101010101" pitchFamily="49" charset="-122"/>
                <a:ea typeface="黑体" panose="02010609060101010101" pitchFamily="49" charset="-122"/>
              </a:rPr>
              <a:t>      年学生的无知多方引诱。 </a:t>
            </a:r>
            <a:endParaRPr lang="zh-CN" altLang="en-US" sz="200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 spd="slow"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" fill="hold"/>
                                        <p:tgtEl>
                                          <p:spTgt spid="23557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" fill="hold"/>
                                        <p:tgtEl>
                                          <p:spTgt spid="23556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" fill="hold"/>
                                        <p:tgtEl>
                                          <p:spTgt spid="23558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" fill="hold"/>
                                        <p:tgtEl>
                                          <p:spTgt spid="23559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" fill="hold"/>
                                        <p:tgtEl>
                                          <p:spTgt spid="23560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6" grpId="0"/>
      <p:bldP spid="23557" grpId="0"/>
      <p:bldP spid="23558" grpId="0"/>
      <p:bldP spid="23559" grpId="0"/>
      <p:bldP spid="23560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74754" name="图片 74753" descr="漫画5—绝路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419475" y="260350"/>
            <a:ext cx="4895850" cy="61722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74755" name="矩形 74754"/>
          <p:cNvSpPr/>
          <p:nvPr/>
        </p:nvSpPr>
        <p:spPr>
          <a:xfrm>
            <a:off x="468313" y="4005263"/>
            <a:ext cx="7772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3600" b="1" u="none" kern="1200" baseline="0">
                <a:solidFill>
                  <a:schemeClr val="tx2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</a:lstStyle>
          <a:p>
            <a:pPr lvl="0" algn="l"/>
            <a:r>
              <a:rPr lang="zh-CN" altLang="en-US" sz="2800" dirty="0">
                <a:solidFill>
                  <a:schemeClr val="tx1"/>
                </a:solidFill>
                <a:latin typeface="华文行楷" pitchFamily="2" charset="-122"/>
                <a:ea typeface="华文行楷" pitchFamily="2" charset="-122"/>
              </a:rPr>
              <a:t>漫画：绝路</a:t>
            </a:r>
            <a:endParaRPr lang="zh-CN" altLang="en-US" sz="2800" dirty="0">
              <a:solidFill>
                <a:schemeClr val="tx1"/>
              </a:solidFill>
              <a:latin typeface="华文行楷" pitchFamily="2" charset="-122"/>
              <a:ea typeface="华文行楷" pitchFamily="2" charset="-122"/>
            </a:endParaRPr>
          </a:p>
        </p:txBody>
      </p:sp>
      <p:sp>
        <p:nvSpPr>
          <p:cNvPr id="74756" name="文本框 74755"/>
          <p:cNvSpPr txBox="1"/>
          <p:nvPr/>
        </p:nvSpPr>
        <p:spPr>
          <a:xfrm>
            <a:off x="250825" y="1412875"/>
            <a:ext cx="1250950" cy="519113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sz="28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好奇心</a:t>
            </a:r>
            <a:endParaRPr lang="zh-CN" altLang="en-US" sz="2800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 spd="slow"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4755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75778" name="文本框 75777"/>
          <p:cNvSpPr txBox="1"/>
          <p:nvPr/>
        </p:nvSpPr>
        <p:spPr>
          <a:xfrm>
            <a:off x="468313" y="1338263"/>
            <a:ext cx="3311525" cy="5191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28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受毒贩诱惑</a:t>
            </a:r>
            <a:endParaRPr lang="zh-CN" altLang="en-US" sz="2800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75779" name="图片 75778" descr="159100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635375" y="260350"/>
            <a:ext cx="5327650" cy="399573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75780" name="图片 75779" descr="5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388" y="3284538"/>
            <a:ext cx="4500562" cy="337502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slow"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57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57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57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57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79874" name="矩形 79873"/>
          <p:cNvSpPr/>
          <p:nvPr/>
        </p:nvSpPr>
        <p:spPr>
          <a:xfrm>
            <a:off x="179388" y="333375"/>
            <a:ext cx="1512887" cy="647700"/>
          </a:xfrm>
          <a:prstGeom prst="rect">
            <a:avLst/>
          </a:prstGeom>
          <a:solidFill>
            <a:schemeClr val="folHlink"/>
          </a:solidFill>
          <a:ln w="9525" cap="flat" cmpd="sng">
            <a:solidFill>
              <a:schemeClr val="folHlink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79875" name="文本框 79874"/>
          <p:cNvSpPr txBox="1"/>
          <p:nvPr/>
        </p:nvSpPr>
        <p:spPr>
          <a:xfrm>
            <a:off x="304800" y="228600"/>
            <a:ext cx="1752600" cy="762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4400" dirty="0">
                <a:solidFill>
                  <a:srgbClr val="FF0000"/>
                </a:solidFill>
                <a:latin typeface="Times New Roman" panose="02020603050405020304" pitchFamily="18" charset="0"/>
                <a:ea typeface="隶书" pitchFamily="49" charset="-122"/>
              </a:rPr>
              <a:t>讨论</a:t>
            </a:r>
            <a:endParaRPr lang="zh-CN" altLang="en-US" sz="4400">
              <a:solidFill>
                <a:srgbClr val="FF0000"/>
              </a:solidFill>
              <a:latin typeface="Times New Roman" panose="02020603050405020304" pitchFamily="18" charset="0"/>
              <a:ea typeface="隶书" pitchFamily="49" charset="-122"/>
            </a:endParaRPr>
          </a:p>
        </p:txBody>
      </p:sp>
      <p:sp>
        <p:nvSpPr>
          <p:cNvPr id="79876" name="文本框 79875"/>
          <p:cNvSpPr txBox="1"/>
          <p:nvPr/>
        </p:nvSpPr>
        <p:spPr>
          <a:xfrm>
            <a:off x="533400" y="523875"/>
            <a:ext cx="8229600" cy="57245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2400">
                <a:latin typeface="Times New Roman" panose="02020603050405020304" pitchFamily="18" charset="0"/>
              </a:rPr>
              <a:t>           </a:t>
            </a:r>
            <a:r>
              <a:rPr lang="zh-CN" altLang="en-US" sz="2400" dirty="0">
                <a:latin typeface="Times New Roman" panose="02020603050405020304" pitchFamily="18" charset="0"/>
              </a:rPr>
              <a:t>             </a:t>
            </a:r>
            <a:r>
              <a:rPr lang="zh-CN" altLang="en-US" sz="2800" b="1" dirty="0">
                <a:latin typeface="Times New Roman" panose="02020603050405020304" pitchFamily="18" charset="0"/>
              </a:rPr>
              <a:t>阿明的故事：向毒品说“</a:t>
            </a:r>
            <a:r>
              <a:rPr lang="en-US" altLang="zh-CN" sz="2800" b="1">
                <a:latin typeface="Times New Roman" panose="02020603050405020304" pitchFamily="18" charset="0"/>
              </a:rPr>
              <a:t>NO”</a:t>
            </a:r>
            <a:r>
              <a:rPr lang="zh-CN" altLang="en-US" sz="2800" b="1">
                <a:latin typeface="Times New Roman" panose="02020603050405020304" pitchFamily="18" charset="0"/>
              </a:rPr>
              <a:t>！</a:t>
            </a:r>
            <a:endParaRPr lang="zh-CN" altLang="en-US" sz="2800" b="1">
              <a:latin typeface="Times New Roman" panose="02020603050405020304" pitchFamily="18" charset="0"/>
            </a:endParaRPr>
          </a:p>
          <a:p>
            <a:pPr>
              <a:spcBef>
                <a:spcPct val="50000"/>
              </a:spcBef>
            </a:pPr>
            <a:endParaRPr lang="zh-CN" altLang="en-US" sz="2800" b="1">
              <a:latin typeface="Times New Roman" panose="02020603050405020304" pitchFamily="18" charset="0"/>
            </a:endParaRPr>
          </a:p>
          <a:p>
            <a:pPr>
              <a:spcBef>
                <a:spcPct val="50000"/>
              </a:spcBef>
            </a:pPr>
            <a:r>
              <a:rPr lang="zh-CN" altLang="en-US" sz="2400" b="1">
                <a:latin typeface="Times New Roman" panose="02020603050405020304" pitchFamily="18" charset="0"/>
              </a:rPr>
              <a:t>        </a:t>
            </a:r>
            <a:r>
              <a:rPr lang="zh-CN" altLang="en-US" sz="2400" b="1" dirty="0">
                <a:latin typeface="Times New Roman" panose="02020603050405020304" pitchFamily="18" charset="0"/>
              </a:rPr>
              <a:t>阿明今年</a:t>
            </a:r>
            <a:r>
              <a:rPr lang="en-US" altLang="zh-CN" sz="2400" b="1">
                <a:latin typeface="Times New Roman" panose="02020603050405020304" pitchFamily="18" charset="0"/>
              </a:rPr>
              <a:t>13</a:t>
            </a:r>
            <a:r>
              <a:rPr lang="zh-CN" altLang="en-US" sz="2400" b="1" dirty="0">
                <a:latin typeface="Times New Roman" panose="02020603050405020304" pitchFamily="18" charset="0"/>
              </a:rPr>
              <a:t>岁，与父母刚搬来西乡，他生性害羞，加上搬家后很少与从前的朋友来往，所以希望可以尽快结识到新朋友。</a:t>
            </a:r>
            <a:endParaRPr lang="zh-CN" altLang="en-US" sz="2400" b="1" dirty="0">
              <a:latin typeface="Times New Roman" panose="02020603050405020304" pitchFamily="18" charset="0"/>
            </a:endParaRPr>
          </a:p>
          <a:p>
            <a:pPr>
              <a:spcBef>
                <a:spcPct val="50000"/>
              </a:spcBef>
            </a:pPr>
            <a:r>
              <a:rPr lang="zh-CN" altLang="en-US" sz="2400" b="1" dirty="0">
                <a:latin typeface="Times New Roman" panose="02020603050405020304" pitchFamily="18" charset="0"/>
              </a:rPr>
              <a:t>        一天晚上，阿明踢足球回家，途中遇见一位同班同学，这位同学邀请阿明去参加派对，并强调届时不会有成年人在场，包括他的父母。</a:t>
            </a:r>
            <a:endParaRPr lang="zh-CN" altLang="en-US" sz="2400" b="1" dirty="0">
              <a:latin typeface="Times New Roman" panose="02020603050405020304" pitchFamily="18" charset="0"/>
            </a:endParaRPr>
          </a:p>
          <a:p>
            <a:pPr>
              <a:spcBef>
                <a:spcPct val="50000"/>
              </a:spcBef>
            </a:pPr>
            <a:r>
              <a:rPr lang="zh-CN" altLang="en-US" sz="2400" b="1" dirty="0">
                <a:latin typeface="Times New Roman" panose="02020603050405020304" pitchFamily="18" charset="0"/>
              </a:rPr>
              <a:t>        派对上，有人走近阿明，向他展示手上一支含有大麻的香烟，问他：“想试试吗？”</a:t>
            </a:r>
            <a:endParaRPr lang="zh-CN" altLang="en-US" sz="2400" b="1" dirty="0">
              <a:latin typeface="Times New Roman" panose="02020603050405020304" pitchFamily="18" charset="0"/>
            </a:endParaRPr>
          </a:p>
          <a:p>
            <a:pPr>
              <a:spcBef>
                <a:spcPct val="50000"/>
              </a:spcBef>
            </a:pPr>
            <a:r>
              <a:rPr lang="zh-CN" altLang="en-US" sz="2400" b="1" dirty="0">
                <a:latin typeface="Times New Roman" panose="02020603050405020304" pitchFamily="18" charset="0"/>
              </a:rPr>
              <a:t>        试想想假如你是阿明，你会有什么感觉和想法？</a:t>
            </a:r>
            <a:endParaRPr lang="zh-CN" altLang="en-US" sz="2400" b="1" dirty="0">
              <a:latin typeface="Times New Roman" panose="02020603050405020304" pitchFamily="18" charset="0"/>
            </a:endParaRPr>
          </a:p>
          <a:p>
            <a:pPr>
              <a:spcBef>
                <a:spcPct val="50000"/>
              </a:spcBef>
            </a:pPr>
            <a:r>
              <a:rPr lang="zh-CN" altLang="en-US" sz="2400" b="1" dirty="0">
                <a:latin typeface="Times New Roman" panose="02020603050405020304" pitchFamily="18" charset="0"/>
              </a:rPr>
              <a:t>        你会接受还是拒绝，后果又会如何？</a:t>
            </a:r>
            <a:endParaRPr lang="zh-CN" altLang="en-US" sz="2400" b="1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ransition spd="slow">
    <p:pull dir="ru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9218" name="标题 9217"/>
          <p:cNvSpPr>
            <a:spLocks noGrp="1"/>
          </p:cNvSpPr>
          <p:nvPr>
            <p:ph type="title"/>
          </p:nvPr>
        </p:nvSpPr>
        <p:spPr>
          <a:xfrm>
            <a:off x="539750" y="-1141412"/>
            <a:ext cx="8229600" cy="1141412"/>
          </a:xfrm>
          <a:ln/>
        </p:spPr>
        <p:txBody>
          <a:bodyPr anchor="ctr"/>
          <a:p>
            <a:r>
              <a:rPr lang="zh-CN" altLang="en-US" sz="1400"/>
              <a:t>毒品危害一 、吸毒摧残人生</a:t>
            </a:r>
            <a:r>
              <a:rPr lang="en-US" altLang="zh-CN" sz="1400" b="0"/>
              <a:t>A </a:t>
            </a:r>
            <a:r>
              <a:rPr lang="zh-CN" altLang="en-US" sz="1400" b="0"/>
              <a:t>对身体的危害</a:t>
            </a:r>
            <a:r>
              <a:rPr lang="en-US" altLang="zh-CN" sz="1800" b="0">
                <a:solidFill>
                  <a:schemeClr val="tx1"/>
                </a:solidFill>
              </a:rPr>
              <a:t>1</a:t>
            </a:r>
            <a:r>
              <a:rPr lang="zh-CN" altLang="en-US" sz="1800" b="0">
                <a:solidFill>
                  <a:schemeClr val="tx1"/>
                </a:solidFill>
              </a:rPr>
              <a:t>、</a:t>
            </a:r>
            <a:r>
              <a:rPr lang="zh-CN" altLang="en-US" sz="1800" b="0">
                <a:solidFill>
                  <a:srgbClr val="3366FF"/>
                </a:solidFill>
              </a:rPr>
              <a:t>大脑病变、 </a:t>
            </a:r>
            <a:r>
              <a:rPr lang="en-US" altLang="zh-CN" sz="1600" b="0">
                <a:solidFill>
                  <a:schemeClr val="tx1"/>
                </a:solidFill>
              </a:rPr>
              <a:t>2</a:t>
            </a:r>
            <a:r>
              <a:rPr lang="zh-CN" altLang="en-US" sz="1600" b="0">
                <a:solidFill>
                  <a:schemeClr val="tx1"/>
                </a:solidFill>
              </a:rPr>
              <a:t>、</a:t>
            </a:r>
            <a:r>
              <a:rPr lang="zh-CN" altLang="en-US" sz="1600" b="0">
                <a:solidFill>
                  <a:srgbClr val="3366FF"/>
                </a:solidFill>
              </a:rPr>
              <a:t>心脏病变</a:t>
            </a:r>
            <a:endParaRPr lang="zh-CN" altLang="en-US" sz="1600" b="0">
              <a:solidFill>
                <a:schemeClr val="tx1"/>
              </a:solidFill>
            </a:endParaRPr>
          </a:p>
        </p:txBody>
      </p:sp>
      <p:pic>
        <p:nvPicPr>
          <p:cNvPr id="9219" name="内容占位符 9218" descr="图片5"/>
          <p:cNvPicPr>
            <a:picLocks noChangeAspect="1"/>
          </p:cNvPicPr>
          <p:nvPr>
            <p:ph sz="half" idx="1"/>
          </p:nvPr>
        </p:nvPicPr>
        <p:blipFill>
          <a:blip r:embed="rId1"/>
          <a:stretch>
            <a:fillRect/>
          </a:stretch>
        </p:blipFill>
        <p:spPr>
          <a:xfrm>
            <a:off x="3276600" y="260350"/>
            <a:ext cx="1871663" cy="585788"/>
          </a:xfrm>
          <a:ln/>
        </p:spPr>
      </p:pic>
      <p:sp>
        <p:nvSpPr>
          <p:cNvPr id="9220" name="文本框 9219"/>
          <p:cNvSpPr txBox="1"/>
          <p:nvPr/>
        </p:nvSpPr>
        <p:spPr>
          <a:xfrm>
            <a:off x="250825" y="1052513"/>
            <a:ext cx="3652838" cy="57943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sz="3200" b="1">
                <a:latin typeface="黑体" panose="02010609060101010101" pitchFamily="49" charset="-122"/>
                <a:ea typeface="黑体" panose="02010609060101010101" pitchFamily="49" charset="-122"/>
              </a:rPr>
              <a:t>一 、吸毒摧残人生</a:t>
            </a:r>
            <a:endParaRPr lang="zh-CN" altLang="en-US" sz="3200" b="1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9221" name="文本框 9220"/>
          <p:cNvSpPr txBox="1"/>
          <p:nvPr/>
        </p:nvSpPr>
        <p:spPr>
          <a:xfrm>
            <a:off x="395288" y="1773238"/>
            <a:ext cx="3043237" cy="519112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en-US" altLang="zh-CN" sz="2800" b="1">
                <a:latin typeface="黑体" panose="02010609060101010101" pitchFamily="49" charset="-122"/>
                <a:ea typeface="黑体" panose="02010609060101010101" pitchFamily="49" charset="-122"/>
              </a:rPr>
              <a:t>A</a:t>
            </a:r>
            <a:r>
              <a:rPr lang="zh-CN" altLang="en-US" sz="2800" b="1">
                <a:latin typeface="黑体" panose="02010609060101010101" pitchFamily="49" charset="-122"/>
                <a:ea typeface="黑体" panose="02010609060101010101" pitchFamily="49" charset="-122"/>
              </a:rPr>
              <a:t>、</a:t>
            </a:r>
            <a:r>
              <a:rPr lang="zh-CN" altLang="en-US" sz="2800" b="1">
                <a:solidFill>
                  <a:srgbClr val="FF33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对身体的危害</a:t>
            </a:r>
            <a:r>
              <a:rPr lang="zh-CN" altLang="en-US" sz="2800" b="1">
                <a:latin typeface="黑体" panose="02010609060101010101" pitchFamily="49" charset="-122"/>
                <a:ea typeface="黑体" panose="02010609060101010101" pitchFamily="49" charset="-122"/>
              </a:rPr>
              <a:t> </a:t>
            </a:r>
            <a:endParaRPr lang="zh-CN" altLang="en-US" sz="2800" b="1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9222" name="文本框 9221"/>
          <p:cNvSpPr txBox="1"/>
          <p:nvPr/>
        </p:nvSpPr>
        <p:spPr>
          <a:xfrm>
            <a:off x="539750" y="2492375"/>
            <a:ext cx="5818188" cy="15525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en-US" altLang="zh-CN" sz="2400" b="1">
                <a:latin typeface="黑体" panose="02010609060101010101" pitchFamily="49" charset="-122"/>
                <a:ea typeface="黑体" panose="02010609060101010101" pitchFamily="49" charset="-122"/>
              </a:rPr>
              <a:t>1</a:t>
            </a:r>
            <a:r>
              <a:rPr lang="zh-CN" altLang="en-US" sz="2400" b="1">
                <a:latin typeface="黑体" panose="02010609060101010101" pitchFamily="49" charset="-122"/>
                <a:ea typeface="黑体" panose="02010609060101010101" pitchFamily="49" charset="-122"/>
              </a:rPr>
              <a:t>、</a:t>
            </a:r>
            <a:r>
              <a:rPr lang="zh-CN" altLang="en-US" sz="2400" b="1">
                <a:solidFill>
                  <a:srgbClr val="3333CC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大脑病变</a:t>
            </a:r>
            <a:r>
              <a:rPr lang="en-US" altLang="zh-CN" sz="2400" b="1">
                <a:latin typeface="黑体" panose="02010609060101010101" pitchFamily="49" charset="-122"/>
                <a:ea typeface="黑体" panose="02010609060101010101" pitchFamily="49" charset="-122"/>
              </a:rPr>
              <a:t>:</a:t>
            </a:r>
            <a:r>
              <a:rPr lang="zh-CN" altLang="en-US" sz="2400" b="1">
                <a:latin typeface="黑体" panose="02010609060101010101" pitchFamily="49" charset="-122"/>
                <a:ea typeface="黑体" panose="02010609060101010101" pitchFamily="49" charset="-122"/>
              </a:rPr>
              <a:t>近年来的研究证实，毒品能</a:t>
            </a:r>
            <a:endParaRPr lang="zh-CN" altLang="en-US" sz="2400" b="1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zh-CN" altLang="en-US" sz="2400" b="1">
                <a:latin typeface="黑体" panose="02010609060101010101" pitchFamily="49" charset="-122"/>
                <a:ea typeface="黑体" panose="02010609060101010101" pitchFamily="49" charset="-122"/>
              </a:rPr>
              <a:t>   直接改变人脑中部分化学物质的结构，</a:t>
            </a:r>
            <a:endParaRPr lang="zh-CN" altLang="en-US" sz="2400" b="1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zh-CN" altLang="en-US" sz="2400" b="1">
                <a:latin typeface="黑体" panose="02010609060101010101" pitchFamily="49" charset="-122"/>
                <a:ea typeface="黑体" panose="02010609060101010101" pitchFamily="49" charset="-122"/>
              </a:rPr>
              <a:t>破坏、扰乱人体正常的高级神经活动，有</a:t>
            </a:r>
            <a:endParaRPr lang="zh-CN" altLang="en-US" sz="2400" b="1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zh-CN" altLang="en-US" sz="2400" b="1">
                <a:latin typeface="黑体" panose="02010609060101010101" pitchFamily="49" charset="-122"/>
                <a:ea typeface="黑体" panose="02010609060101010101" pitchFamily="49" charset="-122"/>
              </a:rPr>
              <a:t>的甚至毒害、损伤神经组织。</a:t>
            </a:r>
            <a:endParaRPr lang="zh-CN" altLang="en-US" sz="2400" b="1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9223" name="内容占位符 9222" descr="大脑病变"/>
          <p:cNvPicPr>
            <a:picLocks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6588125" y="1412875"/>
            <a:ext cx="2081213" cy="2663825"/>
          </a:xfrm>
          <a:ln/>
        </p:spPr>
      </p:pic>
      <p:sp>
        <p:nvSpPr>
          <p:cNvPr id="9224" name="矩形 9223"/>
          <p:cNvSpPr/>
          <p:nvPr/>
        </p:nvSpPr>
        <p:spPr>
          <a:xfrm>
            <a:off x="0" y="2349500"/>
            <a:ext cx="9144000" cy="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endParaRPr lang="zh-CN" altLang="en-US"/>
          </a:p>
        </p:txBody>
      </p:sp>
      <p:pic>
        <p:nvPicPr>
          <p:cNvPr id="9225" name="图片 9224" descr="心脏病变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43663" y="4581525"/>
            <a:ext cx="2447925" cy="188436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9226" name="矩形 9225"/>
          <p:cNvSpPr/>
          <p:nvPr/>
        </p:nvSpPr>
        <p:spPr>
          <a:xfrm>
            <a:off x="250825" y="4724400"/>
            <a:ext cx="5854700" cy="1187450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p>
            <a:r>
              <a:rPr lang="en-US" altLang="zh-CN" sz="2400" b="1">
                <a:latin typeface="黑体" panose="02010609060101010101" pitchFamily="49" charset="-122"/>
                <a:ea typeface="黑体" panose="02010609060101010101" pitchFamily="49" charset="-122"/>
              </a:rPr>
              <a:t>2</a:t>
            </a:r>
            <a:r>
              <a:rPr lang="zh-CN" altLang="en-US" sz="2400" b="1">
                <a:latin typeface="黑体" panose="02010609060101010101" pitchFamily="49" charset="-122"/>
                <a:ea typeface="黑体" panose="02010609060101010101" pitchFamily="49" charset="-122"/>
              </a:rPr>
              <a:t>、</a:t>
            </a:r>
            <a:r>
              <a:rPr lang="zh-CN" altLang="en-US" sz="2400" b="1">
                <a:solidFill>
                  <a:srgbClr val="3333CC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心脏病变</a:t>
            </a:r>
            <a:r>
              <a:rPr lang="zh-CN" altLang="en-US" sz="2400" b="1">
                <a:latin typeface="黑体" panose="02010609060101010101" pitchFamily="49" charset="-122"/>
                <a:ea typeface="黑体" panose="02010609060101010101" pitchFamily="49" charset="-122"/>
              </a:rPr>
              <a:t>：毒品毒害人体重要的组织、</a:t>
            </a:r>
            <a:endParaRPr lang="zh-CN" altLang="en-US" sz="2400" b="1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zh-CN" altLang="en-US" sz="2400" b="1">
                <a:latin typeface="黑体" panose="02010609060101010101" pitchFamily="49" charset="-122"/>
                <a:ea typeface="黑体" panose="02010609060101010101" pitchFamily="49" charset="-122"/>
              </a:rPr>
              <a:t>   器官、对循环系统的毒害表现为血压</a:t>
            </a:r>
            <a:endParaRPr lang="zh-CN" altLang="en-US" sz="2400" b="1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zh-CN" altLang="en-US" sz="2400" b="1">
                <a:latin typeface="黑体" panose="02010609060101010101" pitchFamily="49" charset="-122"/>
                <a:ea typeface="黑体" panose="02010609060101010101" pitchFamily="49" charset="-122"/>
              </a:rPr>
              <a:t>   下降，心动过缓。</a:t>
            </a:r>
            <a:endParaRPr lang="zh-CN" altLang="en-US" sz="2400" b="1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 spd="slow"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" fill="hold"/>
                                        <p:tgtEl>
                                          <p:spTgt spid="9221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" fill="hold"/>
                                        <p:tgtEl>
                                          <p:spTgt spid="9222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" fill="hold"/>
                                        <p:tgtEl>
                                          <p:spTgt spid="9223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" fill="hold"/>
                                        <p:tgtEl>
                                          <p:spTgt spid="9226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" fill="hold"/>
                                        <p:tgtEl>
                                          <p:spTgt spid="9225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1" grpId="0"/>
      <p:bldP spid="9222" grpId="0"/>
      <p:bldP spid="9226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4578" name="标题 24577"/>
          <p:cNvSpPr>
            <a:spLocks noGrp="1"/>
          </p:cNvSpPr>
          <p:nvPr>
            <p:ph type="title"/>
          </p:nvPr>
        </p:nvSpPr>
        <p:spPr>
          <a:xfrm>
            <a:off x="323850" y="-1141412"/>
            <a:ext cx="8229600" cy="1141412"/>
          </a:xfrm>
          <a:ln/>
        </p:spPr>
        <p:txBody>
          <a:bodyPr anchor="ctr"/>
          <a:p>
            <a:r>
              <a:rPr lang="zh-CN" altLang="en-US" sz="1200"/>
              <a:t>预防常识</a:t>
            </a:r>
            <a:r>
              <a:rPr lang="en-US" altLang="zh-CN" sz="1200"/>
              <a:t>6</a:t>
            </a:r>
            <a:r>
              <a:rPr lang="zh-CN" altLang="en-US" sz="1200"/>
              <a:t>导致吸毒的原因主要有哪些</a:t>
            </a:r>
            <a:r>
              <a:rPr lang="en-US" altLang="zh-CN" sz="1200"/>
              <a:t>?</a:t>
            </a:r>
            <a:endParaRPr lang="en-US" altLang="zh-CN" sz="1200"/>
          </a:p>
        </p:txBody>
      </p:sp>
      <p:sp>
        <p:nvSpPr>
          <p:cNvPr id="24579" name="矩形 24578"/>
          <p:cNvSpPr/>
          <p:nvPr/>
        </p:nvSpPr>
        <p:spPr>
          <a:xfrm>
            <a:off x="179388" y="1879600"/>
            <a:ext cx="6296025" cy="396875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p>
            <a:r>
              <a:rPr lang="zh-CN" altLang="en-US" sz="2000" b="1">
                <a:latin typeface="黑体" panose="02010609060101010101" pitchFamily="49" charset="-122"/>
                <a:ea typeface="黑体" panose="02010609060101010101" pitchFamily="49" charset="-122"/>
              </a:rPr>
              <a:t>（</a:t>
            </a:r>
            <a:r>
              <a:rPr lang="en-US" altLang="zh-CN" sz="2000" b="1">
                <a:latin typeface="黑体" panose="02010609060101010101" pitchFamily="49" charset="-122"/>
                <a:ea typeface="黑体" panose="02010609060101010101" pitchFamily="49" charset="-122"/>
              </a:rPr>
              <a:t>5</a:t>
            </a:r>
            <a:r>
              <a:rPr lang="zh-CN" altLang="en-US" sz="2000" b="1">
                <a:latin typeface="黑体" panose="02010609060101010101" pitchFamily="49" charset="-122"/>
                <a:ea typeface="黑体" panose="02010609060101010101" pitchFamily="49" charset="-122"/>
              </a:rPr>
              <a:t>）</a:t>
            </a:r>
            <a:r>
              <a:rPr lang="zh-CN" altLang="en-US" sz="2000">
                <a:latin typeface="黑体" panose="02010609060101010101" pitchFamily="49" charset="-122"/>
                <a:ea typeface="黑体" panose="02010609060101010101" pitchFamily="49" charset="-122"/>
              </a:rPr>
              <a:t> </a:t>
            </a:r>
            <a:r>
              <a:rPr lang="zh-CN" altLang="en-US" sz="2000">
                <a:solidFill>
                  <a:srgbClr val="FF33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环境影响</a:t>
            </a:r>
            <a:r>
              <a:rPr lang="zh-CN" altLang="en-US" sz="2000">
                <a:latin typeface="黑体" panose="02010609060101010101" pitchFamily="49" charset="-122"/>
                <a:ea typeface="黑体" panose="02010609060101010101" pitchFamily="49" charset="-122"/>
              </a:rPr>
              <a:t>：多见于家庭亲友，所谓近墨者黑。</a:t>
            </a:r>
            <a:endParaRPr lang="zh-CN" altLang="en-US" sz="200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4580" name="矩形 24579"/>
          <p:cNvSpPr/>
          <p:nvPr/>
        </p:nvSpPr>
        <p:spPr>
          <a:xfrm>
            <a:off x="179388" y="2854325"/>
            <a:ext cx="8582025" cy="1006475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p>
            <a:r>
              <a:rPr lang="zh-CN" altLang="en-US" sz="2000" b="1">
                <a:latin typeface="黑体" panose="02010609060101010101" pitchFamily="49" charset="-122"/>
                <a:ea typeface="黑体" panose="02010609060101010101" pitchFamily="49" charset="-122"/>
              </a:rPr>
              <a:t>（</a:t>
            </a:r>
            <a:r>
              <a:rPr lang="en-US" altLang="zh-CN" sz="2000" b="1">
                <a:latin typeface="黑体" panose="02010609060101010101" pitchFamily="49" charset="-122"/>
                <a:ea typeface="黑体" panose="02010609060101010101" pitchFamily="49" charset="-122"/>
              </a:rPr>
              <a:t>6</a:t>
            </a:r>
            <a:r>
              <a:rPr lang="zh-CN" altLang="en-US" sz="2000" b="1">
                <a:latin typeface="黑体" panose="02010609060101010101" pitchFamily="49" charset="-122"/>
                <a:ea typeface="黑体" panose="02010609060101010101" pitchFamily="49" charset="-122"/>
              </a:rPr>
              <a:t>）</a:t>
            </a:r>
            <a:r>
              <a:rPr lang="zh-CN" altLang="en-US" sz="2000">
                <a:latin typeface="黑体" panose="02010609060101010101" pitchFamily="49" charset="-122"/>
                <a:ea typeface="黑体" panose="02010609060101010101" pitchFamily="49" charset="-122"/>
              </a:rPr>
              <a:t> </a:t>
            </a:r>
            <a:r>
              <a:rPr lang="zh-CN" altLang="en-US" sz="2000">
                <a:solidFill>
                  <a:srgbClr val="FF33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负面生活事件影响</a:t>
            </a:r>
            <a:r>
              <a:rPr lang="zh-CN" altLang="en-US" sz="2000">
                <a:latin typeface="黑体" panose="02010609060101010101" pitchFamily="49" charset="-122"/>
                <a:ea typeface="黑体" panose="02010609060101010101" pitchFamily="49" charset="-122"/>
              </a:rPr>
              <a:t>：对于感情脆弱、意志薄弱的人更容易发生。夫</a:t>
            </a:r>
            <a:endParaRPr lang="zh-CN" altLang="en-US" sz="200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zh-CN" altLang="en-US" sz="2000">
                <a:latin typeface="黑体" panose="02010609060101010101" pitchFamily="49" charset="-122"/>
                <a:ea typeface="黑体" panose="02010609060101010101" pitchFamily="49" charset="-122"/>
              </a:rPr>
              <a:t>      妻感情不和、失恋、父母离异、事业受挫、经营破产、失业待业等</a:t>
            </a:r>
            <a:endParaRPr lang="zh-CN" altLang="en-US" sz="200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zh-CN" altLang="en-US" sz="2000">
                <a:latin typeface="黑体" panose="02010609060101010101" pitchFamily="49" charset="-122"/>
                <a:ea typeface="黑体" panose="02010609060101010101" pitchFamily="49" charset="-122"/>
              </a:rPr>
              <a:t>      引起的苦闷、情绪低落，以毒麻醉，解脱苦恼。</a:t>
            </a:r>
            <a:endParaRPr lang="zh-CN" altLang="en-US" sz="200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4581" name="矩形 24580"/>
          <p:cNvSpPr/>
          <p:nvPr/>
        </p:nvSpPr>
        <p:spPr>
          <a:xfrm>
            <a:off x="179388" y="4383088"/>
            <a:ext cx="8582025" cy="701675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p>
            <a:r>
              <a:rPr lang="zh-CN" altLang="en-US" sz="2000" b="1">
                <a:latin typeface="黑体" panose="02010609060101010101" pitchFamily="49" charset="-122"/>
                <a:ea typeface="黑体" panose="02010609060101010101" pitchFamily="49" charset="-122"/>
              </a:rPr>
              <a:t>（</a:t>
            </a:r>
            <a:r>
              <a:rPr lang="en-US" altLang="zh-CN" sz="2000" b="1">
                <a:latin typeface="黑体" panose="02010609060101010101" pitchFamily="49" charset="-122"/>
                <a:ea typeface="黑体" panose="02010609060101010101" pitchFamily="49" charset="-122"/>
              </a:rPr>
              <a:t>7</a:t>
            </a:r>
            <a:r>
              <a:rPr lang="zh-CN" altLang="en-US" sz="2000" b="1">
                <a:latin typeface="黑体" panose="02010609060101010101" pitchFamily="49" charset="-122"/>
                <a:ea typeface="黑体" panose="02010609060101010101" pitchFamily="49" charset="-122"/>
              </a:rPr>
              <a:t>）</a:t>
            </a:r>
            <a:r>
              <a:rPr lang="zh-CN" altLang="en-US" sz="2000">
                <a:latin typeface="黑体" panose="02010609060101010101" pitchFamily="49" charset="-122"/>
                <a:ea typeface="黑体" panose="02010609060101010101" pitchFamily="49" charset="-122"/>
              </a:rPr>
              <a:t> </a:t>
            </a:r>
            <a:r>
              <a:rPr lang="zh-CN" altLang="en-US" sz="2000">
                <a:solidFill>
                  <a:srgbClr val="FF33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医源性成瘾</a:t>
            </a:r>
            <a:r>
              <a:rPr lang="zh-CN" altLang="en-US" sz="2000">
                <a:latin typeface="黑体" panose="02010609060101010101" pitchFamily="49" charset="-122"/>
                <a:ea typeface="黑体" panose="02010609060101010101" pitchFamily="49" charset="-122"/>
              </a:rPr>
              <a:t>：由于国家对于麻醉品控制较多，现在医源性阿片类药</a:t>
            </a:r>
            <a:endParaRPr lang="zh-CN" altLang="en-US" sz="200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zh-CN" altLang="en-US" sz="2000">
                <a:latin typeface="黑体" panose="02010609060101010101" pitchFamily="49" charset="-122"/>
                <a:ea typeface="黑体" panose="02010609060101010101" pitchFamily="49" charset="-122"/>
              </a:rPr>
              <a:t>      物成瘾已不多见。</a:t>
            </a:r>
            <a:endParaRPr lang="zh-CN" altLang="en-US" sz="200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4582" name="矩形 24581"/>
          <p:cNvSpPr/>
          <p:nvPr/>
        </p:nvSpPr>
        <p:spPr>
          <a:xfrm>
            <a:off x="2268538" y="260350"/>
            <a:ext cx="5286375" cy="579438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sz="3200" b="1">
                <a:solidFill>
                  <a:srgbClr val="FF33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导致吸毒的原因主要有哪些</a:t>
            </a:r>
            <a:r>
              <a:rPr lang="en-US" altLang="zh-CN" sz="3200" b="1">
                <a:solidFill>
                  <a:srgbClr val="FF33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?</a:t>
            </a:r>
            <a:endParaRPr lang="en-US" altLang="zh-CN" sz="3200" b="1">
              <a:solidFill>
                <a:srgbClr val="FF33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4583" name="矩形 24582"/>
          <p:cNvSpPr/>
          <p:nvPr/>
        </p:nvSpPr>
        <p:spPr>
          <a:xfrm>
            <a:off x="395288" y="1100138"/>
            <a:ext cx="5264150" cy="3968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sz="2000">
                <a:latin typeface="Arial" panose="020B0604020202020204" pitchFamily="34" charset="0"/>
                <a:ea typeface="黑体" panose="02010609060101010101" pitchFamily="49" charset="-122"/>
              </a:rPr>
              <a:t>根据调查，导致吸毒的原因主要有以下几种：</a:t>
            </a:r>
            <a:endParaRPr lang="zh-CN" altLang="en-US" sz="2000"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 spd="slow"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" fill="hold"/>
                                        <p:tgtEl>
                                          <p:spTgt spid="24579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" fill="hold"/>
                                        <p:tgtEl>
                                          <p:spTgt spid="24580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" fill="hold"/>
                                        <p:tgtEl>
                                          <p:spTgt spid="24581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9" grpId="0"/>
      <p:bldP spid="24580" grpId="0"/>
      <p:bldP spid="24581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5602" name="标题 25601"/>
          <p:cNvSpPr>
            <a:spLocks noGrp="1"/>
          </p:cNvSpPr>
          <p:nvPr>
            <p:ph type="title"/>
          </p:nvPr>
        </p:nvSpPr>
        <p:spPr>
          <a:xfrm>
            <a:off x="395288" y="-1322387"/>
            <a:ext cx="8229600" cy="1143000"/>
          </a:xfrm>
          <a:ln/>
        </p:spPr>
        <p:txBody>
          <a:bodyPr anchor="ctr"/>
          <a:p>
            <a:r>
              <a:rPr lang="zh-CN" altLang="en-US" sz="1400"/>
              <a:t>预防常识</a:t>
            </a:r>
            <a:r>
              <a:rPr lang="en-US" altLang="zh-CN" sz="1400"/>
              <a:t>7</a:t>
            </a:r>
            <a:r>
              <a:rPr lang="zh-CN" altLang="en-US" sz="1400"/>
              <a:t>染上毒瘾的人一般有哪些迹象</a:t>
            </a:r>
            <a:r>
              <a:rPr lang="en-US" altLang="zh-CN" sz="1400"/>
              <a:t>?1</a:t>
            </a:r>
            <a:endParaRPr lang="en-US" altLang="zh-CN" sz="1400"/>
          </a:p>
        </p:txBody>
      </p:sp>
      <p:sp>
        <p:nvSpPr>
          <p:cNvPr id="25603" name="矩形 25602"/>
          <p:cNvSpPr/>
          <p:nvPr/>
        </p:nvSpPr>
        <p:spPr>
          <a:xfrm>
            <a:off x="2627313" y="260350"/>
            <a:ext cx="5692775" cy="579438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sz="3200" b="1">
                <a:solidFill>
                  <a:srgbClr val="FF33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染上毒瘾的人一般有哪些迹象</a:t>
            </a:r>
            <a:r>
              <a:rPr lang="en-US" altLang="zh-CN" sz="3200" b="1">
                <a:solidFill>
                  <a:srgbClr val="FF33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?</a:t>
            </a:r>
            <a:endParaRPr lang="en-US" altLang="zh-CN" sz="3200" b="1">
              <a:solidFill>
                <a:srgbClr val="FF33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5604" name="矩形 25603"/>
          <p:cNvSpPr/>
          <p:nvPr/>
        </p:nvSpPr>
        <p:spPr>
          <a:xfrm>
            <a:off x="323850" y="1082675"/>
            <a:ext cx="4108450" cy="457200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p>
            <a:r>
              <a:rPr lang="zh-CN" altLang="en-US" sz="2400">
                <a:latin typeface="Arial" panose="020B0604020202020204" pitchFamily="34" charset="0"/>
                <a:ea typeface="黑体" panose="02010609060101010101" pitchFamily="49" charset="-122"/>
              </a:rPr>
              <a:t>染上毒瘾一般有以下迹象：</a:t>
            </a:r>
            <a:endParaRPr lang="zh-CN" altLang="en-US" sz="2400"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  <p:sp>
        <p:nvSpPr>
          <p:cNvPr id="25605" name="矩形 25604"/>
          <p:cNvSpPr/>
          <p:nvPr/>
        </p:nvSpPr>
        <p:spPr>
          <a:xfrm>
            <a:off x="179388" y="1773238"/>
            <a:ext cx="7300912" cy="396875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p>
            <a:r>
              <a:rPr lang="zh-CN" altLang="en-US" sz="2000" b="1">
                <a:latin typeface="黑体" panose="02010609060101010101" pitchFamily="49" charset="-122"/>
                <a:ea typeface="黑体" panose="02010609060101010101" pitchFamily="49" charset="-122"/>
              </a:rPr>
              <a:t>（</a:t>
            </a:r>
            <a:r>
              <a:rPr lang="en-US" altLang="zh-CN" sz="2000" b="1">
                <a:latin typeface="黑体" panose="02010609060101010101" pitchFamily="49" charset="-122"/>
                <a:ea typeface="黑体" panose="02010609060101010101" pitchFamily="49" charset="-122"/>
              </a:rPr>
              <a:t>1</a:t>
            </a:r>
            <a:r>
              <a:rPr lang="zh-CN" altLang="en-US" sz="2000" b="1">
                <a:latin typeface="黑体" panose="02010609060101010101" pitchFamily="49" charset="-122"/>
                <a:ea typeface="黑体" panose="02010609060101010101" pitchFamily="49" charset="-122"/>
              </a:rPr>
              <a:t>）</a:t>
            </a:r>
            <a:r>
              <a:rPr lang="zh-CN" altLang="en-US" sz="2000">
                <a:latin typeface="黑体" panose="02010609060101010101" pitchFamily="49" charset="-122"/>
                <a:ea typeface="黑体" panose="02010609060101010101" pitchFamily="49" charset="-122"/>
              </a:rPr>
              <a:t> 无故旷工、旷课，学业成绩、纪律或工作表现突然变坏；</a:t>
            </a:r>
            <a:endParaRPr lang="zh-CN" altLang="en-US" sz="200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5606" name="矩形 25605"/>
          <p:cNvSpPr/>
          <p:nvPr/>
        </p:nvSpPr>
        <p:spPr>
          <a:xfrm>
            <a:off x="180975" y="2582863"/>
            <a:ext cx="8062913" cy="701675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p>
            <a:r>
              <a:rPr lang="zh-CN" altLang="en-US" sz="2000" b="1">
                <a:latin typeface="黑体" panose="02010609060101010101" pitchFamily="49" charset="-122"/>
                <a:ea typeface="黑体" panose="02010609060101010101" pitchFamily="49" charset="-122"/>
              </a:rPr>
              <a:t>（</a:t>
            </a:r>
            <a:r>
              <a:rPr lang="en-US" altLang="zh-CN" sz="2000" b="1">
                <a:latin typeface="黑体" panose="02010609060101010101" pitchFamily="49" charset="-122"/>
                <a:ea typeface="黑体" panose="02010609060101010101" pitchFamily="49" charset="-122"/>
              </a:rPr>
              <a:t>2</a:t>
            </a:r>
            <a:r>
              <a:rPr lang="zh-CN" altLang="en-US" sz="2000" b="1">
                <a:latin typeface="黑体" panose="02010609060101010101" pitchFamily="49" charset="-122"/>
                <a:ea typeface="黑体" panose="02010609060101010101" pitchFamily="49" charset="-122"/>
              </a:rPr>
              <a:t>）</a:t>
            </a:r>
            <a:r>
              <a:rPr lang="zh-CN" altLang="en-US" sz="2000">
                <a:latin typeface="黑体" panose="02010609060101010101" pitchFamily="49" charset="-122"/>
                <a:ea typeface="黑体" panose="02010609060101010101" pitchFamily="49" charset="-122"/>
              </a:rPr>
              <a:t> 在家中或单位偷窃钱财、物品，或突然频频地向父母或朋友索要</a:t>
            </a:r>
            <a:endParaRPr lang="zh-CN" altLang="en-US" sz="200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zh-CN" altLang="en-US" sz="2000">
                <a:latin typeface="黑体" panose="02010609060101010101" pitchFamily="49" charset="-122"/>
                <a:ea typeface="黑体" panose="02010609060101010101" pitchFamily="49" charset="-122"/>
              </a:rPr>
              <a:t>      或借钱；</a:t>
            </a:r>
            <a:endParaRPr lang="zh-CN" altLang="en-US" sz="200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5607" name="矩形 25606"/>
          <p:cNvSpPr/>
          <p:nvPr/>
        </p:nvSpPr>
        <p:spPr>
          <a:xfrm>
            <a:off x="223838" y="3895725"/>
            <a:ext cx="7300912" cy="396875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p>
            <a:r>
              <a:rPr lang="zh-CN" altLang="en-US" sz="2000" b="1">
                <a:latin typeface="黑体" panose="02010609060101010101" pitchFamily="49" charset="-122"/>
                <a:ea typeface="黑体" panose="02010609060101010101" pitchFamily="49" charset="-122"/>
              </a:rPr>
              <a:t>（</a:t>
            </a:r>
            <a:r>
              <a:rPr lang="en-US" altLang="zh-CN" sz="2000" b="1">
                <a:latin typeface="黑体" panose="02010609060101010101" pitchFamily="49" charset="-122"/>
                <a:ea typeface="黑体" panose="02010609060101010101" pitchFamily="49" charset="-122"/>
              </a:rPr>
              <a:t>3</a:t>
            </a:r>
            <a:r>
              <a:rPr lang="zh-CN" altLang="en-US" sz="2000" b="1">
                <a:latin typeface="黑体" panose="02010609060101010101" pitchFamily="49" charset="-122"/>
                <a:ea typeface="黑体" panose="02010609060101010101" pitchFamily="49" charset="-122"/>
              </a:rPr>
              <a:t>）</a:t>
            </a:r>
            <a:r>
              <a:rPr lang="zh-CN" altLang="en-US" sz="2000">
                <a:latin typeface="黑体" panose="02010609060101010101" pitchFamily="49" charset="-122"/>
                <a:ea typeface="黑体" panose="02010609060101010101" pitchFamily="49" charset="-122"/>
              </a:rPr>
              <a:t> 长时间躲在自己房间内，或远离家人、他人，不愿见人；</a:t>
            </a:r>
            <a:endParaRPr lang="zh-CN" altLang="en-US" sz="200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5608" name="矩形 25607"/>
          <p:cNvSpPr/>
          <p:nvPr/>
        </p:nvSpPr>
        <p:spPr>
          <a:xfrm>
            <a:off x="196850" y="4832350"/>
            <a:ext cx="3870325" cy="396875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p>
            <a:r>
              <a:rPr lang="zh-CN" altLang="en-US" sz="2000" b="1">
                <a:latin typeface="黑体" panose="02010609060101010101" pitchFamily="49" charset="-122"/>
                <a:ea typeface="黑体" panose="02010609060101010101" pitchFamily="49" charset="-122"/>
              </a:rPr>
              <a:t>（</a:t>
            </a:r>
            <a:r>
              <a:rPr lang="en-US" altLang="zh-CN" sz="2000" b="1">
                <a:latin typeface="黑体" panose="02010609060101010101" pitchFamily="49" charset="-122"/>
                <a:ea typeface="黑体" panose="02010609060101010101" pitchFamily="49" charset="-122"/>
              </a:rPr>
              <a:t>4</a:t>
            </a:r>
            <a:r>
              <a:rPr lang="zh-CN" altLang="en-US" sz="2000" b="1">
                <a:latin typeface="黑体" panose="02010609060101010101" pitchFamily="49" charset="-122"/>
                <a:ea typeface="黑体" panose="02010609060101010101" pitchFamily="49" charset="-122"/>
              </a:rPr>
              <a:t>）</a:t>
            </a:r>
            <a:r>
              <a:rPr lang="zh-CN" altLang="en-US" sz="2000">
                <a:latin typeface="黑体" panose="02010609060101010101" pitchFamily="49" charset="-122"/>
                <a:ea typeface="黑体" panose="02010609060101010101" pitchFamily="49" charset="-122"/>
              </a:rPr>
              <a:t> 外出行动表现神秘鬼祟； </a:t>
            </a:r>
            <a:endParaRPr lang="zh-CN" altLang="en-US" sz="200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5609" name="矩形 25608"/>
          <p:cNvSpPr/>
          <p:nvPr/>
        </p:nvSpPr>
        <p:spPr>
          <a:xfrm>
            <a:off x="246063" y="5589588"/>
            <a:ext cx="9078912" cy="396875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p>
            <a:r>
              <a:rPr lang="zh-CN" altLang="en-US" sz="2000" b="1">
                <a:latin typeface="黑体" panose="02010609060101010101" pitchFamily="49" charset="-122"/>
                <a:ea typeface="黑体" panose="02010609060101010101" pitchFamily="49" charset="-122"/>
              </a:rPr>
              <a:t>（</a:t>
            </a:r>
            <a:r>
              <a:rPr lang="en-US" altLang="zh-CN" sz="2000" b="1">
                <a:latin typeface="黑体" panose="02010609060101010101" pitchFamily="49" charset="-122"/>
                <a:ea typeface="黑体" panose="02010609060101010101" pitchFamily="49" charset="-122"/>
              </a:rPr>
              <a:t>5</a:t>
            </a:r>
            <a:r>
              <a:rPr lang="zh-CN" altLang="en-US" sz="2000" b="1">
                <a:latin typeface="黑体" panose="02010609060101010101" pitchFamily="49" charset="-122"/>
                <a:ea typeface="黑体" panose="02010609060101010101" pitchFamily="49" charset="-122"/>
              </a:rPr>
              <a:t>）</a:t>
            </a:r>
            <a:r>
              <a:rPr lang="zh-CN" altLang="en-US" sz="2000">
                <a:latin typeface="黑体" panose="02010609060101010101" pitchFamily="49" charset="-122"/>
                <a:ea typeface="黑体" panose="02010609060101010101" pitchFamily="49" charset="-122"/>
              </a:rPr>
              <a:t> 藏有毒品及吸毒工具（如注射器、锡纸、切断的吸管、匙羹、烟斗等）；</a:t>
            </a:r>
            <a:endParaRPr lang="zh-CN" altLang="en-US" sz="200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 spd="slow"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" fill="hold"/>
                                        <p:tgtEl>
                                          <p:spTgt spid="25604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" fill="hold"/>
                                        <p:tgtEl>
                                          <p:spTgt spid="25605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" fill="hold"/>
                                        <p:tgtEl>
                                          <p:spTgt spid="25606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" fill="hold"/>
                                        <p:tgtEl>
                                          <p:spTgt spid="25607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" fill="hold"/>
                                        <p:tgtEl>
                                          <p:spTgt spid="25608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" fill="hold"/>
                                        <p:tgtEl>
                                          <p:spTgt spid="25609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4" grpId="0"/>
      <p:bldP spid="25605" grpId="0"/>
      <p:bldP spid="25606" grpId="0"/>
      <p:bldP spid="25607" grpId="0"/>
      <p:bldP spid="25608" grpId="0"/>
      <p:bldP spid="25609" grpId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6626" name="标题 26625"/>
          <p:cNvSpPr>
            <a:spLocks noGrp="1"/>
          </p:cNvSpPr>
          <p:nvPr>
            <p:ph type="title"/>
          </p:nvPr>
        </p:nvSpPr>
        <p:spPr>
          <a:xfrm>
            <a:off x="457200" y="-1141412"/>
            <a:ext cx="8229600" cy="1141412"/>
          </a:xfrm>
          <a:ln/>
        </p:spPr>
        <p:txBody>
          <a:bodyPr anchor="ctr"/>
          <a:p>
            <a:r>
              <a:rPr lang="zh-CN" altLang="en-US" sz="1400"/>
              <a:t>预防常识</a:t>
            </a:r>
            <a:r>
              <a:rPr lang="en-US" altLang="zh-CN" sz="1400"/>
              <a:t>7</a:t>
            </a:r>
            <a:r>
              <a:rPr lang="zh-CN" altLang="en-US" sz="1400"/>
              <a:t>染上毒瘾的人一般有哪些迹象</a:t>
            </a:r>
            <a:r>
              <a:rPr lang="en-US" altLang="zh-CN" sz="1400"/>
              <a:t>?2</a:t>
            </a:r>
            <a:endParaRPr lang="en-US" altLang="zh-CN" sz="1400"/>
          </a:p>
        </p:txBody>
      </p:sp>
      <p:sp>
        <p:nvSpPr>
          <p:cNvPr id="26627" name="矩形 26626"/>
          <p:cNvSpPr/>
          <p:nvPr/>
        </p:nvSpPr>
        <p:spPr>
          <a:xfrm>
            <a:off x="539750" y="1519238"/>
            <a:ext cx="6410325" cy="396875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p>
            <a:r>
              <a:rPr lang="zh-CN" altLang="en-US" sz="2000" b="1">
                <a:latin typeface="黑体" panose="02010609060101010101" pitchFamily="49" charset="-122"/>
                <a:ea typeface="黑体" panose="02010609060101010101" pitchFamily="49" charset="-122"/>
              </a:rPr>
              <a:t>（</a:t>
            </a:r>
            <a:r>
              <a:rPr lang="en-US" altLang="zh-CN" sz="2000" b="1">
                <a:latin typeface="黑体" panose="02010609060101010101" pitchFamily="49" charset="-122"/>
                <a:ea typeface="黑体" panose="02010609060101010101" pitchFamily="49" charset="-122"/>
              </a:rPr>
              <a:t>6</a:t>
            </a:r>
            <a:r>
              <a:rPr lang="zh-CN" altLang="en-US" sz="2000" b="1">
                <a:latin typeface="黑体" panose="02010609060101010101" pitchFamily="49" charset="-122"/>
                <a:ea typeface="黑体" panose="02010609060101010101" pitchFamily="49" charset="-122"/>
              </a:rPr>
              <a:t>）</a:t>
            </a:r>
            <a:r>
              <a:rPr lang="zh-CN" altLang="en-US" sz="2000">
                <a:latin typeface="黑体" panose="02010609060101010101" pitchFamily="49" charset="-122"/>
                <a:ea typeface="黑体" panose="02010609060101010101" pitchFamily="49" charset="-122"/>
              </a:rPr>
              <a:t> 遮掩收缩的瞳孔，在不适当的场所佩戴太阳镜； </a:t>
            </a:r>
            <a:endParaRPr lang="zh-CN" altLang="en-US" sz="200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6628" name="矩形 26627"/>
          <p:cNvSpPr/>
          <p:nvPr/>
        </p:nvSpPr>
        <p:spPr>
          <a:xfrm>
            <a:off x="468313" y="2455863"/>
            <a:ext cx="6613525" cy="396875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p>
            <a:r>
              <a:rPr lang="zh-CN" altLang="en-US" b="1">
                <a:latin typeface="Arial" panose="020B0604020202020204" pitchFamily="34" charset="0"/>
              </a:rPr>
              <a:t> </a:t>
            </a:r>
            <a:r>
              <a:rPr lang="zh-CN" altLang="en-US" sz="2000" b="1">
                <a:latin typeface="黑体" panose="02010609060101010101" pitchFamily="49" charset="-122"/>
                <a:ea typeface="黑体" panose="02010609060101010101" pitchFamily="49" charset="-122"/>
              </a:rPr>
              <a:t>（</a:t>
            </a:r>
            <a:r>
              <a:rPr lang="en-US" altLang="zh-CN" sz="2000" b="1">
                <a:latin typeface="黑体" panose="02010609060101010101" pitchFamily="49" charset="-122"/>
                <a:ea typeface="黑体" panose="02010609060101010101" pitchFamily="49" charset="-122"/>
              </a:rPr>
              <a:t>7</a:t>
            </a:r>
            <a:r>
              <a:rPr lang="zh-CN" altLang="en-US" sz="2000" b="1">
                <a:latin typeface="黑体" panose="02010609060101010101" pitchFamily="49" charset="-122"/>
                <a:ea typeface="黑体" panose="02010609060101010101" pitchFamily="49" charset="-122"/>
              </a:rPr>
              <a:t>）</a:t>
            </a:r>
            <a:r>
              <a:rPr lang="zh-CN" altLang="en-US" sz="2000">
                <a:latin typeface="黑体" panose="02010609060101010101" pitchFamily="49" charset="-122"/>
                <a:ea typeface="黑体" panose="02010609060101010101" pitchFamily="49" charset="-122"/>
              </a:rPr>
              <a:t> 为掩盖手臂上的注射针孔，长期穿着长袖衬衣；</a:t>
            </a:r>
            <a:endParaRPr lang="zh-CN" altLang="en-US" sz="200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6629" name="矩形 26628"/>
          <p:cNvSpPr/>
          <p:nvPr/>
        </p:nvSpPr>
        <p:spPr>
          <a:xfrm>
            <a:off x="539750" y="3392488"/>
            <a:ext cx="6030913" cy="396875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p>
            <a:r>
              <a:rPr lang="zh-CN" altLang="en-US" sz="2000" b="1">
                <a:latin typeface="黑体" panose="02010609060101010101" pitchFamily="49" charset="-122"/>
                <a:ea typeface="黑体" panose="02010609060101010101" pitchFamily="49" charset="-122"/>
              </a:rPr>
              <a:t>（</a:t>
            </a:r>
            <a:r>
              <a:rPr lang="en-US" altLang="zh-CN" sz="2000" b="1">
                <a:latin typeface="黑体" panose="02010609060101010101" pitchFamily="49" charset="-122"/>
                <a:ea typeface="黑体" panose="02010609060101010101" pitchFamily="49" charset="-122"/>
              </a:rPr>
              <a:t>8</a:t>
            </a:r>
            <a:r>
              <a:rPr lang="zh-CN" altLang="en-US" sz="2000" b="1">
                <a:latin typeface="黑体" panose="02010609060101010101" pitchFamily="49" charset="-122"/>
                <a:ea typeface="黑体" panose="02010609060101010101" pitchFamily="49" charset="-122"/>
              </a:rPr>
              <a:t>）</a:t>
            </a:r>
            <a:r>
              <a:rPr lang="zh-CN" altLang="en-US" sz="2000">
                <a:latin typeface="黑体" panose="02010609060101010101" pitchFamily="49" charset="-122"/>
                <a:ea typeface="黑体" panose="02010609060101010101" pitchFamily="49" charset="-122"/>
              </a:rPr>
              <a:t> 面色灰暗，眼睛无神，食欲不振，身体消瘦；</a:t>
            </a:r>
            <a:endParaRPr lang="zh-CN" altLang="en-US" sz="200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6630" name="矩形 26629"/>
          <p:cNvSpPr/>
          <p:nvPr/>
        </p:nvSpPr>
        <p:spPr>
          <a:xfrm>
            <a:off x="468313" y="4256088"/>
            <a:ext cx="7629525" cy="396875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p>
            <a:r>
              <a:rPr lang="zh-CN" altLang="en-US" b="1">
                <a:latin typeface="Arial" panose="020B0604020202020204" pitchFamily="34" charset="0"/>
              </a:rPr>
              <a:t> </a:t>
            </a:r>
            <a:r>
              <a:rPr lang="zh-CN" altLang="en-US" sz="2000" b="1">
                <a:latin typeface="黑体" panose="02010609060101010101" pitchFamily="49" charset="-122"/>
                <a:ea typeface="黑体" panose="02010609060101010101" pitchFamily="49" charset="-122"/>
              </a:rPr>
              <a:t>（</a:t>
            </a:r>
            <a:r>
              <a:rPr lang="en-US" altLang="zh-CN" sz="2000" b="1">
                <a:latin typeface="黑体" panose="02010609060101010101" pitchFamily="49" charset="-122"/>
                <a:ea typeface="黑体" panose="02010609060101010101" pitchFamily="49" charset="-122"/>
              </a:rPr>
              <a:t>9</a:t>
            </a:r>
            <a:r>
              <a:rPr lang="zh-CN" altLang="en-US" sz="2000" b="1">
                <a:latin typeface="黑体" panose="02010609060101010101" pitchFamily="49" charset="-122"/>
                <a:ea typeface="黑体" panose="02010609060101010101" pitchFamily="49" charset="-122"/>
              </a:rPr>
              <a:t>）</a:t>
            </a:r>
            <a:r>
              <a:rPr lang="zh-CN" altLang="en-US" sz="2000">
                <a:latin typeface="黑体" panose="02010609060101010101" pitchFamily="49" charset="-122"/>
                <a:ea typeface="黑体" panose="02010609060101010101" pitchFamily="49" charset="-122"/>
              </a:rPr>
              <a:t> 情绪不稳定，异常的发怒、发脾气，坐立不安，睡眠差；</a:t>
            </a:r>
            <a:endParaRPr lang="zh-CN" altLang="en-US" sz="200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6631" name="矩形 26630"/>
          <p:cNvSpPr/>
          <p:nvPr/>
        </p:nvSpPr>
        <p:spPr>
          <a:xfrm>
            <a:off x="250825" y="5175250"/>
            <a:ext cx="6140450" cy="701675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p>
            <a:pPr indent="266700"/>
            <a:r>
              <a:rPr lang="zh-CN" altLang="en-US" sz="2000" b="1">
                <a:latin typeface="Arial" panose="020B0604020202020204" pitchFamily="34" charset="0"/>
              </a:rPr>
              <a:t>（</a:t>
            </a:r>
            <a:r>
              <a:rPr lang="en-US" altLang="zh-CN" sz="2000" b="1">
                <a:latin typeface="Arial" panose="020B0604020202020204" pitchFamily="34" charset="0"/>
              </a:rPr>
              <a:t>10</a:t>
            </a:r>
            <a:r>
              <a:rPr lang="zh-CN" altLang="en-US" sz="2000" b="1">
                <a:latin typeface="Arial" panose="020B0604020202020204" pitchFamily="34" charset="0"/>
              </a:rPr>
              <a:t>）</a:t>
            </a:r>
            <a:r>
              <a:rPr lang="zh-CN" altLang="en-US" sz="2000">
                <a:latin typeface="Arial" panose="020B0604020202020204" pitchFamily="34" charset="0"/>
              </a:rPr>
              <a:t> </a:t>
            </a:r>
            <a:r>
              <a:rPr lang="zh-CN" altLang="en-US" sz="2000">
                <a:latin typeface="Arial" panose="020B0604020202020204" pitchFamily="34" charset="0"/>
                <a:ea typeface="黑体" panose="02010609060101010101" pitchFamily="49" charset="-122"/>
              </a:rPr>
              <a:t>经常无故出入偏僻的地方，与吸毒者交往。</a:t>
            </a:r>
            <a:endParaRPr lang="zh-CN" altLang="en-US" sz="2000">
              <a:latin typeface="Arial" panose="020B0604020202020204" pitchFamily="34" charset="0"/>
              <a:ea typeface="黑体" panose="02010609060101010101" pitchFamily="49" charset="-122"/>
            </a:endParaRPr>
          </a:p>
          <a:p>
            <a:pPr indent="266700" eaLnBrk="0" hangingPunct="0"/>
            <a:endParaRPr lang="zh-CN" altLang="en-US" sz="2000"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  <p:sp>
        <p:nvSpPr>
          <p:cNvPr id="26632" name="矩形 26631"/>
          <p:cNvSpPr/>
          <p:nvPr/>
        </p:nvSpPr>
        <p:spPr>
          <a:xfrm>
            <a:off x="2627313" y="549275"/>
            <a:ext cx="3841750" cy="45720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sz="2400">
                <a:latin typeface="Arial" panose="020B0604020202020204" pitchFamily="34" charset="0"/>
                <a:ea typeface="黑体" panose="02010609060101010101" pitchFamily="49" charset="-122"/>
              </a:rPr>
              <a:t>染上毒瘾一般有以下迹象：</a:t>
            </a:r>
            <a:endParaRPr lang="zh-CN" altLang="en-US" sz="2400"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 spd="slow"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" fill="hold"/>
                                        <p:tgtEl>
                                          <p:spTgt spid="26627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" fill="hold"/>
                                        <p:tgtEl>
                                          <p:spTgt spid="26628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" fill="hold"/>
                                        <p:tgtEl>
                                          <p:spTgt spid="26629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" fill="hold"/>
                                        <p:tgtEl>
                                          <p:spTgt spid="26630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" fill="hold"/>
                                        <p:tgtEl>
                                          <p:spTgt spid="26631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7" grpId="0"/>
      <p:bldP spid="26628" grpId="0"/>
      <p:bldP spid="26629" grpId="0"/>
      <p:bldP spid="26630" grpId="0"/>
      <p:bldP spid="26631" grpId="0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7650" name="标题 27649"/>
          <p:cNvSpPr>
            <a:spLocks noGrp="1"/>
          </p:cNvSpPr>
          <p:nvPr>
            <p:ph type="title"/>
          </p:nvPr>
        </p:nvSpPr>
        <p:spPr>
          <a:xfrm>
            <a:off x="2411413" y="260350"/>
            <a:ext cx="8229600" cy="1143000"/>
          </a:xfrm>
          <a:ln/>
        </p:spPr>
        <p:txBody>
          <a:bodyPr anchor="ctr"/>
          <a:p>
            <a:r>
              <a:rPr lang="zh-CN" altLang="en-US" sz="2400" b="0">
                <a:solidFill>
                  <a:srgbClr val="FF33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为什么要进行毒品预防教育</a:t>
            </a:r>
            <a:r>
              <a:rPr lang="en-US" altLang="zh-CN" sz="2400" b="0">
                <a:solidFill>
                  <a:srgbClr val="FF33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?</a:t>
            </a:r>
            <a:endParaRPr lang="en-US" altLang="zh-CN" sz="2400" b="0">
              <a:solidFill>
                <a:srgbClr val="FF33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7651" name="矩形 27650"/>
          <p:cNvSpPr/>
          <p:nvPr/>
        </p:nvSpPr>
        <p:spPr>
          <a:xfrm>
            <a:off x="352425" y="1587500"/>
            <a:ext cx="8540750" cy="4362450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p>
            <a:r>
              <a:rPr lang="zh-CN" altLang="en-US" sz="2800">
                <a:latin typeface="黑体" panose="02010609060101010101" pitchFamily="49" charset="-122"/>
                <a:ea typeface="黑体" panose="02010609060101010101" pitchFamily="49" charset="-122"/>
              </a:rPr>
              <a:t>    据受毒品侵害较严重的</a:t>
            </a:r>
            <a:r>
              <a:rPr lang="en-US" altLang="zh-CN" sz="2800">
                <a:latin typeface="黑体" panose="02010609060101010101" pitchFamily="49" charset="-122"/>
                <a:ea typeface="黑体" panose="02010609060101010101" pitchFamily="49" charset="-122"/>
              </a:rPr>
              <a:t>23</a:t>
            </a:r>
            <a:r>
              <a:rPr lang="zh-CN" altLang="en-US" sz="2800">
                <a:latin typeface="黑体" panose="02010609060101010101" pitchFamily="49" charset="-122"/>
                <a:ea typeface="黑体" panose="02010609060101010101" pitchFamily="49" charset="-122"/>
              </a:rPr>
              <a:t>个省、自治区、直辖市</a:t>
            </a:r>
            <a:endParaRPr lang="zh-CN" altLang="en-US" sz="280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zh-CN" altLang="en-US" sz="2800">
                <a:latin typeface="黑体" panose="02010609060101010101" pitchFamily="49" charset="-122"/>
                <a:ea typeface="黑体" panose="02010609060101010101" pitchFamily="49" charset="-122"/>
              </a:rPr>
              <a:t>统计，因不知毒品危害而吸毒的占吸毒总人数的</a:t>
            </a:r>
            <a:r>
              <a:rPr lang="en-US" altLang="zh-CN" sz="2800">
                <a:latin typeface="黑体" panose="02010609060101010101" pitchFamily="49" charset="-122"/>
                <a:ea typeface="黑体" panose="02010609060101010101" pitchFamily="49" charset="-122"/>
              </a:rPr>
              <a:t>82%</a:t>
            </a:r>
            <a:r>
              <a:rPr lang="zh-CN" altLang="en-US" sz="2800">
                <a:latin typeface="黑体" panose="02010609060101010101" pitchFamily="49" charset="-122"/>
                <a:ea typeface="黑体" panose="02010609060101010101" pitchFamily="49" charset="-122"/>
              </a:rPr>
              <a:t>。</a:t>
            </a:r>
            <a:endParaRPr lang="zh-CN" altLang="en-US" sz="280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endParaRPr lang="zh-CN" altLang="en-US" sz="280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zh-CN" altLang="en-US" sz="2800">
                <a:latin typeface="黑体" panose="02010609060101010101" pitchFamily="49" charset="-122"/>
                <a:ea typeface="黑体" panose="02010609060101010101" pitchFamily="49" charset="-122"/>
              </a:rPr>
              <a:t>    每个吸毒者每年耗资少则几千元，多则几万元、</a:t>
            </a:r>
            <a:endParaRPr lang="zh-CN" altLang="en-US" sz="280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zh-CN" altLang="en-US" sz="2800">
                <a:latin typeface="黑体" panose="02010609060101010101" pitchFamily="49" charset="-122"/>
                <a:ea typeface="黑体" panose="02010609060101010101" pitchFamily="49" charset="-122"/>
              </a:rPr>
              <a:t>几十万元。如果普及了禁毒预防教育，使人人都了解</a:t>
            </a:r>
            <a:endParaRPr lang="zh-CN" altLang="en-US" sz="280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zh-CN" altLang="en-US" sz="2800">
                <a:latin typeface="黑体" panose="02010609060101010101" pitchFamily="49" charset="-122"/>
                <a:ea typeface="黑体" panose="02010609060101010101" pitchFamily="49" charset="-122"/>
              </a:rPr>
              <a:t>毒品的危害性，懂得禁毒的法律法规知识，全国每年</a:t>
            </a:r>
            <a:endParaRPr lang="zh-CN" altLang="en-US" sz="280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zh-CN" altLang="en-US" sz="2800">
                <a:latin typeface="黑体" panose="02010609060101010101" pitchFamily="49" charset="-122"/>
                <a:ea typeface="黑体" panose="02010609060101010101" pitchFamily="49" charset="-122"/>
              </a:rPr>
              <a:t>就可少损失上千亿元。</a:t>
            </a:r>
            <a:endParaRPr lang="zh-CN" altLang="en-US" sz="280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endParaRPr lang="zh-CN" altLang="en-US" sz="280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zh-CN" altLang="en-US" sz="2800">
                <a:latin typeface="黑体" panose="02010609060101010101" pitchFamily="49" charset="-122"/>
                <a:ea typeface="黑体" panose="02010609060101010101" pitchFamily="49" charset="-122"/>
              </a:rPr>
              <a:t>    由此可见禁毒预防教育的重要性，禁毒预防教育</a:t>
            </a:r>
            <a:endParaRPr lang="zh-CN" altLang="en-US" sz="280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zh-CN" altLang="en-US" sz="2800">
                <a:latin typeface="黑体" panose="02010609060101010101" pitchFamily="49" charset="-122"/>
                <a:ea typeface="黑体" panose="02010609060101010101" pitchFamily="49" charset="-122"/>
              </a:rPr>
              <a:t>是既治标又治本的重要措施之一。</a:t>
            </a:r>
            <a:endParaRPr lang="zh-CN" altLang="en-US" sz="280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 spd="slow"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" fill="hold"/>
                                        <p:tgtEl>
                                          <p:spTgt spid="27651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1" grpId="0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78850" name="标题 78849"/>
          <p:cNvSpPr>
            <a:spLocks noGrp="1"/>
          </p:cNvSpPr>
          <p:nvPr>
            <p:ph type="title"/>
          </p:nvPr>
        </p:nvSpPr>
        <p:spPr>
          <a:xfrm>
            <a:off x="2339975" y="0"/>
            <a:ext cx="6096000" cy="1371600"/>
          </a:xfrm>
          <a:ln/>
        </p:spPr>
        <p:txBody>
          <a:bodyPr anchor="ctr"/>
          <a:p>
            <a:r>
              <a:rPr lang="zh-CN" altLang="en-US" dirty="0">
                <a:solidFill>
                  <a:schemeClr val="tx1"/>
                </a:solidFill>
              </a:rPr>
              <a:t>青少年如何防止吸毒</a:t>
            </a:r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78851" name="文本占位符 78850"/>
          <p:cNvSpPr>
            <a:spLocks noGrp="1"/>
          </p:cNvSpPr>
          <p:nvPr>
            <p:ph type="body" idx="1"/>
          </p:nvPr>
        </p:nvSpPr>
        <p:spPr>
          <a:xfrm>
            <a:off x="1066800" y="1981200"/>
            <a:ext cx="7848600" cy="4114800"/>
          </a:xfrm>
          <a:ln/>
        </p:spPr>
        <p:txBody>
          <a:bodyPr/>
          <a:p>
            <a:endParaRPr lang="zh-CN" altLang="en-US" sz="3600" b="1" dirty="0"/>
          </a:p>
        </p:txBody>
      </p:sp>
      <p:pic>
        <p:nvPicPr>
          <p:cNvPr id="78852" name="图片 78851" descr="lhh_1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62000" y="1981200"/>
            <a:ext cx="7696200" cy="436086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78853" name="矩形 78852"/>
          <p:cNvSpPr/>
          <p:nvPr/>
        </p:nvSpPr>
        <p:spPr>
          <a:xfrm>
            <a:off x="323850" y="1052513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3600" b="1" u="none" kern="1200" baseline="0">
                <a:solidFill>
                  <a:schemeClr val="tx2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</a:lstStyle>
          <a:p>
            <a:pPr lvl="0"/>
            <a:r>
              <a:rPr lang="zh-CN" altLang="en-US" sz="2800" dirty="0"/>
              <a:t>当有人向你提供毒品时，你会怎么做？</a:t>
            </a:r>
            <a:r>
              <a:rPr lang="zh-CN" altLang="en-US" dirty="0"/>
              <a:t> </a:t>
            </a:r>
            <a:endParaRPr lang="zh-CN" altLang="en-US" dirty="0"/>
          </a:p>
        </p:txBody>
      </p:sp>
    </p:spTree>
  </p:cSld>
  <p:clrMapOvr>
    <a:masterClrMapping/>
  </p:clrMapOvr>
  <p:transition spd="slow">
    <p:pull dir="ru"/>
  </p:transition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8674" name="标题 28673"/>
          <p:cNvSpPr>
            <a:spLocks noGrp="1"/>
          </p:cNvSpPr>
          <p:nvPr>
            <p:ph type="title"/>
          </p:nvPr>
        </p:nvSpPr>
        <p:spPr>
          <a:xfrm>
            <a:off x="2411413" y="0"/>
            <a:ext cx="8229600" cy="1143000"/>
          </a:xfrm>
          <a:ln/>
        </p:spPr>
        <p:txBody>
          <a:bodyPr anchor="ctr"/>
          <a:p>
            <a:r>
              <a:rPr lang="zh-CN" altLang="en-US" sz="2400" b="0">
                <a:solidFill>
                  <a:srgbClr val="FF33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青少年如何防止吸毒</a:t>
            </a:r>
            <a:r>
              <a:rPr lang="en-US" altLang="zh-CN" sz="2400" b="0">
                <a:solidFill>
                  <a:srgbClr val="FF33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?</a:t>
            </a:r>
            <a:endParaRPr lang="en-US" altLang="zh-CN" sz="2400" b="0">
              <a:solidFill>
                <a:srgbClr val="FF33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8675" name="矩形 28674"/>
          <p:cNvSpPr/>
          <p:nvPr/>
        </p:nvSpPr>
        <p:spPr>
          <a:xfrm>
            <a:off x="179388" y="1071563"/>
            <a:ext cx="7156450" cy="457200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p>
            <a:r>
              <a:rPr lang="zh-CN" altLang="en-US" sz="2400">
                <a:latin typeface="Arial" panose="020B0604020202020204" pitchFamily="34" charset="0"/>
                <a:ea typeface="黑体" panose="02010609060101010101" pitchFamily="49" charset="-122"/>
              </a:rPr>
              <a:t>只要做到以下几条，青少年就能有效地防止吸毒：</a:t>
            </a:r>
            <a:endParaRPr lang="zh-CN" altLang="en-US" sz="2400"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  <p:sp>
        <p:nvSpPr>
          <p:cNvPr id="28676" name="矩形 28675"/>
          <p:cNvSpPr/>
          <p:nvPr/>
        </p:nvSpPr>
        <p:spPr>
          <a:xfrm>
            <a:off x="311150" y="1666875"/>
            <a:ext cx="8464550" cy="701675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p>
            <a:r>
              <a:rPr lang="zh-CN" altLang="en-US" b="1">
                <a:latin typeface="Arial" panose="020B0604020202020204" pitchFamily="34" charset="0"/>
              </a:rPr>
              <a:t> </a:t>
            </a:r>
            <a:r>
              <a:rPr lang="zh-CN" altLang="en-US" sz="2000" b="1">
                <a:latin typeface="黑体" panose="02010609060101010101" pitchFamily="49" charset="-122"/>
                <a:ea typeface="黑体" panose="02010609060101010101" pitchFamily="49" charset="-122"/>
              </a:rPr>
              <a:t>（</a:t>
            </a:r>
            <a:r>
              <a:rPr lang="en-US" altLang="zh-CN" sz="2000" b="1">
                <a:latin typeface="黑体" panose="02010609060101010101" pitchFamily="49" charset="-122"/>
                <a:ea typeface="黑体" panose="02010609060101010101" pitchFamily="49" charset="-122"/>
              </a:rPr>
              <a:t>1</a:t>
            </a:r>
            <a:r>
              <a:rPr lang="zh-CN" altLang="en-US" sz="2000" b="1">
                <a:latin typeface="黑体" panose="02010609060101010101" pitchFamily="49" charset="-122"/>
                <a:ea typeface="黑体" panose="02010609060101010101" pitchFamily="49" charset="-122"/>
              </a:rPr>
              <a:t>）</a:t>
            </a:r>
            <a:r>
              <a:rPr lang="zh-CN" altLang="en-US" sz="2000">
                <a:latin typeface="黑体" panose="02010609060101010101" pitchFamily="49" charset="-122"/>
                <a:ea typeface="黑体" panose="02010609060101010101" pitchFamily="49" charset="-122"/>
              </a:rPr>
              <a:t> 接受毒品基本知识和禁毒法律法规教育，了解毒品的危害，懂得“吸</a:t>
            </a:r>
            <a:endParaRPr lang="zh-CN" altLang="en-US" sz="200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zh-CN" altLang="en-US" sz="2000">
                <a:latin typeface="黑体" panose="02010609060101010101" pitchFamily="49" charset="-122"/>
                <a:ea typeface="黑体" panose="02010609060101010101" pitchFamily="49" charset="-122"/>
              </a:rPr>
              <a:t>       毒一口，掉入虎口”的道理；</a:t>
            </a:r>
            <a:endParaRPr lang="zh-CN" altLang="en-US" sz="200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8677" name="矩形 28676"/>
          <p:cNvSpPr/>
          <p:nvPr/>
        </p:nvSpPr>
        <p:spPr>
          <a:xfrm>
            <a:off x="346075" y="2474913"/>
            <a:ext cx="7554913" cy="396875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p>
            <a:r>
              <a:rPr lang="zh-CN" altLang="en-US" sz="2000" b="1">
                <a:latin typeface="黑体" panose="02010609060101010101" pitchFamily="49" charset="-122"/>
                <a:ea typeface="黑体" panose="02010609060101010101" pitchFamily="49" charset="-122"/>
              </a:rPr>
              <a:t>（</a:t>
            </a:r>
            <a:r>
              <a:rPr lang="en-US" altLang="zh-CN" sz="2000" b="1">
                <a:latin typeface="黑体" panose="02010609060101010101" pitchFamily="49" charset="-122"/>
                <a:ea typeface="黑体" panose="02010609060101010101" pitchFamily="49" charset="-122"/>
              </a:rPr>
              <a:t>2</a:t>
            </a:r>
            <a:r>
              <a:rPr lang="zh-CN" altLang="en-US" sz="2000" b="1">
                <a:latin typeface="黑体" panose="02010609060101010101" pitchFamily="49" charset="-122"/>
                <a:ea typeface="黑体" panose="02010609060101010101" pitchFamily="49" charset="-122"/>
              </a:rPr>
              <a:t>）</a:t>
            </a:r>
            <a:r>
              <a:rPr lang="zh-CN" altLang="en-US" sz="2000">
                <a:latin typeface="黑体" panose="02010609060101010101" pitchFamily="49" charset="-122"/>
                <a:ea typeface="黑体" panose="02010609060101010101" pitchFamily="49" charset="-122"/>
              </a:rPr>
              <a:t> 树立正确的人生观，不盲目追求享受，寻求刺激，赶时髦；</a:t>
            </a:r>
            <a:endParaRPr lang="zh-CN" altLang="en-US" sz="200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8678" name="矩形 28677"/>
          <p:cNvSpPr/>
          <p:nvPr/>
        </p:nvSpPr>
        <p:spPr>
          <a:xfrm>
            <a:off x="334963" y="3159125"/>
            <a:ext cx="8558212" cy="701675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p>
            <a:r>
              <a:rPr lang="zh-CN" altLang="en-US" sz="2000" b="1">
                <a:latin typeface="黑体" panose="02010609060101010101" pitchFamily="49" charset="-122"/>
                <a:ea typeface="黑体" panose="02010609060101010101" pitchFamily="49" charset="-122"/>
              </a:rPr>
              <a:t>（</a:t>
            </a:r>
            <a:r>
              <a:rPr lang="en-US" altLang="zh-CN" sz="2000" b="1">
                <a:latin typeface="黑体" panose="02010609060101010101" pitchFamily="49" charset="-122"/>
                <a:ea typeface="黑体" panose="02010609060101010101" pitchFamily="49" charset="-122"/>
              </a:rPr>
              <a:t>3</a:t>
            </a:r>
            <a:r>
              <a:rPr lang="zh-CN" altLang="en-US" sz="2000" b="1">
                <a:latin typeface="黑体" panose="02010609060101010101" pitchFamily="49" charset="-122"/>
                <a:ea typeface="黑体" panose="02010609060101010101" pitchFamily="49" charset="-122"/>
              </a:rPr>
              <a:t>）</a:t>
            </a:r>
            <a:r>
              <a:rPr lang="zh-CN" altLang="en-US">
                <a:latin typeface="黑体" panose="02010609060101010101" pitchFamily="49" charset="-122"/>
                <a:ea typeface="黑体" panose="02010609060101010101" pitchFamily="49" charset="-122"/>
              </a:rPr>
              <a:t> </a:t>
            </a:r>
            <a:r>
              <a:rPr lang="zh-CN" altLang="en-US" sz="2000">
                <a:latin typeface="黑体" panose="02010609060101010101" pitchFamily="49" charset="-122"/>
                <a:ea typeface="黑体" panose="02010609060101010101" pitchFamily="49" charset="-122"/>
              </a:rPr>
              <a:t>不听信毒品能治病，毒品能解脱烦恼和痛苦，毒品能给人带来快乐等</a:t>
            </a:r>
            <a:endParaRPr lang="zh-CN" altLang="en-US" sz="200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zh-CN" altLang="en-US" sz="2000">
                <a:latin typeface="黑体" panose="02010609060101010101" pitchFamily="49" charset="-122"/>
                <a:ea typeface="黑体" panose="02010609060101010101" pitchFamily="49" charset="-122"/>
              </a:rPr>
              <a:t>      各种花言巧语；</a:t>
            </a:r>
            <a:endParaRPr lang="zh-CN" altLang="en-US" sz="200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8679" name="矩形 28678"/>
          <p:cNvSpPr/>
          <p:nvPr/>
        </p:nvSpPr>
        <p:spPr>
          <a:xfrm>
            <a:off x="274638" y="4095750"/>
            <a:ext cx="8569325" cy="701675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p>
            <a:r>
              <a:rPr lang="zh-CN" altLang="en-US" sz="2000" b="1">
                <a:latin typeface="黑体" panose="02010609060101010101" pitchFamily="49" charset="-122"/>
                <a:ea typeface="黑体" panose="02010609060101010101" pitchFamily="49" charset="-122"/>
              </a:rPr>
              <a:t>（</a:t>
            </a:r>
            <a:r>
              <a:rPr lang="en-US" altLang="zh-CN" sz="2000" b="1">
                <a:latin typeface="黑体" panose="02010609060101010101" pitchFamily="49" charset="-122"/>
                <a:ea typeface="黑体" panose="02010609060101010101" pitchFamily="49" charset="-122"/>
              </a:rPr>
              <a:t>4</a:t>
            </a:r>
            <a:r>
              <a:rPr lang="zh-CN" altLang="en-US" sz="2000" b="1">
                <a:latin typeface="黑体" panose="02010609060101010101" pitchFamily="49" charset="-122"/>
                <a:ea typeface="黑体" panose="02010609060101010101" pitchFamily="49" charset="-122"/>
              </a:rPr>
              <a:t>）</a:t>
            </a:r>
            <a:r>
              <a:rPr lang="zh-CN" altLang="en-US" sz="2000">
                <a:latin typeface="黑体" panose="02010609060101010101" pitchFamily="49" charset="-122"/>
                <a:ea typeface="黑体" panose="02010609060101010101" pitchFamily="49" charset="-122"/>
              </a:rPr>
              <a:t> 不结交有吸毒、贩毒行为的人。如发现亲朋好友中有吸、贩毒行为的</a:t>
            </a:r>
            <a:endParaRPr lang="zh-CN" altLang="en-US" sz="200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zh-CN" altLang="en-US" sz="2000">
                <a:latin typeface="黑体" panose="02010609060101010101" pitchFamily="49" charset="-122"/>
                <a:ea typeface="黑体" panose="02010609060101010101" pitchFamily="49" charset="-122"/>
              </a:rPr>
              <a:t>      人，</a:t>
            </a:r>
            <a:r>
              <a:rPr lang="zh-CN" altLang="en-US" sz="2000">
                <a:solidFill>
                  <a:srgbClr val="FF33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一定要劝阻，二要远离，三要报告公安机关</a:t>
            </a:r>
            <a:r>
              <a:rPr lang="zh-CN" altLang="en-US" sz="2000">
                <a:latin typeface="黑体" panose="02010609060101010101" pitchFamily="49" charset="-122"/>
                <a:ea typeface="黑体" panose="02010609060101010101" pitchFamily="49" charset="-122"/>
              </a:rPr>
              <a:t>； </a:t>
            </a:r>
            <a:endParaRPr lang="zh-CN" altLang="en-US" sz="200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8680" name="矩形 28679"/>
          <p:cNvSpPr/>
          <p:nvPr/>
        </p:nvSpPr>
        <p:spPr>
          <a:xfrm>
            <a:off x="311150" y="5032375"/>
            <a:ext cx="6796088" cy="396875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p>
            <a:r>
              <a:rPr lang="zh-CN" altLang="en-US" sz="2000" b="1">
                <a:latin typeface="黑体" panose="02010609060101010101" pitchFamily="49" charset="-122"/>
                <a:ea typeface="黑体" panose="02010609060101010101" pitchFamily="49" charset="-122"/>
              </a:rPr>
              <a:t>（</a:t>
            </a:r>
            <a:r>
              <a:rPr lang="en-US" altLang="zh-CN" sz="2000" b="1">
                <a:latin typeface="黑体" panose="02010609060101010101" pitchFamily="49" charset="-122"/>
                <a:ea typeface="黑体" panose="02010609060101010101" pitchFamily="49" charset="-122"/>
              </a:rPr>
              <a:t>5</a:t>
            </a:r>
            <a:r>
              <a:rPr lang="zh-CN" altLang="en-US" sz="2000" b="1">
                <a:latin typeface="黑体" panose="02010609060101010101" pitchFamily="49" charset="-122"/>
                <a:ea typeface="黑体" panose="02010609060101010101" pitchFamily="49" charset="-122"/>
              </a:rPr>
              <a:t>）</a:t>
            </a:r>
            <a:r>
              <a:rPr lang="zh-CN" altLang="en-US" sz="2000">
                <a:latin typeface="黑体" panose="02010609060101010101" pitchFamily="49" charset="-122"/>
                <a:ea typeface="黑体" panose="02010609060101010101" pitchFamily="49" charset="-122"/>
              </a:rPr>
              <a:t> 进歌舞厅要谨慎，决不吸食摇头丸、</a:t>
            </a:r>
            <a:r>
              <a:rPr lang="en-US" altLang="zh-CN" sz="2000" b="1">
                <a:latin typeface="黑体" panose="02010609060101010101" pitchFamily="49" charset="-122"/>
                <a:ea typeface="黑体" panose="02010609060101010101" pitchFamily="49" charset="-122"/>
              </a:rPr>
              <a:t>K </a:t>
            </a:r>
            <a:r>
              <a:rPr lang="zh-CN" altLang="en-US" sz="2000">
                <a:latin typeface="黑体" panose="02010609060101010101" pitchFamily="49" charset="-122"/>
                <a:ea typeface="黑体" panose="02010609060101010101" pitchFamily="49" charset="-122"/>
              </a:rPr>
              <a:t>粉等兴奋剂；</a:t>
            </a:r>
            <a:endParaRPr lang="zh-CN" altLang="en-US" sz="200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8681" name="矩形 28680"/>
          <p:cNvSpPr/>
          <p:nvPr/>
        </p:nvSpPr>
        <p:spPr>
          <a:xfrm>
            <a:off x="311150" y="5751513"/>
            <a:ext cx="8570913" cy="701675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p>
            <a:r>
              <a:rPr lang="zh-CN" altLang="en-US" sz="2000" b="1">
                <a:latin typeface="黑体" panose="02010609060101010101" pitchFamily="49" charset="-122"/>
                <a:ea typeface="黑体" panose="02010609060101010101" pitchFamily="49" charset="-122"/>
              </a:rPr>
              <a:t>（</a:t>
            </a:r>
            <a:r>
              <a:rPr lang="en-US" altLang="zh-CN" sz="2000" b="1">
                <a:latin typeface="黑体" panose="02010609060101010101" pitchFamily="49" charset="-122"/>
                <a:ea typeface="黑体" panose="02010609060101010101" pitchFamily="49" charset="-122"/>
              </a:rPr>
              <a:t>6</a:t>
            </a:r>
            <a:r>
              <a:rPr lang="zh-CN" altLang="en-US" sz="2000" b="1">
                <a:latin typeface="黑体" panose="02010609060101010101" pitchFamily="49" charset="-122"/>
                <a:ea typeface="黑体" panose="02010609060101010101" pitchFamily="49" charset="-122"/>
              </a:rPr>
              <a:t>）</a:t>
            </a:r>
            <a:r>
              <a:rPr lang="zh-CN" altLang="en-US" sz="2000">
                <a:latin typeface="黑体" panose="02010609060101010101" pitchFamily="49" charset="-122"/>
                <a:ea typeface="黑体" panose="02010609060101010101" pitchFamily="49" charset="-122"/>
              </a:rPr>
              <a:t> 即使自己在不知情的情况下，被引诱、欺骗吸毒一次，也要珍惜自己</a:t>
            </a:r>
            <a:endParaRPr lang="zh-CN" altLang="en-US" sz="200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zh-CN" altLang="en-US" sz="2000">
                <a:latin typeface="黑体" panose="02010609060101010101" pitchFamily="49" charset="-122"/>
                <a:ea typeface="黑体" panose="02010609060101010101" pitchFamily="49" charset="-122"/>
              </a:rPr>
              <a:t>      的生命，不再吸第二次，更不要吸第三次。</a:t>
            </a:r>
            <a:endParaRPr lang="zh-CN" altLang="en-US" sz="200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 spd="slow"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" fill="hold"/>
                                        <p:tgtEl>
                                          <p:spTgt spid="28675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" fill="hold"/>
                                        <p:tgtEl>
                                          <p:spTgt spid="28676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" fill="hold"/>
                                        <p:tgtEl>
                                          <p:spTgt spid="28677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" fill="hold"/>
                                        <p:tgtEl>
                                          <p:spTgt spid="28678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" fill="hold"/>
                                        <p:tgtEl>
                                          <p:spTgt spid="28679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" fill="hold"/>
                                        <p:tgtEl>
                                          <p:spTgt spid="28680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" fill="hold"/>
                                        <p:tgtEl>
                                          <p:spTgt spid="28681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5" grpId="0"/>
      <p:bldP spid="28676" grpId="0"/>
      <p:bldP spid="28677" grpId="0"/>
      <p:bldP spid="28678" grpId="0"/>
      <p:bldP spid="28679" grpId="0"/>
      <p:bldP spid="28680" grpId="0"/>
      <p:bldP spid="28681" grpId="0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77826" name="标题 77825"/>
          <p:cNvSpPr>
            <a:spLocks noGrp="1"/>
          </p:cNvSpPr>
          <p:nvPr>
            <p:ph type="title"/>
          </p:nvPr>
        </p:nvSpPr>
        <p:spPr>
          <a:xfrm>
            <a:off x="3290888" y="90488"/>
            <a:ext cx="4810125" cy="1190625"/>
          </a:xfrm>
          <a:ln/>
        </p:spPr>
        <p:txBody>
          <a:bodyPr anchor="ctr"/>
          <a:p>
            <a:r>
              <a:rPr lang="zh-CN" altLang="en-US" dirty="0">
                <a:solidFill>
                  <a:schemeClr val="tx1"/>
                </a:solidFill>
              </a:rPr>
              <a:t>青少年如何防止吸毒</a:t>
            </a:r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77827" name="文本占位符 77826"/>
          <p:cNvSpPr>
            <a:spLocks noGrp="1"/>
          </p:cNvSpPr>
          <p:nvPr>
            <p:ph type="body" idx="1"/>
          </p:nvPr>
        </p:nvSpPr>
        <p:spPr>
          <a:xfrm>
            <a:off x="990600" y="1981200"/>
            <a:ext cx="6248400" cy="4267200"/>
          </a:xfrm>
          <a:ln/>
        </p:spPr>
        <p:txBody>
          <a:bodyPr/>
          <a:p>
            <a:endParaRPr lang="zh-CN" altLang="en-US" sz="3600" b="1" dirty="0"/>
          </a:p>
        </p:txBody>
      </p:sp>
      <p:pic>
        <p:nvPicPr>
          <p:cNvPr id="77828" name="图片 77827" descr="lhh_1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38200" y="1219200"/>
            <a:ext cx="7162800" cy="54102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slow">
    <p:pull dir="ru"/>
  </p:transition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76802" name="标题 76801"/>
          <p:cNvSpPr>
            <a:spLocks noGrp="1"/>
          </p:cNvSpPr>
          <p:nvPr>
            <p:ph type="title"/>
          </p:nvPr>
        </p:nvSpPr>
        <p:spPr>
          <a:xfrm>
            <a:off x="2555875" y="0"/>
            <a:ext cx="6096000" cy="1143000"/>
          </a:xfrm>
          <a:ln/>
        </p:spPr>
        <p:txBody>
          <a:bodyPr anchor="ctr"/>
          <a:p>
            <a:r>
              <a:rPr lang="zh-CN" altLang="en-US" dirty="0">
                <a:solidFill>
                  <a:schemeClr val="tx1"/>
                </a:solidFill>
              </a:rPr>
              <a:t>青少年如何防止吸毒</a:t>
            </a:r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76803" name="文本占位符 76802"/>
          <p:cNvSpPr>
            <a:spLocks noGrp="1"/>
          </p:cNvSpPr>
          <p:nvPr>
            <p:ph type="body" idx="1"/>
          </p:nvPr>
        </p:nvSpPr>
        <p:spPr>
          <a:xfrm>
            <a:off x="1187450" y="1758950"/>
            <a:ext cx="5819775" cy="4181475"/>
          </a:xfrm>
          <a:ln/>
        </p:spPr>
        <p:txBody>
          <a:bodyPr/>
          <a:p>
            <a:endParaRPr lang="zh-CN" altLang="en-US" sz="4400" b="1" dirty="0"/>
          </a:p>
        </p:txBody>
      </p:sp>
      <p:pic>
        <p:nvPicPr>
          <p:cNvPr id="76804" name="图片 76803" descr="lhh_1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11188" y="1125538"/>
            <a:ext cx="8001000" cy="54864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slow">
    <p:pull dir="ru"/>
  </p:transition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80898" name="文本框 80897"/>
          <p:cNvSpPr txBox="1"/>
          <p:nvPr/>
        </p:nvSpPr>
        <p:spPr>
          <a:xfrm>
            <a:off x="684213" y="1989138"/>
            <a:ext cx="7773987" cy="40084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3200" b="1" dirty="0">
                <a:latin typeface="楷体_GB2312" pitchFamily="49" charset="-122"/>
                <a:ea typeface="楷体_GB2312" pitchFamily="49" charset="-122"/>
              </a:rPr>
              <a:t>  一是：直接拒绝；</a:t>
            </a:r>
            <a:endParaRPr lang="zh-CN" altLang="en-US" sz="3200" b="1" dirty="0">
              <a:latin typeface="楷体_GB2312" pitchFamily="49" charset="-122"/>
              <a:ea typeface="楷体_GB2312" pitchFamily="49" charset="-122"/>
            </a:endParaRPr>
          </a:p>
          <a:p>
            <a:pPr>
              <a:lnSpc>
                <a:spcPts val="4500"/>
              </a:lnSpc>
            </a:pPr>
            <a:r>
              <a:rPr lang="zh-CN" altLang="en-US" sz="3200" b="1" dirty="0">
                <a:latin typeface="楷体_GB2312" pitchFamily="49" charset="-122"/>
                <a:ea typeface="楷体_GB2312" pitchFamily="49" charset="-122"/>
              </a:rPr>
              <a:t>  二是：找借口溜走；</a:t>
            </a:r>
            <a:endParaRPr lang="zh-CN" altLang="en-US" sz="3200" b="1" dirty="0">
              <a:latin typeface="楷体_GB2312" pitchFamily="49" charset="-122"/>
              <a:ea typeface="楷体_GB2312" pitchFamily="49" charset="-122"/>
            </a:endParaRPr>
          </a:p>
          <a:p>
            <a:pPr>
              <a:lnSpc>
                <a:spcPts val="4500"/>
              </a:lnSpc>
            </a:pPr>
            <a:r>
              <a:rPr lang="zh-CN" altLang="en-US" sz="3200" b="1" dirty="0">
                <a:latin typeface="楷体_GB2312" pitchFamily="49" charset="-122"/>
                <a:ea typeface="楷体_GB2312" pitchFamily="49" charset="-122"/>
              </a:rPr>
              <a:t>  三是：提出相反意见或转移话题；</a:t>
            </a:r>
            <a:endParaRPr lang="zh-CN" altLang="en-US" sz="3200" b="1" dirty="0">
              <a:latin typeface="楷体_GB2312" pitchFamily="49" charset="-122"/>
              <a:ea typeface="楷体_GB2312" pitchFamily="49" charset="-122"/>
            </a:endParaRPr>
          </a:p>
          <a:p>
            <a:pPr>
              <a:lnSpc>
                <a:spcPts val="4500"/>
              </a:lnSpc>
            </a:pPr>
            <a:r>
              <a:rPr lang="zh-CN" altLang="en-US" sz="3200" b="1" dirty="0">
                <a:latin typeface="楷体_GB2312" pitchFamily="49" charset="-122"/>
                <a:ea typeface="楷体_GB2312" pitchFamily="49" charset="-122"/>
              </a:rPr>
              <a:t>  四是：秘密报案（偷偷告诉你依赖的人</a:t>
            </a:r>
            <a:endParaRPr lang="zh-CN" altLang="en-US" sz="3200" b="1" dirty="0">
              <a:latin typeface="楷体_GB2312" pitchFamily="49" charset="-122"/>
              <a:ea typeface="楷体_GB2312" pitchFamily="49" charset="-122"/>
            </a:endParaRPr>
          </a:p>
          <a:p>
            <a:pPr>
              <a:lnSpc>
                <a:spcPts val="4500"/>
              </a:lnSpc>
            </a:pPr>
            <a:r>
              <a:rPr lang="zh-CN" altLang="en-US" sz="3200" b="1" dirty="0">
                <a:latin typeface="楷体_GB2312" pitchFamily="49" charset="-122"/>
                <a:ea typeface="楷体_GB2312" pitchFamily="49" charset="-122"/>
              </a:rPr>
              <a:t>　　      或拨打报警电话</a:t>
            </a:r>
            <a:r>
              <a:rPr lang="en-US" altLang="zh-CN" sz="3200" b="1">
                <a:latin typeface="楷体_GB2312" pitchFamily="49" charset="-122"/>
                <a:ea typeface="楷体_GB2312" pitchFamily="49" charset="-122"/>
              </a:rPr>
              <a:t>:110</a:t>
            </a:r>
            <a:r>
              <a:rPr lang="zh-CN" altLang="en-US" sz="3200" b="1" dirty="0">
                <a:latin typeface="楷体_GB2312" pitchFamily="49" charset="-122"/>
                <a:ea typeface="楷体_GB2312" pitchFamily="49" charset="-122"/>
              </a:rPr>
              <a:t>）；</a:t>
            </a:r>
            <a:endParaRPr lang="zh-CN" altLang="en-US" sz="3200" b="1" dirty="0">
              <a:latin typeface="楷体_GB2312" pitchFamily="49" charset="-122"/>
              <a:ea typeface="楷体_GB2312" pitchFamily="49" charset="-122"/>
            </a:endParaRPr>
          </a:p>
          <a:p>
            <a:pPr>
              <a:lnSpc>
                <a:spcPts val="4500"/>
              </a:lnSpc>
            </a:pPr>
            <a:r>
              <a:rPr lang="zh-CN" altLang="en-US" sz="3200" b="1" dirty="0">
                <a:latin typeface="楷体_GB2312" pitchFamily="49" charset="-122"/>
                <a:ea typeface="楷体_GB2312" pitchFamily="49" charset="-122"/>
              </a:rPr>
              <a:t> 五是：当毒贩毒友逼你吸毒并威胁你时，</a:t>
            </a:r>
            <a:endParaRPr lang="zh-CN" altLang="en-US" sz="3200" b="1" dirty="0">
              <a:latin typeface="楷体_GB2312" pitchFamily="49" charset="-122"/>
              <a:ea typeface="楷体_GB2312" pitchFamily="49" charset="-122"/>
            </a:endParaRPr>
          </a:p>
          <a:p>
            <a:pPr>
              <a:lnSpc>
                <a:spcPts val="4500"/>
              </a:lnSpc>
            </a:pPr>
            <a:r>
              <a:rPr lang="zh-CN" altLang="en-US" sz="3200" b="1" dirty="0">
                <a:latin typeface="楷体_GB2312" pitchFamily="49" charset="-122"/>
                <a:ea typeface="楷体_GB2312" pitchFamily="49" charset="-122"/>
              </a:rPr>
              <a:t>　　    要第一时间告诉你的师长。</a:t>
            </a:r>
            <a:endParaRPr lang="zh-CN" altLang="en-US" sz="3200" b="1" dirty="0"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80899" name="文本框 80898"/>
          <p:cNvSpPr txBox="1"/>
          <p:nvPr/>
        </p:nvSpPr>
        <p:spPr>
          <a:xfrm>
            <a:off x="2987675" y="260350"/>
            <a:ext cx="5256213" cy="8223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800" dirty="0">
                <a:latin typeface="Arial" panose="020B0604020202020204" pitchFamily="34" charset="0"/>
                <a:ea typeface="黑体" panose="02010609060101010101" pitchFamily="49" charset="-122"/>
              </a:rPr>
              <a:t>防毒常用的措施：</a:t>
            </a:r>
            <a:endParaRPr lang="zh-CN" altLang="en-US" sz="4800" dirty="0"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8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08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08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0898" grpId="0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9698" name="标题 29697"/>
          <p:cNvSpPr>
            <a:spLocks noGrp="1"/>
          </p:cNvSpPr>
          <p:nvPr>
            <p:ph type="title"/>
          </p:nvPr>
        </p:nvSpPr>
        <p:spPr>
          <a:xfrm>
            <a:off x="2411413" y="0"/>
            <a:ext cx="8229600" cy="1141413"/>
          </a:xfrm>
          <a:ln/>
        </p:spPr>
        <p:txBody>
          <a:bodyPr anchor="ctr"/>
          <a:p>
            <a:r>
              <a:rPr lang="zh-CN" altLang="en-US" sz="2400" b="0">
                <a:solidFill>
                  <a:schemeClr val="tx1"/>
                </a:solidFill>
                <a:ea typeface="黑体" panose="02010609060101010101" pitchFamily="49" charset="-122"/>
              </a:rPr>
              <a:t>涉毒犯罪数字标准</a:t>
            </a:r>
            <a:endParaRPr lang="zh-CN" altLang="en-US" sz="2400" b="0">
              <a:solidFill>
                <a:schemeClr val="tx1"/>
              </a:solidFill>
              <a:ea typeface="黑体" panose="02010609060101010101" pitchFamily="49" charset="-122"/>
            </a:endParaRPr>
          </a:p>
        </p:txBody>
      </p:sp>
      <p:sp>
        <p:nvSpPr>
          <p:cNvPr id="29699" name="矩形 29698"/>
          <p:cNvSpPr/>
          <p:nvPr/>
        </p:nvSpPr>
        <p:spPr>
          <a:xfrm>
            <a:off x="0" y="1196975"/>
            <a:ext cx="8743950" cy="1187450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p>
            <a:pPr indent="266700"/>
            <a:r>
              <a:rPr lang="zh-CN" altLang="en-US" sz="2400" b="1">
                <a:solidFill>
                  <a:srgbClr val="FF33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走私、贩卖、运输、制造毒品，无论数量多少，都应当追</a:t>
            </a:r>
            <a:endParaRPr lang="zh-CN" altLang="en-US" sz="2400" b="1">
              <a:solidFill>
                <a:srgbClr val="FF33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indent="266700"/>
            <a:r>
              <a:rPr lang="zh-CN" altLang="en-US" sz="2400" b="1">
                <a:solidFill>
                  <a:srgbClr val="FF33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究刑事责任，予以刑事处罚。</a:t>
            </a:r>
            <a:endParaRPr lang="zh-CN" altLang="en-US" sz="2400" b="1">
              <a:solidFill>
                <a:srgbClr val="FF33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indent="266700"/>
            <a:r>
              <a:rPr lang="zh-CN" altLang="en-US" sz="2400" b="1">
                <a:solidFill>
                  <a:srgbClr val="FF33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　　                             </a:t>
            </a:r>
            <a:r>
              <a:rPr lang="en-US" altLang="zh-CN" sz="2400" b="1">
                <a:latin typeface="Arial" panose="020B0604020202020204" pitchFamily="34" charset="0"/>
                <a:ea typeface="黑体" panose="02010609060101010101" pitchFamily="49" charset="-122"/>
              </a:rPr>
              <a:t>———</a:t>
            </a:r>
            <a:r>
              <a:rPr lang="en-US" altLang="zh-CN" sz="2400" b="1">
                <a:latin typeface="黑体" panose="02010609060101010101" pitchFamily="49" charset="-122"/>
                <a:ea typeface="黑体" panose="02010609060101010101" pitchFamily="49" charset="-122"/>
              </a:rPr>
              <a:t>《</a:t>
            </a:r>
            <a:r>
              <a:rPr lang="zh-CN" altLang="en-US" sz="2400" b="1">
                <a:latin typeface="黑体" panose="02010609060101010101" pitchFamily="49" charset="-122"/>
                <a:ea typeface="黑体" panose="02010609060101010101" pitchFamily="49" charset="-122"/>
              </a:rPr>
              <a:t>刑法</a:t>
            </a:r>
            <a:r>
              <a:rPr lang="en-US" altLang="zh-CN" sz="2400" b="1">
                <a:latin typeface="黑体" panose="02010609060101010101" pitchFamily="49" charset="-122"/>
                <a:ea typeface="黑体" panose="02010609060101010101" pitchFamily="49" charset="-122"/>
              </a:rPr>
              <a:t>》</a:t>
            </a:r>
            <a:r>
              <a:rPr lang="zh-CN" altLang="en-US" sz="2400" b="1">
                <a:latin typeface="黑体" panose="02010609060101010101" pitchFamily="49" charset="-122"/>
                <a:ea typeface="黑体" panose="02010609060101010101" pitchFamily="49" charset="-122"/>
              </a:rPr>
              <a:t>第</a:t>
            </a:r>
            <a:r>
              <a:rPr lang="en-US" altLang="zh-CN" sz="2400" b="1">
                <a:latin typeface="黑体" panose="02010609060101010101" pitchFamily="49" charset="-122"/>
                <a:ea typeface="黑体" panose="02010609060101010101" pitchFamily="49" charset="-122"/>
              </a:rPr>
              <a:t>347</a:t>
            </a:r>
            <a:r>
              <a:rPr lang="zh-CN" altLang="en-US" sz="2400" b="1">
                <a:latin typeface="黑体" panose="02010609060101010101" pitchFamily="49" charset="-122"/>
                <a:ea typeface="黑体" panose="02010609060101010101" pitchFamily="49" charset="-122"/>
              </a:rPr>
              <a:t>条</a:t>
            </a:r>
            <a:endParaRPr lang="zh-CN" altLang="en-US" sz="2400" b="1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9700" name="矩形 29699"/>
          <p:cNvSpPr/>
          <p:nvPr/>
        </p:nvSpPr>
        <p:spPr>
          <a:xfrm>
            <a:off x="2940050" y="2179638"/>
            <a:ext cx="3216275" cy="457200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p>
            <a:r>
              <a:rPr lang="zh-CN" altLang="en-US" sz="2400" b="1">
                <a:latin typeface="Arial" panose="020B0604020202020204" pitchFamily="34" charset="0"/>
                <a:ea typeface="黑体" panose="02010609060101010101" pitchFamily="49" charset="-122"/>
              </a:rPr>
              <a:t>罪名、数量及量刑：</a:t>
            </a:r>
            <a:endParaRPr lang="zh-CN" altLang="en-US" sz="2400" b="1"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  <p:sp>
        <p:nvSpPr>
          <p:cNvPr id="29701" name="矩形 29700"/>
          <p:cNvSpPr/>
          <p:nvPr/>
        </p:nvSpPr>
        <p:spPr>
          <a:xfrm>
            <a:off x="490538" y="2871788"/>
            <a:ext cx="8197850" cy="701675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p>
            <a:r>
              <a:rPr lang="en-US" altLang="zh-CN" sz="2000">
                <a:latin typeface="黑体" panose="02010609060101010101" pitchFamily="49" charset="-122"/>
                <a:ea typeface="黑体" panose="02010609060101010101" pitchFamily="49" charset="-122"/>
              </a:rPr>
              <a:t>1</a:t>
            </a:r>
            <a:r>
              <a:rPr lang="zh-CN" altLang="en-US" sz="2000">
                <a:latin typeface="黑体" panose="02010609060101010101" pitchFamily="49" charset="-122"/>
                <a:ea typeface="黑体" panose="02010609060101010101" pitchFamily="49" charset="-122"/>
              </a:rPr>
              <a:t>、走私贩卖运输制造毒品；鸦片</a:t>
            </a:r>
            <a:r>
              <a:rPr lang="en-US" altLang="zh-CN" sz="2000" b="1">
                <a:solidFill>
                  <a:srgbClr val="FF33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1000</a:t>
            </a:r>
            <a:r>
              <a:rPr lang="zh-CN" altLang="en-US" sz="2000">
                <a:latin typeface="黑体" panose="02010609060101010101" pitchFamily="49" charset="-122"/>
                <a:ea typeface="黑体" panose="02010609060101010101" pitchFamily="49" charset="-122"/>
              </a:rPr>
              <a:t>克以上海洛因</a:t>
            </a:r>
            <a:r>
              <a:rPr lang="en-US" altLang="zh-CN" sz="2000" b="1">
                <a:solidFill>
                  <a:srgbClr val="FF33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50</a:t>
            </a:r>
            <a:r>
              <a:rPr lang="zh-CN" altLang="en-US" sz="2000">
                <a:latin typeface="黑体" panose="02010609060101010101" pitchFamily="49" charset="-122"/>
                <a:ea typeface="黑体" panose="02010609060101010101" pitchFamily="49" charset="-122"/>
              </a:rPr>
              <a:t>克以上；处</a:t>
            </a:r>
            <a:r>
              <a:rPr lang="en-US" altLang="zh-CN" sz="2000" b="1">
                <a:solidFill>
                  <a:srgbClr val="FF33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15</a:t>
            </a:r>
            <a:r>
              <a:rPr lang="zh-CN" altLang="en-US" sz="2000">
                <a:latin typeface="黑体" panose="02010609060101010101" pitchFamily="49" charset="-122"/>
                <a:ea typeface="黑体" panose="02010609060101010101" pitchFamily="49" charset="-122"/>
              </a:rPr>
              <a:t>年有</a:t>
            </a:r>
            <a:endParaRPr lang="zh-CN" altLang="en-US" sz="200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zh-CN" altLang="en-US" sz="2000">
                <a:latin typeface="黑体" panose="02010609060101010101" pitchFamily="49" charset="-122"/>
                <a:ea typeface="黑体" panose="02010609060101010101" pitchFamily="49" charset="-122"/>
              </a:rPr>
              <a:t>   期徒刑，</a:t>
            </a:r>
            <a:r>
              <a:rPr lang="zh-CN" altLang="en-US" sz="2000">
                <a:solidFill>
                  <a:srgbClr val="FF33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无期徒刑</a:t>
            </a:r>
            <a:r>
              <a:rPr lang="zh-CN" altLang="en-US" sz="2000">
                <a:latin typeface="黑体" panose="02010609060101010101" pitchFamily="49" charset="-122"/>
                <a:ea typeface="黑体" panose="02010609060101010101" pitchFamily="49" charset="-122"/>
              </a:rPr>
              <a:t>或者</a:t>
            </a:r>
            <a:r>
              <a:rPr lang="zh-CN" altLang="en-US" sz="2000">
                <a:solidFill>
                  <a:srgbClr val="FF33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死刑</a:t>
            </a:r>
            <a:r>
              <a:rPr lang="zh-CN" altLang="en-US" sz="2000">
                <a:latin typeface="黑体" panose="02010609060101010101" pitchFamily="49" charset="-122"/>
                <a:ea typeface="黑体" panose="02010609060101010101" pitchFamily="49" charset="-122"/>
              </a:rPr>
              <a:t>。</a:t>
            </a:r>
            <a:endParaRPr lang="zh-CN" altLang="en-US" sz="200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9702" name="矩形 29701"/>
          <p:cNvSpPr/>
          <p:nvPr/>
        </p:nvSpPr>
        <p:spPr>
          <a:xfrm>
            <a:off x="474663" y="3806825"/>
            <a:ext cx="8326437" cy="701675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p>
            <a:r>
              <a:rPr lang="en-US" altLang="zh-CN" sz="2000">
                <a:latin typeface="黑体" panose="02010609060101010101" pitchFamily="49" charset="-122"/>
                <a:ea typeface="黑体" panose="02010609060101010101" pitchFamily="49" charset="-122"/>
              </a:rPr>
              <a:t>2</a:t>
            </a:r>
            <a:r>
              <a:rPr lang="zh-CN" altLang="en-US" sz="2000">
                <a:latin typeface="黑体" panose="02010609060101010101" pitchFamily="49" charset="-122"/>
                <a:ea typeface="黑体" panose="02010609060101010101" pitchFamily="49" charset="-122"/>
              </a:rPr>
              <a:t>、走私贩卖运输制造毒品；鸦片</a:t>
            </a:r>
            <a:r>
              <a:rPr lang="en-US" altLang="zh-CN" sz="2000" b="1">
                <a:solidFill>
                  <a:srgbClr val="FF33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200</a:t>
            </a:r>
            <a:r>
              <a:rPr lang="zh-CN" altLang="en-US" sz="2000">
                <a:latin typeface="黑体" panose="02010609060101010101" pitchFamily="49" charset="-122"/>
                <a:ea typeface="黑体" panose="02010609060101010101" pitchFamily="49" charset="-122"/>
              </a:rPr>
              <a:t>克以上不满</a:t>
            </a:r>
            <a:r>
              <a:rPr lang="en-US" altLang="zh-CN" sz="2000" b="1">
                <a:solidFill>
                  <a:srgbClr val="FF33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1000</a:t>
            </a:r>
            <a:r>
              <a:rPr lang="zh-CN" altLang="en-US" sz="2000">
                <a:latin typeface="黑体" panose="02010609060101010101" pitchFamily="49" charset="-122"/>
                <a:ea typeface="黑体" panose="02010609060101010101" pitchFamily="49" charset="-122"/>
              </a:rPr>
              <a:t>克海洛因</a:t>
            </a:r>
            <a:r>
              <a:rPr lang="en-US" altLang="zh-CN" sz="2000" b="1">
                <a:solidFill>
                  <a:srgbClr val="FF33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10</a:t>
            </a:r>
            <a:r>
              <a:rPr lang="zh-CN" altLang="en-US" sz="2000">
                <a:latin typeface="黑体" panose="02010609060101010101" pitchFamily="49" charset="-122"/>
                <a:ea typeface="黑体" panose="02010609060101010101" pitchFamily="49" charset="-122"/>
              </a:rPr>
              <a:t>克以上不</a:t>
            </a:r>
            <a:endParaRPr lang="zh-CN" altLang="en-US" sz="200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zh-CN" altLang="en-US" sz="2000">
                <a:latin typeface="黑体" panose="02010609060101010101" pitchFamily="49" charset="-122"/>
                <a:ea typeface="黑体" panose="02010609060101010101" pitchFamily="49" charset="-122"/>
              </a:rPr>
              <a:t>   满</a:t>
            </a:r>
            <a:r>
              <a:rPr lang="en-US" altLang="zh-CN" sz="2000" b="1">
                <a:solidFill>
                  <a:srgbClr val="FF33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50</a:t>
            </a:r>
            <a:r>
              <a:rPr lang="zh-CN" altLang="en-US" sz="2000">
                <a:latin typeface="黑体" panose="02010609060101010101" pitchFamily="49" charset="-122"/>
                <a:ea typeface="黑体" panose="02010609060101010101" pitchFamily="49" charset="-122"/>
              </a:rPr>
              <a:t>克；处</a:t>
            </a:r>
            <a:r>
              <a:rPr lang="en-US" altLang="zh-CN" sz="2000" b="1">
                <a:solidFill>
                  <a:srgbClr val="FF33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7</a:t>
            </a:r>
            <a:r>
              <a:rPr lang="zh-CN" altLang="en-US" sz="2000">
                <a:latin typeface="黑体" panose="02010609060101010101" pitchFamily="49" charset="-122"/>
                <a:ea typeface="黑体" panose="02010609060101010101" pitchFamily="49" charset="-122"/>
              </a:rPr>
              <a:t>年以上有期徒刑。</a:t>
            </a:r>
            <a:endParaRPr lang="zh-CN" altLang="en-US" sz="200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9703" name="矩形 29702"/>
          <p:cNvSpPr/>
          <p:nvPr/>
        </p:nvSpPr>
        <p:spPr>
          <a:xfrm>
            <a:off x="490538" y="4743450"/>
            <a:ext cx="8323262" cy="701675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p>
            <a:r>
              <a:rPr lang="en-US" altLang="zh-CN" sz="2000">
                <a:latin typeface="黑体" panose="02010609060101010101" pitchFamily="49" charset="-122"/>
                <a:ea typeface="黑体" panose="02010609060101010101" pitchFamily="49" charset="-122"/>
              </a:rPr>
              <a:t>3</a:t>
            </a:r>
            <a:r>
              <a:rPr lang="zh-CN" altLang="en-US" sz="2000">
                <a:latin typeface="黑体" panose="02010609060101010101" pitchFamily="49" charset="-122"/>
                <a:ea typeface="黑体" panose="02010609060101010101" pitchFamily="49" charset="-122"/>
              </a:rPr>
              <a:t>、非法持有毒品；鸦片</a:t>
            </a:r>
            <a:r>
              <a:rPr lang="en-US" altLang="zh-CN" sz="2000" b="1">
                <a:solidFill>
                  <a:srgbClr val="FF33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1000</a:t>
            </a:r>
            <a:r>
              <a:rPr lang="zh-CN" altLang="en-US" sz="2000">
                <a:latin typeface="黑体" panose="02010609060101010101" pitchFamily="49" charset="-122"/>
                <a:ea typeface="黑体" panose="02010609060101010101" pitchFamily="49" charset="-122"/>
              </a:rPr>
              <a:t>克以上海洛因</a:t>
            </a:r>
            <a:r>
              <a:rPr lang="en-US" altLang="zh-CN" sz="2000" b="1">
                <a:latin typeface="黑体" panose="02010609060101010101" pitchFamily="49" charset="-122"/>
                <a:ea typeface="黑体" panose="02010609060101010101" pitchFamily="49" charset="-122"/>
              </a:rPr>
              <a:t>50</a:t>
            </a:r>
            <a:r>
              <a:rPr lang="zh-CN" altLang="en-US" sz="2000">
                <a:latin typeface="黑体" panose="02010609060101010101" pitchFamily="49" charset="-122"/>
                <a:ea typeface="黑体" panose="02010609060101010101" pitchFamily="49" charset="-122"/>
              </a:rPr>
              <a:t>克以上；处</a:t>
            </a:r>
            <a:r>
              <a:rPr lang="en-US" altLang="zh-CN" sz="2000" b="1">
                <a:solidFill>
                  <a:srgbClr val="FF33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7</a:t>
            </a:r>
            <a:r>
              <a:rPr lang="zh-CN" altLang="en-US" sz="2000">
                <a:latin typeface="黑体" panose="02010609060101010101" pitchFamily="49" charset="-122"/>
                <a:ea typeface="黑体" panose="02010609060101010101" pitchFamily="49" charset="-122"/>
              </a:rPr>
              <a:t>年以上有期徒刑</a:t>
            </a:r>
            <a:endParaRPr lang="zh-CN" altLang="en-US" sz="200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zh-CN" altLang="en-US" sz="2000">
                <a:latin typeface="黑体" panose="02010609060101010101" pitchFamily="49" charset="-122"/>
                <a:ea typeface="黑体" panose="02010609060101010101" pitchFamily="49" charset="-122"/>
              </a:rPr>
              <a:t>   或者</a:t>
            </a:r>
            <a:r>
              <a:rPr lang="zh-CN" altLang="en-US" sz="2000">
                <a:solidFill>
                  <a:srgbClr val="FF33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无期徒刑</a:t>
            </a:r>
            <a:r>
              <a:rPr lang="zh-CN" altLang="en-US" sz="2000">
                <a:latin typeface="黑体" panose="02010609060101010101" pitchFamily="49" charset="-122"/>
                <a:ea typeface="黑体" panose="02010609060101010101" pitchFamily="49" charset="-122"/>
              </a:rPr>
              <a:t>。</a:t>
            </a:r>
            <a:endParaRPr lang="zh-CN" altLang="en-US" sz="200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9704" name="矩形 29703"/>
          <p:cNvSpPr/>
          <p:nvPr/>
        </p:nvSpPr>
        <p:spPr>
          <a:xfrm>
            <a:off x="490538" y="5680075"/>
            <a:ext cx="8329612" cy="701675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p>
            <a:r>
              <a:rPr lang="en-US" altLang="zh-CN" sz="2000">
                <a:latin typeface="黑体" panose="02010609060101010101" pitchFamily="49" charset="-122"/>
                <a:ea typeface="黑体" panose="02010609060101010101" pitchFamily="49" charset="-122"/>
              </a:rPr>
              <a:t>4</a:t>
            </a:r>
            <a:r>
              <a:rPr lang="zh-CN" altLang="en-US" sz="2000">
                <a:latin typeface="黑体" panose="02010609060101010101" pitchFamily="49" charset="-122"/>
                <a:ea typeface="黑体" panose="02010609060101010101" pitchFamily="49" charset="-122"/>
              </a:rPr>
              <a:t>、非法持有毒品；鸦片</a:t>
            </a:r>
            <a:r>
              <a:rPr lang="en-US" altLang="zh-CN" sz="2000" b="1">
                <a:solidFill>
                  <a:srgbClr val="FF33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200</a:t>
            </a:r>
            <a:r>
              <a:rPr lang="zh-CN" altLang="en-US" sz="2000">
                <a:latin typeface="黑体" panose="02010609060101010101" pitchFamily="49" charset="-122"/>
                <a:ea typeface="黑体" panose="02010609060101010101" pitchFamily="49" charset="-122"/>
              </a:rPr>
              <a:t>克以上不满</a:t>
            </a:r>
            <a:r>
              <a:rPr lang="en-US" altLang="zh-CN" sz="2000" b="1">
                <a:solidFill>
                  <a:srgbClr val="FF33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1000</a:t>
            </a:r>
            <a:r>
              <a:rPr lang="zh-CN" altLang="en-US" sz="2000">
                <a:latin typeface="黑体" panose="02010609060101010101" pitchFamily="49" charset="-122"/>
                <a:ea typeface="黑体" panose="02010609060101010101" pitchFamily="49" charset="-122"/>
              </a:rPr>
              <a:t>克海洛因</a:t>
            </a:r>
            <a:r>
              <a:rPr lang="en-US" altLang="zh-CN" sz="2000" b="1">
                <a:solidFill>
                  <a:srgbClr val="FF33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10</a:t>
            </a:r>
            <a:r>
              <a:rPr lang="zh-CN" altLang="en-US" sz="2000">
                <a:latin typeface="黑体" panose="02010609060101010101" pitchFamily="49" charset="-122"/>
                <a:ea typeface="黑体" panose="02010609060101010101" pitchFamily="49" charset="-122"/>
              </a:rPr>
              <a:t>克以上不满</a:t>
            </a:r>
            <a:r>
              <a:rPr lang="en-US" altLang="zh-CN" sz="2000" b="1">
                <a:solidFill>
                  <a:srgbClr val="FF33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50</a:t>
            </a:r>
            <a:r>
              <a:rPr lang="zh-CN" altLang="en-US" sz="2000">
                <a:latin typeface="黑体" panose="02010609060101010101" pitchFamily="49" charset="-122"/>
                <a:ea typeface="黑体" panose="02010609060101010101" pitchFamily="49" charset="-122"/>
              </a:rPr>
              <a:t>克；</a:t>
            </a:r>
            <a:endParaRPr lang="zh-CN" altLang="en-US" sz="200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zh-CN" altLang="en-US" sz="2000">
                <a:latin typeface="黑体" panose="02010609060101010101" pitchFamily="49" charset="-122"/>
                <a:ea typeface="黑体" panose="02010609060101010101" pitchFamily="49" charset="-122"/>
              </a:rPr>
              <a:t>   处</a:t>
            </a:r>
            <a:r>
              <a:rPr lang="en-US" altLang="zh-CN" sz="2000" b="1">
                <a:solidFill>
                  <a:srgbClr val="FF33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7</a:t>
            </a:r>
            <a:r>
              <a:rPr lang="zh-CN" altLang="en-US" sz="2000">
                <a:latin typeface="黑体" panose="02010609060101010101" pitchFamily="49" charset="-122"/>
                <a:ea typeface="黑体" panose="02010609060101010101" pitchFamily="49" charset="-122"/>
              </a:rPr>
              <a:t>年以下有期徒刑。</a:t>
            </a:r>
            <a:endParaRPr lang="zh-CN" altLang="en-US" sz="200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 spd="slow"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" fill="hold"/>
                                        <p:tgtEl>
                                          <p:spTgt spid="29699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" fill="hold"/>
                                        <p:tgtEl>
                                          <p:spTgt spid="29700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" fill="hold"/>
                                        <p:tgtEl>
                                          <p:spTgt spid="29701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" fill="hold"/>
                                        <p:tgtEl>
                                          <p:spTgt spid="29702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" fill="hold"/>
                                        <p:tgtEl>
                                          <p:spTgt spid="29703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" fill="hold"/>
                                        <p:tgtEl>
                                          <p:spTgt spid="29704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699" grpId="0"/>
      <p:bldP spid="29700" grpId="0"/>
      <p:bldP spid="29701" grpId="0"/>
      <p:bldP spid="29702" grpId="0"/>
      <p:bldP spid="29703" grpId="0"/>
      <p:bldP spid="2970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0242" name="标题 10241"/>
          <p:cNvSpPr>
            <a:spLocks noGrp="1"/>
          </p:cNvSpPr>
          <p:nvPr>
            <p:ph type="title"/>
          </p:nvPr>
        </p:nvSpPr>
        <p:spPr>
          <a:xfrm>
            <a:off x="539750" y="-1141412"/>
            <a:ext cx="8229600" cy="1141412"/>
          </a:xfrm>
          <a:ln/>
        </p:spPr>
        <p:txBody>
          <a:bodyPr anchor="ctr"/>
          <a:p>
            <a:r>
              <a:rPr lang="zh-CN" altLang="en-US" sz="1400"/>
              <a:t>毒品危害一 、吸毒摧残人生</a:t>
            </a:r>
            <a:r>
              <a:rPr lang="en-US" altLang="zh-CN" sz="1400" b="0"/>
              <a:t>A </a:t>
            </a:r>
            <a:r>
              <a:rPr lang="zh-CN" altLang="en-US" sz="1400" b="0"/>
              <a:t>对身体的危害</a:t>
            </a:r>
            <a:r>
              <a:rPr lang="en-US" altLang="zh-CN" sz="1800" b="0">
                <a:solidFill>
                  <a:schemeClr val="tx1"/>
                </a:solidFill>
              </a:rPr>
              <a:t>3</a:t>
            </a:r>
            <a:r>
              <a:rPr lang="zh-CN" altLang="en-US" sz="1800" b="0">
                <a:solidFill>
                  <a:schemeClr val="tx1"/>
                </a:solidFill>
              </a:rPr>
              <a:t>、</a:t>
            </a:r>
            <a:r>
              <a:rPr lang="zh-CN" altLang="en-US" sz="1800" b="0">
                <a:solidFill>
                  <a:srgbClr val="3366FF"/>
                </a:solidFill>
              </a:rPr>
              <a:t>瘦弱不堪；</a:t>
            </a:r>
            <a:r>
              <a:rPr lang="en-US" altLang="zh-CN" sz="2000" b="0">
                <a:solidFill>
                  <a:schemeClr val="tx1"/>
                </a:solidFill>
              </a:rPr>
              <a:t>4</a:t>
            </a:r>
            <a:r>
              <a:rPr lang="zh-CN" altLang="en-US" sz="2000" b="0">
                <a:solidFill>
                  <a:schemeClr val="tx1"/>
                </a:solidFill>
              </a:rPr>
              <a:t>、</a:t>
            </a:r>
            <a:r>
              <a:rPr lang="zh-CN" altLang="en-US" sz="2000" b="0">
                <a:solidFill>
                  <a:srgbClr val="3366FF"/>
                </a:solidFill>
              </a:rPr>
              <a:t>传染疾病； </a:t>
            </a:r>
            <a:r>
              <a:rPr lang="en-US" altLang="zh-CN" sz="2000" b="0">
                <a:solidFill>
                  <a:schemeClr val="tx1"/>
                </a:solidFill>
              </a:rPr>
              <a:t>5</a:t>
            </a:r>
            <a:r>
              <a:rPr lang="zh-CN" altLang="en-US" sz="2000" b="0">
                <a:solidFill>
                  <a:schemeClr val="tx1"/>
                </a:solidFill>
              </a:rPr>
              <a:t>、</a:t>
            </a:r>
            <a:r>
              <a:rPr lang="zh-CN" altLang="en-US" sz="2000" b="0">
                <a:solidFill>
                  <a:srgbClr val="3366FF"/>
                </a:solidFill>
              </a:rPr>
              <a:t>传播艾滋病</a:t>
            </a:r>
            <a:endParaRPr lang="zh-CN" altLang="en-US" sz="2000" b="0">
              <a:solidFill>
                <a:srgbClr val="3366FF"/>
              </a:solidFill>
            </a:endParaRPr>
          </a:p>
        </p:txBody>
      </p:sp>
      <p:pic>
        <p:nvPicPr>
          <p:cNvPr id="10243" name="内容占位符 10242" descr="瘦弱不堪"/>
          <p:cNvPicPr>
            <a:picLocks noChangeAspect="1"/>
          </p:cNvPicPr>
          <p:nvPr>
            <p:ph sz="half" idx="1"/>
          </p:nvPr>
        </p:nvPicPr>
        <p:blipFill>
          <a:blip r:embed="rId1"/>
          <a:stretch>
            <a:fillRect/>
          </a:stretch>
        </p:blipFill>
        <p:spPr>
          <a:xfrm>
            <a:off x="6516688" y="188913"/>
            <a:ext cx="2232025" cy="1550987"/>
          </a:xfrm>
          <a:ln/>
        </p:spPr>
      </p:pic>
      <p:pic>
        <p:nvPicPr>
          <p:cNvPr id="10244" name="内容占位符 10243" descr="传染疾病"/>
          <p:cNvPicPr>
            <a:picLocks noChangeAspect="1"/>
          </p:cNvPicPr>
          <p:nvPr>
            <p:ph sz="quarter" idx="2"/>
          </p:nvPr>
        </p:nvPicPr>
        <p:blipFill>
          <a:blip r:embed="rId2"/>
          <a:stretch>
            <a:fillRect/>
          </a:stretch>
        </p:blipFill>
        <p:spPr>
          <a:xfrm>
            <a:off x="6516688" y="1844675"/>
            <a:ext cx="2130425" cy="1530350"/>
          </a:xfrm>
          <a:ln/>
        </p:spPr>
      </p:pic>
      <p:sp>
        <p:nvSpPr>
          <p:cNvPr id="10245" name="矩形 10244"/>
          <p:cNvSpPr/>
          <p:nvPr/>
        </p:nvSpPr>
        <p:spPr>
          <a:xfrm>
            <a:off x="0" y="1052513"/>
            <a:ext cx="6161088" cy="1552575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p>
            <a:r>
              <a:rPr lang="en-US" altLang="zh-CN" sz="2400" b="1">
                <a:latin typeface="黑体" panose="02010609060101010101" pitchFamily="49" charset="-122"/>
                <a:ea typeface="黑体" panose="02010609060101010101" pitchFamily="49" charset="-122"/>
              </a:rPr>
              <a:t>3</a:t>
            </a:r>
            <a:r>
              <a:rPr lang="zh-CN" altLang="en-US" sz="2400" b="1">
                <a:latin typeface="黑体" panose="02010609060101010101" pitchFamily="49" charset="-122"/>
                <a:ea typeface="黑体" panose="02010609060101010101" pitchFamily="49" charset="-122"/>
              </a:rPr>
              <a:t>、</a:t>
            </a:r>
            <a:r>
              <a:rPr lang="zh-CN" altLang="en-US" sz="2400" b="1">
                <a:solidFill>
                  <a:srgbClr val="3333CC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瘦弱不堪</a:t>
            </a:r>
            <a:r>
              <a:rPr lang="zh-CN" altLang="en-US" sz="2400" b="1">
                <a:latin typeface="黑体" panose="02010609060101010101" pitchFamily="49" charset="-122"/>
                <a:ea typeface="黑体" panose="02010609060101010101" pitchFamily="49" charset="-122"/>
              </a:rPr>
              <a:t>：吸毒者胃肠道平滑肌和括约肌</a:t>
            </a:r>
            <a:endParaRPr lang="zh-CN" altLang="en-US" sz="2400" b="1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zh-CN" altLang="en-US" sz="2400" b="1">
                <a:latin typeface="黑体" panose="02010609060101010101" pitchFamily="49" charset="-122"/>
                <a:ea typeface="黑体" panose="02010609060101010101" pitchFamily="49" charset="-122"/>
              </a:rPr>
              <a:t>   张力提高，蠕动减弱，出现消化和吸收功</a:t>
            </a:r>
            <a:endParaRPr lang="zh-CN" altLang="en-US" sz="2400" b="1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zh-CN" altLang="en-US" sz="2400" b="1">
                <a:latin typeface="黑体" panose="02010609060101010101" pitchFamily="49" charset="-122"/>
                <a:ea typeface="黑体" panose="02010609060101010101" pitchFamily="49" charset="-122"/>
              </a:rPr>
              <a:t>   能障碍，食欲不振，甚至完全丧失营养摄</a:t>
            </a:r>
            <a:endParaRPr lang="zh-CN" altLang="en-US" sz="2400" b="1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zh-CN" altLang="en-US" sz="2400" b="1">
                <a:latin typeface="黑体" panose="02010609060101010101" pitchFamily="49" charset="-122"/>
                <a:ea typeface="黑体" panose="02010609060101010101" pitchFamily="49" charset="-122"/>
              </a:rPr>
              <a:t>   入严重不足。</a:t>
            </a:r>
            <a:endParaRPr lang="zh-CN" altLang="en-US" sz="2400" b="1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0246" name="文本框 10245"/>
          <p:cNvSpPr txBox="1"/>
          <p:nvPr/>
        </p:nvSpPr>
        <p:spPr>
          <a:xfrm>
            <a:off x="0" y="2924175"/>
            <a:ext cx="6159500" cy="82232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en-US" altLang="zh-CN" sz="2400" b="1">
                <a:latin typeface="黑体" panose="02010609060101010101" pitchFamily="49" charset="-122"/>
                <a:ea typeface="黑体" panose="02010609060101010101" pitchFamily="49" charset="-122"/>
              </a:rPr>
              <a:t>4</a:t>
            </a:r>
            <a:r>
              <a:rPr lang="zh-CN" altLang="en-US" sz="2400" b="1">
                <a:latin typeface="黑体" panose="02010609060101010101" pitchFamily="49" charset="-122"/>
                <a:ea typeface="黑体" panose="02010609060101010101" pitchFamily="49" charset="-122"/>
              </a:rPr>
              <a:t>、</a:t>
            </a:r>
            <a:r>
              <a:rPr lang="zh-CN" altLang="en-US" sz="2400" b="1">
                <a:solidFill>
                  <a:srgbClr val="3333CC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传染疾病</a:t>
            </a:r>
            <a:r>
              <a:rPr lang="zh-CN" altLang="en-US" sz="2400" b="1">
                <a:latin typeface="黑体" panose="02010609060101010101" pitchFamily="49" charset="-122"/>
                <a:ea typeface="黑体" panose="02010609060101010101" pitchFamily="49" charset="-122"/>
              </a:rPr>
              <a:t>：毒品破坏人体免疫机制，使吸</a:t>
            </a:r>
            <a:endParaRPr lang="zh-CN" altLang="en-US" sz="2400" b="1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zh-CN" altLang="en-US" sz="2400" b="1">
                <a:latin typeface="黑体" panose="02010609060101010101" pitchFamily="49" charset="-122"/>
                <a:ea typeface="黑体" panose="02010609060101010101" pitchFamily="49" charset="-122"/>
              </a:rPr>
              <a:t>   毒者极易感染各种疾病。</a:t>
            </a:r>
            <a:r>
              <a:rPr lang="zh-CN" altLang="en-US">
                <a:latin typeface="Arial" panose="020B0604020202020204" pitchFamily="34" charset="0"/>
              </a:rPr>
              <a:t> </a:t>
            </a:r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10247" name="文本框 10246"/>
          <p:cNvSpPr txBox="1"/>
          <p:nvPr/>
        </p:nvSpPr>
        <p:spPr>
          <a:xfrm>
            <a:off x="0" y="4221163"/>
            <a:ext cx="6164263" cy="15525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en-US" altLang="zh-CN" sz="2400" b="1">
                <a:latin typeface="黑体" panose="02010609060101010101" pitchFamily="49" charset="-122"/>
                <a:ea typeface="黑体" panose="02010609060101010101" pitchFamily="49" charset="-122"/>
              </a:rPr>
              <a:t>5</a:t>
            </a:r>
            <a:r>
              <a:rPr lang="zh-CN" altLang="en-US" sz="2400" b="1">
                <a:latin typeface="黑体" panose="02010609060101010101" pitchFamily="49" charset="-122"/>
                <a:ea typeface="黑体" panose="02010609060101010101" pitchFamily="49" charset="-122"/>
              </a:rPr>
              <a:t>、</a:t>
            </a:r>
            <a:r>
              <a:rPr lang="zh-CN" altLang="en-US" sz="2400" b="1">
                <a:solidFill>
                  <a:srgbClr val="3333CC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传播艾滋病</a:t>
            </a:r>
            <a:r>
              <a:rPr lang="zh-CN" altLang="en-US" sz="2400" b="1">
                <a:latin typeface="黑体" panose="02010609060101010101" pitchFamily="49" charset="-122"/>
                <a:ea typeface="黑体" panose="02010609060101010101" pitchFamily="49" charset="-122"/>
              </a:rPr>
              <a:t>：吸毒者使用不洁的注射器或</a:t>
            </a:r>
            <a:endParaRPr lang="zh-CN" altLang="en-US" sz="2400" b="1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zh-CN" altLang="en-US" sz="2400" b="1">
                <a:latin typeface="黑体" panose="02010609060101010101" pitchFamily="49" charset="-122"/>
                <a:ea typeface="黑体" panose="02010609060101010101" pitchFamily="49" charset="-122"/>
              </a:rPr>
              <a:t>   共用注射器造成人类免疫缺陷病毒（</a:t>
            </a:r>
            <a:r>
              <a:rPr lang="en-US" altLang="zh-CN" sz="2400" b="1">
                <a:latin typeface="黑体" panose="02010609060101010101" pitchFamily="49" charset="-122"/>
                <a:ea typeface="黑体" panose="02010609060101010101" pitchFamily="49" charset="-122"/>
              </a:rPr>
              <a:t>HIV)</a:t>
            </a:r>
            <a:endParaRPr lang="en-US" altLang="zh-CN" sz="2400" b="1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en-US" altLang="zh-CN" sz="2400" b="1">
                <a:latin typeface="黑体" panose="02010609060101010101" pitchFamily="49" charset="-122"/>
                <a:ea typeface="黑体" panose="02010609060101010101" pitchFamily="49" charset="-122"/>
              </a:rPr>
              <a:t>   </a:t>
            </a:r>
            <a:r>
              <a:rPr lang="zh-CN" altLang="en-US" sz="2400" b="1">
                <a:latin typeface="黑体" panose="02010609060101010101" pitchFamily="49" charset="-122"/>
                <a:ea typeface="黑体" panose="02010609060101010101" pitchFamily="49" charset="-122"/>
              </a:rPr>
              <a:t>的直接血液传播或通过性接触感染爱滋病</a:t>
            </a:r>
            <a:endParaRPr lang="zh-CN" altLang="en-US" sz="2400" b="1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zh-CN" altLang="en-US" sz="2400" b="1">
                <a:latin typeface="黑体" panose="02010609060101010101" pitchFamily="49" charset="-122"/>
                <a:ea typeface="黑体" panose="02010609060101010101" pitchFamily="49" charset="-122"/>
              </a:rPr>
              <a:t>   毒。 </a:t>
            </a:r>
            <a:endParaRPr lang="zh-CN" altLang="en-US" sz="2400" b="1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10248" name="内容占位符 10247" descr="传播艾滋病"/>
          <p:cNvPicPr>
            <a:picLocks noChangeAspect="1"/>
          </p:cNvPicPr>
          <p:nvPr>
            <p:ph sz="quarter" idx="3"/>
          </p:nvPr>
        </p:nvPicPr>
        <p:blipFill>
          <a:blip r:embed="rId3"/>
          <a:stretch>
            <a:fillRect/>
          </a:stretch>
        </p:blipFill>
        <p:spPr>
          <a:xfrm>
            <a:off x="6845300" y="3789363"/>
            <a:ext cx="1614488" cy="2735262"/>
          </a:xfrm>
          <a:ln/>
        </p:spPr>
      </p:pic>
    </p:spTree>
  </p:cSld>
  <p:clrMapOvr>
    <a:masterClrMapping/>
  </p:clrMapOvr>
  <p:transition spd="slow"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" fill="hold"/>
                                        <p:tgtEl>
                                          <p:spTgt spid="10245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" fill="hold"/>
                                        <p:tgtEl>
                                          <p:spTgt spid="10243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" fill="hold"/>
                                        <p:tgtEl>
                                          <p:spTgt spid="10246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" fill="hold"/>
                                        <p:tgtEl>
                                          <p:spTgt spid="10244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" fill="hold"/>
                                        <p:tgtEl>
                                          <p:spTgt spid="10247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" fill="hold"/>
                                        <p:tgtEl>
                                          <p:spTgt spid="10248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5" grpId="0"/>
      <p:bldP spid="10246" grpId="0"/>
      <p:bldP spid="10247" grpId="0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30722" name="标题 30721"/>
          <p:cNvSpPr>
            <a:spLocks noGrp="1"/>
          </p:cNvSpPr>
          <p:nvPr>
            <p:ph type="title"/>
          </p:nvPr>
        </p:nvSpPr>
        <p:spPr>
          <a:xfrm>
            <a:off x="457200" y="-1141412"/>
            <a:ext cx="8229600" cy="1141412"/>
          </a:xfrm>
          <a:ln/>
        </p:spPr>
        <p:txBody>
          <a:bodyPr anchor="ctr"/>
          <a:p>
            <a:r>
              <a:rPr lang="zh-CN" altLang="en-US"/>
              <a:t>图片欣赏</a:t>
            </a:r>
            <a:r>
              <a:rPr lang="en-US" altLang="zh-CN"/>
              <a:t>6</a:t>
            </a:r>
            <a:endParaRPr lang="en-US" altLang="zh-CN"/>
          </a:p>
        </p:txBody>
      </p:sp>
      <p:pic>
        <p:nvPicPr>
          <p:cNvPr id="30723" name="内容占位符 30722" descr="5-062007545"/>
          <p:cNvPicPr>
            <a:picLocks noChangeAspect="1"/>
          </p:cNvPicPr>
          <p:nvPr>
            <p:ph sz="half" idx="1"/>
          </p:nvPr>
        </p:nvPicPr>
        <p:blipFill>
          <a:blip r:embed="rId1"/>
          <a:stretch>
            <a:fillRect/>
          </a:stretch>
        </p:blipFill>
        <p:spPr>
          <a:xfrm>
            <a:off x="395288" y="836613"/>
            <a:ext cx="3886200" cy="5400675"/>
          </a:xfrm>
          <a:ln/>
        </p:spPr>
      </p:pic>
      <p:pic>
        <p:nvPicPr>
          <p:cNvPr id="30724" name="内容占位符 30723" descr="5-062013484"/>
          <p:cNvPicPr>
            <a:picLocks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572000" y="836613"/>
            <a:ext cx="4476750" cy="5400675"/>
          </a:xfrm>
          <a:ln/>
        </p:spPr>
      </p:pic>
    </p:spTree>
  </p:cSld>
  <p:clrMapOvr>
    <a:masterClrMapping/>
  </p:clrMapOvr>
  <p:transition spd="slow"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" fill="hold"/>
                                        <p:tgtEl>
                                          <p:spTgt spid="30723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" fill="hold"/>
                                        <p:tgtEl>
                                          <p:spTgt spid="30724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3300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31746" name="标题 31745"/>
          <p:cNvSpPr>
            <a:spLocks noGrp="1"/>
          </p:cNvSpPr>
          <p:nvPr>
            <p:ph type="title"/>
          </p:nvPr>
        </p:nvSpPr>
        <p:spPr>
          <a:xfrm>
            <a:off x="457200" y="-1141412"/>
            <a:ext cx="8229600" cy="1141412"/>
          </a:xfrm>
          <a:ln/>
        </p:spPr>
        <p:txBody>
          <a:bodyPr anchor="ctr"/>
          <a:p>
            <a:r>
              <a:rPr lang="zh-CN" altLang="en-US"/>
              <a:t>图片欣赏</a:t>
            </a:r>
            <a:r>
              <a:rPr lang="en-US" altLang="zh-CN"/>
              <a:t>7</a:t>
            </a:r>
            <a:endParaRPr lang="en-US" altLang="zh-CN"/>
          </a:p>
        </p:txBody>
      </p:sp>
      <p:pic>
        <p:nvPicPr>
          <p:cNvPr id="31747" name="内容占位符 31746" descr="5-062019673"/>
          <p:cNvPicPr>
            <a:picLocks noChangeAspect="1"/>
          </p:cNvPicPr>
          <p:nvPr>
            <p:ph sz="half" idx="1"/>
          </p:nvPr>
        </p:nvPicPr>
        <p:blipFill>
          <a:blip r:embed="rId1"/>
          <a:stretch>
            <a:fillRect/>
          </a:stretch>
        </p:blipFill>
        <p:spPr>
          <a:xfrm>
            <a:off x="250825" y="476250"/>
            <a:ext cx="4249738" cy="5832475"/>
          </a:xfrm>
          <a:ln/>
        </p:spPr>
      </p:pic>
      <p:pic>
        <p:nvPicPr>
          <p:cNvPr id="31748" name="内容占位符 31747" descr="5-062024902"/>
          <p:cNvPicPr>
            <a:picLocks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572000" y="476250"/>
            <a:ext cx="4303713" cy="5832475"/>
          </a:xfrm>
          <a:ln/>
        </p:spPr>
      </p:pic>
    </p:spTree>
  </p:cSld>
  <p:clrMapOvr>
    <a:masterClrMapping/>
  </p:clrMapOvr>
  <p:transition spd="slow"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" fill="hold"/>
                                        <p:tgtEl>
                                          <p:spTgt spid="31747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" fill="hold"/>
                                        <p:tgtEl>
                                          <p:spTgt spid="31748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32770" name="标题 32769"/>
          <p:cNvSpPr>
            <a:spLocks noGrp="1"/>
          </p:cNvSpPr>
          <p:nvPr>
            <p:ph type="title"/>
          </p:nvPr>
        </p:nvSpPr>
        <p:spPr>
          <a:xfrm>
            <a:off x="250825" y="-1393825"/>
            <a:ext cx="8229600" cy="1143000"/>
          </a:xfrm>
          <a:ln/>
        </p:spPr>
        <p:txBody>
          <a:bodyPr anchor="ctr"/>
          <a:p>
            <a:r>
              <a:rPr lang="zh-CN" altLang="en-US"/>
              <a:t>图片欣赏</a:t>
            </a:r>
            <a:r>
              <a:rPr lang="en-US" altLang="zh-CN"/>
              <a:t>8</a:t>
            </a:r>
            <a:endParaRPr lang="en-US" altLang="zh-CN"/>
          </a:p>
        </p:txBody>
      </p:sp>
      <p:pic>
        <p:nvPicPr>
          <p:cNvPr id="32771" name="内容占位符 32770" descr="5-062025313"/>
          <p:cNvPicPr>
            <a:picLocks noChangeAspect="1"/>
          </p:cNvPicPr>
          <p:nvPr>
            <p:ph sz="half" idx="1"/>
          </p:nvPr>
        </p:nvPicPr>
        <p:blipFill>
          <a:blip r:embed="rId1"/>
          <a:stretch>
            <a:fillRect/>
          </a:stretch>
        </p:blipFill>
        <p:spPr>
          <a:xfrm>
            <a:off x="107950" y="476250"/>
            <a:ext cx="4284663" cy="5761038"/>
          </a:xfrm>
          <a:ln/>
        </p:spPr>
      </p:pic>
      <p:pic>
        <p:nvPicPr>
          <p:cNvPr id="32772" name="内容占位符 32771" descr="5-062029613"/>
          <p:cNvPicPr>
            <a:picLocks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572000" y="476250"/>
            <a:ext cx="4506913" cy="5761038"/>
          </a:xfrm>
          <a:ln/>
        </p:spPr>
      </p:pic>
    </p:spTree>
  </p:cSld>
  <p:clrMapOvr>
    <a:masterClrMapping/>
  </p:clrMapOvr>
  <p:transition spd="slow"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" fill="hold"/>
                                        <p:tgtEl>
                                          <p:spTgt spid="32771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" fill="hold"/>
                                        <p:tgtEl>
                                          <p:spTgt spid="32772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5842" name="标题 35841"/>
          <p:cNvSpPr>
            <a:spLocks noGrp="1"/>
          </p:cNvSpPr>
          <p:nvPr>
            <p:ph type="title"/>
          </p:nvPr>
        </p:nvSpPr>
        <p:spPr>
          <a:xfrm>
            <a:off x="457200" y="-1141412"/>
            <a:ext cx="8229600" cy="1141412"/>
          </a:xfrm>
          <a:ln/>
        </p:spPr>
        <p:txBody>
          <a:bodyPr anchor="ctr"/>
          <a:p>
            <a:r>
              <a:rPr lang="zh-CN" altLang="en-US"/>
              <a:t>珍爱生命，远离毒品！</a:t>
            </a:r>
            <a:endParaRPr lang="zh-CN" altLang="en-US"/>
          </a:p>
        </p:txBody>
      </p:sp>
      <p:pic>
        <p:nvPicPr>
          <p:cNvPr id="35843" name="内容占位符 35842" descr="9"/>
          <p:cNvPicPr>
            <a:picLocks noChangeAspect="1"/>
          </p:cNvPicPr>
          <p:nvPr>
            <p:ph sz="half" idx="1"/>
          </p:nvPr>
        </p:nvPicPr>
        <p:blipFill>
          <a:blip r:embed="rId1"/>
          <a:stretch>
            <a:fillRect/>
          </a:stretch>
        </p:blipFill>
        <p:spPr>
          <a:xfrm>
            <a:off x="-468312" y="-242887"/>
            <a:ext cx="10367962" cy="7669212"/>
          </a:xfrm>
          <a:ln/>
        </p:spPr>
      </p:pic>
      <p:pic>
        <p:nvPicPr>
          <p:cNvPr id="35844" name="内容占位符 35843" descr="图片3"/>
          <p:cNvPicPr>
            <a:picLocks noChangeAspect="1"/>
          </p:cNvPicPr>
          <p:nvPr>
            <p:ph sz="quarter" idx="2"/>
          </p:nvPr>
        </p:nvPicPr>
        <p:blipFill>
          <a:blip r:embed="rId2"/>
          <a:stretch>
            <a:fillRect/>
          </a:stretch>
        </p:blipFill>
        <p:spPr>
          <a:xfrm>
            <a:off x="1403350" y="2636838"/>
            <a:ext cx="7200900" cy="1417637"/>
          </a:xfrm>
          <a:solidFill>
            <a:srgbClr val="FF0000">
              <a:alpha val="100000"/>
            </a:srgbClr>
          </a:solidFill>
          <a:ln/>
        </p:spPr>
      </p:pic>
    </p:spTree>
  </p:cSld>
  <p:clrMapOvr>
    <a:masterClrMapping/>
  </p:clrMapOvr>
  <p:transition spd="slow"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" fill="hold"/>
                                        <p:tgtEl>
                                          <p:spTgt spid="35844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1266" name="标题 11265"/>
          <p:cNvSpPr>
            <a:spLocks noGrp="1"/>
          </p:cNvSpPr>
          <p:nvPr>
            <p:ph type="title"/>
          </p:nvPr>
        </p:nvSpPr>
        <p:spPr>
          <a:xfrm>
            <a:off x="611188" y="-1141412"/>
            <a:ext cx="8229600" cy="1141412"/>
          </a:xfrm>
          <a:ln/>
        </p:spPr>
        <p:txBody>
          <a:bodyPr anchor="ctr"/>
          <a:p>
            <a:r>
              <a:rPr lang="zh-CN" altLang="en-US" sz="1200">
                <a:latin typeface="黑体" panose="02010609060101010101" pitchFamily="49" charset="-122"/>
                <a:ea typeface="黑体" panose="02010609060101010101" pitchFamily="49" charset="-122"/>
              </a:rPr>
              <a:t>毒品危害一 、吸毒摧残人生</a:t>
            </a:r>
            <a:r>
              <a:rPr lang="en-US" altLang="zh-CN" sz="1200" b="0">
                <a:latin typeface="黑体" panose="02010609060101010101" pitchFamily="49" charset="-122"/>
                <a:ea typeface="黑体" panose="02010609060101010101" pitchFamily="49" charset="-122"/>
              </a:rPr>
              <a:t>B </a:t>
            </a:r>
            <a:r>
              <a:rPr lang="zh-CN" altLang="en-US" sz="1200" b="0">
                <a:latin typeface="黑体" panose="02010609060101010101" pitchFamily="49" charset="-122"/>
                <a:ea typeface="黑体" panose="02010609060101010101" pitchFamily="49" charset="-122"/>
              </a:rPr>
              <a:t>自伤、自杀、自残</a:t>
            </a:r>
            <a:r>
              <a:rPr lang="zh-CN" altLang="en-US"/>
              <a:t> </a:t>
            </a:r>
            <a:endParaRPr lang="zh-CN" altLang="en-US"/>
          </a:p>
        </p:txBody>
      </p:sp>
      <p:pic>
        <p:nvPicPr>
          <p:cNvPr id="11267" name="内容占位符 11266" descr="自%20伤"/>
          <p:cNvPicPr>
            <a:picLocks noChangeAspect="1"/>
          </p:cNvPicPr>
          <p:nvPr>
            <p:ph sz="half" idx="1"/>
          </p:nvPr>
        </p:nvPicPr>
        <p:blipFill>
          <a:blip r:embed="rId1"/>
          <a:stretch>
            <a:fillRect/>
          </a:stretch>
        </p:blipFill>
        <p:spPr>
          <a:xfrm>
            <a:off x="6084888" y="620713"/>
            <a:ext cx="2735262" cy="2033587"/>
          </a:xfrm>
          <a:ln/>
        </p:spPr>
      </p:pic>
      <p:pic>
        <p:nvPicPr>
          <p:cNvPr id="11268" name="内容占位符 11267" descr="自%20杀"/>
          <p:cNvPicPr>
            <a:picLocks noChangeAspect="1"/>
          </p:cNvPicPr>
          <p:nvPr>
            <p:ph sz="quarter" idx="2"/>
          </p:nvPr>
        </p:nvPicPr>
        <p:blipFill>
          <a:blip r:embed="rId2"/>
          <a:stretch>
            <a:fillRect/>
          </a:stretch>
        </p:blipFill>
        <p:spPr>
          <a:xfrm>
            <a:off x="5867400" y="3500438"/>
            <a:ext cx="3059113" cy="2998787"/>
          </a:xfrm>
          <a:ln/>
        </p:spPr>
      </p:pic>
      <p:sp>
        <p:nvSpPr>
          <p:cNvPr id="11269" name="文本框 11268"/>
          <p:cNvSpPr txBox="1"/>
          <p:nvPr/>
        </p:nvSpPr>
        <p:spPr>
          <a:xfrm>
            <a:off x="2411413" y="333375"/>
            <a:ext cx="3652837" cy="579438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sz="3200" b="1">
                <a:solidFill>
                  <a:schemeClr val="tx2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一 、吸毒摧残人生</a:t>
            </a:r>
            <a:endParaRPr lang="zh-CN" altLang="en-US" sz="3200" b="1">
              <a:solidFill>
                <a:schemeClr val="tx2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1270" name="矩形 11269"/>
          <p:cNvSpPr/>
          <p:nvPr/>
        </p:nvSpPr>
        <p:spPr>
          <a:xfrm>
            <a:off x="539750" y="1104900"/>
            <a:ext cx="4248150" cy="5191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2800" b="1">
                <a:solidFill>
                  <a:schemeClr val="tx2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B</a:t>
            </a:r>
            <a:r>
              <a:rPr lang="zh-CN" altLang="en-US" sz="2800" b="1">
                <a:solidFill>
                  <a:schemeClr val="tx2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、</a:t>
            </a:r>
            <a:r>
              <a:rPr lang="zh-CN" altLang="en-US" sz="2800" b="1">
                <a:solidFill>
                  <a:srgbClr val="FF33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自伤、自杀、自残</a:t>
            </a:r>
            <a:endParaRPr lang="zh-CN" altLang="en-US" sz="2800" b="1">
              <a:solidFill>
                <a:srgbClr val="FF33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1271" name="矩形 11270"/>
          <p:cNvSpPr/>
          <p:nvPr/>
        </p:nvSpPr>
        <p:spPr>
          <a:xfrm>
            <a:off x="468313" y="1773238"/>
            <a:ext cx="5426075" cy="1187450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p>
            <a:r>
              <a:rPr lang="zh-CN" altLang="en-US" sz="2400" b="1">
                <a:latin typeface="黑体" panose="02010609060101010101" pitchFamily="49" charset="-122"/>
                <a:ea typeface="黑体" panose="02010609060101010101" pitchFamily="49" charset="-122"/>
              </a:rPr>
              <a:t>    吸毒者难以忍受毒瘾发作的巨大的</a:t>
            </a:r>
            <a:endParaRPr lang="zh-CN" altLang="en-US" sz="2400" b="1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zh-CN" altLang="en-US" sz="2400" b="1">
                <a:latin typeface="黑体" panose="02010609060101010101" pitchFamily="49" charset="-122"/>
                <a:ea typeface="黑体" panose="02010609060101010101" pitchFamily="49" charset="-122"/>
              </a:rPr>
              <a:t>痛苦，往往采取自伤、自残甚至自杀的</a:t>
            </a:r>
            <a:endParaRPr lang="zh-CN" altLang="en-US" sz="2400" b="1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zh-CN" altLang="en-US" sz="2400" b="1">
                <a:latin typeface="黑体" panose="02010609060101010101" pitchFamily="49" charset="-122"/>
                <a:ea typeface="黑体" panose="02010609060101010101" pitchFamily="49" charset="-122"/>
              </a:rPr>
              <a:t>方式摆脱毒瘾的发作。 </a:t>
            </a:r>
            <a:endParaRPr lang="zh-CN" altLang="en-US" sz="2400" b="1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1272" name="矩形 11271"/>
          <p:cNvSpPr/>
          <p:nvPr/>
        </p:nvSpPr>
        <p:spPr>
          <a:xfrm>
            <a:off x="6011863" y="2781300"/>
            <a:ext cx="2800350" cy="457200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p>
            <a:r>
              <a:rPr lang="zh-CN" altLang="en-US" sz="2400" b="1">
                <a:solidFill>
                  <a:srgbClr val="3333CC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福州某男自伤左臂 </a:t>
            </a:r>
            <a:endParaRPr lang="zh-CN" altLang="en-US" sz="2400" b="1">
              <a:solidFill>
                <a:srgbClr val="3333CC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1273" name="文本框 11272"/>
          <p:cNvSpPr txBox="1"/>
          <p:nvPr/>
        </p:nvSpPr>
        <p:spPr>
          <a:xfrm>
            <a:off x="3492500" y="3933825"/>
            <a:ext cx="2663825" cy="15525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2400" b="1">
                <a:solidFill>
                  <a:srgbClr val="3366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</a:t>
            </a:r>
            <a:r>
              <a:rPr lang="zh-CN" altLang="en-US" sz="2400" b="1">
                <a:solidFill>
                  <a:srgbClr val="3333CC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郑州陈某</a:t>
            </a:r>
            <a:endParaRPr lang="zh-CN" altLang="en-US" sz="2400" b="1">
              <a:solidFill>
                <a:srgbClr val="3333CC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zh-CN" altLang="en-US" sz="2400" b="1">
                <a:solidFill>
                  <a:srgbClr val="3333CC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毒瘾发作难忍，</a:t>
            </a:r>
            <a:endParaRPr lang="zh-CN" altLang="en-US" sz="2400" b="1">
              <a:solidFill>
                <a:srgbClr val="3333CC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zh-CN" altLang="en-US" sz="2400" b="1">
                <a:solidFill>
                  <a:srgbClr val="3333CC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用牙刷插入鼻</a:t>
            </a:r>
            <a:endParaRPr lang="zh-CN" altLang="en-US" sz="2400" b="1">
              <a:solidFill>
                <a:srgbClr val="3333CC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zh-CN" altLang="en-US" sz="2400" b="1">
                <a:solidFill>
                  <a:srgbClr val="3333CC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孔自杀。 </a:t>
            </a:r>
            <a:endParaRPr lang="zh-CN" altLang="en-US" sz="2400" b="1">
              <a:solidFill>
                <a:srgbClr val="3333CC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1274" name="矩形 11273"/>
          <p:cNvSpPr/>
          <p:nvPr/>
        </p:nvSpPr>
        <p:spPr>
          <a:xfrm>
            <a:off x="1187450" y="6165850"/>
            <a:ext cx="1104900" cy="457200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p>
            <a:r>
              <a:rPr lang="zh-CN" altLang="en-US" sz="2400" b="1">
                <a:solidFill>
                  <a:srgbClr val="3333CC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自 残</a:t>
            </a:r>
            <a:r>
              <a:rPr lang="zh-CN" altLang="en-US" sz="2400" b="1">
                <a:solidFill>
                  <a:srgbClr val="3366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</a:t>
            </a:r>
            <a:endParaRPr lang="zh-CN" altLang="en-US" sz="2400" b="1">
              <a:solidFill>
                <a:srgbClr val="3366F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11275" name="内容占位符 11274" descr="自%20残2"/>
          <p:cNvPicPr>
            <a:picLocks noChangeAspect="1"/>
          </p:cNvPicPr>
          <p:nvPr>
            <p:ph sz="quarter" idx="3"/>
          </p:nvPr>
        </p:nvPicPr>
        <p:blipFill>
          <a:blip r:embed="rId3"/>
          <a:stretch>
            <a:fillRect/>
          </a:stretch>
        </p:blipFill>
        <p:spPr>
          <a:xfrm>
            <a:off x="682625" y="2928938"/>
            <a:ext cx="2009775" cy="2981325"/>
          </a:xfrm>
          <a:ln/>
        </p:spPr>
      </p:pic>
    </p:spTree>
  </p:cSld>
  <p:clrMapOvr>
    <a:masterClrMapping/>
  </p:clrMapOvr>
  <p:transition spd="slow"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" fill="hold"/>
                                        <p:tgtEl>
                                          <p:spTgt spid="11271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" fill="hold"/>
                                        <p:tgtEl>
                                          <p:spTgt spid="11272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" fill="hold"/>
                                        <p:tgtEl>
                                          <p:spTgt spid="11267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" fill="hold"/>
                                        <p:tgtEl>
                                          <p:spTgt spid="11268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" fill="hold"/>
                                        <p:tgtEl>
                                          <p:spTgt spid="11273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" fill="hold"/>
                                        <p:tgtEl>
                                          <p:spTgt spid="11275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" fill="hold"/>
                                        <p:tgtEl>
                                          <p:spTgt spid="11274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71" grpId="0"/>
      <p:bldP spid="11272" grpId="0"/>
      <p:bldP spid="11273" grpId="0"/>
      <p:bldP spid="1127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2290" name="标题 12289"/>
          <p:cNvSpPr>
            <a:spLocks noGrp="1"/>
          </p:cNvSpPr>
          <p:nvPr>
            <p:ph type="title" sz="quarter"/>
          </p:nvPr>
        </p:nvSpPr>
        <p:spPr>
          <a:xfrm>
            <a:off x="395288" y="-1141412"/>
            <a:ext cx="8229600" cy="1141412"/>
          </a:xfrm>
          <a:ln/>
        </p:spPr>
        <p:txBody>
          <a:bodyPr anchor="ctr"/>
          <a:p>
            <a:r>
              <a:rPr lang="zh-CN" altLang="en-US" sz="1000">
                <a:latin typeface="黑体" panose="02010609060101010101" pitchFamily="49" charset="-122"/>
                <a:ea typeface="黑体" panose="02010609060101010101" pitchFamily="49" charset="-122"/>
              </a:rPr>
              <a:t>毒品危害一 、吸毒摧残人生</a:t>
            </a:r>
            <a:r>
              <a:rPr lang="en-US" altLang="zh-CN" sz="10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C </a:t>
            </a:r>
            <a:r>
              <a:rPr lang="zh-CN" altLang="en-US" sz="1000" b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加速死亡</a:t>
            </a:r>
            <a:r>
              <a:rPr lang="zh-CN" altLang="en-US"/>
              <a:t> </a:t>
            </a:r>
            <a:endParaRPr lang="zh-CN" altLang="en-US"/>
          </a:p>
        </p:txBody>
      </p:sp>
      <p:pic>
        <p:nvPicPr>
          <p:cNvPr id="12291" name="内容占位符 12290" descr="中央戏剧学院毕业的电影演员朱洁1997年因吸毒过量死亡，年仅28岁。"/>
          <p:cNvPicPr>
            <a:picLocks noChangeAspect="1"/>
          </p:cNvPicPr>
          <p:nvPr>
            <p:ph sz="quarter" idx="1"/>
          </p:nvPr>
        </p:nvPicPr>
        <p:blipFill>
          <a:blip r:embed="rId1"/>
          <a:stretch>
            <a:fillRect/>
          </a:stretch>
        </p:blipFill>
        <p:spPr>
          <a:xfrm>
            <a:off x="5676900" y="2636838"/>
            <a:ext cx="2674938" cy="2249487"/>
          </a:xfrm>
          <a:ln/>
        </p:spPr>
      </p:pic>
      <p:pic>
        <p:nvPicPr>
          <p:cNvPr id="12292" name="内容占位符 12291" descr="梁蓓丽，21岁，贵州人，一个聪慧、漂亮的女孩，染上毒瘾后，靠卖淫维持吸毒，因注射毒品过量死于南宁市街头。"/>
          <p:cNvPicPr>
            <a:picLocks noChangeAspect="1"/>
          </p:cNvPicPr>
          <p:nvPr>
            <p:ph sz="quarter" idx="3"/>
          </p:nvPr>
        </p:nvPicPr>
        <p:blipFill>
          <a:blip r:embed="rId2"/>
          <a:stretch>
            <a:fillRect/>
          </a:stretch>
        </p:blipFill>
        <p:spPr>
          <a:xfrm>
            <a:off x="538163" y="2854325"/>
            <a:ext cx="2019300" cy="2765425"/>
          </a:xfrm>
          <a:ln/>
        </p:spPr>
      </p:pic>
      <p:sp>
        <p:nvSpPr>
          <p:cNvPr id="12293" name="矩形 12292"/>
          <p:cNvSpPr/>
          <p:nvPr/>
        </p:nvSpPr>
        <p:spPr>
          <a:xfrm>
            <a:off x="468313" y="981075"/>
            <a:ext cx="2565400" cy="519113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p>
            <a:r>
              <a:rPr lang="zh-CN" altLang="en-US">
                <a:latin typeface="Arial" panose="020B0604020202020204" pitchFamily="34" charset="0"/>
              </a:rPr>
              <a:t>　</a:t>
            </a:r>
            <a:r>
              <a:rPr lang="en-US" altLang="zh-CN" sz="2800" b="1">
                <a:latin typeface="黑体" panose="02010609060101010101" pitchFamily="49" charset="-122"/>
                <a:ea typeface="黑体" panose="02010609060101010101" pitchFamily="49" charset="-122"/>
              </a:rPr>
              <a:t>C</a:t>
            </a:r>
            <a:r>
              <a:rPr lang="zh-CN" altLang="en-US" sz="2800" b="1">
                <a:latin typeface="黑体" panose="02010609060101010101" pitchFamily="49" charset="-122"/>
                <a:ea typeface="黑体" panose="02010609060101010101" pitchFamily="49" charset="-122"/>
              </a:rPr>
              <a:t>、</a:t>
            </a:r>
            <a:r>
              <a:rPr lang="zh-CN" altLang="en-US" sz="2800" b="1">
                <a:solidFill>
                  <a:srgbClr val="FF33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加速死亡</a:t>
            </a:r>
            <a:r>
              <a:rPr lang="zh-CN" altLang="en-US" sz="2800">
                <a:latin typeface="黑体" panose="02010609060101010101" pitchFamily="49" charset="-122"/>
                <a:ea typeface="黑体" panose="02010609060101010101" pitchFamily="49" charset="-122"/>
              </a:rPr>
              <a:t> </a:t>
            </a:r>
            <a:endParaRPr lang="zh-CN" altLang="en-US" sz="280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2294" name="矩形 12293"/>
          <p:cNvSpPr/>
          <p:nvPr/>
        </p:nvSpPr>
        <p:spPr>
          <a:xfrm>
            <a:off x="2411413" y="404813"/>
            <a:ext cx="3652837" cy="57943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sz="3200" b="1">
                <a:solidFill>
                  <a:schemeClr val="tx2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一 、吸毒摧残人生</a:t>
            </a:r>
            <a:endParaRPr lang="zh-CN" altLang="en-US" sz="3200" b="1">
              <a:solidFill>
                <a:schemeClr val="tx2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2295" name="矩形 12294"/>
          <p:cNvSpPr/>
          <p:nvPr/>
        </p:nvSpPr>
        <p:spPr>
          <a:xfrm>
            <a:off x="539750" y="1517650"/>
            <a:ext cx="8499475" cy="1187450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p>
            <a:r>
              <a:rPr lang="zh-CN" altLang="en-US" sz="2400" b="1">
                <a:latin typeface="Arial" panose="020B0604020202020204" pitchFamily="34" charset="0"/>
                <a:ea typeface="黑体" panose="02010609060101010101" pitchFamily="49" charset="-122"/>
              </a:rPr>
              <a:t>       加速死亡：吸毒者为满足毒瘾易造成吸食（注射）过量</a:t>
            </a:r>
            <a:endParaRPr lang="zh-CN" altLang="en-US" sz="2400" b="1">
              <a:latin typeface="Arial" panose="020B0604020202020204" pitchFamily="34" charset="0"/>
              <a:ea typeface="黑体" panose="02010609060101010101" pitchFamily="49" charset="-122"/>
            </a:endParaRPr>
          </a:p>
          <a:p>
            <a:r>
              <a:rPr lang="zh-CN" altLang="en-US" sz="2400" b="1">
                <a:latin typeface="Arial" panose="020B0604020202020204" pitchFamily="34" charset="0"/>
                <a:ea typeface="黑体" panose="02010609060101010101" pitchFamily="49" charset="-122"/>
              </a:rPr>
              <a:t>毒品导致呼吸中枢衰竭而死亡或毒品中混杂有毒、有害物质</a:t>
            </a:r>
            <a:endParaRPr lang="zh-CN" altLang="en-US" sz="2400" b="1">
              <a:latin typeface="Arial" panose="020B0604020202020204" pitchFamily="34" charset="0"/>
              <a:ea typeface="黑体" panose="02010609060101010101" pitchFamily="49" charset="-122"/>
            </a:endParaRPr>
          </a:p>
          <a:p>
            <a:r>
              <a:rPr lang="zh-CN" altLang="en-US" sz="2400" b="1">
                <a:latin typeface="Arial" panose="020B0604020202020204" pitchFamily="34" charset="0"/>
                <a:ea typeface="黑体" panose="02010609060101010101" pitchFamily="49" charset="-122"/>
              </a:rPr>
              <a:t>出现过敏性休克及各种复杂的并发症，严重者导致死亡。　　</a:t>
            </a:r>
            <a:endParaRPr lang="zh-CN" altLang="en-US" sz="2400" b="1"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  <p:sp>
        <p:nvSpPr>
          <p:cNvPr id="12296" name="矩形 12295"/>
          <p:cNvSpPr/>
          <p:nvPr/>
        </p:nvSpPr>
        <p:spPr>
          <a:xfrm>
            <a:off x="5651500" y="5300663"/>
            <a:ext cx="3125788" cy="1066800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p>
            <a:r>
              <a:rPr lang="zh-CN" altLang="en-US" sz="2400" b="1">
                <a:latin typeface="黑体" panose="02010609060101010101" pitchFamily="49" charset="-122"/>
                <a:ea typeface="黑体" panose="02010609060101010101" pitchFamily="49" charset="-122"/>
              </a:rPr>
              <a:t>   </a:t>
            </a:r>
            <a:r>
              <a:rPr lang="zh-CN" altLang="en-US" sz="2000" b="1">
                <a:latin typeface="黑体" panose="02010609060101010101" pitchFamily="49" charset="-122"/>
                <a:ea typeface="黑体" panose="02010609060101010101" pitchFamily="49" charset="-122"/>
              </a:rPr>
              <a:t>中央戏剧学院毕业的</a:t>
            </a:r>
            <a:endParaRPr lang="zh-CN" altLang="en-US" sz="2000" b="1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zh-CN" altLang="en-US" sz="2000" b="1">
                <a:latin typeface="黑体" panose="02010609060101010101" pitchFamily="49" charset="-122"/>
                <a:ea typeface="黑体" panose="02010609060101010101" pitchFamily="49" charset="-122"/>
              </a:rPr>
              <a:t>电影演员朱洁</a:t>
            </a:r>
            <a:r>
              <a:rPr lang="en-US" altLang="zh-CN" sz="2000" b="1">
                <a:latin typeface="黑体" panose="02010609060101010101" pitchFamily="49" charset="-122"/>
                <a:ea typeface="黑体" panose="02010609060101010101" pitchFamily="49" charset="-122"/>
              </a:rPr>
              <a:t>1997</a:t>
            </a:r>
            <a:r>
              <a:rPr lang="zh-CN" altLang="en-US" sz="2000" b="1">
                <a:latin typeface="黑体" panose="02010609060101010101" pitchFamily="49" charset="-122"/>
                <a:ea typeface="黑体" panose="02010609060101010101" pitchFamily="49" charset="-122"/>
              </a:rPr>
              <a:t>年因吸</a:t>
            </a:r>
            <a:endParaRPr lang="zh-CN" altLang="en-US" sz="2000" b="1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zh-CN" altLang="en-US" sz="2000" b="1">
                <a:latin typeface="黑体" panose="02010609060101010101" pitchFamily="49" charset="-122"/>
                <a:ea typeface="黑体" panose="02010609060101010101" pitchFamily="49" charset="-122"/>
              </a:rPr>
              <a:t>毒过量死亡，年仅</a:t>
            </a:r>
            <a:r>
              <a:rPr lang="en-US" altLang="zh-CN" sz="2000" b="1">
                <a:latin typeface="黑体" panose="02010609060101010101" pitchFamily="49" charset="-122"/>
                <a:ea typeface="黑体" panose="02010609060101010101" pitchFamily="49" charset="-122"/>
              </a:rPr>
              <a:t>28</a:t>
            </a:r>
            <a:r>
              <a:rPr lang="zh-CN" altLang="en-US" sz="2000" b="1">
                <a:latin typeface="黑体" panose="02010609060101010101" pitchFamily="49" charset="-122"/>
                <a:ea typeface="黑体" panose="02010609060101010101" pitchFamily="49" charset="-122"/>
              </a:rPr>
              <a:t>岁。 </a:t>
            </a:r>
            <a:endParaRPr lang="zh-CN" altLang="en-US" sz="2000" b="1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12297" name="内容占位符 12296" descr="梁蓓丽死于南宁市街头"/>
          <p:cNvPicPr>
            <a:picLocks noChangeAspect="1"/>
          </p:cNvPicPr>
          <p:nvPr>
            <p:ph sz="quarter" idx="4"/>
          </p:nvPr>
        </p:nvPicPr>
        <p:blipFill>
          <a:blip r:embed="rId3"/>
          <a:stretch>
            <a:fillRect/>
          </a:stretch>
        </p:blipFill>
        <p:spPr>
          <a:xfrm>
            <a:off x="2751138" y="2854325"/>
            <a:ext cx="1884362" cy="1425575"/>
          </a:xfrm>
          <a:ln/>
        </p:spPr>
      </p:pic>
      <p:grpSp>
        <p:nvGrpSpPr>
          <p:cNvPr id="12298" name="组合 12297"/>
          <p:cNvGrpSpPr/>
          <p:nvPr/>
        </p:nvGrpSpPr>
        <p:grpSpPr>
          <a:xfrm>
            <a:off x="2627313" y="4797425"/>
            <a:ext cx="2254250" cy="1655763"/>
            <a:chOff x="0" y="0"/>
            <a:chExt cx="1420" cy="1043"/>
          </a:xfrm>
        </p:grpSpPr>
        <p:sp>
          <p:nvSpPr>
            <p:cNvPr id="12299" name="矩形 12298"/>
            <p:cNvSpPr/>
            <p:nvPr/>
          </p:nvSpPr>
          <p:spPr>
            <a:xfrm>
              <a:off x="0" y="677"/>
              <a:ext cx="1396" cy="366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ctr">
              <a:spAutoFit/>
            </a:bodyPr>
            <a:p>
              <a:r>
                <a:rPr lang="zh-CN" altLang="en-US" sz="1600">
                  <a:latin typeface="Arial" panose="020B0604020202020204" pitchFamily="34" charset="0"/>
                  <a:ea typeface="黑体" panose="02010609060101010101" pitchFamily="49" charset="-122"/>
                </a:rPr>
                <a:t>射</a:t>
              </a:r>
              <a:r>
                <a:rPr lang="zh-CN" altLang="en-US" sz="1600">
                  <a:latin typeface="黑体" panose="02010609060101010101" pitchFamily="49" charset="-122"/>
                  <a:ea typeface="黑体" panose="02010609060101010101" pitchFamily="49" charset="-122"/>
                </a:rPr>
                <a:t>毒品过量死于南</a:t>
              </a:r>
              <a:r>
                <a:rPr lang="zh-CN" altLang="en-US" sz="1600">
                  <a:latin typeface="Arial" panose="020B0604020202020204" pitchFamily="34" charset="0"/>
                  <a:ea typeface="黑体" panose="02010609060101010101" pitchFamily="49" charset="-122"/>
                </a:rPr>
                <a:t>宁市</a:t>
              </a:r>
              <a:endParaRPr lang="zh-CN" altLang="en-US" sz="1600">
                <a:latin typeface="Arial" panose="020B0604020202020204" pitchFamily="34" charset="0"/>
                <a:ea typeface="黑体" panose="02010609060101010101" pitchFamily="49" charset="-122"/>
              </a:endParaRPr>
            </a:p>
            <a:p>
              <a:r>
                <a:rPr lang="zh-CN" altLang="en-US" sz="1600">
                  <a:latin typeface="Arial" panose="020B0604020202020204" pitchFamily="34" charset="0"/>
                  <a:ea typeface="黑体" panose="02010609060101010101" pitchFamily="49" charset="-122"/>
                </a:rPr>
                <a:t>街头。</a:t>
              </a:r>
              <a:r>
                <a:rPr lang="zh-CN" altLang="en-US" sz="1600">
                  <a:latin typeface="Arial" panose="020B0604020202020204" pitchFamily="34" charset="0"/>
                </a:rPr>
                <a:t> </a:t>
              </a:r>
              <a:r>
                <a:rPr lang="zh-CN" altLang="en-US" sz="1600">
                  <a:latin typeface="黑体" panose="02010609060101010101" pitchFamily="49" charset="-122"/>
                  <a:ea typeface="黑体" panose="02010609060101010101" pitchFamily="49" charset="-122"/>
                </a:rPr>
                <a:t> </a:t>
              </a:r>
              <a:endParaRPr lang="zh-CN" altLang="en-US" sz="1600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12300" name="矩形 12299"/>
            <p:cNvSpPr/>
            <p:nvPr/>
          </p:nvSpPr>
          <p:spPr>
            <a:xfrm>
              <a:off x="0" y="0"/>
              <a:ext cx="1420" cy="693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p>
              <a:r>
                <a:rPr lang="zh-CN" altLang="en-US" b="1">
                  <a:latin typeface="Arial" panose="020B0604020202020204" pitchFamily="34" charset="0"/>
                </a:rPr>
                <a:t>       </a:t>
              </a:r>
              <a:r>
                <a:rPr lang="zh-CN" altLang="en-US" sz="1600">
                  <a:latin typeface="黑体" panose="02010609060101010101" pitchFamily="49" charset="-122"/>
                  <a:ea typeface="黑体" panose="02010609060101010101" pitchFamily="49" charset="-122"/>
                </a:rPr>
                <a:t>梁蓓丽，</a:t>
              </a:r>
              <a:r>
                <a:rPr lang="en-US" altLang="zh-CN" sz="1600">
                  <a:latin typeface="黑体" panose="02010609060101010101" pitchFamily="49" charset="-122"/>
                  <a:ea typeface="黑体" panose="02010609060101010101" pitchFamily="49" charset="-122"/>
                </a:rPr>
                <a:t>21</a:t>
              </a:r>
              <a:r>
                <a:rPr lang="zh-CN" altLang="en-US" sz="1600">
                  <a:latin typeface="黑体" panose="02010609060101010101" pitchFamily="49" charset="-122"/>
                  <a:ea typeface="黑体" panose="02010609060101010101" pitchFamily="49" charset="-122"/>
                </a:rPr>
                <a:t>岁，贵</a:t>
              </a:r>
              <a:endParaRPr lang="zh-CN" altLang="en-US" sz="1600">
                <a:latin typeface="黑体" panose="02010609060101010101" pitchFamily="49" charset="-122"/>
                <a:ea typeface="黑体" panose="02010609060101010101" pitchFamily="49" charset="-122"/>
              </a:endParaRPr>
            </a:p>
            <a:p>
              <a:r>
                <a:rPr lang="zh-CN" altLang="en-US" sz="1600">
                  <a:latin typeface="黑体" panose="02010609060101010101" pitchFamily="49" charset="-122"/>
                  <a:ea typeface="黑体" panose="02010609060101010101" pitchFamily="49" charset="-122"/>
                </a:rPr>
                <a:t>州人，一个聪慧、漂亮</a:t>
              </a:r>
              <a:endParaRPr lang="zh-CN" altLang="en-US" sz="1600">
                <a:latin typeface="黑体" panose="02010609060101010101" pitchFamily="49" charset="-122"/>
                <a:ea typeface="黑体" panose="02010609060101010101" pitchFamily="49" charset="-122"/>
              </a:endParaRPr>
            </a:p>
            <a:p>
              <a:r>
                <a:rPr lang="zh-CN" altLang="en-US" sz="1600">
                  <a:latin typeface="黑体" panose="02010609060101010101" pitchFamily="49" charset="-122"/>
                  <a:ea typeface="黑体" panose="02010609060101010101" pitchFamily="49" charset="-122"/>
                </a:rPr>
                <a:t>的女孩，染上毒瘾后，</a:t>
              </a:r>
              <a:endParaRPr lang="zh-CN" altLang="en-US" sz="1600">
                <a:latin typeface="黑体" panose="02010609060101010101" pitchFamily="49" charset="-122"/>
                <a:ea typeface="黑体" panose="02010609060101010101" pitchFamily="49" charset="-122"/>
              </a:endParaRPr>
            </a:p>
            <a:p>
              <a:r>
                <a:rPr lang="zh-CN" altLang="en-US" sz="1600">
                  <a:latin typeface="黑体" panose="02010609060101010101" pitchFamily="49" charset="-122"/>
                  <a:ea typeface="黑体" panose="02010609060101010101" pitchFamily="49" charset="-122"/>
                </a:rPr>
                <a:t>靠卖淫维持吸毒，因注</a:t>
              </a:r>
              <a:endParaRPr lang="zh-CN" altLang="en-US" sz="1600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</p:spTree>
  </p:cSld>
  <p:clrMapOvr>
    <a:masterClrMapping/>
  </p:clrMapOvr>
  <p:transition spd="slow"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" fill="hold"/>
                                        <p:tgtEl>
                                          <p:spTgt spid="12295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" fill="hold"/>
                                        <p:tgtEl>
                                          <p:spTgt spid="12292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" fill="hold"/>
                                        <p:tgtEl>
                                          <p:spTgt spid="12297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" fill="hold"/>
                                        <p:tgtEl>
                                          <p:spTgt spid="12298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" fill="hold"/>
                                        <p:tgtEl>
                                          <p:spTgt spid="12291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" fill="hold"/>
                                        <p:tgtEl>
                                          <p:spTgt spid="12296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5" grpId="0"/>
      <p:bldP spid="1229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3490" name="标题 63489"/>
          <p:cNvSpPr>
            <a:spLocks noGrp="1"/>
          </p:cNvSpPr>
          <p:nvPr>
            <p:ph type="title"/>
          </p:nvPr>
        </p:nvSpPr>
        <p:spPr>
          <a:xfrm>
            <a:off x="2843213" y="188913"/>
            <a:ext cx="7467600" cy="1143000"/>
          </a:xfrm>
          <a:ln/>
        </p:spPr>
        <p:txBody>
          <a:bodyPr anchor="ctr"/>
          <a:p>
            <a:r>
              <a:rPr lang="zh-CN" altLang="en-US" b="0" dirty="0"/>
              <a:t>吸毒的惨状</a:t>
            </a:r>
            <a:endParaRPr lang="zh-CN" altLang="en-US" b="0"/>
          </a:p>
        </p:txBody>
      </p:sp>
      <p:pic>
        <p:nvPicPr>
          <p:cNvPr id="63491" name="图片 63490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1533525"/>
            <a:ext cx="4679950" cy="53244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63492" name="矩形 63491">
            <a:hlinkClick r:id="rId2"/>
          </p:cNvPr>
          <p:cNvSpPr/>
          <p:nvPr/>
        </p:nvSpPr>
        <p:spPr>
          <a:xfrm>
            <a:off x="3762375" y="2881313"/>
            <a:ext cx="9144000" cy="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endParaRPr lang="zh-CN" altLang="en-US"/>
          </a:p>
        </p:txBody>
      </p:sp>
      <p:pic>
        <p:nvPicPr>
          <p:cNvPr id="63493" name="图片 63492" descr="C:/Users/TOM YI/Desktop/http:/www.511511.com/AZ/200406/AZ00000312820040618055235312.jpg">
            <a:hlinkClick r:id="rId2"/>
          </p:cNvPr>
          <p:cNvPicPr>
            <a:picLocks noChangeAspect="1"/>
          </p:cNvPicPr>
          <p:nvPr/>
        </p:nvPicPr>
        <p:blipFill>
          <a:blip r:embed="rId3" r:link="rId4"/>
          <a:stretch>
            <a:fillRect/>
          </a:stretch>
        </p:blipFill>
        <p:spPr>
          <a:xfrm>
            <a:off x="4800600" y="1524000"/>
            <a:ext cx="4343400" cy="53340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slow"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34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34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34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34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gunshot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34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34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ricochet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49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82946" name="标题 82945"/>
          <p:cNvSpPr>
            <a:spLocks noGrp="1"/>
          </p:cNvSpPr>
          <p:nvPr>
            <p:ph type="title"/>
          </p:nvPr>
        </p:nvSpPr>
        <p:spPr>
          <a:ln/>
        </p:spPr>
        <p:txBody>
          <a:bodyPr anchor="ctr"/>
          <a:p>
            <a:r>
              <a:rPr lang="zh-CN" altLang="en-US" dirty="0">
                <a:hlinkClick r:id="rId1" action="ppaction://hlinksldjump"/>
              </a:rPr>
              <a:t>毒品毁人健康 </a:t>
            </a:r>
            <a:endParaRPr lang="zh-CN" altLang="en-US" dirty="0"/>
          </a:p>
        </p:txBody>
      </p:sp>
      <p:sp>
        <p:nvSpPr>
          <p:cNvPr id="82947" name="文本占位符 82946"/>
          <p:cNvSpPr>
            <a:spLocks noGrp="1"/>
          </p:cNvSpPr>
          <p:nvPr>
            <p:ph type="body" idx="1"/>
          </p:nvPr>
        </p:nvSpPr>
        <p:spPr>
          <a:xfrm>
            <a:off x="323850" y="2060575"/>
            <a:ext cx="4560888" cy="2387600"/>
          </a:xfrm>
          <a:ln/>
        </p:spPr>
        <p:txBody>
          <a:bodyPr/>
          <a:p>
            <a:pPr>
              <a:lnSpc>
                <a:spcPct val="90000"/>
              </a:lnSpc>
            </a:pPr>
            <a:r>
              <a:rPr lang="zh-CN" altLang="en-US" sz="2800" dirty="0"/>
              <a:t>毒品摧毁人的消化功能。</a:t>
            </a:r>
            <a:endParaRPr lang="zh-CN" altLang="en-US" sz="2800" dirty="0"/>
          </a:p>
          <a:p>
            <a:pPr>
              <a:lnSpc>
                <a:spcPct val="90000"/>
              </a:lnSpc>
            </a:pPr>
            <a:r>
              <a:rPr lang="zh-CN" altLang="en-US" sz="2800" dirty="0"/>
              <a:t>摧毁人的神经系统。</a:t>
            </a:r>
            <a:endParaRPr lang="zh-CN" altLang="en-US" sz="2800" dirty="0"/>
          </a:p>
          <a:p>
            <a:pPr>
              <a:lnSpc>
                <a:spcPct val="90000"/>
              </a:lnSpc>
            </a:pPr>
            <a:r>
              <a:rPr lang="zh-CN" altLang="en-US" sz="2800" dirty="0"/>
              <a:t>摧毁人的呼吸及循环系统。</a:t>
            </a:r>
            <a:endParaRPr lang="zh-CN" altLang="en-US" sz="2800" dirty="0"/>
          </a:p>
          <a:p>
            <a:pPr>
              <a:lnSpc>
                <a:spcPct val="90000"/>
              </a:lnSpc>
            </a:pPr>
            <a:r>
              <a:rPr lang="zh-CN" altLang="en-US" sz="2800" dirty="0"/>
              <a:t>传染性疾病及“艾滋病（</a:t>
            </a:r>
            <a:r>
              <a:rPr lang="en-US" altLang="zh-CN" sz="2800"/>
              <a:t>AIDS</a:t>
            </a:r>
            <a:r>
              <a:rPr lang="zh-CN" altLang="en-US" sz="2800" dirty="0"/>
              <a:t>）”</a:t>
            </a:r>
            <a:endParaRPr lang="zh-CN" altLang="en-US" sz="2800" dirty="0"/>
          </a:p>
        </p:txBody>
      </p:sp>
      <p:pic>
        <p:nvPicPr>
          <p:cNvPr id="82949" name="内容占位符 82948" descr="20050711065754705"/>
          <p:cNvPicPr>
            <a:picLocks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4895850" y="2349500"/>
            <a:ext cx="4248150" cy="4321175"/>
          </a:xfrm>
          <a:ln/>
        </p:spPr>
      </p:pic>
    </p:spTree>
  </p:cSld>
  <p:clrMapOvr>
    <a:masterClrMapping/>
  </p:clrMapOvr>
  <p:transition/>
</p:sld>
</file>

<file path=ppt/theme/theme1.xml><?xml version="1.0" encoding="utf-8"?>
<a:theme xmlns:a="http://schemas.openxmlformats.org/drawingml/2006/main" name="麦田夕照">
  <a:themeElements>
    <a:clrScheme name="">
      <a:dk1>
        <a:srgbClr val="1C1C1C"/>
      </a:dk1>
      <a:lt1>
        <a:srgbClr val="523E26"/>
      </a:lt1>
      <a:dk2>
        <a:srgbClr val="654A1D"/>
      </a:dk2>
      <a:lt2>
        <a:srgbClr val="2D2015"/>
      </a:lt2>
      <a:accent1>
        <a:srgbClr val="B1A59D"/>
      </a:accent1>
      <a:accent2>
        <a:srgbClr val="8F5F2F"/>
      </a:accent2>
      <a:accent3>
        <a:srgbClr val="B3AFAB"/>
      </a:accent3>
      <a:accent4>
        <a:srgbClr val="161616"/>
      </a:accent4>
      <a:accent5>
        <a:srgbClr val="D4CFCC"/>
      </a:accent5>
      <a:accent6>
        <a:srgbClr val="805529"/>
      </a:accent6>
      <a:hlink>
        <a:srgbClr val="F4D700"/>
      </a:hlink>
      <a:folHlink>
        <a:srgbClr val="E7EBEB"/>
      </a:folHlink>
    </a:clrScheme>
    <a:fontScheme name="">
      <a:majorFont>
        <a:latin typeface="Tahoma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CC9900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B78900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27272"/>
        </a:accent6>
        <a:hlink>
          <a:srgbClr val="4D4D4D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C5B30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9EDEE"/>
        </a:accent5>
        <a:accent6>
          <a:srgbClr val="2D2D89"/>
        </a:accent6>
        <a:hlink>
          <a:srgbClr val="009999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EAEAEA"/>
        </a:accent2>
        <a:accent3>
          <a:srgbClr val="FFFFFF"/>
        </a:accent3>
        <a:accent4>
          <a:srgbClr val="000000"/>
        </a:accent4>
        <a:accent5>
          <a:srgbClr val="FFE2B9"/>
        </a:accent5>
        <a:accent6>
          <a:srgbClr val="D2D2D2"/>
        </a:accent6>
        <a:hlink>
          <a:srgbClr val="CC6600"/>
        </a:hlink>
        <a:folHlink>
          <a:srgbClr val="9933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361B00"/>
        </a:dk1>
        <a:lt1>
          <a:srgbClr val="000099"/>
        </a:lt1>
        <a:dk2>
          <a:srgbClr val="333333"/>
        </a:dk2>
        <a:lt2>
          <a:srgbClr val="003366"/>
        </a:lt2>
        <a:accent1>
          <a:srgbClr val="3366CC"/>
        </a:accent1>
        <a:accent2>
          <a:srgbClr val="F09A00"/>
        </a:accent2>
        <a:accent3>
          <a:srgbClr val="AAAACA"/>
        </a:accent3>
        <a:accent4>
          <a:srgbClr val="2D1500"/>
        </a:accent4>
        <a:accent5>
          <a:srgbClr val="ADB9E2"/>
        </a:accent5>
        <a:accent6>
          <a:srgbClr val="D78A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926C00"/>
        </a:dk1>
        <a:lt1>
          <a:srgbClr val="686B5D"/>
        </a:lt1>
        <a:dk2>
          <a:srgbClr val="4D4D4D"/>
        </a:dk2>
        <a:lt2>
          <a:srgbClr val="777777"/>
        </a:lt2>
        <a:accent1>
          <a:srgbClr val="B2B2B2"/>
        </a:accent1>
        <a:accent2>
          <a:srgbClr val="809EA8"/>
        </a:accent2>
        <a:accent3>
          <a:srgbClr val="B9BAB6"/>
        </a:accent3>
        <a:accent4>
          <a:srgbClr val="7D5C00"/>
        </a:accent4>
        <a:accent5>
          <a:srgbClr val="D5D5D5"/>
        </a:accent5>
        <a:accent6>
          <a:srgbClr val="728D96"/>
        </a:accent6>
        <a:hlink>
          <a:srgbClr val="FFCC66"/>
        </a:hlink>
        <a:folHlink>
          <a:srgbClr val="F7F3E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CC9900"/>
        </a:dk1>
        <a:lt1>
          <a:srgbClr val="008080"/>
        </a:lt1>
        <a:dk2>
          <a:srgbClr val="006666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AF8300"/>
        </a:accent4>
        <a:accent5>
          <a:srgbClr val="AAB8B8"/>
        </a:accent5>
        <a:accent6>
          <a:srgbClr val="6163B2"/>
        </a:accent6>
        <a:hlink>
          <a:srgbClr val="FFC41F"/>
        </a:hlink>
        <a:folHlink>
          <a:srgbClr val="FFFF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111111"/>
        </a:dk1>
        <a:lt1>
          <a:srgbClr val="800000"/>
        </a:lt1>
        <a:dk2>
          <a:srgbClr val="663300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0D0D0D"/>
        </a:accent4>
        <a:accent5>
          <a:srgbClr val="E2ADAA"/>
        </a:accent5>
        <a:accent6>
          <a:srgbClr val="AA6C55"/>
        </a:accent6>
        <a:hlink>
          <a:srgbClr val="FFCC66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1C1C1C"/>
        </a:dk1>
        <a:lt1>
          <a:srgbClr val="523E26"/>
        </a:lt1>
        <a:dk2>
          <a:srgbClr val="654A1D"/>
        </a:dk2>
        <a:lt2>
          <a:srgbClr val="2D2015"/>
        </a:lt2>
        <a:accent1>
          <a:srgbClr val="B1A59D"/>
        </a:accent1>
        <a:accent2>
          <a:srgbClr val="8F5F2F"/>
        </a:accent2>
        <a:accent3>
          <a:srgbClr val="B3AFAB"/>
        </a:accent3>
        <a:accent4>
          <a:srgbClr val="161616"/>
        </a:accent4>
        <a:accent5>
          <a:srgbClr val="D4CFCC"/>
        </a:accent5>
        <a:accent6>
          <a:srgbClr val="805529"/>
        </a:accent6>
        <a:hlink>
          <a:srgbClr val="F4D700"/>
        </a:hlink>
        <a:folHlink>
          <a:srgbClr val="E7EBEB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CDESIGNF</Template>
  <TotalTime>0</TotalTime>
  <Words>6559</Words>
  <Application>WPS 演示</Application>
  <PresentationFormat>在屏幕上显示</PresentationFormat>
  <Paragraphs>452</Paragraphs>
  <Slides>53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53</vt:i4>
      </vt:variant>
    </vt:vector>
  </HeadingPairs>
  <TitlesOfParts>
    <vt:vector size="73" baseType="lpstr">
      <vt:lpstr>Arial</vt:lpstr>
      <vt:lpstr>宋体</vt:lpstr>
      <vt:lpstr>Wingdings</vt:lpstr>
      <vt:lpstr>Tahoma</vt:lpstr>
      <vt:lpstr>黑体</vt:lpstr>
      <vt:lpstr>Times New Roman</vt:lpstr>
      <vt:lpstr>华文新魏</vt:lpstr>
      <vt:lpstr>Arial Narrow</vt:lpstr>
      <vt:lpstr>华文行楷</vt:lpstr>
      <vt:lpstr>微软雅黑</vt:lpstr>
      <vt:lpstr>隶书</vt:lpstr>
      <vt:lpstr>楷体_GB2312</vt:lpstr>
      <vt:lpstr>新宋体</vt:lpstr>
      <vt:lpstr>幼圆</vt:lpstr>
      <vt:lpstr>华文行楷</vt:lpstr>
      <vt:lpstr>幼圆</vt:lpstr>
      <vt:lpstr>楷体_GB2312</vt:lpstr>
      <vt:lpstr>Arial Unicode MS</vt:lpstr>
      <vt:lpstr>Calibri</vt:lpstr>
      <vt:lpstr>麦田夕照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comne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user</dc:creator>
  <cp:lastModifiedBy>TOM YI</cp:lastModifiedBy>
  <cp:revision>77</cp:revision>
  <dcterms:created xsi:type="dcterms:W3CDTF">2003-10-19T08:48:04Z</dcterms:created>
  <dcterms:modified xsi:type="dcterms:W3CDTF">2019-11-01T08:56:57Z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2052-11.1.0.9145</vt:lpwstr>
  </property>
</Properties>
</file>