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8"/>
  </p:notesMasterIdLst>
  <p:sldIdLst>
    <p:sldId id="257" r:id="rId2"/>
    <p:sldId id="277" r:id="rId3"/>
    <p:sldId id="274" r:id="rId4"/>
    <p:sldId id="276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85" r:id="rId13"/>
    <p:sldId id="286" r:id="rId14"/>
    <p:sldId id="287" r:id="rId15"/>
    <p:sldId id="288" r:id="rId16"/>
    <p:sldId id="289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默认节" id="{42db2c8e-67eb-4aa1-b3fc-c9b57a927168}">
          <p14:sldIdLst>
            <p14:sldId id="257"/>
            <p14:sldId id="277"/>
            <p14:sldId id="274"/>
            <p14:sldId id="276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-65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pPr/>
              <a:t>2019/11/5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pPr/>
              <a:t>2019/11/5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pPr/>
              <a:t>2019/11/5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pPr/>
              <a:t>2019/11/5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&#27602;&#21697;.flv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标题 4100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endParaRPr dirty="0"/>
          </a:p>
        </p:txBody>
      </p:sp>
      <p:sp>
        <p:nvSpPr>
          <p:cNvPr id="4102" name="文本占位符 410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dirty="0"/>
          </a:p>
        </p:txBody>
      </p:sp>
      <p:pic>
        <p:nvPicPr>
          <p:cNvPr id="4100" name="图片 4099" descr="C:\Users\Administrator\Desktop\文昌2 (2).png文昌2 (2)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-1905" y="0"/>
            <a:ext cx="12196445" cy="6858000"/>
          </a:xfrm>
          <a:prstGeom prst="rect">
            <a:avLst/>
          </a:prstGeom>
          <a:solidFill>
            <a:srgbClr val="FFFFFF"/>
          </a:solidFill>
          <a:ln w="9525">
            <a:noFill/>
          </a:ln>
        </p:spPr>
      </p:pic>
      <p:sp>
        <p:nvSpPr>
          <p:cNvPr id="4103" name="文本框 4102">
            <a:hlinkClick r:id="rId3" action="ppaction://hlinkfile"/>
          </p:cNvPr>
          <p:cNvSpPr txBox="1"/>
          <p:nvPr/>
        </p:nvSpPr>
        <p:spPr>
          <a:xfrm>
            <a:off x="1139190" y="1676400"/>
            <a:ext cx="10404475" cy="21532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8000" b="1" dirty="0">
                <a:solidFill>
                  <a:srgbClr val="FF3300"/>
                </a:solidFill>
                <a:latin typeface="Arial" panose="020B0604020202020204" pitchFamily="34" charset="0"/>
                <a:ea typeface="华文行楷" pitchFamily="2" charset="-122"/>
              </a:rPr>
              <a:t>珍爱生命  拒绝毒品</a:t>
            </a:r>
            <a:endParaRPr lang="zh-CN" altLang="en-US" sz="8000" b="1" dirty="0">
              <a:solidFill>
                <a:srgbClr val="FF3300"/>
              </a:solidFill>
              <a:latin typeface="Arial" panose="020B0604020202020204" pitchFamily="34" charset="0"/>
              <a:ea typeface="仿宋_GB2312" pitchFamily="49" charset="-122"/>
            </a:endParaRPr>
          </a:p>
          <a:p>
            <a:pPr algn="ctr"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-------</a:t>
            </a:r>
            <a:r>
              <a:rPr lang="zh-CN" altLang="en-US" sz="3600" b="1" dirty="0">
                <a:solidFill>
                  <a:srgbClr val="FF33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孝感市文昌中学毒品预防教育</a:t>
            </a:r>
            <a:endParaRPr lang="zh-CN" altLang="en-US" sz="3600" b="1">
              <a:solidFill>
                <a:srgbClr val="FF33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28870" y="5794375"/>
            <a:ext cx="454342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2019</a:t>
            </a:r>
            <a:r>
              <a:rPr lang="zh-CN" altLang="en-US" sz="4000"/>
              <a:t>年</a:t>
            </a:r>
            <a:r>
              <a:rPr lang="en-US" altLang="zh-CN" sz="4000"/>
              <a:t>10</a:t>
            </a:r>
            <a:r>
              <a:rPr lang="zh-CN" altLang="en-US" sz="4000"/>
              <a:t>月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726055" y="5030470"/>
            <a:ext cx="91249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孝感市文昌中学    陈秀芬   石慧</a:t>
            </a:r>
            <a:r>
              <a:rPr lang="zh-CN" altLang="en-US" sz="2800"/>
              <a:t>玲   </a:t>
            </a:r>
            <a:r>
              <a:rPr lang="zh-CN" altLang="en-US" sz="2800" smtClean="0"/>
              <a:t>周</a:t>
            </a:r>
            <a:r>
              <a:rPr lang="zh-CN" altLang="en-US" sz="2800" smtClean="0"/>
              <a:t>小</a:t>
            </a:r>
            <a:r>
              <a:rPr lang="zh-CN" altLang="en-US" sz="2800" smtClean="0"/>
              <a:t>霞</a:t>
            </a:r>
            <a:endParaRPr lang="zh-CN" altLang="en-US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51635" y="2151380"/>
            <a:ext cx="491871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dirty="0">
                <a:sym typeface="+mn-ea"/>
              </a:rPr>
              <a:t> </a:t>
            </a:r>
            <a:r>
              <a:rPr lang="zh-CN" alt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3.危害家庭</a:t>
            </a:r>
            <a:endParaRPr lang="zh-CN" altLang="zh-CN" sz="40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(1)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倾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家荡产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(2)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拆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散、毁灭幸福家庭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(3)</a:t>
            </a:r>
            <a:r>
              <a:rPr lang="zh-CN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伤</a:t>
            </a: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害父母、贻害后代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endParaRPr lang="zh-CN" altLang="en-US" sz="32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451610" y="849630"/>
            <a:ext cx="322897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毒品危害</a:t>
            </a:r>
          </a:p>
        </p:txBody>
      </p:sp>
      <p:pic>
        <p:nvPicPr>
          <p:cNvPr id="14340" name="Picture 4" descr="艾滋病伴你行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758305" y="1771650"/>
            <a:ext cx="2550160" cy="3825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2700" y="612140"/>
            <a:ext cx="478028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毒品危害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40205" y="1534160"/>
            <a:ext cx="7332345" cy="255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4.侵蚀社会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（1）、诱发犯罪、影响社会安定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（2）、败坏社会风气、吞噬社会财富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（3）、影响国民素质、破坏生产力</a:t>
            </a:r>
            <a:endParaRPr lang="zh-CN" altLang="zh-CN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（4）、导致艾滋病、性病等传染病泛滥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4342" name="Picture 4" descr="财富加毒品等于一无所有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77135" y="4211320"/>
            <a:ext cx="5283200" cy="2209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779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13510" y="649605"/>
            <a:ext cx="707199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吸毒的几种主要原因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151890" y="1571625"/>
            <a:ext cx="6576060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（一）好奇心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（二）受诱惑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（三）被欺骗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（四）寻求刺激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（五）无知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eaLnBrk="1" hangingPunct="1"/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（六）解脱烦恼</a:t>
            </a:r>
            <a:endParaRPr lang="zh-CN" altLang="en-US" sz="2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170" name="Picture 2" descr="4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51890" y="4141470"/>
            <a:ext cx="6390005" cy="23710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985" y="-82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76375" y="724535"/>
            <a:ext cx="818515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青少年吸毒的根本原因</a:t>
            </a:r>
            <a:r>
              <a:rPr lang="zh-CN" altLang="en-US" sz="5400" b="1" dirty="0">
                <a:solidFill>
                  <a:schemeClr val="tx2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54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365250" y="1647190"/>
            <a:ext cx="7757795" cy="45218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1925" indent="-342900" fontAlgn="auto">
              <a:lnSpc>
                <a:spcPct val="180000"/>
              </a:lnSpc>
              <a:spcBef>
                <a:spcPts val="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对毒品的认知能力差。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61925" indent="-342900" fontAlgn="auto">
              <a:lnSpc>
                <a:spcPct val="180000"/>
              </a:lnSpc>
              <a:spcBef>
                <a:spcPts val="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在不正当的好奇心驱使下涉毒。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61925" indent="-342900" fontAlgn="auto">
              <a:lnSpc>
                <a:spcPct val="180000"/>
              </a:lnSpc>
              <a:spcBef>
                <a:spcPts val="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交友不慎被拉下水。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61925" indent="-342900" fontAlgn="auto">
              <a:lnSpc>
                <a:spcPct val="180000"/>
              </a:lnSpc>
              <a:spcBef>
                <a:spcPts val="0"/>
              </a:spcBef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承受压力和挫折的意志力不强而希望在吸毒中寻求解脱。</a:t>
            </a:r>
            <a:endParaRPr lang="zh-CN" altLang="en-US" sz="320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pic>
        <p:nvPicPr>
          <p:cNvPr id="37889" name="图片 460802" descr="试一试"/>
          <p:cNvPicPr>
            <a:picLocks noChangeAspect="1"/>
          </p:cNvPicPr>
          <p:nvPr/>
        </p:nvPicPr>
        <p:blipFill>
          <a:blip r:embed="rId3" cstate="print"/>
          <a:srcRect l="13463" t="7213" r="5705"/>
          <a:stretch>
            <a:fillRect/>
          </a:stretch>
        </p:blipFill>
        <p:spPr>
          <a:xfrm>
            <a:off x="5866130" y="1062990"/>
            <a:ext cx="3534410" cy="41065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3" descr="3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38200" y="1457960"/>
            <a:ext cx="4890135" cy="33166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49655" y="487045"/>
            <a:ext cx="951420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zh-CN" altLang="en-US" sz="5400" b="1" dirty="0">
                <a:solidFill>
                  <a:srgbClr val="262673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三、学会如何做好毒品预防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690370" y="1487805"/>
            <a:ext cx="6770370" cy="481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145" indent="-342900" fontAlgn="auto">
              <a:spcBef>
                <a:spcPts val="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要时刻牢记“一朝吸毒，终生难戒”、“一时不慎，痛悔一生”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的忠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告。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面对诱惑要增强自控能力。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慎重交友。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4.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不涉足公共娱乐场所。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5.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不要相信毒品瘦身、治病的诺言。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6.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在困难和挫折面前要自强。</a:t>
            </a:r>
          </a:p>
          <a:p>
            <a:pPr marL="144145" indent="-342900" fontAlgn="auto">
              <a:lnSpc>
                <a:spcPct val="160000"/>
              </a:lnSpc>
              <a:spcBef>
                <a:spcPct val="20000"/>
              </a:spcBef>
            </a:pP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         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千万不要吸食第一口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37890" name="图片 460803" descr="毒贩子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8611" t="14615" r="6900" b="9714"/>
          <a:stretch>
            <a:fillRect/>
          </a:stretch>
        </p:blipFill>
        <p:spPr>
          <a:xfrm>
            <a:off x="7616825" y="2288540"/>
            <a:ext cx="2474595" cy="199771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515620" y="0"/>
            <a:ext cx="12707620" cy="719137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104640" y="1142365"/>
            <a:ext cx="3185393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温馨提示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046913" y="2701255"/>
            <a:ext cx="82883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珍爱生命 </a:t>
            </a:r>
            <a:r>
              <a:rPr lang="zh-CN" altLang="en-US" sz="7200" dirty="0" smtClean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远</a:t>
            </a:r>
            <a:r>
              <a:rPr lang="zh-CN" altLang="en-US" sz="7200" dirty="0">
                <a:solidFill>
                  <a:srgbClr val="FF0000"/>
                </a:solidFill>
                <a:latin typeface="方正粗黑宋简体" panose="02000000000000000000" charset="-122"/>
                <a:ea typeface="方正粗黑宋简体" panose="02000000000000000000" charset="-122"/>
                <a:cs typeface="方正粗黑宋简体" panose="02000000000000000000" charset="-122"/>
              </a:rPr>
              <a:t>离毒品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324827" y="4918984"/>
            <a:ext cx="1975304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atin typeface="仿宋" panose="02010609060101010101" charset="-122"/>
                <a:ea typeface="仿宋" panose="02010609060101010101" charset="-122"/>
              </a:rPr>
              <a:t>谢谢！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13815" y="762000"/>
            <a:ext cx="505714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solidFill>
                  <a:schemeClr val="accent5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</a:p>
        </p:txBody>
      </p:sp>
      <p:sp>
        <p:nvSpPr>
          <p:cNvPr id="7" name="Text Box 11"/>
          <p:cNvSpPr txBox="1"/>
          <p:nvPr/>
        </p:nvSpPr>
        <p:spPr>
          <a:xfrm>
            <a:off x="2190115" y="1684020"/>
            <a:ext cx="7551420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>
                <a:solidFill>
                  <a:srgbClr val="262673"/>
                </a:solidFill>
                <a:latin typeface="隶书" charset="0"/>
                <a:ea typeface="隶书" pitchFamily="49" charset="-122"/>
              </a:rPr>
              <a:t> </a:t>
            </a:r>
            <a:r>
              <a:rPr lang="zh-CN" altLang="en-US" sz="4000" dirty="0">
                <a:solidFill>
                  <a:srgbClr val="262673"/>
                </a:solidFill>
                <a:latin typeface="隶书" charset="0"/>
                <a:ea typeface="隶书" pitchFamily="49" charset="-122"/>
              </a:rPr>
              <a:t>一</a:t>
            </a:r>
            <a:r>
              <a:rPr lang="en-US" altLang="zh-CN" sz="4000" dirty="0">
                <a:solidFill>
                  <a:srgbClr val="262673"/>
                </a:solidFill>
                <a:latin typeface="隶书" charset="0"/>
                <a:ea typeface="隶书" pitchFamily="49" charset="-122"/>
              </a:rPr>
              <a:t>.</a:t>
            </a:r>
            <a:r>
              <a:rPr lang="zh-CN" altLang="en-US" sz="4000" dirty="0">
                <a:solidFill>
                  <a:srgbClr val="262673"/>
                </a:solidFill>
                <a:latin typeface="隶书" charset="0"/>
                <a:ea typeface="隶书" pitchFamily="49" charset="-122"/>
              </a:rPr>
              <a:t>了解毒品基本知识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277745" y="2727325"/>
            <a:ext cx="821118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000" dirty="0">
                <a:solidFill>
                  <a:srgbClr val="262673"/>
                </a:solidFill>
                <a:latin typeface="隶书" charset="0"/>
                <a:ea typeface="隶书" pitchFamily="49" charset="-122"/>
                <a:sym typeface="+mn-ea"/>
              </a:rPr>
              <a:t>二.了解毒情及其毒品的危害</a:t>
            </a:r>
            <a:endParaRPr lang="zh-CN" altLang="en-US" sz="4000" dirty="0">
              <a:solidFill>
                <a:srgbClr val="262673"/>
              </a:solidFill>
              <a:latin typeface="隶书" charset="0"/>
              <a:ea typeface="隶书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52675" y="3648075"/>
            <a:ext cx="716026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spcBef>
                <a:spcPct val="50000"/>
              </a:spcBef>
            </a:pPr>
            <a:r>
              <a:rPr lang="zh-CN" altLang="en-US" sz="4000" dirty="0">
                <a:solidFill>
                  <a:srgbClr val="262673"/>
                </a:solidFill>
                <a:latin typeface="隶书" charset="0"/>
                <a:ea typeface="隶书" pitchFamily="49" charset="-122"/>
                <a:sym typeface="+mn-ea"/>
              </a:rPr>
              <a:t>三.学会如何做好毒品预防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76655" y="1322705"/>
            <a:ext cx="64712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</a:rPr>
              <a:t>一、毒品知识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170295" y="1369060"/>
            <a:ext cx="47313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rgbClr val="0066FF"/>
                </a:solidFill>
                <a:ea typeface="方正小标宋简体" pitchFamily="2" charset="-122"/>
                <a:sym typeface="+mn-ea"/>
              </a:rPr>
              <a:t>什么是毒品？</a:t>
            </a:r>
            <a:endParaRPr lang="zh-CN" altLang="en-US" sz="4800"/>
          </a:p>
        </p:txBody>
      </p:sp>
      <p:sp>
        <p:nvSpPr>
          <p:cNvPr id="7" name="文本框 6"/>
          <p:cNvSpPr txBox="1"/>
          <p:nvPr/>
        </p:nvSpPr>
        <p:spPr>
          <a:xfrm>
            <a:off x="1501775" y="2293620"/>
            <a:ext cx="7529195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根据</a:t>
            </a:r>
            <a:r>
              <a:rPr lang="en-US" altLang="zh-CN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《</a:t>
            </a:r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中华人民共和国禁毒法</a:t>
            </a:r>
            <a:r>
              <a:rPr lang="en-US" altLang="zh-CN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》</a:t>
            </a:r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第二条规定：毒品，是指</a:t>
            </a:r>
            <a:r>
              <a:rPr lang="zh-CN" altLang="en-US" sz="3600" b="1" dirty="0">
                <a:solidFill>
                  <a:srgbClr val="FF0000"/>
                </a:solidFill>
                <a:latin typeface="新宋体" panose="02010609030101010101" charset="-122"/>
                <a:ea typeface="新宋体" panose="02010609030101010101" charset="-122"/>
                <a:sym typeface="+mn-ea"/>
              </a:rPr>
              <a:t>鸦片、海洛因、甲基苯丙胺（冰毒）、吗啡、大麻、可卡因</a:t>
            </a:r>
            <a:r>
              <a:rPr lang="zh-CN" altLang="en-US" sz="3600" b="1" dirty="0">
                <a:latin typeface="新宋体" panose="02010609030101010101" charset="-122"/>
                <a:ea typeface="新宋体" panose="02010609030101010101" charset="-122"/>
                <a:sym typeface="+mn-ea"/>
              </a:rPr>
              <a:t>，以及国家规定管制的其他能够使人形成瘾癖的麻醉药品和精神药品。</a:t>
            </a:r>
            <a:endParaRPr lang="zh-CN" altLang="en-US" sz="36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81430" y="1062355"/>
            <a:ext cx="28543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444625" y="600075"/>
            <a:ext cx="30861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</a:rPr>
              <a:t>新型毒品</a:t>
            </a:r>
          </a:p>
        </p:txBody>
      </p:sp>
      <p:pic>
        <p:nvPicPr>
          <p:cNvPr id="5125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108200"/>
            <a:ext cx="2707640" cy="23983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Picture 1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5665" y="2107883"/>
            <a:ext cx="2690813" cy="2406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2695575" y="4985385"/>
            <a:ext cx="167767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冰毒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909435" y="4985385"/>
            <a:ext cx="14141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海洛因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40640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384935" y="1053465"/>
            <a:ext cx="31045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新型毒品</a:t>
            </a:r>
          </a:p>
        </p:txBody>
      </p:sp>
      <p:pic>
        <p:nvPicPr>
          <p:cNvPr id="5126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96810" y="2355850"/>
            <a:ext cx="2729230" cy="22517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文本框 7"/>
          <p:cNvSpPr txBox="1"/>
          <p:nvPr/>
        </p:nvSpPr>
        <p:spPr>
          <a:xfrm>
            <a:off x="8197850" y="5160010"/>
            <a:ext cx="111379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>
                <a:sym typeface="+mn-ea"/>
              </a:rPr>
              <a:t>吗啡</a:t>
            </a:r>
            <a:endParaRPr lang="zh-CN" altLang="en-US"/>
          </a:p>
        </p:txBody>
      </p:sp>
      <p:pic>
        <p:nvPicPr>
          <p:cNvPr id="65539" name="Picture 3" descr="xinsrc_35060321110906229208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6480" y="2384108"/>
            <a:ext cx="3311525" cy="2270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628900" y="5160645"/>
            <a:ext cx="44049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k</a:t>
            </a:r>
            <a:r>
              <a:rPr lang="zh-CN" altLang="en-US"/>
              <a:t>粉</a:t>
            </a:r>
          </a:p>
        </p:txBody>
      </p:sp>
      <p:pic>
        <p:nvPicPr>
          <p:cNvPr id="5124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89450" y="2355850"/>
            <a:ext cx="2811145" cy="2298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5168900" y="5160010"/>
            <a:ext cx="14522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/>
              <a:t>摇头丸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5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3810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250315" y="903605"/>
            <a:ext cx="7421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solidFill>
                  <a:srgbClr val="2626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二</a:t>
            </a:r>
            <a:r>
              <a:rPr lang="zh-CN" altLang="en-US" sz="5400" b="1" dirty="0" smtClean="0">
                <a:solidFill>
                  <a:srgbClr val="2626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、吸毒现状及其危</a:t>
            </a:r>
            <a:r>
              <a:rPr lang="zh-CN" altLang="en-US" sz="5400" b="1" dirty="0">
                <a:solidFill>
                  <a:srgbClr val="262673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463040" y="1825625"/>
            <a:ext cx="8071485" cy="3256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35000"/>
              </a:lnSpc>
              <a:spcBef>
                <a:spcPct val="20000"/>
              </a:spcBef>
              <a:buChar char="•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目前，我们全国统计在册的吸毒人员是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250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多万。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35000"/>
              </a:lnSpc>
              <a:spcBef>
                <a:spcPct val="20000"/>
              </a:spcBef>
              <a:buChar char="•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青少年占整体吸毒人群的比例已经超过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70%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以上。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35000"/>
              </a:lnSpc>
              <a:spcBef>
                <a:spcPct val="20000"/>
              </a:spcBef>
              <a:buChar char="•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青少年吸食冰毒、摇头丸、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K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粉等合成毒品占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80%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以上。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 algn="just">
              <a:lnSpc>
                <a:spcPct val="135000"/>
              </a:lnSpc>
              <a:spcBef>
                <a:spcPct val="20000"/>
              </a:spcBef>
              <a:buChar char="•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福建省登记在册的吸毒人员有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万多人。</a:t>
            </a:r>
            <a:endParaRPr lang="zh-CN" alt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852420" y="1180465"/>
            <a:ext cx="60699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z="4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青少年</a:t>
            </a:r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染毒的</a:t>
            </a:r>
            <a:r>
              <a:rPr lang="zh-CN" altLang="en-US" sz="4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案例</a:t>
            </a:r>
            <a:r>
              <a:rPr lang="en-US" altLang="zh-CN" sz="4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/>
            </a:r>
            <a:br>
              <a:rPr lang="en-US" altLang="zh-CN" sz="40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endParaRPr lang="zh-CN" altLang="en-US" sz="4000" b="1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8200" y="2087880"/>
            <a:ext cx="6932930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mtClean="0">
                <a:sym typeface="+mn-ea"/>
              </a:rPr>
              <a:t>陈某现年</a:t>
            </a:r>
            <a:r>
              <a:rPr lang="en-US" altLang="zh-CN" smtClean="0">
                <a:sym typeface="+mn-ea"/>
              </a:rPr>
              <a:t>17</a:t>
            </a:r>
            <a:r>
              <a:rPr lang="zh-CN" altLang="en-US" smtClean="0">
                <a:sym typeface="+mn-ea"/>
              </a:rPr>
              <a:t>岁，初中文化，吸毒史一年，初中毕业后一直在家务农。由于终日无所事事，他很快就结交了一帮游手好闲的朋友。一天，陈某同五、六个朋友在一家露天歌舞厅喝完啤酒后，经一名有吸毒史的朋友怂恿，陈某开始染上毒品，从此便一发不可收拾。陈某对记者说，他第一次吸毒完全是因为好奇，听信身边的朋友说吸粉根本就不会上瘾，同时也担心朋友说自己不讲“义气”。于是，他抱着试一试的心态就把粉放在香烟里吸了一口。第二次，那个朋友就让我再找一找上次的感觉，他听从了。到第三次就什么都不想了，成天脑子里空荡荡的，总是回味那种飘飘然的感觉。为了凑齐毒资，他想尽了办法，先是拿家里值钱的东西去变卖。随着毒瘾的一天天加大，他就发展到经常小偷小摸或是“顺手牵羊”，周围的乡邻都十分痛恨他。直到今年，他在一家小卖部购买毒品时被警方抓获。</a:t>
            </a:r>
            <a:endParaRPr lang="zh-CN" altLang="en-US"/>
          </a:p>
        </p:txBody>
      </p:sp>
      <p:pic>
        <p:nvPicPr>
          <p:cNvPr id="79876" name="Picture 2" descr="C:\Users\Administrator\Desktop\吸毒照片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96225" y="2087880"/>
            <a:ext cx="2680970" cy="252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539240" y="887095"/>
            <a:ext cx="431736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</a:rPr>
              <a:t>毒品危害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26895" y="1809115"/>
            <a:ext cx="6133465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1.最大特征----成瘾性</a:t>
            </a:r>
            <a:endParaRPr lang="zh-CN" altLang="zh-CN" sz="36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 </a:t>
            </a:r>
            <a:r>
              <a:rPr lang="zh-CN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毒</a:t>
            </a:r>
            <a:r>
              <a:rPr lang="zh-CN" altLang="zh-CN" sz="3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品的成瘾性是对毒品产生强烈的渴求欲望，并反复地使用毒品，以取得快感，或避免出现痛苦，使吸毒者处在一种特殊的精神和病态状况，可分为精神依赖和身体依赖两种。</a:t>
            </a:r>
            <a:endParaRPr lang="zh-CN" altLang="en-US" sz="3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13318" name="Picture 4" descr="未命名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035290" y="3164840"/>
            <a:ext cx="1952625" cy="1171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 descr="6%`[3QWU8L3~YH(_H]HIA{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35" y="-20955"/>
            <a:ext cx="12193270" cy="689991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401445" y="567055"/>
            <a:ext cx="490601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毒品危害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551940" y="1489075"/>
            <a:ext cx="633349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zh-CN" altLang="zh-CN" sz="3200" dirty="0">
                <a:sym typeface="+mn-ea"/>
              </a:rPr>
              <a:t>2.</a:t>
            </a:r>
            <a:r>
              <a:rPr lang="zh-CN" altLang="zh-CN" sz="3200" b="1" dirty="0">
                <a:sym typeface="+mn-ea"/>
              </a:rPr>
              <a:t>摧残人生</a:t>
            </a:r>
            <a:endParaRPr lang="zh-CN" altLang="zh-CN" sz="3200" b="1" dirty="0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sym typeface="+mn-ea"/>
              </a:rPr>
              <a:t>（1）破坏人体的正常生理机能（神经系统、呼吸系统、消化系统、免疫系统等）</a:t>
            </a:r>
            <a:endParaRPr lang="zh-CN" altLang="zh-CN" sz="3200" b="1" dirty="0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sym typeface="+mn-ea"/>
              </a:rPr>
              <a:t>（2）肉体上的超常痛苦（戒断症状）</a:t>
            </a:r>
            <a:endParaRPr lang="zh-CN" altLang="zh-CN" sz="3200" b="1" dirty="0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sym typeface="+mn-ea"/>
              </a:rPr>
              <a:t>（3）神经系统疾病、诱发自残</a:t>
            </a:r>
            <a:endParaRPr lang="zh-CN" altLang="zh-CN" sz="3200" b="1" dirty="0"/>
          </a:p>
          <a:p>
            <a:pPr marL="0" lvl="0" indent="0">
              <a:spcBef>
                <a:spcPct val="0"/>
              </a:spcBef>
              <a:buNone/>
            </a:pPr>
            <a:r>
              <a:rPr lang="zh-CN" altLang="zh-CN" sz="3200" b="1" dirty="0">
                <a:sym typeface="+mn-ea"/>
              </a:rPr>
              <a:t>（4、人格变态、道德沦丧</a:t>
            </a:r>
            <a:endParaRPr lang="zh-CN" altLang="en-US" sz="3200"/>
          </a:p>
        </p:txBody>
      </p:sp>
      <p:pic>
        <p:nvPicPr>
          <p:cNvPr id="13317" name="Picture 4" descr="图片1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128635" y="2320290"/>
            <a:ext cx="2217420" cy="221742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1198</Words>
  <Application>Microsoft Office PowerPoint</Application>
  <PresentationFormat>自定义</PresentationFormat>
  <Paragraphs>68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6</cp:revision>
  <dcterms:created xsi:type="dcterms:W3CDTF">2018-03-01T02:03:00Z</dcterms:created>
  <dcterms:modified xsi:type="dcterms:W3CDTF">2019-11-05T02:28:44Z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