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2"/>
    <p:sldId id="295" r:id="rId3"/>
    <p:sldId id="296" r:id="rId4"/>
    <p:sldId id="297" r:id="rId5"/>
    <p:sldId id="298" r:id="rId6"/>
    <p:sldId id="268" r:id="rId7"/>
    <p:sldId id="260" r:id="rId8"/>
    <p:sldId id="262" r:id="rId9"/>
    <p:sldId id="258" r:id="rId10"/>
    <p:sldId id="264" r:id="rId11"/>
    <p:sldId id="265" r:id="rId12"/>
    <p:sldId id="261" r:id="rId13"/>
    <p:sldId id="267" r:id="rId14"/>
    <p:sldId id="263" r:id="rId15"/>
    <p:sldId id="304" r:id="rId16"/>
    <p:sldId id="270" r:id="rId17"/>
    <p:sldId id="271" r:id="rId18"/>
    <p:sldId id="272" r:id="rId19"/>
    <p:sldId id="273" r:id="rId20"/>
    <p:sldId id="274" r:id="rId21"/>
    <p:sldId id="275" r:id="rId22"/>
    <p:sldId id="276" r:id="rId23"/>
    <p:sldId id="283" r:id="rId24"/>
    <p:sldId id="294" r:id="rId25"/>
    <p:sldId id="277" r:id="rId26"/>
    <p:sldId id="279" r:id="rId27"/>
    <p:sldId id="306" r:id="rId28"/>
    <p:sldId id="305" r:id="rId29"/>
    <p:sldId id="309" r:id="rId30"/>
    <p:sldId id="308" r:id="rId31"/>
    <p:sldId id="288" r:id="rId32"/>
    <p:sldId id="290" r:id="rId33"/>
    <p:sldId id="291" r:id="rId34"/>
    <p:sldId id="293" r:id="rId35"/>
    <p:sldId id="292" r:id="rId36"/>
  </p:sldIdLst>
  <p:sldSz cx="9144000" cy="5143500" type="screen16x9"/>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3300"/>
    <a:srgbClr val="3399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72"/>
  </p:normalViewPr>
  <p:slideViewPr>
    <p:cSldViewPr showGuides="1">
      <p:cViewPr varScale="1">
        <p:scale>
          <a:sx n="87" d="100"/>
          <a:sy n="87" d="100"/>
        </p:scale>
        <p:origin x="-318" y="-90"/>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cSld name="标题幻灯片">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55298" name="标题 55297"/>
          <p:cNvSpPr>
            <a:spLocks noGrp="1" noRot="1"/>
          </p:cNvSpPr>
          <p:nvPr>
            <p:ph type="ctrTitle"/>
          </p:nvPr>
        </p:nvSpPr>
        <p:spPr>
          <a:xfrm>
            <a:off x="3962400" y="800100"/>
            <a:ext cx="4648200" cy="1485900"/>
          </a:xfrm>
          <a:prstGeom prst="rect">
            <a:avLst/>
          </a:prstGeom>
          <a:noFill/>
          <a:ln w="9525">
            <a:noFill/>
          </a:ln>
        </p:spPr>
        <p:txBody>
          <a:bodyPr anchor="ctr"/>
          <a:lstStyle>
            <a:lvl1pPr lvl="0">
              <a:defRPr/>
            </a:lvl1pPr>
          </a:lstStyle>
          <a:p>
            <a:pPr lvl="0"/>
            <a:r>
              <a:rPr lang="zh-CN" altLang="en-US" dirty="0"/>
              <a:t>单击此处编辑母版标题样式</a:t>
            </a:r>
          </a:p>
        </p:txBody>
      </p:sp>
      <p:sp>
        <p:nvSpPr>
          <p:cNvPr id="55299" name="副标题 55298"/>
          <p:cNvSpPr>
            <a:spLocks noGrp="1" noRot="1"/>
          </p:cNvSpPr>
          <p:nvPr>
            <p:ph type="subTitle" idx="1"/>
          </p:nvPr>
        </p:nvSpPr>
        <p:spPr>
          <a:xfrm>
            <a:off x="3962400" y="2743200"/>
            <a:ext cx="4572000" cy="12573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r>
              <a:rPr lang="zh-CN" altLang="en-US" dirty="0"/>
              <a:t>单击此处编辑母版副标题样式</a:t>
            </a:r>
          </a:p>
        </p:txBody>
      </p:sp>
      <p:sp>
        <p:nvSpPr>
          <p:cNvPr id="55300" name="日期占位符 55299"/>
          <p:cNvSpPr>
            <a:spLocks noGrp="1"/>
          </p:cNvSpPr>
          <p:nvPr>
            <p:ph type="dt" sz="half" idx="2"/>
          </p:nvPr>
        </p:nvSpPr>
        <p:spPr>
          <a:xfrm>
            <a:off x="301626" y="4557712"/>
            <a:ext cx="2289175" cy="357188"/>
          </a:xfrm>
          <a:prstGeom prst="rect">
            <a:avLst/>
          </a:prstGeom>
          <a:noFill/>
          <a:ln w="9525">
            <a:noFill/>
          </a:ln>
        </p:spPr>
        <p:txBody>
          <a:bodyPr anchor="t"/>
          <a:lstStyle>
            <a:lvl1pPr>
              <a:defRPr sz="1400"/>
            </a:lvl1pPr>
          </a:lstStyle>
          <a:p>
            <a:endParaRPr lang="zh-CN" altLang="en-US" dirty="0">
              <a:latin typeface="Arial" panose="020B0604020202020204" pitchFamily="34" charset="0"/>
            </a:endParaRPr>
          </a:p>
        </p:txBody>
      </p:sp>
      <p:sp>
        <p:nvSpPr>
          <p:cNvPr id="55301" name="页脚占位符 55300"/>
          <p:cNvSpPr>
            <a:spLocks noGrp="1"/>
          </p:cNvSpPr>
          <p:nvPr>
            <p:ph type="ftr" sz="quarter" idx="3"/>
          </p:nvPr>
        </p:nvSpPr>
        <p:spPr>
          <a:xfrm>
            <a:off x="3124200" y="4557712"/>
            <a:ext cx="2895600" cy="357188"/>
          </a:xfrm>
          <a:prstGeom prst="rect">
            <a:avLst/>
          </a:prstGeom>
          <a:noFill/>
          <a:ln w="9525">
            <a:noFill/>
          </a:ln>
        </p:spPr>
        <p:txBody>
          <a:bodyPr anchor="t"/>
          <a:lstStyle>
            <a:lvl1pPr algn="ctr">
              <a:defRPr sz="1400"/>
            </a:lvl1pPr>
          </a:lstStyle>
          <a:p>
            <a:endParaRPr lang="zh-CN" altLang="en-US" dirty="0">
              <a:latin typeface="Arial" panose="020B0604020202020204" pitchFamily="34" charset="0"/>
            </a:endParaRPr>
          </a:p>
        </p:txBody>
      </p:sp>
      <p:sp>
        <p:nvSpPr>
          <p:cNvPr id="55302" name="灯片编号占位符 55301"/>
          <p:cNvSpPr>
            <a:spLocks noGrp="1"/>
          </p:cNvSpPr>
          <p:nvPr>
            <p:ph type="sldNum" sz="quarter" idx="4"/>
          </p:nvPr>
        </p:nvSpPr>
        <p:spPr>
          <a:xfrm>
            <a:off x="6553201" y="4557712"/>
            <a:ext cx="2289175" cy="357188"/>
          </a:xfrm>
          <a:prstGeom prst="rect">
            <a:avLst/>
          </a:prstGeom>
          <a:noFill/>
          <a:ln w="9525">
            <a:noFill/>
          </a:ln>
        </p:spPr>
        <p:txBody>
          <a:bodyPr anchor="t"/>
          <a:lstStyle>
            <a:lvl1pPr algn="r">
              <a:defRPr sz="1400"/>
            </a:lvl1pPr>
          </a:lstStyle>
          <a:p>
            <a:fld id="{9A0DB2DC-4C9A-4742-B13C-FB6460FD3503}" type="slidenum">
              <a:rPr lang="zh-CN" altLang="en-US" dirty="0">
                <a:latin typeface="Arial" panose="020B0604020202020204" pitchFamily="34" charset="0"/>
              </a:rPr>
              <a:pPr/>
              <a:t>‹#›</a:t>
            </a:fld>
            <a:endParaRPr lang="zh-CN" altLang="en-US" dirty="0">
              <a:latin typeface="Arial" panose="020B0604020202020204" pitchFamily="34" charset="0"/>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70" y="514350"/>
            <a:ext cx="2135981" cy="3886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1626" y="514350"/>
            <a:ext cx="6284119" cy="3886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29150" y="1369219"/>
            <a:ext cx="3886200" cy="157400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29150" y="3057526"/>
            <a:ext cx="3886200" cy="157519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7" name="页脚占位符 6"/>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8" name="灯片编号占位符 7"/>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28650" y="1369219"/>
            <a:ext cx="3886200" cy="157400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29150" y="1369219"/>
            <a:ext cx="3886200" cy="157400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628650" y="3057526"/>
            <a:ext cx="3886200" cy="157519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内容占位符 5"/>
          <p:cNvSpPr>
            <a:spLocks noGrp="1"/>
          </p:cNvSpPr>
          <p:nvPr>
            <p:ph sz="quarter" idx="4"/>
          </p:nvPr>
        </p:nvSpPr>
        <p:spPr>
          <a:xfrm>
            <a:off x="4629150" y="3057526"/>
            <a:ext cx="3886200" cy="157519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联机映像占位符 3"/>
          <p:cNvSpPr>
            <a:spLocks noGrp="1"/>
          </p:cNvSpPr>
          <p:nvPr>
            <p:ph type="clipArt" sz="half" idx="2"/>
          </p:nvPr>
        </p:nvSpPr>
        <p:spPr>
          <a:xfrm>
            <a:off x="4629150" y="1369219"/>
            <a:ext cx="3886200" cy="3263504"/>
          </a:xfrm>
        </p:spPr>
        <p:txBody>
          <a:bodyPr/>
          <a:lstStyle/>
          <a:p>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485900"/>
            <a:ext cx="4184968" cy="29146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60583" y="1485900"/>
            <a:ext cx="4184968" cy="29146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4" name="内容占位符 3"/>
          <p:cNvSpPr>
            <a:spLocks noGrp="1"/>
          </p:cNvSpPr>
          <p:nvPr>
            <p:ph sz="half" idx="2"/>
          </p:nvPr>
        </p:nvSpPr>
        <p:spPr>
          <a:xfrm>
            <a:off x="890082" y="1999034"/>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6" cstate="print"/>
          <a:stretch>
            <a:fillRect/>
          </a:stretch>
        </a:blipFill>
        <a:effectLst/>
      </p:bgPr>
    </p:bg>
    <p:spTree>
      <p:nvGrpSpPr>
        <p:cNvPr id="1" name=""/>
        <p:cNvGrpSpPr/>
        <p:nvPr/>
      </p:nvGrpSpPr>
      <p:grpSpPr>
        <a:xfrm>
          <a:off x="0" y="0"/>
          <a:ext cx="0" cy="0"/>
          <a:chOff x="0" y="0"/>
          <a:chExt cx="0" cy="0"/>
        </a:xfrm>
      </p:grpSpPr>
      <p:sp>
        <p:nvSpPr>
          <p:cNvPr id="54274" name="标题 54273"/>
          <p:cNvSpPr>
            <a:spLocks noGrp="1" noRot="1"/>
          </p:cNvSpPr>
          <p:nvPr>
            <p:ph type="title"/>
          </p:nvPr>
        </p:nvSpPr>
        <p:spPr>
          <a:xfrm>
            <a:off x="301625" y="514350"/>
            <a:ext cx="8540750" cy="857250"/>
          </a:xfrm>
          <a:prstGeom prst="rect">
            <a:avLst/>
          </a:prstGeom>
          <a:noFill/>
          <a:ln w="9525">
            <a:noFill/>
          </a:ln>
        </p:spPr>
        <p:txBody>
          <a:bodyPr anchor="ctr"/>
          <a:lstStyle/>
          <a:p>
            <a:pPr lvl="0"/>
            <a:r>
              <a:rPr lang="zh-CN" altLang="en-US" dirty="0"/>
              <a:t>单击此处编辑母版标题样式</a:t>
            </a:r>
          </a:p>
        </p:txBody>
      </p:sp>
      <p:sp>
        <p:nvSpPr>
          <p:cNvPr id="54275" name="文本占位符 54274"/>
          <p:cNvSpPr>
            <a:spLocks noGrp="1" noRot="1"/>
          </p:cNvSpPr>
          <p:nvPr>
            <p:ph type="body" idx="1"/>
          </p:nvPr>
        </p:nvSpPr>
        <p:spPr>
          <a:xfrm>
            <a:off x="304800" y="1485900"/>
            <a:ext cx="8540750" cy="2914650"/>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4276" name="日期占位符 54275"/>
          <p:cNvSpPr>
            <a:spLocks noGrp="1"/>
          </p:cNvSpPr>
          <p:nvPr>
            <p:ph type="dt" sz="half" idx="2"/>
          </p:nvPr>
        </p:nvSpPr>
        <p:spPr>
          <a:xfrm>
            <a:off x="301626" y="4514850"/>
            <a:ext cx="2289175" cy="357188"/>
          </a:xfrm>
          <a:prstGeom prst="rect">
            <a:avLst/>
          </a:prstGeom>
          <a:noFill/>
          <a:ln w="9525">
            <a:noFill/>
          </a:ln>
        </p:spPr>
        <p:txBody>
          <a:bodyPr/>
          <a:lstStyle>
            <a:lvl1pPr>
              <a:defRPr sz="1400"/>
            </a:lvl1pPr>
          </a:lstStyle>
          <a:p>
            <a:pPr lvl="0"/>
            <a:endParaRPr lang="zh-CN" altLang="en-US" dirty="0">
              <a:latin typeface="Arial" panose="020B0604020202020204" pitchFamily="34" charset="0"/>
            </a:endParaRPr>
          </a:p>
        </p:txBody>
      </p:sp>
      <p:sp>
        <p:nvSpPr>
          <p:cNvPr id="54277" name="页脚占位符 54276"/>
          <p:cNvSpPr>
            <a:spLocks noGrp="1"/>
          </p:cNvSpPr>
          <p:nvPr>
            <p:ph type="ftr" sz="quarter" idx="3"/>
          </p:nvPr>
        </p:nvSpPr>
        <p:spPr>
          <a:xfrm>
            <a:off x="3124200" y="4514850"/>
            <a:ext cx="2895600" cy="357188"/>
          </a:xfrm>
          <a:prstGeom prst="rect">
            <a:avLst/>
          </a:prstGeom>
          <a:noFill/>
          <a:ln w="9525">
            <a:noFill/>
          </a:ln>
        </p:spPr>
        <p:txBody>
          <a:bodyPr/>
          <a:lstStyle>
            <a:lvl1pPr algn="ctr">
              <a:defRPr sz="1400"/>
            </a:lvl1pPr>
          </a:lstStyle>
          <a:p>
            <a:pPr lvl="0"/>
            <a:endParaRPr lang="zh-CN" altLang="en-US" dirty="0">
              <a:latin typeface="Arial" panose="020B0604020202020204" pitchFamily="34" charset="0"/>
            </a:endParaRPr>
          </a:p>
        </p:txBody>
      </p:sp>
      <p:sp>
        <p:nvSpPr>
          <p:cNvPr id="54278" name="灯片编号占位符 54277"/>
          <p:cNvSpPr>
            <a:spLocks noGrp="1"/>
          </p:cNvSpPr>
          <p:nvPr>
            <p:ph type="sldNum" sz="quarter" idx="4"/>
          </p:nvPr>
        </p:nvSpPr>
        <p:spPr>
          <a:xfrm>
            <a:off x="6553201" y="4514850"/>
            <a:ext cx="2289175" cy="357188"/>
          </a:xfrm>
          <a:prstGeom prst="rect">
            <a:avLst/>
          </a:prstGeom>
          <a:noFill/>
          <a:ln w="9525">
            <a:noFill/>
          </a:ln>
        </p:spPr>
        <p:txBody>
          <a:bodyPr/>
          <a:lstStyle>
            <a:lvl1pPr algn="r">
              <a:defRPr sz="1400"/>
            </a:lvl1p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31105;&#27602;&#25945;&#32946;&#36164;&#26009;/&#22825;&#25991;&#20844;&#24320;&#35838;&#25351;&#25968;&#20989;&#25968;&#26368;&#32456;/&#25351;&#25968;&#20989;&#25968;&#30340;&#22270;&#35937;2.gsp" TargetMode="External"/><Relationship Id="rId1" Type="http://schemas.openxmlformats.org/officeDocument/2006/relationships/slideLayout" Target="../slideLayouts/slideLayout7.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hyperlink" Target="&#31105;&#27602;&#25945;&#32946;&#36164;&#26009;/&#25105;&#30340;&#35838;&#20214;/&#21560;&#27602;&#30340;&#20320;.mp4"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2.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2.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3.xml"/><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3.xml"/><Relationship Id="rId4" Type="http://schemas.openxmlformats.org/officeDocument/2006/relationships/image" Target="../media/image3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hyperlink" Target="http://www.szxcedu.com:88/qikan/200703shengwu/main/lmcz01/01/text/ppt/7679.wmv" TargetMode="External"/><Relationship Id="rId1" Type="http://schemas.openxmlformats.org/officeDocument/2006/relationships/slideLayout" Target="../slideLayouts/slideLayout7.xml"/><Relationship Id="rId5" Type="http://schemas.openxmlformats.org/officeDocument/2006/relationships/image" Target="../media/image40.jpeg"/><Relationship Id="rId4" Type="http://schemas.openxmlformats.org/officeDocument/2006/relationships/hyperlink" Target="http://www.szxcedu.com:88/qikan/200703shengwu/main/lmcz01/01/text/ppt/7681.wmv"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wenwen.soso.com/z/Search.e?sp=S%E7%A6%81%E6%AF%92&amp;ch=w.search.yjjlink&amp;cid=w.search.yjjlink"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g88.net/A003/G0145/new/Wallpapers_P6.ht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5121"/>
          <p:cNvSpPr/>
          <p:nvPr/>
        </p:nvSpPr>
        <p:spPr>
          <a:xfrm>
            <a:off x="900113" y="1707356"/>
            <a:ext cx="7543800" cy="1566863"/>
          </a:xfrm>
          <a:prstGeom prst="rect">
            <a:avLst/>
          </a:prstGeom>
        </p:spPr>
        <p:txBody>
          <a:bodyPr wrap="none" fromWordArt="1">
            <a:prstTxWarp prst="textArchUp">
              <a:avLst>
                <a:gd name="adj" fmla="val 10800000"/>
              </a:avLst>
            </a:prstTxWarp>
            <a:normAutofit/>
          </a:bodyPr>
          <a:lstStyle/>
          <a:p>
            <a:pPr algn="ctr"/>
            <a:r>
              <a:rPr lang="zh-CN" altLang="en-US" sz="6600" b="1" dirty="0">
                <a:ln w="9525" cap="flat" cmpd="sng">
                  <a:solidFill>
                    <a:srgbClr val="0000FF"/>
                  </a:solidFill>
                  <a:prstDash val="solid"/>
                  <a:headEnd type="none" w="med" len="med"/>
                  <a:tailEnd type="none" w="med" len="med"/>
                </a:ln>
                <a:solidFill>
                  <a:srgbClr val="FF0000"/>
                </a:solidFill>
                <a:effectLst>
                  <a:outerShdw dist="107763" dir="13499999" algn="ctr" rotWithShape="0">
                    <a:schemeClr val="accent2">
                      <a:alpha val="50000"/>
                    </a:schemeClr>
                  </a:outerShdw>
                </a:effectLst>
                <a:latin typeface="黑体" panose="02010609060101010101" pitchFamily="2" charset="-122"/>
                <a:ea typeface="黑体" panose="02010609060101010101" pitchFamily="2" charset="-122"/>
              </a:rPr>
              <a:t>珍爱生命</a:t>
            </a:r>
            <a:r>
              <a:rPr lang="zh-CN" altLang="en-US" sz="6600" b="1" dirty="0" smtClean="0">
                <a:ln w="9525" cap="flat" cmpd="sng">
                  <a:solidFill>
                    <a:srgbClr val="0000FF"/>
                  </a:solidFill>
                  <a:prstDash val="solid"/>
                  <a:headEnd type="none" w="med" len="med"/>
                  <a:tailEnd type="none" w="med" len="med"/>
                </a:ln>
                <a:solidFill>
                  <a:srgbClr val="FF0000"/>
                </a:solidFill>
                <a:effectLst>
                  <a:outerShdw dist="107763" dir="13499999" algn="ctr" rotWithShape="0">
                    <a:schemeClr val="accent2">
                      <a:alpha val="50000"/>
                    </a:schemeClr>
                  </a:outerShdw>
                </a:effectLst>
                <a:latin typeface="黑体" panose="02010609060101010101" pitchFamily="2" charset="-122"/>
                <a:ea typeface="黑体" panose="02010609060101010101" pitchFamily="2" charset="-122"/>
              </a:rPr>
              <a:t>，远离毒</a:t>
            </a:r>
            <a:r>
              <a:rPr lang="zh-CN" altLang="en-US" sz="6600" b="1" dirty="0">
                <a:ln w="9525" cap="flat" cmpd="sng">
                  <a:solidFill>
                    <a:srgbClr val="0000FF"/>
                  </a:solidFill>
                  <a:prstDash val="solid"/>
                  <a:headEnd type="none" w="med" len="med"/>
                  <a:tailEnd type="none" w="med" len="med"/>
                </a:ln>
                <a:solidFill>
                  <a:srgbClr val="FF0000"/>
                </a:solidFill>
                <a:effectLst>
                  <a:outerShdw dist="107763" dir="13499999" algn="ctr" rotWithShape="0">
                    <a:schemeClr val="accent2">
                      <a:alpha val="50000"/>
                    </a:schemeClr>
                  </a:outerShdw>
                </a:effectLst>
                <a:latin typeface="黑体" panose="02010609060101010101" pitchFamily="2" charset="-122"/>
                <a:ea typeface="黑体" panose="02010609060101010101" pitchFamily="2" charset="-122"/>
              </a:rPr>
              <a:t>品</a:t>
            </a:r>
          </a:p>
        </p:txBody>
      </p:sp>
      <p:pic>
        <p:nvPicPr>
          <p:cNvPr id="5124" name="图片 5123" descr="rose3[1]">
            <a:hlinkClick r:id="rId2" action="ppaction://hlinkfile"/>
          </p:cNvPr>
          <p:cNvPicPr>
            <a:picLocks noChangeAspect="1"/>
          </p:cNvPicPr>
          <p:nvPr/>
        </p:nvPicPr>
        <p:blipFill>
          <a:blip r:embed="rId3" cstate="print"/>
          <a:stretch>
            <a:fillRect/>
          </a:stretch>
        </p:blipFill>
        <p:spPr>
          <a:xfrm>
            <a:off x="1187450" y="4229100"/>
            <a:ext cx="863600" cy="914400"/>
          </a:xfrm>
          <a:prstGeom prst="rect">
            <a:avLst/>
          </a:prstGeom>
          <a:noFill/>
          <a:ln w="9525">
            <a:noFill/>
          </a:ln>
        </p:spPr>
      </p:pic>
      <p:pic>
        <p:nvPicPr>
          <p:cNvPr id="5125" name="图片 5124" descr="AG00142_"/>
          <p:cNvPicPr>
            <a:picLocks noChangeAspect="1"/>
          </p:cNvPicPr>
          <p:nvPr/>
        </p:nvPicPr>
        <p:blipFill>
          <a:blip r:embed="rId4" cstate="print">
            <a:lum contrast="6000"/>
          </a:blip>
          <a:stretch>
            <a:fillRect/>
          </a:stretch>
        </p:blipFill>
        <p:spPr>
          <a:xfrm>
            <a:off x="179389" y="4030266"/>
            <a:ext cx="714375" cy="670322"/>
          </a:xfrm>
          <a:prstGeom prst="rect">
            <a:avLst/>
          </a:prstGeom>
          <a:noFill/>
          <a:ln w="9525">
            <a:noFill/>
          </a:ln>
        </p:spPr>
      </p:pic>
      <p:pic>
        <p:nvPicPr>
          <p:cNvPr id="5126" name="图片 5125" descr="AG00142_"/>
          <p:cNvPicPr>
            <a:picLocks noChangeAspect="1"/>
          </p:cNvPicPr>
          <p:nvPr/>
        </p:nvPicPr>
        <p:blipFill>
          <a:blip r:embed="rId4" cstate="print">
            <a:lum contrast="6000"/>
          </a:blip>
          <a:stretch>
            <a:fillRect/>
          </a:stretch>
        </p:blipFill>
        <p:spPr>
          <a:xfrm>
            <a:off x="539751" y="3921919"/>
            <a:ext cx="771525" cy="723900"/>
          </a:xfrm>
          <a:prstGeom prst="rect">
            <a:avLst/>
          </a:prstGeom>
          <a:noFill/>
          <a:ln w="9525">
            <a:noFill/>
          </a:ln>
        </p:spPr>
      </p:pic>
      <p:pic>
        <p:nvPicPr>
          <p:cNvPr id="5127" name="图片 5126" descr="AG00142_"/>
          <p:cNvPicPr>
            <a:picLocks noChangeAspect="1"/>
          </p:cNvPicPr>
          <p:nvPr/>
        </p:nvPicPr>
        <p:blipFill>
          <a:blip r:embed="rId4" cstate="print">
            <a:lum contrast="6000"/>
          </a:blip>
          <a:stretch>
            <a:fillRect/>
          </a:stretch>
        </p:blipFill>
        <p:spPr>
          <a:xfrm>
            <a:off x="1116014" y="4030266"/>
            <a:ext cx="655637" cy="615553"/>
          </a:xfrm>
          <a:prstGeom prst="rect">
            <a:avLst/>
          </a:prstGeom>
          <a:noFill/>
          <a:ln w="9525">
            <a:noFill/>
          </a:ln>
        </p:spPr>
      </p:pic>
      <p:pic>
        <p:nvPicPr>
          <p:cNvPr id="5128" name="图片 5127" descr="rose3[1]">
            <a:hlinkClick r:id="rId2" action="ppaction://hlinkfile"/>
          </p:cNvPr>
          <p:cNvPicPr>
            <a:picLocks noChangeAspect="1"/>
          </p:cNvPicPr>
          <p:nvPr/>
        </p:nvPicPr>
        <p:blipFill>
          <a:blip r:embed="rId3" cstate="print"/>
          <a:stretch>
            <a:fillRect/>
          </a:stretch>
        </p:blipFill>
        <p:spPr>
          <a:xfrm>
            <a:off x="468313" y="4300537"/>
            <a:ext cx="1054100" cy="842963"/>
          </a:xfrm>
          <a:prstGeom prst="rect">
            <a:avLst/>
          </a:prstGeom>
          <a:noFill/>
          <a:ln w="9525">
            <a:noFill/>
          </a:ln>
        </p:spPr>
      </p:pic>
      <p:pic>
        <p:nvPicPr>
          <p:cNvPr id="5129" name="图片 5128" descr="rose3[1]">
            <a:hlinkClick r:id="rId2" action="ppaction://hlinkfile"/>
          </p:cNvPr>
          <p:cNvPicPr>
            <a:picLocks noChangeAspect="1"/>
          </p:cNvPicPr>
          <p:nvPr/>
        </p:nvPicPr>
        <p:blipFill>
          <a:blip r:embed="rId3" cstate="print"/>
          <a:stretch>
            <a:fillRect/>
          </a:stretch>
        </p:blipFill>
        <p:spPr>
          <a:xfrm>
            <a:off x="0" y="4229100"/>
            <a:ext cx="1143000" cy="914400"/>
          </a:xfrm>
          <a:prstGeom prst="rect">
            <a:avLst/>
          </a:prstGeom>
          <a:noFill/>
          <a:ln w="9525">
            <a:noFill/>
          </a:ln>
        </p:spPr>
      </p:pic>
      <p:sp>
        <p:nvSpPr>
          <p:cNvPr id="5130" name="文本框 5129"/>
          <p:cNvSpPr txBox="1"/>
          <p:nvPr/>
        </p:nvSpPr>
        <p:spPr>
          <a:xfrm>
            <a:off x="1331914" y="250031"/>
            <a:ext cx="7272337" cy="923330"/>
          </a:xfrm>
          <a:prstGeom prst="rect">
            <a:avLst/>
          </a:prstGeom>
          <a:noFill/>
          <a:ln w="9525">
            <a:noFill/>
          </a:ln>
        </p:spPr>
        <p:txBody>
          <a:bodyPr>
            <a:spAutoFit/>
          </a:bodyPr>
          <a:lstStyle/>
          <a:p>
            <a:pPr>
              <a:spcBef>
                <a:spcPct val="50000"/>
              </a:spcBef>
              <a:buClr>
                <a:schemeClr val="bg1"/>
              </a:buClr>
            </a:pPr>
            <a:r>
              <a:rPr lang="zh-CN" altLang="en-US" sz="5400" b="1" dirty="0">
                <a:solidFill>
                  <a:srgbClr val="3399FF"/>
                </a:solidFill>
                <a:latin typeface="Times New Roman" panose="02020603050405020304" pitchFamily="18" charset="0"/>
                <a:ea typeface="黑体" panose="02010609060101010101" pitchFamily="2" charset="-122"/>
              </a:rPr>
              <a:t>中学生禁毒知识教育</a:t>
            </a:r>
          </a:p>
        </p:txBody>
      </p:sp>
      <p:grpSp>
        <p:nvGrpSpPr>
          <p:cNvPr id="5131" name="组合 5130"/>
          <p:cNvGrpSpPr/>
          <p:nvPr/>
        </p:nvGrpSpPr>
        <p:grpSpPr>
          <a:xfrm>
            <a:off x="7164389" y="3975498"/>
            <a:ext cx="2124075" cy="1168003"/>
            <a:chOff x="144" y="2208"/>
            <a:chExt cx="1248" cy="1176"/>
          </a:xfrm>
        </p:grpSpPr>
        <p:pic>
          <p:nvPicPr>
            <p:cNvPr id="5132" name="图片 5131" descr="AG00142_"/>
            <p:cNvPicPr>
              <a:picLocks noChangeAspect="1"/>
            </p:cNvPicPr>
            <p:nvPr/>
          </p:nvPicPr>
          <p:blipFill>
            <a:blip r:embed="rId4" cstate="print">
              <a:lum contrast="6000"/>
            </a:blip>
            <a:stretch>
              <a:fillRect/>
            </a:stretch>
          </p:blipFill>
          <p:spPr>
            <a:xfrm>
              <a:off x="144" y="2352"/>
              <a:ext cx="595" cy="744"/>
            </a:xfrm>
            <a:prstGeom prst="rect">
              <a:avLst/>
            </a:prstGeom>
            <a:noFill/>
            <a:ln w="9525">
              <a:noFill/>
            </a:ln>
          </p:spPr>
        </p:pic>
        <p:pic>
          <p:nvPicPr>
            <p:cNvPr id="5133" name="图片 5132" descr="AG00142_"/>
            <p:cNvPicPr>
              <a:picLocks noChangeAspect="1"/>
            </p:cNvPicPr>
            <p:nvPr/>
          </p:nvPicPr>
          <p:blipFill>
            <a:blip r:embed="rId4" cstate="print">
              <a:lum contrast="6000"/>
            </a:blip>
            <a:stretch>
              <a:fillRect/>
            </a:stretch>
          </p:blipFill>
          <p:spPr>
            <a:xfrm>
              <a:off x="432" y="2208"/>
              <a:ext cx="595" cy="744"/>
            </a:xfrm>
            <a:prstGeom prst="rect">
              <a:avLst/>
            </a:prstGeom>
            <a:noFill/>
            <a:ln w="9525">
              <a:noFill/>
            </a:ln>
          </p:spPr>
        </p:pic>
        <p:pic>
          <p:nvPicPr>
            <p:cNvPr id="5134" name="图片 5133" descr="AG00142_"/>
            <p:cNvPicPr>
              <a:picLocks noChangeAspect="1"/>
            </p:cNvPicPr>
            <p:nvPr/>
          </p:nvPicPr>
          <p:blipFill>
            <a:blip r:embed="rId4" cstate="print">
              <a:lum contrast="6000"/>
            </a:blip>
            <a:stretch>
              <a:fillRect/>
            </a:stretch>
          </p:blipFill>
          <p:spPr>
            <a:xfrm>
              <a:off x="720" y="2256"/>
              <a:ext cx="595" cy="744"/>
            </a:xfrm>
            <a:prstGeom prst="rect">
              <a:avLst/>
            </a:prstGeom>
            <a:noFill/>
            <a:ln w="9525">
              <a:noFill/>
            </a:ln>
          </p:spPr>
        </p:pic>
        <p:pic>
          <p:nvPicPr>
            <p:cNvPr id="5135" name="图片 5134" descr="rose3[1]">
              <a:hlinkClick r:id="rId2" action="ppaction://hlinkfile"/>
            </p:cNvPr>
            <p:cNvPicPr>
              <a:picLocks noChangeAspect="1"/>
            </p:cNvPicPr>
            <p:nvPr/>
          </p:nvPicPr>
          <p:blipFill>
            <a:blip r:embed="rId3" cstate="print"/>
            <a:stretch>
              <a:fillRect/>
            </a:stretch>
          </p:blipFill>
          <p:spPr>
            <a:xfrm>
              <a:off x="240" y="2616"/>
              <a:ext cx="720" cy="768"/>
            </a:xfrm>
            <a:prstGeom prst="rect">
              <a:avLst/>
            </a:prstGeom>
            <a:noFill/>
            <a:ln w="9525">
              <a:noFill/>
            </a:ln>
          </p:spPr>
        </p:pic>
        <p:pic>
          <p:nvPicPr>
            <p:cNvPr id="5136" name="图片 5135" descr="rose3[1]">
              <a:hlinkClick r:id="rId2" action="ppaction://hlinkfile"/>
            </p:cNvPr>
            <p:cNvPicPr>
              <a:picLocks noChangeAspect="1"/>
            </p:cNvPicPr>
            <p:nvPr/>
          </p:nvPicPr>
          <p:blipFill>
            <a:blip r:embed="rId3" cstate="print"/>
            <a:stretch>
              <a:fillRect/>
            </a:stretch>
          </p:blipFill>
          <p:spPr>
            <a:xfrm>
              <a:off x="432" y="2616"/>
              <a:ext cx="720" cy="768"/>
            </a:xfrm>
            <a:prstGeom prst="rect">
              <a:avLst/>
            </a:prstGeom>
            <a:noFill/>
            <a:ln w="9525">
              <a:noFill/>
            </a:ln>
          </p:spPr>
        </p:pic>
        <p:pic>
          <p:nvPicPr>
            <p:cNvPr id="5137" name="图片 5136" descr="rose3[1]">
              <a:hlinkClick r:id="rId2" action="ppaction://hlinkfile"/>
            </p:cNvPr>
            <p:cNvPicPr>
              <a:picLocks noChangeAspect="1"/>
            </p:cNvPicPr>
            <p:nvPr/>
          </p:nvPicPr>
          <p:blipFill>
            <a:blip r:embed="rId3" cstate="print"/>
            <a:stretch>
              <a:fillRect/>
            </a:stretch>
          </p:blipFill>
          <p:spPr>
            <a:xfrm>
              <a:off x="672" y="2592"/>
              <a:ext cx="720" cy="768"/>
            </a:xfrm>
            <a:prstGeom prst="rect">
              <a:avLst/>
            </a:prstGeom>
            <a:noFill/>
            <a:ln w="9525">
              <a:noFill/>
            </a:ln>
          </p:spPr>
        </p:pic>
      </p:grpSp>
      <p:grpSp>
        <p:nvGrpSpPr>
          <p:cNvPr id="5139" name="组合 5138"/>
          <p:cNvGrpSpPr/>
          <p:nvPr/>
        </p:nvGrpSpPr>
        <p:grpSpPr>
          <a:xfrm>
            <a:off x="4140201" y="4516041"/>
            <a:ext cx="1152525" cy="627459"/>
            <a:chOff x="144" y="2208"/>
            <a:chExt cx="1248" cy="1176"/>
          </a:xfrm>
        </p:grpSpPr>
        <p:pic>
          <p:nvPicPr>
            <p:cNvPr id="5140" name="图片 5139" descr="AG00142_"/>
            <p:cNvPicPr>
              <a:picLocks noChangeAspect="1"/>
            </p:cNvPicPr>
            <p:nvPr/>
          </p:nvPicPr>
          <p:blipFill>
            <a:blip r:embed="rId4" cstate="print">
              <a:lum contrast="6000"/>
            </a:blip>
            <a:stretch>
              <a:fillRect/>
            </a:stretch>
          </p:blipFill>
          <p:spPr>
            <a:xfrm>
              <a:off x="144" y="2352"/>
              <a:ext cx="595" cy="744"/>
            </a:xfrm>
            <a:prstGeom prst="rect">
              <a:avLst/>
            </a:prstGeom>
            <a:noFill/>
            <a:ln w="9525">
              <a:noFill/>
            </a:ln>
          </p:spPr>
        </p:pic>
        <p:pic>
          <p:nvPicPr>
            <p:cNvPr id="5141" name="图片 5140" descr="AG00142_"/>
            <p:cNvPicPr>
              <a:picLocks noChangeAspect="1"/>
            </p:cNvPicPr>
            <p:nvPr/>
          </p:nvPicPr>
          <p:blipFill>
            <a:blip r:embed="rId4" cstate="print">
              <a:lum contrast="6000"/>
            </a:blip>
            <a:stretch>
              <a:fillRect/>
            </a:stretch>
          </p:blipFill>
          <p:spPr>
            <a:xfrm>
              <a:off x="432" y="2208"/>
              <a:ext cx="595" cy="744"/>
            </a:xfrm>
            <a:prstGeom prst="rect">
              <a:avLst/>
            </a:prstGeom>
            <a:noFill/>
            <a:ln w="9525">
              <a:noFill/>
            </a:ln>
          </p:spPr>
        </p:pic>
        <p:pic>
          <p:nvPicPr>
            <p:cNvPr id="5142" name="图片 5141" descr="AG00142_"/>
            <p:cNvPicPr>
              <a:picLocks noChangeAspect="1"/>
            </p:cNvPicPr>
            <p:nvPr/>
          </p:nvPicPr>
          <p:blipFill>
            <a:blip r:embed="rId4" cstate="print">
              <a:lum contrast="6000"/>
            </a:blip>
            <a:stretch>
              <a:fillRect/>
            </a:stretch>
          </p:blipFill>
          <p:spPr>
            <a:xfrm>
              <a:off x="720" y="2256"/>
              <a:ext cx="595" cy="744"/>
            </a:xfrm>
            <a:prstGeom prst="rect">
              <a:avLst/>
            </a:prstGeom>
            <a:noFill/>
            <a:ln w="9525">
              <a:noFill/>
            </a:ln>
          </p:spPr>
        </p:pic>
        <p:pic>
          <p:nvPicPr>
            <p:cNvPr id="5143" name="图片 5142" descr="rose3[1]">
              <a:hlinkClick r:id="rId2"/>
            </p:cNvPr>
            <p:cNvPicPr>
              <a:picLocks noChangeAspect="1"/>
            </p:cNvPicPr>
            <p:nvPr/>
          </p:nvPicPr>
          <p:blipFill>
            <a:blip r:embed="rId3" cstate="print"/>
            <a:stretch>
              <a:fillRect/>
            </a:stretch>
          </p:blipFill>
          <p:spPr>
            <a:xfrm>
              <a:off x="240" y="2616"/>
              <a:ext cx="720" cy="768"/>
            </a:xfrm>
            <a:prstGeom prst="rect">
              <a:avLst/>
            </a:prstGeom>
            <a:noFill/>
            <a:ln w="9525">
              <a:noFill/>
            </a:ln>
          </p:spPr>
        </p:pic>
        <p:pic>
          <p:nvPicPr>
            <p:cNvPr id="5144" name="图片 5143" descr="rose3[1]">
              <a:hlinkClick r:id="rId2"/>
            </p:cNvPr>
            <p:cNvPicPr>
              <a:picLocks noChangeAspect="1"/>
            </p:cNvPicPr>
            <p:nvPr/>
          </p:nvPicPr>
          <p:blipFill>
            <a:blip r:embed="rId3" cstate="print"/>
            <a:stretch>
              <a:fillRect/>
            </a:stretch>
          </p:blipFill>
          <p:spPr>
            <a:xfrm>
              <a:off x="432" y="2616"/>
              <a:ext cx="720" cy="768"/>
            </a:xfrm>
            <a:prstGeom prst="rect">
              <a:avLst/>
            </a:prstGeom>
            <a:noFill/>
            <a:ln w="9525">
              <a:noFill/>
            </a:ln>
          </p:spPr>
        </p:pic>
        <p:pic>
          <p:nvPicPr>
            <p:cNvPr id="5145" name="图片 5144" descr="rose3[1]">
              <a:hlinkClick r:id="rId2"/>
            </p:cNvPr>
            <p:cNvPicPr>
              <a:picLocks noChangeAspect="1"/>
            </p:cNvPicPr>
            <p:nvPr/>
          </p:nvPicPr>
          <p:blipFill>
            <a:blip r:embed="rId3" cstate="print"/>
            <a:stretch>
              <a:fillRect/>
            </a:stretch>
          </p:blipFill>
          <p:spPr>
            <a:xfrm>
              <a:off x="672" y="2592"/>
              <a:ext cx="720" cy="768"/>
            </a:xfrm>
            <a:prstGeom prst="rect">
              <a:avLst/>
            </a:prstGeom>
            <a:noFill/>
            <a:ln w="9525">
              <a:noFill/>
            </a:ln>
          </p:spPr>
        </p:pic>
      </p:grpSp>
      <p:sp>
        <p:nvSpPr>
          <p:cNvPr id="2" name="文本框 1"/>
          <p:cNvSpPr txBox="1"/>
          <p:nvPr/>
        </p:nvSpPr>
        <p:spPr>
          <a:xfrm>
            <a:off x="2483769" y="3165816"/>
            <a:ext cx="4780915" cy="523220"/>
          </a:xfrm>
          <a:prstGeom prst="rect">
            <a:avLst/>
          </a:prstGeom>
          <a:noFill/>
        </p:spPr>
        <p:txBody>
          <a:bodyPr wrap="square" rtlCol="0">
            <a:spAutoFit/>
          </a:bodyPr>
          <a:lstStyle/>
          <a:p>
            <a:r>
              <a:rPr lang="zh-CN" altLang="en-US" sz="2800" b="1" dirty="0" smtClean="0"/>
              <a:t>宜昌市第十九中学     裴娥</a:t>
            </a:r>
            <a:endParaRPr lang="zh-CN" altLang="zh-CN" sz="2800" b="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1265"/>
          <p:cNvSpPr>
            <a:spLocks noGrp="1" noRot="1"/>
          </p:cNvSpPr>
          <p:nvPr>
            <p:ph type="title"/>
          </p:nvPr>
        </p:nvSpPr>
        <p:spPr>
          <a:xfrm>
            <a:off x="5219700" y="465535"/>
            <a:ext cx="2663825" cy="857250"/>
          </a:xfrm>
          <a:ln/>
        </p:spPr>
        <p:txBody>
          <a:bodyPr anchor="ctr"/>
          <a:lstStyle/>
          <a:p>
            <a:r>
              <a:rPr lang="en-US" altLang="zh-CN" sz="4000" b="1" dirty="0">
                <a:solidFill>
                  <a:schemeClr val="tx1"/>
                </a:solidFill>
              </a:rPr>
              <a:t>                       </a:t>
            </a:r>
            <a:r>
              <a:rPr lang="zh-CN" altLang="en-US" sz="4000" b="1" dirty="0">
                <a:solidFill>
                  <a:srgbClr val="FF3300"/>
                </a:solidFill>
              </a:rPr>
              <a:t>罂粟</a:t>
            </a:r>
          </a:p>
        </p:txBody>
      </p:sp>
      <p:pic>
        <p:nvPicPr>
          <p:cNvPr id="11267" name="文本占位符 11266" descr="ys"/>
          <p:cNvPicPr>
            <a:picLocks noGrp="1" noRot="1" noChangeAspect="1"/>
          </p:cNvPicPr>
          <p:nvPr>
            <p:ph type="body" idx="1"/>
          </p:nvPr>
        </p:nvPicPr>
        <p:blipFill>
          <a:blip r:embed="rId2" cstate="print"/>
          <a:stretch>
            <a:fillRect/>
          </a:stretch>
        </p:blipFill>
        <p:spPr>
          <a:xfrm>
            <a:off x="1" y="627460"/>
            <a:ext cx="4716463" cy="4239815"/>
          </a:xfrm>
          <a:ln/>
        </p:spPr>
      </p:pic>
      <p:sp>
        <p:nvSpPr>
          <p:cNvPr id="11270" name="矩形 11269"/>
          <p:cNvSpPr/>
          <p:nvPr/>
        </p:nvSpPr>
        <p:spPr>
          <a:xfrm>
            <a:off x="4932364" y="1439021"/>
            <a:ext cx="3889375" cy="2308324"/>
          </a:xfrm>
          <a:prstGeom prst="rect">
            <a:avLst/>
          </a:prstGeom>
          <a:noFill/>
          <a:ln w="9525">
            <a:noFill/>
          </a:ln>
        </p:spPr>
        <p:txBody>
          <a:bodyPr anchor="ctr">
            <a:spAutoFit/>
          </a:bodyPr>
          <a:lstStyle/>
          <a:p>
            <a:pPr>
              <a:buClr>
                <a:schemeClr val="bg1"/>
              </a:buClr>
            </a:pPr>
            <a:r>
              <a:rPr lang="en-US" altLang="zh-CN" sz="2400" b="1" dirty="0">
                <a:latin typeface="楷体_GB2312" panose="02010609030101010101" pitchFamily="49" charset="-122"/>
                <a:ea typeface="楷体_GB2312" panose="02010609030101010101" pitchFamily="49" charset="-122"/>
              </a:rPr>
              <a:t>    </a:t>
            </a:r>
            <a:r>
              <a:rPr lang="zh-CN" altLang="en-US" sz="2400" b="1" dirty="0">
                <a:latin typeface="楷体_GB2312" panose="02010609030101010101" pitchFamily="49" charset="-122"/>
                <a:ea typeface="楷体_GB2312" panose="02010609030101010101" pitchFamily="49" charset="-122"/>
              </a:rPr>
              <a:t>这些美丽的花朵就是邪恶毒品的</a:t>
            </a:r>
            <a:r>
              <a:rPr lang="zh-CN" altLang="en-US" sz="2400" b="1" dirty="0">
                <a:solidFill>
                  <a:srgbClr val="FF3300"/>
                </a:solidFill>
                <a:latin typeface="楷体_GB2312" panose="02010609030101010101" pitchFamily="49" charset="-122"/>
                <a:ea typeface="楷体_GB2312" panose="02010609030101010101" pitchFamily="49" charset="-122"/>
              </a:rPr>
              <a:t>根源</a:t>
            </a:r>
            <a:r>
              <a:rPr lang="zh-CN" altLang="en-US" sz="2400" b="1" dirty="0">
                <a:latin typeface="楷体_GB2312" panose="02010609030101010101" pitchFamily="49" charset="-122"/>
                <a:ea typeface="楷体_GB2312" panose="02010609030101010101" pitchFamily="49" charset="-122"/>
              </a:rPr>
              <a:t>。汁液经自然风化变成深褐色，这就是</a:t>
            </a:r>
            <a:r>
              <a:rPr lang="zh-CN" altLang="en-US" sz="2400" b="1" dirty="0">
                <a:solidFill>
                  <a:srgbClr val="FF3300"/>
                </a:solidFill>
                <a:latin typeface="楷体_GB2312" panose="02010609030101010101" pitchFamily="49" charset="-122"/>
                <a:ea typeface="楷体_GB2312" panose="02010609030101010101" pitchFamily="49" charset="-122"/>
              </a:rPr>
              <a:t>生鸦片</a:t>
            </a:r>
            <a:r>
              <a:rPr lang="zh-CN" altLang="en-US" sz="2400" b="1" dirty="0">
                <a:latin typeface="楷体_GB2312" panose="02010609030101010101" pitchFamily="49" charset="-122"/>
                <a:ea typeface="楷体_GB2312" panose="02010609030101010101" pitchFamily="49" charset="-122"/>
              </a:rPr>
              <a:t>。把生鸦片加工后可得到</a:t>
            </a:r>
            <a:r>
              <a:rPr lang="zh-CN" altLang="en-US" sz="2400" b="1" dirty="0">
                <a:solidFill>
                  <a:srgbClr val="FF3300"/>
                </a:solidFill>
                <a:latin typeface="楷体_GB2312" panose="02010609030101010101" pitchFamily="49" charset="-122"/>
                <a:ea typeface="楷体_GB2312" panose="02010609030101010101" pitchFamily="49" charset="-122"/>
              </a:rPr>
              <a:t>吗啡</a:t>
            </a:r>
            <a:r>
              <a:rPr lang="zh-CN" altLang="en-US" sz="2400" b="1" dirty="0">
                <a:latin typeface="楷体_GB2312" panose="02010609030101010101" pitchFamily="49" charset="-122"/>
                <a:ea typeface="楷体_GB2312" panose="02010609030101010101" pitchFamily="49" charset="-122"/>
              </a:rPr>
              <a:t>，在经过复杂的转化过程，就变成了</a:t>
            </a:r>
            <a:r>
              <a:rPr lang="zh-CN" altLang="en-US" sz="2400" b="1" dirty="0">
                <a:solidFill>
                  <a:srgbClr val="FF3300"/>
                </a:solidFill>
                <a:latin typeface="楷体_GB2312" panose="02010609030101010101" pitchFamily="49" charset="-122"/>
                <a:ea typeface="楷体_GB2312" panose="02010609030101010101" pitchFamily="49" charset="-122"/>
              </a:rPr>
              <a:t>海洛因</a:t>
            </a:r>
            <a:r>
              <a:rPr lang="zh-CN" altLang="en-US" sz="2400" b="1" dirty="0">
                <a:latin typeface="楷体_GB2312" panose="02010609030101010101" pitchFamily="49" charset="-122"/>
                <a:ea typeface="楷体_GB2312" panose="02010609030101010101" pitchFamily="49" charset="-122"/>
              </a:rPr>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fill="hold">
                                          <p:stCondLst>
                                            <p:cond delay="0"/>
                                          </p:stCondLst>
                                        </p:cTn>
                                        <p:tgtEl>
                                          <p:spTgt spid="11266"/>
                                        </p:tgtEl>
                                        <p:attrNameLst>
                                          <p:attrName>style.visibility</p:attrName>
                                        </p:attrNameLst>
                                      </p:cBhvr>
                                      <p:to>
                                        <p:strVal val="visible"/>
                                      </p:to>
                                    </p:set>
                                    <p:anim calcmode="lin" valueType="num">
                                      <p:cBhvr>
                                        <p:cTn id="7" dur="1000" fill="hold"/>
                                        <p:tgtEl>
                                          <p:spTgt spid="11266"/>
                                        </p:tgtEl>
                                        <p:attrNameLst>
                                          <p:attrName>ppt_x</p:attrName>
                                        </p:attrNameLst>
                                      </p:cBhvr>
                                      <p:tavLst>
                                        <p:tav tm="0">
                                          <p:val>
                                            <p:strVal val="#ppt_x-.2"/>
                                          </p:val>
                                        </p:tav>
                                        <p:tav tm="100000">
                                          <p:val>
                                            <p:strVal val="#ppt_x"/>
                                          </p:val>
                                        </p:tav>
                                      </p:tavLst>
                                    </p:anim>
                                    <p:anim calcmode="lin" valueType="num">
                                      <p:cBhvr>
                                        <p:cTn id="8" dur="1000" fill="hold"/>
                                        <p:tgtEl>
                                          <p:spTgt spid="1126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266"/>
                                        </p:tgtEl>
                                      </p:cBhvr>
                                    </p:animEffect>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nodeType="clickEffect">
                                  <p:stCondLst>
                                    <p:cond delay="0"/>
                                  </p:stCondLst>
                                  <p:childTnLst>
                                    <p:set>
                                      <p:cBhvr>
                                        <p:cTn id="13" dur="1" fill="hold">
                                          <p:stCondLst>
                                            <p:cond delay="0"/>
                                          </p:stCondLst>
                                        </p:cTn>
                                        <p:tgtEl>
                                          <p:spTgt spid="11267"/>
                                        </p:tgtEl>
                                        <p:attrNameLst>
                                          <p:attrName>style.visibility</p:attrName>
                                        </p:attrNameLst>
                                      </p:cBhvr>
                                      <p:to>
                                        <p:strVal val="visible"/>
                                      </p:to>
                                    </p:set>
                                    <p:animEffect transition="in" filter="strips(downLeft)">
                                      <p:cBhvr>
                                        <p:cTn id="14" dur="500"/>
                                        <p:tgtEl>
                                          <p:spTgt spid="11267"/>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2" fill="hold" grpId="0" nodeType="clickEffect">
                                  <p:stCondLst>
                                    <p:cond delay="0"/>
                                  </p:stCondLst>
                                  <p:childTnLst>
                                    <p:set>
                                      <p:cBhvr>
                                        <p:cTn id="18" dur="1" fill="hold">
                                          <p:stCondLst>
                                            <p:cond delay="0"/>
                                          </p:stCondLst>
                                        </p:cTn>
                                        <p:tgtEl>
                                          <p:spTgt spid="11270"/>
                                        </p:tgtEl>
                                        <p:attrNameLst>
                                          <p:attrName>style.visibility</p:attrName>
                                        </p:attrNameLst>
                                      </p:cBhvr>
                                      <p:to>
                                        <p:strVal val="visible"/>
                                      </p:to>
                                    </p:set>
                                    <p:animEffect transition="in" filter="slide(fromRight)">
                                      <p:cBhvr>
                                        <p:cTn id="19" dur="5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7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12289"/>
          <p:cNvSpPr/>
          <p:nvPr/>
        </p:nvSpPr>
        <p:spPr>
          <a:xfrm>
            <a:off x="-180975" y="844154"/>
            <a:ext cx="9144000" cy="1077218"/>
          </a:xfrm>
          <a:prstGeom prst="rect">
            <a:avLst/>
          </a:prstGeom>
          <a:noFill/>
          <a:ln w="9525">
            <a:noFill/>
          </a:ln>
        </p:spPr>
        <p:txBody>
          <a:bodyPr>
            <a:spAutoFit/>
          </a:bodyPr>
          <a:lstStyle/>
          <a:p>
            <a:pPr>
              <a:buClr>
                <a:schemeClr val="bg1"/>
              </a:buClr>
            </a:pPr>
            <a:r>
              <a:rPr lang="en-US" altLang="zh-CN" sz="3200" b="1" dirty="0">
                <a:solidFill>
                  <a:srgbClr val="FF0000"/>
                </a:solidFill>
                <a:latin typeface="宋体" panose="02010600030101010101" pitchFamily="2" charset="-122"/>
              </a:rPr>
              <a:t>    </a:t>
            </a:r>
            <a:r>
              <a:rPr lang="zh-CN" altLang="en-US" sz="3200" b="1" dirty="0">
                <a:solidFill>
                  <a:srgbClr val="FF0000"/>
                </a:solidFill>
                <a:latin typeface="宋体" panose="02010600030101010101" pitchFamily="2" charset="-122"/>
              </a:rPr>
              <a:t>大麻</a:t>
            </a:r>
            <a:r>
              <a:rPr lang="en-US" altLang="zh-CN" sz="3200" b="1">
                <a:solidFill>
                  <a:srgbClr val="FF0000"/>
                </a:solidFill>
                <a:latin typeface="Times New Roman" panose="02020603050405020304" pitchFamily="18" charset="0"/>
              </a:rPr>
              <a:t>——</a:t>
            </a:r>
            <a:r>
              <a:rPr lang="zh-CN" altLang="en-US" sz="3200" b="1" dirty="0">
                <a:latin typeface="宋体" panose="02010600030101010101" pitchFamily="2" charset="-122"/>
              </a:rPr>
              <a:t>为桑科的一年生草本植物，雌雄分株。主要毒性成分为四氢大麻酚，具有</a:t>
            </a:r>
            <a:r>
              <a:rPr lang="zh-CN" altLang="en-US" sz="3200" b="1" dirty="0">
                <a:solidFill>
                  <a:srgbClr val="FF3300"/>
                </a:solidFill>
                <a:latin typeface="宋体" panose="02010600030101010101" pitchFamily="2" charset="-122"/>
              </a:rPr>
              <a:t>致幻</a:t>
            </a:r>
            <a:r>
              <a:rPr lang="zh-CN" altLang="en-US" sz="3200" b="1" dirty="0">
                <a:latin typeface="宋体" panose="02010600030101010101" pitchFamily="2" charset="-122"/>
              </a:rPr>
              <a:t>作用。</a:t>
            </a:r>
            <a:r>
              <a:rPr lang="zh-CN" altLang="en-US" sz="3200" b="1" dirty="0">
                <a:latin typeface="Times New Roman" panose="02020603050405020304" pitchFamily="18" charset="0"/>
              </a:rPr>
              <a:t> </a:t>
            </a:r>
          </a:p>
        </p:txBody>
      </p:sp>
      <p:pic>
        <p:nvPicPr>
          <p:cNvPr id="12293" name="图片 12292" descr="307-1"/>
          <p:cNvPicPr>
            <a:picLocks noChangeAspect="1"/>
          </p:cNvPicPr>
          <p:nvPr/>
        </p:nvPicPr>
        <p:blipFill>
          <a:blip r:embed="rId3" cstate="print"/>
          <a:stretch>
            <a:fillRect/>
          </a:stretch>
        </p:blipFill>
        <p:spPr>
          <a:xfrm>
            <a:off x="1187450" y="2301479"/>
            <a:ext cx="2332038" cy="2268140"/>
          </a:xfrm>
          <a:prstGeom prst="rect">
            <a:avLst/>
          </a:prstGeom>
          <a:noFill/>
          <a:ln w="9525">
            <a:noFill/>
          </a:ln>
        </p:spPr>
      </p:pic>
      <p:pic>
        <p:nvPicPr>
          <p:cNvPr id="12294" name="图片 12293" descr="307-2"/>
          <p:cNvPicPr>
            <a:picLocks noChangeAspect="1"/>
          </p:cNvPicPr>
          <p:nvPr/>
        </p:nvPicPr>
        <p:blipFill>
          <a:blip r:embed="rId4" cstate="print"/>
          <a:stretch>
            <a:fillRect/>
          </a:stretch>
        </p:blipFill>
        <p:spPr>
          <a:xfrm>
            <a:off x="4067176" y="2625329"/>
            <a:ext cx="2665413" cy="1293019"/>
          </a:xfrm>
          <a:prstGeom prst="rect">
            <a:avLst/>
          </a:prstGeom>
          <a:noFill/>
          <a:ln w="9525">
            <a:noFill/>
          </a:ln>
        </p:spPr>
      </p:pic>
    </p:spTree>
  </p:cSld>
  <p:clrMapOvr>
    <a:masterClrMapping/>
  </p:clrMapOvr>
  <p:transition>
    <p:random/>
    <p:sndAc>
      <p:stSnd>
        <p:snd r:embed="rId2" name="typ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slide(fromTop)">
                                      <p:cBhvr>
                                        <p:cTn id="7" dur="500"/>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12293"/>
                                        </p:tgtEl>
                                        <p:attrNameLst>
                                          <p:attrName>style.visibility</p:attrName>
                                        </p:attrNameLst>
                                      </p:cBhvr>
                                      <p:to>
                                        <p:strVal val="visible"/>
                                      </p:to>
                                    </p:set>
                                    <p:animEffect transition="in" filter="strips(downRight)">
                                      <p:cBhvr>
                                        <p:cTn id="12" dur="500"/>
                                        <p:tgtEl>
                                          <p:spTgt spid="12293"/>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nodeType="clickEffect">
                                  <p:stCondLst>
                                    <p:cond delay="0"/>
                                  </p:stCondLst>
                                  <p:childTnLst>
                                    <p:set>
                                      <p:cBhvr>
                                        <p:cTn id="16" dur="1" fill="hold">
                                          <p:stCondLst>
                                            <p:cond delay="0"/>
                                          </p:stCondLst>
                                        </p:cTn>
                                        <p:tgtEl>
                                          <p:spTgt spid="12294"/>
                                        </p:tgtEl>
                                        <p:attrNameLst>
                                          <p:attrName>style.visibility</p:attrName>
                                        </p:attrNameLst>
                                      </p:cBhvr>
                                      <p:to>
                                        <p:strVal val="visible"/>
                                      </p:to>
                                    </p:set>
                                    <p:animEffect transition="in" filter="circle(out)">
                                      <p:cBhvr>
                                        <p:cTn id="17" dur="1000"/>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组合 7169"/>
          <p:cNvGrpSpPr/>
          <p:nvPr/>
        </p:nvGrpSpPr>
        <p:grpSpPr>
          <a:xfrm>
            <a:off x="92076" y="140494"/>
            <a:ext cx="2879725" cy="2384822"/>
            <a:chOff x="0" y="0"/>
            <a:chExt cx="1814" cy="2003"/>
          </a:xfrm>
        </p:grpSpPr>
        <p:pic>
          <p:nvPicPr>
            <p:cNvPr id="7171" name="图片 7170" descr="32bb9c8b6f6c7b93fd1f1090[1]"/>
            <p:cNvPicPr/>
            <p:nvPr/>
          </p:nvPicPr>
          <p:blipFill>
            <a:blip r:embed="rId2" cstate="print"/>
            <a:srcRect b="13382"/>
            <a:stretch>
              <a:fillRect/>
            </a:stretch>
          </p:blipFill>
          <p:spPr>
            <a:xfrm>
              <a:off x="0" y="0"/>
              <a:ext cx="1814" cy="1418"/>
            </a:xfrm>
            <a:prstGeom prst="rect">
              <a:avLst/>
            </a:prstGeom>
            <a:noFill/>
            <a:ln w="9525">
              <a:noFill/>
            </a:ln>
          </p:spPr>
        </p:pic>
        <p:sp>
          <p:nvSpPr>
            <p:cNvPr id="7172" name="文本框 7171"/>
            <p:cNvSpPr txBox="1"/>
            <p:nvPr/>
          </p:nvSpPr>
          <p:spPr>
            <a:xfrm>
              <a:off x="230" y="1408"/>
              <a:ext cx="1104" cy="595"/>
            </a:xfrm>
            <a:prstGeom prst="rect">
              <a:avLst/>
            </a:prstGeom>
            <a:noFill/>
            <a:ln w="9525">
              <a:noFill/>
            </a:ln>
          </p:spPr>
          <p:txBody>
            <a:bodyPr>
              <a:spAutoFit/>
            </a:bodyPr>
            <a:lstStyle/>
            <a:p>
              <a:r>
                <a:rPr lang="zh-CN" altLang="en-US" sz="4000">
                  <a:latin typeface="Arial" panose="020B0604020202020204" pitchFamily="34" charset="0"/>
                  <a:ea typeface="黑体" panose="02010609060101010101" pitchFamily="2" charset="-122"/>
                </a:rPr>
                <a:t>海洛因</a:t>
              </a:r>
            </a:p>
          </p:txBody>
        </p:sp>
      </p:grpSp>
      <p:grpSp>
        <p:nvGrpSpPr>
          <p:cNvPr id="7179" name="组合 7178"/>
          <p:cNvGrpSpPr/>
          <p:nvPr/>
        </p:nvGrpSpPr>
        <p:grpSpPr>
          <a:xfrm>
            <a:off x="2555876" y="2787254"/>
            <a:ext cx="2879725" cy="2327672"/>
            <a:chOff x="0" y="0"/>
            <a:chExt cx="1814" cy="1955"/>
          </a:xfrm>
        </p:grpSpPr>
        <p:pic>
          <p:nvPicPr>
            <p:cNvPr id="7180" name="图片 7179" descr="W020050707618514589323[1]"/>
            <p:cNvPicPr/>
            <p:nvPr/>
          </p:nvPicPr>
          <p:blipFill>
            <a:blip r:embed="rId3" cstate="print"/>
            <a:stretch>
              <a:fillRect/>
            </a:stretch>
          </p:blipFill>
          <p:spPr>
            <a:xfrm>
              <a:off x="0" y="0"/>
              <a:ext cx="1814" cy="1360"/>
            </a:xfrm>
            <a:prstGeom prst="rect">
              <a:avLst/>
            </a:prstGeom>
            <a:noFill/>
            <a:ln w="9525">
              <a:noFill/>
            </a:ln>
          </p:spPr>
        </p:pic>
        <p:sp>
          <p:nvSpPr>
            <p:cNvPr id="7181" name="文本框 7180"/>
            <p:cNvSpPr txBox="1"/>
            <p:nvPr/>
          </p:nvSpPr>
          <p:spPr>
            <a:xfrm>
              <a:off x="288" y="1360"/>
              <a:ext cx="1296" cy="595"/>
            </a:xfrm>
            <a:prstGeom prst="rect">
              <a:avLst/>
            </a:prstGeom>
            <a:noFill/>
            <a:ln w="9525">
              <a:noFill/>
            </a:ln>
          </p:spPr>
          <p:txBody>
            <a:bodyPr>
              <a:spAutoFit/>
            </a:bodyPr>
            <a:lstStyle/>
            <a:p>
              <a:r>
                <a:rPr lang="zh-CN" altLang="en-US" sz="4000">
                  <a:latin typeface="Arial" panose="020B0604020202020204" pitchFamily="34" charset="0"/>
                  <a:ea typeface="黑体" panose="02010609060101010101" pitchFamily="2" charset="-122"/>
                </a:rPr>
                <a:t>摇头丸</a:t>
              </a:r>
            </a:p>
          </p:txBody>
        </p:sp>
      </p:grpSp>
      <p:pic>
        <p:nvPicPr>
          <p:cNvPr id="7185" name="图片 7184" descr="1295066367846840896">
            <a:hlinkClick r:id="rId4" action="ppaction://hlinkfile"/>
          </p:cNvPr>
          <p:cNvPicPr>
            <a:picLocks noChangeAspect="1"/>
          </p:cNvPicPr>
          <p:nvPr/>
        </p:nvPicPr>
        <p:blipFill>
          <a:blip r:embed="rId5" cstate="print"/>
          <a:srcRect t="6223" b="8000"/>
          <a:stretch>
            <a:fillRect/>
          </a:stretch>
        </p:blipFill>
        <p:spPr>
          <a:xfrm>
            <a:off x="4716463" y="195262"/>
            <a:ext cx="2895600" cy="1600200"/>
          </a:xfrm>
          <a:prstGeom prst="rect">
            <a:avLst/>
          </a:prstGeom>
          <a:noFill/>
          <a:ln w="9525">
            <a:noFill/>
          </a:ln>
        </p:spPr>
      </p:pic>
      <p:sp>
        <p:nvSpPr>
          <p:cNvPr id="7186" name="文本框 7185"/>
          <p:cNvSpPr txBox="1"/>
          <p:nvPr/>
        </p:nvSpPr>
        <p:spPr>
          <a:xfrm>
            <a:off x="5508625" y="1924051"/>
            <a:ext cx="1295400" cy="707886"/>
          </a:xfrm>
          <a:prstGeom prst="rect">
            <a:avLst/>
          </a:prstGeom>
          <a:noFill/>
          <a:ln w="9525">
            <a:noFill/>
          </a:ln>
        </p:spPr>
        <p:txBody>
          <a:bodyPr>
            <a:spAutoFit/>
          </a:bodyPr>
          <a:lstStyle/>
          <a:p>
            <a:r>
              <a:rPr lang="zh-CN" altLang="en-US" sz="4000">
                <a:latin typeface="Arial" panose="020B0604020202020204" pitchFamily="34" charset="0"/>
                <a:ea typeface="黑体" panose="02010609060101010101" pitchFamily="2" charset="-122"/>
              </a:rPr>
              <a:t>冰毒</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4337"/>
          <p:cNvSpPr>
            <a:spLocks noGrp="1" noRot="1"/>
          </p:cNvSpPr>
          <p:nvPr>
            <p:ph type="title"/>
          </p:nvPr>
        </p:nvSpPr>
        <p:spPr>
          <a:xfrm>
            <a:off x="2700338" y="3868341"/>
            <a:ext cx="3600450" cy="540544"/>
          </a:xfrm>
          <a:ln/>
        </p:spPr>
        <p:txBody>
          <a:bodyPr anchor="ctr"/>
          <a:lstStyle/>
          <a:p>
            <a:r>
              <a:rPr lang="zh-CN" altLang="en-US" sz="4000" dirty="0">
                <a:solidFill>
                  <a:srgbClr val="FF0000"/>
                </a:solidFill>
              </a:rPr>
              <a:t>氯胺酮（</a:t>
            </a:r>
            <a:r>
              <a:rPr lang="en-US" altLang="zh-CN" sz="4000" dirty="0">
                <a:solidFill>
                  <a:srgbClr val="FF0000"/>
                </a:solidFill>
              </a:rPr>
              <a:t>K</a:t>
            </a:r>
            <a:r>
              <a:rPr lang="zh-CN" altLang="en-US" sz="4000" dirty="0">
                <a:solidFill>
                  <a:srgbClr val="FF0000"/>
                </a:solidFill>
              </a:rPr>
              <a:t>粉）</a:t>
            </a:r>
          </a:p>
        </p:txBody>
      </p:sp>
      <p:sp>
        <p:nvSpPr>
          <p:cNvPr id="14339" name="直接连接符 14338"/>
          <p:cNvSpPr/>
          <p:nvPr/>
        </p:nvSpPr>
        <p:spPr>
          <a:xfrm>
            <a:off x="827088" y="844154"/>
            <a:ext cx="7620000" cy="0"/>
          </a:xfrm>
          <a:prstGeom prst="line">
            <a:avLst/>
          </a:prstGeom>
          <a:ln w="57150" cap="flat" cmpd="thickThin">
            <a:solidFill>
              <a:srgbClr val="FF0000"/>
            </a:solidFill>
            <a:prstDash val="solid"/>
            <a:headEnd type="none" w="med" len="med"/>
            <a:tailEnd type="none" w="med" len="med"/>
          </a:ln>
        </p:spPr>
      </p:sp>
      <p:pic>
        <p:nvPicPr>
          <p:cNvPr id="14340" name="图片 14339" descr="7399-1"/>
          <p:cNvPicPr>
            <a:picLocks noChangeAspect="1"/>
          </p:cNvPicPr>
          <p:nvPr/>
        </p:nvPicPr>
        <p:blipFill>
          <a:blip r:embed="rId2" cstate="print"/>
          <a:stretch>
            <a:fillRect/>
          </a:stretch>
        </p:blipFill>
        <p:spPr>
          <a:xfrm>
            <a:off x="2843213" y="1059656"/>
            <a:ext cx="3313112" cy="2268141"/>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3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14340"/>
                                        </p:tgtEl>
                                        <p:attrNameLst>
                                          <p:attrName>style.visibility</p:attrName>
                                        </p:attrNameLst>
                                      </p:cBhvr>
                                      <p:to>
                                        <p:strVal val="visible"/>
                                      </p:to>
                                    </p:set>
                                    <p:animEffect transition="in" filter="checkerboard(across)">
                                      <p:cBhvr>
                                        <p:cTn id="13"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E:\1\2006_04_13韩宏伟、王建萍毒品\IMG_0097.JPG"/>
          <p:cNvPicPr>
            <a:picLocks noGrp="1" noChangeAspect="1"/>
          </p:cNvPicPr>
          <p:nvPr>
            <p:ph type="body" idx="1"/>
          </p:nvPr>
        </p:nvPicPr>
        <p:blipFill>
          <a:blip r:embed="rId2" cstate="print"/>
          <a:srcRect/>
          <a:stretch>
            <a:fillRect/>
          </a:stretch>
        </p:blipFill>
        <p:spPr>
          <a:xfrm>
            <a:off x="1763713" y="465535"/>
            <a:ext cx="6037262" cy="3394472"/>
          </a:xfrm>
          <a:ln/>
        </p:spPr>
      </p:pic>
      <p:sp>
        <p:nvSpPr>
          <p:cNvPr id="10243" name="文本框 10242"/>
          <p:cNvSpPr txBox="1"/>
          <p:nvPr/>
        </p:nvSpPr>
        <p:spPr>
          <a:xfrm>
            <a:off x="3779839" y="4192191"/>
            <a:ext cx="1473480" cy="769441"/>
          </a:xfrm>
          <a:prstGeom prst="rect">
            <a:avLst/>
          </a:prstGeom>
          <a:noFill/>
          <a:ln w="25400">
            <a:noFill/>
          </a:ln>
        </p:spPr>
        <p:txBody>
          <a:bodyPr wrap="none" anchor="t">
            <a:spAutoFit/>
          </a:bodyPr>
          <a:lstStyle/>
          <a:p>
            <a:pPr eaLnBrk="0" hangingPunct="0"/>
            <a:r>
              <a:rPr lang="zh-CN" altLang="en-US" sz="4400" b="1" dirty="0">
                <a:solidFill>
                  <a:srgbClr val="FF0000"/>
                </a:solidFill>
                <a:effectLst>
                  <a:outerShdw blurRad="38100" dist="38100" dir="2700000">
                    <a:srgbClr val="000000"/>
                  </a:outerShdw>
                </a:effectLst>
                <a:latin typeface="Arial" panose="020B0604020202020204" pitchFamily="34" charset="0"/>
              </a:rPr>
              <a:t>麻 古</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2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8" presetClass="entr" presetSubtype="12" fill="hold" nodeType="click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strips(downLeft)">
                                      <p:cBhvr>
                                        <p:cTn id="11"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标题 62465"/>
          <p:cNvSpPr>
            <a:spLocks noGrp="1" noRot="1"/>
          </p:cNvSpPr>
          <p:nvPr>
            <p:ph type="title"/>
          </p:nvPr>
        </p:nvSpPr>
        <p:spPr>
          <a:xfrm>
            <a:off x="179389" y="951310"/>
            <a:ext cx="5832475" cy="857250"/>
          </a:xfrm>
          <a:ln/>
        </p:spPr>
        <p:txBody>
          <a:bodyPr anchor="ctr"/>
          <a:lstStyle/>
          <a:p>
            <a:r>
              <a:rPr lang="zh-CN" altLang="en-US" b="1" dirty="0">
                <a:solidFill>
                  <a:srgbClr val="FF3300"/>
                </a:solidFill>
                <a:ea typeface="黑体" panose="02010609060101010101" pitchFamily="2" charset="-122"/>
              </a:rPr>
              <a:t>二、毒品的危害</a:t>
            </a:r>
          </a:p>
        </p:txBody>
      </p:sp>
      <p:sp>
        <p:nvSpPr>
          <p:cNvPr id="62467" name="文本占位符 62466"/>
          <p:cNvSpPr>
            <a:spLocks noGrp="1" noRot="1"/>
          </p:cNvSpPr>
          <p:nvPr>
            <p:ph type="body" idx="1"/>
          </p:nvPr>
        </p:nvSpPr>
        <p:spPr>
          <a:xfrm>
            <a:off x="1547814" y="2895600"/>
            <a:ext cx="4465637" cy="756047"/>
          </a:xfrm>
          <a:ln/>
        </p:spPr>
        <p:txBody>
          <a:bodyPr/>
          <a:lstStyle/>
          <a:p>
            <a:pPr>
              <a:buNone/>
            </a:pPr>
            <a:r>
              <a:rPr lang="zh-CN" altLang="en-US" b="1" dirty="0">
                <a:solidFill>
                  <a:srgbClr val="FF3300"/>
                </a:solidFill>
              </a:rPr>
              <a:t>同学们列举有关事</a:t>
            </a:r>
            <a:r>
              <a:rPr lang="zh-CN" altLang="en-US" b="1" dirty="0" smtClean="0">
                <a:solidFill>
                  <a:srgbClr val="FF3300"/>
                </a:solidFill>
              </a:rPr>
              <a:t>例</a:t>
            </a:r>
            <a:endParaRPr lang="en-US" altLang="zh-CN" b="1" dirty="0">
              <a:solidFill>
                <a:srgbClr val="FF3300"/>
              </a:solidFill>
            </a:endParaRPr>
          </a:p>
        </p:txBody>
      </p:sp>
      <p:sp>
        <p:nvSpPr>
          <p:cNvPr id="62468" name="文本框 62467"/>
          <p:cNvSpPr txBox="1"/>
          <p:nvPr/>
        </p:nvSpPr>
        <p:spPr>
          <a:xfrm>
            <a:off x="1547813" y="1924050"/>
            <a:ext cx="7200900" cy="646331"/>
          </a:xfrm>
          <a:prstGeom prst="rect">
            <a:avLst/>
          </a:prstGeom>
          <a:noFill/>
          <a:ln w="9525">
            <a:noFill/>
          </a:ln>
        </p:spPr>
        <p:txBody>
          <a:bodyPr>
            <a:spAutoFit/>
          </a:bodyPr>
          <a:lstStyle/>
          <a:p>
            <a:r>
              <a:rPr lang="zh-CN" altLang="en-US" sz="3600" b="1" dirty="0">
                <a:latin typeface="Arial" panose="020B0604020202020204" pitchFamily="34" charset="0"/>
              </a:rPr>
              <a:t>请同学们说说，毒品有哪些危害？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 calcmode="lin" valueType="num">
                                      <p:cBhvr additive="base">
                                        <p:cTn id="7" dur="500" fill="hold"/>
                                        <p:tgtEl>
                                          <p:spTgt spid="624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246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文本框 17410"/>
          <p:cNvSpPr txBox="1"/>
          <p:nvPr/>
        </p:nvSpPr>
        <p:spPr>
          <a:xfrm>
            <a:off x="1187450" y="1113235"/>
            <a:ext cx="3482043" cy="584775"/>
          </a:xfrm>
          <a:prstGeom prst="rect">
            <a:avLst/>
          </a:prstGeom>
          <a:noFill/>
          <a:ln w="9525">
            <a:noFill/>
          </a:ln>
        </p:spPr>
        <p:txBody>
          <a:bodyPr wrap="none" anchor="t">
            <a:spAutoFit/>
          </a:bodyPr>
          <a:lstStyle/>
          <a:p>
            <a:r>
              <a:rPr lang="en-US" altLang="zh-CN" sz="3200" b="1" dirty="0">
                <a:solidFill>
                  <a:srgbClr val="FF3300"/>
                </a:solidFill>
                <a:latin typeface="黑体" panose="02010609060101010101" pitchFamily="2" charset="-122"/>
                <a:ea typeface="黑体" panose="02010609060101010101" pitchFamily="2" charset="-122"/>
              </a:rPr>
              <a:t>1 </a:t>
            </a:r>
            <a:r>
              <a:rPr lang="zh-CN" altLang="en-US" sz="3200" b="1" dirty="0">
                <a:solidFill>
                  <a:srgbClr val="FF3300"/>
                </a:solidFill>
                <a:latin typeface="黑体" panose="02010609060101010101" pitchFamily="2" charset="-122"/>
                <a:ea typeface="黑体" panose="02010609060101010101" pitchFamily="2" charset="-122"/>
              </a:rPr>
              <a:t>、吸毒摧残人生</a:t>
            </a:r>
          </a:p>
        </p:txBody>
      </p:sp>
      <p:sp>
        <p:nvSpPr>
          <p:cNvPr id="17412" name="文本框 17411"/>
          <p:cNvSpPr txBox="1"/>
          <p:nvPr/>
        </p:nvSpPr>
        <p:spPr>
          <a:xfrm>
            <a:off x="900113" y="1545432"/>
            <a:ext cx="3793026" cy="523220"/>
          </a:xfrm>
          <a:prstGeom prst="rect">
            <a:avLst/>
          </a:prstGeom>
          <a:noFill/>
          <a:ln w="9525">
            <a:noFill/>
          </a:ln>
        </p:spPr>
        <p:txBody>
          <a:bodyPr wrap="none" anchor="t">
            <a:spAutoFit/>
          </a:bodyPr>
          <a:lstStyle/>
          <a:p>
            <a:r>
              <a:rPr lang="zh-CN" altLang="en-US" sz="2800" b="1" dirty="0">
                <a:solidFill>
                  <a:srgbClr val="FF3300"/>
                </a:solidFill>
                <a:latin typeface="黑体" panose="02010609060101010101" pitchFamily="2" charset="-122"/>
                <a:ea typeface="黑体" panose="02010609060101010101" pitchFamily="2" charset="-122"/>
              </a:rPr>
              <a:t>（</a:t>
            </a:r>
            <a:r>
              <a:rPr lang="en-US" altLang="zh-CN" sz="2800" b="1" dirty="0">
                <a:solidFill>
                  <a:srgbClr val="FF3300"/>
                </a:solidFill>
                <a:latin typeface="黑体" panose="02010609060101010101" pitchFamily="2" charset="-122"/>
                <a:ea typeface="黑体" panose="02010609060101010101" pitchFamily="2" charset="-122"/>
              </a:rPr>
              <a:t>1</a:t>
            </a:r>
            <a:r>
              <a:rPr lang="zh-CN" altLang="en-US" sz="2800" b="1" dirty="0">
                <a:solidFill>
                  <a:srgbClr val="FF3300"/>
                </a:solidFill>
                <a:latin typeface="黑体" panose="02010609060101010101" pitchFamily="2" charset="-122"/>
                <a:ea typeface="黑体" panose="02010609060101010101" pitchFamily="2" charset="-122"/>
              </a:rPr>
              <a:t>）、对身体的危害</a:t>
            </a:r>
            <a:r>
              <a:rPr lang="zh-CN" altLang="en-US" sz="2800" b="1" dirty="0">
                <a:latin typeface="黑体" panose="02010609060101010101" pitchFamily="2" charset="-122"/>
                <a:ea typeface="黑体" panose="02010609060101010101" pitchFamily="2" charset="-122"/>
              </a:rPr>
              <a:t> </a:t>
            </a:r>
          </a:p>
        </p:txBody>
      </p:sp>
      <p:sp>
        <p:nvSpPr>
          <p:cNvPr id="17413" name="文本框 17412"/>
          <p:cNvSpPr txBox="1"/>
          <p:nvPr/>
        </p:nvSpPr>
        <p:spPr>
          <a:xfrm>
            <a:off x="468314" y="2139553"/>
            <a:ext cx="5832475" cy="1200329"/>
          </a:xfrm>
          <a:prstGeom prst="rect">
            <a:avLst/>
          </a:prstGeom>
          <a:noFill/>
          <a:ln w="9525">
            <a:noFill/>
          </a:ln>
        </p:spPr>
        <p:txBody>
          <a:bodyPr>
            <a:spAutoFit/>
          </a:bodyPr>
          <a:lstStyle/>
          <a:p>
            <a:r>
              <a:rPr lang="en-US" altLang="zh-CN" sz="2400" b="1" dirty="0">
                <a:solidFill>
                  <a:srgbClr val="FF3300"/>
                </a:solidFill>
                <a:latin typeface="黑体" panose="02010609060101010101" pitchFamily="2" charset="-122"/>
                <a:ea typeface="黑体" panose="02010609060101010101" pitchFamily="2" charset="-122"/>
              </a:rPr>
              <a:t>A</a:t>
            </a:r>
            <a:r>
              <a:rPr lang="zh-CN" altLang="en-US" sz="2400" b="1" dirty="0">
                <a:solidFill>
                  <a:srgbClr val="FF3300"/>
                </a:solidFill>
                <a:latin typeface="黑体" panose="02010609060101010101" pitchFamily="2" charset="-122"/>
                <a:ea typeface="黑体" panose="02010609060101010101" pitchFamily="2" charset="-122"/>
              </a:rPr>
              <a:t>、</a:t>
            </a:r>
            <a:r>
              <a:rPr lang="zh-CN" altLang="en-US" sz="2400" b="1">
                <a:solidFill>
                  <a:srgbClr val="FF3300"/>
                </a:solidFill>
                <a:latin typeface="黑体" panose="02010609060101010101" pitchFamily="2" charset="-122"/>
                <a:ea typeface="黑体" panose="02010609060101010101" pitchFamily="2" charset="-122"/>
              </a:rPr>
              <a:t>大脑病变</a:t>
            </a:r>
            <a:r>
              <a:rPr lang="en-US" altLang="zh-CN" sz="2400" b="1">
                <a:solidFill>
                  <a:srgbClr val="FF3300"/>
                </a:solidFill>
                <a:latin typeface="黑体" panose="02010609060101010101" pitchFamily="2" charset="-122"/>
                <a:ea typeface="黑体" panose="02010609060101010101" pitchFamily="2" charset="-122"/>
              </a:rPr>
              <a:t>:</a:t>
            </a:r>
            <a:r>
              <a:rPr lang="zh-CN" altLang="en-US" sz="2400" b="1" dirty="0">
                <a:latin typeface="黑体" panose="02010609060101010101" pitchFamily="2" charset="-122"/>
                <a:ea typeface="黑体" panose="02010609060101010101" pitchFamily="2" charset="-122"/>
              </a:rPr>
              <a:t>毒品能破坏、扰乱人体正常的高级神经活动，有的</a:t>
            </a:r>
            <a:r>
              <a:rPr lang="zh-CN" altLang="en-US" sz="2400" b="1">
                <a:latin typeface="黑体" panose="02010609060101010101" pitchFamily="2" charset="-122"/>
                <a:ea typeface="黑体" panose="02010609060101010101" pitchFamily="2" charset="-122"/>
              </a:rPr>
              <a:t>甚至毒害、损伤神经组织。</a:t>
            </a:r>
          </a:p>
        </p:txBody>
      </p:sp>
      <p:pic>
        <p:nvPicPr>
          <p:cNvPr id="17414" name="内容占位符 17413" descr="大脑病变"/>
          <p:cNvPicPr>
            <a:picLocks noGrp="1" noChangeAspect="1"/>
          </p:cNvPicPr>
          <p:nvPr>
            <p:ph sz="half" idx="2"/>
          </p:nvPr>
        </p:nvPicPr>
        <p:blipFill>
          <a:blip r:embed="rId2" cstate="print"/>
          <a:stretch>
            <a:fillRect/>
          </a:stretch>
        </p:blipFill>
        <p:spPr>
          <a:xfrm>
            <a:off x="6659563" y="1275160"/>
            <a:ext cx="2081212" cy="1997869"/>
          </a:xfrm>
          <a:ln/>
        </p:spPr>
      </p:pic>
      <p:sp>
        <p:nvSpPr>
          <p:cNvPr id="17415" name="矩形 17414"/>
          <p:cNvSpPr/>
          <p:nvPr/>
        </p:nvSpPr>
        <p:spPr>
          <a:xfrm>
            <a:off x="0" y="2031206"/>
            <a:ext cx="9144000" cy="0"/>
          </a:xfrm>
          <a:prstGeom prst="rect">
            <a:avLst/>
          </a:prstGeom>
          <a:noFill/>
          <a:ln w="9525">
            <a:noFill/>
          </a:ln>
        </p:spPr>
        <p:txBody>
          <a:bodyPr/>
          <a:lstStyle/>
          <a:p>
            <a:endParaRPr lang="zh-CN" altLang="en-US"/>
          </a:p>
        </p:txBody>
      </p:sp>
      <p:pic>
        <p:nvPicPr>
          <p:cNvPr id="17416" name="图片 17415" descr="心脏病变"/>
          <p:cNvPicPr>
            <a:picLocks noChangeAspect="1"/>
          </p:cNvPicPr>
          <p:nvPr/>
        </p:nvPicPr>
        <p:blipFill>
          <a:blip r:embed="rId3" cstate="print"/>
          <a:stretch>
            <a:fillRect/>
          </a:stretch>
        </p:blipFill>
        <p:spPr>
          <a:xfrm>
            <a:off x="6443664" y="3436144"/>
            <a:ext cx="2447925" cy="1413272"/>
          </a:xfrm>
          <a:prstGeom prst="rect">
            <a:avLst/>
          </a:prstGeom>
          <a:noFill/>
          <a:ln w="9525">
            <a:noFill/>
          </a:ln>
        </p:spPr>
      </p:pic>
      <p:sp>
        <p:nvSpPr>
          <p:cNvPr id="17417" name="矩形 17416"/>
          <p:cNvSpPr/>
          <p:nvPr/>
        </p:nvSpPr>
        <p:spPr>
          <a:xfrm>
            <a:off x="468313" y="3388430"/>
            <a:ext cx="5908990" cy="1200329"/>
          </a:xfrm>
          <a:prstGeom prst="rect">
            <a:avLst/>
          </a:prstGeom>
          <a:noFill/>
          <a:ln w="9525">
            <a:noFill/>
          </a:ln>
        </p:spPr>
        <p:txBody>
          <a:bodyPr wrap="none" anchor="ctr">
            <a:spAutoFit/>
          </a:bodyPr>
          <a:lstStyle/>
          <a:p>
            <a:r>
              <a:rPr lang="en-US" altLang="zh-CN" sz="2400" b="1">
                <a:solidFill>
                  <a:srgbClr val="FF3300"/>
                </a:solidFill>
                <a:latin typeface="黑体" panose="02010609060101010101" pitchFamily="2" charset="-122"/>
                <a:ea typeface="黑体" panose="02010609060101010101" pitchFamily="2" charset="-122"/>
              </a:rPr>
              <a:t>B</a:t>
            </a:r>
            <a:r>
              <a:rPr lang="zh-CN" altLang="en-US" sz="2400" b="1" dirty="0">
                <a:solidFill>
                  <a:srgbClr val="FF3300"/>
                </a:solidFill>
                <a:latin typeface="黑体" panose="02010609060101010101" pitchFamily="2" charset="-122"/>
                <a:ea typeface="黑体" panose="02010609060101010101" pitchFamily="2" charset="-122"/>
              </a:rPr>
              <a:t>、</a:t>
            </a:r>
            <a:r>
              <a:rPr lang="zh-CN" altLang="en-US" sz="2400" b="1">
                <a:solidFill>
                  <a:srgbClr val="FF3300"/>
                </a:solidFill>
                <a:latin typeface="黑体" panose="02010609060101010101" pitchFamily="2" charset="-122"/>
                <a:ea typeface="黑体" panose="02010609060101010101" pitchFamily="2" charset="-122"/>
              </a:rPr>
              <a:t>心脏病变：</a:t>
            </a:r>
            <a:r>
              <a:rPr lang="zh-CN" altLang="en-US" sz="2400" b="1">
                <a:latin typeface="黑体" panose="02010609060101010101" pitchFamily="2" charset="-122"/>
                <a:ea typeface="黑体" panose="02010609060101010101" pitchFamily="2" charset="-122"/>
              </a:rPr>
              <a:t>毒品毒害人体重要的组织、</a:t>
            </a:r>
          </a:p>
          <a:p>
            <a:r>
              <a:rPr lang="zh-CN" altLang="en-US" sz="2400" b="1" dirty="0">
                <a:latin typeface="黑体" panose="02010609060101010101" pitchFamily="2" charset="-122"/>
                <a:ea typeface="黑体" panose="02010609060101010101" pitchFamily="2" charset="-122"/>
              </a:rPr>
              <a:t>   器官</a:t>
            </a:r>
            <a:r>
              <a:rPr lang="en-US" altLang="zh-CN" sz="2400" b="1" dirty="0">
                <a:latin typeface="黑体" panose="02010609060101010101" pitchFamily="2" charset="-122"/>
                <a:ea typeface="黑体" panose="02010609060101010101" pitchFamily="2" charset="-122"/>
              </a:rPr>
              <a:t>,</a:t>
            </a:r>
            <a:r>
              <a:rPr lang="zh-CN" altLang="en-US" sz="2400" b="1" dirty="0">
                <a:latin typeface="黑体" panose="02010609060101010101" pitchFamily="2" charset="-122"/>
                <a:ea typeface="黑体" panose="02010609060101010101" pitchFamily="2" charset="-122"/>
              </a:rPr>
              <a:t>对</a:t>
            </a:r>
            <a:r>
              <a:rPr lang="zh-CN" altLang="en-US" sz="2400" b="1">
                <a:latin typeface="黑体" panose="02010609060101010101" pitchFamily="2" charset="-122"/>
                <a:ea typeface="黑体" panose="02010609060101010101" pitchFamily="2" charset="-122"/>
              </a:rPr>
              <a:t>循环系统的毒害表现为血压</a:t>
            </a:r>
          </a:p>
          <a:p>
            <a:r>
              <a:rPr lang="zh-CN" altLang="en-US" sz="2400" b="1">
                <a:latin typeface="黑体" panose="02010609060101010101" pitchFamily="2" charset="-122"/>
                <a:ea typeface="黑体" panose="02010609060101010101" pitchFamily="2" charset="-122"/>
              </a:rPr>
              <a:t>   下降，心动过缓。</a:t>
            </a:r>
          </a:p>
        </p:txBody>
      </p:sp>
      <p:sp>
        <p:nvSpPr>
          <p:cNvPr id="17419" name="矩形 17418"/>
          <p:cNvSpPr/>
          <p:nvPr/>
        </p:nvSpPr>
        <p:spPr>
          <a:xfrm>
            <a:off x="611188" y="465535"/>
            <a:ext cx="4145687" cy="769441"/>
          </a:xfrm>
          <a:prstGeom prst="rect">
            <a:avLst/>
          </a:prstGeom>
          <a:noFill/>
          <a:ln w="9525">
            <a:noFill/>
          </a:ln>
        </p:spPr>
        <p:txBody>
          <a:bodyPr wrap="none" anchor="t">
            <a:spAutoFit/>
          </a:bodyPr>
          <a:lstStyle/>
          <a:p>
            <a:r>
              <a:rPr lang="zh-CN" altLang="en-US" sz="4400" b="1" dirty="0">
                <a:solidFill>
                  <a:srgbClr val="FF3300"/>
                </a:solidFill>
                <a:latin typeface="Arial" panose="020B0604020202020204" pitchFamily="34" charset="0"/>
                <a:ea typeface="黑体" panose="02010609060101010101" pitchFamily="2" charset="-122"/>
              </a:rPr>
              <a:t>二、毒品的危害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p:cTn id="7" dur="1" fill="hold"/>
                                        <p:tgtEl>
                                          <p:spTgt spid="17412"/>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413"/>
                                        </p:tgtEl>
                                        <p:attrNameLst>
                                          <p:attrName>style.visibility</p:attrName>
                                        </p:attrNameLst>
                                      </p:cBhvr>
                                      <p:to>
                                        <p:strVal val="visible"/>
                                      </p:to>
                                    </p:set>
                                    <p:anim calcmode="lin" valueType="num">
                                      <p:cBhvr>
                                        <p:cTn id="12" dur="1" fill="hold"/>
                                        <p:tgtEl>
                                          <p:spTgt spid="17413"/>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7414"/>
                                        </p:tgtEl>
                                        <p:attrNameLst>
                                          <p:attrName>style.visibility</p:attrName>
                                        </p:attrNameLst>
                                      </p:cBhvr>
                                      <p:to>
                                        <p:strVal val="visible"/>
                                      </p:to>
                                    </p:set>
                                    <p:anim calcmode="lin" valueType="num">
                                      <p:cBhvr>
                                        <p:cTn id="17" dur="1" fill="hold"/>
                                        <p:tgtEl>
                                          <p:spTgt spid="17414"/>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7417"/>
                                        </p:tgtEl>
                                        <p:attrNameLst>
                                          <p:attrName>style.visibility</p:attrName>
                                        </p:attrNameLst>
                                      </p:cBhvr>
                                      <p:to>
                                        <p:strVal val="visible"/>
                                      </p:to>
                                    </p:set>
                                    <p:anim calcmode="lin" valueType="num">
                                      <p:cBhvr>
                                        <p:cTn id="22" dur="1" fill="hold"/>
                                        <p:tgtEl>
                                          <p:spTgt spid="17417"/>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7416"/>
                                        </p:tgtEl>
                                        <p:attrNameLst>
                                          <p:attrName>style.visibility</p:attrName>
                                        </p:attrNameLst>
                                      </p:cBhvr>
                                      <p:to>
                                        <p:strVal val="visible"/>
                                      </p:to>
                                    </p:set>
                                    <p:anim calcmode="lin" valueType="num">
                                      <p:cBhvr>
                                        <p:cTn id="27" dur="1" fill="hold"/>
                                        <p:tgtEl>
                                          <p:spTgt spid="1741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3" grpId="0"/>
      <p:bldP spid="174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内容占位符 18434" descr="瘦弱不堪"/>
          <p:cNvPicPr>
            <a:picLocks noGrp="1" noChangeAspect="1"/>
          </p:cNvPicPr>
          <p:nvPr>
            <p:ph sz="half" idx="1"/>
          </p:nvPr>
        </p:nvPicPr>
        <p:blipFill>
          <a:blip r:embed="rId2" cstate="print"/>
          <a:stretch>
            <a:fillRect/>
          </a:stretch>
        </p:blipFill>
        <p:spPr>
          <a:xfrm>
            <a:off x="6516689" y="141685"/>
            <a:ext cx="2232025" cy="1163240"/>
          </a:xfrm>
          <a:ln/>
        </p:spPr>
      </p:pic>
      <p:pic>
        <p:nvPicPr>
          <p:cNvPr id="18436" name="内容占位符 18435" descr="传染疾病"/>
          <p:cNvPicPr>
            <a:picLocks noGrp="1" noChangeAspect="1"/>
          </p:cNvPicPr>
          <p:nvPr>
            <p:ph sz="quarter" idx="2"/>
          </p:nvPr>
        </p:nvPicPr>
        <p:blipFill>
          <a:blip r:embed="rId3" cstate="print"/>
          <a:stretch>
            <a:fillRect/>
          </a:stretch>
        </p:blipFill>
        <p:spPr>
          <a:xfrm>
            <a:off x="6516689" y="1545431"/>
            <a:ext cx="2232025" cy="1129904"/>
          </a:xfrm>
          <a:ln/>
        </p:spPr>
      </p:pic>
      <p:sp>
        <p:nvSpPr>
          <p:cNvPr id="18437" name="矩形 18436"/>
          <p:cNvSpPr/>
          <p:nvPr/>
        </p:nvSpPr>
        <p:spPr>
          <a:xfrm>
            <a:off x="179388" y="394008"/>
            <a:ext cx="6219972" cy="1200329"/>
          </a:xfrm>
          <a:prstGeom prst="rect">
            <a:avLst/>
          </a:prstGeom>
          <a:noFill/>
          <a:ln w="9525">
            <a:noFill/>
          </a:ln>
        </p:spPr>
        <p:txBody>
          <a:bodyPr wrap="none" anchor="ctr">
            <a:spAutoFit/>
          </a:bodyPr>
          <a:lstStyle/>
          <a:p>
            <a:r>
              <a:rPr lang="en-US" altLang="zh-CN" sz="2400" b="1" dirty="0">
                <a:solidFill>
                  <a:srgbClr val="FF3300"/>
                </a:solidFill>
                <a:latin typeface="黑体" panose="02010609060101010101" pitchFamily="2" charset="-122"/>
                <a:ea typeface="黑体" panose="02010609060101010101" pitchFamily="2" charset="-122"/>
              </a:rPr>
              <a:t>C</a:t>
            </a:r>
            <a:r>
              <a:rPr lang="zh-CN" altLang="en-US" sz="2400" b="1" dirty="0">
                <a:solidFill>
                  <a:srgbClr val="FF3300"/>
                </a:solidFill>
                <a:latin typeface="黑体" panose="02010609060101010101" pitchFamily="2" charset="-122"/>
                <a:ea typeface="黑体" panose="02010609060101010101" pitchFamily="2" charset="-122"/>
              </a:rPr>
              <a:t>、</a:t>
            </a:r>
            <a:r>
              <a:rPr lang="zh-CN" altLang="en-US" sz="2400" b="1">
                <a:solidFill>
                  <a:srgbClr val="FF3300"/>
                </a:solidFill>
                <a:latin typeface="黑体" panose="02010609060101010101" pitchFamily="2" charset="-122"/>
                <a:ea typeface="黑体" panose="02010609060101010101" pitchFamily="2" charset="-122"/>
              </a:rPr>
              <a:t>瘦弱不堪：</a:t>
            </a:r>
            <a:r>
              <a:rPr lang="zh-CN" altLang="en-US" sz="2400" b="1" dirty="0">
                <a:latin typeface="黑体" panose="02010609060101010101" pitchFamily="2" charset="-122"/>
                <a:ea typeface="黑体" panose="02010609060101010101" pitchFamily="2" charset="-122"/>
              </a:rPr>
              <a:t>吸毒者会出</a:t>
            </a:r>
            <a:r>
              <a:rPr lang="zh-CN" altLang="en-US" sz="2400" b="1">
                <a:latin typeface="黑体" panose="02010609060101010101" pitchFamily="2" charset="-122"/>
                <a:ea typeface="黑体" panose="02010609060101010101" pitchFamily="2" charset="-122"/>
              </a:rPr>
              <a:t>现消化和吸收功</a:t>
            </a:r>
          </a:p>
          <a:p>
            <a:r>
              <a:rPr lang="zh-CN" altLang="en-US" sz="2400" b="1">
                <a:latin typeface="黑体" panose="02010609060101010101" pitchFamily="2" charset="-122"/>
                <a:ea typeface="黑体" panose="02010609060101010101" pitchFamily="2" charset="-122"/>
              </a:rPr>
              <a:t>   能障碍，食欲不振，甚至完全丧失营养摄</a:t>
            </a:r>
          </a:p>
          <a:p>
            <a:r>
              <a:rPr lang="zh-CN" altLang="en-US" sz="2400" b="1">
                <a:latin typeface="黑体" panose="02010609060101010101" pitchFamily="2" charset="-122"/>
                <a:ea typeface="黑体" panose="02010609060101010101" pitchFamily="2" charset="-122"/>
              </a:rPr>
              <a:t>   入严重不足。</a:t>
            </a:r>
          </a:p>
        </p:txBody>
      </p:sp>
      <p:sp>
        <p:nvSpPr>
          <p:cNvPr id="18438" name="文本框 18437"/>
          <p:cNvSpPr txBox="1"/>
          <p:nvPr/>
        </p:nvSpPr>
        <p:spPr>
          <a:xfrm>
            <a:off x="250825" y="1924050"/>
            <a:ext cx="6218369" cy="830997"/>
          </a:xfrm>
          <a:prstGeom prst="rect">
            <a:avLst/>
          </a:prstGeom>
          <a:noFill/>
          <a:ln w="9525">
            <a:noFill/>
          </a:ln>
        </p:spPr>
        <p:txBody>
          <a:bodyPr wrap="none" anchor="t">
            <a:spAutoFit/>
          </a:bodyPr>
          <a:lstStyle/>
          <a:p>
            <a:r>
              <a:rPr lang="en-US" altLang="zh-CN" sz="2400" b="1" dirty="0">
                <a:solidFill>
                  <a:srgbClr val="FF3300"/>
                </a:solidFill>
                <a:latin typeface="黑体" panose="02010609060101010101" pitchFamily="2" charset="-122"/>
                <a:ea typeface="黑体" panose="02010609060101010101" pitchFamily="2" charset="-122"/>
              </a:rPr>
              <a:t>D</a:t>
            </a:r>
            <a:r>
              <a:rPr lang="zh-CN" altLang="en-US" sz="2400" b="1" dirty="0">
                <a:solidFill>
                  <a:srgbClr val="FF3300"/>
                </a:solidFill>
                <a:latin typeface="黑体" panose="02010609060101010101" pitchFamily="2" charset="-122"/>
                <a:ea typeface="黑体" panose="02010609060101010101" pitchFamily="2" charset="-122"/>
              </a:rPr>
              <a:t>、</a:t>
            </a:r>
            <a:r>
              <a:rPr lang="zh-CN" altLang="en-US" sz="2400" b="1">
                <a:solidFill>
                  <a:srgbClr val="FF3300"/>
                </a:solidFill>
                <a:latin typeface="黑体" panose="02010609060101010101" pitchFamily="2" charset="-122"/>
                <a:ea typeface="黑体" panose="02010609060101010101" pitchFamily="2" charset="-122"/>
              </a:rPr>
              <a:t>传染疾病：</a:t>
            </a:r>
            <a:r>
              <a:rPr lang="zh-CN" altLang="en-US" sz="2400" b="1">
                <a:latin typeface="黑体" panose="02010609060101010101" pitchFamily="2" charset="-122"/>
                <a:ea typeface="黑体" panose="02010609060101010101" pitchFamily="2" charset="-122"/>
              </a:rPr>
              <a:t>毒品破坏人体免疫机制，使吸</a:t>
            </a:r>
          </a:p>
          <a:p>
            <a:r>
              <a:rPr lang="zh-CN" altLang="en-US" sz="2400" b="1">
                <a:latin typeface="黑体" panose="02010609060101010101" pitchFamily="2" charset="-122"/>
                <a:ea typeface="黑体" panose="02010609060101010101" pitchFamily="2" charset="-122"/>
              </a:rPr>
              <a:t>   毒者极易感染各种疾病。</a:t>
            </a:r>
            <a:r>
              <a:rPr lang="zh-CN" altLang="en-US">
                <a:latin typeface="Arial" panose="020B0604020202020204" pitchFamily="34" charset="0"/>
              </a:rPr>
              <a:t> </a:t>
            </a:r>
          </a:p>
        </p:txBody>
      </p:sp>
      <p:sp>
        <p:nvSpPr>
          <p:cNvPr id="18439" name="文本框 18438"/>
          <p:cNvSpPr txBox="1"/>
          <p:nvPr/>
        </p:nvSpPr>
        <p:spPr>
          <a:xfrm>
            <a:off x="163513" y="3057525"/>
            <a:ext cx="6218369" cy="830997"/>
          </a:xfrm>
          <a:prstGeom prst="rect">
            <a:avLst/>
          </a:prstGeom>
          <a:noFill/>
          <a:ln w="9525">
            <a:noFill/>
          </a:ln>
        </p:spPr>
        <p:txBody>
          <a:bodyPr wrap="none" anchor="t">
            <a:spAutoFit/>
          </a:bodyPr>
          <a:lstStyle/>
          <a:p>
            <a:r>
              <a:rPr lang="en-US" altLang="zh-CN" sz="2400" b="1" dirty="0">
                <a:solidFill>
                  <a:srgbClr val="FF3300"/>
                </a:solidFill>
                <a:latin typeface="黑体" panose="02010609060101010101" pitchFamily="2" charset="-122"/>
                <a:ea typeface="黑体" panose="02010609060101010101" pitchFamily="2" charset="-122"/>
              </a:rPr>
              <a:t>E</a:t>
            </a:r>
            <a:r>
              <a:rPr lang="zh-CN" altLang="en-US" sz="2400" b="1" dirty="0">
                <a:solidFill>
                  <a:srgbClr val="FF3300"/>
                </a:solidFill>
                <a:latin typeface="黑体" panose="02010609060101010101" pitchFamily="2" charset="-122"/>
                <a:ea typeface="黑体" panose="02010609060101010101" pitchFamily="2" charset="-122"/>
              </a:rPr>
              <a:t>、传播艾滋病：</a:t>
            </a:r>
            <a:r>
              <a:rPr lang="zh-CN" altLang="en-US" sz="2400" b="1" dirty="0">
                <a:latin typeface="黑体" panose="02010609060101010101" pitchFamily="2" charset="-122"/>
                <a:ea typeface="黑体" panose="02010609060101010101" pitchFamily="2" charset="-122"/>
              </a:rPr>
              <a:t>吸毒者使用不洁的注射器或</a:t>
            </a:r>
          </a:p>
          <a:p>
            <a:r>
              <a:rPr lang="zh-CN" altLang="en-US" sz="2400" b="1" dirty="0">
                <a:latin typeface="黑体" panose="02010609060101010101" pitchFamily="2" charset="-122"/>
                <a:ea typeface="黑体" panose="02010609060101010101" pitchFamily="2" charset="-122"/>
              </a:rPr>
              <a:t>   共用注射器造成感染爱滋病毒。 </a:t>
            </a:r>
          </a:p>
        </p:txBody>
      </p:sp>
      <p:pic>
        <p:nvPicPr>
          <p:cNvPr id="18440" name="内容占位符 18439" descr="传播艾滋病"/>
          <p:cNvPicPr>
            <a:picLocks noGrp="1" noChangeAspect="1"/>
          </p:cNvPicPr>
          <p:nvPr>
            <p:ph sz="quarter" idx="3"/>
          </p:nvPr>
        </p:nvPicPr>
        <p:blipFill>
          <a:blip r:embed="rId4" cstate="print"/>
          <a:stretch>
            <a:fillRect/>
          </a:stretch>
        </p:blipFill>
        <p:spPr>
          <a:xfrm>
            <a:off x="6845300" y="2842022"/>
            <a:ext cx="1614488" cy="2051447"/>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p:cTn id="7" dur="1" fill="hold"/>
                                        <p:tgtEl>
                                          <p:spTgt spid="1843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8435"/>
                                        </p:tgtEl>
                                        <p:attrNameLst>
                                          <p:attrName>style.visibility</p:attrName>
                                        </p:attrNameLst>
                                      </p:cBhvr>
                                      <p:to>
                                        <p:strVal val="visible"/>
                                      </p:to>
                                    </p:set>
                                    <p:anim calcmode="lin" valueType="num">
                                      <p:cBhvr>
                                        <p:cTn id="12" dur="1" fill="hold"/>
                                        <p:tgtEl>
                                          <p:spTgt spid="18435"/>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8438"/>
                                        </p:tgtEl>
                                        <p:attrNameLst>
                                          <p:attrName>style.visibility</p:attrName>
                                        </p:attrNameLst>
                                      </p:cBhvr>
                                      <p:to>
                                        <p:strVal val="visible"/>
                                      </p:to>
                                    </p:set>
                                    <p:anim calcmode="lin" valueType="num">
                                      <p:cBhvr>
                                        <p:cTn id="17" dur="1" fill="hold"/>
                                        <p:tgtEl>
                                          <p:spTgt spid="18438"/>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8436"/>
                                        </p:tgtEl>
                                        <p:attrNameLst>
                                          <p:attrName>style.visibility</p:attrName>
                                        </p:attrNameLst>
                                      </p:cBhvr>
                                      <p:to>
                                        <p:strVal val="visible"/>
                                      </p:to>
                                    </p:set>
                                    <p:anim calcmode="lin" valueType="num">
                                      <p:cBhvr>
                                        <p:cTn id="22" dur="1" fill="hold"/>
                                        <p:tgtEl>
                                          <p:spTgt spid="18436"/>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8439"/>
                                        </p:tgtEl>
                                        <p:attrNameLst>
                                          <p:attrName>style.visibility</p:attrName>
                                        </p:attrNameLst>
                                      </p:cBhvr>
                                      <p:to>
                                        <p:strVal val="visible"/>
                                      </p:to>
                                    </p:set>
                                    <p:anim calcmode="lin" valueType="num">
                                      <p:cBhvr>
                                        <p:cTn id="27" dur="1" fill="hold"/>
                                        <p:tgtEl>
                                          <p:spTgt spid="18439"/>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18440"/>
                                        </p:tgtEl>
                                        <p:attrNameLst>
                                          <p:attrName>style.visibility</p:attrName>
                                        </p:attrNameLst>
                                      </p:cBhvr>
                                      <p:to>
                                        <p:strVal val="visible"/>
                                      </p:to>
                                    </p:set>
                                    <p:anim calcmode="lin" valueType="num">
                                      <p:cBhvr>
                                        <p:cTn id="32" dur="1" fill="hold"/>
                                        <p:tgtEl>
                                          <p:spTgt spid="1844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38" grpId="0"/>
      <p:bldP spid="184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内容占位符 19458" descr="自%20伤"/>
          <p:cNvPicPr>
            <a:picLocks noGrp="1" noChangeAspect="1"/>
          </p:cNvPicPr>
          <p:nvPr>
            <p:ph sz="half" idx="1"/>
          </p:nvPr>
        </p:nvPicPr>
        <p:blipFill>
          <a:blip r:embed="rId2" cstate="print"/>
          <a:stretch>
            <a:fillRect/>
          </a:stretch>
        </p:blipFill>
        <p:spPr>
          <a:xfrm>
            <a:off x="6084888" y="465535"/>
            <a:ext cx="2735262" cy="1525190"/>
          </a:xfrm>
          <a:ln/>
        </p:spPr>
      </p:pic>
      <p:pic>
        <p:nvPicPr>
          <p:cNvPr id="19460" name="内容占位符 19459" descr="自%20杀"/>
          <p:cNvPicPr>
            <a:picLocks noGrp="1" noChangeAspect="1"/>
          </p:cNvPicPr>
          <p:nvPr>
            <p:ph sz="quarter" idx="2"/>
          </p:nvPr>
        </p:nvPicPr>
        <p:blipFill>
          <a:blip r:embed="rId3" cstate="print"/>
          <a:stretch>
            <a:fillRect/>
          </a:stretch>
        </p:blipFill>
        <p:spPr>
          <a:xfrm>
            <a:off x="5867401" y="2625329"/>
            <a:ext cx="3059113" cy="2249090"/>
          </a:xfrm>
          <a:ln/>
        </p:spPr>
      </p:pic>
      <p:sp>
        <p:nvSpPr>
          <p:cNvPr id="19461" name="文本框 19460"/>
          <p:cNvSpPr txBox="1"/>
          <p:nvPr/>
        </p:nvSpPr>
        <p:spPr>
          <a:xfrm>
            <a:off x="468313" y="411956"/>
            <a:ext cx="3482043" cy="584775"/>
          </a:xfrm>
          <a:prstGeom prst="rect">
            <a:avLst/>
          </a:prstGeom>
          <a:noFill/>
          <a:ln w="9525">
            <a:noFill/>
          </a:ln>
        </p:spPr>
        <p:txBody>
          <a:bodyPr wrap="none" anchor="t">
            <a:spAutoFit/>
          </a:bodyPr>
          <a:lstStyle/>
          <a:p>
            <a:r>
              <a:rPr lang="en-US" altLang="zh-CN" sz="3200" b="1">
                <a:solidFill>
                  <a:srgbClr val="FF3300"/>
                </a:solidFill>
                <a:latin typeface="黑体" panose="02010609060101010101" pitchFamily="2" charset="-122"/>
                <a:ea typeface="黑体" panose="02010609060101010101" pitchFamily="2" charset="-122"/>
              </a:rPr>
              <a:t>1 </a:t>
            </a:r>
            <a:r>
              <a:rPr lang="zh-CN" altLang="en-US" sz="3200" b="1">
                <a:solidFill>
                  <a:srgbClr val="FF3300"/>
                </a:solidFill>
                <a:latin typeface="黑体" panose="02010609060101010101" pitchFamily="2" charset="-122"/>
                <a:ea typeface="黑体" panose="02010609060101010101" pitchFamily="2" charset="-122"/>
              </a:rPr>
              <a:t>、吸毒摧残人生</a:t>
            </a:r>
          </a:p>
        </p:txBody>
      </p:sp>
      <p:sp>
        <p:nvSpPr>
          <p:cNvPr id="19462" name="矩形 19461"/>
          <p:cNvSpPr/>
          <p:nvPr/>
        </p:nvSpPr>
        <p:spPr>
          <a:xfrm>
            <a:off x="539750" y="828675"/>
            <a:ext cx="4248150" cy="523220"/>
          </a:xfrm>
          <a:prstGeom prst="rect">
            <a:avLst/>
          </a:prstGeom>
          <a:noFill/>
          <a:ln w="9525">
            <a:noFill/>
          </a:ln>
        </p:spPr>
        <p:txBody>
          <a:bodyPr>
            <a:spAutoFit/>
          </a:bodyPr>
          <a:lstStyle/>
          <a:p>
            <a:r>
              <a:rPr lang="zh-CN" altLang="en-US" sz="2800" b="1" dirty="0">
                <a:solidFill>
                  <a:srgbClr val="FF3300"/>
                </a:solidFill>
                <a:latin typeface="黑体" panose="02010609060101010101" pitchFamily="2" charset="-122"/>
                <a:ea typeface="黑体" panose="02010609060101010101" pitchFamily="2" charset="-122"/>
              </a:rPr>
              <a:t>（</a:t>
            </a:r>
            <a:r>
              <a:rPr lang="en-US" altLang="zh-CN" sz="2800" b="1" dirty="0">
                <a:solidFill>
                  <a:srgbClr val="FF3300"/>
                </a:solidFill>
                <a:latin typeface="黑体" panose="02010609060101010101" pitchFamily="2" charset="-122"/>
                <a:ea typeface="黑体" panose="02010609060101010101" pitchFamily="2" charset="-122"/>
              </a:rPr>
              <a:t>2</a:t>
            </a:r>
            <a:r>
              <a:rPr lang="zh-CN" altLang="en-US" sz="2800" b="1" dirty="0">
                <a:solidFill>
                  <a:srgbClr val="FF3300"/>
                </a:solidFill>
                <a:latin typeface="黑体" panose="02010609060101010101" pitchFamily="2" charset="-122"/>
                <a:ea typeface="黑体" panose="02010609060101010101" pitchFamily="2" charset="-122"/>
              </a:rPr>
              <a:t>）自伤、自杀、自残</a:t>
            </a:r>
          </a:p>
        </p:txBody>
      </p:sp>
      <p:sp>
        <p:nvSpPr>
          <p:cNvPr id="19463" name="矩形 19462"/>
          <p:cNvSpPr/>
          <p:nvPr/>
        </p:nvSpPr>
        <p:spPr>
          <a:xfrm>
            <a:off x="179388" y="1175058"/>
            <a:ext cx="5447325" cy="1200329"/>
          </a:xfrm>
          <a:prstGeom prst="rect">
            <a:avLst/>
          </a:prstGeom>
          <a:noFill/>
          <a:ln w="9525">
            <a:noFill/>
          </a:ln>
        </p:spPr>
        <p:txBody>
          <a:bodyPr wrap="none" anchor="ctr">
            <a:spAutoFit/>
          </a:bodyPr>
          <a:lstStyle/>
          <a:p>
            <a:r>
              <a:rPr lang="en-US" altLang="zh-CN" sz="2400" b="1">
                <a:latin typeface="黑体" panose="02010609060101010101" pitchFamily="2" charset="-122"/>
                <a:ea typeface="黑体" panose="02010609060101010101" pitchFamily="2" charset="-122"/>
              </a:rPr>
              <a:t>    </a:t>
            </a:r>
            <a:r>
              <a:rPr lang="zh-CN" altLang="en-US" sz="2400" b="1">
                <a:latin typeface="黑体" panose="02010609060101010101" pitchFamily="2" charset="-122"/>
                <a:ea typeface="黑体" panose="02010609060101010101" pitchFamily="2" charset="-122"/>
              </a:rPr>
              <a:t>吸毒者难以忍受毒瘾发作的巨大的</a:t>
            </a:r>
          </a:p>
          <a:p>
            <a:r>
              <a:rPr lang="zh-CN" altLang="en-US" sz="2400" b="1">
                <a:latin typeface="黑体" panose="02010609060101010101" pitchFamily="2" charset="-122"/>
                <a:ea typeface="黑体" panose="02010609060101010101" pitchFamily="2" charset="-122"/>
              </a:rPr>
              <a:t>痛苦，往往采取自伤、自残甚至自杀的</a:t>
            </a:r>
          </a:p>
          <a:p>
            <a:r>
              <a:rPr lang="zh-CN" altLang="en-US" sz="2400" b="1">
                <a:latin typeface="黑体" panose="02010609060101010101" pitchFamily="2" charset="-122"/>
                <a:ea typeface="黑体" panose="02010609060101010101" pitchFamily="2" charset="-122"/>
              </a:rPr>
              <a:t>方式摆脱毒瘾的发作。 </a:t>
            </a:r>
          </a:p>
        </p:txBody>
      </p:sp>
      <p:sp>
        <p:nvSpPr>
          <p:cNvPr id="19464" name="矩形 19463"/>
          <p:cNvSpPr/>
          <p:nvPr/>
        </p:nvSpPr>
        <p:spPr>
          <a:xfrm>
            <a:off x="6011863" y="2026593"/>
            <a:ext cx="2815194" cy="461665"/>
          </a:xfrm>
          <a:prstGeom prst="rect">
            <a:avLst/>
          </a:prstGeom>
          <a:noFill/>
          <a:ln w="9525">
            <a:noFill/>
          </a:ln>
        </p:spPr>
        <p:txBody>
          <a:bodyPr wrap="none" anchor="ctr">
            <a:spAutoFit/>
          </a:bodyPr>
          <a:lstStyle/>
          <a:p>
            <a:r>
              <a:rPr lang="zh-CN" altLang="en-US" sz="2400" b="1">
                <a:solidFill>
                  <a:srgbClr val="3333CC"/>
                </a:solidFill>
                <a:latin typeface="黑体" panose="02010609060101010101" pitchFamily="2" charset="-122"/>
                <a:ea typeface="黑体" panose="02010609060101010101" pitchFamily="2" charset="-122"/>
              </a:rPr>
              <a:t>福州某男自伤左臂 </a:t>
            </a:r>
          </a:p>
        </p:txBody>
      </p:sp>
      <p:sp>
        <p:nvSpPr>
          <p:cNvPr id="19465" name="文本框 19464"/>
          <p:cNvSpPr txBox="1"/>
          <p:nvPr/>
        </p:nvSpPr>
        <p:spPr>
          <a:xfrm>
            <a:off x="3492501" y="2950369"/>
            <a:ext cx="2663825" cy="1569660"/>
          </a:xfrm>
          <a:prstGeom prst="rect">
            <a:avLst/>
          </a:prstGeom>
          <a:noFill/>
          <a:ln w="9525">
            <a:noFill/>
          </a:ln>
        </p:spPr>
        <p:txBody>
          <a:bodyPr>
            <a:spAutoFit/>
          </a:bodyPr>
          <a:lstStyle/>
          <a:p>
            <a:r>
              <a:rPr lang="en-US" altLang="zh-CN" sz="2400" b="1">
                <a:solidFill>
                  <a:srgbClr val="3366FF"/>
                </a:solidFill>
                <a:latin typeface="黑体" panose="02010609060101010101" pitchFamily="2" charset="-122"/>
                <a:ea typeface="黑体" panose="02010609060101010101" pitchFamily="2" charset="-122"/>
              </a:rPr>
              <a:t>    </a:t>
            </a:r>
            <a:r>
              <a:rPr lang="zh-CN" altLang="en-US" sz="2400" b="1">
                <a:solidFill>
                  <a:srgbClr val="3333CC"/>
                </a:solidFill>
                <a:latin typeface="黑体" panose="02010609060101010101" pitchFamily="2" charset="-122"/>
                <a:ea typeface="黑体" panose="02010609060101010101" pitchFamily="2" charset="-122"/>
              </a:rPr>
              <a:t>郑州陈某</a:t>
            </a:r>
          </a:p>
          <a:p>
            <a:r>
              <a:rPr lang="zh-CN" altLang="en-US" sz="2400" b="1">
                <a:solidFill>
                  <a:srgbClr val="3333CC"/>
                </a:solidFill>
                <a:latin typeface="黑体" panose="02010609060101010101" pitchFamily="2" charset="-122"/>
                <a:ea typeface="黑体" panose="02010609060101010101" pitchFamily="2" charset="-122"/>
              </a:rPr>
              <a:t>毒瘾发作难忍，</a:t>
            </a:r>
          </a:p>
          <a:p>
            <a:r>
              <a:rPr lang="zh-CN" altLang="en-US" sz="2400" b="1">
                <a:solidFill>
                  <a:srgbClr val="3333CC"/>
                </a:solidFill>
                <a:latin typeface="黑体" panose="02010609060101010101" pitchFamily="2" charset="-122"/>
                <a:ea typeface="黑体" panose="02010609060101010101" pitchFamily="2" charset="-122"/>
              </a:rPr>
              <a:t>用牙刷插入鼻</a:t>
            </a:r>
          </a:p>
          <a:p>
            <a:r>
              <a:rPr lang="zh-CN" altLang="en-US" sz="2400" b="1">
                <a:solidFill>
                  <a:srgbClr val="3333CC"/>
                </a:solidFill>
                <a:latin typeface="黑体" panose="02010609060101010101" pitchFamily="2" charset="-122"/>
                <a:ea typeface="黑体" panose="02010609060101010101" pitchFamily="2" charset="-122"/>
              </a:rPr>
              <a:t>孔自杀。 </a:t>
            </a:r>
          </a:p>
        </p:txBody>
      </p:sp>
      <p:sp>
        <p:nvSpPr>
          <p:cNvPr id="19466" name="矩形 19465"/>
          <p:cNvSpPr/>
          <p:nvPr/>
        </p:nvSpPr>
        <p:spPr>
          <a:xfrm>
            <a:off x="1187450" y="4565006"/>
            <a:ext cx="1114408" cy="461665"/>
          </a:xfrm>
          <a:prstGeom prst="rect">
            <a:avLst/>
          </a:prstGeom>
          <a:noFill/>
          <a:ln w="9525">
            <a:noFill/>
          </a:ln>
        </p:spPr>
        <p:txBody>
          <a:bodyPr wrap="none" anchor="ctr">
            <a:spAutoFit/>
          </a:bodyPr>
          <a:lstStyle/>
          <a:p>
            <a:r>
              <a:rPr lang="zh-CN" altLang="en-US" sz="2400" b="1">
                <a:solidFill>
                  <a:srgbClr val="3333CC"/>
                </a:solidFill>
                <a:latin typeface="黑体" panose="02010609060101010101" pitchFamily="2" charset="-122"/>
                <a:ea typeface="黑体" panose="02010609060101010101" pitchFamily="2" charset="-122"/>
              </a:rPr>
              <a:t>自 残</a:t>
            </a:r>
            <a:r>
              <a:rPr lang="zh-CN" altLang="en-US" sz="2400" b="1">
                <a:solidFill>
                  <a:srgbClr val="3366FF"/>
                </a:solidFill>
                <a:latin typeface="黑体" panose="02010609060101010101" pitchFamily="2" charset="-122"/>
                <a:ea typeface="黑体" panose="02010609060101010101" pitchFamily="2" charset="-122"/>
              </a:rPr>
              <a:t> </a:t>
            </a:r>
          </a:p>
        </p:txBody>
      </p:sp>
      <p:pic>
        <p:nvPicPr>
          <p:cNvPr id="19467" name="内容占位符 19466" descr="自%20残2"/>
          <p:cNvPicPr>
            <a:picLocks noGrp="1" noChangeAspect="1"/>
          </p:cNvPicPr>
          <p:nvPr>
            <p:ph sz="quarter" idx="3"/>
          </p:nvPr>
        </p:nvPicPr>
        <p:blipFill>
          <a:blip r:embed="rId4" cstate="print"/>
          <a:stretch>
            <a:fillRect/>
          </a:stretch>
        </p:blipFill>
        <p:spPr>
          <a:xfrm>
            <a:off x="539751" y="2478881"/>
            <a:ext cx="2106613" cy="1900238"/>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9463"/>
                                        </p:tgtEl>
                                        <p:attrNameLst>
                                          <p:attrName>style.visibility</p:attrName>
                                        </p:attrNameLst>
                                      </p:cBhvr>
                                      <p:to>
                                        <p:strVal val="visible"/>
                                      </p:to>
                                    </p:set>
                                    <p:anim calcmode="lin" valueType="num">
                                      <p:cBhvr>
                                        <p:cTn id="7" dur="1" fill="hold"/>
                                        <p:tgtEl>
                                          <p:spTgt spid="19463"/>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464"/>
                                        </p:tgtEl>
                                        <p:attrNameLst>
                                          <p:attrName>style.visibility</p:attrName>
                                        </p:attrNameLst>
                                      </p:cBhvr>
                                      <p:to>
                                        <p:strVal val="visible"/>
                                      </p:to>
                                    </p:set>
                                    <p:anim calcmode="lin" valueType="num">
                                      <p:cBhvr>
                                        <p:cTn id="12" dur="1" fill="hold"/>
                                        <p:tgtEl>
                                          <p:spTgt spid="19464"/>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9459"/>
                                        </p:tgtEl>
                                        <p:attrNameLst>
                                          <p:attrName>style.visibility</p:attrName>
                                        </p:attrNameLst>
                                      </p:cBhvr>
                                      <p:to>
                                        <p:strVal val="visible"/>
                                      </p:to>
                                    </p:set>
                                    <p:anim calcmode="lin" valueType="num">
                                      <p:cBhvr>
                                        <p:cTn id="17" dur="1" fill="hold"/>
                                        <p:tgtEl>
                                          <p:spTgt spid="19459"/>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9460"/>
                                        </p:tgtEl>
                                        <p:attrNameLst>
                                          <p:attrName>style.visibility</p:attrName>
                                        </p:attrNameLst>
                                      </p:cBhvr>
                                      <p:to>
                                        <p:strVal val="visible"/>
                                      </p:to>
                                    </p:set>
                                    <p:anim calcmode="lin" valueType="num">
                                      <p:cBhvr>
                                        <p:cTn id="22" dur="1" fill="hold"/>
                                        <p:tgtEl>
                                          <p:spTgt spid="19460"/>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465"/>
                                        </p:tgtEl>
                                        <p:attrNameLst>
                                          <p:attrName>style.visibility</p:attrName>
                                        </p:attrNameLst>
                                      </p:cBhvr>
                                      <p:to>
                                        <p:strVal val="visible"/>
                                      </p:to>
                                    </p:set>
                                    <p:anim calcmode="lin" valueType="num">
                                      <p:cBhvr>
                                        <p:cTn id="27" dur="1" fill="hold"/>
                                        <p:tgtEl>
                                          <p:spTgt spid="19465"/>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19467"/>
                                        </p:tgtEl>
                                        <p:attrNameLst>
                                          <p:attrName>style.visibility</p:attrName>
                                        </p:attrNameLst>
                                      </p:cBhvr>
                                      <p:to>
                                        <p:strVal val="visible"/>
                                      </p:to>
                                    </p:set>
                                    <p:anim calcmode="lin" valueType="num">
                                      <p:cBhvr>
                                        <p:cTn id="32" dur="1" fill="hold"/>
                                        <p:tgtEl>
                                          <p:spTgt spid="19467"/>
                                        </p:tgtEl>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466"/>
                                        </p:tgtEl>
                                        <p:attrNameLst>
                                          <p:attrName>style.visibility</p:attrName>
                                        </p:attrNameLst>
                                      </p:cBhvr>
                                      <p:to>
                                        <p:strVal val="visible"/>
                                      </p:to>
                                    </p:set>
                                    <p:anim calcmode="lin" valueType="num">
                                      <p:cBhvr>
                                        <p:cTn id="37" dur="1" fill="hold"/>
                                        <p:tgtEl>
                                          <p:spTgt spid="1946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3" grpId="0"/>
      <p:bldP spid="19464" grpId="0"/>
      <p:bldP spid="19465" grpId="0"/>
      <p:bldP spid="1946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内容占位符 20482" descr="中央戏剧学院毕业的电影演员朱洁1997年因吸毒过量死亡，年仅28岁。"/>
          <p:cNvPicPr>
            <a:picLocks noGrp="1" noChangeAspect="1"/>
          </p:cNvPicPr>
          <p:nvPr>
            <p:ph sz="quarter" idx="1"/>
          </p:nvPr>
        </p:nvPicPr>
        <p:blipFill>
          <a:blip r:embed="rId2" cstate="print"/>
          <a:stretch>
            <a:fillRect/>
          </a:stretch>
        </p:blipFill>
        <p:spPr>
          <a:xfrm>
            <a:off x="5770564" y="2291954"/>
            <a:ext cx="2803525" cy="1434703"/>
          </a:xfrm>
          <a:ln/>
        </p:spPr>
      </p:pic>
      <p:pic>
        <p:nvPicPr>
          <p:cNvPr id="20484" name="内容占位符 20483" descr="梁蓓丽，21岁，贵州人，一个聪慧、漂亮的女孩，染上毒瘾后，靠卖淫维持吸毒，因注射毒品过量死于南宁市街头。"/>
          <p:cNvPicPr>
            <a:picLocks noGrp="1" noChangeAspect="1"/>
          </p:cNvPicPr>
          <p:nvPr>
            <p:ph sz="quarter" idx="3"/>
          </p:nvPr>
        </p:nvPicPr>
        <p:blipFill>
          <a:blip r:embed="rId3" cstate="print"/>
          <a:stretch>
            <a:fillRect/>
          </a:stretch>
        </p:blipFill>
        <p:spPr>
          <a:xfrm>
            <a:off x="390525" y="2431256"/>
            <a:ext cx="2112963" cy="1763316"/>
          </a:xfrm>
          <a:ln/>
        </p:spPr>
      </p:pic>
      <p:sp>
        <p:nvSpPr>
          <p:cNvPr id="20485" name="矩形 20484"/>
          <p:cNvSpPr/>
          <p:nvPr/>
        </p:nvSpPr>
        <p:spPr>
          <a:xfrm>
            <a:off x="251520" y="627534"/>
            <a:ext cx="2940228" cy="523220"/>
          </a:xfrm>
          <a:prstGeom prst="rect">
            <a:avLst/>
          </a:prstGeom>
          <a:noFill/>
          <a:ln w="9525">
            <a:noFill/>
          </a:ln>
        </p:spPr>
        <p:txBody>
          <a:bodyPr wrap="none" anchor="ctr">
            <a:spAutoFit/>
          </a:bodyPr>
          <a:lstStyle/>
          <a:p>
            <a:r>
              <a:rPr lang="zh-CN" altLang="en-US" dirty="0">
                <a:latin typeface="Arial" panose="020B0604020202020204" pitchFamily="34" charset="0"/>
              </a:rPr>
              <a:t>　</a:t>
            </a:r>
            <a:r>
              <a:rPr lang="zh-CN" altLang="en-US" sz="2800" b="1" dirty="0">
                <a:solidFill>
                  <a:srgbClr val="FF3300"/>
                </a:solidFill>
                <a:latin typeface="黑体" panose="02010609060101010101" pitchFamily="2" charset="-122"/>
                <a:ea typeface="黑体" panose="02010609060101010101" pitchFamily="2" charset="-122"/>
              </a:rPr>
              <a:t>（</a:t>
            </a:r>
            <a:r>
              <a:rPr lang="en-US" altLang="zh-CN" sz="2800" b="1" dirty="0">
                <a:solidFill>
                  <a:srgbClr val="FF3300"/>
                </a:solidFill>
                <a:latin typeface="黑体" panose="02010609060101010101" pitchFamily="2" charset="-122"/>
                <a:ea typeface="黑体" panose="02010609060101010101" pitchFamily="2" charset="-122"/>
              </a:rPr>
              <a:t>3</a:t>
            </a:r>
            <a:r>
              <a:rPr lang="zh-CN" altLang="en-US" sz="2800" b="1" dirty="0">
                <a:solidFill>
                  <a:srgbClr val="FF3300"/>
                </a:solidFill>
                <a:latin typeface="黑体" panose="02010609060101010101" pitchFamily="2" charset="-122"/>
                <a:ea typeface="黑体" panose="02010609060101010101" pitchFamily="2" charset="-122"/>
              </a:rPr>
              <a:t>）加速死亡</a:t>
            </a:r>
            <a:r>
              <a:rPr lang="zh-CN" altLang="en-US" sz="2800" dirty="0">
                <a:latin typeface="黑体" panose="02010609060101010101" pitchFamily="2" charset="-122"/>
                <a:ea typeface="黑体" panose="02010609060101010101" pitchFamily="2" charset="-122"/>
              </a:rPr>
              <a:t> </a:t>
            </a:r>
          </a:p>
        </p:txBody>
      </p:sp>
      <p:sp>
        <p:nvSpPr>
          <p:cNvPr id="20486" name="矩形 20485"/>
          <p:cNvSpPr/>
          <p:nvPr/>
        </p:nvSpPr>
        <p:spPr>
          <a:xfrm>
            <a:off x="251520" y="0"/>
            <a:ext cx="3275256" cy="584775"/>
          </a:xfrm>
          <a:prstGeom prst="rect">
            <a:avLst/>
          </a:prstGeom>
          <a:noFill/>
          <a:ln w="9525">
            <a:noFill/>
          </a:ln>
        </p:spPr>
        <p:txBody>
          <a:bodyPr wrap="none" anchor="t">
            <a:spAutoFit/>
          </a:bodyPr>
          <a:lstStyle/>
          <a:p>
            <a:r>
              <a:rPr lang="en-US" altLang="zh-CN" sz="3200" b="1" dirty="0">
                <a:solidFill>
                  <a:srgbClr val="FF3300"/>
                </a:solidFill>
                <a:latin typeface="黑体" panose="02010609060101010101" pitchFamily="2" charset="-122"/>
                <a:ea typeface="黑体" panose="02010609060101010101" pitchFamily="2" charset="-122"/>
              </a:rPr>
              <a:t>1</a:t>
            </a:r>
            <a:r>
              <a:rPr lang="zh-CN" altLang="en-US" sz="3200" b="1" dirty="0">
                <a:solidFill>
                  <a:srgbClr val="FF3300"/>
                </a:solidFill>
                <a:latin typeface="黑体" panose="02010609060101010101" pitchFamily="2" charset="-122"/>
                <a:ea typeface="黑体" panose="02010609060101010101" pitchFamily="2" charset="-122"/>
              </a:rPr>
              <a:t>、吸毒摧残人生</a:t>
            </a:r>
          </a:p>
        </p:txBody>
      </p:sp>
      <p:sp>
        <p:nvSpPr>
          <p:cNvPr id="20487" name="矩形 20486"/>
          <p:cNvSpPr/>
          <p:nvPr/>
        </p:nvSpPr>
        <p:spPr>
          <a:xfrm>
            <a:off x="539750" y="1059582"/>
            <a:ext cx="8604250" cy="1200329"/>
          </a:xfrm>
          <a:prstGeom prst="rect">
            <a:avLst/>
          </a:prstGeom>
          <a:noFill/>
          <a:ln w="9525">
            <a:noFill/>
          </a:ln>
        </p:spPr>
        <p:txBody>
          <a:bodyPr anchor="ctr">
            <a:spAutoFit/>
          </a:bodyPr>
          <a:lstStyle/>
          <a:p>
            <a:r>
              <a:rPr lang="en-US" altLang="zh-CN" sz="2400" b="1" dirty="0">
                <a:latin typeface="Arial" panose="020B0604020202020204" pitchFamily="34" charset="0"/>
                <a:ea typeface="黑体" panose="02010609060101010101" pitchFamily="2" charset="-122"/>
              </a:rPr>
              <a:t>         </a:t>
            </a:r>
            <a:r>
              <a:rPr lang="zh-CN" altLang="en-US" sz="2400" b="1" dirty="0">
                <a:latin typeface="Arial" panose="020B0604020202020204" pitchFamily="34" charset="0"/>
                <a:ea typeface="黑体" panose="02010609060101010101" pitchFamily="2" charset="-122"/>
              </a:rPr>
              <a:t>吸毒者为满足毒瘾易造成吸食（注射）过量毒品导致呼吸中枢衰竭而死亡</a:t>
            </a:r>
            <a:r>
              <a:rPr lang="zh-CN" altLang="en-US" sz="2400" b="1" dirty="0">
                <a:solidFill>
                  <a:srgbClr val="FF3300"/>
                </a:solidFill>
                <a:latin typeface="Arial" panose="020B0604020202020204" pitchFamily="34" charset="0"/>
                <a:ea typeface="黑体" panose="02010609060101010101" pitchFamily="2" charset="-122"/>
              </a:rPr>
              <a:t>或</a:t>
            </a:r>
            <a:r>
              <a:rPr lang="zh-CN" altLang="en-US" sz="2400" b="1" dirty="0">
                <a:latin typeface="Arial" panose="020B0604020202020204" pitchFamily="34" charset="0"/>
                <a:ea typeface="黑体" panose="02010609060101010101" pitchFamily="2" charset="-122"/>
              </a:rPr>
              <a:t>毒品中混杂有毒、有害物质</a:t>
            </a:r>
            <a:r>
              <a:rPr lang="zh-CN" altLang="en-US" sz="2400" b="1" dirty="0">
                <a:solidFill>
                  <a:srgbClr val="FF3300"/>
                </a:solidFill>
                <a:latin typeface="Arial" panose="020B0604020202020204" pitchFamily="34" charset="0"/>
                <a:ea typeface="黑体" panose="02010609060101010101" pitchFamily="2" charset="-122"/>
              </a:rPr>
              <a:t>出现</a:t>
            </a:r>
            <a:r>
              <a:rPr lang="zh-CN" altLang="en-US" sz="2400" b="1" dirty="0">
                <a:latin typeface="Arial" panose="020B0604020202020204" pitchFamily="34" charset="0"/>
                <a:ea typeface="黑体" panose="02010609060101010101" pitchFamily="2" charset="-122"/>
              </a:rPr>
              <a:t>过敏性休克及各种复杂的并发症，严重者导致死亡。　　</a:t>
            </a:r>
          </a:p>
        </p:txBody>
      </p:sp>
      <p:sp>
        <p:nvSpPr>
          <p:cNvPr id="20488" name="矩形 20487"/>
          <p:cNvSpPr/>
          <p:nvPr/>
        </p:nvSpPr>
        <p:spPr>
          <a:xfrm>
            <a:off x="5652120" y="3723878"/>
            <a:ext cx="3241675" cy="1077218"/>
          </a:xfrm>
          <a:prstGeom prst="rect">
            <a:avLst/>
          </a:prstGeom>
          <a:noFill/>
          <a:ln w="9525">
            <a:noFill/>
          </a:ln>
        </p:spPr>
        <p:txBody>
          <a:bodyPr anchor="ctr">
            <a:spAutoFit/>
          </a:bodyPr>
          <a:lstStyle/>
          <a:p>
            <a:r>
              <a:rPr lang="en-US" altLang="zh-CN" sz="2400" b="1" dirty="0">
                <a:latin typeface="黑体" panose="02010609060101010101" pitchFamily="2" charset="-122"/>
                <a:ea typeface="黑体" panose="02010609060101010101" pitchFamily="2" charset="-122"/>
              </a:rPr>
              <a:t>   </a:t>
            </a:r>
            <a:r>
              <a:rPr lang="zh-CN" altLang="en-US" sz="2000" b="1" dirty="0">
                <a:latin typeface="黑体" panose="02010609060101010101" pitchFamily="2" charset="-122"/>
                <a:ea typeface="黑体" panose="02010609060101010101" pitchFamily="2" charset="-122"/>
              </a:rPr>
              <a:t>中央戏剧学院毕业的电影演员</a:t>
            </a:r>
            <a:r>
              <a:rPr lang="zh-CN" altLang="en-US" sz="2000" b="1" dirty="0">
                <a:solidFill>
                  <a:srgbClr val="FF3300"/>
                </a:solidFill>
                <a:latin typeface="黑体" panose="02010609060101010101" pitchFamily="2" charset="-122"/>
                <a:ea typeface="黑体" panose="02010609060101010101" pitchFamily="2" charset="-122"/>
              </a:rPr>
              <a:t>朱洁</a:t>
            </a:r>
            <a:r>
              <a:rPr lang="zh-CN" altLang="en-US" sz="2000" b="1" dirty="0">
                <a:latin typeface="黑体" panose="02010609060101010101" pitchFamily="2" charset="-122"/>
                <a:ea typeface="黑体" panose="02010609060101010101" pitchFamily="2" charset="-122"/>
              </a:rPr>
              <a:t>因吸毒过量死亡，年仅</a:t>
            </a:r>
            <a:r>
              <a:rPr lang="en-US" altLang="zh-CN" sz="2000" b="1" dirty="0">
                <a:latin typeface="黑体" panose="02010609060101010101" pitchFamily="2" charset="-122"/>
                <a:ea typeface="黑体" panose="02010609060101010101" pitchFamily="2" charset="-122"/>
              </a:rPr>
              <a:t>28</a:t>
            </a:r>
            <a:r>
              <a:rPr lang="zh-CN" altLang="en-US" sz="2000" b="1" dirty="0">
                <a:latin typeface="黑体" panose="02010609060101010101" pitchFamily="2" charset="-122"/>
                <a:ea typeface="黑体" panose="02010609060101010101" pitchFamily="2" charset="-122"/>
              </a:rPr>
              <a:t>岁。 </a:t>
            </a:r>
          </a:p>
        </p:txBody>
      </p:sp>
      <p:pic>
        <p:nvPicPr>
          <p:cNvPr id="20489" name="内容占位符 20488" descr="梁蓓丽死于南宁市街头"/>
          <p:cNvPicPr>
            <a:picLocks noGrp="1" noChangeAspect="1"/>
          </p:cNvPicPr>
          <p:nvPr>
            <p:ph sz="quarter" idx="4"/>
          </p:nvPr>
        </p:nvPicPr>
        <p:blipFill>
          <a:blip r:embed="rId4" cstate="print"/>
          <a:stretch>
            <a:fillRect/>
          </a:stretch>
        </p:blipFill>
        <p:spPr>
          <a:xfrm>
            <a:off x="2706689" y="2431257"/>
            <a:ext cx="1976437" cy="908447"/>
          </a:xfrm>
          <a:ln/>
        </p:spPr>
      </p:pic>
      <p:sp>
        <p:nvSpPr>
          <p:cNvPr id="20492" name="矩形 20491"/>
          <p:cNvSpPr/>
          <p:nvPr/>
        </p:nvSpPr>
        <p:spPr>
          <a:xfrm>
            <a:off x="2627784" y="3363838"/>
            <a:ext cx="2289174" cy="1846659"/>
          </a:xfrm>
          <a:prstGeom prst="rect">
            <a:avLst/>
          </a:prstGeom>
          <a:noFill/>
          <a:ln w="9525">
            <a:noFill/>
          </a:ln>
        </p:spPr>
        <p:txBody>
          <a:bodyPr wrap="square" anchor="t">
            <a:spAutoFit/>
          </a:bodyPr>
          <a:lstStyle/>
          <a:p>
            <a:r>
              <a:rPr lang="en-US" altLang="zh-CN" b="1" dirty="0">
                <a:latin typeface="Arial" panose="020B0604020202020204" pitchFamily="34" charset="0"/>
              </a:rPr>
              <a:t>       </a:t>
            </a:r>
            <a:r>
              <a:rPr lang="zh-CN" altLang="en-US" sz="1600" b="1" dirty="0">
                <a:solidFill>
                  <a:srgbClr val="FF3300"/>
                </a:solidFill>
                <a:latin typeface="黑体" panose="02010609060101010101" pitchFamily="2" charset="-122"/>
                <a:ea typeface="黑体" panose="02010609060101010101" pitchFamily="2" charset="-122"/>
              </a:rPr>
              <a:t>梁蓓丽</a:t>
            </a:r>
            <a:r>
              <a:rPr lang="zh-CN" altLang="en-US" sz="1600" b="1" dirty="0">
                <a:latin typeface="黑体" panose="02010609060101010101" pitchFamily="2" charset="-122"/>
                <a:ea typeface="黑体" panose="02010609060101010101" pitchFamily="2" charset="-122"/>
              </a:rPr>
              <a:t>，</a:t>
            </a:r>
            <a:r>
              <a:rPr lang="en-US" altLang="zh-CN" sz="1600" b="1" dirty="0">
                <a:latin typeface="黑体" panose="02010609060101010101" pitchFamily="2" charset="-122"/>
                <a:ea typeface="黑体" panose="02010609060101010101" pitchFamily="2" charset="-122"/>
              </a:rPr>
              <a:t>21</a:t>
            </a:r>
            <a:r>
              <a:rPr lang="zh-CN" altLang="en-US" sz="1600" b="1" dirty="0">
                <a:latin typeface="黑体" panose="02010609060101010101" pitchFamily="2" charset="-122"/>
                <a:ea typeface="黑体" panose="02010609060101010101" pitchFamily="2" charset="-122"/>
              </a:rPr>
              <a:t>岁，贵</a:t>
            </a:r>
          </a:p>
          <a:p>
            <a:r>
              <a:rPr lang="zh-CN" altLang="en-US" sz="1600" b="1" dirty="0">
                <a:latin typeface="黑体" panose="02010609060101010101" pitchFamily="2" charset="-122"/>
                <a:ea typeface="黑体" panose="02010609060101010101" pitchFamily="2" charset="-122"/>
              </a:rPr>
              <a:t>州人，一个聪慧、漂亮</a:t>
            </a:r>
          </a:p>
          <a:p>
            <a:r>
              <a:rPr lang="zh-CN" altLang="en-US" sz="1600" b="1" dirty="0">
                <a:latin typeface="黑体" panose="02010609060101010101" pitchFamily="2" charset="-122"/>
                <a:ea typeface="黑体" panose="02010609060101010101" pitchFamily="2" charset="-122"/>
              </a:rPr>
              <a:t>的女孩，染上毒瘾后，</a:t>
            </a:r>
          </a:p>
          <a:p>
            <a:r>
              <a:rPr lang="zh-CN" altLang="en-US" sz="1600" b="1" dirty="0">
                <a:latin typeface="黑体" panose="02010609060101010101" pitchFamily="2" charset="-122"/>
                <a:ea typeface="黑体" panose="02010609060101010101" pitchFamily="2" charset="-122"/>
              </a:rPr>
              <a:t>靠卖淫维持吸毒，因</a:t>
            </a:r>
            <a:r>
              <a:rPr lang="zh-CN" altLang="en-US" sz="1600" b="1" dirty="0" smtClean="0">
                <a:latin typeface="黑体" panose="02010609060101010101" pitchFamily="2" charset="-122"/>
                <a:ea typeface="黑体" panose="02010609060101010101" pitchFamily="2" charset="-122"/>
              </a:rPr>
              <a:t>注</a:t>
            </a:r>
            <a:r>
              <a:rPr lang="zh-CN" altLang="en-US" sz="1600" b="1" dirty="0" smtClean="0">
                <a:ea typeface="黑体" panose="02010609060101010101" pitchFamily="2" charset="-122"/>
              </a:rPr>
              <a:t>射</a:t>
            </a:r>
            <a:r>
              <a:rPr lang="zh-CN" altLang="en-US" sz="1600" b="1" dirty="0" smtClean="0">
                <a:latin typeface="黑体" panose="02010609060101010101" pitchFamily="2" charset="-122"/>
                <a:ea typeface="黑体" panose="02010609060101010101" pitchFamily="2" charset="-122"/>
              </a:rPr>
              <a:t>毒品过量死于南</a:t>
            </a:r>
            <a:r>
              <a:rPr lang="zh-CN" altLang="en-US" sz="1600" b="1" dirty="0" smtClean="0">
                <a:ea typeface="黑体" panose="02010609060101010101" pitchFamily="2" charset="-122"/>
              </a:rPr>
              <a:t>宁市</a:t>
            </a:r>
          </a:p>
          <a:p>
            <a:r>
              <a:rPr lang="zh-CN" altLang="en-US" sz="1600" b="1" dirty="0" smtClean="0">
                <a:ea typeface="黑体" panose="02010609060101010101" pitchFamily="2" charset="-122"/>
              </a:rPr>
              <a:t>街头。</a:t>
            </a:r>
            <a:r>
              <a:rPr lang="zh-CN" altLang="en-US" sz="1600" dirty="0" smtClean="0"/>
              <a:t> </a:t>
            </a:r>
            <a:r>
              <a:rPr lang="zh-CN" altLang="en-US" sz="1600" dirty="0" smtClean="0">
                <a:latin typeface="黑体" panose="02010609060101010101" pitchFamily="2" charset="-122"/>
                <a:ea typeface="黑体" panose="02010609060101010101" pitchFamily="2" charset="-122"/>
              </a:rPr>
              <a:t> </a:t>
            </a:r>
          </a:p>
          <a:p>
            <a:endParaRPr lang="zh-CN" altLang="en-US" sz="1600" b="1" dirty="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0487"/>
                                        </p:tgtEl>
                                        <p:attrNameLst>
                                          <p:attrName>style.visibility</p:attrName>
                                        </p:attrNameLst>
                                      </p:cBhvr>
                                      <p:to>
                                        <p:strVal val="visible"/>
                                      </p:to>
                                    </p:set>
                                    <p:anim calcmode="lin" valueType="num">
                                      <p:cBhvr>
                                        <p:cTn id="7" dur="1" fill="hold"/>
                                        <p:tgtEl>
                                          <p:spTgt spid="2048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0484"/>
                                        </p:tgtEl>
                                        <p:attrNameLst>
                                          <p:attrName>style.visibility</p:attrName>
                                        </p:attrNameLst>
                                      </p:cBhvr>
                                      <p:to>
                                        <p:strVal val="visible"/>
                                      </p:to>
                                    </p:set>
                                    <p:anim calcmode="lin" valueType="num">
                                      <p:cBhvr>
                                        <p:cTn id="12" dur="1" fill="hold"/>
                                        <p:tgtEl>
                                          <p:spTgt spid="20484"/>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0489"/>
                                        </p:tgtEl>
                                        <p:attrNameLst>
                                          <p:attrName>style.visibility</p:attrName>
                                        </p:attrNameLst>
                                      </p:cBhvr>
                                      <p:to>
                                        <p:strVal val="visible"/>
                                      </p:to>
                                    </p:set>
                                    <p:anim calcmode="lin" valueType="num">
                                      <p:cBhvr>
                                        <p:cTn id="17" dur="1" fill="hold"/>
                                        <p:tgtEl>
                                          <p:spTgt spid="20489"/>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0483"/>
                                        </p:tgtEl>
                                        <p:attrNameLst>
                                          <p:attrName>style.visibility</p:attrName>
                                        </p:attrNameLst>
                                      </p:cBhvr>
                                      <p:to>
                                        <p:strVal val="visible"/>
                                      </p:to>
                                    </p:set>
                                    <p:anim calcmode="lin" valueType="num">
                                      <p:cBhvr>
                                        <p:cTn id="22" dur="1" fill="hold"/>
                                        <p:tgtEl>
                                          <p:spTgt spid="20483"/>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0488"/>
                                        </p:tgtEl>
                                        <p:attrNameLst>
                                          <p:attrName>style.visibility</p:attrName>
                                        </p:attrNameLst>
                                      </p:cBhvr>
                                      <p:to>
                                        <p:strVal val="visible"/>
                                      </p:to>
                                    </p:set>
                                    <p:anim calcmode="lin" valueType="num">
                                      <p:cBhvr>
                                        <p:cTn id="27" dur="1" fill="hold"/>
                                        <p:tgtEl>
                                          <p:spTgt spid="2048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7" grpId="0"/>
      <p:bldP spid="2048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内容占位符 46082" descr="5-062027423"/>
          <p:cNvPicPr>
            <a:picLocks noGrp="1" noChangeAspect="1"/>
          </p:cNvPicPr>
          <p:nvPr>
            <p:ph sz="half" idx="1"/>
          </p:nvPr>
        </p:nvPicPr>
        <p:blipFill>
          <a:blip r:embed="rId2" cstate="print"/>
          <a:stretch>
            <a:fillRect/>
          </a:stretch>
        </p:blipFill>
        <p:spPr>
          <a:xfrm>
            <a:off x="179389" y="195263"/>
            <a:ext cx="4465637" cy="4591050"/>
          </a:xfrm>
          <a:ln/>
        </p:spPr>
      </p:pic>
      <p:pic>
        <p:nvPicPr>
          <p:cNvPr id="46084" name="内容占位符 46083" descr="5-062006475"/>
          <p:cNvPicPr>
            <a:picLocks noGrp="1" noChangeAspect="1"/>
          </p:cNvPicPr>
          <p:nvPr>
            <p:ph sz="half" idx="2"/>
          </p:nvPr>
        </p:nvPicPr>
        <p:blipFill>
          <a:blip r:embed="rId3" cstate="print"/>
          <a:stretch>
            <a:fillRect/>
          </a:stretch>
        </p:blipFill>
        <p:spPr>
          <a:xfrm>
            <a:off x="4714875" y="195263"/>
            <a:ext cx="4249738" cy="4591050"/>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6083"/>
                                        </p:tgtEl>
                                        <p:attrNameLst>
                                          <p:attrName>style.visibility</p:attrName>
                                        </p:attrNameLst>
                                      </p:cBhvr>
                                      <p:to>
                                        <p:strVal val="visible"/>
                                      </p:to>
                                    </p:set>
                                    <p:anim calcmode="lin" valueType="num">
                                      <p:cBhvr>
                                        <p:cTn id="7" dur="1" fill="hold"/>
                                        <p:tgtEl>
                                          <p:spTgt spid="46083"/>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6084"/>
                                        </p:tgtEl>
                                        <p:attrNameLst>
                                          <p:attrName>style.visibility</p:attrName>
                                        </p:attrNameLst>
                                      </p:cBhvr>
                                      <p:to>
                                        <p:strVal val="visible"/>
                                      </p:to>
                                    </p:set>
                                    <p:anim calcmode="lin" valueType="num">
                                      <p:cBhvr>
                                        <p:cTn id="12" dur="1" fill="hold"/>
                                        <p:tgtEl>
                                          <p:spTgt spid="4608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21505"/>
          <p:cNvSpPr/>
          <p:nvPr/>
        </p:nvSpPr>
        <p:spPr>
          <a:xfrm>
            <a:off x="250825" y="1593921"/>
            <a:ext cx="5060950" cy="1938992"/>
          </a:xfrm>
          <a:prstGeom prst="rect">
            <a:avLst/>
          </a:prstGeom>
          <a:noFill/>
          <a:ln w="9525">
            <a:noFill/>
          </a:ln>
        </p:spPr>
        <p:txBody>
          <a:bodyPr anchor="ctr">
            <a:spAutoFit/>
          </a:bodyPr>
          <a:lstStyle/>
          <a:p>
            <a:r>
              <a:rPr lang="en-US" altLang="zh-CN" sz="2400" b="1" dirty="0">
                <a:latin typeface="Arial" panose="020B0604020202020204" pitchFamily="34" charset="0"/>
              </a:rPr>
              <a:t>        </a:t>
            </a:r>
            <a:r>
              <a:rPr lang="zh-CN" altLang="en-US" sz="2400" b="1" dirty="0">
                <a:latin typeface="Arial" panose="020B0604020202020204" pitchFamily="34" charset="0"/>
              </a:rPr>
              <a:t>吸毒的费用是个“无底洞”，很多吸毒者为满足毒瘾不惜遗弃老人、出卖子女，甚至胁迫妻女卖淫以获取毒资，直至妻离子散、家破</a:t>
            </a:r>
            <a:r>
              <a:rPr lang="zh-CN" altLang="en-US" sz="2400" b="1">
                <a:latin typeface="Arial" panose="020B0604020202020204" pitchFamily="34" charset="0"/>
              </a:rPr>
              <a:t>人亡。</a:t>
            </a:r>
          </a:p>
        </p:txBody>
      </p:sp>
      <p:sp>
        <p:nvSpPr>
          <p:cNvPr id="21509" name="矩形 21508"/>
          <p:cNvSpPr/>
          <p:nvPr/>
        </p:nvSpPr>
        <p:spPr>
          <a:xfrm>
            <a:off x="1331913" y="1869282"/>
            <a:ext cx="184731" cy="369332"/>
          </a:xfrm>
          <a:prstGeom prst="rect">
            <a:avLst/>
          </a:prstGeom>
          <a:noFill/>
          <a:ln w="9525">
            <a:noFill/>
          </a:ln>
        </p:spPr>
        <p:txBody>
          <a:bodyPr wrap="none" anchor="t">
            <a:spAutoFit/>
          </a:bodyPr>
          <a:lstStyle/>
          <a:p>
            <a:endParaRPr dirty="0">
              <a:solidFill>
                <a:schemeClr val="tx2"/>
              </a:solidFill>
              <a:latin typeface="Arial" panose="020B0604020202020204" pitchFamily="34" charset="0"/>
            </a:endParaRPr>
          </a:p>
        </p:txBody>
      </p:sp>
      <p:sp>
        <p:nvSpPr>
          <p:cNvPr id="21510" name="矩形 21509"/>
          <p:cNvSpPr/>
          <p:nvPr/>
        </p:nvSpPr>
        <p:spPr>
          <a:xfrm>
            <a:off x="755576" y="483518"/>
            <a:ext cx="3296095" cy="584775"/>
          </a:xfrm>
          <a:prstGeom prst="rect">
            <a:avLst/>
          </a:prstGeom>
          <a:noFill/>
          <a:ln w="9525">
            <a:noFill/>
          </a:ln>
        </p:spPr>
        <p:txBody>
          <a:bodyPr wrap="none" anchor="t">
            <a:spAutoFit/>
          </a:bodyPr>
          <a:lstStyle/>
          <a:p>
            <a:r>
              <a:rPr lang="en-US" altLang="zh-CN" sz="3200" b="1" dirty="0">
                <a:solidFill>
                  <a:srgbClr val="FF3300"/>
                </a:solidFill>
                <a:latin typeface="Arial" panose="020B0604020202020204" pitchFamily="34" charset="0"/>
                <a:ea typeface="黑体" panose="02010609060101010101" pitchFamily="2" charset="-122"/>
              </a:rPr>
              <a:t>2</a:t>
            </a:r>
            <a:r>
              <a:rPr lang="zh-CN" altLang="en-US" sz="3200" b="1" dirty="0">
                <a:solidFill>
                  <a:srgbClr val="FF3300"/>
                </a:solidFill>
                <a:latin typeface="Arial" panose="020B0604020202020204" pitchFamily="34" charset="0"/>
                <a:ea typeface="黑体" panose="02010609060101010101" pitchFamily="2" charset="-122"/>
              </a:rPr>
              <a:t>、吸毒毁灭家庭</a:t>
            </a:r>
          </a:p>
        </p:txBody>
      </p:sp>
      <p:sp>
        <p:nvSpPr>
          <p:cNvPr id="21511" name="矩形 21510"/>
          <p:cNvSpPr/>
          <p:nvPr/>
        </p:nvSpPr>
        <p:spPr>
          <a:xfrm>
            <a:off x="900113" y="1101061"/>
            <a:ext cx="6678431" cy="523220"/>
          </a:xfrm>
          <a:prstGeom prst="rect">
            <a:avLst/>
          </a:prstGeom>
          <a:noFill/>
          <a:ln w="9525">
            <a:noFill/>
          </a:ln>
        </p:spPr>
        <p:txBody>
          <a:bodyPr wrap="none" anchor="ctr">
            <a:spAutoFit/>
          </a:bodyPr>
          <a:lstStyle/>
          <a:p>
            <a:r>
              <a:rPr lang="zh-CN" altLang="en-US" sz="2800" b="1" dirty="0">
                <a:solidFill>
                  <a:srgbClr val="FF3300"/>
                </a:solidFill>
                <a:latin typeface="黑体" panose="02010609060101010101" pitchFamily="2" charset="-122"/>
                <a:ea typeface="黑体" panose="02010609060101010101" pitchFamily="2" charset="-122"/>
              </a:rPr>
              <a:t>（</a:t>
            </a:r>
            <a:r>
              <a:rPr lang="en-US" altLang="zh-CN" sz="2800" b="1" dirty="0">
                <a:solidFill>
                  <a:srgbClr val="FF3300"/>
                </a:solidFill>
                <a:latin typeface="黑体" panose="02010609060101010101" pitchFamily="2" charset="-122"/>
                <a:ea typeface="黑体" panose="02010609060101010101" pitchFamily="2" charset="-122"/>
              </a:rPr>
              <a:t>1</a:t>
            </a:r>
            <a:r>
              <a:rPr lang="zh-CN" altLang="en-US" sz="2800" b="1" dirty="0">
                <a:solidFill>
                  <a:srgbClr val="FF3300"/>
                </a:solidFill>
                <a:latin typeface="黑体" panose="02010609060101010101" pitchFamily="2" charset="-122"/>
                <a:ea typeface="黑体" panose="02010609060101010101" pitchFamily="2" charset="-122"/>
              </a:rPr>
              <a:t>）倾家荡产、妻离子散、家破人亡　</a:t>
            </a:r>
            <a:r>
              <a:rPr lang="zh-CN" altLang="en-US" sz="2800" b="1" dirty="0">
                <a:latin typeface="黑体" panose="02010609060101010101" pitchFamily="2" charset="-122"/>
                <a:ea typeface="黑体" panose="02010609060101010101" pitchFamily="2" charset="-122"/>
              </a:rPr>
              <a:t> </a:t>
            </a:r>
          </a:p>
        </p:txBody>
      </p:sp>
      <p:sp>
        <p:nvSpPr>
          <p:cNvPr id="21512" name="矩形 21511"/>
          <p:cNvSpPr/>
          <p:nvPr/>
        </p:nvSpPr>
        <p:spPr>
          <a:xfrm>
            <a:off x="684213" y="4046608"/>
            <a:ext cx="7665881" cy="707886"/>
          </a:xfrm>
          <a:prstGeom prst="rect">
            <a:avLst/>
          </a:prstGeom>
          <a:noFill/>
          <a:ln w="9525">
            <a:noFill/>
          </a:ln>
        </p:spPr>
        <p:txBody>
          <a:bodyPr wrap="none" anchor="ctr">
            <a:spAutoFit/>
          </a:bodyPr>
          <a:lstStyle/>
          <a:p>
            <a:r>
              <a:rPr lang="en-US" altLang="zh-CN" b="1" dirty="0">
                <a:solidFill>
                  <a:srgbClr val="FF3300"/>
                </a:solidFill>
                <a:latin typeface="Arial" panose="020B0604020202020204" pitchFamily="34" charset="0"/>
              </a:rPr>
              <a:t>        </a:t>
            </a:r>
            <a:r>
              <a:rPr lang="zh-CN" altLang="en-US" sz="2000" b="1" dirty="0">
                <a:solidFill>
                  <a:srgbClr val="FF3300"/>
                </a:solidFill>
                <a:latin typeface="Arial" panose="020B0604020202020204" pitchFamily="34" charset="0"/>
              </a:rPr>
              <a:t>西</a:t>
            </a:r>
            <a:r>
              <a:rPr lang="zh-CN" altLang="en-US" sz="2000" b="1">
                <a:solidFill>
                  <a:srgbClr val="FF3300"/>
                </a:solidFill>
                <a:latin typeface="Arial" panose="020B0604020202020204" pitchFamily="34" charset="0"/>
              </a:rPr>
              <a:t>宁市</a:t>
            </a:r>
            <a:r>
              <a:rPr lang="zh-CN" altLang="en-US" sz="2000" b="1" dirty="0">
                <a:solidFill>
                  <a:srgbClr val="3333CC"/>
                </a:solidFill>
                <a:latin typeface="Arial" panose="020B0604020202020204" pitchFamily="34" charset="0"/>
              </a:rPr>
              <a:t>吸毒人员</a:t>
            </a:r>
            <a:r>
              <a:rPr lang="zh-CN" altLang="en-US" sz="2000" b="1" dirty="0">
                <a:solidFill>
                  <a:srgbClr val="FF3300"/>
                </a:solidFill>
                <a:latin typeface="Arial" panose="020B0604020202020204" pitchFamily="34" charset="0"/>
              </a:rPr>
              <a:t>赵某夫</a:t>
            </a:r>
            <a:r>
              <a:rPr lang="zh-CN" altLang="en-US" sz="2000" b="1">
                <a:solidFill>
                  <a:srgbClr val="FF3300"/>
                </a:solidFill>
                <a:latin typeface="Arial" panose="020B0604020202020204" pitchFamily="34" charset="0"/>
              </a:rPr>
              <a:t>妇</a:t>
            </a:r>
            <a:r>
              <a:rPr lang="zh-CN" altLang="en-US" sz="2000" b="1">
                <a:solidFill>
                  <a:srgbClr val="3333CC"/>
                </a:solidFill>
                <a:latin typeface="Arial" panose="020B0604020202020204" pitchFamily="34" charset="0"/>
              </a:rPr>
              <a:t>二人因吸毒先后死亡，家中财产全被</a:t>
            </a:r>
          </a:p>
          <a:p>
            <a:r>
              <a:rPr lang="zh-CN" altLang="en-US" sz="2000" b="1">
                <a:solidFill>
                  <a:srgbClr val="3333CC"/>
                </a:solidFill>
                <a:latin typeface="Arial" panose="020B0604020202020204" pitchFamily="34" charset="0"/>
              </a:rPr>
              <a:t>吸光，留下两个不满十岁的小孩和年迈的母亲，生活苦不堪言。</a:t>
            </a:r>
            <a:r>
              <a:rPr lang="zh-CN" altLang="en-US" sz="2000">
                <a:solidFill>
                  <a:srgbClr val="3333CC"/>
                </a:solidFill>
                <a:latin typeface="Arial" panose="020B0604020202020204" pitchFamily="34" charset="0"/>
              </a:rPr>
              <a:t> </a:t>
            </a:r>
          </a:p>
        </p:txBody>
      </p:sp>
      <p:pic>
        <p:nvPicPr>
          <p:cNvPr id="21513" name="内容占位符 21512" descr="倾家荡产"/>
          <p:cNvPicPr>
            <a:picLocks noGrp="1" noChangeAspect="1"/>
          </p:cNvPicPr>
          <p:nvPr>
            <p:ph sz="half" idx="2"/>
          </p:nvPr>
        </p:nvPicPr>
        <p:blipFill>
          <a:blip r:embed="rId2" cstate="print"/>
          <a:stretch>
            <a:fillRect/>
          </a:stretch>
        </p:blipFill>
        <p:spPr>
          <a:xfrm>
            <a:off x="5580064" y="1815704"/>
            <a:ext cx="3203575" cy="2207419"/>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1511"/>
                                        </p:tgtEl>
                                        <p:attrNameLst>
                                          <p:attrName>style.visibility</p:attrName>
                                        </p:attrNameLst>
                                      </p:cBhvr>
                                      <p:to>
                                        <p:strVal val="visible"/>
                                      </p:to>
                                    </p:set>
                                    <p:anim calcmode="lin" valueType="num">
                                      <p:cBhvr>
                                        <p:cTn id="7" dur="1" fill="hold"/>
                                        <p:tgtEl>
                                          <p:spTgt spid="21511"/>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1506"/>
                                        </p:tgtEl>
                                        <p:attrNameLst>
                                          <p:attrName>style.visibility</p:attrName>
                                        </p:attrNameLst>
                                      </p:cBhvr>
                                      <p:to>
                                        <p:strVal val="visible"/>
                                      </p:to>
                                    </p:set>
                                    <p:anim calcmode="lin" valueType="num">
                                      <p:cBhvr>
                                        <p:cTn id="12" dur="1" fill="hold"/>
                                        <p:tgtEl>
                                          <p:spTgt spid="21506"/>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1513"/>
                                        </p:tgtEl>
                                        <p:attrNameLst>
                                          <p:attrName>style.visibility</p:attrName>
                                        </p:attrNameLst>
                                      </p:cBhvr>
                                      <p:to>
                                        <p:strVal val="visible"/>
                                      </p:to>
                                    </p:set>
                                    <p:anim calcmode="lin" valueType="num">
                                      <p:cBhvr>
                                        <p:cTn id="17" dur="1" fill="hold"/>
                                        <p:tgtEl>
                                          <p:spTgt spid="21513"/>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1512"/>
                                        </p:tgtEl>
                                        <p:attrNameLst>
                                          <p:attrName>style.visibility</p:attrName>
                                        </p:attrNameLst>
                                      </p:cBhvr>
                                      <p:to>
                                        <p:strVal val="visible"/>
                                      </p:to>
                                    </p:set>
                                    <p:anim calcmode="lin" valueType="num">
                                      <p:cBhvr>
                                        <p:cTn id="22" dur="1" fill="hold"/>
                                        <p:tgtEl>
                                          <p:spTgt spid="2151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11" grpId="0"/>
      <p:bldP spid="215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3" name="内容占位符 22532" descr="南宁市一名妇女怀孕期间吸食毒品，胎儿在母体中深受其害，一出世就呈现窒息、痉挛状态，此后，母亲哺乳前必须吸食毒品，婴儿才肯进食，否则哭闹不止，严重危及生命。"/>
          <p:cNvPicPr>
            <a:picLocks noGrp="1" noChangeAspect="1"/>
          </p:cNvPicPr>
          <p:nvPr>
            <p:ph sz="quarter" idx="2"/>
          </p:nvPr>
        </p:nvPicPr>
        <p:blipFill>
          <a:blip r:embed="rId2" cstate="print"/>
          <a:stretch>
            <a:fillRect/>
          </a:stretch>
        </p:blipFill>
        <p:spPr>
          <a:xfrm>
            <a:off x="6011863" y="1545431"/>
            <a:ext cx="2316162" cy="962025"/>
          </a:xfrm>
          <a:ln/>
        </p:spPr>
      </p:pic>
      <p:pic>
        <p:nvPicPr>
          <p:cNvPr id="22534" name="内容占位符 22533" descr="广东某女生下“海洛因婴儿”。"/>
          <p:cNvPicPr>
            <a:picLocks noGrp="1" noChangeAspect="1"/>
          </p:cNvPicPr>
          <p:nvPr>
            <p:ph sz="quarter" idx="3"/>
          </p:nvPr>
        </p:nvPicPr>
        <p:blipFill>
          <a:blip r:embed="rId3" cstate="print"/>
          <a:stretch>
            <a:fillRect/>
          </a:stretch>
        </p:blipFill>
        <p:spPr>
          <a:xfrm>
            <a:off x="539750" y="2895600"/>
            <a:ext cx="2914650" cy="1256110"/>
          </a:xfrm>
          <a:ln/>
        </p:spPr>
      </p:pic>
      <p:sp>
        <p:nvSpPr>
          <p:cNvPr id="22535" name="矩形 22534"/>
          <p:cNvSpPr/>
          <p:nvPr/>
        </p:nvSpPr>
        <p:spPr>
          <a:xfrm>
            <a:off x="1187450" y="930981"/>
            <a:ext cx="3167855" cy="584775"/>
          </a:xfrm>
          <a:prstGeom prst="rect">
            <a:avLst/>
          </a:prstGeom>
          <a:noFill/>
          <a:ln w="9525">
            <a:noFill/>
          </a:ln>
        </p:spPr>
        <p:txBody>
          <a:bodyPr wrap="none" anchor="ctr">
            <a:spAutoFit/>
          </a:bodyPr>
          <a:lstStyle/>
          <a:p>
            <a:r>
              <a:rPr lang="zh-CN" altLang="en-US" sz="2800" b="1" dirty="0">
                <a:solidFill>
                  <a:srgbClr val="FF3300"/>
                </a:solidFill>
                <a:latin typeface="Arial" panose="020B0604020202020204" pitchFamily="34" charset="0"/>
                <a:ea typeface="黑体" panose="02010609060101010101" pitchFamily="2" charset="-122"/>
              </a:rPr>
              <a:t>（</a:t>
            </a:r>
            <a:r>
              <a:rPr lang="en-US" altLang="zh-CN" sz="2800" b="1" dirty="0">
                <a:solidFill>
                  <a:srgbClr val="FF3300"/>
                </a:solidFill>
                <a:latin typeface="Arial" panose="020B0604020202020204" pitchFamily="34" charset="0"/>
                <a:ea typeface="黑体" panose="02010609060101010101" pitchFamily="2" charset="-122"/>
              </a:rPr>
              <a:t>2</a:t>
            </a:r>
            <a:r>
              <a:rPr lang="zh-CN" altLang="en-US" sz="2800" b="1" dirty="0">
                <a:solidFill>
                  <a:srgbClr val="FF3300"/>
                </a:solidFill>
                <a:latin typeface="Arial" panose="020B0604020202020204" pitchFamily="34" charset="0"/>
                <a:ea typeface="黑体" panose="02010609060101010101" pitchFamily="2" charset="-122"/>
              </a:rPr>
              <a:t>）</a:t>
            </a:r>
            <a:r>
              <a:rPr lang="zh-CN" altLang="en-US" sz="2800" b="1" dirty="0">
                <a:solidFill>
                  <a:srgbClr val="FF3300"/>
                </a:solidFill>
                <a:latin typeface="黑体" panose="02010609060101010101" pitchFamily="2" charset="-122"/>
                <a:ea typeface="黑体" panose="02010609060101010101" pitchFamily="2" charset="-122"/>
              </a:rPr>
              <a:t>贻害后代</a:t>
            </a:r>
            <a:r>
              <a:rPr lang="zh-CN" altLang="en-US" sz="3200" b="1" dirty="0">
                <a:latin typeface="黑体" panose="02010609060101010101" pitchFamily="2" charset="-122"/>
                <a:ea typeface="黑体" panose="02010609060101010101" pitchFamily="2" charset="-122"/>
              </a:rPr>
              <a:t>　 </a:t>
            </a:r>
          </a:p>
        </p:txBody>
      </p:sp>
      <p:sp>
        <p:nvSpPr>
          <p:cNvPr id="22536" name="矩形 22535"/>
          <p:cNvSpPr/>
          <p:nvPr/>
        </p:nvSpPr>
        <p:spPr>
          <a:xfrm>
            <a:off x="611188" y="1440568"/>
            <a:ext cx="5256212" cy="1200329"/>
          </a:xfrm>
          <a:prstGeom prst="rect">
            <a:avLst/>
          </a:prstGeom>
          <a:noFill/>
          <a:ln w="9525">
            <a:noFill/>
          </a:ln>
        </p:spPr>
        <p:txBody>
          <a:bodyPr anchor="ctr">
            <a:spAutoFit/>
          </a:bodyPr>
          <a:lstStyle/>
          <a:p>
            <a:r>
              <a:rPr lang="en-US" altLang="zh-CN" b="1">
                <a:latin typeface="Arial" panose="020B0604020202020204" pitchFamily="34" charset="0"/>
              </a:rPr>
              <a:t>        </a:t>
            </a:r>
            <a:r>
              <a:rPr lang="zh-CN" altLang="en-US" b="1" dirty="0">
                <a:solidFill>
                  <a:srgbClr val="3333CC"/>
                </a:solidFill>
                <a:latin typeface="Arial" panose="020B0604020202020204" pitchFamily="34" charset="0"/>
              </a:rPr>
              <a:t>南宁市一名妇女怀孕期间吸食毒品，一出世就呈现窒息、痉挛状态，此后，母亲哺乳前必须吸食毒品，婴儿才肯进食，否则哭闹不</a:t>
            </a:r>
            <a:r>
              <a:rPr lang="zh-CN" altLang="en-US" b="1">
                <a:solidFill>
                  <a:srgbClr val="3333CC"/>
                </a:solidFill>
                <a:latin typeface="Arial" panose="020B0604020202020204" pitchFamily="34" charset="0"/>
              </a:rPr>
              <a:t>止，严重危及生命。</a:t>
            </a:r>
            <a:r>
              <a:rPr lang="zh-CN" altLang="en-US">
                <a:solidFill>
                  <a:srgbClr val="3333CC"/>
                </a:solidFill>
                <a:latin typeface="Arial" panose="020B0604020202020204" pitchFamily="34" charset="0"/>
              </a:rPr>
              <a:t> </a:t>
            </a:r>
          </a:p>
        </p:txBody>
      </p:sp>
      <p:sp>
        <p:nvSpPr>
          <p:cNvPr id="22537" name="矩形 22536"/>
          <p:cNvSpPr/>
          <p:nvPr/>
        </p:nvSpPr>
        <p:spPr>
          <a:xfrm>
            <a:off x="395288" y="4360546"/>
            <a:ext cx="3502882" cy="369332"/>
          </a:xfrm>
          <a:prstGeom prst="rect">
            <a:avLst/>
          </a:prstGeom>
          <a:noFill/>
          <a:ln w="9525">
            <a:noFill/>
          </a:ln>
        </p:spPr>
        <p:txBody>
          <a:bodyPr wrap="none" anchor="ctr">
            <a:spAutoFit/>
          </a:bodyPr>
          <a:lstStyle/>
          <a:p>
            <a:r>
              <a:rPr lang="zh-CN" altLang="en-US" b="1">
                <a:solidFill>
                  <a:srgbClr val="3333CC"/>
                </a:solidFill>
                <a:latin typeface="Arial" panose="020B0604020202020204" pitchFamily="34" charset="0"/>
              </a:rPr>
              <a:t>广东某女生下“</a:t>
            </a:r>
            <a:r>
              <a:rPr lang="zh-CN" altLang="en-US" b="1">
                <a:solidFill>
                  <a:srgbClr val="FF3300"/>
                </a:solidFill>
                <a:latin typeface="Arial" panose="020B0604020202020204" pitchFamily="34" charset="0"/>
              </a:rPr>
              <a:t>海洛因婴儿</a:t>
            </a:r>
            <a:r>
              <a:rPr lang="zh-CN" altLang="en-US" b="1">
                <a:solidFill>
                  <a:srgbClr val="3333CC"/>
                </a:solidFill>
                <a:latin typeface="Arial" panose="020B0604020202020204" pitchFamily="34" charset="0"/>
              </a:rPr>
              <a:t>”。</a:t>
            </a:r>
            <a:r>
              <a:rPr lang="zh-CN" altLang="en-US">
                <a:solidFill>
                  <a:srgbClr val="3333CC"/>
                </a:solidFill>
                <a:latin typeface="Arial" panose="020B0604020202020204" pitchFamily="34" charset="0"/>
              </a:rPr>
              <a:t> </a:t>
            </a:r>
          </a:p>
        </p:txBody>
      </p:sp>
      <p:sp>
        <p:nvSpPr>
          <p:cNvPr id="22538" name="矩形 22537"/>
          <p:cNvSpPr/>
          <p:nvPr/>
        </p:nvSpPr>
        <p:spPr>
          <a:xfrm>
            <a:off x="6877050" y="3085029"/>
            <a:ext cx="1939955" cy="1477328"/>
          </a:xfrm>
          <a:prstGeom prst="rect">
            <a:avLst/>
          </a:prstGeom>
          <a:noFill/>
          <a:ln w="9525">
            <a:noFill/>
          </a:ln>
        </p:spPr>
        <p:txBody>
          <a:bodyPr wrap="none" anchor="ctr">
            <a:spAutoFit/>
          </a:bodyPr>
          <a:lstStyle/>
          <a:p>
            <a:r>
              <a:rPr lang="en-US" altLang="zh-CN" b="1">
                <a:latin typeface="Arial" panose="020B0604020202020204" pitchFamily="34" charset="0"/>
              </a:rPr>
              <a:t>        </a:t>
            </a:r>
            <a:r>
              <a:rPr lang="zh-CN" altLang="en-US" b="1">
                <a:solidFill>
                  <a:srgbClr val="3333CC"/>
                </a:solidFill>
                <a:latin typeface="Arial" panose="020B0604020202020204" pitchFamily="34" charset="0"/>
              </a:rPr>
              <a:t>宁夏一对夫</a:t>
            </a:r>
          </a:p>
          <a:p>
            <a:r>
              <a:rPr lang="zh-CN" altLang="en-US" b="1">
                <a:solidFill>
                  <a:srgbClr val="3333CC"/>
                </a:solidFill>
                <a:latin typeface="Arial" panose="020B0604020202020204" pitchFamily="34" charset="0"/>
              </a:rPr>
              <a:t>妻吸毒败家，将</a:t>
            </a:r>
          </a:p>
          <a:p>
            <a:r>
              <a:rPr lang="en-US" altLang="zh-CN" b="1">
                <a:solidFill>
                  <a:srgbClr val="3333CC"/>
                </a:solidFill>
                <a:latin typeface="Arial" panose="020B0604020202020204" pitchFamily="34" charset="0"/>
              </a:rPr>
              <a:t>5</a:t>
            </a:r>
            <a:r>
              <a:rPr lang="zh-CN" altLang="en-US" b="1">
                <a:solidFill>
                  <a:srgbClr val="3333CC"/>
                </a:solidFill>
                <a:latin typeface="Arial" panose="020B0604020202020204" pitchFamily="34" charset="0"/>
              </a:rPr>
              <a:t>岁的孩子托付给</a:t>
            </a:r>
          </a:p>
          <a:p>
            <a:r>
              <a:rPr lang="zh-CN" altLang="en-US" b="1">
                <a:solidFill>
                  <a:srgbClr val="3333CC"/>
                </a:solidFill>
                <a:latin typeface="Arial" panose="020B0604020202020204" pitchFamily="34" charset="0"/>
              </a:rPr>
              <a:t>一名男子，孩子</a:t>
            </a:r>
          </a:p>
          <a:p>
            <a:r>
              <a:rPr lang="zh-CN" altLang="en-US" b="1">
                <a:solidFill>
                  <a:srgbClr val="3333CC"/>
                </a:solidFill>
                <a:latin typeface="Arial" panose="020B0604020202020204" pitchFamily="34" charset="0"/>
              </a:rPr>
              <a:t>惨遭毒打。</a:t>
            </a:r>
            <a:r>
              <a:rPr lang="zh-CN" altLang="en-US">
                <a:solidFill>
                  <a:srgbClr val="3333CC"/>
                </a:solidFill>
                <a:latin typeface="Arial" panose="020B0604020202020204" pitchFamily="34" charset="0"/>
              </a:rPr>
              <a:t> </a:t>
            </a:r>
          </a:p>
        </p:txBody>
      </p:sp>
      <p:pic>
        <p:nvPicPr>
          <p:cNvPr id="22539" name="内容占位符 22538" descr="宁夏一对夫妻吸毒败家，将5岁孩子托付给一名男子，孩子惨遭毒打"/>
          <p:cNvPicPr>
            <a:picLocks noGrp="1" noChangeAspect="1"/>
          </p:cNvPicPr>
          <p:nvPr>
            <p:ph sz="quarter" idx="4"/>
          </p:nvPr>
        </p:nvPicPr>
        <p:blipFill>
          <a:blip r:embed="rId4" cstate="print"/>
          <a:stretch>
            <a:fillRect/>
          </a:stretch>
        </p:blipFill>
        <p:spPr>
          <a:xfrm>
            <a:off x="3995739" y="3274219"/>
            <a:ext cx="2840037" cy="1252538"/>
          </a:xfrm>
          <a:ln/>
        </p:spPr>
      </p:pic>
      <p:sp>
        <p:nvSpPr>
          <p:cNvPr id="22542" name="矩形 22541"/>
          <p:cNvSpPr/>
          <p:nvPr/>
        </p:nvSpPr>
        <p:spPr>
          <a:xfrm>
            <a:off x="611560" y="411510"/>
            <a:ext cx="3708066" cy="584775"/>
          </a:xfrm>
          <a:prstGeom prst="rect">
            <a:avLst/>
          </a:prstGeom>
          <a:noFill/>
          <a:ln w="9525">
            <a:noFill/>
          </a:ln>
        </p:spPr>
        <p:txBody>
          <a:bodyPr wrap="none" anchor="t">
            <a:spAutoFit/>
          </a:bodyPr>
          <a:lstStyle/>
          <a:p>
            <a:r>
              <a:rPr lang="en-US" altLang="zh-CN" sz="3200" b="1" dirty="0">
                <a:solidFill>
                  <a:srgbClr val="FF3300"/>
                </a:solidFill>
                <a:latin typeface="Arial" panose="020B0604020202020204" pitchFamily="34" charset="0"/>
                <a:ea typeface="黑体" panose="02010609060101010101" pitchFamily="2" charset="-122"/>
              </a:rPr>
              <a:t>2</a:t>
            </a:r>
            <a:r>
              <a:rPr lang="zh-CN" altLang="en-US" sz="3200" b="1" dirty="0">
                <a:solidFill>
                  <a:srgbClr val="FF3300"/>
                </a:solidFill>
                <a:latin typeface="Arial" panose="020B0604020202020204" pitchFamily="34" charset="0"/>
                <a:ea typeface="黑体" panose="02010609060101010101" pitchFamily="2" charset="-122"/>
              </a:rPr>
              <a:t>、吸毒毁灭家庭：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2533"/>
                                        </p:tgtEl>
                                        <p:attrNameLst>
                                          <p:attrName>style.visibility</p:attrName>
                                        </p:attrNameLst>
                                      </p:cBhvr>
                                      <p:to>
                                        <p:strVal val="visible"/>
                                      </p:to>
                                    </p:set>
                                    <p:anim calcmode="lin" valueType="num">
                                      <p:cBhvr>
                                        <p:cTn id="7" dur="1" fill="hold"/>
                                        <p:tgtEl>
                                          <p:spTgt spid="22533"/>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2536"/>
                                        </p:tgtEl>
                                        <p:attrNameLst>
                                          <p:attrName>style.visibility</p:attrName>
                                        </p:attrNameLst>
                                      </p:cBhvr>
                                      <p:to>
                                        <p:strVal val="visible"/>
                                      </p:to>
                                    </p:set>
                                    <p:anim calcmode="lin" valueType="num">
                                      <p:cBhvr>
                                        <p:cTn id="12" dur="1" fill="hold"/>
                                        <p:tgtEl>
                                          <p:spTgt spid="22536"/>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2534"/>
                                        </p:tgtEl>
                                        <p:attrNameLst>
                                          <p:attrName>style.visibility</p:attrName>
                                        </p:attrNameLst>
                                      </p:cBhvr>
                                      <p:to>
                                        <p:strVal val="visible"/>
                                      </p:to>
                                    </p:set>
                                    <p:anim calcmode="lin" valueType="num">
                                      <p:cBhvr>
                                        <p:cTn id="17" dur="1" fill="hold"/>
                                        <p:tgtEl>
                                          <p:spTgt spid="22534"/>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2537"/>
                                        </p:tgtEl>
                                        <p:attrNameLst>
                                          <p:attrName>style.visibility</p:attrName>
                                        </p:attrNameLst>
                                      </p:cBhvr>
                                      <p:to>
                                        <p:strVal val="visible"/>
                                      </p:to>
                                    </p:set>
                                    <p:anim calcmode="lin" valueType="num">
                                      <p:cBhvr>
                                        <p:cTn id="22" dur="1" fill="hold"/>
                                        <p:tgtEl>
                                          <p:spTgt spid="22537"/>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2539"/>
                                        </p:tgtEl>
                                        <p:attrNameLst>
                                          <p:attrName>style.visibility</p:attrName>
                                        </p:attrNameLst>
                                      </p:cBhvr>
                                      <p:to>
                                        <p:strVal val="visible"/>
                                      </p:to>
                                    </p:set>
                                    <p:anim calcmode="lin" valueType="num">
                                      <p:cBhvr>
                                        <p:cTn id="27" dur="1" fill="hold"/>
                                        <p:tgtEl>
                                          <p:spTgt spid="22539"/>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2538"/>
                                        </p:tgtEl>
                                        <p:attrNameLst>
                                          <p:attrName>style.visibility</p:attrName>
                                        </p:attrNameLst>
                                      </p:cBhvr>
                                      <p:to>
                                        <p:strVal val="visible"/>
                                      </p:to>
                                    </p:set>
                                    <p:anim calcmode="lin" valueType="num">
                                      <p:cBhvr>
                                        <p:cTn id="32" dur="1" fill="hold"/>
                                        <p:tgtEl>
                                          <p:spTgt spid="2253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6" grpId="0"/>
      <p:bldP spid="22537" grpId="0"/>
      <p:bldP spid="225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矩形 23554"/>
          <p:cNvSpPr/>
          <p:nvPr/>
        </p:nvSpPr>
        <p:spPr>
          <a:xfrm>
            <a:off x="611560" y="483518"/>
            <a:ext cx="7129462" cy="584775"/>
          </a:xfrm>
          <a:prstGeom prst="rect">
            <a:avLst/>
          </a:prstGeom>
          <a:noFill/>
          <a:ln w="9525">
            <a:noFill/>
          </a:ln>
        </p:spPr>
        <p:txBody>
          <a:bodyPr anchor="ctr">
            <a:spAutoFit/>
          </a:bodyPr>
          <a:lstStyle/>
          <a:p>
            <a:r>
              <a:rPr lang="en-US" altLang="zh-CN" sz="3200" b="1" dirty="0">
                <a:solidFill>
                  <a:srgbClr val="FF3300"/>
                </a:solidFill>
                <a:latin typeface="Arial" panose="020B0604020202020204" pitchFamily="34" charset="0"/>
                <a:ea typeface="黑体" panose="02010609060101010101" pitchFamily="2" charset="-122"/>
              </a:rPr>
              <a:t>3</a:t>
            </a:r>
            <a:r>
              <a:rPr lang="zh-CN" altLang="en-US" sz="3200" b="1" dirty="0">
                <a:solidFill>
                  <a:srgbClr val="FF3300"/>
                </a:solidFill>
                <a:latin typeface="Arial" panose="020B0604020202020204" pitchFamily="34" charset="0"/>
                <a:ea typeface="黑体" panose="02010609060101010101" pitchFamily="2" charset="-122"/>
              </a:rPr>
              <a:t>、吸毒危害社会</a:t>
            </a:r>
            <a:endParaRPr lang="zh-CN" altLang="en-US" sz="3200" dirty="0">
              <a:solidFill>
                <a:srgbClr val="FF3300"/>
              </a:solidFill>
              <a:latin typeface="Arial" panose="020B0604020202020204" pitchFamily="34" charset="0"/>
            </a:endParaRPr>
          </a:p>
        </p:txBody>
      </p:sp>
      <p:sp>
        <p:nvSpPr>
          <p:cNvPr id="23557" name="矩形 23556"/>
          <p:cNvSpPr/>
          <p:nvPr/>
        </p:nvSpPr>
        <p:spPr>
          <a:xfrm>
            <a:off x="395536" y="2067694"/>
            <a:ext cx="8537915" cy="1200329"/>
          </a:xfrm>
          <a:prstGeom prst="rect">
            <a:avLst/>
          </a:prstGeom>
          <a:noFill/>
          <a:ln w="9525">
            <a:noFill/>
          </a:ln>
        </p:spPr>
        <p:txBody>
          <a:bodyPr wrap="none" anchor="ctr">
            <a:spAutoFit/>
          </a:bodyPr>
          <a:lstStyle/>
          <a:p>
            <a:r>
              <a:rPr lang="en-US" altLang="zh-CN" sz="2400" dirty="0">
                <a:solidFill>
                  <a:srgbClr val="FF3300"/>
                </a:solidFill>
                <a:latin typeface="黑体" panose="02010609060101010101" pitchFamily="2" charset="-122"/>
                <a:ea typeface="黑体" panose="02010609060101010101" pitchFamily="2" charset="-122"/>
              </a:rPr>
              <a:t>    </a:t>
            </a:r>
            <a:r>
              <a:rPr lang="zh-CN" altLang="en-US" sz="2400" b="1" dirty="0">
                <a:solidFill>
                  <a:srgbClr val="FF3300"/>
                </a:solidFill>
                <a:latin typeface="黑体" panose="02010609060101010101" pitchFamily="2" charset="-122"/>
                <a:ea typeface="黑体" panose="02010609060101010101" pitchFamily="2" charset="-122"/>
              </a:rPr>
              <a:t>吸毒和犯罪</a:t>
            </a:r>
            <a:r>
              <a:rPr lang="zh-CN" altLang="en-US" sz="2400" b="1" dirty="0">
                <a:latin typeface="黑体" panose="02010609060101010101" pitchFamily="2" charset="-122"/>
                <a:ea typeface="黑体" panose="02010609060101010101" pitchFamily="2" charset="-122"/>
              </a:rPr>
              <a:t>是一对孪生兄弟。吸毒者在耗尽个人和家庭</a:t>
            </a:r>
          </a:p>
          <a:p>
            <a:r>
              <a:rPr lang="zh-CN" altLang="en-US" sz="2400" b="1" dirty="0">
                <a:latin typeface="黑体" panose="02010609060101010101" pitchFamily="2" charset="-122"/>
                <a:ea typeface="黑体" panose="02010609060101010101" pitchFamily="2" charset="-122"/>
              </a:rPr>
              <a:t>钱财后就会铤而走险，走上违法犯罪的道路，进行以贩并吸、</a:t>
            </a:r>
          </a:p>
          <a:p>
            <a:r>
              <a:rPr lang="zh-CN" altLang="en-US" sz="2400" b="1" dirty="0">
                <a:latin typeface="黑体" panose="02010609060101010101" pitchFamily="2" charset="-122"/>
                <a:ea typeface="黑体" panose="02010609060101010101" pitchFamily="2" charset="-122"/>
              </a:rPr>
              <a:t>贪污、诈骗、盗窃、抢劫、凶杀等犯罪活动。</a:t>
            </a:r>
            <a:endParaRPr lang="zh-CN" altLang="en-US" sz="2400" dirty="0">
              <a:latin typeface="黑体" panose="02010609060101010101" pitchFamily="2" charset="-122"/>
              <a:ea typeface="黑体" panose="02010609060101010101" pitchFamily="2" charset="-122"/>
            </a:endParaRPr>
          </a:p>
        </p:txBody>
      </p:sp>
      <p:sp>
        <p:nvSpPr>
          <p:cNvPr id="23561" name="矩形 23560"/>
          <p:cNvSpPr/>
          <p:nvPr/>
        </p:nvSpPr>
        <p:spPr>
          <a:xfrm>
            <a:off x="1115616" y="1203598"/>
            <a:ext cx="3527425" cy="461665"/>
          </a:xfrm>
          <a:prstGeom prst="rect">
            <a:avLst/>
          </a:prstGeom>
          <a:noFill/>
          <a:ln w="9525">
            <a:noFill/>
          </a:ln>
        </p:spPr>
        <p:txBody>
          <a:bodyPr>
            <a:spAutoFit/>
          </a:bodyPr>
          <a:lstStyle/>
          <a:p>
            <a:r>
              <a:rPr lang="zh-CN" altLang="en-US" sz="2400" b="1" dirty="0">
                <a:solidFill>
                  <a:srgbClr val="FF3300"/>
                </a:solidFill>
                <a:latin typeface="黑体" panose="02010609060101010101" pitchFamily="2" charset="-122"/>
                <a:ea typeface="黑体" panose="02010609060101010101" pitchFamily="2" charset="-122"/>
              </a:rPr>
              <a:t>（</a:t>
            </a:r>
            <a:r>
              <a:rPr lang="en-US" altLang="zh-CN" sz="2400" b="1" dirty="0">
                <a:solidFill>
                  <a:srgbClr val="FF3300"/>
                </a:solidFill>
                <a:latin typeface="黑体" panose="02010609060101010101" pitchFamily="2" charset="-122"/>
                <a:ea typeface="黑体" panose="02010609060101010101" pitchFamily="2" charset="-122"/>
              </a:rPr>
              <a:t>1</a:t>
            </a:r>
            <a:r>
              <a:rPr lang="zh-CN" altLang="en-US" sz="2400" b="1" dirty="0">
                <a:solidFill>
                  <a:srgbClr val="FF3300"/>
                </a:solidFill>
                <a:latin typeface="黑体" panose="02010609060101010101" pitchFamily="2" charset="-122"/>
                <a:ea typeface="黑体" panose="02010609060101010101" pitchFamily="2" charset="-122"/>
              </a:rPr>
              <a:t>）诱发刑事犯罪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anim calcmode="lin" valueType="num">
                                      <p:cBhvr>
                                        <p:cTn id="7" dur="1" fill="hold"/>
                                        <p:tgtEl>
                                          <p:spTgt spid="2355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31745"/>
          <p:cNvSpPr>
            <a:spLocks noGrp="1" noRot="1"/>
          </p:cNvSpPr>
          <p:nvPr>
            <p:ph type="title"/>
          </p:nvPr>
        </p:nvSpPr>
        <p:spPr>
          <a:xfrm>
            <a:off x="539750" y="303610"/>
            <a:ext cx="7981950" cy="857250"/>
          </a:xfrm>
          <a:ln/>
        </p:spPr>
        <p:txBody>
          <a:bodyPr anchor="ctr"/>
          <a:lstStyle/>
          <a:p>
            <a:r>
              <a:rPr lang="zh-CN" altLang="en-US" sz="3200" b="1" dirty="0">
                <a:solidFill>
                  <a:srgbClr val="FF0000"/>
                </a:solidFill>
                <a:latin typeface="宋体" panose="02010600030101010101" pitchFamily="2" charset="-122"/>
              </a:rPr>
              <a:t>吸食冰毒惹祸</a:t>
            </a:r>
            <a:r>
              <a:rPr lang="en-US" altLang="zh-CN" sz="3200" b="1" dirty="0">
                <a:solidFill>
                  <a:srgbClr val="FF0000"/>
                </a:solidFill>
                <a:latin typeface="宋体" panose="02010600030101010101" pitchFamily="2" charset="-122"/>
              </a:rPr>
              <a:t> </a:t>
            </a:r>
            <a:r>
              <a:rPr lang="zh-CN" altLang="en-US" sz="3200" b="1" dirty="0">
                <a:solidFill>
                  <a:srgbClr val="FF0000"/>
                </a:solidFill>
                <a:latin typeface="宋体" panose="02010600030101010101" pitchFamily="2" charset="-122"/>
              </a:rPr>
              <a:t>成都闹市</a:t>
            </a:r>
            <a:r>
              <a:rPr lang="en-US" altLang="zh-CN" sz="3200" b="1" dirty="0">
                <a:solidFill>
                  <a:srgbClr val="FF0000"/>
                </a:solidFill>
                <a:latin typeface="宋体" panose="02010600030101010101" pitchFamily="2" charset="-122"/>
              </a:rPr>
              <a:t>1</a:t>
            </a:r>
            <a:r>
              <a:rPr lang="zh-CN" altLang="en-US" sz="3200" b="1" dirty="0">
                <a:solidFill>
                  <a:srgbClr val="FF0000"/>
                </a:solidFill>
                <a:latin typeface="宋体" panose="02010600030101010101" pitchFamily="2" charset="-122"/>
              </a:rPr>
              <a:t>天内连发两恶性案</a:t>
            </a:r>
          </a:p>
        </p:txBody>
      </p:sp>
      <p:sp>
        <p:nvSpPr>
          <p:cNvPr id="31747" name="文本占位符 31746"/>
          <p:cNvSpPr>
            <a:spLocks noGrp="1" noRot="1"/>
          </p:cNvSpPr>
          <p:nvPr>
            <p:ph type="body" sz="half" idx="1"/>
          </p:nvPr>
        </p:nvSpPr>
        <p:spPr>
          <a:xfrm>
            <a:off x="1" y="1113235"/>
            <a:ext cx="3979863" cy="1860947"/>
          </a:xfrm>
          <a:ln/>
        </p:spPr>
        <p:txBody>
          <a:bodyPr/>
          <a:lstStyle/>
          <a:p>
            <a:pPr>
              <a:lnSpc>
                <a:spcPct val="90000"/>
              </a:lnSpc>
            </a:pPr>
            <a:r>
              <a:rPr lang="en-US" altLang="zh-CN" sz="2000" b="1" dirty="0">
                <a:latin typeface="宋体" panose="02010600030101010101" pitchFamily="2" charset="-122"/>
              </a:rPr>
              <a:t>    1</a:t>
            </a:r>
            <a:r>
              <a:rPr lang="zh-CN" altLang="en-US" sz="2000" b="1" dirty="0">
                <a:latin typeface="宋体" panose="02010600030101010101" pitchFamily="2" charset="-122"/>
              </a:rPr>
              <a:t>、 一位自称“很爱女儿”的父亲</a:t>
            </a:r>
            <a:r>
              <a:rPr lang="zh-CN" altLang="en-US" sz="2000" b="1" dirty="0">
                <a:solidFill>
                  <a:srgbClr val="FF3300"/>
                </a:solidFill>
                <a:latin typeface="宋体" panose="02010600030101010101" pitchFamily="2" charset="-122"/>
              </a:rPr>
              <a:t>胡滨军</a:t>
            </a:r>
            <a:r>
              <a:rPr lang="zh-CN" altLang="en-US" sz="2000" b="1" dirty="0">
                <a:latin typeface="宋体" panose="02010600030101010101" pitchFamily="2" charset="-122"/>
              </a:rPr>
              <a:t>将</a:t>
            </a:r>
            <a:r>
              <a:rPr lang="en-US" altLang="zh-CN" sz="2000" b="1" dirty="0">
                <a:latin typeface="宋体" panose="02010600030101010101" pitchFamily="2" charset="-122"/>
              </a:rPr>
              <a:t>2</a:t>
            </a:r>
            <a:r>
              <a:rPr lang="zh-CN" altLang="en-US" sz="2000" b="1" dirty="0">
                <a:latin typeface="宋体" panose="02010600030101010101" pitchFamily="2" charset="-122"/>
              </a:rPr>
              <a:t>岁半的女儿倒挂在</a:t>
            </a:r>
            <a:r>
              <a:rPr lang="en-US" altLang="zh-CN" sz="2000" b="1" dirty="0">
                <a:latin typeface="宋体" panose="02010600030101010101" pitchFamily="2" charset="-122"/>
              </a:rPr>
              <a:t>8</a:t>
            </a:r>
            <a:r>
              <a:rPr lang="zh-CN" altLang="en-US" sz="2000" b="1" dirty="0">
                <a:latin typeface="宋体" panose="02010600030101010101" pitchFamily="2" charset="-122"/>
              </a:rPr>
              <a:t>楼窗外，准备抱她一起跳楼</a:t>
            </a:r>
            <a:r>
              <a:rPr lang="en-US" altLang="zh-CN" sz="2000" b="1">
                <a:latin typeface="宋体" panose="02010600030101010101" pitchFamily="2" charset="-122"/>
              </a:rPr>
              <a:t>; </a:t>
            </a:r>
          </a:p>
          <a:p>
            <a:pPr>
              <a:lnSpc>
                <a:spcPct val="90000"/>
              </a:lnSpc>
              <a:buNone/>
            </a:pPr>
            <a:r>
              <a:rPr lang="en-US" altLang="zh-CN" sz="2000" b="1">
                <a:latin typeface="宋体" panose="02010600030101010101" pitchFamily="2" charset="-122"/>
              </a:rPr>
              <a:t>     </a:t>
            </a:r>
          </a:p>
          <a:p>
            <a:pPr>
              <a:lnSpc>
                <a:spcPct val="90000"/>
              </a:lnSpc>
            </a:pPr>
            <a:r>
              <a:rPr lang="en-US" altLang="zh-CN" sz="2000" b="1" dirty="0">
                <a:latin typeface="宋体" panose="02010600030101010101" pitchFamily="2" charset="-122"/>
              </a:rPr>
              <a:t>    2</a:t>
            </a:r>
            <a:r>
              <a:rPr lang="zh-CN" altLang="en-US" sz="2000" b="1" dirty="0">
                <a:latin typeface="宋体" panose="02010600030101010101" pitchFamily="2" charset="-122"/>
              </a:rPr>
              <a:t>、 凌晨，又一名</a:t>
            </a:r>
            <a:r>
              <a:rPr lang="zh-CN" altLang="en-US" sz="2000" b="1" dirty="0">
                <a:solidFill>
                  <a:srgbClr val="FF3300"/>
                </a:solidFill>
                <a:latin typeface="宋体" panose="02010600030101010101" pitchFamily="2" charset="-122"/>
              </a:rPr>
              <a:t>疯狂的男子</a:t>
            </a:r>
            <a:r>
              <a:rPr lang="zh-CN" altLang="en-US" sz="2000" b="1" dirty="0">
                <a:latin typeface="宋体" panose="02010600030101010101" pitchFamily="2" charset="-122"/>
              </a:rPr>
              <a:t>，当街提刀杀死同车人后，连劫两车，后被警方挡获。 </a:t>
            </a:r>
          </a:p>
          <a:p>
            <a:pPr>
              <a:lnSpc>
                <a:spcPct val="90000"/>
              </a:lnSpc>
            </a:pPr>
            <a:endParaRPr lang="zh-CN" altLang="en-US" sz="2000" b="1" dirty="0">
              <a:latin typeface="宋体" panose="02010600030101010101" pitchFamily="2" charset="-122"/>
            </a:endParaRPr>
          </a:p>
          <a:p>
            <a:pPr>
              <a:lnSpc>
                <a:spcPct val="90000"/>
              </a:lnSpc>
            </a:pPr>
            <a:endParaRPr lang="zh-CN" altLang="en-US" sz="2000" b="1" dirty="0">
              <a:latin typeface="宋体" panose="02010600030101010101" pitchFamily="2" charset="-122"/>
            </a:endParaRPr>
          </a:p>
          <a:p>
            <a:pPr>
              <a:lnSpc>
                <a:spcPct val="90000"/>
              </a:lnSpc>
            </a:pPr>
            <a:endParaRPr lang="zh-CN" altLang="en-US" sz="2000" b="1" dirty="0"/>
          </a:p>
        </p:txBody>
      </p:sp>
      <p:sp>
        <p:nvSpPr>
          <p:cNvPr id="31748" name="直接连接符 31747"/>
          <p:cNvSpPr/>
          <p:nvPr/>
        </p:nvSpPr>
        <p:spPr>
          <a:xfrm>
            <a:off x="762000" y="914400"/>
            <a:ext cx="7620000" cy="0"/>
          </a:xfrm>
          <a:prstGeom prst="line">
            <a:avLst/>
          </a:prstGeom>
          <a:ln w="57150" cap="flat" cmpd="thickThin">
            <a:solidFill>
              <a:srgbClr val="FF0000"/>
            </a:solidFill>
            <a:prstDash val="solid"/>
            <a:headEnd type="none" w="med" len="med"/>
            <a:tailEnd type="none" w="med" len="med"/>
          </a:ln>
        </p:spPr>
      </p:sp>
      <p:pic>
        <p:nvPicPr>
          <p:cNvPr id="31749" name="图片 31748" descr="11"/>
          <p:cNvPicPr>
            <a:picLocks noChangeAspect="1"/>
          </p:cNvPicPr>
          <p:nvPr/>
        </p:nvPicPr>
        <p:blipFill>
          <a:blip r:embed="rId2" cstate="print"/>
          <a:stretch>
            <a:fillRect/>
          </a:stretch>
        </p:blipFill>
        <p:spPr>
          <a:xfrm>
            <a:off x="4419600" y="1028700"/>
            <a:ext cx="4343400" cy="2000250"/>
          </a:xfrm>
          <a:prstGeom prst="rect">
            <a:avLst/>
          </a:prstGeom>
          <a:noFill/>
          <a:ln w="9525">
            <a:noFill/>
          </a:ln>
        </p:spPr>
      </p:pic>
      <p:sp>
        <p:nvSpPr>
          <p:cNvPr id="31751" name="文本框 31750"/>
          <p:cNvSpPr txBox="1"/>
          <p:nvPr/>
        </p:nvSpPr>
        <p:spPr>
          <a:xfrm>
            <a:off x="611189" y="3868342"/>
            <a:ext cx="7127875" cy="1323439"/>
          </a:xfrm>
          <a:prstGeom prst="rect">
            <a:avLst/>
          </a:prstGeom>
          <a:noFill/>
          <a:ln w="9525">
            <a:noFill/>
          </a:ln>
        </p:spPr>
        <p:txBody>
          <a:bodyPr>
            <a:spAutoFit/>
          </a:bodyPr>
          <a:lstStyle/>
          <a:p>
            <a:pPr>
              <a:buClr>
                <a:schemeClr val="bg1"/>
              </a:buClr>
            </a:pPr>
            <a:r>
              <a:rPr lang="en-US" altLang="zh-CN" sz="2000" b="1" dirty="0">
                <a:latin typeface="Arial" panose="020B0604020202020204" pitchFamily="34" charset="0"/>
              </a:rPr>
              <a:t>         </a:t>
            </a:r>
            <a:r>
              <a:rPr lang="zh-CN" altLang="en-US" sz="2000" b="1" dirty="0">
                <a:latin typeface="Arial" panose="020B0604020202020204" pitchFamily="34" charset="0"/>
              </a:rPr>
              <a:t>经警方证实，险些杀死女儿的</a:t>
            </a:r>
            <a:r>
              <a:rPr lang="zh-CN" altLang="en-US" sz="2000" b="1" dirty="0">
                <a:solidFill>
                  <a:srgbClr val="FF3300"/>
                </a:solidFill>
                <a:latin typeface="Arial" panose="020B0604020202020204" pitchFamily="34" charset="0"/>
              </a:rPr>
              <a:t>胡滨军</a:t>
            </a:r>
            <a:r>
              <a:rPr lang="zh-CN" altLang="en-US" sz="2000" b="1" dirty="0">
                <a:latin typeface="Arial" panose="020B0604020202020204" pitchFamily="34" charset="0"/>
              </a:rPr>
              <a:t>在作出疯狂举动前曾整夜“溜冰”（吸食冰毒）；而据知情者透露，涉嫌“杀人劫车”的</a:t>
            </a:r>
            <a:r>
              <a:rPr lang="zh-CN" altLang="en-US" sz="2000" b="1" dirty="0">
                <a:solidFill>
                  <a:srgbClr val="FF3300"/>
                </a:solidFill>
                <a:latin typeface="Arial" panose="020B0604020202020204" pitchFamily="34" charset="0"/>
              </a:rPr>
              <a:t>疯狂男子</a:t>
            </a:r>
            <a:r>
              <a:rPr lang="zh-CN" altLang="en-US" sz="2000" b="1" dirty="0">
                <a:latin typeface="Arial" panose="020B0604020202020204" pitchFamily="34" charset="0"/>
              </a:rPr>
              <a:t>，案发前可能也“溜了冰”</a:t>
            </a:r>
            <a:r>
              <a:rPr lang="en-US" altLang="zh-CN" sz="2000" b="1">
                <a:latin typeface="宋体" panose="02010600030101010101" pitchFamily="2" charset="-122"/>
              </a:rPr>
              <a:t>……</a:t>
            </a:r>
            <a:endParaRPr lang="en-US" altLang="zh-CN" sz="2000" b="1">
              <a:latin typeface="Arial" panose="020B0604020202020204" pitchFamily="34" charset="0"/>
            </a:endParaRPr>
          </a:p>
          <a:p>
            <a:pPr>
              <a:buClr>
                <a:schemeClr val="bg1"/>
              </a:buClr>
            </a:pPr>
            <a:endParaRPr lang="en-US" altLang="zh-CN" sz="2000" b="1"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1749"/>
                                        </p:tgtEl>
                                        <p:attrNameLst>
                                          <p:attrName>style.visibility</p:attrName>
                                        </p:attrNameLst>
                                      </p:cBhvr>
                                      <p:to>
                                        <p:strVal val="visible"/>
                                      </p:to>
                                    </p:set>
                                    <p:animEffect transition="in" filter="blinds(horizontal)">
                                      <p:cBhvr>
                                        <p:cTn id="11" dur="500"/>
                                        <p:tgtEl>
                                          <p:spTgt spid="31749"/>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31747">
                                            <p:txEl>
                                              <p:pRg st="0" end="0"/>
                                            </p:txEl>
                                          </p:spTgt>
                                        </p:tgtEl>
                                        <p:attrNameLst>
                                          <p:attrName>style.visibility</p:attrName>
                                        </p:attrNameLst>
                                      </p:cBhvr>
                                      <p:to>
                                        <p:strVal val="visible"/>
                                      </p:to>
                                    </p:set>
                                    <p:anim calcmode="lin" valueType="num">
                                      <p:cBhvr additive="base">
                                        <p:cTn id="16" dur="500" fill="hold"/>
                                        <p:tgtEl>
                                          <p:spTgt spid="31747">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1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31747">
                                            <p:txEl>
                                              <p:pRg st="1" end="1"/>
                                            </p:txEl>
                                          </p:spTgt>
                                        </p:tgtEl>
                                        <p:attrNameLst>
                                          <p:attrName>style.visibility</p:attrName>
                                        </p:attrNameLst>
                                      </p:cBhvr>
                                      <p:to>
                                        <p:strVal val="visible"/>
                                      </p:to>
                                    </p:set>
                                    <p:anim calcmode="lin" valueType="num">
                                      <p:cBhvr additive="base">
                                        <p:cTn id="22" dur="500" fill="hold"/>
                                        <p:tgtEl>
                                          <p:spTgt spid="31747">
                                            <p:txEl>
                                              <p:pRg st="1" end="1"/>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17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31747">
                                            <p:txEl>
                                              <p:pRg st="2" end="2"/>
                                            </p:txEl>
                                          </p:spTgt>
                                        </p:tgtEl>
                                        <p:attrNameLst>
                                          <p:attrName>style.visibility</p:attrName>
                                        </p:attrNameLst>
                                      </p:cBhvr>
                                      <p:to>
                                        <p:strVal val="visible"/>
                                      </p:to>
                                    </p:set>
                                    <p:anim calcmode="lin" valueType="num">
                                      <p:cBhvr additive="base">
                                        <p:cTn id="28" dur="500" fill="hold"/>
                                        <p:tgtEl>
                                          <p:spTgt spid="31747">
                                            <p:txEl>
                                              <p:pRg st="2" end="2"/>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17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31751">
                                            <p:txEl>
                                              <p:pRg st="0" end="0"/>
                                            </p:txEl>
                                          </p:spTgt>
                                        </p:tgtEl>
                                        <p:attrNameLst>
                                          <p:attrName>style.visibility</p:attrName>
                                        </p:attrNameLst>
                                      </p:cBhvr>
                                      <p:to>
                                        <p:strVal val="visible"/>
                                      </p:to>
                                    </p:set>
                                    <p:anim calcmode="lin" valueType="num">
                                      <p:cBhvr additive="base">
                                        <p:cTn id="34" dur="500" fill="hold"/>
                                        <p:tgtEl>
                                          <p:spTgt spid="31751">
                                            <p:txEl>
                                              <p:pRg st="0" end="0"/>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175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矩形 45058"/>
          <p:cNvSpPr/>
          <p:nvPr/>
        </p:nvSpPr>
        <p:spPr>
          <a:xfrm>
            <a:off x="827584" y="771550"/>
            <a:ext cx="7129462" cy="584775"/>
          </a:xfrm>
          <a:prstGeom prst="rect">
            <a:avLst/>
          </a:prstGeom>
          <a:noFill/>
          <a:ln w="9525">
            <a:noFill/>
          </a:ln>
        </p:spPr>
        <p:txBody>
          <a:bodyPr anchor="ctr">
            <a:spAutoFit/>
          </a:bodyPr>
          <a:lstStyle/>
          <a:p>
            <a:r>
              <a:rPr lang="en-US" altLang="zh-CN" sz="3200" b="1" dirty="0" smtClean="0">
                <a:solidFill>
                  <a:srgbClr val="FF3300"/>
                </a:solidFill>
                <a:latin typeface="Arial" panose="020B0604020202020204" pitchFamily="34" charset="0"/>
                <a:ea typeface="黑体" panose="02010609060101010101" pitchFamily="2" charset="-122"/>
              </a:rPr>
              <a:t>3</a:t>
            </a:r>
            <a:r>
              <a:rPr lang="zh-CN" altLang="en-US" sz="3200" b="1" dirty="0">
                <a:solidFill>
                  <a:srgbClr val="FF3300"/>
                </a:solidFill>
                <a:latin typeface="Arial" panose="020B0604020202020204" pitchFamily="34" charset="0"/>
                <a:ea typeface="黑体" panose="02010609060101010101" pitchFamily="2" charset="-122"/>
              </a:rPr>
              <a:t>、吸毒危害社会</a:t>
            </a:r>
            <a:endParaRPr lang="zh-CN" altLang="en-US" sz="3200" dirty="0">
              <a:solidFill>
                <a:srgbClr val="FF3300"/>
              </a:solidFill>
              <a:latin typeface="Arial" panose="020B0604020202020204" pitchFamily="34" charset="0"/>
            </a:endParaRPr>
          </a:p>
        </p:txBody>
      </p:sp>
      <p:sp>
        <p:nvSpPr>
          <p:cNvPr id="45061" name="矩形 45060"/>
          <p:cNvSpPr/>
          <p:nvPr/>
        </p:nvSpPr>
        <p:spPr>
          <a:xfrm>
            <a:off x="1259632" y="1563638"/>
            <a:ext cx="2970685" cy="461665"/>
          </a:xfrm>
          <a:prstGeom prst="rect">
            <a:avLst/>
          </a:prstGeom>
          <a:noFill/>
          <a:ln w="9525">
            <a:noFill/>
          </a:ln>
        </p:spPr>
        <p:txBody>
          <a:bodyPr wrap="none" anchor="ctr">
            <a:spAutoFit/>
          </a:bodyPr>
          <a:lstStyle/>
          <a:p>
            <a:r>
              <a:rPr lang="zh-CN" altLang="en-US" sz="2400" b="1" dirty="0">
                <a:solidFill>
                  <a:srgbClr val="FF3300"/>
                </a:solidFill>
                <a:latin typeface="黑体" panose="02010609060101010101" pitchFamily="2" charset="-122"/>
                <a:ea typeface="黑体" panose="02010609060101010101" pitchFamily="2" charset="-122"/>
              </a:rPr>
              <a:t>（</a:t>
            </a:r>
            <a:r>
              <a:rPr lang="en-US" altLang="zh-CN" sz="2400" b="1" dirty="0">
                <a:solidFill>
                  <a:srgbClr val="FF3300"/>
                </a:solidFill>
                <a:latin typeface="黑体" panose="02010609060101010101" pitchFamily="2" charset="-122"/>
                <a:ea typeface="黑体" panose="02010609060101010101" pitchFamily="2" charset="-122"/>
              </a:rPr>
              <a:t>2</a:t>
            </a:r>
            <a:r>
              <a:rPr lang="zh-CN" altLang="en-US" sz="2400" b="1" dirty="0">
                <a:solidFill>
                  <a:srgbClr val="FF3300"/>
                </a:solidFill>
                <a:latin typeface="黑体" panose="02010609060101010101" pitchFamily="2" charset="-122"/>
                <a:ea typeface="黑体" panose="02010609060101010101" pitchFamily="2" charset="-122"/>
              </a:rPr>
              <a:t>）败坏社会风气 </a:t>
            </a:r>
          </a:p>
        </p:txBody>
      </p:sp>
      <p:sp>
        <p:nvSpPr>
          <p:cNvPr id="45062" name="矩形 45061"/>
          <p:cNvSpPr/>
          <p:nvPr/>
        </p:nvSpPr>
        <p:spPr>
          <a:xfrm>
            <a:off x="611560" y="2283718"/>
            <a:ext cx="7922362" cy="1200329"/>
          </a:xfrm>
          <a:prstGeom prst="rect">
            <a:avLst/>
          </a:prstGeom>
          <a:noFill/>
          <a:ln w="9525">
            <a:noFill/>
          </a:ln>
        </p:spPr>
        <p:txBody>
          <a:bodyPr wrap="none" anchor="ctr">
            <a:spAutoFit/>
          </a:bodyPr>
          <a:lstStyle/>
          <a:p>
            <a:r>
              <a:rPr lang="en-US" altLang="zh-CN" sz="2400" b="1" dirty="0">
                <a:latin typeface="黑体" panose="02010609060101010101" pitchFamily="2" charset="-122"/>
                <a:ea typeface="黑体" panose="02010609060101010101" pitchFamily="2" charset="-122"/>
              </a:rPr>
              <a:t>    </a:t>
            </a:r>
            <a:r>
              <a:rPr lang="zh-CN" altLang="en-US" sz="2400" b="1" dirty="0">
                <a:latin typeface="黑体" panose="02010609060101010101" pitchFamily="2" charset="-122"/>
                <a:ea typeface="黑体" panose="02010609060101010101" pitchFamily="2" charset="-122"/>
              </a:rPr>
              <a:t>吸毒败坏社会风气，腐蚀人的灵魂，摧毁民族精神，</a:t>
            </a:r>
          </a:p>
          <a:p>
            <a:r>
              <a:rPr lang="zh-CN" altLang="en-US" sz="2400" b="1" dirty="0">
                <a:latin typeface="黑体" panose="02010609060101010101" pitchFamily="2" charset="-122"/>
                <a:ea typeface="黑体" panose="02010609060101010101" pitchFamily="2" charset="-122"/>
              </a:rPr>
              <a:t>这已成为全世界普遍的问题。据调查，我国</a:t>
            </a:r>
            <a:r>
              <a:rPr lang="en-US" altLang="zh-CN" sz="2400" b="1" dirty="0">
                <a:latin typeface="黑体" panose="02010609060101010101" pitchFamily="2" charset="-122"/>
                <a:ea typeface="黑体" panose="02010609060101010101" pitchFamily="2" charset="-122"/>
              </a:rPr>
              <a:t>80%</a:t>
            </a:r>
            <a:r>
              <a:rPr lang="zh-CN" altLang="en-US" sz="2400" b="1" dirty="0">
                <a:latin typeface="黑体" panose="02010609060101010101" pitchFamily="2" charset="-122"/>
                <a:ea typeface="黑体" panose="02010609060101010101" pitchFamily="2" charset="-122"/>
              </a:rPr>
              <a:t>的女吸毒</a:t>
            </a:r>
          </a:p>
          <a:p>
            <a:r>
              <a:rPr lang="zh-CN" altLang="en-US" sz="2400" b="1" dirty="0">
                <a:latin typeface="黑体" panose="02010609060101010101" pitchFamily="2" charset="-122"/>
                <a:ea typeface="黑体" panose="02010609060101010101" pitchFamily="2" charset="-122"/>
              </a:rPr>
              <a:t>人员靠卖淫维持吸毒消费。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5061"/>
                                        </p:tgtEl>
                                        <p:attrNameLst>
                                          <p:attrName>style.visibility</p:attrName>
                                        </p:attrNameLst>
                                      </p:cBhvr>
                                      <p:to>
                                        <p:strVal val="visible"/>
                                      </p:to>
                                    </p:set>
                                    <p:anim calcmode="lin" valueType="num">
                                      <p:cBhvr>
                                        <p:cTn id="7" dur="1" fill="hold"/>
                                        <p:tgtEl>
                                          <p:spTgt spid="45061"/>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5062"/>
                                        </p:tgtEl>
                                        <p:attrNameLst>
                                          <p:attrName>style.visibility</p:attrName>
                                        </p:attrNameLst>
                                      </p:cBhvr>
                                      <p:to>
                                        <p:strVal val="visible"/>
                                      </p:to>
                                    </p:set>
                                    <p:anim calcmode="lin" valueType="num">
                                      <p:cBhvr>
                                        <p:cTn id="12" dur="1" fill="hold"/>
                                        <p:tgtEl>
                                          <p:spTgt spid="4506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1" grpId="0"/>
      <p:bldP spid="4506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文本框 25603"/>
          <p:cNvSpPr txBox="1"/>
          <p:nvPr/>
        </p:nvSpPr>
        <p:spPr>
          <a:xfrm>
            <a:off x="0" y="195486"/>
            <a:ext cx="9144000" cy="1477328"/>
          </a:xfrm>
          <a:prstGeom prst="rect">
            <a:avLst/>
          </a:prstGeom>
          <a:noFill/>
          <a:ln w="9525">
            <a:noFill/>
          </a:ln>
        </p:spPr>
        <p:txBody>
          <a:bodyPr wrap="square">
            <a:spAutoFit/>
          </a:bodyPr>
          <a:lstStyle/>
          <a:p>
            <a:pPr>
              <a:lnSpc>
                <a:spcPct val="150000"/>
              </a:lnSpc>
            </a:pPr>
            <a:r>
              <a:rPr lang="en-US" altLang="zh-CN" sz="2400" b="1" dirty="0">
                <a:latin typeface="黑体" panose="02010609060101010101" pitchFamily="2" charset="-122"/>
                <a:ea typeface="黑体" panose="02010609060101010101" pitchFamily="2" charset="-122"/>
              </a:rPr>
              <a:t>    </a:t>
            </a:r>
            <a:r>
              <a:rPr lang="zh-CN" altLang="en-US" sz="3600" b="1" dirty="0">
                <a:solidFill>
                  <a:srgbClr val="FF3300"/>
                </a:solidFill>
                <a:latin typeface="黑体" panose="02010609060101010101" pitchFamily="2" charset="-122"/>
                <a:ea typeface="黑体" panose="02010609060101010101" pitchFamily="2" charset="-122"/>
              </a:rPr>
              <a:t>毒品的危害</a:t>
            </a:r>
            <a:r>
              <a:rPr lang="zh-CN" altLang="en-US" sz="3600" b="1" dirty="0" smtClean="0">
                <a:solidFill>
                  <a:srgbClr val="FF3300"/>
                </a:solidFill>
                <a:latin typeface="黑体" panose="02010609060101010101" pitchFamily="2" charset="-122"/>
                <a:ea typeface="黑体" panose="02010609060101010101" pitchFamily="2" charset="-122"/>
              </a:rPr>
              <a:t>：</a:t>
            </a:r>
            <a:endParaRPr lang="en-US" altLang="zh-CN" sz="3600" b="1" dirty="0" smtClean="0">
              <a:solidFill>
                <a:srgbClr val="FF3300"/>
              </a:solidFill>
              <a:latin typeface="黑体" panose="02010609060101010101" pitchFamily="2" charset="-122"/>
              <a:ea typeface="黑体" panose="02010609060101010101" pitchFamily="2" charset="-122"/>
            </a:endParaRPr>
          </a:p>
          <a:p>
            <a:pPr>
              <a:lnSpc>
                <a:spcPct val="150000"/>
              </a:lnSpc>
            </a:pPr>
            <a:r>
              <a:rPr lang="zh-CN" altLang="en-US" sz="2400" b="1" dirty="0" smtClean="0">
                <a:latin typeface="黑体" panose="02010609060101010101" pitchFamily="2" charset="-122"/>
                <a:ea typeface="黑体" panose="02010609060101010101" pitchFamily="2" charset="-122"/>
              </a:rPr>
              <a:t>          可概</a:t>
            </a:r>
            <a:r>
              <a:rPr lang="zh-CN" altLang="en-US" sz="2400" b="1" dirty="0">
                <a:latin typeface="黑体" panose="02010609060101010101" pitchFamily="2" charset="-122"/>
                <a:ea typeface="黑体" panose="02010609060101010101" pitchFamily="2" charset="-122"/>
              </a:rPr>
              <a:t>括为“</a:t>
            </a:r>
            <a:r>
              <a:rPr lang="zh-CN" altLang="en-US" sz="2400" b="1" dirty="0">
                <a:solidFill>
                  <a:srgbClr val="FF3300"/>
                </a:solidFill>
                <a:latin typeface="黑体" panose="02010609060101010101" pitchFamily="2" charset="-122"/>
                <a:ea typeface="黑体" panose="02010609060101010101" pitchFamily="2" charset="-122"/>
              </a:rPr>
              <a:t>毁灭自己</a:t>
            </a:r>
            <a:r>
              <a:rPr lang="zh-CN" altLang="en-US" sz="2400" b="1" dirty="0">
                <a:latin typeface="黑体" panose="02010609060101010101" pitchFamily="2" charset="-122"/>
                <a:ea typeface="黑体" panose="02010609060101010101" pitchFamily="2" charset="-122"/>
              </a:rPr>
              <a:t>、</a:t>
            </a:r>
            <a:r>
              <a:rPr lang="zh-CN" altLang="en-US" sz="2400" b="1" dirty="0">
                <a:solidFill>
                  <a:srgbClr val="FF3300"/>
                </a:solidFill>
                <a:latin typeface="黑体" panose="02010609060101010101" pitchFamily="2" charset="-122"/>
                <a:ea typeface="黑体" panose="02010609060101010101" pitchFamily="2" charset="-122"/>
              </a:rPr>
              <a:t>祸及家庭</a:t>
            </a:r>
            <a:r>
              <a:rPr lang="zh-CN" altLang="en-US" sz="2400" b="1" dirty="0">
                <a:latin typeface="黑体" panose="02010609060101010101" pitchFamily="2" charset="-122"/>
                <a:ea typeface="黑体" panose="02010609060101010101" pitchFamily="2" charset="-122"/>
              </a:rPr>
              <a:t>、</a:t>
            </a:r>
            <a:r>
              <a:rPr lang="zh-CN" altLang="en-US" sz="2400" b="1" dirty="0">
                <a:solidFill>
                  <a:srgbClr val="FF3300"/>
                </a:solidFill>
                <a:latin typeface="黑体" panose="02010609060101010101" pitchFamily="2" charset="-122"/>
                <a:ea typeface="黑体" panose="02010609060101010101" pitchFamily="2" charset="-122"/>
              </a:rPr>
              <a:t>危害社会</a:t>
            </a:r>
            <a:r>
              <a:rPr lang="en-US" altLang="zh-CN" sz="2400" b="1" dirty="0">
                <a:latin typeface="黑体" panose="02010609060101010101" pitchFamily="2" charset="-122"/>
                <a:ea typeface="黑体" panose="02010609060101010101" pitchFamily="2" charset="-122"/>
              </a:rPr>
              <a:t>"12</a:t>
            </a:r>
            <a:r>
              <a:rPr lang="zh-CN" altLang="en-US" sz="2400" b="1" dirty="0">
                <a:latin typeface="黑体" panose="02010609060101010101" pitchFamily="2" charset="-122"/>
                <a:ea typeface="黑体" panose="02010609060101010101" pitchFamily="2" charset="-122"/>
              </a:rPr>
              <a:t>个字。 </a:t>
            </a:r>
          </a:p>
        </p:txBody>
      </p:sp>
      <p:graphicFrame>
        <p:nvGraphicFramePr>
          <p:cNvPr id="2050" name="Object 2"/>
          <p:cNvGraphicFramePr>
            <a:graphicFrameLocks noChangeAspect="1"/>
          </p:cNvGraphicFramePr>
          <p:nvPr/>
        </p:nvGraphicFramePr>
        <p:xfrm>
          <a:off x="323528" y="1599642"/>
          <a:ext cx="5040560" cy="1890210"/>
        </p:xfrm>
        <a:graphic>
          <a:graphicData uri="http://schemas.openxmlformats.org/presentationml/2006/ole">
            <p:oleObj spid="_x0000_s2050" r:id="rId3" imgW="6096000" imgH="4067075" progId="">
              <p:embed/>
            </p:oleObj>
          </a:graphicData>
        </a:graphic>
      </p:graphicFrame>
      <p:sp>
        <p:nvSpPr>
          <p:cNvPr id="5" name="Text Box 4"/>
          <p:cNvSpPr txBox="1">
            <a:spLocks noChangeArrowheads="1"/>
          </p:cNvSpPr>
          <p:nvPr/>
        </p:nvSpPr>
        <p:spPr bwMode="auto">
          <a:xfrm>
            <a:off x="323528" y="3705876"/>
            <a:ext cx="5362600" cy="830997"/>
          </a:xfrm>
          <a:prstGeom prst="rect">
            <a:avLst/>
          </a:prstGeom>
          <a:noFill/>
          <a:ln w="9525">
            <a:noFill/>
            <a:miter lim="800000"/>
            <a:headEnd/>
            <a:tailEnd/>
          </a:ln>
          <a:effectLst/>
        </p:spPr>
        <p:txBody>
          <a:bodyPr wrap="square">
            <a:spAutoFit/>
          </a:bodyPr>
          <a:lstStyle/>
          <a:p>
            <a:r>
              <a:rPr lang="zh-CN" altLang="en-US" sz="4800" b="1" dirty="0"/>
              <a:t>青少年占</a:t>
            </a:r>
            <a:r>
              <a:rPr lang="zh-CN" altLang="en-US" sz="4800" b="1" dirty="0">
                <a:solidFill>
                  <a:srgbClr val="FD3803"/>
                </a:solidFill>
              </a:rPr>
              <a:t>75%</a:t>
            </a:r>
            <a:r>
              <a:rPr lang="zh-CN" altLang="en-US" sz="4800" b="1" dirty="0"/>
              <a:t>左右</a:t>
            </a:r>
          </a:p>
        </p:txBody>
      </p:sp>
      <p:sp>
        <p:nvSpPr>
          <p:cNvPr id="6" name="圆角矩形标注 5"/>
          <p:cNvSpPr/>
          <p:nvPr/>
        </p:nvSpPr>
        <p:spPr>
          <a:xfrm>
            <a:off x="5724128" y="1995686"/>
            <a:ext cx="3024336" cy="1026114"/>
          </a:xfrm>
          <a:prstGeom prst="wedgeRoundRectCallout">
            <a:avLst>
              <a:gd name="adj1" fmla="val -33024"/>
              <a:gd name="adj2" fmla="val -8518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000000"/>
                </a:solidFill>
              </a:rPr>
              <a:t>毒品离青少年有多远呢？</a:t>
            </a:r>
            <a:endParaRPr lang="zh-CN" altLang="en-US" sz="3200" b="1"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blinds(horizontal)">
                                      <p:cBhvr>
                                        <p:cTn id="14" dur="500"/>
                                        <p:tgtEl>
                                          <p:spTgt spid="2050"/>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矩形 27651"/>
          <p:cNvSpPr/>
          <p:nvPr/>
        </p:nvSpPr>
        <p:spPr>
          <a:xfrm>
            <a:off x="395536" y="987574"/>
            <a:ext cx="8352928" cy="707886"/>
          </a:xfrm>
          <a:prstGeom prst="rect">
            <a:avLst/>
          </a:prstGeom>
          <a:noFill/>
          <a:ln w="9525">
            <a:noFill/>
          </a:ln>
        </p:spPr>
        <p:txBody>
          <a:bodyPr wrap="square" anchor="ctr">
            <a:spAutoFit/>
          </a:bodyPr>
          <a:lstStyle/>
          <a:p>
            <a:pPr indent="266700"/>
            <a:r>
              <a:rPr lang="zh-CN" altLang="en-US" sz="2000" b="1" dirty="0">
                <a:latin typeface="黑体" panose="02010609060101010101" pitchFamily="2" charset="-122"/>
                <a:ea typeface="黑体" panose="02010609060101010101" pitchFamily="2" charset="-122"/>
              </a:rPr>
              <a:t>（</a:t>
            </a:r>
            <a:r>
              <a:rPr lang="en-US" altLang="zh-CN" sz="2000" b="1" dirty="0">
                <a:latin typeface="黑体" panose="02010609060101010101" pitchFamily="2" charset="-122"/>
                <a:ea typeface="黑体" panose="02010609060101010101" pitchFamily="2" charset="-122"/>
              </a:rPr>
              <a:t>1</a:t>
            </a:r>
            <a:r>
              <a:rPr lang="zh-CN" altLang="en-US" sz="2000" b="1" dirty="0">
                <a:latin typeface="黑体" panose="02010609060101010101" pitchFamily="2" charset="-122"/>
                <a:ea typeface="黑体" panose="02010609060101010101" pitchFamily="2" charset="-122"/>
              </a:rPr>
              <a:t>） </a:t>
            </a:r>
            <a:r>
              <a:rPr lang="zh-CN" altLang="en-US" sz="2000" b="1" dirty="0">
                <a:solidFill>
                  <a:srgbClr val="FF3300"/>
                </a:solidFill>
                <a:latin typeface="黑体" panose="02010609060101010101" pitchFamily="2" charset="-122"/>
                <a:ea typeface="黑体" panose="02010609060101010101" pitchFamily="2" charset="-122"/>
              </a:rPr>
              <a:t>好奇心驱使</a:t>
            </a:r>
            <a:r>
              <a:rPr lang="zh-CN" altLang="en-US" sz="2000" b="1" dirty="0">
                <a:latin typeface="黑体" panose="02010609060101010101" pitchFamily="2" charset="-122"/>
                <a:ea typeface="黑体" panose="02010609060101010101" pitchFamily="2" charset="-122"/>
              </a:rPr>
              <a:t>：“试一试”、“尝新鲜”。这就是走上吸毒不归路的开端。</a:t>
            </a:r>
          </a:p>
        </p:txBody>
      </p:sp>
      <p:sp>
        <p:nvSpPr>
          <p:cNvPr id="27654" name="矩形 27653"/>
          <p:cNvSpPr/>
          <p:nvPr/>
        </p:nvSpPr>
        <p:spPr>
          <a:xfrm>
            <a:off x="611560" y="1707654"/>
            <a:ext cx="7785712" cy="400110"/>
          </a:xfrm>
          <a:prstGeom prst="rect">
            <a:avLst/>
          </a:prstGeom>
          <a:noFill/>
          <a:ln w="9525">
            <a:noFill/>
          </a:ln>
        </p:spPr>
        <p:txBody>
          <a:bodyPr wrap="square" anchor="ctr">
            <a:spAutoFit/>
          </a:bodyPr>
          <a:lstStyle/>
          <a:p>
            <a:r>
              <a:rPr lang="zh-CN" altLang="en-US" sz="2000" b="1" dirty="0">
                <a:latin typeface="黑体" panose="02010609060101010101" pitchFamily="2" charset="-122"/>
                <a:ea typeface="黑体" panose="02010609060101010101" pitchFamily="2" charset="-122"/>
              </a:rPr>
              <a:t>（</a:t>
            </a:r>
            <a:r>
              <a:rPr lang="en-US" altLang="zh-CN" sz="2000" b="1" dirty="0">
                <a:latin typeface="黑体" panose="02010609060101010101" pitchFamily="2" charset="-122"/>
                <a:ea typeface="黑体" panose="02010609060101010101" pitchFamily="2" charset="-122"/>
              </a:rPr>
              <a:t>2</a:t>
            </a:r>
            <a:r>
              <a:rPr lang="zh-CN" altLang="en-US" sz="2000" b="1" dirty="0">
                <a:latin typeface="黑体" panose="02010609060101010101" pitchFamily="2" charset="-122"/>
                <a:ea typeface="黑体" panose="02010609060101010101" pitchFamily="2" charset="-122"/>
              </a:rPr>
              <a:t>） </a:t>
            </a:r>
            <a:r>
              <a:rPr lang="zh-CN" altLang="en-US" sz="2000" b="1" dirty="0">
                <a:solidFill>
                  <a:srgbClr val="FF3300"/>
                </a:solidFill>
                <a:latin typeface="黑体" panose="02010609060101010101" pitchFamily="2" charset="-122"/>
                <a:ea typeface="黑体" panose="02010609060101010101" pitchFamily="2" charset="-122"/>
              </a:rPr>
              <a:t>寻找刺激</a:t>
            </a:r>
            <a:r>
              <a:rPr lang="zh-CN" altLang="en-US" sz="2000" b="1" dirty="0">
                <a:latin typeface="黑体" panose="02010609060101010101" pitchFamily="2" charset="-122"/>
                <a:ea typeface="黑体" panose="02010609060101010101" pitchFamily="2" charset="-122"/>
              </a:rPr>
              <a:t>：认为吸毒时髦、气派、富有。</a:t>
            </a:r>
          </a:p>
        </p:txBody>
      </p:sp>
      <p:sp>
        <p:nvSpPr>
          <p:cNvPr id="27655" name="矩形 27654"/>
          <p:cNvSpPr/>
          <p:nvPr/>
        </p:nvSpPr>
        <p:spPr>
          <a:xfrm>
            <a:off x="539552" y="2139702"/>
            <a:ext cx="8168933" cy="707886"/>
          </a:xfrm>
          <a:prstGeom prst="rect">
            <a:avLst/>
          </a:prstGeom>
          <a:noFill/>
          <a:ln w="9525">
            <a:noFill/>
          </a:ln>
        </p:spPr>
        <p:txBody>
          <a:bodyPr wrap="square" anchor="ctr">
            <a:spAutoFit/>
          </a:bodyPr>
          <a:lstStyle/>
          <a:p>
            <a:r>
              <a:rPr lang="en-US" altLang="zh-CN" b="1" dirty="0">
                <a:latin typeface="Arial" panose="020B0604020202020204" pitchFamily="34" charset="0"/>
              </a:rPr>
              <a:t> </a:t>
            </a:r>
            <a:r>
              <a:rPr lang="zh-CN" altLang="en-US" sz="2000" b="1" dirty="0">
                <a:latin typeface="黑体" panose="02010609060101010101" pitchFamily="2" charset="-122"/>
                <a:ea typeface="黑体" panose="02010609060101010101" pitchFamily="2" charset="-122"/>
              </a:rPr>
              <a:t>（</a:t>
            </a:r>
            <a:r>
              <a:rPr lang="en-US" altLang="zh-CN" sz="2000" b="1" dirty="0">
                <a:latin typeface="黑体" panose="02010609060101010101" pitchFamily="2" charset="-122"/>
                <a:ea typeface="黑体" panose="02010609060101010101" pitchFamily="2" charset="-122"/>
              </a:rPr>
              <a:t>3</a:t>
            </a:r>
            <a:r>
              <a:rPr lang="zh-CN" altLang="en-US" sz="2000" b="1" dirty="0">
                <a:latin typeface="黑体" panose="02010609060101010101" pitchFamily="2" charset="-122"/>
                <a:ea typeface="黑体" panose="02010609060101010101" pitchFamily="2" charset="-122"/>
              </a:rPr>
              <a:t>） </a:t>
            </a:r>
            <a:r>
              <a:rPr lang="zh-CN" altLang="en-US" sz="2000" b="1" dirty="0">
                <a:solidFill>
                  <a:srgbClr val="FF3300"/>
                </a:solidFill>
                <a:latin typeface="黑体" panose="02010609060101010101" pitchFamily="2" charset="-122"/>
                <a:ea typeface="黑体" panose="02010609060101010101" pitchFamily="2" charset="-122"/>
              </a:rPr>
              <a:t>逆反心理</a:t>
            </a:r>
            <a:r>
              <a:rPr lang="zh-CN" altLang="en-US" sz="2000" b="1" dirty="0">
                <a:latin typeface="黑体" panose="02010609060101010101" pitchFamily="2" charset="-122"/>
                <a:ea typeface="黑体" panose="02010609060101010101" pitchFamily="2" charset="-122"/>
              </a:rPr>
              <a:t>：有的被激将而吸毒，个性极强的人往往被自信心所蒙蔽。</a:t>
            </a:r>
          </a:p>
        </p:txBody>
      </p:sp>
      <p:sp>
        <p:nvSpPr>
          <p:cNvPr id="27656" name="矩形 27655"/>
          <p:cNvSpPr/>
          <p:nvPr/>
        </p:nvSpPr>
        <p:spPr>
          <a:xfrm>
            <a:off x="611560" y="2787774"/>
            <a:ext cx="8051174" cy="707886"/>
          </a:xfrm>
          <a:prstGeom prst="rect">
            <a:avLst/>
          </a:prstGeom>
          <a:noFill/>
          <a:ln w="9525">
            <a:noFill/>
          </a:ln>
        </p:spPr>
        <p:txBody>
          <a:bodyPr wrap="square" anchor="ctr">
            <a:spAutoFit/>
          </a:bodyPr>
          <a:lstStyle/>
          <a:p>
            <a:r>
              <a:rPr lang="zh-CN" altLang="en-US" sz="2000" b="1" dirty="0">
                <a:latin typeface="黑体" panose="02010609060101010101" pitchFamily="2" charset="-122"/>
                <a:ea typeface="黑体" panose="02010609060101010101" pitchFamily="2" charset="-122"/>
              </a:rPr>
              <a:t>（</a:t>
            </a:r>
            <a:r>
              <a:rPr lang="en-US" altLang="zh-CN" sz="2000" b="1" dirty="0">
                <a:latin typeface="黑体" panose="02010609060101010101" pitchFamily="2" charset="-122"/>
                <a:ea typeface="黑体" panose="02010609060101010101" pitchFamily="2" charset="-122"/>
              </a:rPr>
              <a:t>4</a:t>
            </a:r>
            <a:r>
              <a:rPr lang="zh-CN" altLang="en-US" sz="2000" b="1" dirty="0">
                <a:latin typeface="黑体" panose="02010609060101010101" pitchFamily="2" charset="-122"/>
                <a:ea typeface="黑体" panose="02010609060101010101" pitchFamily="2" charset="-122"/>
              </a:rPr>
              <a:t>）</a:t>
            </a:r>
            <a:r>
              <a:rPr lang="zh-CN" altLang="en-US" sz="2000" dirty="0">
                <a:latin typeface="黑体" panose="02010609060101010101" pitchFamily="2" charset="-122"/>
                <a:ea typeface="黑体" panose="02010609060101010101" pitchFamily="2" charset="-122"/>
              </a:rPr>
              <a:t> </a:t>
            </a:r>
            <a:r>
              <a:rPr lang="zh-CN" altLang="en-US" sz="2000" b="1" dirty="0">
                <a:solidFill>
                  <a:srgbClr val="FF3300"/>
                </a:solidFill>
                <a:latin typeface="黑体" panose="02010609060101010101" pitchFamily="2" charset="-122"/>
                <a:ea typeface="黑体" panose="02010609060101010101" pitchFamily="2" charset="-122"/>
              </a:rPr>
              <a:t>被欺骗、引诱</a:t>
            </a:r>
            <a:r>
              <a:rPr lang="zh-CN" altLang="en-US" sz="2000" b="1" dirty="0">
                <a:latin typeface="黑体" panose="02010609060101010101" pitchFamily="2" charset="-122"/>
                <a:ea typeface="黑体" panose="02010609060101010101" pitchFamily="2" charset="-122"/>
              </a:rPr>
              <a:t>：不少毒贩为扩大毒网，经常利用青少年学生的无知多方引诱。 </a:t>
            </a:r>
          </a:p>
        </p:txBody>
      </p:sp>
      <p:sp>
        <p:nvSpPr>
          <p:cNvPr id="27657" name="矩形 27656"/>
          <p:cNvSpPr/>
          <p:nvPr/>
        </p:nvSpPr>
        <p:spPr>
          <a:xfrm>
            <a:off x="611560" y="123478"/>
            <a:ext cx="8229600" cy="857250"/>
          </a:xfrm>
          <a:prstGeom prst="rect">
            <a:avLst/>
          </a:prstGeom>
          <a:noFill/>
          <a:ln w="9525">
            <a:noFill/>
          </a:ln>
        </p:spPr>
        <p:txBody>
          <a:bodyPr anchor="ctr"/>
          <a:lstStyle>
            <a:lvl1pPr marL="0" lvl="0" indent="0" algn="ctr" defTabSz="914400" rtl="0" eaLnBrk="1" fontAlgn="base" latinLnBrk="0" hangingPunct="1">
              <a:lnSpc>
                <a:spcPct val="100000"/>
              </a:lnSpc>
              <a:spcBef>
                <a:spcPct val="0"/>
              </a:spcBef>
              <a:spcAft>
                <a:spcPct val="0"/>
              </a:spcAft>
              <a:buNone/>
              <a:defRPr sz="4400" u="none" kern="1200" baseline="0">
                <a:solidFill>
                  <a:schemeClr val="tx2"/>
                </a:solidFill>
                <a:latin typeface="Arial" panose="020B0604020202020204" pitchFamily="34" charset="0"/>
                <a:ea typeface="宋体" panose="02010600030101010101" pitchFamily="2" charset="-122"/>
              </a:defRPr>
            </a:lvl1pPr>
          </a:lstStyle>
          <a:p>
            <a:pPr lvl="0" algn="l"/>
            <a:r>
              <a:rPr lang="zh-CN" altLang="en-US" b="1" dirty="0">
                <a:solidFill>
                  <a:srgbClr val="FF3300"/>
                </a:solidFill>
                <a:ea typeface="黑体" panose="02010609060101010101" pitchFamily="2" charset="-122"/>
              </a:rPr>
              <a:t>三、导致吸毒的原因</a:t>
            </a:r>
          </a:p>
        </p:txBody>
      </p:sp>
      <p:sp>
        <p:nvSpPr>
          <p:cNvPr id="8" name="矩形 7"/>
          <p:cNvSpPr/>
          <p:nvPr/>
        </p:nvSpPr>
        <p:spPr>
          <a:xfrm>
            <a:off x="611560" y="3507854"/>
            <a:ext cx="7917281" cy="400110"/>
          </a:xfrm>
          <a:prstGeom prst="rect">
            <a:avLst/>
          </a:prstGeom>
          <a:noFill/>
          <a:ln w="9525">
            <a:noFill/>
          </a:ln>
        </p:spPr>
        <p:txBody>
          <a:bodyPr wrap="square" anchor="ctr">
            <a:spAutoFit/>
          </a:bodyPr>
          <a:lstStyle/>
          <a:p>
            <a:r>
              <a:rPr lang="zh-CN" altLang="en-US" sz="2000" b="1" dirty="0">
                <a:latin typeface="黑体" panose="02010609060101010101" pitchFamily="2" charset="-122"/>
                <a:ea typeface="黑体" panose="02010609060101010101" pitchFamily="2" charset="-122"/>
              </a:rPr>
              <a:t>（</a:t>
            </a:r>
            <a:r>
              <a:rPr lang="en-US" altLang="zh-CN" sz="2000" b="1" dirty="0">
                <a:latin typeface="黑体" panose="02010609060101010101" pitchFamily="2" charset="-122"/>
                <a:ea typeface="黑体" panose="02010609060101010101" pitchFamily="2" charset="-122"/>
              </a:rPr>
              <a:t>5</a:t>
            </a:r>
            <a:r>
              <a:rPr lang="zh-CN" altLang="en-US" sz="2000" b="1" dirty="0">
                <a:latin typeface="黑体" panose="02010609060101010101" pitchFamily="2" charset="-122"/>
                <a:ea typeface="黑体" panose="02010609060101010101" pitchFamily="2" charset="-122"/>
              </a:rPr>
              <a:t>） </a:t>
            </a:r>
            <a:r>
              <a:rPr lang="zh-CN" altLang="en-US" sz="2000" b="1" dirty="0">
                <a:solidFill>
                  <a:srgbClr val="FF3300"/>
                </a:solidFill>
                <a:latin typeface="黑体" panose="02010609060101010101" pitchFamily="2" charset="-122"/>
                <a:ea typeface="黑体" panose="02010609060101010101" pitchFamily="2" charset="-122"/>
              </a:rPr>
              <a:t>环境影响</a:t>
            </a:r>
            <a:r>
              <a:rPr lang="zh-CN" altLang="en-US" sz="2000" b="1" dirty="0">
                <a:latin typeface="黑体" panose="02010609060101010101" pitchFamily="2" charset="-122"/>
                <a:ea typeface="黑体" panose="02010609060101010101" pitchFamily="2" charset="-122"/>
              </a:rPr>
              <a:t>：多见于家庭亲友，所谓近墨者黑。</a:t>
            </a:r>
          </a:p>
        </p:txBody>
      </p:sp>
      <p:sp>
        <p:nvSpPr>
          <p:cNvPr id="9" name="矩形 8"/>
          <p:cNvSpPr/>
          <p:nvPr/>
        </p:nvSpPr>
        <p:spPr>
          <a:xfrm>
            <a:off x="611560" y="4011910"/>
            <a:ext cx="8144587" cy="707886"/>
          </a:xfrm>
          <a:prstGeom prst="rect">
            <a:avLst/>
          </a:prstGeom>
          <a:noFill/>
          <a:ln w="9525">
            <a:noFill/>
          </a:ln>
        </p:spPr>
        <p:txBody>
          <a:bodyPr wrap="square" anchor="ctr">
            <a:spAutoFit/>
          </a:bodyPr>
          <a:lstStyle/>
          <a:p>
            <a:r>
              <a:rPr lang="zh-CN" altLang="en-US" sz="2000" b="1" dirty="0">
                <a:latin typeface="黑体" panose="02010609060101010101" pitchFamily="2" charset="-122"/>
                <a:ea typeface="黑体" panose="02010609060101010101" pitchFamily="2" charset="-122"/>
              </a:rPr>
              <a:t>（</a:t>
            </a:r>
            <a:r>
              <a:rPr lang="en-US" altLang="zh-CN" sz="2000" b="1" dirty="0">
                <a:latin typeface="黑体" panose="02010609060101010101" pitchFamily="2" charset="-122"/>
                <a:ea typeface="黑体" panose="02010609060101010101" pitchFamily="2" charset="-122"/>
              </a:rPr>
              <a:t>6</a:t>
            </a:r>
            <a:r>
              <a:rPr lang="zh-CN" altLang="en-US" sz="2000" b="1" dirty="0">
                <a:latin typeface="黑体" panose="02010609060101010101" pitchFamily="2" charset="-122"/>
                <a:ea typeface="黑体" panose="02010609060101010101" pitchFamily="2" charset="-122"/>
              </a:rPr>
              <a:t>） </a:t>
            </a:r>
            <a:r>
              <a:rPr lang="zh-CN" altLang="en-US" sz="2000" b="1" dirty="0">
                <a:solidFill>
                  <a:srgbClr val="FF3300"/>
                </a:solidFill>
                <a:latin typeface="黑体" panose="02010609060101010101" pitchFamily="2" charset="-122"/>
                <a:ea typeface="黑体" panose="02010609060101010101" pitchFamily="2" charset="-122"/>
              </a:rPr>
              <a:t>负面生活事件影响</a:t>
            </a:r>
            <a:r>
              <a:rPr lang="zh-CN" altLang="en-US" sz="2000" b="1" dirty="0">
                <a:latin typeface="黑体" panose="02010609060101010101" pitchFamily="2" charset="-122"/>
                <a:ea typeface="黑体" panose="02010609060101010101" pitchFamily="2" charset="-122"/>
              </a:rPr>
              <a:t>：意志薄弱的人更容易发生。失恋、父母离异、    事业受挫、失业等引起的苦闷、情绪低落，以毒麻醉，解脱苦恼。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1" fill="hold"/>
                                        <p:tgtEl>
                                          <p:spTgt spid="27652"/>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7654"/>
                                        </p:tgtEl>
                                        <p:attrNameLst>
                                          <p:attrName>style.visibility</p:attrName>
                                        </p:attrNameLst>
                                      </p:cBhvr>
                                      <p:to>
                                        <p:strVal val="visible"/>
                                      </p:to>
                                    </p:set>
                                    <p:anim calcmode="lin" valueType="num">
                                      <p:cBhvr>
                                        <p:cTn id="12" dur="1" fill="hold"/>
                                        <p:tgtEl>
                                          <p:spTgt spid="27654"/>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7655"/>
                                        </p:tgtEl>
                                        <p:attrNameLst>
                                          <p:attrName>style.visibility</p:attrName>
                                        </p:attrNameLst>
                                      </p:cBhvr>
                                      <p:to>
                                        <p:strVal val="visible"/>
                                      </p:to>
                                    </p:set>
                                    <p:anim calcmode="lin" valueType="num">
                                      <p:cBhvr>
                                        <p:cTn id="17" dur="1" fill="hold"/>
                                        <p:tgtEl>
                                          <p:spTgt spid="27655"/>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7656"/>
                                        </p:tgtEl>
                                        <p:attrNameLst>
                                          <p:attrName>style.visibility</p:attrName>
                                        </p:attrNameLst>
                                      </p:cBhvr>
                                      <p:to>
                                        <p:strVal val="visible"/>
                                      </p:to>
                                    </p:set>
                                    <p:anim calcmode="lin" valueType="num">
                                      <p:cBhvr>
                                        <p:cTn id="22" dur="1" fill="hold"/>
                                        <p:tgtEl>
                                          <p:spTgt spid="27656"/>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 fill="hold"/>
                                        <p:tgtEl>
                                          <p:spTgt spid="8"/>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P spid="27654" grpId="0"/>
      <p:bldP spid="27655" grpId="0"/>
      <p:bldP spid="27656"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zh-CN" altLang="en-US" b="1" dirty="0">
                <a:solidFill>
                  <a:srgbClr val="FD3803"/>
                </a:solidFill>
              </a:rPr>
              <a:t>哪类青少</a:t>
            </a:r>
            <a:r>
              <a:rPr lang="zh-CN" altLang="en-US" b="1" dirty="0" smtClean="0">
                <a:solidFill>
                  <a:srgbClr val="FD3803"/>
                </a:solidFill>
              </a:rPr>
              <a:t>年容易</a:t>
            </a:r>
            <a:r>
              <a:rPr lang="zh-CN" altLang="en-US" b="1" dirty="0">
                <a:solidFill>
                  <a:srgbClr val="FD3803"/>
                </a:solidFill>
              </a:rPr>
              <a:t>沾染上毒品？</a:t>
            </a:r>
          </a:p>
        </p:txBody>
      </p:sp>
      <p:sp>
        <p:nvSpPr>
          <p:cNvPr id="51203" name="Rectangle 3"/>
          <p:cNvSpPr>
            <a:spLocks noGrp="1" noChangeArrowheads="1"/>
          </p:cNvSpPr>
          <p:nvPr>
            <p:ph type="body" idx="1"/>
          </p:nvPr>
        </p:nvSpPr>
        <p:spPr>
          <a:xfrm>
            <a:off x="467544" y="1491630"/>
            <a:ext cx="8244408" cy="3394472"/>
          </a:xfrm>
        </p:spPr>
        <p:txBody>
          <a:bodyPr/>
          <a:lstStyle/>
          <a:p>
            <a:pPr>
              <a:spcBef>
                <a:spcPct val="40000"/>
              </a:spcBef>
            </a:pPr>
            <a:r>
              <a:rPr lang="zh-CN" altLang="en-US" sz="2800" dirty="0"/>
              <a:t>1、</a:t>
            </a:r>
            <a:r>
              <a:rPr lang="zh-CN" altLang="en-US" sz="2800" b="1" dirty="0"/>
              <a:t>与社会无业、不良人士接触者；</a:t>
            </a:r>
          </a:p>
          <a:p>
            <a:pPr>
              <a:spcBef>
                <a:spcPct val="40000"/>
              </a:spcBef>
            </a:pPr>
            <a:r>
              <a:rPr lang="zh-CN" altLang="en-US" sz="2800" b="1" dirty="0"/>
              <a:t>2、出入网吧、ktv、酒吧等不合时宜的场所；</a:t>
            </a:r>
          </a:p>
          <a:p>
            <a:pPr>
              <a:spcBef>
                <a:spcPct val="40000"/>
              </a:spcBef>
            </a:pPr>
            <a:r>
              <a:rPr lang="zh-CN" altLang="en-US" sz="2800" b="1" dirty="0"/>
              <a:t>3、易产生挫败感、不能够承担压力的青少年；</a:t>
            </a:r>
          </a:p>
          <a:p>
            <a:pPr>
              <a:spcBef>
                <a:spcPct val="40000"/>
              </a:spcBef>
            </a:pPr>
            <a:r>
              <a:rPr lang="zh-CN" altLang="en-US" sz="2800" b="1" dirty="0"/>
              <a:t>4、警惕性差，随意结交网友、社会朋友的青少年。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15107_0">
            <a:hlinkClick r:id="rId2"/>
          </p:cNvPr>
          <p:cNvPicPr>
            <a:picLocks noChangeAspect="1" noChangeArrowheads="1"/>
          </p:cNvPicPr>
          <p:nvPr/>
        </p:nvPicPr>
        <p:blipFill>
          <a:blip r:embed="rId3" cstate="print"/>
          <a:srcRect l="16954" t="4605" r="7443" b="24593"/>
          <a:stretch>
            <a:fillRect/>
          </a:stretch>
        </p:blipFill>
        <p:spPr bwMode="auto">
          <a:xfrm>
            <a:off x="468313" y="1600200"/>
            <a:ext cx="3600450" cy="2883694"/>
          </a:xfrm>
          <a:prstGeom prst="rect">
            <a:avLst/>
          </a:prstGeom>
          <a:noFill/>
          <a:ln w="9525">
            <a:noFill/>
            <a:miter lim="800000"/>
            <a:headEnd/>
            <a:tailEnd/>
          </a:ln>
          <a:effectLst/>
        </p:spPr>
      </p:pic>
      <p:sp>
        <p:nvSpPr>
          <p:cNvPr id="52227" name="Text Box 3"/>
          <p:cNvSpPr txBox="1">
            <a:spLocks noChangeArrowheads="1"/>
          </p:cNvSpPr>
          <p:nvPr/>
        </p:nvSpPr>
        <p:spPr bwMode="auto">
          <a:xfrm>
            <a:off x="611560" y="1059582"/>
            <a:ext cx="8353425" cy="523220"/>
          </a:xfrm>
          <a:prstGeom prst="rect">
            <a:avLst/>
          </a:prstGeom>
          <a:noFill/>
          <a:ln w="9525">
            <a:noFill/>
            <a:miter lim="800000"/>
            <a:headEnd/>
            <a:tailEnd/>
          </a:ln>
        </p:spPr>
        <p:txBody>
          <a:bodyPr>
            <a:spAutoFit/>
          </a:bodyPr>
          <a:lstStyle/>
          <a:p>
            <a:r>
              <a:rPr lang="zh-CN" altLang="en-US" sz="2800" b="1" dirty="0">
                <a:solidFill>
                  <a:srgbClr val="000000"/>
                </a:solidFill>
                <a:latin typeface="Times New Roman" pitchFamily="18" charset="0"/>
                <a:ea typeface="宋体" pitchFamily="2" charset="-122"/>
                <a:cs typeface="Times New Roman" pitchFamily="18" charset="0"/>
                <a:sym typeface="Times New Roman" pitchFamily="18" charset="0"/>
              </a:rPr>
              <a:t> 据统计</a:t>
            </a:r>
            <a:r>
              <a:rPr lang="zh-CN" altLang="en-US" sz="2800" b="1" dirty="0">
                <a:solidFill>
                  <a:srgbClr val="000000"/>
                </a:solidFill>
                <a:latin typeface="宋体" pitchFamily="2" charset="-122"/>
                <a:ea typeface="宋体" pitchFamily="2" charset="-122"/>
                <a:sym typeface="宋体" pitchFamily="2" charset="-122"/>
              </a:rPr>
              <a:t>国际上戒毒二次复吸率达</a:t>
            </a:r>
            <a:r>
              <a:rPr lang="en-US" altLang="zh-CN" sz="2800" b="1" i="1" dirty="0">
                <a:solidFill>
                  <a:srgbClr val="CC0000"/>
                </a:solidFill>
                <a:latin typeface="Times New Roman" pitchFamily="18" charset="0"/>
                <a:ea typeface="宋体" pitchFamily="2" charset="-122"/>
                <a:cs typeface="Times New Roman" pitchFamily="18" charset="0"/>
                <a:sym typeface="Times New Roman" pitchFamily="18" charset="0"/>
              </a:rPr>
              <a:t>98%</a:t>
            </a:r>
            <a:r>
              <a:rPr lang="zh-CN" altLang="en-US" sz="2800" b="1" dirty="0">
                <a:solidFill>
                  <a:srgbClr val="000000"/>
                </a:solidFill>
                <a:latin typeface="宋体" pitchFamily="2" charset="-122"/>
                <a:ea typeface="宋体" pitchFamily="2" charset="-122"/>
                <a:sym typeface="宋体" pitchFamily="2" charset="-122"/>
              </a:rPr>
              <a:t>。</a:t>
            </a:r>
            <a:endParaRPr lang="zh-CN" altLang="en-US" sz="2800" b="1" dirty="0">
              <a:solidFill>
                <a:srgbClr val="FF0000"/>
              </a:solidFill>
              <a:latin typeface="隶书" pitchFamily="49" charset="-122"/>
              <a:ea typeface="隶书" pitchFamily="49" charset="-122"/>
              <a:sym typeface="隶书" pitchFamily="49" charset="-122"/>
            </a:endParaRPr>
          </a:p>
        </p:txBody>
      </p:sp>
      <p:pic>
        <p:nvPicPr>
          <p:cNvPr id="52228" name="Picture 4" descr="失足">
            <a:hlinkClick r:id="rId4"/>
          </p:cNvPr>
          <p:cNvPicPr>
            <a:picLocks noChangeAspect="1" noChangeArrowheads="1"/>
          </p:cNvPicPr>
          <p:nvPr/>
        </p:nvPicPr>
        <p:blipFill>
          <a:blip r:embed="rId5" cstate="print"/>
          <a:srcRect l="13506" t="5486" r="12213" b="23807"/>
          <a:stretch>
            <a:fillRect/>
          </a:stretch>
        </p:blipFill>
        <p:spPr bwMode="auto">
          <a:xfrm>
            <a:off x="4356101" y="1491853"/>
            <a:ext cx="4291013" cy="3489722"/>
          </a:xfrm>
          <a:prstGeom prst="rect">
            <a:avLst/>
          </a:prstGeom>
          <a:ln>
            <a:noFill/>
          </a:ln>
          <a:effectLst>
            <a:softEdge rad="112500"/>
          </a:effectLst>
        </p:spPr>
      </p:pic>
      <p:sp>
        <p:nvSpPr>
          <p:cNvPr id="52229" name="Text Box 5"/>
          <p:cNvSpPr txBox="1">
            <a:spLocks noChangeArrowheads="1"/>
          </p:cNvSpPr>
          <p:nvPr/>
        </p:nvSpPr>
        <p:spPr bwMode="auto">
          <a:xfrm>
            <a:off x="611560" y="267494"/>
            <a:ext cx="8208962" cy="769441"/>
          </a:xfrm>
          <a:prstGeom prst="rect">
            <a:avLst/>
          </a:prstGeom>
          <a:noFill/>
          <a:ln w="9525">
            <a:noFill/>
            <a:miter lim="800000"/>
            <a:headEnd/>
            <a:tailEnd/>
          </a:ln>
          <a:effectLst/>
        </p:spPr>
        <p:txBody>
          <a:bodyPr>
            <a:spAutoFit/>
          </a:bodyPr>
          <a:lstStyle/>
          <a:p>
            <a:r>
              <a:rPr lang="zh-CN" altLang="en-US" sz="4400" b="1" dirty="0">
                <a:solidFill>
                  <a:srgbClr val="FB2805"/>
                </a:solidFill>
                <a:latin typeface="方正综艺简体" pitchFamily="2" charset="-122"/>
                <a:ea typeface="方正综艺简体" pitchFamily="2" charset="-122"/>
                <a:sym typeface="宋体" pitchFamily="2" charset="-122"/>
              </a:rPr>
              <a:t>一定要学会对毒品说“不”！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2227"/>
                                        </p:tgtEl>
                                        <p:attrNameLst>
                                          <p:attrName>style.visibility</p:attrName>
                                        </p:attrNameLst>
                                      </p:cBhvr>
                                      <p:to>
                                        <p:strVal val="visible"/>
                                      </p:to>
                                    </p:set>
                                    <p:anim calcmode="lin" valueType="num">
                                      <p:cBhvr>
                                        <p:cTn id="7" dur="500" fill="hold"/>
                                        <p:tgtEl>
                                          <p:spTgt spid="52227"/>
                                        </p:tgtEl>
                                        <p:attrNameLst>
                                          <p:attrName>ppt_w</p:attrName>
                                        </p:attrNameLst>
                                      </p:cBhvr>
                                      <p:tavLst>
                                        <p:tav tm="0">
                                          <p:val>
                                            <p:fltVal val="0"/>
                                          </p:val>
                                        </p:tav>
                                        <p:tav tm="100000">
                                          <p:val>
                                            <p:strVal val="#ppt_w"/>
                                          </p:val>
                                        </p:tav>
                                      </p:tavLst>
                                    </p:anim>
                                    <p:anim calcmode="lin" valueType="num">
                                      <p:cBhvr>
                                        <p:cTn id="8" dur="500" fill="hold"/>
                                        <p:tgtEl>
                                          <p:spTgt spid="52227"/>
                                        </p:tgtEl>
                                        <p:attrNameLst>
                                          <p:attrName>ppt_h</p:attrName>
                                        </p:attrNameLst>
                                      </p:cBhvr>
                                      <p:tavLst>
                                        <p:tav tm="0">
                                          <p:val>
                                            <p:fltVal val="0"/>
                                          </p:val>
                                        </p:tav>
                                        <p:tav tm="100000">
                                          <p:val>
                                            <p:strVal val="#ppt_h"/>
                                          </p:val>
                                        </p:tav>
                                      </p:tavLst>
                                    </p:anim>
                                    <p:anim calcmode="lin" valueType="num">
                                      <p:cBhvr>
                                        <p:cTn id="9" dur="500" fill="hold"/>
                                        <p:tgtEl>
                                          <p:spTgt spid="52227"/>
                                        </p:tgtEl>
                                        <p:attrNameLst>
                                          <p:attrName>style.rotation</p:attrName>
                                        </p:attrNameLst>
                                      </p:cBhvr>
                                      <p:tavLst>
                                        <p:tav tm="0">
                                          <p:val>
                                            <p:fltVal val="360"/>
                                          </p:val>
                                        </p:tav>
                                        <p:tav tm="100000">
                                          <p:val>
                                            <p:fltVal val="0"/>
                                          </p:val>
                                        </p:tav>
                                      </p:tavLst>
                                    </p:anim>
                                    <p:animEffect transition="in" filter="fade">
                                      <p:cBhvr>
                                        <p:cTn id="10" dur="500"/>
                                        <p:tgtEl>
                                          <p:spTgt spid="52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ldLvl="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1042988" y="1168004"/>
            <a:ext cx="6553200" cy="369332"/>
          </a:xfrm>
          <a:prstGeom prst="rect">
            <a:avLst/>
          </a:prstGeom>
          <a:noFill/>
          <a:ln w="9525">
            <a:noFill/>
            <a:miter lim="800000"/>
            <a:headEnd/>
            <a:tailEnd/>
          </a:ln>
          <a:effectLst/>
        </p:spPr>
        <p:txBody>
          <a:bodyPr>
            <a:spAutoFit/>
          </a:bodyPr>
          <a:lstStyle/>
          <a:p>
            <a:pPr>
              <a:spcBef>
                <a:spcPct val="50000"/>
              </a:spcBef>
            </a:pPr>
            <a:endParaRPr lang="zh-CN" altLang="en-US" sz="1800">
              <a:ea typeface="宋体" pitchFamily="2" charset="-122"/>
            </a:endParaRPr>
          </a:p>
        </p:txBody>
      </p:sp>
      <p:sp>
        <p:nvSpPr>
          <p:cNvPr id="57347" name="Text Box 3"/>
          <p:cNvSpPr txBox="1">
            <a:spLocks noChangeArrowheads="1"/>
          </p:cNvSpPr>
          <p:nvPr/>
        </p:nvSpPr>
        <p:spPr bwMode="auto">
          <a:xfrm>
            <a:off x="251521" y="1113588"/>
            <a:ext cx="8892479" cy="3741602"/>
          </a:xfrm>
          <a:prstGeom prst="rect">
            <a:avLst/>
          </a:prstGeom>
          <a:noFill/>
          <a:ln w="9525">
            <a:noFill/>
            <a:miter lim="800000"/>
            <a:headEnd/>
            <a:tailEnd/>
          </a:ln>
          <a:effectLst/>
        </p:spPr>
        <p:txBody>
          <a:bodyPr wrap="square">
            <a:spAutoFit/>
          </a:bodyPr>
          <a:lstStyle/>
          <a:p>
            <a:r>
              <a:rPr lang="zh-CN" altLang="en-US" sz="2400" b="1" dirty="0" smtClean="0">
                <a:ea typeface="宋体" pitchFamily="2" charset="-122"/>
              </a:rPr>
              <a:t>（</a:t>
            </a:r>
            <a:r>
              <a:rPr lang="zh-CN" altLang="en-US" sz="2400" b="1" dirty="0">
                <a:ea typeface="宋体" pitchFamily="2" charset="-122"/>
              </a:rPr>
              <a:t>1）树立正确的人生观</a:t>
            </a:r>
          </a:p>
          <a:p>
            <a:pPr>
              <a:lnSpc>
                <a:spcPct val="120000"/>
              </a:lnSpc>
              <a:spcBef>
                <a:spcPct val="30000"/>
              </a:spcBef>
            </a:pPr>
            <a:r>
              <a:rPr lang="zh-CN" altLang="en-US" sz="2400" b="1" dirty="0">
                <a:ea typeface="宋体" pitchFamily="2" charset="-122"/>
              </a:rPr>
              <a:t>（2）构筑拒毒心理防线</a:t>
            </a:r>
            <a:br>
              <a:rPr lang="zh-CN" altLang="en-US" sz="2400" b="1" dirty="0">
                <a:ea typeface="宋体" pitchFamily="2" charset="-122"/>
              </a:rPr>
            </a:br>
            <a:r>
              <a:rPr lang="zh-CN" altLang="en-US" sz="2400" b="1" dirty="0">
                <a:ea typeface="宋体" pitchFamily="2" charset="-122"/>
              </a:rPr>
              <a:t>          ①正确把握好奇心，抵制不良诱惑 </a:t>
            </a:r>
            <a:br>
              <a:rPr lang="zh-CN" altLang="en-US" sz="2400" b="1" dirty="0">
                <a:ea typeface="宋体" pitchFamily="2" charset="-122"/>
              </a:rPr>
            </a:br>
            <a:r>
              <a:rPr lang="zh-CN" altLang="en-US" sz="2400" b="1" dirty="0">
                <a:ea typeface="宋体" pitchFamily="2" charset="-122"/>
              </a:rPr>
              <a:t>          ②正确对待挫折和困难 </a:t>
            </a:r>
            <a:br>
              <a:rPr lang="zh-CN" altLang="en-US" sz="2400" b="1" dirty="0">
                <a:ea typeface="宋体" pitchFamily="2" charset="-122"/>
              </a:rPr>
            </a:br>
            <a:r>
              <a:rPr lang="zh-CN" altLang="en-US" sz="2400" b="1" dirty="0">
                <a:ea typeface="宋体" pitchFamily="2" charset="-122"/>
              </a:rPr>
              <a:t>（3）养成良好的行为习惯：</a:t>
            </a:r>
          </a:p>
          <a:p>
            <a:pPr>
              <a:lnSpc>
                <a:spcPct val="120000"/>
              </a:lnSpc>
              <a:spcBef>
                <a:spcPct val="30000"/>
              </a:spcBef>
            </a:pPr>
            <a:r>
              <a:rPr lang="zh-CN" altLang="en-US" sz="2400" b="1" dirty="0">
                <a:ea typeface="宋体" pitchFamily="2" charset="-122"/>
              </a:rPr>
              <a:t>　　  ①不吸烟、不喝酒</a:t>
            </a:r>
            <a:br>
              <a:rPr lang="zh-CN" altLang="en-US" sz="2400" b="1" dirty="0">
                <a:ea typeface="宋体" pitchFamily="2" charset="-122"/>
              </a:rPr>
            </a:br>
            <a:r>
              <a:rPr lang="zh-CN" altLang="en-US" sz="2400" b="1" dirty="0">
                <a:ea typeface="宋体" pitchFamily="2" charset="-122"/>
              </a:rPr>
              <a:t>         ②慎重交友</a:t>
            </a:r>
            <a:br>
              <a:rPr lang="zh-CN" altLang="en-US" sz="2400" b="1" dirty="0">
                <a:ea typeface="宋体" pitchFamily="2" charset="-122"/>
              </a:rPr>
            </a:br>
            <a:r>
              <a:rPr lang="zh-CN" altLang="en-US" sz="2400" b="1" dirty="0">
                <a:ea typeface="宋体" pitchFamily="2" charset="-122"/>
              </a:rPr>
              <a:t>         ③不涉足青少年不宜进入的场所 </a:t>
            </a:r>
          </a:p>
        </p:txBody>
      </p:sp>
      <p:sp>
        <p:nvSpPr>
          <p:cNvPr id="4" name="矩形 3"/>
          <p:cNvSpPr>
            <a:spLocks noRot="1"/>
          </p:cNvSpPr>
          <p:nvPr/>
        </p:nvSpPr>
        <p:spPr>
          <a:xfrm>
            <a:off x="395536" y="249492"/>
            <a:ext cx="8540750" cy="857250"/>
          </a:xfrm>
          <a:prstGeom prst="rect">
            <a:avLst/>
          </a:prstGeom>
          <a:noFill/>
          <a:ln w="9525">
            <a:noFill/>
          </a:ln>
        </p:spPr>
        <p:txBody>
          <a:bodyPr anchor="ctr"/>
          <a:lstStyle>
            <a:lvl1pPr marL="0" lvl="0" indent="0" algn="ctr" defTabSz="914400" rtl="0" eaLnBrk="1" fontAlgn="base" latinLnBrk="0" hangingPunct="1">
              <a:lnSpc>
                <a:spcPct val="100000"/>
              </a:lnSpc>
              <a:spcBef>
                <a:spcPct val="0"/>
              </a:spcBef>
              <a:spcAft>
                <a:spcPct val="0"/>
              </a:spcAft>
              <a:buNone/>
              <a:defRPr sz="4400" u="none" kern="1200" baseline="0">
                <a:solidFill>
                  <a:schemeClr val="tx2"/>
                </a:solidFill>
                <a:latin typeface="Arial" panose="020B0604020202020204" pitchFamily="34" charset="0"/>
                <a:ea typeface="宋体" panose="02010600030101010101" pitchFamily="2" charset="-122"/>
              </a:defRPr>
            </a:lvl1pPr>
          </a:lstStyle>
          <a:p>
            <a:pPr lvl="0" algn="l"/>
            <a:r>
              <a:rPr lang="zh-CN" altLang="en-US" b="1" dirty="0">
                <a:solidFill>
                  <a:srgbClr val="FF3300"/>
                </a:solidFill>
                <a:ea typeface="黑体" panose="02010609060101010101" pitchFamily="2" charset="-122"/>
              </a:rPr>
              <a:t>四</a:t>
            </a:r>
            <a:r>
              <a:rPr lang="zh-CN" altLang="en-US" b="1" dirty="0" smtClean="0">
                <a:solidFill>
                  <a:srgbClr val="FF3300"/>
                </a:solidFill>
                <a:ea typeface="黑体" panose="02010609060101010101" pitchFamily="2" charset="-122"/>
              </a:rPr>
              <a:t>、青少年如何抵</a:t>
            </a:r>
            <a:r>
              <a:rPr lang="zh-CN" altLang="en-US" b="1" dirty="0">
                <a:solidFill>
                  <a:srgbClr val="FF3300"/>
                </a:solidFill>
                <a:ea typeface="黑体" panose="02010609060101010101" pitchFamily="2" charset="-122"/>
              </a:rPr>
              <a:t>制毒品</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57347"/>
                                        </p:tgtEl>
                                        <p:attrNameLst>
                                          <p:attrName>style.visibility</p:attrName>
                                        </p:attrNameLst>
                                      </p:cBhvr>
                                      <p:to>
                                        <p:strVal val="visible"/>
                                      </p:to>
                                    </p:set>
                                    <p:anim calcmode="lin" valueType="num">
                                      <p:cBhvr>
                                        <p:cTn id="12" dur="1000" fill="hold"/>
                                        <p:tgtEl>
                                          <p:spTgt spid="57347"/>
                                        </p:tgtEl>
                                        <p:attrNameLst>
                                          <p:attrName>ppt_x</p:attrName>
                                        </p:attrNameLst>
                                      </p:cBhvr>
                                      <p:tavLst>
                                        <p:tav tm="0">
                                          <p:val>
                                            <p:strVal val="#ppt_x-.2"/>
                                          </p:val>
                                        </p:tav>
                                        <p:tav tm="100000">
                                          <p:val>
                                            <p:strVal val="#ppt_x"/>
                                          </p:val>
                                        </p:tav>
                                      </p:tavLst>
                                    </p:anim>
                                    <p:anim calcmode="lin" valueType="num">
                                      <p:cBhvr>
                                        <p:cTn id="13" dur="1000" fill="hold"/>
                                        <p:tgtEl>
                                          <p:spTgt spid="57347"/>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7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7" name="内容占位符 47106" descr="5-062000997"/>
          <p:cNvPicPr>
            <a:picLocks noGrp="1" noChangeAspect="1"/>
          </p:cNvPicPr>
          <p:nvPr>
            <p:ph sz="half" idx="1"/>
          </p:nvPr>
        </p:nvPicPr>
        <p:blipFill>
          <a:blip r:embed="rId2" cstate="print"/>
          <a:stretch>
            <a:fillRect/>
          </a:stretch>
        </p:blipFill>
        <p:spPr>
          <a:xfrm>
            <a:off x="250826" y="357188"/>
            <a:ext cx="4329113" cy="4536281"/>
          </a:xfrm>
          <a:ln/>
        </p:spPr>
      </p:pic>
      <p:pic>
        <p:nvPicPr>
          <p:cNvPr id="47108" name="内容占位符 47107" descr="5-062002914"/>
          <p:cNvPicPr>
            <a:picLocks noGrp="1" noChangeAspect="1"/>
          </p:cNvPicPr>
          <p:nvPr>
            <p:ph sz="half" idx="2"/>
          </p:nvPr>
        </p:nvPicPr>
        <p:blipFill>
          <a:blip r:embed="rId3" cstate="print"/>
          <a:stretch>
            <a:fillRect/>
          </a:stretch>
        </p:blipFill>
        <p:spPr>
          <a:xfrm>
            <a:off x="4643439" y="357188"/>
            <a:ext cx="4264025" cy="4536281"/>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7107"/>
                                        </p:tgtEl>
                                        <p:attrNameLst>
                                          <p:attrName>style.visibility</p:attrName>
                                        </p:attrNameLst>
                                      </p:cBhvr>
                                      <p:to>
                                        <p:strVal val="visible"/>
                                      </p:to>
                                    </p:set>
                                    <p:anim calcmode="lin" valueType="num">
                                      <p:cBhvr>
                                        <p:cTn id="7" dur="1" fill="hold"/>
                                        <p:tgtEl>
                                          <p:spTgt spid="4710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7108"/>
                                        </p:tgtEl>
                                        <p:attrNameLst>
                                          <p:attrName>style.visibility</p:attrName>
                                        </p:attrNameLst>
                                      </p:cBhvr>
                                      <p:to>
                                        <p:strVal val="visible"/>
                                      </p:to>
                                    </p:set>
                                    <p:anim calcmode="lin" valueType="num">
                                      <p:cBhvr>
                                        <p:cTn id="12" dur="1" fill="hold"/>
                                        <p:tgtEl>
                                          <p:spTgt spid="4710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Text Box 3"/>
          <p:cNvSpPr txBox="1">
            <a:spLocks noChangeArrowheads="1"/>
          </p:cNvSpPr>
          <p:nvPr/>
        </p:nvSpPr>
        <p:spPr bwMode="auto">
          <a:xfrm>
            <a:off x="611560" y="411510"/>
            <a:ext cx="4320480" cy="769441"/>
          </a:xfrm>
          <a:prstGeom prst="rect">
            <a:avLst/>
          </a:prstGeom>
          <a:solidFill>
            <a:schemeClr val="bg1"/>
          </a:solidFill>
          <a:ln w="9525">
            <a:noFill/>
            <a:miter lim="800000"/>
            <a:headEnd/>
            <a:tailEnd/>
          </a:ln>
          <a:effectLst/>
        </p:spPr>
        <p:txBody>
          <a:bodyPr wrap="square">
            <a:spAutoFit/>
          </a:bodyPr>
          <a:lstStyle/>
          <a:p>
            <a:r>
              <a:rPr lang="zh-CN" altLang="en-US" sz="4400" b="1" dirty="0" smtClean="0">
                <a:solidFill>
                  <a:srgbClr val="FF0000"/>
                </a:solidFill>
                <a:ea typeface="黑体" pitchFamily="49" charset="-122"/>
              </a:rPr>
              <a:t>常</a:t>
            </a:r>
            <a:r>
              <a:rPr lang="zh-CN" altLang="en-US" sz="4400" b="1" dirty="0">
                <a:solidFill>
                  <a:srgbClr val="FF0000"/>
                </a:solidFill>
                <a:ea typeface="黑体" pitchFamily="49" charset="-122"/>
              </a:rPr>
              <a:t>用</a:t>
            </a:r>
            <a:r>
              <a:rPr lang="zh-CN" altLang="en-US" sz="4400" b="1" dirty="0" smtClean="0">
                <a:solidFill>
                  <a:srgbClr val="FF0000"/>
                </a:solidFill>
                <a:ea typeface="黑体" pitchFamily="49" charset="-122"/>
              </a:rPr>
              <a:t>的防毒措</a:t>
            </a:r>
            <a:r>
              <a:rPr lang="zh-CN" altLang="en-US" sz="4400" b="1" dirty="0">
                <a:solidFill>
                  <a:srgbClr val="FF0000"/>
                </a:solidFill>
                <a:ea typeface="黑体" pitchFamily="49" charset="-122"/>
              </a:rPr>
              <a:t>施：</a:t>
            </a:r>
          </a:p>
        </p:txBody>
      </p:sp>
      <p:pic>
        <p:nvPicPr>
          <p:cNvPr id="4" name="Picture 4" descr="lhh_15"/>
          <p:cNvPicPr>
            <a:picLocks noChangeAspect="1" noChangeArrowheads="1"/>
          </p:cNvPicPr>
          <p:nvPr/>
        </p:nvPicPr>
        <p:blipFill>
          <a:blip r:embed="rId2" cstate="print"/>
          <a:srcRect/>
          <a:stretch>
            <a:fillRect/>
          </a:stretch>
        </p:blipFill>
        <p:spPr bwMode="auto">
          <a:xfrm>
            <a:off x="4644008" y="195486"/>
            <a:ext cx="4860032" cy="2712885"/>
          </a:xfrm>
          <a:prstGeom prst="rect">
            <a:avLst/>
          </a:prstGeom>
          <a:noFill/>
          <a:ln w="9525">
            <a:noFill/>
            <a:miter lim="800000"/>
            <a:headEnd/>
            <a:tailEnd/>
          </a:ln>
        </p:spPr>
      </p:pic>
      <p:sp>
        <p:nvSpPr>
          <p:cNvPr id="58370" name="Text Box 2"/>
          <p:cNvSpPr txBox="1">
            <a:spLocks noChangeArrowheads="1"/>
          </p:cNvSpPr>
          <p:nvPr/>
        </p:nvSpPr>
        <p:spPr bwMode="auto">
          <a:xfrm>
            <a:off x="467544" y="1779662"/>
            <a:ext cx="6480720" cy="2677656"/>
          </a:xfrm>
          <a:prstGeom prst="rect">
            <a:avLst/>
          </a:prstGeom>
          <a:noFill/>
          <a:ln w="9525">
            <a:noFill/>
            <a:miter lim="800000"/>
            <a:headEnd/>
            <a:tailEnd/>
          </a:ln>
          <a:effectLst/>
        </p:spPr>
        <p:txBody>
          <a:bodyPr wrap="square">
            <a:spAutoFit/>
          </a:bodyPr>
          <a:lstStyle/>
          <a:p>
            <a:pPr>
              <a:buFont typeface="Wingdings" pitchFamily="2" charset="2"/>
              <a:buChar char="u"/>
            </a:pPr>
            <a:r>
              <a:rPr lang="zh-CN" altLang="en-US" sz="2400" b="1" dirty="0" smtClean="0">
                <a:latin typeface="楷体_GB2312" pitchFamily="49" charset="-122"/>
              </a:rPr>
              <a:t>一、直</a:t>
            </a:r>
            <a:r>
              <a:rPr lang="zh-CN" altLang="en-US" sz="2400" b="1" dirty="0">
                <a:latin typeface="楷体_GB2312" pitchFamily="49" charset="-122"/>
              </a:rPr>
              <a:t>接拒绝</a:t>
            </a:r>
            <a:r>
              <a:rPr lang="zh-CN" altLang="en-US" sz="2400" b="1" dirty="0" smtClean="0">
                <a:latin typeface="楷体_GB2312" pitchFamily="49" charset="-122"/>
              </a:rPr>
              <a:t>；</a:t>
            </a:r>
            <a:endParaRPr lang="en-US" altLang="zh-CN" sz="2400" b="1" dirty="0" smtClean="0">
              <a:latin typeface="楷体_GB2312" pitchFamily="49" charset="-122"/>
            </a:endParaRPr>
          </a:p>
          <a:p>
            <a:pPr>
              <a:buFont typeface="Wingdings" pitchFamily="2" charset="2"/>
              <a:buChar char="u"/>
            </a:pPr>
            <a:r>
              <a:rPr lang="zh-CN" altLang="en-US" sz="2400" b="1" dirty="0" smtClean="0">
                <a:latin typeface="楷体_GB2312" pitchFamily="49" charset="-122"/>
              </a:rPr>
              <a:t>二、找</a:t>
            </a:r>
            <a:r>
              <a:rPr lang="zh-CN" altLang="en-US" sz="2400" b="1" dirty="0">
                <a:latin typeface="楷体_GB2312" pitchFamily="49" charset="-122"/>
              </a:rPr>
              <a:t>借口溜走</a:t>
            </a:r>
            <a:r>
              <a:rPr lang="zh-CN" altLang="en-US" sz="2400" b="1" dirty="0" smtClean="0">
                <a:latin typeface="楷体_GB2312" pitchFamily="49" charset="-122"/>
              </a:rPr>
              <a:t>；</a:t>
            </a:r>
            <a:endParaRPr lang="en-US" altLang="zh-CN" sz="2400" b="1" dirty="0" smtClean="0">
              <a:latin typeface="楷体_GB2312" pitchFamily="49" charset="-122"/>
            </a:endParaRPr>
          </a:p>
          <a:p>
            <a:pPr>
              <a:buFont typeface="Wingdings" pitchFamily="2" charset="2"/>
              <a:buChar char="u"/>
            </a:pPr>
            <a:r>
              <a:rPr lang="zh-CN" altLang="en-US" sz="2400" b="1" dirty="0" smtClean="0">
                <a:latin typeface="楷体_GB2312" pitchFamily="49" charset="-122"/>
              </a:rPr>
              <a:t>三、提</a:t>
            </a:r>
            <a:r>
              <a:rPr lang="zh-CN" altLang="en-US" sz="2400" b="1" dirty="0">
                <a:latin typeface="楷体_GB2312" pitchFamily="49" charset="-122"/>
              </a:rPr>
              <a:t>出相反意见或转移话题</a:t>
            </a:r>
            <a:r>
              <a:rPr lang="zh-CN" altLang="en-US" sz="2400" b="1" dirty="0" smtClean="0">
                <a:latin typeface="楷体_GB2312" pitchFamily="49" charset="-122"/>
              </a:rPr>
              <a:t>；</a:t>
            </a:r>
            <a:endParaRPr lang="en-US" altLang="zh-CN" sz="2400" b="1" dirty="0" smtClean="0">
              <a:latin typeface="楷体_GB2312" pitchFamily="49" charset="-122"/>
            </a:endParaRPr>
          </a:p>
          <a:p>
            <a:pPr>
              <a:buFont typeface="Wingdings" pitchFamily="2" charset="2"/>
              <a:buChar char="u"/>
            </a:pPr>
            <a:r>
              <a:rPr lang="zh-CN" altLang="en-US" sz="2400" b="1" dirty="0" smtClean="0">
                <a:latin typeface="楷体_GB2312" pitchFamily="49" charset="-122"/>
              </a:rPr>
              <a:t>四、秘</a:t>
            </a:r>
            <a:r>
              <a:rPr lang="zh-CN" altLang="en-US" sz="2400" b="1" dirty="0">
                <a:latin typeface="楷体_GB2312" pitchFamily="49" charset="-122"/>
              </a:rPr>
              <a:t>密报</a:t>
            </a:r>
            <a:r>
              <a:rPr lang="zh-CN" altLang="en-US" sz="2400" b="1" dirty="0" smtClean="0">
                <a:latin typeface="楷体_GB2312" pitchFamily="49" charset="-122"/>
              </a:rPr>
              <a:t>案（</a:t>
            </a:r>
            <a:r>
              <a:rPr lang="zh-CN" altLang="en-US" sz="2400" b="1" dirty="0">
                <a:latin typeface="楷体_GB2312" pitchFamily="49" charset="-122"/>
              </a:rPr>
              <a:t>偷偷告诉你依赖的</a:t>
            </a:r>
            <a:r>
              <a:rPr lang="zh-CN" altLang="en-US" sz="2400" b="1" dirty="0" smtClean="0">
                <a:latin typeface="楷体_GB2312" pitchFamily="49" charset="-122"/>
              </a:rPr>
              <a:t>人或</a:t>
            </a:r>
            <a:r>
              <a:rPr lang="zh-CN" altLang="en-US" sz="2400" b="1" dirty="0">
                <a:latin typeface="楷体_GB2312" pitchFamily="49" charset="-122"/>
              </a:rPr>
              <a:t>拨</a:t>
            </a:r>
            <a:r>
              <a:rPr lang="zh-CN" altLang="en-US" sz="2400" b="1" dirty="0" smtClean="0">
                <a:latin typeface="楷体_GB2312" pitchFamily="49" charset="-122"/>
              </a:rPr>
              <a:t>打报</a:t>
            </a:r>
            <a:r>
              <a:rPr lang="zh-CN" altLang="en-US" sz="2400" b="1" dirty="0" smtClean="0">
                <a:latin typeface="楷体_GB2312" pitchFamily="49" charset="-122"/>
              </a:rPr>
              <a:t>警</a:t>
            </a:r>
            <a:r>
              <a:rPr lang="zh-CN" altLang="en-US" sz="2400" b="1" dirty="0">
                <a:latin typeface="楷体_GB2312" pitchFamily="49" charset="-122"/>
              </a:rPr>
              <a:t>电话</a:t>
            </a:r>
            <a:r>
              <a:rPr lang="en-US" sz="2400" b="1" dirty="0">
                <a:latin typeface="楷体_GB2312" pitchFamily="49" charset="-122"/>
              </a:rPr>
              <a:t>:110</a:t>
            </a:r>
            <a:r>
              <a:rPr lang="zh-CN" altLang="en-US" sz="2400" b="1" dirty="0" smtClean="0">
                <a:latin typeface="楷体_GB2312" pitchFamily="49" charset="-122"/>
              </a:rPr>
              <a:t>）；</a:t>
            </a:r>
            <a:endParaRPr lang="en-US" altLang="zh-CN" sz="2400" b="1" dirty="0" smtClean="0">
              <a:latin typeface="楷体_GB2312" pitchFamily="49" charset="-122"/>
            </a:endParaRPr>
          </a:p>
          <a:p>
            <a:pPr>
              <a:buFont typeface="Wingdings" pitchFamily="2" charset="2"/>
              <a:buChar char="u"/>
            </a:pPr>
            <a:r>
              <a:rPr lang="zh-CN" altLang="en-US" sz="2400" b="1" dirty="0" smtClean="0">
                <a:latin typeface="楷体_GB2312" pitchFamily="49" charset="-122"/>
              </a:rPr>
              <a:t>五、当</a:t>
            </a:r>
            <a:r>
              <a:rPr lang="zh-CN" altLang="en-US" sz="2400" b="1" dirty="0">
                <a:latin typeface="楷体_GB2312" pitchFamily="49" charset="-122"/>
              </a:rPr>
              <a:t>毒贩毒友逼你吸毒并威胁你时</a:t>
            </a:r>
            <a:r>
              <a:rPr lang="zh-CN" altLang="en-US" sz="2400" b="1" dirty="0" smtClean="0">
                <a:latin typeface="楷体_GB2312" pitchFamily="49" charset="-122"/>
              </a:rPr>
              <a:t>，要</a:t>
            </a:r>
            <a:r>
              <a:rPr lang="zh-CN" altLang="en-US" sz="2400" b="1" dirty="0">
                <a:latin typeface="楷体_GB2312" pitchFamily="49" charset="-122"/>
              </a:rPr>
              <a:t>第一时间告诉你的家长老师。</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8370">
                                            <p:txEl>
                                              <p:pRg st="0" end="0"/>
                                            </p:txEl>
                                          </p:spTgt>
                                        </p:tgtEl>
                                        <p:attrNameLst>
                                          <p:attrName>style.visibility</p:attrName>
                                        </p:attrNameLst>
                                      </p:cBhvr>
                                      <p:to>
                                        <p:strVal val="visible"/>
                                      </p:to>
                                    </p:set>
                                    <p:anim calcmode="lin" valueType="num">
                                      <p:cBhvr additive="base">
                                        <p:cTn id="7" dur="500" fill="hold"/>
                                        <p:tgtEl>
                                          <p:spTgt spid="5837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837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8370">
                                            <p:txEl>
                                              <p:pRg st="1" end="1"/>
                                            </p:txEl>
                                          </p:spTgt>
                                        </p:tgtEl>
                                        <p:attrNameLst>
                                          <p:attrName>style.visibility</p:attrName>
                                        </p:attrNameLst>
                                      </p:cBhvr>
                                      <p:to>
                                        <p:strVal val="visible"/>
                                      </p:to>
                                    </p:set>
                                    <p:anim calcmode="lin" valueType="num">
                                      <p:cBhvr additive="base">
                                        <p:cTn id="13" dur="500" fill="hold"/>
                                        <p:tgtEl>
                                          <p:spTgt spid="5837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837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8370">
                                            <p:txEl>
                                              <p:pRg st="2" end="2"/>
                                            </p:txEl>
                                          </p:spTgt>
                                        </p:tgtEl>
                                        <p:attrNameLst>
                                          <p:attrName>style.visibility</p:attrName>
                                        </p:attrNameLst>
                                      </p:cBhvr>
                                      <p:to>
                                        <p:strVal val="visible"/>
                                      </p:to>
                                    </p:set>
                                    <p:anim calcmode="lin" valueType="num">
                                      <p:cBhvr additive="base">
                                        <p:cTn id="19" dur="500" fill="hold"/>
                                        <p:tgtEl>
                                          <p:spTgt spid="58370">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837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8370">
                                            <p:txEl>
                                              <p:pRg st="3" end="3"/>
                                            </p:txEl>
                                          </p:spTgt>
                                        </p:tgtEl>
                                        <p:attrNameLst>
                                          <p:attrName>style.visibility</p:attrName>
                                        </p:attrNameLst>
                                      </p:cBhvr>
                                      <p:to>
                                        <p:strVal val="visible"/>
                                      </p:to>
                                    </p:set>
                                    <p:anim calcmode="lin" valueType="num">
                                      <p:cBhvr additive="base">
                                        <p:cTn id="25" dur="500" fill="hold"/>
                                        <p:tgtEl>
                                          <p:spTgt spid="58370">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8370">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8370">
                                            <p:txEl>
                                              <p:pRg st="4" end="4"/>
                                            </p:txEl>
                                          </p:spTgt>
                                        </p:tgtEl>
                                        <p:attrNameLst>
                                          <p:attrName>style.visibility</p:attrName>
                                        </p:attrNameLst>
                                      </p:cBhvr>
                                      <p:to>
                                        <p:strVal val="visible"/>
                                      </p:to>
                                    </p:set>
                                    <p:anim calcmode="lin" valueType="num">
                                      <p:cBhvr additive="base">
                                        <p:cTn id="31" dur="500" fill="hold"/>
                                        <p:tgtEl>
                                          <p:spTgt spid="58370">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8370">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37889"/>
          <p:cNvSpPr>
            <a:spLocks noGrp="1" noRot="1"/>
          </p:cNvSpPr>
          <p:nvPr>
            <p:ph type="title"/>
          </p:nvPr>
        </p:nvSpPr>
        <p:spPr>
          <a:xfrm>
            <a:off x="603250" y="303610"/>
            <a:ext cx="8540750" cy="857250"/>
          </a:xfrm>
          <a:ln/>
        </p:spPr>
        <p:txBody>
          <a:bodyPr anchor="ctr"/>
          <a:lstStyle/>
          <a:p>
            <a:pPr algn="l"/>
            <a:r>
              <a:rPr lang="zh-CN" altLang="en-US" b="1" dirty="0">
                <a:solidFill>
                  <a:srgbClr val="FF3300"/>
                </a:solidFill>
                <a:ea typeface="黑体" panose="02010609060101010101" pitchFamily="2" charset="-122"/>
              </a:rPr>
              <a:t>五、禁毒政策知多少</a:t>
            </a:r>
          </a:p>
        </p:txBody>
      </p:sp>
      <p:sp>
        <p:nvSpPr>
          <p:cNvPr id="37892" name="文本占位符 37891"/>
          <p:cNvSpPr>
            <a:spLocks noGrp="1"/>
          </p:cNvSpPr>
          <p:nvPr>
            <p:ph type="body" idx="1"/>
          </p:nvPr>
        </p:nvSpPr>
        <p:spPr>
          <a:xfrm>
            <a:off x="683568" y="1851670"/>
            <a:ext cx="7992888" cy="2753915"/>
          </a:xfrm>
          <a:ln/>
        </p:spPr>
        <p:txBody>
          <a:bodyPr vert="horz" wrap="square" lIns="91440" tIns="45720" rIns="91440" bIns="45720" anchor="t"/>
          <a:lstStyle/>
          <a:p>
            <a:pPr indent="-76200">
              <a:lnSpc>
                <a:spcPct val="90000"/>
              </a:lnSpc>
              <a:buNone/>
            </a:pPr>
            <a:r>
              <a:rPr lang="zh-CN" altLang="en-US" b="1" dirty="0" smtClean="0"/>
              <a:t>     我</a:t>
            </a:r>
            <a:r>
              <a:rPr lang="zh-CN" altLang="en-US" b="1" dirty="0"/>
              <a:t>国法律规定： 吸毒违法，贩毒有罪！</a:t>
            </a:r>
          </a:p>
          <a:p>
            <a:pPr indent="-76200">
              <a:lnSpc>
                <a:spcPct val="90000"/>
              </a:lnSpc>
              <a:buNone/>
            </a:pPr>
            <a:r>
              <a:rPr lang="zh-CN" altLang="en-US" b="1" dirty="0" smtClean="0"/>
              <a:t>     走</a:t>
            </a:r>
            <a:r>
              <a:rPr lang="zh-CN" altLang="en-US" b="1" dirty="0"/>
              <a:t>私、贩卖、运输、制造毒品，无论数量多少，都应当追究刑事责任，予以刑事处罚。</a:t>
            </a:r>
          </a:p>
          <a:p>
            <a:pPr indent="-76200">
              <a:lnSpc>
                <a:spcPct val="90000"/>
              </a:lnSpc>
              <a:buNone/>
            </a:pPr>
            <a:r>
              <a:rPr lang="zh-CN" altLang="en-US" b="1" dirty="0"/>
              <a:t>　　                   </a:t>
            </a:r>
            <a:r>
              <a:rPr lang="zh-CN" altLang="en-US" b="1" dirty="0" smtClean="0"/>
              <a:t> </a:t>
            </a:r>
            <a:r>
              <a:rPr lang="en-US" altLang="zh-CN" b="1" dirty="0">
                <a:solidFill>
                  <a:srgbClr val="FF3300"/>
                </a:solidFill>
                <a:latin typeface="Arial" panose="020B0604020202020204" pitchFamily="34" charset="0"/>
              </a:rPr>
              <a:t>———</a:t>
            </a:r>
            <a:r>
              <a:rPr lang="en-US" altLang="zh-CN" b="1" dirty="0">
                <a:solidFill>
                  <a:srgbClr val="FF3300"/>
                </a:solidFill>
              </a:rPr>
              <a:t>《</a:t>
            </a:r>
            <a:r>
              <a:rPr lang="zh-CN" altLang="en-US" b="1" dirty="0">
                <a:solidFill>
                  <a:srgbClr val="FF3300"/>
                </a:solidFill>
              </a:rPr>
              <a:t>刑法</a:t>
            </a:r>
            <a:r>
              <a:rPr lang="en-US" altLang="zh-CN" b="1" dirty="0">
                <a:solidFill>
                  <a:srgbClr val="FF3300"/>
                </a:solidFill>
              </a:rPr>
              <a:t>》</a:t>
            </a:r>
            <a:r>
              <a:rPr lang="zh-CN" altLang="en-US" b="1" dirty="0">
                <a:solidFill>
                  <a:srgbClr val="FF3300"/>
                </a:solidFill>
              </a:rPr>
              <a:t>第</a:t>
            </a:r>
            <a:r>
              <a:rPr lang="en-US" altLang="zh-CN" b="1" dirty="0">
                <a:solidFill>
                  <a:srgbClr val="FF3300"/>
                </a:solidFill>
              </a:rPr>
              <a:t>347</a:t>
            </a:r>
            <a:r>
              <a:rPr lang="zh-CN" altLang="en-US" b="1" dirty="0">
                <a:solidFill>
                  <a:srgbClr val="FF3300"/>
                </a:solidFill>
              </a:rPr>
              <a:t>条</a:t>
            </a:r>
          </a:p>
        </p:txBody>
      </p:sp>
      <p:sp>
        <p:nvSpPr>
          <p:cNvPr id="37893" name="文本框 37892"/>
          <p:cNvSpPr txBox="1"/>
          <p:nvPr/>
        </p:nvSpPr>
        <p:spPr>
          <a:xfrm>
            <a:off x="1403648" y="1275606"/>
            <a:ext cx="6192837" cy="584775"/>
          </a:xfrm>
          <a:prstGeom prst="rect">
            <a:avLst/>
          </a:prstGeom>
          <a:noFill/>
          <a:ln w="9525">
            <a:noFill/>
          </a:ln>
        </p:spPr>
        <p:txBody>
          <a:bodyPr>
            <a:spAutoFit/>
          </a:bodyPr>
          <a:lstStyle/>
          <a:p>
            <a:r>
              <a:rPr lang="zh-CN" altLang="en-US" sz="3200" b="1" dirty="0">
                <a:solidFill>
                  <a:srgbClr val="FF3300"/>
                </a:solidFill>
                <a:latin typeface="Arial" panose="020B0604020202020204" pitchFamily="34" charset="0"/>
                <a:ea typeface="黑体" panose="02010609060101010101" pitchFamily="2" charset="-122"/>
              </a:rPr>
              <a:t>谁能</a:t>
            </a:r>
            <a:r>
              <a:rPr lang="zh-CN" altLang="en-US" sz="3200" b="1" dirty="0" smtClean="0">
                <a:solidFill>
                  <a:srgbClr val="FF3300"/>
                </a:solidFill>
                <a:latin typeface="Arial" panose="020B0604020202020204" pitchFamily="34" charset="0"/>
                <a:ea typeface="黑体" panose="02010609060101010101" pitchFamily="2" charset="-122"/>
              </a:rPr>
              <a:t>说说禁</a:t>
            </a:r>
            <a:r>
              <a:rPr lang="zh-CN" altLang="en-US" sz="3200" b="1" dirty="0">
                <a:solidFill>
                  <a:srgbClr val="FF3300"/>
                </a:solidFill>
                <a:latin typeface="Arial" panose="020B0604020202020204" pitchFamily="34" charset="0"/>
                <a:ea typeface="黑体" panose="02010609060101010101" pitchFamily="2" charset="-122"/>
              </a:rPr>
              <a:t>毒的政策</a:t>
            </a:r>
            <a:r>
              <a:rPr lang="zh-CN" altLang="en-US" sz="3200" b="1" dirty="0" smtClean="0">
                <a:solidFill>
                  <a:srgbClr val="FF3300"/>
                </a:solidFill>
                <a:latin typeface="Arial" panose="020B0604020202020204" pitchFamily="34" charset="0"/>
                <a:ea typeface="黑体" panose="02010609060101010101" pitchFamily="2" charset="-122"/>
              </a:rPr>
              <a:t>：</a:t>
            </a:r>
            <a:endParaRPr lang="zh-CN" altLang="en-US" sz="3200" b="1" dirty="0">
              <a:solidFill>
                <a:srgbClr val="FF3300"/>
              </a:solidFill>
              <a:latin typeface="Arial" panose="020B0604020202020204" pitchFamily="34" charset="0"/>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892">
                                            <p:txEl>
                                              <p:pRg st="0" end="0"/>
                                            </p:txEl>
                                          </p:spTgt>
                                        </p:tgtEl>
                                        <p:attrNameLst>
                                          <p:attrName>style.visibility</p:attrName>
                                        </p:attrNameLst>
                                      </p:cBhvr>
                                      <p:to>
                                        <p:strVal val="visible"/>
                                      </p:to>
                                    </p:set>
                                    <p:anim calcmode="lin" valueType="num">
                                      <p:cBhvr additive="base">
                                        <p:cTn id="7" dur="500" fill="hold"/>
                                        <p:tgtEl>
                                          <p:spTgt spid="3789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789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7892">
                                            <p:txEl>
                                              <p:pRg st="1" end="1"/>
                                            </p:txEl>
                                          </p:spTgt>
                                        </p:tgtEl>
                                        <p:attrNameLst>
                                          <p:attrName>style.visibility</p:attrName>
                                        </p:attrNameLst>
                                      </p:cBhvr>
                                      <p:to>
                                        <p:strVal val="visible"/>
                                      </p:to>
                                    </p:set>
                                    <p:anim calcmode="lin" valueType="num">
                                      <p:cBhvr additive="base">
                                        <p:cTn id="13" dur="500" fill="hold"/>
                                        <p:tgtEl>
                                          <p:spTgt spid="3789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7892">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7892">
                                            <p:txEl>
                                              <p:pRg st="2" end="2"/>
                                            </p:txEl>
                                          </p:spTgt>
                                        </p:tgtEl>
                                        <p:attrNameLst>
                                          <p:attrName>style.visibility</p:attrName>
                                        </p:attrNameLst>
                                      </p:cBhvr>
                                      <p:to>
                                        <p:strVal val="visible"/>
                                      </p:to>
                                    </p:set>
                                    <p:anim calcmode="lin" valueType="num">
                                      <p:cBhvr additive="base">
                                        <p:cTn id="17" dur="500" fill="hold"/>
                                        <p:tgtEl>
                                          <p:spTgt spid="3789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789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标题 39937"/>
          <p:cNvSpPr>
            <a:spLocks noGrp="1"/>
          </p:cNvSpPr>
          <p:nvPr>
            <p:ph type="title"/>
          </p:nvPr>
        </p:nvSpPr>
        <p:spPr>
          <a:xfrm>
            <a:off x="0" y="519113"/>
            <a:ext cx="8229600" cy="856060"/>
          </a:xfrm>
          <a:ln/>
        </p:spPr>
        <p:txBody>
          <a:bodyPr anchor="ctr"/>
          <a:lstStyle/>
          <a:p>
            <a:r>
              <a:rPr lang="zh-CN" altLang="en-US" sz="3200" b="1" dirty="0">
                <a:solidFill>
                  <a:srgbClr val="FF3300"/>
                </a:solidFill>
                <a:ea typeface="黑体" panose="02010609060101010101" pitchFamily="2" charset="-122"/>
              </a:rPr>
              <a:t>涉毒犯罪数字标准</a:t>
            </a:r>
          </a:p>
        </p:txBody>
      </p:sp>
      <p:sp>
        <p:nvSpPr>
          <p:cNvPr id="39940" name="矩形 39939"/>
          <p:cNvSpPr/>
          <p:nvPr/>
        </p:nvSpPr>
        <p:spPr>
          <a:xfrm>
            <a:off x="2700339" y="1377703"/>
            <a:ext cx="2969083" cy="461665"/>
          </a:xfrm>
          <a:prstGeom prst="rect">
            <a:avLst/>
          </a:prstGeom>
          <a:noFill/>
          <a:ln w="9525">
            <a:noFill/>
          </a:ln>
        </p:spPr>
        <p:txBody>
          <a:bodyPr wrap="none" anchor="ctr">
            <a:spAutoFit/>
          </a:bodyPr>
          <a:lstStyle/>
          <a:p>
            <a:r>
              <a:rPr lang="zh-CN" altLang="en-US" sz="2400" b="1" dirty="0">
                <a:latin typeface="Arial" panose="020B0604020202020204" pitchFamily="34" charset="0"/>
                <a:ea typeface="黑体" panose="02010609060101010101" pitchFamily="2" charset="-122"/>
              </a:rPr>
              <a:t>罪名、数量及量刑：</a:t>
            </a:r>
          </a:p>
        </p:txBody>
      </p:sp>
      <p:sp>
        <p:nvSpPr>
          <p:cNvPr id="39941" name="矩形 39940"/>
          <p:cNvSpPr/>
          <p:nvPr/>
        </p:nvSpPr>
        <p:spPr>
          <a:xfrm>
            <a:off x="468313" y="2048739"/>
            <a:ext cx="8424862" cy="707886"/>
          </a:xfrm>
          <a:prstGeom prst="rect">
            <a:avLst/>
          </a:prstGeom>
          <a:noFill/>
          <a:ln w="9525">
            <a:noFill/>
          </a:ln>
        </p:spPr>
        <p:txBody>
          <a:bodyPr anchor="ctr">
            <a:spAutoFit/>
          </a:bodyPr>
          <a:lstStyle/>
          <a:p>
            <a:r>
              <a:rPr lang="en-US" altLang="zh-CN" sz="2000" dirty="0">
                <a:latin typeface="黑体" panose="02010609060101010101" pitchFamily="2" charset="-122"/>
                <a:ea typeface="黑体" panose="02010609060101010101" pitchFamily="2" charset="-122"/>
              </a:rPr>
              <a:t>1</a:t>
            </a:r>
            <a:r>
              <a:rPr lang="zh-CN" altLang="en-US" sz="2000" dirty="0">
                <a:latin typeface="黑体" panose="02010609060101010101" pitchFamily="2" charset="-122"/>
                <a:ea typeface="黑体" panose="02010609060101010101" pitchFamily="2" charset="-122"/>
              </a:rPr>
              <a:t>、走私贩卖运输制造毒品：鸦片</a:t>
            </a:r>
            <a:r>
              <a:rPr lang="en-US" altLang="zh-CN" sz="2000" b="1" dirty="0">
                <a:solidFill>
                  <a:srgbClr val="FF3300"/>
                </a:solidFill>
                <a:latin typeface="黑体" panose="02010609060101010101" pitchFamily="2" charset="-122"/>
                <a:ea typeface="黑体" panose="02010609060101010101" pitchFamily="2" charset="-122"/>
              </a:rPr>
              <a:t>1000</a:t>
            </a:r>
            <a:r>
              <a:rPr lang="zh-CN" altLang="en-US" sz="2000" dirty="0">
                <a:latin typeface="黑体" panose="02010609060101010101" pitchFamily="2" charset="-122"/>
                <a:ea typeface="黑体" panose="02010609060101010101" pitchFamily="2" charset="-122"/>
              </a:rPr>
              <a:t>克以上海洛因</a:t>
            </a:r>
            <a:r>
              <a:rPr lang="en-US" altLang="zh-CN" sz="2000" b="1" dirty="0">
                <a:solidFill>
                  <a:srgbClr val="FF3300"/>
                </a:solidFill>
                <a:latin typeface="黑体" panose="02010609060101010101" pitchFamily="2" charset="-122"/>
                <a:ea typeface="黑体" panose="02010609060101010101" pitchFamily="2" charset="-122"/>
              </a:rPr>
              <a:t>50</a:t>
            </a:r>
            <a:r>
              <a:rPr lang="zh-CN" altLang="en-US" sz="2000" dirty="0">
                <a:latin typeface="黑体" panose="02010609060101010101" pitchFamily="2" charset="-122"/>
                <a:ea typeface="黑体" panose="02010609060101010101" pitchFamily="2" charset="-122"/>
              </a:rPr>
              <a:t>克以上，处</a:t>
            </a:r>
            <a:r>
              <a:rPr lang="en-US" altLang="zh-CN" sz="2000" b="1" dirty="0">
                <a:solidFill>
                  <a:srgbClr val="FF3300"/>
                </a:solidFill>
                <a:latin typeface="黑体" panose="02010609060101010101" pitchFamily="2" charset="-122"/>
                <a:ea typeface="黑体" panose="02010609060101010101" pitchFamily="2" charset="-122"/>
              </a:rPr>
              <a:t>15</a:t>
            </a:r>
            <a:r>
              <a:rPr lang="zh-CN" altLang="en-US" sz="2000" dirty="0">
                <a:latin typeface="黑体" panose="02010609060101010101" pitchFamily="2" charset="-122"/>
                <a:ea typeface="黑体" panose="02010609060101010101" pitchFamily="2" charset="-122"/>
              </a:rPr>
              <a:t>年有</a:t>
            </a:r>
          </a:p>
          <a:p>
            <a:r>
              <a:rPr lang="zh-CN" altLang="en-US" sz="2000" dirty="0">
                <a:latin typeface="黑体" panose="02010609060101010101" pitchFamily="2" charset="-122"/>
                <a:ea typeface="黑体" panose="02010609060101010101" pitchFamily="2" charset="-122"/>
              </a:rPr>
              <a:t>   期徒刑，</a:t>
            </a:r>
            <a:r>
              <a:rPr lang="zh-CN" altLang="en-US" sz="2000" dirty="0">
                <a:solidFill>
                  <a:srgbClr val="FF3300"/>
                </a:solidFill>
                <a:latin typeface="黑体" panose="02010609060101010101" pitchFamily="2" charset="-122"/>
                <a:ea typeface="黑体" panose="02010609060101010101" pitchFamily="2" charset="-122"/>
              </a:rPr>
              <a:t>无期徒刑</a:t>
            </a:r>
            <a:r>
              <a:rPr lang="zh-CN" altLang="en-US" sz="2000" dirty="0">
                <a:latin typeface="黑体" panose="02010609060101010101" pitchFamily="2" charset="-122"/>
                <a:ea typeface="黑体" panose="02010609060101010101" pitchFamily="2" charset="-122"/>
              </a:rPr>
              <a:t>或者</a:t>
            </a:r>
            <a:r>
              <a:rPr lang="zh-CN" altLang="en-US" sz="2000" dirty="0">
                <a:solidFill>
                  <a:srgbClr val="FF3300"/>
                </a:solidFill>
                <a:latin typeface="黑体" panose="02010609060101010101" pitchFamily="2" charset="-122"/>
                <a:ea typeface="黑体" panose="02010609060101010101" pitchFamily="2" charset="-122"/>
              </a:rPr>
              <a:t>死刑</a:t>
            </a:r>
            <a:r>
              <a:rPr lang="zh-CN" altLang="en-US" sz="2000" dirty="0">
                <a:latin typeface="黑体" panose="02010609060101010101" pitchFamily="2" charset="-122"/>
                <a:ea typeface="黑体" panose="02010609060101010101" pitchFamily="2" charset="-122"/>
              </a:rPr>
              <a:t>。</a:t>
            </a:r>
          </a:p>
        </p:txBody>
      </p:sp>
      <p:sp>
        <p:nvSpPr>
          <p:cNvPr id="39943" name="矩形 39942"/>
          <p:cNvSpPr/>
          <p:nvPr/>
        </p:nvSpPr>
        <p:spPr>
          <a:xfrm>
            <a:off x="468314" y="2804786"/>
            <a:ext cx="8675687" cy="707886"/>
          </a:xfrm>
          <a:prstGeom prst="rect">
            <a:avLst/>
          </a:prstGeom>
          <a:noFill/>
          <a:ln w="9525">
            <a:noFill/>
          </a:ln>
        </p:spPr>
        <p:txBody>
          <a:bodyPr anchor="ctr">
            <a:spAutoFit/>
          </a:bodyPr>
          <a:lstStyle/>
          <a:p>
            <a:r>
              <a:rPr lang="en-US" altLang="zh-CN" sz="2000" dirty="0">
                <a:latin typeface="黑体" panose="02010609060101010101" pitchFamily="2" charset="-122"/>
                <a:ea typeface="黑体" panose="02010609060101010101" pitchFamily="2" charset="-122"/>
              </a:rPr>
              <a:t>2</a:t>
            </a:r>
            <a:r>
              <a:rPr lang="zh-CN" altLang="en-US" sz="2000" dirty="0">
                <a:latin typeface="黑体" panose="02010609060101010101" pitchFamily="2" charset="-122"/>
                <a:ea typeface="黑体" panose="02010609060101010101" pitchFamily="2" charset="-122"/>
              </a:rPr>
              <a:t>、非法持有毒品：鸦片</a:t>
            </a:r>
            <a:r>
              <a:rPr lang="en-US" altLang="zh-CN" sz="2000" b="1" dirty="0">
                <a:solidFill>
                  <a:srgbClr val="FF3300"/>
                </a:solidFill>
                <a:latin typeface="黑体" panose="02010609060101010101" pitchFamily="2" charset="-122"/>
                <a:ea typeface="黑体" panose="02010609060101010101" pitchFamily="2" charset="-122"/>
              </a:rPr>
              <a:t>1000</a:t>
            </a:r>
            <a:r>
              <a:rPr lang="zh-CN" altLang="en-US" sz="2000" dirty="0">
                <a:latin typeface="黑体" panose="02010609060101010101" pitchFamily="2" charset="-122"/>
                <a:ea typeface="黑体" panose="02010609060101010101" pitchFamily="2" charset="-122"/>
              </a:rPr>
              <a:t>克以上海洛因</a:t>
            </a:r>
            <a:r>
              <a:rPr lang="en-US" altLang="zh-CN" sz="2000" b="1" dirty="0">
                <a:latin typeface="黑体" panose="02010609060101010101" pitchFamily="2" charset="-122"/>
                <a:ea typeface="黑体" panose="02010609060101010101" pitchFamily="2" charset="-122"/>
              </a:rPr>
              <a:t>50</a:t>
            </a:r>
            <a:r>
              <a:rPr lang="zh-CN" altLang="en-US" sz="2000" dirty="0">
                <a:latin typeface="黑体" panose="02010609060101010101" pitchFamily="2" charset="-122"/>
                <a:ea typeface="黑体" panose="02010609060101010101" pitchFamily="2" charset="-122"/>
              </a:rPr>
              <a:t>克以上，处</a:t>
            </a:r>
            <a:r>
              <a:rPr lang="en-US" altLang="zh-CN" sz="2000" b="1" dirty="0">
                <a:solidFill>
                  <a:srgbClr val="FF3300"/>
                </a:solidFill>
                <a:latin typeface="黑体" panose="02010609060101010101" pitchFamily="2" charset="-122"/>
                <a:ea typeface="黑体" panose="02010609060101010101" pitchFamily="2" charset="-122"/>
              </a:rPr>
              <a:t>7</a:t>
            </a:r>
            <a:r>
              <a:rPr lang="zh-CN" altLang="en-US" sz="2000" dirty="0">
                <a:latin typeface="黑体" panose="02010609060101010101" pitchFamily="2" charset="-122"/>
                <a:ea typeface="黑体" panose="02010609060101010101" pitchFamily="2" charset="-122"/>
              </a:rPr>
              <a:t>年以上有期徒刑</a:t>
            </a:r>
          </a:p>
          <a:p>
            <a:r>
              <a:rPr lang="zh-CN" altLang="en-US" sz="2000" dirty="0">
                <a:latin typeface="黑体" panose="02010609060101010101" pitchFamily="2" charset="-122"/>
                <a:ea typeface="黑体" panose="02010609060101010101" pitchFamily="2" charset="-122"/>
              </a:rPr>
              <a:t>   或者</a:t>
            </a:r>
            <a:r>
              <a:rPr lang="zh-CN" altLang="en-US" sz="2000" dirty="0">
                <a:solidFill>
                  <a:srgbClr val="FF3300"/>
                </a:solidFill>
                <a:latin typeface="黑体" panose="02010609060101010101" pitchFamily="2" charset="-122"/>
                <a:ea typeface="黑体" panose="02010609060101010101" pitchFamily="2" charset="-122"/>
              </a:rPr>
              <a:t>无期徒刑</a:t>
            </a:r>
            <a:r>
              <a:rPr lang="zh-CN" altLang="en-US" sz="2000" dirty="0">
                <a:latin typeface="黑体" panose="02010609060101010101" pitchFamily="2" charset="-122"/>
                <a:ea typeface="黑体" panose="0201060906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9940"/>
                                        </p:tgtEl>
                                        <p:attrNameLst>
                                          <p:attrName>style.visibility</p:attrName>
                                        </p:attrNameLst>
                                      </p:cBhvr>
                                      <p:to>
                                        <p:strVal val="visible"/>
                                      </p:to>
                                    </p:set>
                                    <p:anim calcmode="lin" valueType="num">
                                      <p:cBhvr>
                                        <p:cTn id="7" dur="1" fill="hold"/>
                                        <p:tgtEl>
                                          <p:spTgt spid="39940"/>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9941"/>
                                        </p:tgtEl>
                                        <p:attrNameLst>
                                          <p:attrName>style.visibility</p:attrName>
                                        </p:attrNameLst>
                                      </p:cBhvr>
                                      <p:to>
                                        <p:strVal val="visible"/>
                                      </p:to>
                                    </p:set>
                                    <p:anim calcmode="lin" valueType="num">
                                      <p:cBhvr>
                                        <p:cTn id="12" dur="1" fill="hold"/>
                                        <p:tgtEl>
                                          <p:spTgt spid="39941"/>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9943"/>
                                        </p:tgtEl>
                                        <p:attrNameLst>
                                          <p:attrName>style.visibility</p:attrName>
                                        </p:attrNameLst>
                                      </p:cBhvr>
                                      <p:to>
                                        <p:strVal val="visible"/>
                                      </p:to>
                                    </p:set>
                                    <p:anim calcmode="lin" valueType="num">
                                      <p:cBhvr>
                                        <p:cTn id="17" dur="1" fill="hold"/>
                                        <p:tgtEl>
                                          <p:spTgt spid="3994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p:bldP spid="39941" grpId="0"/>
      <p:bldP spid="3994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标题 40961"/>
          <p:cNvSpPr>
            <a:spLocks noGrp="1" noRot="1"/>
          </p:cNvSpPr>
          <p:nvPr>
            <p:ph type="title"/>
          </p:nvPr>
        </p:nvSpPr>
        <p:spPr>
          <a:xfrm>
            <a:off x="603250" y="339502"/>
            <a:ext cx="8540750" cy="857250"/>
          </a:xfrm>
          <a:ln/>
        </p:spPr>
        <p:txBody>
          <a:bodyPr anchor="ctr"/>
          <a:lstStyle/>
          <a:p>
            <a:pPr algn="l"/>
            <a:r>
              <a:rPr lang="zh-CN" altLang="en-US" b="1" dirty="0">
                <a:solidFill>
                  <a:srgbClr val="FF3300"/>
                </a:solidFill>
                <a:ea typeface="黑体" panose="02010609060101010101" pitchFamily="2" charset="-122"/>
              </a:rPr>
              <a:t>六、禁毒格言大家说</a:t>
            </a:r>
          </a:p>
        </p:txBody>
      </p:sp>
      <p:sp>
        <p:nvSpPr>
          <p:cNvPr id="40963" name="文本占位符 40962"/>
          <p:cNvSpPr>
            <a:spLocks noGrp="1" noRot="1"/>
          </p:cNvSpPr>
          <p:nvPr>
            <p:ph type="body" idx="1"/>
          </p:nvPr>
        </p:nvSpPr>
        <p:spPr>
          <a:xfrm>
            <a:off x="1115616" y="1347614"/>
            <a:ext cx="5760640" cy="2952328"/>
          </a:xfrm>
          <a:ln/>
        </p:spPr>
        <p:txBody>
          <a:bodyPr/>
          <a:lstStyle/>
          <a:p>
            <a:pPr>
              <a:lnSpc>
                <a:spcPct val="150000"/>
              </a:lnSpc>
              <a:spcBef>
                <a:spcPts val="0"/>
              </a:spcBef>
              <a:buNone/>
            </a:pPr>
            <a:r>
              <a:rPr lang="en-US" altLang="zh-CN" dirty="0"/>
              <a:t>   </a:t>
            </a:r>
            <a:r>
              <a:rPr lang="en-US" altLang="zh-CN" b="1" dirty="0"/>
              <a:t>1</a:t>
            </a:r>
            <a:r>
              <a:rPr lang="zh-CN" altLang="en-US" b="1" dirty="0"/>
              <a:t>、珍爱生命，拒绝毒品。</a:t>
            </a:r>
            <a:br>
              <a:rPr lang="zh-CN" altLang="en-US" b="1" dirty="0"/>
            </a:br>
            <a:r>
              <a:rPr lang="en-US" altLang="zh-CN" b="1" dirty="0" smtClean="0"/>
              <a:t>2</a:t>
            </a:r>
            <a:r>
              <a:rPr lang="zh-CN" altLang="en-US" b="1" dirty="0"/>
              <a:t>、莫沾毒品，莫交毒友</a:t>
            </a:r>
            <a:r>
              <a:rPr lang="zh-CN" altLang="en-US" b="1" dirty="0" smtClean="0"/>
              <a:t>。</a:t>
            </a:r>
            <a:r>
              <a:rPr lang="zh-CN" altLang="en-US" b="1" dirty="0"/>
              <a:t/>
            </a:r>
            <a:br>
              <a:rPr lang="zh-CN" altLang="en-US" b="1" dirty="0"/>
            </a:br>
            <a:r>
              <a:rPr lang="en-US" altLang="zh-CN" b="1" dirty="0"/>
              <a:t>3</a:t>
            </a:r>
            <a:r>
              <a:rPr lang="zh-CN" altLang="en-US" b="1" dirty="0"/>
              <a:t>、防毒反毒，人人有责。</a:t>
            </a:r>
            <a:br>
              <a:rPr lang="zh-CN" altLang="en-US" b="1" dirty="0"/>
            </a:br>
            <a:r>
              <a:rPr lang="en-US" altLang="zh-CN" b="1" dirty="0" smtClean="0"/>
              <a:t>4</a:t>
            </a:r>
            <a:r>
              <a:rPr lang="zh-CN" altLang="en-US" b="1" dirty="0"/>
              <a:t>、扫除毒害，利国利民。</a:t>
            </a:r>
            <a:r>
              <a:rPr lang="zh-CN" altLang="en-US"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500" fill="hold"/>
                                        <p:tgtEl>
                                          <p:spTgt spid="409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6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矩形 44035"/>
          <p:cNvSpPr/>
          <p:nvPr/>
        </p:nvSpPr>
        <p:spPr>
          <a:xfrm>
            <a:off x="899592" y="1184835"/>
            <a:ext cx="7959230" cy="2677656"/>
          </a:xfrm>
          <a:prstGeom prst="rect">
            <a:avLst/>
          </a:prstGeom>
          <a:noFill/>
          <a:ln w="9525">
            <a:noFill/>
          </a:ln>
        </p:spPr>
        <p:txBody>
          <a:bodyPr wrap="square" anchor="ctr">
            <a:spAutoFit/>
          </a:bodyPr>
          <a:lstStyle/>
          <a:p>
            <a:pPr>
              <a:lnSpc>
                <a:spcPct val="150000"/>
              </a:lnSpc>
            </a:pPr>
            <a:r>
              <a:rPr lang="en-US" altLang="zh-CN" sz="2800" b="1" dirty="0">
                <a:latin typeface="Arial" panose="020B0604020202020204" pitchFamily="34" charset="0"/>
              </a:rPr>
              <a:t>5</a:t>
            </a:r>
            <a:r>
              <a:rPr lang="zh-CN" altLang="en-US" sz="2800" b="1" dirty="0">
                <a:latin typeface="Arial" panose="020B0604020202020204" pitchFamily="34" charset="0"/>
              </a:rPr>
              <a:t>、毒品是人类社会的公害。</a:t>
            </a:r>
            <a:br>
              <a:rPr lang="zh-CN" altLang="en-US" sz="2800" b="1" dirty="0">
                <a:latin typeface="Arial" panose="020B0604020202020204" pitchFamily="34" charset="0"/>
              </a:rPr>
            </a:br>
            <a:r>
              <a:rPr lang="en-US" altLang="zh-CN" sz="2800" b="1" dirty="0" smtClean="0">
                <a:latin typeface="Arial" panose="020B0604020202020204" pitchFamily="34" charset="0"/>
              </a:rPr>
              <a:t>6</a:t>
            </a:r>
            <a:r>
              <a:rPr lang="zh-CN" altLang="en-US" sz="2800" b="1" dirty="0">
                <a:latin typeface="Arial" panose="020B0604020202020204" pitchFamily="34" charset="0"/>
              </a:rPr>
              <a:t>、吸毒是犯罪的祸根。</a:t>
            </a:r>
            <a:br>
              <a:rPr lang="zh-CN" altLang="en-US" sz="2800" b="1" dirty="0">
                <a:latin typeface="Arial" panose="020B0604020202020204" pitchFamily="34" charset="0"/>
              </a:rPr>
            </a:br>
            <a:r>
              <a:rPr lang="en-US" altLang="zh-CN" sz="2800" b="1" dirty="0" smtClean="0">
                <a:latin typeface="Arial" panose="020B0604020202020204" pitchFamily="34" charset="0"/>
              </a:rPr>
              <a:t>7</a:t>
            </a:r>
            <a:r>
              <a:rPr lang="zh-CN" altLang="en-US" sz="2800" b="1" dirty="0">
                <a:latin typeface="Arial" panose="020B0604020202020204" pitchFamily="34" charset="0"/>
              </a:rPr>
              <a:t>、毒品一日不绝，</a:t>
            </a:r>
            <a:r>
              <a:rPr lang="zh-CN" altLang="en-US" sz="2800" b="1" dirty="0">
                <a:latin typeface="Arial" panose="020B0604020202020204" pitchFamily="34" charset="0"/>
                <a:hlinkClick r:id="rId2"/>
              </a:rPr>
              <a:t>禁毒</a:t>
            </a:r>
            <a:r>
              <a:rPr lang="zh-CN" altLang="en-US" sz="2800" b="1" dirty="0">
                <a:latin typeface="Arial" panose="020B0604020202020204" pitchFamily="34" charset="0"/>
              </a:rPr>
              <a:t>一刻不止。</a:t>
            </a:r>
            <a:br>
              <a:rPr lang="zh-CN" altLang="en-US" sz="2800" b="1" dirty="0">
                <a:latin typeface="Arial" panose="020B0604020202020204" pitchFamily="34" charset="0"/>
              </a:rPr>
            </a:br>
            <a:r>
              <a:rPr lang="en-US" altLang="zh-CN" sz="2800" b="1" dirty="0" smtClean="0">
                <a:latin typeface="Arial" panose="020B0604020202020204" pitchFamily="34" charset="0"/>
              </a:rPr>
              <a:t>8</a:t>
            </a:r>
            <a:r>
              <a:rPr lang="zh-CN" altLang="en-US" sz="2800" b="1" dirty="0">
                <a:latin typeface="Arial" panose="020B0604020202020204" pitchFamily="34" charset="0"/>
              </a:rPr>
              <a:t>、有毒必肃，贩毒必惩，种毒必究，吸毒必戒</a:t>
            </a:r>
            <a:r>
              <a:rPr lang="zh-CN" altLang="en-US" sz="2800" b="1" dirty="0" smtClean="0">
                <a:latin typeface="Arial" panose="020B0604020202020204" pitchFamily="34" charset="0"/>
              </a:rPr>
              <a:t>。</a:t>
            </a:r>
            <a:endParaRPr lang="zh-CN" altLang="en-US" sz="28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anim calcmode="lin" valueType="num">
                                      <p:cBhvr additive="base">
                                        <p:cTn id="7" dur="500" fill="hold"/>
                                        <p:tgtEl>
                                          <p:spTgt spid="4403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403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图片 41985" descr="2829864_183629997000_2"/>
          <p:cNvPicPr>
            <a:picLocks noChangeAspect="1"/>
          </p:cNvPicPr>
          <p:nvPr/>
        </p:nvPicPr>
        <p:blipFill>
          <a:blip r:embed="rId2" cstate="print">
            <a:lum bright="52002" contrast="-64000"/>
          </a:blip>
          <a:srcRect l="66406" t="66422" r="781" b="5789"/>
          <a:stretch>
            <a:fillRect/>
          </a:stretch>
        </p:blipFill>
        <p:spPr>
          <a:xfrm>
            <a:off x="0" y="0"/>
            <a:ext cx="9144000" cy="5143500"/>
          </a:xfrm>
          <a:prstGeom prst="rect">
            <a:avLst/>
          </a:prstGeom>
          <a:noFill/>
          <a:ln w="9525">
            <a:noFill/>
          </a:ln>
        </p:spPr>
      </p:pic>
      <p:sp>
        <p:nvSpPr>
          <p:cNvPr id="41987" name="矩形 41986"/>
          <p:cNvSpPr/>
          <p:nvPr/>
        </p:nvSpPr>
        <p:spPr>
          <a:xfrm>
            <a:off x="2339975" y="1869282"/>
            <a:ext cx="5073650" cy="1097756"/>
          </a:xfrm>
          <a:prstGeom prst="rect">
            <a:avLst/>
          </a:prstGeom>
        </p:spPr>
        <p:txBody>
          <a:bodyPr wrap="none" fromWordArt="1">
            <a:prstTxWarp prst="textPlain">
              <a:avLst>
                <a:gd name="adj" fmla="val 50000"/>
              </a:avLst>
            </a:prstTxWarp>
            <a:normAutofit/>
          </a:bodyPr>
          <a:lstStyle/>
          <a:p>
            <a:pPr algn="ctr"/>
            <a:r>
              <a:rPr lang="zh-CN" altLang="en-US" sz="6000">
                <a:ln w="12700" cap="flat" cmpd="sng">
                  <a:solidFill>
                    <a:srgbClr val="FF0000"/>
                  </a:solidFill>
                  <a:prstDash val="solid"/>
                  <a:headEnd type="none" w="med" len="med"/>
                  <a:tailEnd type="none" w="med" len="med"/>
                </a:ln>
                <a:solidFill>
                  <a:srgbClr val="FF0000"/>
                </a:solidFill>
                <a:effectLst>
                  <a:outerShdw dist="35921" dir="2699999" sy="50000" kx="2115830" algn="bl" rotWithShape="0">
                    <a:srgbClr val="C0C0C0">
                      <a:alpha val="75000"/>
                    </a:srgbClr>
                  </a:outerShdw>
                </a:effectLst>
                <a:latin typeface="宋体" panose="02010600030101010101" pitchFamily="2" charset="-122"/>
                <a:ea typeface="宋体" panose="02010600030101010101" pitchFamily="2" charset="-122"/>
              </a:rPr>
              <a:t>谢　谢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1" name="内容占位符 48130" descr="5-062009364"/>
          <p:cNvPicPr>
            <a:picLocks noGrp="1" noChangeAspect="1"/>
          </p:cNvPicPr>
          <p:nvPr>
            <p:ph sz="half" idx="1"/>
          </p:nvPr>
        </p:nvPicPr>
        <p:blipFill>
          <a:blip r:embed="rId2" cstate="print"/>
          <a:stretch>
            <a:fillRect/>
          </a:stretch>
        </p:blipFill>
        <p:spPr>
          <a:xfrm>
            <a:off x="158750" y="304800"/>
            <a:ext cx="4413250" cy="4643438"/>
          </a:xfrm>
          <a:ln/>
        </p:spPr>
      </p:pic>
      <p:pic>
        <p:nvPicPr>
          <p:cNvPr id="48132" name="内容占位符 48131" descr="5-062010253"/>
          <p:cNvPicPr>
            <a:picLocks noGrp="1" noChangeAspect="1"/>
          </p:cNvPicPr>
          <p:nvPr>
            <p:ph sz="half" idx="2"/>
          </p:nvPr>
        </p:nvPicPr>
        <p:blipFill>
          <a:blip r:embed="rId3" cstate="print"/>
          <a:stretch>
            <a:fillRect/>
          </a:stretch>
        </p:blipFill>
        <p:spPr>
          <a:xfrm>
            <a:off x="4643438" y="303610"/>
            <a:ext cx="4360862" cy="4644628"/>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8131"/>
                                        </p:tgtEl>
                                        <p:attrNameLst>
                                          <p:attrName>style.visibility</p:attrName>
                                        </p:attrNameLst>
                                      </p:cBhvr>
                                      <p:to>
                                        <p:strVal val="visible"/>
                                      </p:to>
                                    </p:set>
                                    <p:anim calcmode="lin" valueType="num">
                                      <p:cBhvr>
                                        <p:cTn id="7" dur="1" fill="hold"/>
                                        <p:tgtEl>
                                          <p:spTgt spid="48131"/>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8132"/>
                                        </p:tgtEl>
                                        <p:attrNameLst>
                                          <p:attrName>style.visibility</p:attrName>
                                        </p:attrNameLst>
                                      </p:cBhvr>
                                      <p:to>
                                        <p:strVal val="visible"/>
                                      </p:to>
                                    </p:set>
                                    <p:anim calcmode="lin" valueType="num">
                                      <p:cBhvr>
                                        <p:cTn id="12" dur="1" fill="hold"/>
                                        <p:tgtEl>
                                          <p:spTgt spid="4813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5" name="内容占位符 49154" descr="5-06205943"/>
          <p:cNvPicPr>
            <a:picLocks noGrp="1" noChangeAspect="1"/>
          </p:cNvPicPr>
          <p:nvPr>
            <p:ph sz="half" idx="1"/>
          </p:nvPr>
        </p:nvPicPr>
        <p:blipFill>
          <a:blip r:embed="rId2" cstate="print"/>
          <a:stretch>
            <a:fillRect/>
          </a:stretch>
        </p:blipFill>
        <p:spPr>
          <a:xfrm>
            <a:off x="179388" y="357188"/>
            <a:ext cx="4464050" cy="4536281"/>
          </a:xfrm>
          <a:ln/>
        </p:spPr>
      </p:pic>
      <p:pic>
        <p:nvPicPr>
          <p:cNvPr id="49156" name="内容占位符 49155" descr="5-062016234"/>
          <p:cNvPicPr>
            <a:picLocks noGrp="1" noChangeAspect="1"/>
          </p:cNvPicPr>
          <p:nvPr>
            <p:ph sz="half" idx="2"/>
          </p:nvPr>
        </p:nvPicPr>
        <p:blipFill>
          <a:blip r:embed="rId3" cstate="print"/>
          <a:stretch>
            <a:fillRect/>
          </a:stretch>
        </p:blipFill>
        <p:spPr>
          <a:xfrm>
            <a:off x="4824414" y="357188"/>
            <a:ext cx="4211637" cy="4536281"/>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9155"/>
                                        </p:tgtEl>
                                        <p:attrNameLst>
                                          <p:attrName>style.visibility</p:attrName>
                                        </p:attrNameLst>
                                      </p:cBhvr>
                                      <p:to>
                                        <p:strVal val="visible"/>
                                      </p:to>
                                    </p:set>
                                    <p:anim calcmode="lin" valueType="num">
                                      <p:cBhvr>
                                        <p:cTn id="7" dur="1" fill="hold"/>
                                        <p:tgtEl>
                                          <p:spTgt spid="49155"/>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9156"/>
                                        </p:tgtEl>
                                        <p:attrNameLst>
                                          <p:attrName>style.visibility</p:attrName>
                                        </p:attrNameLst>
                                      </p:cBhvr>
                                      <p:to>
                                        <p:strVal val="visible"/>
                                      </p:to>
                                    </p:set>
                                    <p:anim calcmode="lin" valueType="num">
                                      <p:cBhvr>
                                        <p:cTn id="12" dur="1" fill="hold"/>
                                        <p:tgtEl>
                                          <p:spTgt spid="4915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5361"/>
          <p:cNvSpPr>
            <a:spLocks noGrp="1" noRot="1"/>
          </p:cNvSpPr>
          <p:nvPr>
            <p:ph type="title"/>
          </p:nvPr>
        </p:nvSpPr>
        <p:spPr>
          <a:xfrm>
            <a:off x="301625" y="514350"/>
            <a:ext cx="8230815" cy="857250"/>
          </a:xfrm>
          <a:ln/>
        </p:spPr>
        <p:txBody>
          <a:bodyPr anchor="ctr"/>
          <a:lstStyle/>
          <a:p>
            <a:r>
              <a:rPr lang="zh-CN" altLang="en-US" b="1" dirty="0">
                <a:solidFill>
                  <a:srgbClr val="FF3300"/>
                </a:solidFill>
                <a:ea typeface="黑体" panose="02010609060101010101" pitchFamily="2" charset="-122"/>
              </a:rPr>
              <a:t>学习目标</a:t>
            </a:r>
          </a:p>
        </p:txBody>
      </p:sp>
      <p:sp>
        <p:nvSpPr>
          <p:cNvPr id="15363" name="文本占位符 15362"/>
          <p:cNvSpPr>
            <a:spLocks noGrp="1" noRot="1"/>
          </p:cNvSpPr>
          <p:nvPr>
            <p:ph type="body" idx="1"/>
          </p:nvPr>
        </p:nvSpPr>
        <p:spPr>
          <a:xfrm>
            <a:off x="179388" y="1200151"/>
            <a:ext cx="8964612" cy="3394472"/>
          </a:xfrm>
          <a:ln/>
        </p:spPr>
        <p:txBody>
          <a:bodyPr/>
          <a:lstStyle/>
          <a:p>
            <a:pPr>
              <a:buNone/>
            </a:pPr>
            <a:r>
              <a:rPr lang="en-US" altLang="zh-CN" b="1" dirty="0">
                <a:latin typeface="宋体" panose="02010600030101010101" pitchFamily="2" charset="-122"/>
              </a:rPr>
              <a:t>1</a:t>
            </a:r>
            <a:r>
              <a:rPr lang="zh-CN" altLang="en-US" b="1" dirty="0">
                <a:latin typeface="宋体" panose="02010600030101010101" pitchFamily="2" charset="-122"/>
              </a:rPr>
              <a:t>、了解什么是毒品，认识吸毒行为 </a:t>
            </a:r>
            <a:r>
              <a:rPr lang="en-US" altLang="zh-CN" b="1" dirty="0">
                <a:latin typeface="宋体" panose="02010600030101010101" pitchFamily="2" charset="-122"/>
              </a:rPr>
              <a:t>,</a:t>
            </a:r>
            <a:r>
              <a:rPr lang="zh-CN" altLang="en-US" b="1" dirty="0">
                <a:latin typeface="宋体" panose="02010600030101010101" pitchFamily="2" charset="-122"/>
              </a:rPr>
              <a:t>认清毒品的危害。</a:t>
            </a:r>
          </a:p>
          <a:p>
            <a:pPr>
              <a:buNone/>
            </a:pPr>
            <a:r>
              <a:rPr lang="en-US" altLang="zh-CN" b="1" dirty="0">
                <a:latin typeface="宋体" panose="02010600030101010101" pitchFamily="2" charset="-122"/>
              </a:rPr>
              <a:t>2</a:t>
            </a:r>
            <a:r>
              <a:rPr lang="zh-CN" altLang="en-US" b="1" dirty="0">
                <a:latin typeface="宋体" panose="02010600030101010101" pitchFamily="2" charset="-122"/>
              </a:rPr>
              <a:t>、懂得“珍惜生命，远离毒品”，培养禁毒意识，提高拒绝毒品的心理防御能力和自觉性。</a:t>
            </a:r>
          </a:p>
          <a:p>
            <a:pPr>
              <a:buNone/>
            </a:pPr>
            <a:r>
              <a:rPr lang="en-US" altLang="zh-CN" b="1" dirty="0">
                <a:latin typeface="宋体" panose="02010600030101010101" pitchFamily="2" charset="-122"/>
              </a:rPr>
              <a:t>3</a:t>
            </a:r>
            <a:r>
              <a:rPr lang="zh-CN" altLang="en-US" b="1" dirty="0">
                <a:latin typeface="宋体" panose="02010600030101010101" pitchFamily="2" charset="-122"/>
              </a:rPr>
              <a:t>、自觉与涉毒违法犯罪行为作斗争。</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文本占位符 6146"/>
          <p:cNvSpPr>
            <a:spLocks noGrp="1" noRot="1"/>
          </p:cNvSpPr>
          <p:nvPr>
            <p:ph type="body" idx="1"/>
          </p:nvPr>
        </p:nvSpPr>
        <p:spPr>
          <a:xfrm>
            <a:off x="107950" y="699542"/>
            <a:ext cx="9036050" cy="3186113"/>
          </a:xfrm>
          <a:ln/>
        </p:spPr>
        <p:txBody>
          <a:bodyPr/>
          <a:lstStyle/>
          <a:p>
            <a:pPr>
              <a:buNone/>
            </a:pPr>
            <a:r>
              <a:rPr lang="zh-CN" altLang="en-US" sz="4400" b="1" dirty="0" smtClean="0">
                <a:solidFill>
                  <a:srgbClr val="FF3300"/>
                </a:solidFill>
                <a:latin typeface="黑体" panose="02010609060101010101" pitchFamily="2" charset="-122"/>
                <a:ea typeface="黑体" panose="02010609060101010101" pitchFamily="2" charset="-122"/>
              </a:rPr>
              <a:t>   一</a:t>
            </a:r>
            <a:r>
              <a:rPr lang="zh-CN" altLang="en-US" sz="4400" b="1" dirty="0">
                <a:solidFill>
                  <a:srgbClr val="FF3300"/>
                </a:solidFill>
                <a:latin typeface="黑体" panose="02010609060101010101" pitchFamily="2" charset="-122"/>
                <a:ea typeface="黑体" panose="02010609060101010101" pitchFamily="2" charset="-122"/>
              </a:rPr>
              <a:t>、认识毒品</a:t>
            </a:r>
          </a:p>
          <a:p>
            <a:pPr>
              <a:buNone/>
            </a:pPr>
            <a:r>
              <a:rPr lang="zh-CN" altLang="en-US" sz="3600" b="1" dirty="0">
                <a:solidFill>
                  <a:srgbClr val="FF3300"/>
                </a:solidFill>
                <a:latin typeface="黑体" panose="02010609060101010101" pitchFamily="2" charset="-122"/>
                <a:ea typeface="黑体" panose="02010609060101010101" pitchFamily="2" charset="-122"/>
              </a:rPr>
              <a:t>       什么是毒品？</a:t>
            </a:r>
          </a:p>
          <a:p>
            <a:pPr>
              <a:buNone/>
            </a:pPr>
            <a:r>
              <a:rPr lang="zh-CN" altLang="en-US" b="1" dirty="0">
                <a:solidFill>
                  <a:srgbClr val="0000FF"/>
                </a:solidFill>
              </a:rPr>
              <a:t>        </a:t>
            </a:r>
            <a:r>
              <a:rPr lang="en-US" altLang="zh-CN" b="1" dirty="0">
                <a:solidFill>
                  <a:srgbClr val="0000FF"/>
                </a:solidFill>
                <a:latin typeface="Arial" panose="020B0604020202020204" pitchFamily="34" charset="0"/>
              </a:rPr>
              <a:t>——</a:t>
            </a:r>
            <a:r>
              <a:rPr lang="zh-CN" altLang="en-US" b="1" dirty="0">
                <a:solidFill>
                  <a:srgbClr val="0000FF"/>
                </a:solidFill>
              </a:rPr>
              <a:t>我国法律规定的毒品是指鸦片、海洛因、冰毒、吗啡、大麻、可卡因以及国家规定管制的其他能够使人形成瘾癖的麻醉药品和精神药品。</a:t>
            </a:r>
            <a:endParaRPr lang="zh-CN" altLang="en-US" dirty="0"/>
          </a:p>
          <a:p>
            <a:pPr>
              <a:buNone/>
            </a:pPr>
            <a:r>
              <a:rPr lang="zh-CN" altLang="en-US"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8193"/>
          <p:cNvSpPr>
            <a:spLocks noGrp="1" noRot="1"/>
          </p:cNvSpPr>
          <p:nvPr>
            <p:ph type="title"/>
          </p:nvPr>
        </p:nvSpPr>
        <p:spPr>
          <a:xfrm>
            <a:off x="2051050" y="0"/>
            <a:ext cx="4165600" cy="857250"/>
          </a:xfrm>
          <a:ln/>
        </p:spPr>
        <p:txBody>
          <a:bodyPr anchor="ctr"/>
          <a:lstStyle/>
          <a:p>
            <a:r>
              <a:rPr lang="zh-CN" altLang="en-US" sz="5400" dirty="0">
                <a:solidFill>
                  <a:srgbClr val="FF0000"/>
                </a:solidFill>
                <a:ea typeface="黑体" panose="02010609060101010101" pitchFamily="2" charset="-122"/>
              </a:rPr>
              <a:t>常见的毒品</a:t>
            </a:r>
          </a:p>
        </p:txBody>
      </p:sp>
      <p:sp>
        <p:nvSpPr>
          <p:cNvPr id="8195" name="文本占位符 8194"/>
          <p:cNvSpPr>
            <a:spLocks noGrp="1" noRot="1"/>
          </p:cNvSpPr>
          <p:nvPr>
            <p:ph type="body" idx="1"/>
          </p:nvPr>
        </p:nvSpPr>
        <p:spPr>
          <a:xfrm>
            <a:off x="358775" y="771550"/>
            <a:ext cx="8677721" cy="4266010"/>
          </a:xfrm>
          <a:ln/>
        </p:spPr>
        <p:txBody>
          <a:bodyPr/>
          <a:lstStyle/>
          <a:p>
            <a:r>
              <a:rPr lang="zh-CN" altLang="en-US" sz="2800" dirty="0" smtClean="0"/>
              <a:t>一</a:t>
            </a:r>
            <a:r>
              <a:rPr lang="zh-CN" altLang="en-US" sz="2800" dirty="0"/>
              <a:t>、</a:t>
            </a:r>
            <a:r>
              <a:rPr lang="zh-CN" altLang="en-US" sz="2800" b="1" dirty="0"/>
              <a:t>罂粟</a:t>
            </a:r>
          </a:p>
          <a:p>
            <a:r>
              <a:rPr lang="zh-CN" altLang="en-US" sz="2800" b="1" dirty="0"/>
              <a:t>二、大麻</a:t>
            </a:r>
          </a:p>
          <a:p>
            <a:r>
              <a:rPr lang="zh-CN" altLang="en-US" sz="2800" b="1" dirty="0"/>
              <a:t>三、</a:t>
            </a:r>
            <a:r>
              <a:rPr lang="zh-CN" altLang="en-US" sz="2800" dirty="0">
                <a:latin typeface="华文中宋" panose="02010600040101010101" pitchFamily="2" charset="-122"/>
                <a:ea typeface="华文中宋" panose="02010600040101010101" pitchFamily="2" charset="-122"/>
              </a:rPr>
              <a:t>海洛因</a:t>
            </a:r>
          </a:p>
          <a:p>
            <a:r>
              <a:rPr lang="zh-CN" altLang="en-US" sz="2800" dirty="0">
                <a:latin typeface="华文中宋" panose="02010600040101010101" pitchFamily="2" charset="-122"/>
                <a:ea typeface="华文中宋" panose="02010600040101010101" pitchFamily="2" charset="-122"/>
              </a:rPr>
              <a:t>四</a:t>
            </a:r>
            <a:r>
              <a:rPr lang="zh-CN" altLang="en-US" sz="2800" dirty="0"/>
              <a:t>、</a:t>
            </a:r>
            <a:r>
              <a:rPr lang="zh-CN" altLang="en-US" sz="2800" b="1" dirty="0"/>
              <a:t>冰毒（包括麻古）</a:t>
            </a:r>
          </a:p>
          <a:p>
            <a:r>
              <a:rPr lang="zh-CN" altLang="en-US" sz="2800" b="1" dirty="0"/>
              <a:t>五、氯胺酮（又名</a:t>
            </a:r>
            <a:r>
              <a:rPr lang="en-US" altLang="zh-CN" sz="2800" b="1" dirty="0"/>
              <a:t>K</a:t>
            </a:r>
            <a:r>
              <a:rPr lang="zh-CN" altLang="en-US" sz="2800" b="1" dirty="0"/>
              <a:t>粉）</a:t>
            </a:r>
          </a:p>
          <a:p>
            <a:r>
              <a:rPr lang="zh-CN" altLang="en-US" sz="2800" b="1" dirty="0"/>
              <a:t>六、摇头丸</a:t>
            </a:r>
          </a:p>
          <a:p>
            <a:r>
              <a:rPr lang="zh-CN" altLang="en-US" sz="2800" b="1" dirty="0">
                <a:solidFill>
                  <a:srgbClr val="FF3300"/>
                </a:solidFill>
              </a:rPr>
              <a:t>罂粟、大麻、海洛因</a:t>
            </a:r>
            <a:r>
              <a:rPr lang="zh-CN" altLang="en-US" sz="2800" b="1" dirty="0"/>
              <a:t>一般称传统毒品，</a:t>
            </a:r>
          </a:p>
          <a:p>
            <a:r>
              <a:rPr lang="zh-CN" altLang="en-US" sz="2800" b="1" dirty="0">
                <a:solidFill>
                  <a:srgbClr val="FF3300"/>
                </a:solidFill>
              </a:rPr>
              <a:t>冰毒、氯胺酮、摇头丸</a:t>
            </a:r>
            <a:r>
              <a:rPr lang="zh-CN" altLang="en-US" sz="2800" b="1" dirty="0"/>
              <a:t>等称新型毒品（合成毒品）。</a:t>
            </a:r>
          </a:p>
          <a:p>
            <a:pPr>
              <a:buNone/>
            </a:pPr>
            <a:endParaRPr lang="zh-CN" altLang="en-US" sz="2800"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fill="hold">
                                          <p:stCondLst>
                                            <p:cond delay="0"/>
                                          </p:stCondLst>
                                        </p:cTn>
                                        <p:tgtEl>
                                          <p:spTgt spid="8194"/>
                                        </p:tgtEl>
                                        <p:attrNameLst>
                                          <p:attrName>style.visibility</p:attrName>
                                        </p:attrNameLst>
                                      </p:cBhvr>
                                      <p:to>
                                        <p:strVal val="visible"/>
                                      </p:to>
                                    </p:set>
                                    <p:anim calcmode="lin" valueType="num">
                                      <p:cBhvr>
                                        <p:cTn id="7" dur="1000" fill="hold"/>
                                        <p:tgtEl>
                                          <p:spTgt spid="8194"/>
                                        </p:tgtEl>
                                        <p:attrNameLst>
                                          <p:attrName>ppt_x</p:attrName>
                                        </p:attrNameLst>
                                      </p:cBhvr>
                                      <p:tavLst>
                                        <p:tav tm="0">
                                          <p:val>
                                            <p:strVal val="#ppt_x-.2"/>
                                          </p:val>
                                        </p:tav>
                                        <p:tav tm="100000">
                                          <p:val>
                                            <p:strVal val="#ppt_x"/>
                                          </p:val>
                                        </p:tav>
                                      </p:tavLst>
                                    </p:anim>
                                    <p:anim calcmode="lin" valueType="num">
                                      <p:cBhvr>
                                        <p:cTn id="8" dur="1000" fill="hold"/>
                                        <p:tgtEl>
                                          <p:spTgt spid="8194"/>
                                        </p:tgtEl>
                                        <p:attrNameLst>
                                          <p:attrName>ppt_y</p:attrName>
                                        </p:attrNameLst>
                                      </p:cBhvr>
                                      <p:tavLst>
                                        <p:tav tm="0">
                                          <p:val>
                                            <p:strVal val="#ppt_y"/>
                                          </p:val>
                                        </p:tav>
                                        <p:tav tm="100000">
                                          <p:val>
                                            <p:strVal val="#ppt_y"/>
                                          </p:val>
                                        </p:tav>
                                      </p:tavLst>
                                    </p:anim>
                                    <p:animEffect transition="in" filter="wipe(right)" prLst="gradientSize: 0.1">
                                      <p:cBhvr>
                                        <p:cTn id="9" dur="1000"/>
                                        <p:tgtEl>
                                          <p:spTgt spid="819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8195">
                                            <p:txEl>
                                              <p:pRg st="6" end="6"/>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81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4097" descr="6_GG88">
            <a:hlinkClick r:id="rId2"/>
          </p:cNvPr>
          <p:cNvPicPr>
            <a:picLocks noChangeAspect="1"/>
          </p:cNvPicPr>
          <p:nvPr/>
        </p:nvPicPr>
        <p:blipFill>
          <a:blip r:embed="rId3" cstate="print"/>
          <a:stretch>
            <a:fillRect/>
          </a:stretch>
        </p:blipFill>
        <p:spPr>
          <a:xfrm>
            <a:off x="323851" y="228600"/>
            <a:ext cx="8569325" cy="4664869"/>
          </a:xfrm>
          <a:prstGeom prst="rect">
            <a:avLst/>
          </a:prstGeom>
          <a:noFill/>
          <a:ln w="9525">
            <a:noFill/>
          </a:ln>
        </p:spPr>
      </p:pic>
      <p:sp>
        <p:nvSpPr>
          <p:cNvPr id="4099" name="文本框 4098"/>
          <p:cNvSpPr txBox="1"/>
          <p:nvPr/>
        </p:nvSpPr>
        <p:spPr>
          <a:xfrm>
            <a:off x="6372226" y="3921919"/>
            <a:ext cx="2519363" cy="830997"/>
          </a:xfrm>
          <a:prstGeom prst="rect">
            <a:avLst/>
          </a:prstGeom>
          <a:noFill/>
          <a:ln w="9525">
            <a:noFill/>
          </a:ln>
        </p:spPr>
        <p:txBody>
          <a:bodyPr>
            <a:spAutoFit/>
          </a:bodyPr>
          <a:lstStyle/>
          <a:p>
            <a:pPr>
              <a:spcBef>
                <a:spcPct val="50000"/>
              </a:spcBef>
            </a:pPr>
            <a:r>
              <a:rPr lang="zh-CN" altLang="en-US" sz="4800" b="1" dirty="0">
                <a:solidFill>
                  <a:srgbClr val="000000"/>
                </a:solidFill>
                <a:latin typeface="Comic Sans MS" panose="030F0702030302020204" pitchFamily="66" charset="0"/>
              </a:rPr>
              <a:t>罂粟花</a:t>
            </a:r>
            <a:r>
              <a:rPr lang="zh-CN" altLang="en-US" sz="4800" b="1" dirty="0">
                <a:latin typeface="Comic Sans MS" panose="030F0702030302020204" pitchFamily="66"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slide(fromTop)">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slide(fromBottom)">
                                      <p:cBhvr>
                                        <p:cTn id="12"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theme/theme1.xml><?xml version="1.0" encoding="utf-8"?>
<a:theme xmlns:a="http://schemas.openxmlformats.org/drawingml/2006/main" name="古瓶荷花">
  <a:themeElements>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
        <a:dk1>
          <a:srgbClr val="007A77"/>
        </a:dk1>
        <a:lt1>
          <a:srgbClr val="EFF6EE"/>
        </a:lt1>
        <a:dk2>
          <a:srgbClr val="0066CC"/>
        </a:dk2>
        <a:lt2>
          <a:srgbClr val="C0C0C0"/>
        </a:lt2>
        <a:accent1>
          <a:srgbClr val="E7EEE6"/>
        </a:accent1>
        <a:accent2>
          <a:srgbClr val="FF9933"/>
        </a:accent2>
        <a:accent3>
          <a:srgbClr val="F5FAF5"/>
        </a:accent3>
        <a:accent4>
          <a:srgbClr val="006866"/>
        </a:accent4>
        <a:accent5>
          <a:srgbClr val="F1F5F0"/>
        </a:accent5>
        <a:accent6>
          <a:srgbClr val="E589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B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
        <a:dk1>
          <a:srgbClr val="636395"/>
        </a:dk1>
        <a:lt1>
          <a:srgbClr val="FFE2C5"/>
        </a:lt1>
        <a:dk2>
          <a:srgbClr val="000000"/>
        </a:dk2>
        <a:lt2>
          <a:srgbClr val="C0C0C0"/>
        </a:lt2>
        <a:accent1>
          <a:srgbClr val="FFE1E1"/>
        </a:accent1>
        <a:accent2>
          <a:srgbClr val="FF9933"/>
        </a:accent2>
        <a:accent3>
          <a:srgbClr val="FFEEDE"/>
        </a:accent3>
        <a:accent4>
          <a:srgbClr val="545480"/>
        </a:accent4>
        <a:accent5>
          <a:srgbClr val="FFEDED"/>
        </a:accent5>
        <a:accent6>
          <a:srgbClr val="E589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
        <a:dk1>
          <a:srgbClr val="626292"/>
        </a:dk1>
        <a:lt1>
          <a:srgbClr val="CCECFF"/>
        </a:lt1>
        <a:dk2>
          <a:srgbClr val="3333CC"/>
        </a:dk2>
        <a:lt2>
          <a:srgbClr val="C0C0C0"/>
        </a:lt2>
        <a:accent1>
          <a:srgbClr val="D9F1FF"/>
        </a:accent1>
        <a:accent2>
          <a:srgbClr val="FF9900"/>
        </a:accent2>
        <a:accent3>
          <a:srgbClr val="E2F4FF"/>
        </a:accent3>
        <a:accent4>
          <a:srgbClr val="53537D"/>
        </a:accent4>
        <a:accent5>
          <a:srgbClr val="E9F7FF"/>
        </a:accent5>
        <a:accent6>
          <a:srgbClr val="E589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
        <a:dk1>
          <a:srgbClr val="0066CC"/>
        </a:dk1>
        <a:lt1>
          <a:srgbClr val="FFE1E1"/>
        </a:lt1>
        <a:dk2>
          <a:srgbClr val="006600"/>
        </a:dk2>
        <a:lt2>
          <a:srgbClr val="C0C0C0"/>
        </a:lt2>
        <a:accent1>
          <a:srgbClr val="FFFFCC"/>
        </a:accent1>
        <a:accent2>
          <a:srgbClr val="009999"/>
        </a:accent2>
        <a:accent3>
          <a:srgbClr val="FFEDED"/>
        </a:accent3>
        <a:accent4>
          <a:srgbClr val="0057AF"/>
        </a:accent4>
        <a:accent5>
          <a:srgbClr val="FFFFE2"/>
        </a:accent5>
        <a:accent6>
          <a:srgbClr val="008989"/>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
        <a:dk1>
          <a:srgbClr val="292929"/>
        </a:dk1>
        <a:lt1>
          <a:srgbClr val="DDDDDD"/>
        </a:lt1>
        <a:dk2>
          <a:srgbClr val="0066CC"/>
        </a:dk2>
        <a:lt2>
          <a:srgbClr val="B2B2B2"/>
        </a:lt2>
        <a:accent1>
          <a:srgbClr val="CACADC"/>
        </a:accent1>
        <a:accent2>
          <a:srgbClr val="FFCC00"/>
        </a:accent2>
        <a:accent3>
          <a:srgbClr val="EBEBEB"/>
        </a:accent3>
        <a:accent4>
          <a:srgbClr val="222222"/>
        </a:accent4>
        <a:accent5>
          <a:srgbClr val="E1E1EA"/>
        </a:accent5>
        <a:accent6>
          <a:srgbClr val="E5B7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CDESIGNK</Template>
  <TotalTime>140</TotalTime>
  <Words>2243</Words>
  <Application>Microsoft Office PowerPoint</Application>
  <PresentationFormat>全屏显示(16:9)</PresentationFormat>
  <Paragraphs>139</Paragraphs>
  <Slides>35</Slides>
  <Notes>0</Notes>
  <HiddenSlides>0</HiddenSlides>
  <MMClips>0</MMClips>
  <ScaleCrop>false</ScaleCrop>
  <HeadingPairs>
    <vt:vector size="6" baseType="variant">
      <vt:variant>
        <vt:lpstr>主题</vt:lpstr>
      </vt:variant>
      <vt:variant>
        <vt:i4>1</vt:i4>
      </vt:variant>
      <vt:variant>
        <vt:lpstr>嵌入 OLE 服务器</vt:lpstr>
      </vt:variant>
      <vt:variant>
        <vt:i4>0</vt:i4>
      </vt:variant>
      <vt:variant>
        <vt:lpstr>幻灯片标题</vt:lpstr>
      </vt:variant>
      <vt:variant>
        <vt:i4>35</vt:i4>
      </vt:variant>
    </vt:vector>
  </HeadingPairs>
  <TitlesOfParts>
    <vt:vector size="36" baseType="lpstr">
      <vt:lpstr>古瓶荷花</vt:lpstr>
      <vt:lpstr>幻灯片 1</vt:lpstr>
      <vt:lpstr>幻灯片 2</vt:lpstr>
      <vt:lpstr>幻灯片 3</vt:lpstr>
      <vt:lpstr>幻灯片 4</vt:lpstr>
      <vt:lpstr>幻灯片 5</vt:lpstr>
      <vt:lpstr>学习目标</vt:lpstr>
      <vt:lpstr>幻灯片 7</vt:lpstr>
      <vt:lpstr>常见的毒品</vt:lpstr>
      <vt:lpstr>幻灯片 9</vt:lpstr>
      <vt:lpstr>                       罂粟</vt:lpstr>
      <vt:lpstr>幻灯片 11</vt:lpstr>
      <vt:lpstr>幻灯片 12</vt:lpstr>
      <vt:lpstr>氯胺酮（K粉）</vt:lpstr>
      <vt:lpstr>幻灯片 14</vt:lpstr>
      <vt:lpstr>二、毒品的危害</vt:lpstr>
      <vt:lpstr>幻灯片 16</vt:lpstr>
      <vt:lpstr>幻灯片 17</vt:lpstr>
      <vt:lpstr>幻灯片 18</vt:lpstr>
      <vt:lpstr>幻灯片 19</vt:lpstr>
      <vt:lpstr>幻灯片 20</vt:lpstr>
      <vt:lpstr>幻灯片 21</vt:lpstr>
      <vt:lpstr>幻灯片 22</vt:lpstr>
      <vt:lpstr>吸食冰毒惹祸 成都闹市1天内连发两恶性案</vt:lpstr>
      <vt:lpstr>幻灯片 24</vt:lpstr>
      <vt:lpstr>幻灯片 25</vt:lpstr>
      <vt:lpstr>幻灯片 26</vt:lpstr>
      <vt:lpstr>哪类青少年容易沾染上毒品？</vt:lpstr>
      <vt:lpstr>幻灯片 28</vt:lpstr>
      <vt:lpstr>幻灯片 29</vt:lpstr>
      <vt:lpstr>幻灯片 30</vt:lpstr>
      <vt:lpstr>五、禁毒政策知多少</vt:lpstr>
      <vt:lpstr>涉毒犯罪数字标准</vt:lpstr>
      <vt:lpstr>六、禁毒格言大家说</vt:lpstr>
      <vt:lpstr>幻灯片 34</vt:lpstr>
      <vt:lpstr>幻灯片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dreamsummit</cp:lastModifiedBy>
  <cp:revision>61</cp:revision>
  <dcterms:created xsi:type="dcterms:W3CDTF">2013-06-15T13:49:25Z</dcterms:created>
  <dcterms:modified xsi:type="dcterms:W3CDTF">2019-11-13T07:26:21Z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