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7" r:id="rId6"/>
    <p:sldId id="259" r:id="rId7"/>
    <p:sldId id="260" r:id="rId8"/>
    <p:sldId id="261" r:id="rId9"/>
    <p:sldId id="263" r:id="rId10"/>
    <p:sldId id="262" r:id="rId11"/>
    <p:sldId id="266" r:id="rId12"/>
    <p:sldId id="264" r:id="rId13"/>
    <p:sldId id="265" r:id="rId14"/>
    <p:sldId id="267" r:id="rId15"/>
    <p:sldId id="268" r:id="rId16"/>
    <p:sldId id="275" r:id="rId17"/>
    <p:sldId id="270" r:id="rId18"/>
    <p:sldId id="271" r:id="rId19"/>
    <p:sldId id="272" r:id="rId20"/>
    <p:sldId id="273" r:id="rId21"/>
    <p:sldId id="276" r:id="rId22"/>
    <p:sldId id="274" r:id="rId23"/>
    <p:sldId id="277" r:id="rId24"/>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660"/>
  </p:normalViewPr>
  <p:slideViewPr>
    <p:cSldViewPr snapToGrid="0">
      <p:cViewPr varScale="1">
        <p:scale>
          <a:sx n="77" d="100"/>
          <a:sy n="77" d="100"/>
        </p:scale>
        <p:origin x="43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967AD2-C8AD-4F50-91A8-748D7201FB1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D1D4D8-3EEC-4C45-A5D3-10370FA88F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1D4D8-3EEC-4C45-A5D3-10370FA88F9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1FEA1C5-45C0-4600-976C-9DAFCDA7F7E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E455EB0-4AD7-4999-8141-0ECAD8339C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6.jpeg"/><Relationship Id="rId7" Type="http://schemas.openxmlformats.org/officeDocument/2006/relationships/image" Target="../media/image15.jpeg"/><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0" Type="http://schemas.openxmlformats.org/officeDocument/2006/relationships/notesSlide" Target="../notesSlides/notesSlide10.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3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24000" y="1728318"/>
            <a:ext cx="3711065" cy="3711065"/>
          </a:xfrm>
          <a:prstGeom prst="rect">
            <a:avLst/>
          </a:prstGeom>
        </p:spPr>
      </p:pic>
      <p:sp>
        <p:nvSpPr>
          <p:cNvPr id="6" name="矩形 5"/>
          <p:cNvSpPr/>
          <p:nvPr/>
        </p:nvSpPr>
        <p:spPr>
          <a:xfrm>
            <a:off x="6131100" y="1070116"/>
            <a:ext cx="5196317" cy="937260"/>
          </a:xfrm>
          <a:prstGeom prst="rect">
            <a:avLst/>
          </a:prstGeom>
        </p:spPr>
        <p:txBody>
          <a:bodyPr wrap="square">
            <a:spAutoFit/>
          </a:bodyPr>
          <a:lstStyle/>
          <a:p>
            <a:r>
              <a:rPr lang="zh-CN" altLang="en-US" sz="5500" b="1" dirty="0">
                <a:latin typeface="微软雅黑" panose="020B0503020204020204" pitchFamily="34" charset="-122"/>
                <a:ea typeface="微软雅黑" panose="020B0503020204020204" pitchFamily="34" charset="-122"/>
              </a:rPr>
              <a:t>禁毒教育宣传课</a:t>
            </a:r>
            <a:endParaRPr lang="zh-CN" altLang="en-US" sz="5500" b="1" dirty="0">
              <a:latin typeface="微软雅黑" panose="020B0503020204020204" pitchFamily="34" charset="-122"/>
              <a:ea typeface="微软雅黑" panose="020B0503020204020204" pitchFamily="34" charset="-122"/>
            </a:endParaRPr>
          </a:p>
        </p:txBody>
      </p:sp>
      <p:sp>
        <p:nvSpPr>
          <p:cNvPr id="7" name="矩形 6"/>
          <p:cNvSpPr/>
          <p:nvPr/>
        </p:nvSpPr>
        <p:spPr>
          <a:xfrm>
            <a:off x="6579913" y="2303812"/>
            <a:ext cx="4299959" cy="1938992"/>
          </a:xfrm>
          <a:prstGeom prst="rect">
            <a:avLst/>
          </a:prstGeom>
        </p:spPr>
        <p:txBody>
          <a:bodyPr wrap="square">
            <a:spAutoFit/>
          </a:bodyPr>
          <a:lstStyle/>
          <a:p>
            <a:pPr>
              <a:lnSpc>
                <a:spcPct val="150000"/>
              </a:lnSpc>
            </a:pPr>
            <a:r>
              <a:rPr lang="zh-CN" altLang="en-US" sz="3200" b="1" dirty="0">
                <a:solidFill>
                  <a:srgbClr val="FF0000"/>
                </a:solidFill>
                <a:latin typeface="微软雅黑" panose="020B0503020204020204" pitchFamily="34" charset="-122"/>
                <a:ea typeface="微软雅黑" panose="020B0503020204020204" pitchFamily="34" charset="-122"/>
              </a:rPr>
              <a:t>毒品</a:t>
            </a:r>
            <a:r>
              <a:rPr lang="zh-CN" altLang="en-US" sz="3200" b="1" dirty="0">
                <a:latin typeface="微软雅黑" panose="020B0503020204020204" pitchFamily="34" charset="-122"/>
                <a:ea typeface="微软雅黑" panose="020B0503020204020204" pitchFamily="34" charset="-122"/>
              </a:rPr>
              <a:t>让人走向</a:t>
            </a:r>
            <a:r>
              <a:rPr lang="zh-CN" altLang="en-US" sz="3200" b="1" dirty="0">
                <a:solidFill>
                  <a:srgbClr val="FF0000"/>
                </a:solidFill>
                <a:latin typeface="微软雅黑" panose="020B0503020204020204" pitchFamily="34" charset="-122"/>
                <a:ea typeface="微软雅黑" panose="020B0503020204020204" pitchFamily="34" charset="-122"/>
              </a:rPr>
              <a:t>不归路</a:t>
            </a:r>
            <a:endParaRPr lang="en-US" altLang="zh-CN" sz="32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400" b="1" dirty="0">
                <a:latin typeface="微软雅黑" panose="020B0503020204020204" pitchFamily="34" charset="-122"/>
                <a:ea typeface="微软雅黑" panose="020B0503020204020204" pitchFamily="34" charset="-122"/>
              </a:rPr>
              <a:t>如果你选择毒品，</a:t>
            </a:r>
            <a:endParaRPr lang="en-US" altLang="zh-CN" sz="2400" b="1" dirty="0">
              <a:latin typeface="微软雅黑" panose="020B0503020204020204" pitchFamily="34" charset="-122"/>
              <a:ea typeface="微软雅黑" panose="020B0503020204020204" pitchFamily="34" charset="-122"/>
            </a:endParaRPr>
          </a:p>
          <a:p>
            <a:pPr>
              <a:lnSpc>
                <a:spcPct val="150000"/>
              </a:lnSpc>
            </a:pPr>
            <a:r>
              <a:rPr lang="zh-CN" altLang="en-US" sz="2400" b="1" dirty="0">
                <a:latin typeface="微软雅黑" panose="020B0503020204020204" pitchFamily="34" charset="-122"/>
                <a:ea typeface="微软雅黑" panose="020B0503020204020204" pitchFamily="34" charset="-122"/>
              </a:rPr>
              <a:t>那么你将没有选择！</a:t>
            </a:r>
            <a:endParaRPr lang="zh-CN" altLang="en-US" sz="2400" b="1" dirty="0">
              <a:latin typeface="微软雅黑" panose="020B0503020204020204" pitchFamily="34" charset="-122"/>
              <a:ea typeface="微软雅黑" panose="020B0503020204020204" pitchFamily="34" charset="-122"/>
            </a:endParaRPr>
          </a:p>
        </p:txBody>
      </p:sp>
      <p:sp>
        <p:nvSpPr>
          <p:cNvPr id="8" name="矩形 7"/>
          <p:cNvSpPr/>
          <p:nvPr/>
        </p:nvSpPr>
        <p:spPr>
          <a:xfrm>
            <a:off x="2931514" y="1070051"/>
            <a:ext cx="896035" cy="646331"/>
          </a:xfrm>
          <a:prstGeom prst="rect">
            <a:avLst/>
          </a:prstGeom>
        </p:spPr>
        <p:txBody>
          <a:bodyPr wrap="squar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犯罪</a:t>
            </a:r>
            <a:endParaRPr lang="zh-CN" altLang="en-US" sz="2400" b="1" dirty="0">
              <a:latin typeface="微软雅黑" panose="020B0503020204020204" pitchFamily="34" charset="-122"/>
              <a:ea typeface="微软雅黑" panose="020B0503020204020204" pitchFamily="34" charset="-122"/>
            </a:endParaRPr>
          </a:p>
        </p:txBody>
      </p:sp>
      <p:sp>
        <p:nvSpPr>
          <p:cNvPr id="9" name="矩形 8"/>
          <p:cNvSpPr/>
          <p:nvPr/>
        </p:nvSpPr>
        <p:spPr>
          <a:xfrm>
            <a:off x="2931514" y="5451319"/>
            <a:ext cx="896035" cy="581057"/>
          </a:xfrm>
          <a:prstGeom prst="rect">
            <a:avLst/>
          </a:prstGeom>
        </p:spPr>
        <p:txBody>
          <a:bodyPr wrap="squar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死亡</a:t>
            </a:r>
            <a:endParaRPr lang="zh-CN" altLang="en-US" sz="2400" b="1" dirty="0">
              <a:latin typeface="微软雅黑" panose="020B0503020204020204" pitchFamily="34" charset="-122"/>
              <a:ea typeface="微软雅黑" panose="020B0503020204020204" pitchFamily="34" charset="-122"/>
            </a:endParaRPr>
          </a:p>
        </p:txBody>
      </p:sp>
      <p:sp>
        <p:nvSpPr>
          <p:cNvPr id="12" name="矩形 11"/>
          <p:cNvSpPr/>
          <p:nvPr/>
        </p:nvSpPr>
        <p:spPr>
          <a:xfrm>
            <a:off x="627965" y="3242521"/>
            <a:ext cx="896035" cy="581057"/>
          </a:xfrm>
          <a:prstGeom prst="rect">
            <a:avLst/>
          </a:prstGeom>
        </p:spPr>
        <p:txBody>
          <a:bodyPr wrap="squar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破产</a:t>
            </a:r>
            <a:endParaRPr lang="zh-CN" altLang="en-US" sz="2400" b="1" dirty="0">
              <a:latin typeface="微软雅黑" panose="020B0503020204020204" pitchFamily="34" charset="-122"/>
              <a:ea typeface="微软雅黑" panose="020B0503020204020204" pitchFamily="34" charset="-122"/>
            </a:endParaRPr>
          </a:p>
        </p:txBody>
      </p:sp>
      <p:sp>
        <p:nvSpPr>
          <p:cNvPr id="13" name="矩形 12"/>
          <p:cNvSpPr/>
          <p:nvPr/>
        </p:nvSpPr>
        <p:spPr>
          <a:xfrm>
            <a:off x="5415865" y="3366050"/>
            <a:ext cx="896035" cy="581057"/>
          </a:xfrm>
          <a:prstGeom prst="rect">
            <a:avLst/>
          </a:prstGeom>
        </p:spPr>
        <p:txBody>
          <a:bodyPr wrap="squar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疾病</a:t>
            </a:r>
            <a:endParaRPr lang="zh-CN" altLang="en-US" sz="2400" b="1" dirty="0">
              <a:latin typeface="微软雅黑" panose="020B0503020204020204" pitchFamily="34" charset="-122"/>
              <a:ea typeface="微软雅黑" panose="020B0503020204020204" pitchFamily="34" charset="-122"/>
            </a:endParaRPr>
          </a:p>
        </p:txBody>
      </p:sp>
      <p:sp>
        <p:nvSpPr>
          <p:cNvPr id="14" name="矩形 13"/>
          <p:cNvSpPr/>
          <p:nvPr/>
        </p:nvSpPr>
        <p:spPr>
          <a:xfrm rot="2839985">
            <a:off x="4496311" y="1865803"/>
            <a:ext cx="896035" cy="581057"/>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空虚</a:t>
            </a:r>
            <a:endParaRPr lang="zh-CN" altLang="en-US" sz="2400" dirty="0">
              <a:latin typeface="微软雅黑" panose="020B0503020204020204" pitchFamily="34" charset="-122"/>
              <a:ea typeface="微软雅黑" panose="020B0503020204020204" pitchFamily="34" charset="-122"/>
            </a:endParaRPr>
          </a:p>
        </p:txBody>
      </p:sp>
      <p:sp>
        <p:nvSpPr>
          <p:cNvPr id="15" name="矩形 14"/>
          <p:cNvSpPr/>
          <p:nvPr/>
        </p:nvSpPr>
        <p:spPr>
          <a:xfrm rot="8445531">
            <a:off x="4482805" y="4986933"/>
            <a:ext cx="896035" cy="581057"/>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痛苦</a:t>
            </a:r>
            <a:endParaRPr lang="zh-CN" altLang="en-US" sz="2400" dirty="0">
              <a:latin typeface="微软雅黑" panose="020B0503020204020204" pitchFamily="34" charset="-122"/>
              <a:ea typeface="微软雅黑" panose="020B0503020204020204" pitchFamily="34" charset="-122"/>
            </a:endParaRPr>
          </a:p>
        </p:txBody>
      </p:sp>
      <p:sp>
        <p:nvSpPr>
          <p:cNvPr id="16" name="矩形 15"/>
          <p:cNvSpPr/>
          <p:nvPr/>
        </p:nvSpPr>
        <p:spPr>
          <a:xfrm rot="13848070">
            <a:off x="1301761" y="4932154"/>
            <a:ext cx="896035" cy="581057"/>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绝望</a:t>
            </a:r>
            <a:endParaRPr lang="zh-CN" altLang="en-US" sz="2400" dirty="0">
              <a:latin typeface="微软雅黑" panose="020B0503020204020204" pitchFamily="34" charset="-122"/>
              <a:ea typeface="微软雅黑" panose="020B0503020204020204" pitchFamily="34" charset="-122"/>
            </a:endParaRPr>
          </a:p>
        </p:txBody>
      </p:sp>
      <p:sp>
        <p:nvSpPr>
          <p:cNvPr id="17" name="矩形 16"/>
          <p:cNvSpPr/>
          <p:nvPr/>
        </p:nvSpPr>
        <p:spPr>
          <a:xfrm rot="19036143">
            <a:off x="1283832" y="1677478"/>
            <a:ext cx="896035" cy="581057"/>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悲伤</a:t>
            </a:r>
            <a:endParaRPr lang="zh-CN" altLang="en-US" sz="2400" dirty="0">
              <a:latin typeface="微软雅黑" panose="020B0503020204020204" pitchFamily="34" charset="-122"/>
              <a:ea typeface="微软雅黑" panose="020B0503020204020204" pitchFamily="34" charset="-122"/>
            </a:endParaRPr>
          </a:p>
        </p:txBody>
      </p:sp>
      <p:sp>
        <p:nvSpPr>
          <p:cNvPr id="19" name="椭圆 18"/>
          <p:cNvSpPr/>
          <p:nvPr/>
        </p:nvSpPr>
        <p:spPr>
          <a:xfrm>
            <a:off x="3035300" y="3131692"/>
            <a:ext cx="704586" cy="7045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110489" y="2994057"/>
            <a:ext cx="538083" cy="743986"/>
          </a:xfrm>
          <a:prstGeom prst="rect">
            <a:avLst/>
          </a:prstGeom>
        </p:spPr>
        <p:txBody>
          <a:bodyPr wrap="square">
            <a:spAutoFit/>
          </a:bodyPr>
          <a:lstStyle/>
          <a:p>
            <a:pPr>
              <a:lnSpc>
                <a:spcPct val="150000"/>
              </a:lnSpc>
            </a:pPr>
            <a:r>
              <a:rPr lang="zh-CN" altLang="en-US" sz="3200" b="1" dirty="0">
                <a:solidFill>
                  <a:srgbClr val="FF0000"/>
                </a:solidFill>
                <a:latin typeface="微软雅黑" panose="020B0503020204020204" pitchFamily="34" charset="-122"/>
                <a:ea typeface="微软雅黑" panose="020B0503020204020204" pitchFamily="34" charset="-122"/>
              </a:rPr>
              <a:t>毒</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pic>
        <p:nvPicPr>
          <p:cNvPr id="21" name="纯音乐 - 超震撼的背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969678" y="-1190626"/>
            <a:ext cx="609600" cy="609600"/>
          </a:xfrm>
          <a:prstGeom prst="rect">
            <a:avLst/>
          </a:prstGeom>
        </p:spPr>
      </p:pic>
      <p:sp>
        <p:nvSpPr>
          <p:cNvPr id="3" name="文本框 2"/>
          <p:cNvSpPr txBox="1"/>
          <p:nvPr/>
        </p:nvSpPr>
        <p:spPr>
          <a:xfrm>
            <a:off x="6132195" y="5439410"/>
            <a:ext cx="5196205" cy="521970"/>
          </a:xfrm>
          <a:prstGeom prst="rect">
            <a:avLst/>
          </a:prstGeom>
          <a:noFill/>
        </p:spPr>
        <p:txBody>
          <a:bodyPr wrap="square" rtlCol="0">
            <a:spAutoFit/>
          </a:bodyPr>
          <a:p>
            <a:r>
              <a:rPr lang="zh-CN" altLang="en-US" sz="2800" b="1">
                <a:latin typeface="微软雅黑" panose="020B0503020204020204" pitchFamily="34" charset="-122"/>
                <a:ea typeface="微软雅黑" panose="020B0503020204020204" pitchFamily="34" charset="-122"/>
              </a:rPr>
              <a:t>怀化公共交通集团有限责任公司</a:t>
            </a:r>
            <a:endParaRPr lang="zh-CN" altLang="en-US"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a:stretch>
            <a:fillRect/>
          </a:stretch>
        </p:blipFill>
        <p:spPr>
          <a:xfrm>
            <a:off x="5826125" y="5514975"/>
            <a:ext cx="381635" cy="371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3" presetClass="entr" presetSubtype="16" fill="hold" grpId="0" nodeType="after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000" fill="hold"/>
                                        <p:tgtEl>
                                          <p:spTgt spid="20"/>
                                        </p:tgtEl>
                                        <p:attrNameLst>
                                          <p:attrName>ppt_w</p:attrName>
                                        </p:attrNameLst>
                                      </p:cBhvr>
                                      <p:tavLst>
                                        <p:tav tm="0">
                                          <p:val>
                                            <p:fltVal val="0"/>
                                          </p:val>
                                        </p:tav>
                                        <p:tav tm="100000">
                                          <p:val>
                                            <p:strVal val="#ppt_w"/>
                                          </p:val>
                                        </p:tav>
                                      </p:tavLst>
                                    </p:anim>
                                    <p:anim calcmode="lin" valueType="num">
                                      <p:cBhvr>
                                        <p:cTn id="16" dur="2000" fill="hold"/>
                                        <p:tgtEl>
                                          <p:spTgt spid="20"/>
                                        </p:tgtEl>
                                        <p:attrNameLst>
                                          <p:attrName>ppt_h</p:attrName>
                                        </p:attrNameLst>
                                      </p:cBhvr>
                                      <p:tavLst>
                                        <p:tav tm="0">
                                          <p:val>
                                            <p:fltVal val="0"/>
                                          </p:val>
                                        </p:tav>
                                        <p:tav tm="100000">
                                          <p:val>
                                            <p:strVal val="#ppt_h"/>
                                          </p:val>
                                        </p:tav>
                                      </p:tavLst>
                                    </p:anim>
                                  </p:childTnLst>
                                </p:cTn>
                              </p:par>
                              <p:par>
                                <p:cTn id="17" presetID="6" presetClass="entr" presetSubtype="1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par>
                          <p:cTn id="20" fill="hold">
                            <p:stCondLst>
                              <p:cond delay="2500"/>
                            </p:stCondLst>
                            <p:childTnLst>
                              <p:par>
                                <p:cTn id="21" presetID="50"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3"/>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par>
                                <p:cTn id="26" presetID="50" presetClass="entr" presetSubtype="0" decel="10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strVal val="#ppt_w+.3"/>
                                          </p:val>
                                        </p:tav>
                                        <p:tav tm="100000">
                                          <p:val>
                                            <p:strVal val="#ppt_w"/>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animEffect transition="in" filter="fade">
                                      <p:cBhvr>
                                        <p:cTn id="30" dur="1000"/>
                                        <p:tgtEl>
                                          <p:spTgt spid="13"/>
                                        </p:tgtEl>
                                      </p:cBhvr>
                                    </p:animEffect>
                                  </p:childTnLst>
                                </p:cTn>
                              </p:par>
                              <p:par>
                                <p:cTn id="31" presetID="50" presetClass="entr" presetSubtype="0" decel="10000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strVal val="#ppt_w+.3"/>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Effect transition="in" filter="fade">
                                      <p:cBhvr>
                                        <p:cTn id="35" dur="1000"/>
                                        <p:tgtEl>
                                          <p:spTgt spid="9"/>
                                        </p:tgtEl>
                                      </p:cBhvr>
                                    </p:animEffect>
                                  </p:childTnLst>
                                </p:cTn>
                              </p:par>
                              <p:par>
                                <p:cTn id="36" presetID="50" presetClass="entr" presetSubtype="0" decel="10000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0" fill="hold"/>
                                        <p:tgtEl>
                                          <p:spTgt spid="12"/>
                                        </p:tgtEl>
                                        <p:attrNameLst>
                                          <p:attrName>ppt_w</p:attrName>
                                        </p:attrNameLst>
                                      </p:cBhvr>
                                      <p:tavLst>
                                        <p:tav tm="0">
                                          <p:val>
                                            <p:strVal val="#ppt_w+.3"/>
                                          </p:val>
                                        </p:tav>
                                        <p:tav tm="100000">
                                          <p:val>
                                            <p:strVal val="#ppt_w"/>
                                          </p:val>
                                        </p:tav>
                                      </p:tavLst>
                                    </p:anim>
                                    <p:anim calcmode="lin" valueType="num">
                                      <p:cBhvr>
                                        <p:cTn id="39" dur="1000" fill="hold"/>
                                        <p:tgtEl>
                                          <p:spTgt spid="12"/>
                                        </p:tgtEl>
                                        <p:attrNameLst>
                                          <p:attrName>ppt_h</p:attrName>
                                        </p:attrNameLst>
                                      </p:cBhvr>
                                      <p:tavLst>
                                        <p:tav tm="0">
                                          <p:val>
                                            <p:strVal val="#ppt_h"/>
                                          </p:val>
                                        </p:tav>
                                        <p:tav tm="100000">
                                          <p:val>
                                            <p:strVal val="#ppt_h"/>
                                          </p:val>
                                        </p:tav>
                                      </p:tavLst>
                                    </p:anim>
                                    <p:animEffect transition="in" filter="fade">
                                      <p:cBhvr>
                                        <p:cTn id="40" dur="1000"/>
                                        <p:tgtEl>
                                          <p:spTgt spid="12"/>
                                        </p:tgtEl>
                                      </p:cBhvr>
                                    </p:animEffect>
                                  </p:childTnLst>
                                </p:cTn>
                              </p:par>
                            </p:childTnLst>
                          </p:cTn>
                        </p:par>
                        <p:par>
                          <p:cTn id="41" fill="hold">
                            <p:stCondLst>
                              <p:cond delay="3500"/>
                            </p:stCondLst>
                            <p:childTnLst>
                              <p:par>
                                <p:cTn id="42" presetID="23" presetClass="entr" presetSubtype="16" fill="hold" grpId="0" nodeType="afterEffect">
                                  <p:stCondLst>
                                    <p:cond delay="0"/>
                                  </p:stCondLst>
                                  <p:iterate type="lt">
                                    <p:tmPct val="0"/>
                                  </p:iterate>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iterate type="lt">
                                    <p:tmPct val="0"/>
                                  </p:iterate>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iterate type="lt">
                                    <p:tmPct val="0"/>
                                  </p:iterate>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iterate type="lt">
                                    <p:tmPct val="0"/>
                                  </p:iterate>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childTnLst>
                                </p:cTn>
                              </p:par>
                            </p:childTnLst>
                          </p:cTn>
                        </p:par>
                        <p:par>
                          <p:cTn id="58" fill="hold">
                            <p:stCondLst>
                              <p:cond delay="4000"/>
                            </p:stCondLst>
                            <p:childTnLst>
                              <p:par>
                                <p:cTn id="59" presetID="26" presetClass="emph" presetSubtype="0" repeatCount="2000" fill="hold" grpId="1" nodeType="afterEffect">
                                  <p:stCondLst>
                                    <p:cond delay="0"/>
                                  </p:stCondLst>
                                  <p:childTnLst>
                                    <p:animEffect transition="out" filter="fade">
                                      <p:cBhvr>
                                        <p:cTn id="60" dur="500" tmFilter="0, 0; .2, .5; .8, .5; 1, 0"/>
                                        <p:tgtEl>
                                          <p:spTgt spid="8"/>
                                        </p:tgtEl>
                                      </p:cBhvr>
                                    </p:animEffect>
                                    <p:animScale>
                                      <p:cBhvr>
                                        <p:cTn id="61" dur="250" autoRev="1" fill="hold"/>
                                        <p:tgtEl>
                                          <p:spTgt spid="8"/>
                                        </p:tgtEl>
                                      </p:cBhvr>
                                      <p:by x="105000" y="105000"/>
                                    </p:animScale>
                                  </p:childTnLst>
                                </p:cTn>
                              </p:par>
                              <p:par>
                                <p:cTn id="62" presetID="26" presetClass="emph" presetSubtype="0" repeatCount="2000" fill="hold" grpId="1" nodeType="withEffect">
                                  <p:stCondLst>
                                    <p:cond delay="0"/>
                                  </p:stCondLst>
                                  <p:childTnLst>
                                    <p:animEffect transition="out" filter="fade">
                                      <p:cBhvr>
                                        <p:cTn id="63" dur="500" tmFilter="0, 0; .2, .5; .8, .5; 1, 0"/>
                                        <p:tgtEl>
                                          <p:spTgt spid="13"/>
                                        </p:tgtEl>
                                      </p:cBhvr>
                                    </p:animEffect>
                                    <p:animScale>
                                      <p:cBhvr>
                                        <p:cTn id="64" dur="250" autoRev="1" fill="hold"/>
                                        <p:tgtEl>
                                          <p:spTgt spid="13"/>
                                        </p:tgtEl>
                                      </p:cBhvr>
                                      <p:by x="105000" y="105000"/>
                                    </p:animScale>
                                  </p:childTnLst>
                                </p:cTn>
                              </p:par>
                              <p:par>
                                <p:cTn id="65" presetID="26" presetClass="emph" presetSubtype="0" repeatCount="2000" fill="hold" grpId="1" nodeType="withEffect">
                                  <p:stCondLst>
                                    <p:cond delay="0"/>
                                  </p:stCondLst>
                                  <p:childTnLst>
                                    <p:animEffect transition="out" filter="fade">
                                      <p:cBhvr>
                                        <p:cTn id="66" dur="500" tmFilter="0, 0; .2, .5; .8, .5; 1, 0"/>
                                        <p:tgtEl>
                                          <p:spTgt spid="9"/>
                                        </p:tgtEl>
                                      </p:cBhvr>
                                    </p:animEffect>
                                    <p:animScale>
                                      <p:cBhvr>
                                        <p:cTn id="67" dur="250" autoRev="1" fill="hold"/>
                                        <p:tgtEl>
                                          <p:spTgt spid="9"/>
                                        </p:tgtEl>
                                      </p:cBhvr>
                                      <p:by x="105000" y="105000"/>
                                    </p:animScale>
                                  </p:childTnLst>
                                </p:cTn>
                              </p:par>
                              <p:par>
                                <p:cTn id="68" presetID="26" presetClass="emph" presetSubtype="0" repeatCount="2000" fill="hold" grpId="1" nodeType="withEffect">
                                  <p:stCondLst>
                                    <p:cond delay="0"/>
                                  </p:stCondLst>
                                  <p:childTnLst>
                                    <p:animEffect transition="out" filter="fade">
                                      <p:cBhvr>
                                        <p:cTn id="69" dur="500" tmFilter="0, 0; .2, .5; .8, .5; 1, 0"/>
                                        <p:tgtEl>
                                          <p:spTgt spid="12"/>
                                        </p:tgtEl>
                                      </p:cBhvr>
                                    </p:animEffect>
                                    <p:animScale>
                                      <p:cBhvr>
                                        <p:cTn id="70" dur="250" autoRev="1" fill="hold"/>
                                        <p:tgtEl>
                                          <p:spTgt spid="12"/>
                                        </p:tgtEl>
                                      </p:cBhvr>
                                      <p:by x="105000" y="105000"/>
                                    </p:animScale>
                                  </p:childTnLst>
                                </p:cTn>
                              </p:par>
                            </p:childTnLst>
                          </p:cTn>
                        </p:par>
                        <p:par>
                          <p:cTn id="71" fill="hold">
                            <p:stCondLst>
                              <p:cond delay="4500"/>
                            </p:stCondLst>
                            <p:childTnLst>
                              <p:par>
                                <p:cTn id="72" presetID="56" presetClass="entr" presetSubtype="0" fill="hold" grpId="0" nodeType="afterEffect">
                                  <p:stCondLst>
                                    <p:cond delay="0"/>
                                  </p:stCondLst>
                                  <p:iterate type="lt">
                                    <p:tmPct val="10000"/>
                                  </p:iterate>
                                  <p:childTnLst>
                                    <p:set>
                                      <p:cBhvr>
                                        <p:cTn id="73" dur="1" fill="hold">
                                          <p:stCondLst>
                                            <p:cond delay="0"/>
                                          </p:stCondLst>
                                        </p:cTn>
                                        <p:tgtEl>
                                          <p:spTgt spid="6"/>
                                        </p:tgtEl>
                                        <p:attrNameLst>
                                          <p:attrName>style.visibility</p:attrName>
                                        </p:attrNameLst>
                                      </p:cBhvr>
                                      <p:to>
                                        <p:strVal val="visible"/>
                                      </p:to>
                                    </p:set>
                                    <p:anim by="(-#ppt_w*2)" calcmode="lin" valueType="num">
                                      <p:cBhvr rctx="PPT">
                                        <p:cTn id="74" dur="500" autoRev="1" fill="hold">
                                          <p:stCondLst>
                                            <p:cond delay="0"/>
                                          </p:stCondLst>
                                        </p:cTn>
                                        <p:tgtEl>
                                          <p:spTgt spid="6"/>
                                        </p:tgtEl>
                                        <p:attrNameLst>
                                          <p:attrName>ppt_w</p:attrName>
                                        </p:attrNameLst>
                                      </p:cBhvr>
                                    </p:anim>
                                    <p:anim by="(#ppt_w*0.50)" calcmode="lin" valueType="num">
                                      <p:cBhvr>
                                        <p:cTn id="75" dur="500" decel="50000" autoRev="1" fill="hold">
                                          <p:stCondLst>
                                            <p:cond delay="0"/>
                                          </p:stCondLst>
                                        </p:cTn>
                                        <p:tgtEl>
                                          <p:spTgt spid="6"/>
                                        </p:tgtEl>
                                        <p:attrNameLst>
                                          <p:attrName>ppt_x</p:attrName>
                                        </p:attrNameLst>
                                      </p:cBhvr>
                                    </p:anim>
                                    <p:anim from="(-#ppt_h/2)" to="(#ppt_y)" calcmode="lin" valueType="num">
                                      <p:cBhvr>
                                        <p:cTn id="76" dur="1000" fill="hold">
                                          <p:stCondLst>
                                            <p:cond delay="0"/>
                                          </p:stCondLst>
                                        </p:cTn>
                                        <p:tgtEl>
                                          <p:spTgt spid="6"/>
                                        </p:tgtEl>
                                        <p:attrNameLst>
                                          <p:attrName>ppt_y</p:attrName>
                                        </p:attrNameLst>
                                      </p:cBhvr>
                                    </p:anim>
                                    <p:animRot by="21600000">
                                      <p:cBhvr>
                                        <p:cTn id="77" dur="1000" fill="hold">
                                          <p:stCondLst>
                                            <p:cond delay="0"/>
                                          </p:stCondLst>
                                        </p:cTn>
                                        <p:tgtEl>
                                          <p:spTgt spid="6"/>
                                        </p:tgtEl>
                                        <p:attrNameLst>
                                          <p:attrName>r</p:attrName>
                                        </p:attrNameLst>
                                      </p:cBhvr>
                                    </p:animRot>
                                  </p:childTnLst>
                                </p:cTn>
                              </p:par>
                            </p:childTnLst>
                          </p:cTn>
                        </p:par>
                        <p:par>
                          <p:cTn id="78" fill="hold">
                            <p:stCondLst>
                              <p:cond delay="6600"/>
                            </p:stCondLst>
                            <p:childTnLst>
                              <p:par>
                                <p:cTn id="79" presetID="23" presetClass="entr" presetSubtype="16"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p:cTn id="81" dur="500" fill="hold"/>
                                        <p:tgtEl>
                                          <p:spTgt spid="7"/>
                                        </p:tgtEl>
                                        <p:attrNameLst>
                                          <p:attrName>ppt_w</p:attrName>
                                        </p:attrNameLst>
                                      </p:cBhvr>
                                      <p:tavLst>
                                        <p:tav tm="0">
                                          <p:val>
                                            <p:fltVal val="0"/>
                                          </p:val>
                                        </p:tav>
                                        <p:tav tm="100000">
                                          <p:val>
                                            <p:strVal val="#ppt_w"/>
                                          </p:val>
                                        </p:tav>
                                      </p:tavLst>
                                    </p:anim>
                                    <p:anim calcmode="lin" valueType="num">
                                      <p:cBhvr>
                                        <p:cTn id="82" dur="500" fill="hold"/>
                                        <p:tgtEl>
                                          <p:spTgt spid="7"/>
                                        </p:tgtEl>
                                        <p:attrNameLst>
                                          <p:attrName>ppt_h</p:attrName>
                                        </p:attrNameLst>
                                      </p:cBhvr>
                                      <p:tavLst>
                                        <p:tav tm="0">
                                          <p:val>
                                            <p:fltVal val="0"/>
                                          </p:val>
                                        </p:tav>
                                        <p:tav tm="100000">
                                          <p:val>
                                            <p:strVal val="#ppt_h"/>
                                          </p:val>
                                        </p:tav>
                                      </p:tavLst>
                                    </p:anim>
                                  </p:childTnLst>
                                </p:cTn>
                              </p:par>
                            </p:childTnLst>
                          </p:cTn>
                        </p:par>
                        <p:par>
                          <p:cTn id="83" fill="hold">
                            <p:stCondLst>
                              <p:cond delay="7100"/>
                            </p:stCondLst>
                            <p:childTnLst>
                              <p:par>
                                <p:cTn id="84" presetID="2" presetClass="exit" presetSubtype="4" fill="hold" grpId="1" nodeType="afterEffect">
                                  <p:stCondLst>
                                    <p:cond delay="0"/>
                                  </p:stCondLst>
                                  <p:childTnLst>
                                    <p:anim calcmode="lin" valueType="num">
                                      <p:cBhvr additive="base">
                                        <p:cTn id="85" dur="500"/>
                                        <p:tgtEl>
                                          <p:spTgt spid="19"/>
                                        </p:tgtEl>
                                        <p:attrNameLst>
                                          <p:attrName>ppt_x</p:attrName>
                                        </p:attrNameLst>
                                      </p:cBhvr>
                                      <p:tavLst>
                                        <p:tav tm="0">
                                          <p:val>
                                            <p:strVal val="ppt_x"/>
                                          </p:val>
                                        </p:tav>
                                        <p:tav tm="100000">
                                          <p:val>
                                            <p:strVal val="ppt_x"/>
                                          </p:val>
                                        </p:tav>
                                      </p:tavLst>
                                    </p:anim>
                                    <p:anim calcmode="lin" valueType="num">
                                      <p:cBhvr additive="base">
                                        <p:cTn id="86" dur="500"/>
                                        <p:tgtEl>
                                          <p:spTgt spid="19"/>
                                        </p:tgtEl>
                                        <p:attrNameLst>
                                          <p:attrName>ppt_y</p:attrName>
                                        </p:attrNameLst>
                                      </p:cBhvr>
                                      <p:tavLst>
                                        <p:tav tm="0">
                                          <p:val>
                                            <p:strVal val="ppt_y"/>
                                          </p:val>
                                        </p:tav>
                                        <p:tav tm="100000">
                                          <p:val>
                                            <p:strVal val="1+ppt_h/2"/>
                                          </p:val>
                                        </p:tav>
                                      </p:tavLst>
                                    </p:anim>
                                    <p:set>
                                      <p:cBhvr>
                                        <p:cTn id="87" dur="1" fill="hold">
                                          <p:stCondLst>
                                            <p:cond delay="499"/>
                                          </p:stCondLst>
                                        </p:cTn>
                                        <p:tgtEl>
                                          <p:spTgt spid="19"/>
                                        </p:tgtEl>
                                        <p:attrNameLst>
                                          <p:attrName>style.visibility</p:attrName>
                                        </p:attrNameLst>
                                      </p:cBhvr>
                                      <p:to>
                                        <p:strVal val="hidden"/>
                                      </p:to>
                                    </p:set>
                                  </p:childTnLst>
                                </p:cTn>
                              </p:par>
                              <p:par>
                                <p:cTn id="88" presetID="2" presetClass="exit" presetSubtype="4" fill="hold" grpId="1" nodeType="withEffect">
                                  <p:stCondLst>
                                    <p:cond delay="0"/>
                                  </p:stCondLst>
                                  <p:childTnLst>
                                    <p:anim calcmode="lin" valueType="num">
                                      <p:cBhvr additive="base">
                                        <p:cTn id="89" dur="500"/>
                                        <p:tgtEl>
                                          <p:spTgt spid="20"/>
                                        </p:tgtEl>
                                        <p:attrNameLst>
                                          <p:attrName>ppt_x</p:attrName>
                                        </p:attrNameLst>
                                      </p:cBhvr>
                                      <p:tavLst>
                                        <p:tav tm="0">
                                          <p:val>
                                            <p:strVal val="ppt_x"/>
                                          </p:val>
                                        </p:tav>
                                        <p:tav tm="100000">
                                          <p:val>
                                            <p:strVal val="ppt_x"/>
                                          </p:val>
                                        </p:tav>
                                      </p:tavLst>
                                    </p:anim>
                                    <p:anim calcmode="lin" valueType="num">
                                      <p:cBhvr additive="base">
                                        <p:cTn id="90" dur="500"/>
                                        <p:tgtEl>
                                          <p:spTgt spid="20"/>
                                        </p:tgtEl>
                                        <p:attrNameLst>
                                          <p:attrName>ppt_y</p:attrName>
                                        </p:attrNameLst>
                                      </p:cBhvr>
                                      <p:tavLst>
                                        <p:tav tm="0">
                                          <p:val>
                                            <p:strVal val="ppt_y"/>
                                          </p:val>
                                        </p:tav>
                                        <p:tav tm="100000">
                                          <p:val>
                                            <p:strVal val="1+ppt_h/2"/>
                                          </p:val>
                                        </p:tav>
                                      </p:tavLst>
                                    </p:anim>
                                    <p:set>
                                      <p:cBhvr>
                                        <p:cTn id="91" dur="1" fill="hold">
                                          <p:stCondLst>
                                            <p:cond delay="499"/>
                                          </p:stCondLst>
                                        </p:cTn>
                                        <p:tgtEl>
                                          <p:spTgt spid="20"/>
                                        </p:tgtEl>
                                        <p:attrNameLst>
                                          <p:attrName>style.visibility</p:attrName>
                                        </p:attrNameLst>
                                      </p:cBhvr>
                                      <p:to>
                                        <p:strVal val="hidden"/>
                                      </p:to>
                                    </p:set>
                                  </p:childTnLst>
                                </p:cTn>
                              </p:par>
                              <p:par>
                                <p:cTn id="92" presetID="2" presetClass="exit" presetSubtype="4" fill="hold" nodeType="withEffect">
                                  <p:stCondLst>
                                    <p:cond delay="0"/>
                                  </p:stCondLst>
                                  <p:childTnLst>
                                    <p:anim calcmode="lin" valueType="num">
                                      <p:cBhvr additive="base">
                                        <p:cTn id="93" dur="500"/>
                                        <p:tgtEl>
                                          <p:spTgt spid="5"/>
                                        </p:tgtEl>
                                        <p:attrNameLst>
                                          <p:attrName>ppt_x</p:attrName>
                                        </p:attrNameLst>
                                      </p:cBhvr>
                                      <p:tavLst>
                                        <p:tav tm="0">
                                          <p:val>
                                            <p:strVal val="ppt_x"/>
                                          </p:val>
                                        </p:tav>
                                        <p:tav tm="100000">
                                          <p:val>
                                            <p:strVal val="ppt_x"/>
                                          </p:val>
                                        </p:tav>
                                      </p:tavLst>
                                    </p:anim>
                                    <p:anim calcmode="lin" valueType="num">
                                      <p:cBhvr additive="base">
                                        <p:cTn id="94" dur="500"/>
                                        <p:tgtEl>
                                          <p:spTgt spid="5"/>
                                        </p:tgtEl>
                                        <p:attrNameLst>
                                          <p:attrName>ppt_y</p:attrName>
                                        </p:attrNameLst>
                                      </p:cBhvr>
                                      <p:tavLst>
                                        <p:tav tm="0">
                                          <p:val>
                                            <p:strVal val="ppt_y"/>
                                          </p:val>
                                        </p:tav>
                                        <p:tav tm="100000">
                                          <p:val>
                                            <p:strVal val="1+ppt_h/2"/>
                                          </p:val>
                                        </p:tav>
                                      </p:tavLst>
                                    </p:anim>
                                    <p:set>
                                      <p:cBhvr>
                                        <p:cTn id="95" dur="1" fill="hold">
                                          <p:stCondLst>
                                            <p:cond delay="499"/>
                                          </p:stCondLst>
                                        </p:cTn>
                                        <p:tgtEl>
                                          <p:spTgt spid="5"/>
                                        </p:tgtEl>
                                        <p:attrNameLst>
                                          <p:attrName>style.visibility</p:attrName>
                                        </p:attrNameLst>
                                      </p:cBhvr>
                                      <p:to>
                                        <p:strVal val="hidden"/>
                                      </p:to>
                                    </p:set>
                                  </p:childTnLst>
                                </p:cTn>
                              </p:par>
                              <p:par>
                                <p:cTn id="96" presetID="2" presetClass="exit" presetSubtype="4" fill="hold" grpId="2" nodeType="withEffect">
                                  <p:stCondLst>
                                    <p:cond delay="0"/>
                                  </p:stCondLst>
                                  <p:childTnLst>
                                    <p:anim calcmode="lin" valueType="num">
                                      <p:cBhvr additive="base">
                                        <p:cTn id="97" dur="500"/>
                                        <p:tgtEl>
                                          <p:spTgt spid="8"/>
                                        </p:tgtEl>
                                        <p:attrNameLst>
                                          <p:attrName>ppt_x</p:attrName>
                                        </p:attrNameLst>
                                      </p:cBhvr>
                                      <p:tavLst>
                                        <p:tav tm="0">
                                          <p:val>
                                            <p:strVal val="ppt_x"/>
                                          </p:val>
                                        </p:tav>
                                        <p:tav tm="100000">
                                          <p:val>
                                            <p:strVal val="ppt_x"/>
                                          </p:val>
                                        </p:tav>
                                      </p:tavLst>
                                    </p:anim>
                                    <p:anim calcmode="lin" valueType="num">
                                      <p:cBhvr additive="base">
                                        <p:cTn id="98" dur="500"/>
                                        <p:tgtEl>
                                          <p:spTgt spid="8"/>
                                        </p:tgtEl>
                                        <p:attrNameLst>
                                          <p:attrName>ppt_y</p:attrName>
                                        </p:attrNameLst>
                                      </p:cBhvr>
                                      <p:tavLst>
                                        <p:tav tm="0">
                                          <p:val>
                                            <p:strVal val="ppt_y"/>
                                          </p:val>
                                        </p:tav>
                                        <p:tav tm="100000">
                                          <p:val>
                                            <p:strVal val="1+ppt_h/2"/>
                                          </p:val>
                                        </p:tav>
                                      </p:tavLst>
                                    </p:anim>
                                    <p:set>
                                      <p:cBhvr>
                                        <p:cTn id="99" dur="1" fill="hold">
                                          <p:stCondLst>
                                            <p:cond delay="499"/>
                                          </p:stCondLst>
                                        </p:cTn>
                                        <p:tgtEl>
                                          <p:spTgt spid="8"/>
                                        </p:tgtEl>
                                        <p:attrNameLst>
                                          <p:attrName>style.visibility</p:attrName>
                                        </p:attrNameLst>
                                      </p:cBhvr>
                                      <p:to>
                                        <p:strVal val="hidden"/>
                                      </p:to>
                                    </p:set>
                                  </p:childTnLst>
                                </p:cTn>
                              </p:par>
                              <p:par>
                                <p:cTn id="100" presetID="2" presetClass="exit" presetSubtype="4" fill="hold" grpId="2" nodeType="withEffect">
                                  <p:stCondLst>
                                    <p:cond delay="0"/>
                                  </p:stCondLst>
                                  <p:childTnLst>
                                    <p:anim calcmode="lin" valueType="num">
                                      <p:cBhvr additive="base">
                                        <p:cTn id="101" dur="500"/>
                                        <p:tgtEl>
                                          <p:spTgt spid="13"/>
                                        </p:tgtEl>
                                        <p:attrNameLst>
                                          <p:attrName>ppt_x</p:attrName>
                                        </p:attrNameLst>
                                      </p:cBhvr>
                                      <p:tavLst>
                                        <p:tav tm="0">
                                          <p:val>
                                            <p:strVal val="ppt_x"/>
                                          </p:val>
                                        </p:tav>
                                        <p:tav tm="100000">
                                          <p:val>
                                            <p:strVal val="ppt_x"/>
                                          </p:val>
                                        </p:tav>
                                      </p:tavLst>
                                    </p:anim>
                                    <p:anim calcmode="lin" valueType="num">
                                      <p:cBhvr additive="base">
                                        <p:cTn id="102" dur="500"/>
                                        <p:tgtEl>
                                          <p:spTgt spid="13"/>
                                        </p:tgtEl>
                                        <p:attrNameLst>
                                          <p:attrName>ppt_y</p:attrName>
                                        </p:attrNameLst>
                                      </p:cBhvr>
                                      <p:tavLst>
                                        <p:tav tm="0">
                                          <p:val>
                                            <p:strVal val="ppt_y"/>
                                          </p:val>
                                        </p:tav>
                                        <p:tav tm="100000">
                                          <p:val>
                                            <p:strVal val="1+ppt_h/2"/>
                                          </p:val>
                                        </p:tav>
                                      </p:tavLst>
                                    </p:anim>
                                    <p:set>
                                      <p:cBhvr>
                                        <p:cTn id="103" dur="1" fill="hold">
                                          <p:stCondLst>
                                            <p:cond delay="499"/>
                                          </p:stCondLst>
                                        </p:cTn>
                                        <p:tgtEl>
                                          <p:spTgt spid="13"/>
                                        </p:tgtEl>
                                        <p:attrNameLst>
                                          <p:attrName>style.visibility</p:attrName>
                                        </p:attrNameLst>
                                      </p:cBhvr>
                                      <p:to>
                                        <p:strVal val="hidden"/>
                                      </p:to>
                                    </p:set>
                                  </p:childTnLst>
                                </p:cTn>
                              </p:par>
                              <p:par>
                                <p:cTn id="104" presetID="2" presetClass="exit" presetSubtype="4" fill="hold" grpId="2" nodeType="withEffect">
                                  <p:stCondLst>
                                    <p:cond delay="0"/>
                                  </p:stCondLst>
                                  <p:childTnLst>
                                    <p:anim calcmode="lin" valueType="num">
                                      <p:cBhvr additive="base">
                                        <p:cTn id="105" dur="500"/>
                                        <p:tgtEl>
                                          <p:spTgt spid="9"/>
                                        </p:tgtEl>
                                        <p:attrNameLst>
                                          <p:attrName>ppt_x</p:attrName>
                                        </p:attrNameLst>
                                      </p:cBhvr>
                                      <p:tavLst>
                                        <p:tav tm="0">
                                          <p:val>
                                            <p:strVal val="ppt_x"/>
                                          </p:val>
                                        </p:tav>
                                        <p:tav tm="100000">
                                          <p:val>
                                            <p:strVal val="ppt_x"/>
                                          </p:val>
                                        </p:tav>
                                      </p:tavLst>
                                    </p:anim>
                                    <p:anim calcmode="lin" valueType="num">
                                      <p:cBhvr additive="base">
                                        <p:cTn id="106" dur="500"/>
                                        <p:tgtEl>
                                          <p:spTgt spid="9"/>
                                        </p:tgtEl>
                                        <p:attrNameLst>
                                          <p:attrName>ppt_y</p:attrName>
                                        </p:attrNameLst>
                                      </p:cBhvr>
                                      <p:tavLst>
                                        <p:tav tm="0">
                                          <p:val>
                                            <p:strVal val="ppt_y"/>
                                          </p:val>
                                        </p:tav>
                                        <p:tav tm="100000">
                                          <p:val>
                                            <p:strVal val="1+ppt_h/2"/>
                                          </p:val>
                                        </p:tav>
                                      </p:tavLst>
                                    </p:anim>
                                    <p:set>
                                      <p:cBhvr>
                                        <p:cTn id="107" dur="1" fill="hold">
                                          <p:stCondLst>
                                            <p:cond delay="499"/>
                                          </p:stCondLst>
                                        </p:cTn>
                                        <p:tgtEl>
                                          <p:spTgt spid="9"/>
                                        </p:tgtEl>
                                        <p:attrNameLst>
                                          <p:attrName>style.visibility</p:attrName>
                                        </p:attrNameLst>
                                      </p:cBhvr>
                                      <p:to>
                                        <p:strVal val="hidden"/>
                                      </p:to>
                                    </p:set>
                                  </p:childTnLst>
                                </p:cTn>
                              </p:par>
                              <p:par>
                                <p:cTn id="108" presetID="2" presetClass="exit" presetSubtype="4" fill="hold" grpId="2" nodeType="withEffect">
                                  <p:stCondLst>
                                    <p:cond delay="0"/>
                                  </p:stCondLst>
                                  <p:childTnLst>
                                    <p:anim calcmode="lin" valueType="num">
                                      <p:cBhvr additive="base">
                                        <p:cTn id="109" dur="500"/>
                                        <p:tgtEl>
                                          <p:spTgt spid="12"/>
                                        </p:tgtEl>
                                        <p:attrNameLst>
                                          <p:attrName>ppt_x</p:attrName>
                                        </p:attrNameLst>
                                      </p:cBhvr>
                                      <p:tavLst>
                                        <p:tav tm="0">
                                          <p:val>
                                            <p:strVal val="ppt_x"/>
                                          </p:val>
                                        </p:tav>
                                        <p:tav tm="100000">
                                          <p:val>
                                            <p:strVal val="ppt_x"/>
                                          </p:val>
                                        </p:tav>
                                      </p:tavLst>
                                    </p:anim>
                                    <p:anim calcmode="lin" valueType="num">
                                      <p:cBhvr additive="base">
                                        <p:cTn id="110" dur="500"/>
                                        <p:tgtEl>
                                          <p:spTgt spid="12"/>
                                        </p:tgtEl>
                                        <p:attrNameLst>
                                          <p:attrName>ppt_y</p:attrName>
                                        </p:attrNameLst>
                                      </p:cBhvr>
                                      <p:tavLst>
                                        <p:tav tm="0">
                                          <p:val>
                                            <p:strVal val="ppt_y"/>
                                          </p:val>
                                        </p:tav>
                                        <p:tav tm="100000">
                                          <p:val>
                                            <p:strVal val="1+ppt_h/2"/>
                                          </p:val>
                                        </p:tav>
                                      </p:tavLst>
                                    </p:anim>
                                    <p:set>
                                      <p:cBhvr>
                                        <p:cTn id="111" dur="1" fill="hold">
                                          <p:stCondLst>
                                            <p:cond delay="499"/>
                                          </p:stCondLst>
                                        </p:cTn>
                                        <p:tgtEl>
                                          <p:spTgt spid="12"/>
                                        </p:tgtEl>
                                        <p:attrNameLst>
                                          <p:attrName>style.visibility</p:attrName>
                                        </p:attrNameLst>
                                      </p:cBhvr>
                                      <p:to>
                                        <p:strVal val="hidden"/>
                                      </p:to>
                                    </p:set>
                                  </p:childTnLst>
                                </p:cTn>
                              </p:par>
                              <p:par>
                                <p:cTn id="112" presetID="2" presetClass="exit" presetSubtype="4" fill="hold" grpId="1" nodeType="withEffect">
                                  <p:stCondLst>
                                    <p:cond delay="0"/>
                                  </p:stCondLst>
                                  <p:iterate type="lt">
                                    <p:tmPct val="0"/>
                                  </p:iterate>
                                  <p:childTnLst>
                                    <p:anim calcmode="lin" valueType="num">
                                      <p:cBhvr additive="base">
                                        <p:cTn id="113" dur="500"/>
                                        <p:tgtEl>
                                          <p:spTgt spid="17"/>
                                        </p:tgtEl>
                                        <p:attrNameLst>
                                          <p:attrName>ppt_x</p:attrName>
                                        </p:attrNameLst>
                                      </p:cBhvr>
                                      <p:tavLst>
                                        <p:tav tm="0">
                                          <p:val>
                                            <p:strVal val="ppt_x"/>
                                          </p:val>
                                        </p:tav>
                                        <p:tav tm="100000">
                                          <p:val>
                                            <p:strVal val="ppt_x"/>
                                          </p:val>
                                        </p:tav>
                                      </p:tavLst>
                                    </p:anim>
                                    <p:anim calcmode="lin" valueType="num">
                                      <p:cBhvr additive="base">
                                        <p:cTn id="114" dur="500"/>
                                        <p:tgtEl>
                                          <p:spTgt spid="17"/>
                                        </p:tgtEl>
                                        <p:attrNameLst>
                                          <p:attrName>ppt_y</p:attrName>
                                        </p:attrNameLst>
                                      </p:cBhvr>
                                      <p:tavLst>
                                        <p:tav tm="0">
                                          <p:val>
                                            <p:strVal val="ppt_y"/>
                                          </p:val>
                                        </p:tav>
                                        <p:tav tm="100000">
                                          <p:val>
                                            <p:strVal val="1+ppt_h/2"/>
                                          </p:val>
                                        </p:tav>
                                      </p:tavLst>
                                    </p:anim>
                                    <p:set>
                                      <p:cBhvr>
                                        <p:cTn id="115" dur="1" fill="hold">
                                          <p:stCondLst>
                                            <p:cond delay="499"/>
                                          </p:stCondLst>
                                        </p:cTn>
                                        <p:tgtEl>
                                          <p:spTgt spid="17"/>
                                        </p:tgtEl>
                                        <p:attrNameLst>
                                          <p:attrName>style.visibility</p:attrName>
                                        </p:attrNameLst>
                                      </p:cBhvr>
                                      <p:to>
                                        <p:strVal val="hidden"/>
                                      </p:to>
                                    </p:set>
                                  </p:childTnLst>
                                </p:cTn>
                              </p:par>
                              <p:par>
                                <p:cTn id="116" presetID="2" presetClass="exit" presetSubtype="4" fill="hold" grpId="1" nodeType="withEffect">
                                  <p:stCondLst>
                                    <p:cond delay="0"/>
                                  </p:stCondLst>
                                  <p:iterate type="lt">
                                    <p:tmPct val="0"/>
                                  </p:iterate>
                                  <p:childTnLst>
                                    <p:anim calcmode="lin" valueType="num">
                                      <p:cBhvr additive="base">
                                        <p:cTn id="117" dur="500"/>
                                        <p:tgtEl>
                                          <p:spTgt spid="14"/>
                                        </p:tgtEl>
                                        <p:attrNameLst>
                                          <p:attrName>ppt_x</p:attrName>
                                        </p:attrNameLst>
                                      </p:cBhvr>
                                      <p:tavLst>
                                        <p:tav tm="0">
                                          <p:val>
                                            <p:strVal val="ppt_x"/>
                                          </p:val>
                                        </p:tav>
                                        <p:tav tm="100000">
                                          <p:val>
                                            <p:strVal val="ppt_x"/>
                                          </p:val>
                                        </p:tav>
                                      </p:tavLst>
                                    </p:anim>
                                    <p:anim calcmode="lin" valueType="num">
                                      <p:cBhvr additive="base">
                                        <p:cTn id="118" dur="500"/>
                                        <p:tgtEl>
                                          <p:spTgt spid="14"/>
                                        </p:tgtEl>
                                        <p:attrNameLst>
                                          <p:attrName>ppt_y</p:attrName>
                                        </p:attrNameLst>
                                      </p:cBhvr>
                                      <p:tavLst>
                                        <p:tav tm="0">
                                          <p:val>
                                            <p:strVal val="ppt_y"/>
                                          </p:val>
                                        </p:tav>
                                        <p:tav tm="100000">
                                          <p:val>
                                            <p:strVal val="1+ppt_h/2"/>
                                          </p:val>
                                        </p:tav>
                                      </p:tavLst>
                                    </p:anim>
                                    <p:set>
                                      <p:cBhvr>
                                        <p:cTn id="119" dur="1" fill="hold">
                                          <p:stCondLst>
                                            <p:cond delay="499"/>
                                          </p:stCondLst>
                                        </p:cTn>
                                        <p:tgtEl>
                                          <p:spTgt spid="14"/>
                                        </p:tgtEl>
                                        <p:attrNameLst>
                                          <p:attrName>style.visibility</p:attrName>
                                        </p:attrNameLst>
                                      </p:cBhvr>
                                      <p:to>
                                        <p:strVal val="hidden"/>
                                      </p:to>
                                    </p:set>
                                  </p:childTnLst>
                                </p:cTn>
                              </p:par>
                              <p:par>
                                <p:cTn id="120" presetID="2" presetClass="exit" presetSubtype="4" fill="hold" grpId="1" nodeType="withEffect">
                                  <p:stCondLst>
                                    <p:cond delay="0"/>
                                  </p:stCondLst>
                                  <p:iterate type="lt">
                                    <p:tmPct val="0"/>
                                  </p:iterate>
                                  <p:childTnLst>
                                    <p:anim calcmode="lin" valueType="num">
                                      <p:cBhvr additive="base">
                                        <p:cTn id="121" dur="500"/>
                                        <p:tgtEl>
                                          <p:spTgt spid="15"/>
                                        </p:tgtEl>
                                        <p:attrNameLst>
                                          <p:attrName>ppt_x</p:attrName>
                                        </p:attrNameLst>
                                      </p:cBhvr>
                                      <p:tavLst>
                                        <p:tav tm="0">
                                          <p:val>
                                            <p:strVal val="ppt_x"/>
                                          </p:val>
                                        </p:tav>
                                        <p:tav tm="100000">
                                          <p:val>
                                            <p:strVal val="ppt_x"/>
                                          </p:val>
                                        </p:tav>
                                      </p:tavLst>
                                    </p:anim>
                                    <p:anim calcmode="lin" valueType="num">
                                      <p:cBhvr additive="base">
                                        <p:cTn id="122" dur="500"/>
                                        <p:tgtEl>
                                          <p:spTgt spid="15"/>
                                        </p:tgtEl>
                                        <p:attrNameLst>
                                          <p:attrName>ppt_y</p:attrName>
                                        </p:attrNameLst>
                                      </p:cBhvr>
                                      <p:tavLst>
                                        <p:tav tm="0">
                                          <p:val>
                                            <p:strVal val="ppt_y"/>
                                          </p:val>
                                        </p:tav>
                                        <p:tav tm="100000">
                                          <p:val>
                                            <p:strVal val="1+ppt_h/2"/>
                                          </p:val>
                                        </p:tav>
                                      </p:tavLst>
                                    </p:anim>
                                    <p:set>
                                      <p:cBhvr>
                                        <p:cTn id="123" dur="1" fill="hold">
                                          <p:stCondLst>
                                            <p:cond delay="499"/>
                                          </p:stCondLst>
                                        </p:cTn>
                                        <p:tgtEl>
                                          <p:spTgt spid="15"/>
                                        </p:tgtEl>
                                        <p:attrNameLst>
                                          <p:attrName>style.visibility</p:attrName>
                                        </p:attrNameLst>
                                      </p:cBhvr>
                                      <p:to>
                                        <p:strVal val="hidden"/>
                                      </p:to>
                                    </p:set>
                                  </p:childTnLst>
                                </p:cTn>
                              </p:par>
                              <p:par>
                                <p:cTn id="124" presetID="2" presetClass="exit" presetSubtype="4" fill="hold" grpId="1" nodeType="withEffect">
                                  <p:stCondLst>
                                    <p:cond delay="0"/>
                                  </p:stCondLst>
                                  <p:iterate type="lt">
                                    <p:tmPct val="0"/>
                                  </p:iterate>
                                  <p:childTnLst>
                                    <p:anim calcmode="lin" valueType="num">
                                      <p:cBhvr additive="base">
                                        <p:cTn id="125" dur="500"/>
                                        <p:tgtEl>
                                          <p:spTgt spid="16"/>
                                        </p:tgtEl>
                                        <p:attrNameLst>
                                          <p:attrName>ppt_x</p:attrName>
                                        </p:attrNameLst>
                                      </p:cBhvr>
                                      <p:tavLst>
                                        <p:tav tm="0">
                                          <p:val>
                                            <p:strVal val="ppt_x"/>
                                          </p:val>
                                        </p:tav>
                                        <p:tav tm="100000">
                                          <p:val>
                                            <p:strVal val="ppt_x"/>
                                          </p:val>
                                        </p:tav>
                                      </p:tavLst>
                                    </p:anim>
                                    <p:anim calcmode="lin" valueType="num">
                                      <p:cBhvr additive="base">
                                        <p:cTn id="126" dur="500"/>
                                        <p:tgtEl>
                                          <p:spTgt spid="16"/>
                                        </p:tgtEl>
                                        <p:attrNameLst>
                                          <p:attrName>ppt_y</p:attrName>
                                        </p:attrNameLst>
                                      </p:cBhvr>
                                      <p:tavLst>
                                        <p:tav tm="0">
                                          <p:val>
                                            <p:strVal val="ppt_y"/>
                                          </p:val>
                                        </p:tav>
                                        <p:tav tm="100000">
                                          <p:val>
                                            <p:strVal val="1+ppt_h/2"/>
                                          </p:val>
                                        </p:tav>
                                      </p:tavLst>
                                    </p:anim>
                                    <p:set>
                                      <p:cBhvr>
                                        <p:cTn id="127" dur="1" fill="hold">
                                          <p:stCondLst>
                                            <p:cond delay="499"/>
                                          </p:stCondLst>
                                        </p:cTn>
                                        <p:tgtEl>
                                          <p:spTgt spid="16"/>
                                        </p:tgtEl>
                                        <p:attrNameLst>
                                          <p:attrName>style.visibility</p:attrName>
                                        </p:attrNameLst>
                                      </p:cBhvr>
                                      <p:to>
                                        <p:strVal val="hidden"/>
                                      </p:to>
                                    </p:set>
                                  </p:childTnLst>
                                </p:cTn>
                              </p:par>
                              <p:par>
                                <p:cTn id="128" presetID="2" presetClass="exit" presetSubtype="4" fill="hold" grpId="1" nodeType="withEffect">
                                  <p:stCondLst>
                                    <p:cond delay="0"/>
                                  </p:stCondLst>
                                  <p:iterate type="lt">
                                    <p:tmPct val="0"/>
                                  </p:iterate>
                                  <p:childTnLst>
                                    <p:anim calcmode="lin" valueType="num">
                                      <p:cBhvr additive="base">
                                        <p:cTn id="129" dur="500"/>
                                        <p:tgtEl>
                                          <p:spTgt spid="6"/>
                                        </p:tgtEl>
                                        <p:attrNameLst>
                                          <p:attrName>ppt_x</p:attrName>
                                        </p:attrNameLst>
                                      </p:cBhvr>
                                      <p:tavLst>
                                        <p:tav tm="0">
                                          <p:val>
                                            <p:strVal val="ppt_x"/>
                                          </p:val>
                                        </p:tav>
                                        <p:tav tm="100000">
                                          <p:val>
                                            <p:strVal val="ppt_x"/>
                                          </p:val>
                                        </p:tav>
                                      </p:tavLst>
                                    </p:anim>
                                    <p:anim calcmode="lin" valueType="num">
                                      <p:cBhvr additive="base">
                                        <p:cTn id="130" dur="500"/>
                                        <p:tgtEl>
                                          <p:spTgt spid="6"/>
                                        </p:tgtEl>
                                        <p:attrNameLst>
                                          <p:attrName>ppt_y</p:attrName>
                                        </p:attrNameLst>
                                      </p:cBhvr>
                                      <p:tavLst>
                                        <p:tav tm="0">
                                          <p:val>
                                            <p:strVal val="ppt_y"/>
                                          </p:val>
                                        </p:tav>
                                        <p:tav tm="100000">
                                          <p:val>
                                            <p:strVal val="1+ppt_h/2"/>
                                          </p:val>
                                        </p:tav>
                                      </p:tavLst>
                                    </p:anim>
                                    <p:set>
                                      <p:cBhvr>
                                        <p:cTn id="131" dur="1" fill="hold">
                                          <p:stCondLst>
                                            <p:cond delay="499"/>
                                          </p:stCondLst>
                                        </p:cTn>
                                        <p:tgtEl>
                                          <p:spTgt spid="6"/>
                                        </p:tgtEl>
                                        <p:attrNameLst>
                                          <p:attrName>style.visibility</p:attrName>
                                        </p:attrNameLst>
                                      </p:cBhvr>
                                      <p:to>
                                        <p:strVal val="hidden"/>
                                      </p:to>
                                    </p:set>
                                  </p:childTnLst>
                                </p:cTn>
                              </p:par>
                              <p:par>
                                <p:cTn id="132" presetID="2" presetClass="exit" presetSubtype="4" fill="hold" grpId="1" nodeType="withEffect">
                                  <p:stCondLst>
                                    <p:cond delay="0"/>
                                  </p:stCondLst>
                                  <p:childTnLst>
                                    <p:anim calcmode="lin" valueType="num">
                                      <p:cBhvr additive="base">
                                        <p:cTn id="133" dur="500"/>
                                        <p:tgtEl>
                                          <p:spTgt spid="7"/>
                                        </p:tgtEl>
                                        <p:attrNameLst>
                                          <p:attrName>ppt_x</p:attrName>
                                        </p:attrNameLst>
                                      </p:cBhvr>
                                      <p:tavLst>
                                        <p:tav tm="0">
                                          <p:val>
                                            <p:strVal val="ppt_x"/>
                                          </p:val>
                                        </p:tav>
                                        <p:tav tm="100000">
                                          <p:val>
                                            <p:strVal val="ppt_x"/>
                                          </p:val>
                                        </p:tav>
                                      </p:tavLst>
                                    </p:anim>
                                    <p:anim calcmode="lin" valueType="num">
                                      <p:cBhvr additive="base">
                                        <p:cTn id="134" dur="500"/>
                                        <p:tgtEl>
                                          <p:spTgt spid="7"/>
                                        </p:tgtEl>
                                        <p:attrNameLst>
                                          <p:attrName>ppt_y</p:attrName>
                                        </p:attrNameLst>
                                      </p:cBhvr>
                                      <p:tavLst>
                                        <p:tav tm="0">
                                          <p:val>
                                            <p:strVal val="ppt_y"/>
                                          </p:val>
                                        </p:tav>
                                        <p:tav tm="100000">
                                          <p:val>
                                            <p:strVal val="1+ppt_h/2"/>
                                          </p:val>
                                        </p:tav>
                                      </p:tavLst>
                                    </p:anim>
                                    <p:set>
                                      <p:cBhvr>
                                        <p:cTn id="13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6" repeatCount="indefinite" fill="remove" display="0">
                  <p:stCondLst>
                    <p:cond delay="indefinite"/>
                  </p:stCondLst>
                  <p:endCondLst>
                    <p:cond evt="onStopAudio" delay="0">
                      <p:tgtEl>
                        <p:sldTgt/>
                      </p:tgtEl>
                    </p:cond>
                  </p:endCondLst>
                </p:cTn>
                <p:tgtEl>
                  <p:spTgt spid="21"/>
                </p:tgtEl>
              </p:cMediaNode>
            </p:audio>
          </p:childTnLst>
        </p:cTn>
      </p:par>
    </p:tnLst>
    <p:bldLst>
      <p:bldP spid="6" grpId="0"/>
      <p:bldP spid="6" grpId="1"/>
      <p:bldP spid="7" grpId="0"/>
      <p:bldP spid="7" grpId="1"/>
      <p:bldP spid="8" grpId="0"/>
      <p:bldP spid="8" grpId="1"/>
      <p:bldP spid="8" grpId="2"/>
      <p:bldP spid="9" grpId="0"/>
      <p:bldP spid="9" grpId="1"/>
      <p:bldP spid="9" grpId="2"/>
      <p:bldP spid="12" grpId="0"/>
      <p:bldP spid="12" grpId="1"/>
      <p:bldP spid="12" grpId="2"/>
      <p:bldP spid="13" grpId="0"/>
      <p:bldP spid="13" grpId="1"/>
      <p:bldP spid="13" grpId="2"/>
      <p:bldP spid="14" grpId="0"/>
      <p:bldP spid="14" grpId="1"/>
      <p:bldP spid="15" grpId="0"/>
      <p:bldP spid="15" grpId="1"/>
      <p:bldP spid="16" grpId="0"/>
      <p:bldP spid="16" grpId="1"/>
      <p:bldP spid="17" grpId="0"/>
      <p:bldP spid="17" grpId="1"/>
      <p:bldP spid="19" grpId="0" animBg="1"/>
      <p:bldP spid="19" grpId="1" animBg="1"/>
      <p:bldP spid="20" grpId="0"/>
      <p:bldP spid="2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毒品的种类</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矩形: 圆角 2"/>
          <p:cNvSpPr/>
          <p:nvPr/>
        </p:nvSpPr>
        <p:spPr>
          <a:xfrm>
            <a:off x="1147134" y="1292187"/>
            <a:ext cx="2132919" cy="1941974"/>
          </a:xfrm>
          <a:prstGeom prst="roundRect">
            <a:avLst/>
          </a:prstGeom>
          <a:blipFill>
            <a:blip r:embed="rId1"/>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圆角 98"/>
          <p:cNvSpPr/>
          <p:nvPr/>
        </p:nvSpPr>
        <p:spPr>
          <a:xfrm>
            <a:off x="3735405" y="1292187"/>
            <a:ext cx="2132919" cy="1941974"/>
          </a:xfrm>
          <a:prstGeom prst="roundRect">
            <a:avLst/>
          </a:prstGeom>
          <a:blipFill>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圆角 99"/>
          <p:cNvSpPr/>
          <p:nvPr/>
        </p:nvSpPr>
        <p:spPr>
          <a:xfrm>
            <a:off x="6323677" y="1292187"/>
            <a:ext cx="2132919" cy="1941974"/>
          </a:xfrm>
          <a:prstGeom prst="roundRect">
            <a:avLst/>
          </a:prstGeom>
          <a:blipFill>
            <a:blip r:embed="rId3"/>
            <a:srcRect/>
            <a:stretch>
              <a:fillRect l="-18665" t="-4823" r="-18341" b="-5507"/>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圆角 100"/>
          <p:cNvSpPr/>
          <p:nvPr/>
        </p:nvSpPr>
        <p:spPr>
          <a:xfrm>
            <a:off x="8911948" y="1292187"/>
            <a:ext cx="2132919" cy="1941974"/>
          </a:xfrm>
          <a:prstGeom prst="roundRect">
            <a:avLst/>
          </a:prstGeom>
          <a:blipFill>
            <a:blip r:embed="rId4"/>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圆角 102"/>
          <p:cNvSpPr/>
          <p:nvPr/>
        </p:nvSpPr>
        <p:spPr>
          <a:xfrm>
            <a:off x="1147133" y="3861216"/>
            <a:ext cx="2132919" cy="1941974"/>
          </a:xfrm>
          <a:prstGeom prst="roundRect">
            <a:avLst/>
          </a:prstGeom>
          <a:blipFill>
            <a:blip r:embed="rId5"/>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圆角 103"/>
          <p:cNvSpPr/>
          <p:nvPr/>
        </p:nvSpPr>
        <p:spPr>
          <a:xfrm>
            <a:off x="3735404" y="3861216"/>
            <a:ext cx="2132919" cy="1941974"/>
          </a:xfrm>
          <a:prstGeom prst="roundRect">
            <a:avLst/>
          </a:prstGeom>
          <a:blipFill>
            <a:blip r:embed="rId6"/>
            <a:srcRect/>
            <a:stretch>
              <a:fillRect b="-12011"/>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圆角 104"/>
          <p:cNvSpPr/>
          <p:nvPr/>
        </p:nvSpPr>
        <p:spPr>
          <a:xfrm>
            <a:off x="6323677" y="3861216"/>
            <a:ext cx="2132919" cy="1941974"/>
          </a:xfrm>
          <a:prstGeom prst="roundRect">
            <a:avLst/>
          </a:prstGeom>
          <a:blipFill>
            <a:blip r:embed="rId7"/>
            <a:srcRect/>
            <a:stretch>
              <a:fillRect l="-21848" r="-21349" b="-6389"/>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圆角 105"/>
          <p:cNvSpPr/>
          <p:nvPr/>
        </p:nvSpPr>
        <p:spPr>
          <a:xfrm>
            <a:off x="8911948" y="3861216"/>
            <a:ext cx="2132919" cy="1941974"/>
          </a:xfrm>
          <a:prstGeom prst="roundRect">
            <a:avLst/>
          </a:prstGeom>
          <a:blipFill>
            <a:blip r:embed="rId8"/>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TextBox 46"/>
          <p:cNvSpPr txBox="1">
            <a:spLocks noChangeArrowheads="1"/>
          </p:cNvSpPr>
          <p:nvPr/>
        </p:nvSpPr>
        <p:spPr bwMode="auto">
          <a:xfrm>
            <a:off x="1746599" y="3356430"/>
            <a:ext cx="93398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spc="300" dirty="0">
                <a:solidFill>
                  <a:schemeClr val="tx1"/>
                </a:solidFill>
                <a:latin typeface="微软雅黑" panose="020B0503020204020204" pitchFamily="34" charset="-122"/>
              </a:rPr>
              <a:t>罂粟</a:t>
            </a:r>
            <a:endParaRPr lang="en-US" altLang="zh-CN" b="1" dirty="0">
              <a:solidFill>
                <a:schemeClr val="tx1"/>
              </a:solidFill>
              <a:latin typeface="微软雅黑" panose="020B0503020204020204" pitchFamily="34" charset="-122"/>
            </a:endParaRPr>
          </a:p>
        </p:txBody>
      </p:sp>
      <p:sp>
        <p:nvSpPr>
          <p:cNvPr id="108" name="TextBox 46"/>
          <p:cNvSpPr txBox="1">
            <a:spLocks noChangeArrowheads="1"/>
          </p:cNvSpPr>
          <p:nvPr/>
        </p:nvSpPr>
        <p:spPr bwMode="auto">
          <a:xfrm>
            <a:off x="4351237" y="3356430"/>
            <a:ext cx="93398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鸦片</a:t>
            </a:r>
            <a:endParaRPr lang="en-US" altLang="zh-CN" b="1" dirty="0">
              <a:solidFill>
                <a:schemeClr val="tx1"/>
              </a:solidFill>
              <a:latin typeface="微软雅黑" panose="020B0503020204020204" pitchFamily="34" charset="-122"/>
            </a:endParaRPr>
          </a:p>
        </p:txBody>
      </p:sp>
      <p:sp>
        <p:nvSpPr>
          <p:cNvPr id="109" name="TextBox 46"/>
          <p:cNvSpPr txBox="1">
            <a:spLocks noChangeArrowheads="1"/>
          </p:cNvSpPr>
          <p:nvPr/>
        </p:nvSpPr>
        <p:spPr bwMode="auto">
          <a:xfrm>
            <a:off x="6955875" y="3356430"/>
            <a:ext cx="93398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吗啡</a:t>
            </a:r>
            <a:endParaRPr lang="en-US" altLang="zh-CN" b="1" dirty="0">
              <a:solidFill>
                <a:schemeClr val="tx1"/>
              </a:solidFill>
              <a:latin typeface="微软雅黑" panose="020B0503020204020204" pitchFamily="34" charset="-122"/>
            </a:endParaRPr>
          </a:p>
        </p:txBody>
      </p:sp>
      <p:sp>
        <p:nvSpPr>
          <p:cNvPr id="110" name="TextBox 46"/>
          <p:cNvSpPr txBox="1">
            <a:spLocks noChangeArrowheads="1"/>
          </p:cNvSpPr>
          <p:nvPr/>
        </p:nvSpPr>
        <p:spPr bwMode="auto">
          <a:xfrm>
            <a:off x="9560513" y="3356430"/>
            <a:ext cx="93398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海洛因</a:t>
            </a:r>
            <a:endParaRPr lang="en-US" altLang="zh-CN" b="1" dirty="0">
              <a:solidFill>
                <a:schemeClr val="tx1"/>
              </a:solidFill>
              <a:latin typeface="微软雅黑" panose="020B0503020204020204" pitchFamily="34" charset="-122"/>
            </a:endParaRPr>
          </a:p>
        </p:txBody>
      </p:sp>
      <p:sp>
        <p:nvSpPr>
          <p:cNvPr id="111" name="TextBox 46"/>
          <p:cNvSpPr txBox="1">
            <a:spLocks noChangeArrowheads="1"/>
          </p:cNvSpPr>
          <p:nvPr/>
        </p:nvSpPr>
        <p:spPr bwMode="auto">
          <a:xfrm>
            <a:off x="1746599" y="6085336"/>
            <a:ext cx="93398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可卡因</a:t>
            </a:r>
            <a:endParaRPr lang="en-US" altLang="zh-CN" b="1" dirty="0">
              <a:solidFill>
                <a:schemeClr val="tx1"/>
              </a:solidFill>
              <a:latin typeface="微软雅黑" panose="020B0503020204020204" pitchFamily="34" charset="-122"/>
            </a:endParaRPr>
          </a:p>
        </p:txBody>
      </p:sp>
      <p:sp>
        <p:nvSpPr>
          <p:cNvPr id="112" name="TextBox 46"/>
          <p:cNvSpPr txBox="1">
            <a:spLocks noChangeArrowheads="1"/>
          </p:cNvSpPr>
          <p:nvPr/>
        </p:nvSpPr>
        <p:spPr bwMode="auto">
          <a:xfrm>
            <a:off x="4334870" y="6074672"/>
            <a:ext cx="93398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大麻</a:t>
            </a:r>
            <a:endParaRPr lang="en-US" altLang="zh-CN" b="1" dirty="0">
              <a:solidFill>
                <a:schemeClr val="tx1"/>
              </a:solidFill>
              <a:latin typeface="微软雅黑" panose="020B0503020204020204" pitchFamily="34" charset="-122"/>
            </a:endParaRPr>
          </a:p>
        </p:txBody>
      </p:sp>
      <p:sp>
        <p:nvSpPr>
          <p:cNvPr id="113" name="TextBox 46"/>
          <p:cNvSpPr txBox="1">
            <a:spLocks noChangeArrowheads="1"/>
          </p:cNvSpPr>
          <p:nvPr/>
        </p:nvSpPr>
        <p:spPr bwMode="auto">
          <a:xfrm>
            <a:off x="7237727" y="6074672"/>
            <a:ext cx="93398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冰毒</a:t>
            </a:r>
            <a:endParaRPr lang="en-US" altLang="zh-CN" b="1" dirty="0">
              <a:solidFill>
                <a:schemeClr val="tx1"/>
              </a:solidFill>
              <a:latin typeface="微软雅黑" panose="020B0503020204020204" pitchFamily="34" charset="-122"/>
            </a:endParaRPr>
          </a:p>
        </p:txBody>
      </p:sp>
      <p:sp>
        <p:nvSpPr>
          <p:cNvPr id="114" name="TextBox 46"/>
          <p:cNvSpPr txBox="1">
            <a:spLocks noChangeArrowheads="1"/>
          </p:cNvSpPr>
          <p:nvPr/>
        </p:nvSpPr>
        <p:spPr bwMode="auto">
          <a:xfrm>
            <a:off x="9673591" y="6089186"/>
            <a:ext cx="93398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麻古</a:t>
            </a:r>
            <a:endParaRPr lang="en-US" altLang="zh-CN" b="1" dirty="0">
              <a:solidFill>
                <a:schemeClr val="tx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45"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ppt_w</p:attrName>
                                        </p:attrNameLst>
                                      </p:cBhvr>
                                      <p:tavLst>
                                        <p:tav tm="0" fmla="#ppt_w*sin(2.5*pi*$)">
                                          <p:val>
                                            <p:fltVal val="0"/>
                                          </p:val>
                                        </p:tav>
                                        <p:tav tm="100000">
                                          <p:val>
                                            <p:fltVal val="1"/>
                                          </p:val>
                                        </p:tav>
                                      </p:tavLst>
                                    </p:anim>
                                    <p:anim calcmode="lin" valueType="num">
                                      <p:cBhvr>
                                        <p:cTn id="25" dur="1000" fill="hold"/>
                                        <p:tgtEl>
                                          <p:spTgt spid="3"/>
                                        </p:tgtEl>
                                        <p:attrNameLst>
                                          <p:attrName>ppt_h</p:attrName>
                                        </p:attrNameLst>
                                      </p:cBhvr>
                                      <p:tavLst>
                                        <p:tav tm="0">
                                          <p:val>
                                            <p:strVal val="#ppt_h"/>
                                          </p:val>
                                        </p:tav>
                                        <p:tav tm="100000">
                                          <p:val>
                                            <p:strVal val="#ppt_h"/>
                                          </p:val>
                                        </p:tav>
                                      </p:tavLst>
                                    </p:anim>
                                  </p:childTnLst>
                                </p:cTn>
                              </p:par>
                            </p:childTnLst>
                          </p:cTn>
                        </p:par>
                        <p:par>
                          <p:cTn id="26" fill="hold">
                            <p:stCondLst>
                              <p:cond delay="3700"/>
                            </p:stCondLst>
                            <p:childTnLst>
                              <p:par>
                                <p:cTn id="27" presetID="47" presetClass="entr" presetSubtype="0" fill="hold" grpId="0" nodeType="after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fade">
                                      <p:cBhvr>
                                        <p:cTn id="29" dur="1000"/>
                                        <p:tgtEl>
                                          <p:spTgt spid="107"/>
                                        </p:tgtEl>
                                      </p:cBhvr>
                                    </p:animEffect>
                                    <p:anim calcmode="lin" valueType="num">
                                      <p:cBhvr>
                                        <p:cTn id="30" dur="1000" fill="hold"/>
                                        <p:tgtEl>
                                          <p:spTgt spid="107"/>
                                        </p:tgtEl>
                                        <p:attrNameLst>
                                          <p:attrName>ppt_x</p:attrName>
                                        </p:attrNameLst>
                                      </p:cBhvr>
                                      <p:tavLst>
                                        <p:tav tm="0">
                                          <p:val>
                                            <p:strVal val="#ppt_x"/>
                                          </p:val>
                                        </p:tav>
                                        <p:tav tm="100000">
                                          <p:val>
                                            <p:strVal val="#ppt_x"/>
                                          </p:val>
                                        </p:tav>
                                      </p:tavLst>
                                    </p:anim>
                                    <p:anim calcmode="lin" valueType="num">
                                      <p:cBhvr>
                                        <p:cTn id="31" dur="1000" fill="hold"/>
                                        <p:tgtEl>
                                          <p:spTgt spid="107"/>
                                        </p:tgtEl>
                                        <p:attrNameLst>
                                          <p:attrName>ppt_y</p:attrName>
                                        </p:attrNameLst>
                                      </p:cBhvr>
                                      <p:tavLst>
                                        <p:tav tm="0">
                                          <p:val>
                                            <p:strVal val="#ppt_y-.1"/>
                                          </p:val>
                                        </p:tav>
                                        <p:tav tm="100000">
                                          <p:val>
                                            <p:strVal val="#ppt_y"/>
                                          </p:val>
                                        </p:tav>
                                      </p:tavLst>
                                    </p:anim>
                                  </p:childTnLst>
                                </p:cTn>
                              </p:par>
                            </p:childTnLst>
                          </p:cTn>
                        </p:par>
                        <p:par>
                          <p:cTn id="32" fill="hold">
                            <p:stCondLst>
                              <p:cond delay="4700"/>
                            </p:stCondLst>
                            <p:childTnLst>
                              <p:par>
                                <p:cTn id="33" presetID="45" presetClass="entr" presetSubtype="0" fill="hold" grpId="0" nodeType="after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fade">
                                      <p:cBhvr>
                                        <p:cTn id="35" dur="1000"/>
                                        <p:tgtEl>
                                          <p:spTgt spid="99"/>
                                        </p:tgtEl>
                                      </p:cBhvr>
                                    </p:animEffect>
                                    <p:anim calcmode="lin" valueType="num">
                                      <p:cBhvr>
                                        <p:cTn id="36" dur="1000" fill="hold"/>
                                        <p:tgtEl>
                                          <p:spTgt spid="99"/>
                                        </p:tgtEl>
                                        <p:attrNameLst>
                                          <p:attrName>ppt_w</p:attrName>
                                        </p:attrNameLst>
                                      </p:cBhvr>
                                      <p:tavLst>
                                        <p:tav tm="0" fmla="#ppt_w*sin(2.5*pi*$)">
                                          <p:val>
                                            <p:fltVal val="0"/>
                                          </p:val>
                                        </p:tav>
                                        <p:tav tm="100000">
                                          <p:val>
                                            <p:fltVal val="1"/>
                                          </p:val>
                                        </p:tav>
                                      </p:tavLst>
                                    </p:anim>
                                    <p:anim calcmode="lin" valueType="num">
                                      <p:cBhvr>
                                        <p:cTn id="37" dur="1000" fill="hold"/>
                                        <p:tgtEl>
                                          <p:spTgt spid="99"/>
                                        </p:tgtEl>
                                        <p:attrNameLst>
                                          <p:attrName>ppt_h</p:attrName>
                                        </p:attrNameLst>
                                      </p:cBhvr>
                                      <p:tavLst>
                                        <p:tav tm="0">
                                          <p:val>
                                            <p:strVal val="#ppt_h"/>
                                          </p:val>
                                        </p:tav>
                                        <p:tav tm="100000">
                                          <p:val>
                                            <p:strVal val="#ppt_h"/>
                                          </p:val>
                                        </p:tav>
                                      </p:tavLst>
                                    </p:anim>
                                  </p:childTnLst>
                                </p:cTn>
                              </p:par>
                            </p:childTnLst>
                          </p:cTn>
                        </p:par>
                        <p:par>
                          <p:cTn id="38" fill="hold">
                            <p:stCondLst>
                              <p:cond delay="5700"/>
                            </p:stCondLst>
                            <p:childTnLst>
                              <p:par>
                                <p:cTn id="39" presetID="47" presetClass="entr" presetSubtype="0" fill="hold" grpId="0" nodeType="afterEffect">
                                  <p:stCondLst>
                                    <p:cond delay="0"/>
                                  </p:stCondLst>
                                  <p:childTnLst>
                                    <p:set>
                                      <p:cBhvr>
                                        <p:cTn id="40" dur="1" fill="hold">
                                          <p:stCondLst>
                                            <p:cond delay="0"/>
                                          </p:stCondLst>
                                        </p:cTn>
                                        <p:tgtEl>
                                          <p:spTgt spid="108"/>
                                        </p:tgtEl>
                                        <p:attrNameLst>
                                          <p:attrName>style.visibility</p:attrName>
                                        </p:attrNameLst>
                                      </p:cBhvr>
                                      <p:to>
                                        <p:strVal val="visible"/>
                                      </p:to>
                                    </p:set>
                                    <p:animEffect transition="in" filter="fade">
                                      <p:cBhvr>
                                        <p:cTn id="41" dur="1000"/>
                                        <p:tgtEl>
                                          <p:spTgt spid="108"/>
                                        </p:tgtEl>
                                      </p:cBhvr>
                                    </p:animEffect>
                                    <p:anim calcmode="lin" valueType="num">
                                      <p:cBhvr>
                                        <p:cTn id="42" dur="1000" fill="hold"/>
                                        <p:tgtEl>
                                          <p:spTgt spid="108"/>
                                        </p:tgtEl>
                                        <p:attrNameLst>
                                          <p:attrName>ppt_x</p:attrName>
                                        </p:attrNameLst>
                                      </p:cBhvr>
                                      <p:tavLst>
                                        <p:tav tm="0">
                                          <p:val>
                                            <p:strVal val="#ppt_x"/>
                                          </p:val>
                                        </p:tav>
                                        <p:tav tm="100000">
                                          <p:val>
                                            <p:strVal val="#ppt_x"/>
                                          </p:val>
                                        </p:tav>
                                      </p:tavLst>
                                    </p:anim>
                                    <p:anim calcmode="lin" valueType="num">
                                      <p:cBhvr>
                                        <p:cTn id="43" dur="1000" fill="hold"/>
                                        <p:tgtEl>
                                          <p:spTgt spid="108"/>
                                        </p:tgtEl>
                                        <p:attrNameLst>
                                          <p:attrName>ppt_y</p:attrName>
                                        </p:attrNameLst>
                                      </p:cBhvr>
                                      <p:tavLst>
                                        <p:tav tm="0">
                                          <p:val>
                                            <p:strVal val="#ppt_y-.1"/>
                                          </p:val>
                                        </p:tav>
                                        <p:tav tm="100000">
                                          <p:val>
                                            <p:strVal val="#ppt_y"/>
                                          </p:val>
                                        </p:tav>
                                      </p:tavLst>
                                    </p:anim>
                                  </p:childTnLst>
                                </p:cTn>
                              </p:par>
                            </p:childTnLst>
                          </p:cTn>
                        </p:par>
                        <p:par>
                          <p:cTn id="44" fill="hold">
                            <p:stCondLst>
                              <p:cond delay="6700"/>
                            </p:stCondLst>
                            <p:childTnLst>
                              <p:par>
                                <p:cTn id="45" presetID="45" presetClass="entr" presetSubtype="0" fill="hold" grpId="0" nodeType="after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fade">
                                      <p:cBhvr>
                                        <p:cTn id="47" dur="1000"/>
                                        <p:tgtEl>
                                          <p:spTgt spid="100"/>
                                        </p:tgtEl>
                                      </p:cBhvr>
                                    </p:animEffect>
                                    <p:anim calcmode="lin" valueType="num">
                                      <p:cBhvr>
                                        <p:cTn id="48" dur="1000" fill="hold"/>
                                        <p:tgtEl>
                                          <p:spTgt spid="100"/>
                                        </p:tgtEl>
                                        <p:attrNameLst>
                                          <p:attrName>ppt_w</p:attrName>
                                        </p:attrNameLst>
                                      </p:cBhvr>
                                      <p:tavLst>
                                        <p:tav tm="0" fmla="#ppt_w*sin(2.5*pi*$)">
                                          <p:val>
                                            <p:fltVal val="0"/>
                                          </p:val>
                                        </p:tav>
                                        <p:tav tm="100000">
                                          <p:val>
                                            <p:fltVal val="1"/>
                                          </p:val>
                                        </p:tav>
                                      </p:tavLst>
                                    </p:anim>
                                    <p:anim calcmode="lin" valueType="num">
                                      <p:cBhvr>
                                        <p:cTn id="49" dur="1000" fill="hold"/>
                                        <p:tgtEl>
                                          <p:spTgt spid="100"/>
                                        </p:tgtEl>
                                        <p:attrNameLst>
                                          <p:attrName>ppt_h</p:attrName>
                                        </p:attrNameLst>
                                      </p:cBhvr>
                                      <p:tavLst>
                                        <p:tav tm="0">
                                          <p:val>
                                            <p:strVal val="#ppt_h"/>
                                          </p:val>
                                        </p:tav>
                                        <p:tav tm="100000">
                                          <p:val>
                                            <p:strVal val="#ppt_h"/>
                                          </p:val>
                                        </p:tav>
                                      </p:tavLst>
                                    </p:anim>
                                  </p:childTnLst>
                                </p:cTn>
                              </p:par>
                            </p:childTnLst>
                          </p:cTn>
                        </p:par>
                        <p:par>
                          <p:cTn id="50" fill="hold">
                            <p:stCondLst>
                              <p:cond delay="7700"/>
                            </p:stCondLst>
                            <p:childTnLst>
                              <p:par>
                                <p:cTn id="51" presetID="47" presetClass="entr" presetSubtype="0" fill="hold" grpId="0" nodeType="afterEffect">
                                  <p:stCondLst>
                                    <p:cond delay="0"/>
                                  </p:stCondLst>
                                  <p:childTnLst>
                                    <p:set>
                                      <p:cBhvr>
                                        <p:cTn id="52" dur="1" fill="hold">
                                          <p:stCondLst>
                                            <p:cond delay="0"/>
                                          </p:stCondLst>
                                        </p:cTn>
                                        <p:tgtEl>
                                          <p:spTgt spid="109"/>
                                        </p:tgtEl>
                                        <p:attrNameLst>
                                          <p:attrName>style.visibility</p:attrName>
                                        </p:attrNameLst>
                                      </p:cBhvr>
                                      <p:to>
                                        <p:strVal val="visible"/>
                                      </p:to>
                                    </p:set>
                                    <p:animEffect transition="in" filter="fade">
                                      <p:cBhvr>
                                        <p:cTn id="53" dur="1000"/>
                                        <p:tgtEl>
                                          <p:spTgt spid="109"/>
                                        </p:tgtEl>
                                      </p:cBhvr>
                                    </p:animEffect>
                                    <p:anim calcmode="lin" valueType="num">
                                      <p:cBhvr>
                                        <p:cTn id="54" dur="1000" fill="hold"/>
                                        <p:tgtEl>
                                          <p:spTgt spid="109"/>
                                        </p:tgtEl>
                                        <p:attrNameLst>
                                          <p:attrName>ppt_x</p:attrName>
                                        </p:attrNameLst>
                                      </p:cBhvr>
                                      <p:tavLst>
                                        <p:tav tm="0">
                                          <p:val>
                                            <p:strVal val="#ppt_x"/>
                                          </p:val>
                                        </p:tav>
                                        <p:tav tm="100000">
                                          <p:val>
                                            <p:strVal val="#ppt_x"/>
                                          </p:val>
                                        </p:tav>
                                      </p:tavLst>
                                    </p:anim>
                                    <p:anim calcmode="lin" valueType="num">
                                      <p:cBhvr>
                                        <p:cTn id="55" dur="1000" fill="hold"/>
                                        <p:tgtEl>
                                          <p:spTgt spid="109"/>
                                        </p:tgtEl>
                                        <p:attrNameLst>
                                          <p:attrName>ppt_y</p:attrName>
                                        </p:attrNameLst>
                                      </p:cBhvr>
                                      <p:tavLst>
                                        <p:tav tm="0">
                                          <p:val>
                                            <p:strVal val="#ppt_y-.1"/>
                                          </p:val>
                                        </p:tav>
                                        <p:tav tm="100000">
                                          <p:val>
                                            <p:strVal val="#ppt_y"/>
                                          </p:val>
                                        </p:tav>
                                      </p:tavLst>
                                    </p:anim>
                                  </p:childTnLst>
                                </p:cTn>
                              </p:par>
                            </p:childTnLst>
                          </p:cTn>
                        </p:par>
                        <p:par>
                          <p:cTn id="56" fill="hold">
                            <p:stCondLst>
                              <p:cond delay="8700"/>
                            </p:stCondLst>
                            <p:childTnLst>
                              <p:par>
                                <p:cTn id="57" presetID="45" presetClass="entr" presetSubtype="0" fill="hold" grpId="0" nodeType="afterEffect">
                                  <p:stCondLst>
                                    <p:cond delay="0"/>
                                  </p:stCondLst>
                                  <p:childTnLst>
                                    <p:set>
                                      <p:cBhvr>
                                        <p:cTn id="58" dur="1" fill="hold">
                                          <p:stCondLst>
                                            <p:cond delay="0"/>
                                          </p:stCondLst>
                                        </p:cTn>
                                        <p:tgtEl>
                                          <p:spTgt spid="101"/>
                                        </p:tgtEl>
                                        <p:attrNameLst>
                                          <p:attrName>style.visibility</p:attrName>
                                        </p:attrNameLst>
                                      </p:cBhvr>
                                      <p:to>
                                        <p:strVal val="visible"/>
                                      </p:to>
                                    </p:set>
                                    <p:animEffect transition="in" filter="fade">
                                      <p:cBhvr>
                                        <p:cTn id="59" dur="1000"/>
                                        <p:tgtEl>
                                          <p:spTgt spid="101"/>
                                        </p:tgtEl>
                                      </p:cBhvr>
                                    </p:animEffect>
                                    <p:anim calcmode="lin" valueType="num">
                                      <p:cBhvr>
                                        <p:cTn id="60" dur="1000" fill="hold"/>
                                        <p:tgtEl>
                                          <p:spTgt spid="101"/>
                                        </p:tgtEl>
                                        <p:attrNameLst>
                                          <p:attrName>ppt_w</p:attrName>
                                        </p:attrNameLst>
                                      </p:cBhvr>
                                      <p:tavLst>
                                        <p:tav tm="0" fmla="#ppt_w*sin(2.5*pi*$)">
                                          <p:val>
                                            <p:fltVal val="0"/>
                                          </p:val>
                                        </p:tav>
                                        <p:tav tm="100000">
                                          <p:val>
                                            <p:fltVal val="1"/>
                                          </p:val>
                                        </p:tav>
                                      </p:tavLst>
                                    </p:anim>
                                    <p:anim calcmode="lin" valueType="num">
                                      <p:cBhvr>
                                        <p:cTn id="61" dur="1000" fill="hold"/>
                                        <p:tgtEl>
                                          <p:spTgt spid="101"/>
                                        </p:tgtEl>
                                        <p:attrNameLst>
                                          <p:attrName>ppt_h</p:attrName>
                                        </p:attrNameLst>
                                      </p:cBhvr>
                                      <p:tavLst>
                                        <p:tav tm="0">
                                          <p:val>
                                            <p:strVal val="#ppt_h"/>
                                          </p:val>
                                        </p:tav>
                                        <p:tav tm="100000">
                                          <p:val>
                                            <p:strVal val="#ppt_h"/>
                                          </p:val>
                                        </p:tav>
                                      </p:tavLst>
                                    </p:anim>
                                  </p:childTnLst>
                                </p:cTn>
                              </p:par>
                            </p:childTnLst>
                          </p:cTn>
                        </p:par>
                        <p:par>
                          <p:cTn id="62" fill="hold">
                            <p:stCondLst>
                              <p:cond delay="9700"/>
                            </p:stCondLst>
                            <p:childTnLst>
                              <p:par>
                                <p:cTn id="63" presetID="47" presetClass="entr" presetSubtype="0" fill="hold" grpId="0"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fade">
                                      <p:cBhvr>
                                        <p:cTn id="65" dur="1000"/>
                                        <p:tgtEl>
                                          <p:spTgt spid="110"/>
                                        </p:tgtEl>
                                      </p:cBhvr>
                                    </p:animEffect>
                                    <p:anim calcmode="lin" valueType="num">
                                      <p:cBhvr>
                                        <p:cTn id="66" dur="1000" fill="hold"/>
                                        <p:tgtEl>
                                          <p:spTgt spid="110"/>
                                        </p:tgtEl>
                                        <p:attrNameLst>
                                          <p:attrName>ppt_x</p:attrName>
                                        </p:attrNameLst>
                                      </p:cBhvr>
                                      <p:tavLst>
                                        <p:tav tm="0">
                                          <p:val>
                                            <p:strVal val="#ppt_x"/>
                                          </p:val>
                                        </p:tav>
                                        <p:tav tm="100000">
                                          <p:val>
                                            <p:strVal val="#ppt_x"/>
                                          </p:val>
                                        </p:tav>
                                      </p:tavLst>
                                    </p:anim>
                                    <p:anim calcmode="lin" valueType="num">
                                      <p:cBhvr>
                                        <p:cTn id="67" dur="1000" fill="hold"/>
                                        <p:tgtEl>
                                          <p:spTgt spid="110"/>
                                        </p:tgtEl>
                                        <p:attrNameLst>
                                          <p:attrName>ppt_y</p:attrName>
                                        </p:attrNameLst>
                                      </p:cBhvr>
                                      <p:tavLst>
                                        <p:tav tm="0">
                                          <p:val>
                                            <p:strVal val="#ppt_y-.1"/>
                                          </p:val>
                                        </p:tav>
                                        <p:tav tm="100000">
                                          <p:val>
                                            <p:strVal val="#ppt_y"/>
                                          </p:val>
                                        </p:tav>
                                      </p:tavLst>
                                    </p:anim>
                                  </p:childTnLst>
                                </p:cTn>
                              </p:par>
                            </p:childTnLst>
                          </p:cTn>
                        </p:par>
                        <p:par>
                          <p:cTn id="68" fill="hold">
                            <p:stCondLst>
                              <p:cond delay="10700"/>
                            </p:stCondLst>
                            <p:childTnLst>
                              <p:par>
                                <p:cTn id="69" presetID="45" presetClass="entr" presetSubtype="0" fill="hold" grpId="0"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fade">
                                      <p:cBhvr>
                                        <p:cTn id="71" dur="1000"/>
                                        <p:tgtEl>
                                          <p:spTgt spid="103"/>
                                        </p:tgtEl>
                                      </p:cBhvr>
                                    </p:animEffect>
                                    <p:anim calcmode="lin" valueType="num">
                                      <p:cBhvr>
                                        <p:cTn id="72" dur="1000" fill="hold"/>
                                        <p:tgtEl>
                                          <p:spTgt spid="103"/>
                                        </p:tgtEl>
                                        <p:attrNameLst>
                                          <p:attrName>ppt_w</p:attrName>
                                        </p:attrNameLst>
                                      </p:cBhvr>
                                      <p:tavLst>
                                        <p:tav tm="0" fmla="#ppt_w*sin(2.5*pi*$)">
                                          <p:val>
                                            <p:fltVal val="0"/>
                                          </p:val>
                                        </p:tav>
                                        <p:tav tm="100000">
                                          <p:val>
                                            <p:fltVal val="1"/>
                                          </p:val>
                                        </p:tav>
                                      </p:tavLst>
                                    </p:anim>
                                    <p:anim calcmode="lin" valueType="num">
                                      <p:cBhvr>
                                        <p:cTn id="73" dur="1000" fill="hold"/>
                                        <p:tgtEl>
                                          <p:spTgt spid="103"/>
                                        </p:tgtEl>
                                        <p:attrNameLst>
                                          <p:attrName>ppt_h</p:attrName>
                                        </p:attrNameLst>
                                      </p:cBhvr>
                                      <p:tavLst>
                                        <p:tav tm="0">
                                          <p:val>
                                            <p:strVal val="#ppt_h"/>
                                          </p:val>
                                        </p:tav>
                                        <p:tav tm="100000">
                                          <p:val>
                                            <p:strVal val="#ppt_h"/>
                                          </p:val>
                                        </p:tav>
                                      </p:tavLst>
                                    </p:anim>
                                  </p:childTnLst>
                                </p:cTn>
                              </p:par>
                            </p:childTnLst>
                          </p:cTn>
                        </p:par>
                        <p:par>
                          <p:cTn id="74" fill="hold">
                            <p:stCondLst>
                              <p:cond delay="11700"/>
                            </p:stCondLst>
                            <p:childTnLst>
                              <p:par>
                                <p:cTn id="75" presetID="47" presetClass="entr" presetSubtype="0" fill="hold" grpId="0" nodeType="after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fade">
                                      <p:cBhvr>
                                        <p:cTn id="77" dur="1000"/>
                                        <p:tgtEl>
                                          <p:spTgt spid="111"/>
                                        </p:tgtEl>
                                      </p:cBhvr>
                                    </p:animEffect>
                                    <p:anim calcmode="lin" valueType="num">
                                      <p:cBhvr>
                                        <p:cTn id="78" dur="1000" fill="hold"/>
                                        <p:tgtEl>
                                          <p:spTgt spid="111"/>
                                        </p:tgtEl>
                                        <p:attrNameLst>
                                          <p:attrName>ppt_x</p:attrName>
                                        </p:attrNameLst>
                                      </p:cBhvr>
                                      <p:tavLst>
                                        <p:tav tm="0">
                                          <p:val>
                                            <p:strVal val="#ppt_x"/>
                                          </p:val>
                                        </p:tav>
                                        <p:tav tm="100000">
                                          <p:val>
                                            <p:strVal val="#ppt_x"/>
                                          </p:val>
                                        </p:tav>
                                      </p:tavLst>
                                    </p:anim>
                                    <p:anim calcmode="lin" valueType="num">
                                      <p:cBhvr>
                                        <p:cTn id="79" dur="1000" fill="hold"/>
                                        <p:tgtEl>
                                          <p:spTgt spid="111"/>
                                        </p:tgtEl>
                                        <p:attrNameLst>
                                          <p:attrName>ppt_y</p:attrName>
                                        </p:attrNameLst>
                                      </p:cBhvr>
                                      <p:tavLst>
                                        <p:tav tm="0">
                                          <p:val>
                                            <p:strVal val="#ppt_y-.1"/>
                                          </p:val>
                                        </p:tav>
                                        <p:tav tm="100000">
                                          <p:val>
                                            <p:strVal val="#ppt_y"/>
                                          </p:val>
                                        </p:tav>
                                      </p:tavLst>
                                    </p:anim>
                                  </p:childTnLst>
                                </p:cTn>
                              </p:par>
                            </p:childTnLst>
                          </p:cTn>
                        </p:par>
                        <p:par>
                          <p:cTn id="80" fill="hold">
                            <p:stCondLst>
                              <p:cond delay="12700"/>
                            </p:stCondLst>
                            <p:childTnLst>
                              <p:par>
                                <p:cTn id="81" presetID="45" presetClass="entr" presetSubtype="0" fill="hold" grpId="0" nodeType="afterEffect">
                                  <p:stCondLst>
                                    <p:cond delay="0"/>
                                  </p:stCondLst>
                                  <p:childTnLst>
                                    <p:set>
                                      <p:cBhvr>
                                        <p:cTn id="82" dur="1" fill="hold">
                                          <p:stCondLst>
                                            <p:cond delay="0"/>
                                          </p:stCondLst>
                                        </p:cTn>
                                        <p:tgtEl>
                                          <p:spTgt spid="104"/>
                                        </p:tgtEl>
                                        <p:attrNameLst>
                                          <p:attrName>style.visibility</p:attrName>
                                        </p:attrNameLst>
                                      </p:cBhvr>
                                      <p:to>
                                        <p:strVal val="visible"/>
                                      </p:to>
                                    </p:set>
                                    <p:animEffect transition="in" filter="fade">
                                      <p:cBhvr>
                                        <p:cTn id="83" dur="1000"/>
                                        <p:tgtEl>
                                          <p:spTgt spid="104"/>
                                        </p:tgtEl>
                                      </p:cBhvr>
                                    </p:animEffect>
                                    <p:anim calcmode="lin" valueType="num">
                                      <p:cBhvr>
                                        <p:cTn id="84" dur="1000" fill="hold"/>
                                        <p:tgtEl>
                                          <p:spTgt spid="104"/>
                                        </p:tgtEl>
                                        <p:attrNameLst>
                                          <p:attrName>ppt_w</p:attrName>
                                        </p:attrNameLst>
                                      </p:cBhvr>
                                      <p:tavLst>
                                        <p:tav tm="0" fmla="#ppt_w*sin(2.5*pi*$)">
                                          <p:val>
                                            <p:fltVal val="0"/>
                                          </p:val>
                                        </p:tav>
                                        <p:tav tm="100000">
                                          <p:val>
                                            <p:fltVal val="1"/>
                                          </p:val>
                                        </p:tav>
                                      </p:tavLst>
                                    </p:anim>
                                    <p:anim calcmode="lin" valueType="num">
                                      <p:cBhvr>
                                        <p:cTn id="85" dur="1000" fill="hold"/>
                                        <p:tgtEl>
                                          <p:spTgt spid="104"/>
                                        </p:tgtEl>
                                        <p:attrNameLst>
                                          <p:attrName>ppt_h</p:attrName>
                                        </p:attrNameLst>
                                      </p:cBhvr>
                                      <p:tavLst>
                                        <p:tav tm="0">
                                          <p:val>
                                            <p:strVal val="#ppt_h"/>
                                          </p:val>
                                        </p:tav>
                                        <p:tav tm="100000">
                                          <p:val>
                                            <p:strVal val="#ppt_h"/>
                                          </p:val>
                                        </p:tav>
                                      </p:tavLst>
                                    </p:anim>
                                  </p:childTnLst>
                                </p:cTn>
                              </p:par>
                            </p:childTnLst>
                          </p:cTn>
                        </p:par>
                        <p:par>
                          <p:cTn id="86" fill="hold">
                            <p:stCondLst>
                              <p:cond delay="13700"/>
                            </p:stCondLst>
                            <p:childTnLst>
                              <p:par>
                                <p:cTn id="87" presetID="47" presetClass="entr" presetSubtype="0" fill="hold" grpId="0" nodeType="afterEffect">
                                  <p:stCondLst>
                                    <p:cond delay="0"/>
                                  </p:stCondLst>
                                  <p:childTnLst>
                                    <p:set>
                                      <p:cBhvr>
                                        <p:cTn id="88" dur="1" fill="hold">
                                          <p:stCondLst>
                                            <p:cond delay="0"/>
                                          </p:stCondLst>
                                        </p:cTn>
                                        <p:tgtEl>
                                          <p:spTgt spid="112"/>
                                        </p:tgtEl>
                                        <p:attrNameLst>
                                          <p:attrName>style.visibility</p:attrName>
                                        </p:attrNameLst>
                                      </p:cBhvr>
                                      <p:to>
                                        <p:strVal val="visible"/>
                                      </p:to>
                                    </p:set>
                                    <p:animEffect transition="in" filter="fade">
                                      <p:cBhvr>
                                        <p:cTn id="89" dur="1000"/>
                                        <p:tgtEl>
                                          <p:spTgt spid="112"/>
                                        </p:tgtEl>
                                      </p:cBhvr>
                                    </p:animEffect>
                                    <p:anim calcmode="lin" valueType="num">
                                      <p:cBhvr>
                                        <p:cTn id="90" dur="1000" fill="hold"/>
                                        <p:tgtEl>
                                          <p:spTgt spid="112"/>
                                        </p:tgtEl>
                                        <p:attrNameLst>
                                          <p:attrName>ppt_x</p:attrName>
                                        </p:attrNameLst>
                                      </p:cBhvr>
                                      <p:tavLst>
                                        <p:tav tm="0">
                                          <p:val>
                                            <p:strVal val="#ppt_x"/>
                                          </p:val>
                                        </p:tav>
                                        <p:tav tm="100000">
                                          <p:val>
                                            <p:strVal val="#ppt_x"/>
                                          </p:val>
                                        </p:tav>
                                      </p:tavLst>
                                    </p:anim>
                                    <p:anim calcmode="lin" valueType="num">
                                      <p:cBhvr>
                                        <p:cTn id="91" dur="1000" fill="hold"/>
                                        <p:tgtEl>
                                          <p:spTgt spid="112"/>
                                        </p:tgtEl>
                                        <p:attrNameLst>
                                          <p:attrName>ppt_y</p:attrName>
                                        </p:attrNameLst>
                                      </p:cBhvr>
                                      <p:tavLst>
                                        <p:tav tm="0">
                                          <p:val>
                                            <p:strVal val="#ppt_y-.1"/>
                                          </p:val>
                                        </p:tav>
                                        <p:tav tm="100000">
                                          <p:val>
                                            <p:strVal val="#ppt_y"/>
                                          </p:val>
                                        </p:tav>
                                      </p:tavLst>
                                    </p:anim>
                                  </p:childTnLst>
                                </p:cTn>
                              </p:par>
                            </p:childTnLst>
                          </p:cTn>
                        </p:par>
                        <p:par>
                          <p:cTn id="92" fill="hold">
                            <p:stCondLst>
                              <p:cond delay="14700"/>
                            </p:stCondLst>
                            <p:childTnLst>
                              <p:par>
                                <p:cTn id="93" presetID="45" presetClass="entr" presetSubtype="0" fill="hold" grpId="0" nodeType="afterEffect">
                                  <p:stCondLst>
                                    <p:cond delay="0"/>
                                  </p:stCondLst>
                                  <p:childTnLst>
                                    <p:set>
                                      <p:cBhvr>
                                        <p:cTn id="94" dur="1" fill="hold">
                                          <p:stCondLst>
                                            <p:cond delay="0"/>
                                          </p:stCondLst>
                                        </p:cTn>
                                        <p:tgtEl>
                                          <p:spTgt spid="105"/>
                                        </p:tgtEl>
                                        <p:attrNameLst>
                                          <p:attrName>style.visibility</p:attrName>
                                        </p:attrNameLst>
                                      </p:cBhvr>
                                      <p:to>
                                        <p:strVal val="visible"/>
                                      </p:to>
                                    </p:set>
                                    <p:animEffect transition="in" filter="fade">
                                      <p:cBhvr>
                                        <p:cTn id="95" dur="1000"/>
                                        <p:tgtEl>
                                          <p:spTgt spid="105"/>
                                        </p:tgtEl>
                                      </p:cBhvr>
                                    </p:animEffect>
                                    <p:anim calcmode="lin" valueType="num">
                                      <p:cBhvr>
                                        <p:cTn id="96" dur="1000" fill="hold"/>
                                        <p:tgtEl>
                                          <p:spTgt spid="105"/>
                                        </p:tgtEl>
                                        <p:attrNameLst>
                                          <p:attrName>ppt_w</p:attrName>
                                        </p:attrNameLst>
                                      </p:cBhvr>
                                      <p:tavLst>
                                        <p:tav tm="0" fmla="#ppt_w*sin(2.5*pi*$)">
                                          <p:val>
                                            <p:fltVal val="0"/>
                                          </p:val>
                                        </p:tav>
                                        <p:tav tm="100000">
                                          <p:val>
                                            <p:fltVal val="1"/>
                                          </p:val>
                                        </p:tav>
                                      </p:tavLst>
                                    </p:anim>
                                    <p:anim calcmode="lin" valueType="num">
                                      <p:cBhvr>
                                        <p:cTn id="97" dur="1000" fill="hold"/>
                                        <p:tgtEl>
                                          <p:spTgt spid="105"/>
                                        </p:tgtEl>
                                        <p:attrNameLst>
                                          <p:attrName>ppt_h</p:attrName>
                                        </p:attrNameLst>
                                      </p:cBhvr>
                                      <p:tavLst>
                                        <p:tav tm="0">
                                          <p:val>
                                            <p:strVal val="#ppt_h"/>
                                          </p:val>
                                        </p:tav>
                                        <p:tav tm="100000">
                                          <p:val>
                                            <p:strVal val="#ppt_h"/>
                                          </p:val>
                                        </p:tav>
                                      </p:tavLst>
                                    </p:anim>
                                  </p:childTnLst>
                                </p:cTn>
                              </p:par>
                            </p:childTnLst>
                          </p:cTn>
                        </p:par>
                        <p:par>
                          <p:cTn id="98" fill="hold">
                            <p:stCondLst>
                              <p:cond delay="15700"/>
                            </p:stCondLst>
                            <p:childTnLst>
                              <p:par>
                                <p:cTn id="99" presetID="47" presetClass="entr" presetSubtype="0" fill="hold" grpId="0" nodeType="afterEffect">
                                  <p:stCondLst>
                                    <p:cond delay="0"/>
                                  </p:stCondLst>
                                  <p:childTnLst>
                                    <p:set>
                                      <p:cBhvr>
                                        <p:cTn id="100" dur="1" fill="hold">
                                          <p:stCondLst>
                                            <p:cond delay="0"/>
                                          </p:stCondLst>
                                        </p:cTn>
                                        <p:tgtEl>
                                          <p:spTgt spid="113"/>
                                        </p:tgtEl>
                                        <p:attrNameLst>
                                          <p:attrName>style.visibility</p:attrName>
                                        </p:attrNameLst>
                                      </p:cBhvr>
                                      <p:to>
                                        <p:strVal val="visible"/>
                                      </p:to>
                                    </p:set>
                                    <p:animEffect transition="in" filter="fade">
                                      <p:cBhvr>
                                        <p:cTn id="101" dur="1000"/>
                                        <p:tgtEl>
                                          <p:spTgt spid="113"/>
                                        </p:tgtEl>
                                      </p:cBhvr>
                                    </p:animEffect>
                                    <p:anim calcmode="lin" valueType="num">
                                      <p:cBhvr>
                                        <p:cTn id="102" dur="1000" fill="hold"/>
                                        <p:tgtEl>
                                          <p:spTgt spid="113"/>
                                        </p:tgtEl>
                                        <p:attrNameLst>
                                          <p:attrName>ppt_x</p:attrName>
                                        </p:attrNameLst>
                                      </p:cBhvr>
                                      <p:tavLst>
                                        <p:tav tm="0">
                                          <p:val>
                                            <p:strVal val="#ppt_x"/>
                                          </p:val>
                                        </p:tav>
                                        <p:tav tm="100000">
                                          <p:val>
                                            <p:strVal val="#ppt_x"/>
                                          </p:val>
                                        </p:tav>
                                      </p:tavLst>
                                    </p:anim>
                                    <p:anim calcmode="lin" valueType="num">
                                      <p:cBhvr>
                                        <p:cTn id="103" dur="1000" fill="hold"/>
                                        <p:tgtEl>
                                          <p:spTgt spid="113"/>
                                        </p:tgtEl>
                                        <p:attrNameLst>
                                          <p:attrName>ppt_y</p:attrName>
                                        </p:attrNameLst>
                                      </p:cBhvr>
                                      <p:tavLst>
                                        <p:tav tm="0">
                                          <p:val>
                                            <p:strVal val="#ppt_y-.1"/>
                                          </p:val>
                                        </p:tav>
                                        <p:tav tm="100000">
                                          <p:val>
                                            <p:strVal val="#ppt_y"/>
                                          </p:val>
                                        </p:tav>
                                      </p:tavLst>
                                    </p:anim>
                                  </p:childTnLst>
                                </p:cTn>
                              </p:par>
                            </p:childTnLst>
                          </p:cTn>
                        </p:par>
                        <p:par>
                          <p:cTn id="104" fill="hold">
                            <p:stCondLst>
                              <p:cond delay="16700"/>
                            </p:stCondLst>
                            <p:childTnLst>
                              <p:par>
                                <p:cTn id="105" presetID="45" presetClass="entr" presetSubtype="0" fill="hold" grpId="0" nodeType="afterEffect">
                                  <p:stCondLst>
                                    <p:cond delay="0"/>
                                  </p:stCondLst>
                                  <p:childTnLst>
                                    <p:set>
                                      <p:cBhvr>
                                        <p:cTn id="106" dur="1" fill="hold">
                                          <p:stCondLst>
                                            <p:cond delay="0"/>
                                          </p:stCondLst>
                                        </p:cTn>
                                        <p:tgtEl>
                                          <p:spTgt spid="106"/>
                                        </p:tgtEl>
                                        <p:attrNameLst>
                                          <p:attrName>style.visibility</p:attrName>
                                        </p:attrNameLst>
                                      </p:cBhvr>
                                      <p:to>
                                        <p:strVal val="visible"/>
                                      </p:to>
                                    </p:set>
                                    <p:animEffect transition="in" filter="fade">
                                      <p:cBhvr>
                                        <p:cTn id="107" dur="1000"/>
                                        <p:tgtEl>
                                          <p:spTgt spid="106"/>
                                        </p:tgtEl>
                                      </p:cBhvr>
                                    </p:animEffect>
                                    <p:anim calcmode="lin" valueType="num">
                                      <p:cBhvr>
                                        <p:cTn id="108" dur="1000" fill="hold"/>
                                        <p:tgtEl>
                                          <p:spTgt spid="106"/>
                                        </p:tgtEl>
                                        <p:attrNameLst>
                                          <p:attrName>ppt_w</p:attrName>
                                        </p:attrNameLst>
                                      </p:cBhvr>
                                      <p:tavLst>
                                        <p:tav tm="0" fmla="#ppt_w*sin(2.5*pi*$)">
                                          <p:val>
                                            <p:fltVal val="0"/>
                                          </p:val>
                                        </p:tav>
                                        <p:tav tm="100000">
                                          <p:val>
                                            <p:fltVal val="1"/>
                                          </p:val>
                                        </p:tav>
                                      </p:tavLst>
                                    </p:anim>
                                    <p:anim calcmode="lin" valueType="num">
                                      <p:cBhvr>
                                        <p:cTn id="109" dur="1000" fill="hold"/>
                                        <p:tgtEl>
                                          <p:spTgt spid="106"/>
                                        </p:tgtEl>
                                        <p:attrNameLst>
                                          <p:attrName>ppt_h</p:attrName>
                                        </p:attrNameLst>
                                      </p:cBhvr>
                                      <p:tavLst>
                                        <p:tav tm="0">
                                          <p:val>
                                            <p:strVal val="#ppt_h"/>
                                          </p:val>
                                        </p:tav>
                                        <p:tav tm="100000">
                                          <p:val>
                                            <p:strVal val="#ppt_h"/>
                                          </p:val>
                                        </p:tav>
                                      </p:tavLst>
                                    </p:anim>
                                  </p:childTnLst>
                                </p:cTn>
                              </p:par>
                            </p:childTnLst>
                          </p:cTn>
                        </p:par>
                        <p:par>
                          <p:cTn id="110" fill="hold">
                            <p:stCondLst>
                              <p:cond delay="17700"/>
                            </p:stCondLst>
                            <p:childTnLst>
                              <p:par>
                                <p:cTn id="111" presetID="47" presetClass="entr" presetSubtype="0" fill="hold" grpId="0" nodeType="afterEffect">
                                  <p:stCondLst>
                                    <p:cond delay="0"/>
                                  </p:stCondLst>
                                  <p:childTnLst>
                                    <p:set>
                                      <p:cBhvr>
                                        <p:cTn id="112" dur="1" fill="hold">
                                          <p:stCondLst>
                                            <p:cond delay="0"/>
                                          </p:stCondLst>
                                        </p:cTn>
                                        <p:tgtEl>
                                          <p:spTgt spid="114"/>
                                        </p:tgtEl>
                                        <p:attrNameLst>
                                          <p:attrName>style.visibility</p:attrName>
                                        </p:attrNameLst>
                                      </p:cBhvr>
                                      <p:to>
                                        <p:strVal val="visible"/>
                                      </p:to>
                                    </p:set>
                                    <p:animEffect transition="in" filter="fade">
                                      <p:cBhvr>
                                        <p:cTn id="113" dur="1000"/>
                                        <p:tgtEl>
                                          <p:spTgt spid="114"/>
                                        </p:tgtEl>
                                      </p:cBhvr>
                                    </p:animEffect>
                                    <p:anim calcmode="lin" valueType="num">
                                      <p:cBhvr>
                                        <p:cTn id="114" dur="1000" fill="hold"/>
                                        <p:tgtEl>
                                          <p:spTgt spid="114"/>
                                        </p:tgtEl>
                                        <p:attrNameLst>
                                          <p:attrName>ppt_x</p:attrName>
                                        </p:attrNameLst>
                                      </p:cBhvr>
                                      <p:tavLst>
                                        <p:tav tm="0">
                                          <p:val>
                                            <p:strVal val="#ppt_x"/>
                                          </p:val>
                                        </p:tav>
                                        <p:tav tm="100000">
                                          <p:val>
                                            <p:strVal val="#ppt_x"/>
                                          </p:val>
                                        </p:tav>
                                      </p:tavLst>
                                    </p:anim>
                                    <p:anim calcmode="lin" valueType="num">
                                      <p:cBhvr>
                                        <p:cTn id="115" dur="1000" fill="hold"/>
                                        <p:tgtEl>
                                          <p:spTgt spid="1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3" grpId="0" animBg="1"/>
      <p:bldP spid="99" grpId="0" animBg="1"/>
      <p:bldP spid="100" grpId="0" animBg="1"/>
      <p:bldP spid="101" grpId="0" animBg="1"/>
      <p:bldP spid="103" grpId="0" animBg="1"/>
      <p:bldP spid="104" grpId="0" animBg="1"/>
      <p:bldP spid="105" grpId="0" animBg="1"/>
      <p:bldP spid="106" grpId="0" animBg="1"/>
      <p:bldP spid="107" grpId="0"/>
      <p:bldP spid="108" grpId="0"/>
      <p:bldP spid="109" grpId="0"/>
      <p:bldP spid="110" grpId="0"/>
      <p:bldP spid="111" grpId="0"/>
      <p:bldP spid="112" grpId="0"/>
      <p:bldP spid="113" grpId="0"/>
      <p:bldP spid="1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毒品的种类</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矩形: 圆角 5"/>
          <p:cNvSpPr/>
          <p:nvPr/>
        </p:nvSpPr>
        <p:spPr>
          <a:xfrm>
            <a:off x="890823" y="1292187"/>
            <a:ext cx="2132919" cy="1941974"/>
          </a:xfrm>
          <a:prstGeom prst="roundRect">
            <a:avLst/>
          </a:prstGeom>
          <a:blipFill>
            <a:blip r:embed="rId1"/>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3649968" y="1292187"/>
            <a:ext cx="2132919" cy="1941974"/>
          </a:xfrm>
          <a:prstGeom prst="roundRect">
            <a:avLst/>
          </a:prstGeom>
          <a:blipFill>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6409113" y="1292187"/>
            <a:ext cx="2132919" cy="1941974"/>
          </a:xfrm>
          <a:prstGeom prst="roundRect">
            <a:avLst/>
          </a:prstGeom>
          <a:blipFill>
            <a:blip r:embed="rId3"/>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9168259" y="1292187"/>
            <a:ext cx="2132919" cy="1941974"/>
          </a:xfrm>
          <a:prstGeom prst="roundRect">
            <a:avLst/>
          </a:prstGeom>
          <a:blipFill>
            <a:blip r:embed="rId4"/>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46"/>
          <p:cNvSpPr txBox="1">
            <a:spLocks noChangeArrowheads="1"/>
          </p:cNvSpPr>
          <p:nvPr/>
        </p:nvSpPr>
        <p:spPr bwMode="auto">
          <a:xfrm>
            <a:off x="1363141" y="3521632"/>
            <a:ext cx="93398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摇头丸</a:t>
            </a:r>
            <a:endParaRPr lang="en-US" altLang="zh-CN" b="1" dirty="0">
              <a:solidFill>
                <a:schemeClr val="tx1"/>
              </a:solidFill>
              <a:latin typeface="微软雅黑" panose="020B0503020204020204" pitchFamily="34" charset="-122"/>
            </a:endParaRPr>
          </a:p>
        </p:txBody>
      </p:sp>
      <p:sp>
        <p:nvSpPr>
          <p:cNvPr id="15" name="TextBox 46"/>
          <p:cNvSpPr txBox="1">
            <a:spLocks noChangeArrowheads="1"/>
          </p:cNvSpPr>
          <p:nvPr/>
        </p:nvSpPr>
        <p:spPr bwMode="auto">
          <a:xfrm>
            <a:off x="4400286" y="3521632"/>
            <a:ext cx="632282"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b="1" dirty="0">
                <a:solidFill>
                  <a:schemeClr val="tx1"/>
                </a:solidFill>
                <a:latin typeface="微软雅黑" panose="020B0503020204020204" pitchFamily="34" charset="-122"/>
              </a:rPr>
              <a:t>K</a:t>
            </a:r>
            <a:r>
              <a:rPr lang="zh-CN" altLang="en-US" b="1" dirty="0">
                <a:solidFill>
                  <a:schemeClr val="tx1"/>
                </a:solidFill>
                <a:latin typeface="微软雅黑" panose="020B0503020204020204" pitchFamily="34" charset="-122"/>
              </a:rPr>
              <a:t>粉</a:t>
            </a:r>
            <a:endParaRPr lang="en-US" altLang="zh-CN" b="1" dirty="0">
              <a:solidFill>
                <a:schemeClr val="tx1"/>
              </a:solidFill>
              <a:latin typeface="微软雅黑" panose="020B0503020204020204" pitchFamily="34" charset="-122"/>
            </a:endParaRPr>
          </a:p>
        </p:txBody>
      </p:sp>
      <p:sp>
        <p:nvSpPr>
          <p:cNvPr id="16" name="TextBox 46"/>
          <p:cNvSpPr txBox="1">
            <a:spLocks noChangeArrowheads="1"/>
          </p:cNvSpPr>
          <p:nvPr/>
        </p:nvSpPr>
        <p:spPr bwMode="auto">
          <a:xfrm>
            <a:off x="7135727" y="3521632"/>
            <a:ext cx="107912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杜冷丁</a:t>
            </a:r>
            <a:endParaRPr lang="en-US" altLang="zh-CN" b="1" dirty="0">
              <a:solidFill>
                <a:schemeClr val="tx1"/>
              </a:solidFill>
              <a:latin typeface="微软雅黑" panose="020B0503020204020204" pitchFamily="34" charset="-122"/>
            </a:endParaRPr>
          </a:p>
        </p:txBody>
      </p:sp>
      <p:sp>
        <p:nvSpPr>
          <p:cNvPr id="17" name="TextBox 46"/>
          <p:cNvSpPr txBox="1">
            <a:spLocks noChangeArrowheads="1"/>
          </p:cNvSpPr>
          <p:nvPr/>
        </p:nvSpPr>
        <p:spPr bwMode="auto">
          <a:xfrm>
            <a:off x="9749734" y="3521632"/>
            <a:ext cx="107912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止咳水</a:t>
            </a:r>
            <a:endParaRPr lang="en-US" altLang="zh-CN" b="1" dirty="0">
              <a:solidFill>
                <a:schemeClr val="tx1"/>
              </a:solidFill>
              <a:latin typeface="微软雅黑" panose="020B0503020204020204" pitchFamily="34" charset="-122"/>
            </a:endParaRPr>
          </a:p>
        </p:txBody>
      </p:sp>
      <p:sp>
        <p:nvSpPr>
          <p:cNvPr id="18" name="文本框 24"/>
          <p:cNvSpPr>
            <a:spLocks noChangeArrowheads="1"/>
          </p:cNvSpPr>
          <p:nvPr/>
        </p:nvSpPr>
        <p:spPr bwMode="auto">
          <a:xfrm>
            <a:off x="986394" y="4558591"/>
            <a:ext cx="10738574" cy="1904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35" tIns="48219" rIns="96435" bIns="48219">
            <a:spAutoFit/>
          </a:bodyPr>
          <a:lstStyle/>
          <a:p>
            <a:pPr>
              <a:lnSpc>
                <a:spcPct val="120000"/>
              </a:lnSpc>
            </a:pPr>
            <a:r>
              <a:rPr lang="en-US" altLang="zh-CN" sz="1400" dirty="0">
                <a:latin typeface="微软雅黑" panose="020B0503020204020204" pitchFamily="34" charset="-122"/>
                <a:ea typeface="微软雅黑" panose="020B0503020204020204" pitchFamily="34" charset="-122"/>
              </a:rPr>
              <a:t>       1</a:t>
            </a:r>
            <a:r>
              <a:rPr lang="zh-CN" altLang="en-US" sz="1400" dirty="0">
                <a:latin typeface="微软雅黑" panose="020B0503020204020204" pitchFamily="34" charset="-122"/>
                <a:ea typeface="微软雅黑" panose="020B0503020204020204" pitchFamily="34" charset="-122"/>
              </a:rPr>
              <a:t>、对于吸毒的人，处十日以上十五日以下拘留，可并处二千元以下罚款；情节较轻的，处五日以下拘留或者五百元以下罚款。</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       2</a:t>
            </a:r>
            <a:r>
              <a:rPr lang="zh-CN" altLang="en-US" sz="1400" dirty="0">
                <a:latin typeface="微软雅黑" panose="020B0503020204020204" pitchFamily="34" charset="-122"/>
                <a:ea typeface="微软雅黑" panose="020B0503020204020204" pitchFamily="34" charset="-122"/>
              </a:rPr>
              <a:t>、对吸毒成瘾者需要实施强制戒毒，强制戒毒决定书应当于戒毒人员入所前交给本人。且应自作出决定之日起三日内通知戒毒人员家属、单位和户口所在地派出所。 　　</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、强制戒毒期限为三个月至六个月，自入所之日起计算。对强制戒毒期满仍未戒除毒瘾的戒毒人员，可以延长强制，但实际执行的强制戒毒期限连续计算不超过一年。</a:t>
            </a:r>
            <a:endParaRPr lang="zh-CN" altLang="en-US" sz="1400" dirty="0">
              <a:latin typeface="微软雅黑" panose="020B0503020204020204" pitchFamily="34" charset="-122"/>
              <a:ea typeface="微软雅黑" panose="020B0503020204020204" pitchFamily="34" charset="-122"/>
            </a:endParaRPr>
          </a:p>
          <a:p>
            <a:pPr>
              <a:lnSpc>
                <a:spcPct val="120000"/>
              </a:lnSpc>
            </a:pPr>
            <a:r>
              <a:rPr lang="en-US" altLang="zh-CN" sz="1400" dirty="0">
                <a:latin typeface="微软雅黑" panose="020B0503020204020204" pitchFamily="34" charset="-122"/>
                <a:ea typeface="微软雅黑" panose="020B0503020204020204" pitchFamily="34" charset="-122"/>
              </a:rPr>
              <a:t>      4</a:t>
            </a:r>
            <a:r>
              <a:rPr lang="zh-CN" altLang="en-US" sz="1400" dirty="0">
                <a:latin typeface="微软雅黑" panose="020B0503020204020204" pitchFamily="34" charset="-122"/>
                <a:ea typeface="微软雅黑" panose="020B0503020204020204" pitchFamily="34" charset="-122"/>
              </a:rPr>
              <a:t>、如果只是自己吸毒不构成刑事犯罪，但是有贩毒、容留他人吸毒的行为则要承担刑事责任。</a:t>
            </a:r>
            <a:endParaRPr lang="zh-CN" altLang="en-US" sz="1400" dirty="0">
              <a:latin typeface="微软雅黑" panose="020B0503020204020204" pitchFamily="34" charset="-122"/>
              <a:ea typeface="微软雅黑" panose="020B0503020204020204" pitchFamily="34" charset="-122"/>
            </a:endParaRPr>
          </a:p>
        </p:txBody>
      </p:sp>
      <p:sp>
        <p:nvSpPr>
          <p:cNvPr id="20" name="TextBox 46"/>
          <p:cNvSpPr txBox="1">
            <a:spLocks noChangeArrowheads="1"/>
          </p:cNvSpPr>
          <p:nvPr/>
        </p:nvSpPr>
        <p:spPr bwMode="auto">
          <a:xfrm>
            <a:off x="3722536" y="4167407"/>
            <a:ext cx="3952753"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有关吸毒的相关法律</a:t>
            </a:r>
            <a:endParaRPr lang="en-US" altLang="zh-CN" b="1" dirty="0">
              <a:solidFill>
                <a:schemeClr val="tx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45"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ppt_w</p:attrName>
                                        </p:attrNameLst>
                                      </p:cBhvr>
                                      <p:tavLst>
                                        <p:tav tm="0" fmla="#ppt_w*sin(2.5*pi*$)">
                                          <p:val>
                                            <p:fltVal val="0"/>
                                          </p:val>
                                        </p:tav>
                                        <p:tav tm="100000">
                                          <p:val>
                                            <p:fltVal val="1"/>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childTnLst>
                                </p:cTn>
                              </p:par>
                            </p:childTnLst>
                          </p:cTn>
                        </p:par>
                        <p:par>
                          <p:cTn id="26" fill="hold">
                            <p:stCondLst>
                              <p:cond delay="37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700"/>
                            </p:stCondLst>
                            <p:childTnLst>
                              <p:par>
                                <p:cTn id="33" presetID="45"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ppt_w</p:attrName>
                                        </p:attrNameLst>
                                      </p:cBhvr>
                                      <p:tavLst>
                                        <p:tav tm="0" fmla="#ppt_w*sin(2.5*pi*$)">
                                          <p:val>
                                            <p:fltVal val="0"/>
                                          </p:val>
                                        </p:tav>
                                        <p:tav tm="100000">
                                          <p:val>
                                            <p:fltVal val="1"/>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childTnLst>
                                </p:cTn>
                              </p:par>
                            </p:childTnLst>
                          </p:cTn>
                        </p:par>
                        <p:par>
                          <p:cTn id="38" fill="hold">
                            <p:stCondLst>
                              <p:cond delay="5700"/>
                            </p:stCondLst>
                            <p:childTnLst>
                              <p:par>
                                <p:cTn id="39" presetID="47"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6700"/>
                            </p:stCondLst>
                            <p:childTnLst>
                              <p:par>
                                <p:cTn id="45" presetID="45"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ppt_w</p:attrName>
                                        </p:attrNameLst>
                                      </p:cBhvr>
                                      <p:tavLst>
                                        <p:tav tm="0" fmla="#ppt_w*sin(2.5*pi*$)">
                                          <p:val>
                                            <p:fltVal val="0"/>
                                          </p:val>
                                        </p:tav>
                                        <p:tav tm="100000">
                                          <p:val>
                                            <p:fltVal val="1"/>
                                          </p:val>
                                        </p:tav>
                                      </p:tavLst>
                                    </p:anim>
                                    <p:anim calcmode="lin" valueType="num">
                                      <p:cBhvr>
                                        <p:cTn id="49" dur="1000" fill="hold"/>
                                        <p:tgtEl>
                                          <p:spTgt spid="8"/>
                                        </p:tgtEl>
                                        <p:attrNameLst>
                                          <p:attrName>ppt_h</p:attrName>
                                        </p:attrNameLst>
                                      </p:cBhvr>
                                      <p:tavLst>
                                        <p:tav tm="0">
                                          <p:val>
                                            <p:strVal val="#ppt_h"/>
                                          </p:val>
                                        </p:tav>
                                        <p:tav tm="100000">
                                          <p:val>
                                            <p:strVal val="#ppt_h"/>
                                          </p:val>
                                        </p:tav>
                                      </p:tavLst>
                                    </p:anim>
                                  </p:childTnLst>
                                </p:cTn>
                              </p:par>
                            </p:childTnLst>
                          </p:cTn>
                        </p:par>
                        <p:par>
                          <p:cTn id="50" fill="hold">
                            <p:stCondLst>
                              <p:cond delay="7700"/>
                            </p:stCondLst>
                            <p:childTnLst>
                              <p:par>
                                <p:cTn id="51" presetID="47"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8700"/>
                            </p:stCondLst>
                            <p:childTnLst>
                              <p:par>
                                <p:cTn id="57" presetID="45"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ppt_w</p:attrName>
                                        </p:attrNameLst>
                                      </p:cBhvr>
                                      <p:tavLst>
                                        <p:tav tm="0" fmla="#ppt_w*sin(2.5*pi*$)">
                                          <p:val>
                                            <p:fltVal val="0"/>
                                          </p:val>
                                        </p:tav>
                                        <p:tav tm="100000">
                                          <p:val>
                                            <p:fltVal val="1"/>
                                          </p:val>
                                        </p:tav>
                                      </p:tavLst>
                                    </p:anim>
                                    <p:anim calcmode="lin" valueType="num">
                                      <p:cBhvr>
                                        <p:cTn id="61" dur="1000" fill="hold"/>
                                        <p:tgtEl>
                                          <p:spTgt spid="9"/>
                                        </p:tgtEl>
                                        <p:attrNameLst>
                                          <p:attrName>ppt_h</p:attrName>
                                        </p:attrNameLst>
                                      </p:cBhvr>
                                      <p:tavLst>
                                        <p:tav tm="0">
                                          <p:val>
                                            <p:strVal val="#ppt_h"/>
                                          </p:val>
                                        </p:tav>
                                        <p:tav tm="100000">
                                          <p:val>
                                            <p:strVal val="#ppt_h"/>
                                          </p:val>
                                        </p:tav>
                                      </p:tavLst>
                                    </p:anim>
                                  </p:childTnLst>
                                </p:cTn>
                              </p:par>
                            </p:childTnLst>
                          </p:cTn>
                        </p:par>
                        <p:par>
                          <p:cTn id="62" fill="hold">
                            <p:stCondLst>
                              <p:cond delay="9700"/>
                            </p:stCondLst>
                            <p:childTnLst>
                              <p:par>
                                <p:cTn id="63" presetID="47"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000"/>
                                        <p:tgtEl>
                                          <p:spTgt spid="17"/>
                                        </p:tgtEl>
                                      </p:cBhvr>
                                    </p:animEffect>
                                    <p:anim calcmode="lin" valueType="num">
                                      <p:cBhvr>
                                        <p:cTn id="66" dur="1000" fill="hold"/>
                                        <p:tgtEl>
                                          <p:spTgt spid="17"/>
                                        </p:tgtEl>
                                        <p:attrNameLst>
                                          <p:attrName>ppt_x</p:attrName>
                                        </p:attrNameLst>
                                      </p:cBhvr>
                                      <p:tavLst>
                                        <p:tav tm="0">
                                          <p:val>
                                            <p:strVal val="#ppt_x"/>
                                          </p:val>
                                        </p:tav>
                                        <p:tav tm="100000">
                                          <p:val>
                                            <p:strVal val="#ppt_x"/>
                                          </p:val>
                                        </p:tav>
                                      </p:tavLst>
                                    </p:anim>
                                    <p:anim calcmode="lin" valueType="num">
                                      <p:cBhvr>
                                        <p:cTn id="67" dur="100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10700"/>
                            </p:stCondLst>
                            <p:childTnLst>
                              <p:par>
                                <p:cTn id="69" presetID="31"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1000" fill="hold"/>
                                        <p:tgtEl>
                                          <p:spTgt spid="18"/>
                                        </p:tgtEl>
                                        <p:attrNameLst>
                                          <p:attrName>ppt_w</p:attrName>
                                        </p:attrNameLst>
                                      </p:cBhvr>
                                      <p:tavLst>
                                        <p:tav tm="0">
                                          <p:val>
                                            <p:fltVal val="0"/>
                                          </p:val>
                                        </p:tav>
                                        <p:tav tm="100000">
                                          <p:val>
                                            <p:strVal val="#ppt_w"/>
                                          </p:val>
                                        </p:tav>
                                      </p:tavLst>
                                    </p:anim>
                                    <p:anim calcmode="lin" valueType="num">
                                      <p:cBhvr>
                                        <p:cTn id="72" dur="1000" fill="hold"/>
                                        <p:tgtEl>
                                          <p:spTgt spid="18"/>
                                        </p:tgtEl>
                                        <p:attrNameLst>
                                          <p:attrName>ppt_h</p:attrName>
                                        </p:attrNameLst>
                                      </p:cBhvr>
                                      <p:tavLst>
                                        <p:tav tm="0">
                                          <p:val>
                                            <p:fltVal val="0"/>
                                          </p:val>
                                        </p:tav>
                                        <p:tav tm="100000">
                                          <p:val>
                                            <p:strVal val="#ppt_h"/>
                                          </p:val>
                                        </p:tav>
                                      </p:tavLst>
                                    </p:anim>
                                    <p:anim calcmode="lin" valueType="num">
                                      <p:cBhvr>
                                        <p:cTn id="73" dur="1000" fill="hold"/>
                                        <p:tgtEl>
                                          <p:spTgt spid="18"/>
                                        </p:tgtEl>
                                        <p:attrNameLst>
                                          <p:attrName>style.rotation</p:attrName>
                                        </p:attrNameLst>
                                      </p:cBhvr>
                                      <p:tavLst>
                                        <p:tav tm="0">
                                          <p:val>
                                            <p:fltVal val="90"/>
                                          </p:val>
                                        </p:tav>
                                        <p:tav tm="100000">
                                          <p:val>
                                            <p:fltVal val="0"/>
                                          </p:val>
                                        </p:tav>
                                      </p:tavLst>
                                    </p:anim>
                                    <p:animEffect transition="in" filter="fade">
                                      <p:cBhvr>
                                        <p:cTn id="74" dur="1000"/>
                                        <p:tgtEl>
                                          <p:spTgt spid="18"/>
                                        </p:tgtEl>
                                      </p:cBhvr>
                                    </p:animEffect>
                                  </p:childTnLst>
                                </p:cTn>
                              </p:par>
                            </p:childTnLst>
                          </p:cTn>
                        </p:par>
                        <p:par>
                          <p:cTn id="75" fill="hold">
                            <p:stCondLst>
                              <p:cond delay="11700"/>
                            </p:stCondLst>
                            <p:childTnLst>
                              <p:par>
                                <p:cTn id="76" presetID="47"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6" grpId="0" animBg="1"/>
      <p:bldP spid="7" grpId="0" animBg="1"/>
      <p:bldP spid="8" grpId="0" animBg="1"/>
      <p:bldP spid="9" grpId="0" animBg="1"/>
      <p:bldP spid="14" grpId="0"/>
      <p:bldP spid="15" grpId="0"/>
      <p:bldP spid="16" grpId="0"/>
      <p:bldP spid="17" grpId="0"/>
      <p:bldP spid="18"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695344" y="3702664"/>
            <a:ext cx="4801314" cy="1200329"/>
          </a:xfrm>
          <a:prstGeom prst="rect">
            <a:avLst/>
          </a:prstGeom>
        </p:spPr>
        <p:txBody>
          <a:bodyPr wrap="none">
            <a:spAutoFit/>
          </a:bodyPr>
          <a:lstStyle/>
          <a:p>
            <a:pPr algn="ctr"/>
            <a:r>
              <a:rPr lang="zh-CN" altLang="en-US" sz="7200" b="1" dirty="0">
                <a:latin typeface="微软雅黑" panose="020B0503020204020204" pitchFamily="34" charset="-122"/>
                <a:ea typeface="微软雅黑" panose="020B0503020204020204" pitchFamily="34" charset="-122"/>
              </a:rPr>
              <a:t>毒品的危害</a:t>
            </a:r>
            <a:endParaRPr lang="zh-CN" altLang="en-US" sz="7200" b="1" dirty="0">
              <a:latin typeface="微软雅黑" panose="020B0503020204020204" pitchFamily="34" charset="-122"/>
              <a:ea typeface="微软雅黑" panose="020B0503020204020204" pitchFamily="34" charset="-122"/>
            </a:endParaRPr>
          </a:p>
        </p:txBody>
      </p:sp>
      <p:sp>
        <p:nvSpPr>
          <p:cNvPr id="7" name="Freeform 5"/>
          <p:cNvSpPr/>
          <p:nvPr/>
        </p:nvSpPr>
        <p:spPr bwMode="auto">
          <a:xfrm>
            <a:off x="2569607" y="1663365"/>
            <a:ext cx="7069550" cy="348161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noFill/>
          <a:ln>
            <a:solidFill>
              <a:schemeClr val="tx1"/>
            </a:solidFill>
          </a:ln>
        </p:spPr>
        <p:txBody>
          <a:bodyPr vert="horz" wrap="square" lIns="91404" tIns="45702" rIns="91404" bIns="45702" numCol="1" anchor="t" anchorCtr="0" compatLnSpc="1"/>
          <a:lstStyle/>
          <a:p>
            <a:endParaRPr lang="zh-CN" altLang="en-US" sz="1705" dirty="0"/>
          </a:p>
        </p:txBody>
      </p:sp>
      <p:sp>
        <p:nvSpPr>
          <p:cNvPr id="8" name="Freeform 6"/>
          <p:cNvSpPr/>
          <p:nvPr/>
        </p:nvSpPr>
        <p:spPr bwMode="auto">
          <a:xfrm>
            <a:off x="2544207" y="1464180"/>
            <a:ext cx="2421579" cy="193600"/>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tx1"/>
          </a:solidFill>
          <a:ln>
            <a:noFill/>
          </a:ln>
        </p:spPr>
        <p:txBody>
          <a:bodyPr vert="horz" wrap="square" lIns="91404" tIns="45702" rIns="91404" bIns="45702" numCol="1" anchor="t" anchorCtr="0" compatLnSpc="1"/>
          <a:lstStyle/>
          <a:p>
            <a:endParaRPr lang="zh-CN" altLang="en-US" sz="1705"/>
          </a:p>
        </p:txBody>
      </p:sp>
      <p:sp>
        <p:nvSpPr>
          <p:cNvPr id="9" name="Freeform 7"/>
          <p:cNvSpPr/>
          <p:nvPr/>
        </p:nvSpPr>
        <p:spPr bwMode="auto">
          <a:xfrm>
            <a:off x="2552843" y="1464180"/>
            <a:ext cx="2237501" cy="1553556"/>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91404" tIns="45702" rIns="91404" bIns="45702" numCol="1" anchor="t" anchorCtr="0" compatLnSpc="1"/>
          <a:lstStyle/>
          <a:p>
            <a:endParaRPr lang="zh-CN" altLang="en-US" sz="1705"/>
          </a:p>
        </p:txBody>
      </p:sp>
      <p:sp>
        <p:nvSpPr>
          <p:cNvPr id="10" name="TextBox 19"/>
          <p:cNvSpPr txBox="1"/>
          <p:nvPr/>
        </p:nvSpPr>
        <p:spPr>
          <a:xfrm>
            <a:off x="3461458" y="1563127"/>
            <a:ext cx="698520" cy="1322798"/>
          </a:xfrm>
          <a:prstGeom prst="rect">
            <a:avLst/>
          </a:prstGeom>
          <a:noFill/>
        </p:spPr>
        <p:txBody>
          <a:bodyPr wrap="square" rtlCol="0">
            <a:spAutoFit/>
          </a:bodyPr>
          <a:lstStyle/>
          <a:p>
            <a:r>
              <a:rPr lang="en-US" altLang="zh-CN" sz="7995" b="1" dirty="0">
                <a:solidFill>
                  <a:srgbClr val="F8F8F8"/>
                </a:solidFill>
                <a:latin typeface="+mn-ea"/>
              </a:rPr>
              <a:t>3</a:t>
            </a:r>
            <a:endParaRPr lang="zh-CN" altLang="en-US" sz="7995" b="1" dirty="0">
              <a:solidFill>
                <a:srgbClr val="F8F8F8"/>
              </a:solidFill>
              <a:latin typeface="+mn-ea"/>
            </a:endParaRPr>
          </a:p>
        </p:txBody>
      </p:sp>
      <p:sp>
        <p:nvSpPr>
          <p:cNvPr id="11" name="Rectangle 13"/>
          <p:cNvSpPr>
            <a:spLocks noChangeArrowheads="1"/>
          </p:cNvSpPr>
          <p:nvPr/>
        </p:nvSpPr>
        <p:spPr bwMode="auto">
          <a:xfrm>
            <a:off x="2942327" y="2278216"/>
            <a:ext cx="540212" cy="35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913765"/>
            <a:r>
              <a:rPr lang="zh-CN" altLang="zh-CN" sz="2300" dirty="0">
                <a:solidFill>
                  <a:srgbClr val="F8F8F8"/>
                </a:solidFill>
                <a:latin typeface="Arial" panose="020B0604020202020204" pitchFamily="34" charset="0"/>
              </a:rPr>
              <a:t>Part</a:t>
            </a:r>
            <a:endParaRPr lang="zh-CN" altLang="zh-CN" sz="1800" dirty="0">
              <a:solidFill>
                <a:srgbClr val="F8F8F8"/>
              </a:solidFill>
              <a:latin typeface="Arial" panose="020B0604020202020204" pitchFamily="34" charset="0"/>
            </a:endParaRPr>
          </a:p>
        </p:txBody>
      </p:sp>
      <p:sp>
        <p:nvSpPr>
          <p:cNvPr id="12" name="Freeform 8"/>
          <p:cNvSpPr/>
          <p:nvPr/>
        </p:nvSpPr>
        <p:spPr bwMode="auto">
          <a:xfrm>
            <a:off x="9062233" y="4565769"/>
            <a:ext cx="579210" cy="579211"/>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tx1"/>
          </a:solidFill>
          <a:ln>
            <a:noFill/>
          </a:ln>
        </p:spPr>
        <p:txBody>
          <a:bodyPr vert="horz" wrap="square" lIns="91404" tIns="45702" rIns="91404" bIns="45702" numCol="1" anchor="t" anchorCtr="0" compatLnSpc="1"/>
          <a:lstStyle/>
          <a:p>
            <a:endParaRPr lang="zh-CN" altLang="en-US" sz="1705"/>
          </a:p>
        </p:txBody>
      </p:sp>
      <p:grpSp>
        <p:nvGrpSpPr>
          <p:cNvPr id="13" name="组合 12"/>
          <p:cNvGrpSpPr/>
          <p:nvPr/>
        </p:nvGrpSpPr>
        <p:grpSpPr>
          <a:xfrm>
            <a:off x="5490142" y="2087512"/>
            <a:ext cx="1287035" cy="1091679"/>
            <a:chOff x="2757172" y="2547938"/>
            <a:chExt cx="1766887" cy="1595438"/>
          </a:xfrm>
          <a:solidFill>
            <a:schemeClr val="tx1"/>
          </a:solidFill>
        </p:grpSpPr>
        <p:sp>
          <p:nvSpPr>
            <p:cNvPr id="14"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5"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grpSp>
          <p:nvGrpSpPr>
            <p:cNvPr id="15" name="组合 14"/>
            <p:cNvGrpSpPr/>
            <p:nvPr/>
          </p:nvGrpSpPr>
          <p:grpSpPr>
            <a:xfrm>
              <a:off x="3515997" y="3511550"/>
              <a:ext cx="312737" cy="504826"/>
              <a:chOff x="3515997" y="3511550"/>
              <a:chExt cx="312737" cy="504826"/>
            </a:xfrm>
            <a:grpFill/>
          </p:grpSpPr>
          <p:sp>
            <p:nvSpPr>
              <p:cNvPr id="16"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6"/>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6"/>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
            <p:nvSpPr>
              <p:cNvPr id="17"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8"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9"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0"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1"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2"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3"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4"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5"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6"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7"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8"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9"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0"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1"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2"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3"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4"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5"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6"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7"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8"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grpSp>
      </p:grpSp>
      <p:sp>
        <p:nvSpPr>
          <p:cNvPr id="39" name="Freeform 5"/>
          <p:cNvSpPr>
            <a:spLocks noEditPoints="1"/>
          </p:cNvSpPr>
          <p:nvPr/>
        </p:nvSpPr>
        <p:spPr bwMode="auto">
          <a:xfrm>
            <a:off x="5186806" y="1803154"/>
            <a:ext cx="1835152" cy="1759722"/>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90"/>
                                          </p:val>
                                        </p:tav>
                                        <p:tav tm="100000">
                                          <p:val>
                                            <p:fltVal val="0"/>
                                          </p:val>
                                        </p:tav>
                                      </p:tavLst>
                                    </p:anim>
                                    <p:animEffect transition="in" filter="fade">
                                      <p:cBhvr>
                                        <p:cTn id="24" dur="500"/>
                                        <p:tgtEl>
                                          <p:spTgt spid="10"/>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90"/>
                                          </p:val>
                                        </p:tav>
                                        <p:tav tm="100000">
                                          <p:val>
                                            <p:fltVal val="0"/>
                                          </p:val>
                                        </p:tav>
                                      </p:tavLst>
                                    </p:anim>
                                    <p:animEffect transition="in" filter="fade">
                                      <p:cBhvr>
                                        <p:cTn id="30" dur="500"/>
                                        <p:tgtEl>
                                          <p:spTgt spid="11"/>
                                        </p:tgtEl>
                                      </p:cBhvr>
                                    </p:animEffect>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par>
                          <p:cTn id="47" fill="hold">
                            <p:stCondLst>
                              <p:cond delay="4000"/>
                            </p:stCondLst>
                            <p:childTnLst>
                              <p:par>
                                <p:cTn id="48" presetID="55"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1000" fill="hold"/>
                                        <p:tgtEl>
                                          <p:spTgt spid="6"/>
                                        </p:tgtEl>
                                        <p:attrNameLst>
                                          <p:attrName>ppt_w</p:attrName>
                                        </p:attrNameLst>
                                      </p:cBhvr>
                                      <p:tavLst>
                                        <p:tav tm="0">
                                          <p:val>
                                            <p:strVal val="#ppt_w*0.70"/>
                                          </p:val>
                                        </p:tav>
                                        <p:tav tm="100000">
                                          <p:val>
                                            <p:strVal val="#ppt_w"/>
                                          </p:val>
                                        </p:tav>
                                      </p:tavLst>
                                    </p:anim>
                                    <p:anim calcmode="lin" valueType="num">
                                      <p:cBhvr>
                                        <p:cTn id="51" dur="1000" fill="hold"/>
                                        <p:tgtEl>
                                          <p:spTgt spid="6"/>
                                        </p:tgtEl>
                                        <p:attrNameLst>
                                          <p:attrName>ppt_h</p:attrName>
                                        </p:attrNameLst>
                                      </p:cBhvr>
                                      <p:tavLst>
                                        <p:tav tm="0">
                                          <p:val>
                                            <p:strVal val="#ppt_h"/>
                                          </p:val>
                                        </p:tav>
                                        <p:tav tm="100000">
                                          <p:val>
                                            <p:strVal val="#ppt_h"/>
                                          </p:val>
                                        </p:tav>
                                      </p:tavLst>
                                    </p:anim>
                                    <p:animEffect transition="in" filter="fade">
                                      <p:cBhvr>
                                        <p:cTn id="5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p:bldP spid="11" grpId="0"/>
      <p:bldP spid="12" grpId="0" animBg="1"/>
      <p:bldP spid="3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毒品的危害</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矩形 18"/>
          <p:cNvSpPr/>
          <p:nvPr/>
        </p:nvSpPr>
        <p:spPr>
          <a:xfrm>
            <a:off x="2029278" y="1375119"/>
            <a:ext cx="4676321" cy="584775"/>
          </a:xfrm>
          <a:prstGeom prst="rect">
            <a:avLst/>
          </a:prstGeom>
        </p:spPr>
        <p:txBody>
          <a:bodyPr wrap="square">
            <a:spAutoFit/>
          </a:bodyPr>
          <a:lstStyle/>
          <a:p>
            <a:r>
              <a:rPr lang="zh-CN" altLang="en-US" sz="3200" b="1" dirty="0">
                <a:latin typeface="黑体" panose="02010609060101010101" pitchFamily="49" charset="-122"/>
                <a:ea typeface="黑体" panose="02010609060101010101" pitchFamily="49" charset="-122"/>
              </a:rPr>
              <a:t>一 、吸毒摧残人生</a:t>
            </a:r>
            <a:endParaRPr lang="zh-CN" altLang="en-US" sz="3200" b="1" spc="300" dirty="0">
              <a:latin typeface="微软雅黑" panose="020B0503020204020204" pitchFamily="34" charset="-122"/>
              <a:ea typeface="微软雅黑" panose="020B0503020204020204" pitchFamily="34" charset="-122"/>
            </a:endParaRPr>
          </a:p>
        </p:txBody>
      </p:sp>
      <p:sp>
        <p:nvSpPr>
          <p:cNvPr id="21" name="Text Box 6"/>
          <p:cNvSpPr txBox="1">
            <a:spLocks noChangeArrowheads="1"/>
          </p:cNvSpPr>
          <p:nvPr/>
        </p:nvSpPr>
        <p:spPr bwMode="auto">
          <a:xfrm>
            <a:off x="1295400" y="2459504"/>
            <a:ext cx="6072188" cy="215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b="1" dirty="0">
                <a:solidFill>
                  <a:srgbClr val="C00000"/>
                </a:solidFill>
                <a:latin typeface="微软雅黑" panose="020B0503020204020204" pitchFamily="34" charset="-122"/>
                <a:ea typeface="微软雅黑" panose="020B0503020204020204" pitchFamily="34" charset="-122"/>
              </a:rPr>
              <a:t>3</a:t>
            </a:r>
            <a:r>
              <a:rPr lang="zh-CN" altLang="en-US" sz="2400" b="1" dirty="0">
                <a:solidFill>
                  <a:srgbClr val="C00000"/>
                </a:solidFill>
                <a:latin typeface="微软雅黑" panose="020B0503020204020204" pitchFamily="34" charset="-122"/>
                <a:ea typeface="微软雅黑" panose="020B0503020204020204" pitchFamily="34" charset="-122"/>
              </a:rPr>
              <a:t>、瘦弱不堪：</a:t>
            </a:r>
            <a:endParaRPr lang="en-US" altLang="zh-CN" sz="2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dirty="0">
                <a:latin typeface="黑体" panose="02010609060101010101" pitchFamily="49" charset="-122"/>
                <a:ea typeface="黑体" panose="02010609060101010101" pitchFamily="49" charset="-122"/>
              </a:rPr>
              <a:t>   吸毒者胃肠道平滑肌和括约肌 张力提高，蠕动减弱，出现消化和吸收功能障碍，食欲不振，甚至完全丧失营养摄入严重不足。</a:t>
            </a:r>
            <a:endParaRPr lang="zh-CN" altLang="en-US" sz="2000" b="1" dirty="0">
              <a:latin typeface="黑体" panose="02010609060101010101" pitchFamily="49" charset="-122"/>
              <a:ea typeface="黑体" panose="02010609060101010101" pitchFamily="49" charset="-122"/>
            </a:endParaRPr>
          </a:p>
          <a:p>
            <a:endParaRPr lang="zh-CN" altLang="en-US" sz="2000" b="1" dirty="0">
              <a:latin typeface="微软雅黑" panose="020B0503020204020204" pitchFamily="34" charset="-122"/>
              <a:ea typeface="微软雅黑" panose="020B0503020204020204" pitchFamily="34" charset="-122"/>
            </a:endParaRPr>
          </a:p>
        </p:txBody>
      </p:sp>
      <p:sp>
        <p:nvSpPr>
          <p:cNvPr id="22" name="Rectangle 10"/>
          <p:cNvSpPr>
            <a:spLocks noChangeArrowheads="1"/>
          </p:cNvSpPr>
          <p:nvPr/>
        </p:nvSpPr>
        <p:spPr bwMode="auto">
          <a:xfrm>
            <a:off x="1295400" y="4168342"/>
            <a:ext cx="6072188"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US" altLang="zh-CN" sz="2400" b="1" dirty="0">
                <a:solidFill>
                  <a:srgbClr val="C00000"/>
                </a:solidFill>
                <a:latin typeface="黑体" panose="02010609060101010101" pitchFamily="49" charset="-122"/>
                <a:ea typeface="黑体" panose="02010609060101010101" pitchFamily="49" charset="-122"/>
              </a:rPr>
              <a:t>4</a:t>
            </a:r>
            <a:r>
              <a:rPr lang="zh-CN" altLang="en-US" sz="2400" b="1" dirty="0">
                <a:solidFill>
                  <a:srgbClr val="C00000"/>
                </a:solidFill>
                <a:latin typeface="黑体" panose="02010609060101010101" pitchFamily="49" charset="-122"/>
                <a:ea typeface="黑体" panose="02010609060101010101" pitchFamily="49" charset="-122"/>
              </a:rPr>
              <a:t>、传染疾病：</a:t>
            </a:r>
            <a:endParaRPr lang="en-US" altLang="zh-CN" sz="2400" b="1" dirty="0">
              <a:solidFill>
                <a:srgbClr val="C00000"/>
              </a:solidFill>
              <a:latin typeface="黑体" panose="02010609060101010101" pitchFamily="49" charset="-122"/>
              <a:ea typeface="黑体" panose="02010609060101010101" pitchFamily="49" charset="-122"/>
            </a:endParaRPr>
          </a:p>
          <a:p>
            <a:pPr>
              <a:lnSpc>
                <a:spcPct val="150000"/>
              </a:lnSpc>
            </a:pPr>
            <a:r>
              <a:rPr lang="zh-CN" altLang="en-US" sz="2000" b="1" dirty="0">
                <a:latin typeface="黑体" panose="02010609060101010101" pitchFamily="49" charset="-122"/>
                <a:ea typeface="黑体" panose="02010609060101010101" pitchFamily="49" charset="-122"/>
              </a:rPr>
              <a:t>   毒品破坏人体免疫机制，使吸毒者极易感染各种疾病。</a:t>
            </a:r>
            <a:r>
              <a:rPr lang="zh-CN" altLang="en-US" sz="2000" dirty="0"/>
              <a:t> </a:t>
            </a:r>
            <a:endParaRPr lang="zh-CN" altLang="en-US" sz="2000" dirty="0"/>
          </a:p>
          <a:p>
            <a:pPr>
              <a:lnSpc>
                <a:spcPct val="150000"/>
              </a:lnSpc>
            </a:pPr>
            <a:endParaRPr lang="zh-CN" altLang="en-US" sz="2400" b="1" dirty="0">
              <a:latin typeface="黑体" panose="02010609060101010101" pitchFamily="49" charset="-122"/>
              <a:ea typeface="黑体" panose="02010609060101010101" pitchFamily="49" charset="-122"/>
            </a:endParaRPr>
          </a:p>
        </p:txBody>
      </p:sp>
      <p:pic>
        <p:nvPicPr>
          <p:cNvPr id="23" name="Picture 3" descr="瘦弱不堪"/>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7789409" y="2223861"/>
            <a:ext cx="2232025" cy="1550988"/>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4" descr="传染疾病"/>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789409" y="4168342"/>
            <a:ext cx="2232025" cy="1506537"/>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3200"/>
                            </p:stCondLst>
                            <p:childTnLst>
                              <p:par>
                                <p:cTn id="25" presetID="24"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to="" calcmode="lin" valueType="num">
                                      <p:cBhvr>
                                        <p:cTn id="27" dur="1" fill="hold"/>
                                        <p:tgtEl>
                                          <p:spTgt spid="21"/>
                                        </p:tgtEl>
                                      </p:cBhvr>
                                    </p:anim>
                                  </p:childTnLst>
                                </p:cTn>
                              </p:par>
                            </p:childTnLst>
                          </p:cTn>
                        </p:par>
                        <p:par>
                          <p:cTn id="28" fill="hold">
                            <p:stCondLst>
                              <p:cond delay="3200"/>
                            </p:stCondLst>
                            <p:childTnLst>
                              <p:par>
                                <p:cTn id="29" presetID="24"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to="" calcmode="lin" valueType="num">
                                      <p:cBhvr>
                                        <p:cTn id="31" dur="1" fill="hold"/>
                                        <p:tgtEl>
                                          <p:spTgt spid="22"/>
                                        </p:tgtEl>
                                      </p:cBhvr>
                                    </p:anim>
                                  </p:childTnLst>
                                </p:cTn>
                              </p:par>
                            </p:childTnLst>
                          </p:cTn>
                        </p:par>
                        <p:par>
                          <p:cTn id="32" fill="hold">
                            <p:stCondLst>
                              <p:cond delay="3200"/>
                            </p:stCondLst>
                            <p:childTnLst>
                              <p:par>
                                <p:cTn id="33" presetID="24"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to="" calcmode="lin" valueType="num">
                                      <p:cBhvr>
                                        <p:cTn id="35" dur="1" fill="hold"/>
                                        <p:tgtEl>
                                          <p:spTgt spid="23"/>
                                        </p:tgtEl>
                                      </p:cBhvr>
                                    </p:anim>
                                  </p:childTnLst>
                                </p:cTn>
                              </p:par>
                            </p:childTnLst>
                          </p:cTn>
                        </p:par>
                        <p:par>
                          <p:cTn id="36" fill="hold">
                            <p:stCondLst>
                              <p:cond delay="3200"/>
                            </p:stCondLst>
                            <p:childTnLst>
                              <p:par>
                                <p:cTn id="37" presetID="24"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to="" calcmode="lin" valueType="num">
                                      <p:cBhvr>
                                        <p:cTn id="39" dur="1" fill="hold"/>
                                        <p:tgtEl>
                                          <p:spTgt spid="2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9" grpId="0"/>
      <p:bldP spid="21" grpId="0" autoUpdateAnimBg="0"/>
      <p:bldP spid="22"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毒品的危害</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1553157" y="1375119"/>
            <a:ext cx="4676321" cy="584775"/>
          </a:xfrm>
          <a:prstGeom prst="rect">
            <a:avLst/>
          </a:prstGeom>
        </p:spPr>
        <p:txBody>
          <a:bodyPr wrap="square">
            <a:spAutoFit/>
          </a:bodyPr>
          <a:lstStyle/>
          <a:p>
            <a:r>
              <a:rPr lang="zh-CN" altLang="en-US" sz="3200" b="1" dirty="0">
                <a:latin typeface="黑体" panose="02010609060101010101" pitchFamily="49" charset="-122"/>
                <a:ea typeface="黑体" panose="02010609060101010101" pitchFamily="49" charset="-122"/>
              </a:rPr>
              <a:t>一 、吸毒摧残人生</a:t>
            </a:r>
            <a:endParaRPr lang="zh-CN" altLang="en-US" sz="3200" b="1" spc="300" dirty="0">
              <a:latin typeface="微软雅黑" panose="020B0503020204020204" pitchFamily="34" charset="-122"/>
              <a:ea typeface="微软雅黑" panose="020B0503020204020204" pitchFamily="34" charset="-122"/>
            </a:endParaRPr>
          </a:p>
        </p:txBody>
      </p:sp>
      <p:sp>
        <p:nvSpPr>
          <p:cNvPr id="6" name="Text Box 6"/>
          <p:cNvSpPr txBox="1">
            <a:spLocks noChangeArrowheads="1"/>
          </p:cNvSpPr>
          <p:nvPr/>
        </p:nvSpPr>
        <p:spPr bwMode="auto">
          <a:xfrm>
            <a:off x="819279" y="2459504"/>
            <a:ext cx="6072188"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b="1" dirty="0">
                <a:solidFill>
                  <a:srgbClr val="C00000"/>
                </a:solidFill>
                <a:latin typeface="微软雅黑" panose="020B0503020204020204" pitchFamily="34" charset="-122"/>
                <a:ea typeface="微软雅黑" panose="020B0503020204020204" pitchFamily="34" charset="-122"/>
              </a:rPr>
              <a:t>5</a:t>
            </a:r>
            <a:r>
              <a:rPr lang="zh-CN" altLang="en-US" sz="2400" b="1" dirty="0">
                <a:solidFill>
                  <a:srgbClr val="C00000"/>
                </a:solidFill>
                <a:latin typeface="微软雅黑" panose="020B0503020204020204" pitchFamily="34" charset="-122"/>
                <a:ea typeface="微软雅黑" panose="020B0503020204020204" pitchFamily="34" charset="-122"/>
              </a:rPr>
              <a:t>、自伤、自残、自杀</a:t>
            </a:r>
            <a:endParaRPr lang="en-US" altLang="zh-CN" sz="2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dirty="0">
                <a:latin typeface="黑体" panose="02010609060101010101" pitchFamily="49" charset="-122"/>
                <a:ea typeface="黑体" panose="02010609060101010101" pitchFamily="49" charset="-122"/>
              </a:rPr>
              <a:t>   吸毒者难以忍受毒瘾发作的巨大的痛苦，往往采取自伤、自残甚至自杀的方式摆脱毒瘾的发作。 </a:t>
            </a:r>
            <a:endParaRPr lang="zh-CN" altLang="en-US" sz="2000" b="1" dirty="0">
              <a:latin typeface="黑体" panose="02010609060101010101" pitchFamily="49" charset="-122"/>
              <a:ea typeface="黑体" panose="02010609060101010101" pitchFamily="49" charset="-122"/>
            </a:endParaRPr>
          </a:p>
          <a:p>
            <a:endParaRPr lang="zh-CN" altLang="en-US" sz="2000" b="1" dirty="0">
              <a:latin typeface="微软雅黑" panose="020B0503020204020204" pitchFamily="34" charset="-122"/>
              <a:ea typeface="微软雅黑" panose="020B0503020204020204" pitchFamily="34" charset="-122"/>
            </a:endParaRPr>
          </a:p>
        </p:txBody>
      </p:sp>
      <p:sp>
        <p:nvSpPr>
          <p:cNvPr id="7" name="Rectangle 10"/>
          <p:cNvSpPr>
            <a:spLocks noChangeArrowheads="1"/>
          </p:cNvSpPr>
          <p:nvPr/>
        </p:nvSpPr>
        <p:spPr bwMode="auto">
          <a:xfrm>
            <a:off x="819279" y="3686914"/>
            <a:ext cx="6072188"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50000"/>
              </a:lnSpc>
            </a:pPr>
            <a:r>
              <a:rPr lang="en-US" altLang="zh-CN" sz="2400" b="1" dirty="0">
                <a:solidFill>
                  <a:srgbClr val="C00000"/>
                </a:solidFill>
                <a:latin typeface="黑体" panose="02010609060101010101" pitchFamily="49" charset="-122"/>
                <a:ea typeface="黑体" panose="02010609060101010101" pitchFamily="49" charset="-122"/>
              </a:rPr>
              <a:t>6</a:t>
            </a:r>
            <a:r>
              <a:rPr lang="zh-CN" altLang="en-US" sz="2400" b="1" dirty="0">
                <a:solidFill>
                  <a:srgbClr val="C00000"/>
                </a:solidFill>
                <a:latin typeface="黑体" panose="02010609060101010101" pitchFamily="49" charset="-122"/>
                <a:ea typeface="黑体" panose="02010609060101010101" pitchFamily="49" charset="-122"/>
              </a:rPr>
              <a:t>、加速死亡：</a:t>
            </a:r>
            <a:endParaRPr lang="en-US" altLang="zh-CN" sz="2400" b="1" dirty="0">
              <a:solidFill>
                <a:srgbClr val="C00000"/>
              </a:solidFill>
              <a:latin typeface="黑体" panose="02010609060101010101" pitchFamily="49" charset="-122"/>
              <a:ea typeface="黑体" panose="02010609060101010101" pitchFamily="49" charset="-122"/>
            </a:endParaRPr>
          </a:p>
          <a:p>
            <a:pPr>
              <a:lnSpc>
                <a:spcPct val="150000"/>
              </a:lnSpc>
            </a:pPr>
            <a:r>
              <a:rPr lang="zh-CN" altLang="en-US" sz="2000" b="1" dirty="0">
                <a:ea typeface="黑体" panose="02010609060101010101" pitchFamily="49" charset="-122"/>
              </a:rPr>
              <a:t>加速死亡：吸毒者为满足毒瘾易造成吸食（注射）过量毒品导致呼吸中枢衰竭而死亡或毒品中混杂有毒、有害物质出现过敏性休克及各种复杂的并发症，严重者导致死亡。　　</a:t>
            </a:r>
            <a:endParaRPr lang="zh-CN" altLang="en-US" sz="2000" b="1" dirty="0">
              <a:ea typeface="黑体" panose="02010609060101010101" pitchFamily="49" charset="-122"/>
            </a:endParaRPr>
          </a:p>
          <a:p>
            <a:pPr>
              <a:lnSpc>
                <a:spcPct val="150000"/>
              </a:lnSpc>
            </a:pPr>
            <a:endParaRPr lang="zh-CN" altLang="en-US" sz="2400" b="1" dirty="0">
              <a:latin typeface="黑体" panose="02010609060101010101" pitchFamily="49" charset="-122"/>
              <a:ea typeface="黑体" panose="02010609060101010101" pitchFamily="49" charset="-122"/>
            </a:endParaRPr>
          </a:p>
        </p:txBody>
      </p:sp>
      <p:pic>
        <p:nvPicPr>
          <p:cNvPr id="8" name="Picture 3" descr="自%20伤"/>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6766508" y="1989216"/>
            <a:ext cx="1651000" cy="1227470"/>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4" descr="自%20杀"/>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9163634" y="1959894"/>
            <a:ext cx="1909987" cy="1872322"/>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Rectangle 8"/>
          <p:cNvSpPr>
            <a:spLocks noChangeArrowheads="1"/>
          </p:cNvSpPr>
          <p:nvPr/>
        </p:nvSpPr>
        <p:spPr bwMode="auto">
          <a:xfrm>
            <a:off x="6700961" y="3399961"/>
            <a:ext cx="231345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福州某男自伤左臂 </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14" name="Rectangle 8"/>
          <p:cNvSpPr>
            <a:spLocks noChangeArrowheads="1"/>
          </p:cNvSpPr>
          <p:nvPr/>
        </p:nvSpPr>
        <p:spPr bwMode="auto">
          <a:xfrm>
            <a:off x="8389326" y="4003420"/>
            <a:ext cx="326243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郑州陈某，毒瘾发作难忍，</a:t>
            </a:r>
            <a:endParaRPr lang="zh-CN" altLang="en-US" sz="2000" dirty="0">
              <a:solidFill>
                <a:srgbClr val="FF0000"/>
              </a:solidFill>
              <a:latin typeface="微软雅黑" panose="020B0503020204020204" pitchFamily="34" charset="-122"/>
              <a:ea typeface="微软雅黑" panose="020B0503020204020204" pitchFamily="34" charset="-122"/>
            </a:endParaRPr>
          </a:p>
          <a:p>
            <a:r>
              <a:rPr lang="zh-CN" altLang="en-US" sz="2000" dirty="0">
                <a:solidFill>
                  <a:srgbClr val="FF0000"/>
                </a:solidFill>
                <a:latin typeface="微软雅黑" panose="020B0503020204020204" pitchFamily="34" charset="-122"/>
                <a:ea typeface="微软雅黑" panose="020B0503020204020204" pitchFamily="34" charset="-122"/>
              </a:rPr>
              <a:t>用牙刷插入鼻孔自杀。</a:t>
            </a:r>
            <a:endParaRPr lang="zh-CN" altLang="en-US" sz="2000" dirty="0">
              <a:solidFill>
                <a:srgbClr val="FF0000"/>
              </a:solidFill>
              <a:latin typeface="微软雅黑" panose="020B0503020204020204" pitchFamily="34" charset="-122"/>
              <a:ea typeface="微软雅黑" panose="020B0503020204020204" pitchFamily="34" charset="-122"/>
            </a:endParaRPr>
          </a:p>
        </p:txBody>
      </p:sp>
      <p:pic>
        <p:nvPicPr>
          <p:cNvPr id="15" name="Picture 3" descr="中央戏剧学院毕业的电影演员朱洁1997年因吸毒过量死亡，年仅28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872413" y="4740528"/>
            <a:ext cx="1439189" cy="1187055"/>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Rectangle 8"/>
          <p:cNvSpPr>
            <a:spLocks noChangeArrowheads="1"/>
          </p:cNvSpPr>
          <p:nvPr/>
        </p:nvSpPr>
        <p:spPr bwMode="auto">
          <a:xfrm>
            <a:off x="8453447" y="4850365"/>
            <a:ext cx="319831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dirty="0">
                <a:solidFill>
                  <a:srgbClr val="FF0000"/>
                </a:solidFill>
                <a:latin typeface="黑体" panose="02010609060101010101" pitchFamily="49" charset="-122"/>
                <a:ea typeface="黑体" panose="02010609060101010101" pitchFamily="49" charset="-122"/>
              </a:rPr>
              <a:t>   </a:t>
            </a:r>
            <a:r>
              <a:rPr lang="zh-CN" altLang="en-US" sz="2000" dirty="0">
                <a:solidFill>
                  <a:srgbClr val="FF0000"/>
                </a:solidFill>
                <a:latin typeface="微软雅黑" panose="020B0503020204020204" pitchFamily="34" charset="-122"/>
                <a:ea typeface="微软雅黑" panose="020B0503020204020204" pitchFamily="34" charset="-122"/>
              </a:rPr>
              <a:t>中央戏剧学院毕业的</a:t>
            </a:r>
            <a:endParaRPr lang="zh-CN" altLang="en-US" sz="2000" dirty="0">
              <a:solidFill>
                <a:srgbClr val="FF0000"/>
              </a:solidFill>
              <a:latin typeface="微软雅黑" panose="020B0503020204020204" pitchFamily="34" charset="-122"/>
              <a:ea typeface="微软雅黑" panose="020B0503020204020204" pitchFamily="34" charset="-122"/>
            </a:endParaRPr>
          </a:p>
          <a:p>
            <a:r>
              <a:rPr lang="zh-CN" altLang="en-US" sz="2000" dirty="0">
                <a:solidFill>
                  <a:srgbClr val="FF0000"/>
                </a:solidFill>
                <a:latin typeface="微软雅黑" panose="020B0503020204020204" pitchFamily="34" charset="-122"/>
                <a:ea typeface="微软雅黑" panose="020B0503020204020204" pitchFamily="34" charset="-122"/>
              </a:rPr>
              <a:t>电影演员朱洁</a:t>
            </a:r>
            <a:r>
              <a:rPr lang="en-US" altLang="zh-CN" sz="2000" dirty="0">
                <a:solidFill>
                  <a:srgbClr val="FF0000"/>
                </a:solidFill>
                <a:latin typeface="微软雅黑" panose="020B0503020204020204" pitchFamily="34" charset="-122"/>
                <a:ea typeface="微软雅黑" panose="020B0503020204020204" pitchFamily="34" charset="-122"/>
              </a:rPr>
              <a:t>1997</a:t>
            </a:r>
            <a:r>
              <a:rPr lang="zh-CN" altLang="en-US" sz="2000" dirty="0">
                <a:solidFill>
                  <a:srgbClr val="FF0000"/>
                </a:solidFill>
                <a:latin typeface="微软雅黑" panose="020B0503020204020204" pitchFamily="34" charset="-122"/>
                <a:ea typeface="微软雅黑" panose="020B0503020204020204" pitchFamily="34" charset="-122"/>
              </a:rPr>
              <a:t>年因吸</a:t>
            </a:r>
            <a:endParaRPr lang="zh-CN" altLang="en-US" sz="2000" dirty="0">
              <a:solidFill>
                <a:srgbClr val="FF0000"/>
              </a:solidFill>
              <a:latin typeface="微软雅黑" panose="020B0503020204020204" pitchFamily="34" charset="-122"/>
              <a:ea typeface="微软雅黑" panose="020B0503020204020204" pitchFamily="34" charset="-122"/>
            </a:endParaRPr>
          </a:p>
          <a:p>
            <a:r>
              <a:rPr lang="zh-CN" altLang="en-US" sz="2000" dirty="0">
                <a:solidFill>
                  <a:srgbClr val="FF0000"/>
                </a:solidFill>
                <a:latin typeface="微软雅黑" panose="020B0503020204020204" pitchFamily="34" charset="-122"/>
                <a:ea typeface="微软雅黑" panose="020B0503020204020204" pitchFamily="34" charset="-122"/>
              </a:rPr>
              <a:t>毒过量死亡，年仅</a:t>
            </a:r>
            <a:r>
              <a:rPr lang="en-US" altLang="zh-CN" sz="2000" dirty="0">
                <a:solidFill>
                  <a:srgbClr val="FF0000"/>
                </a:solidFill>
                <a:latin typeface="微软雅黑" panose="020B0503020204020204" pitchFamily="34" charset="-122"/>
                <a:ea typeface="微软雅黑" panose="020B0503020204020204" pitchFamily="34" charset="-122"/>
              </a:rPr>
              <a:t>28</a:t>
            </a:r>
            <a:r>
              <a:rPr lang="zh-CN" altLang="en-US" sz="2000" dirty="0">
                <a:solidFill>
                  <a:srgbClr val="FF0000"/>
                </a:solidFill>
                <a:latin typeface="微软雅黑" panose="020B0503020204020204" pitchFamily="34" charset="-122"/>
                <a:ea typeface="微软雅黑" panose="020B0503020204020204" pitchFamily="34" charset="-122"/>
              </a:rPr>
              <a:t>岁</a:t>
            </a:r>
            <a:r>
              <a:rPr lang="zh-CN" altLang="en-US" sz="2000" dirty="0">
                <a:solidFill>
                  <a:srgbClr val="FF0000"/>
                </a:solidFill>
                <a:latin typeface="黑体" panose="02010609060101010101" pitchFamily="49" charset="-122"/>
                <a:ea typeface="黑体" panose="02010609060101010101" pitchFamily="49" charset="-122"/>
              </a:rPr>
              <a:t>。 </a:t>
            </a:r>
            <a:endParaRPr lang="zh-CN" altLang="en-US" sz="20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200"/>
                            </p:stCondLst>
                            <p:childTnLst>
                              <p:par>
                                <p:cTn id="25" presetID="24"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to="" calcmode="lin" valueType="num">
                                      <p:cBhvr>
                                        <p:cTn id="27" dur="1" fill="hold"/>
                                        <p:tgtEl>
                                          <p:spTgt spid="6"/>
                                        </p:tgtEl>
                                      </p:cBhvr>
                                    </p:anim>
                                  </p:childTnLst>
                                </p:cTn>
                              </p:par>
                            </p:childTnLst>
                          </p:cTn>
                        </p:par>
                        <p:par>
                          <p:cTn id="28" fill="hold">
                            <p:stCondLst>
                              <p:cond delay="3200"/>
                            </p:stCondLst>
                            <p:childTnLst>
                              <p:par>
                                <p:cTn id="29" presetID="24"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to="" calcmode="lin" valueType="num">
                                      <p:cBhvr>
                                        <p:cTn id="31" dur="1" fill="hold"/>
                                        <p:tgtEl>
                                          <p:spTgt spid="7"/>
                                        </p:tgtEl>
                                      </p:cBhvr>
                                    </p:anim>
                                  </p:childTnLst>
                                </p:cTn>
                              </p:par>
                            </p:childTnLst>
                          </p:cTn>
                        </p:par>
                        <p:par>
                          <p:cTn id="32" fill="hold">
                            <p:stCondLst>
                              <p:cond delay="3200"/>
                            </p:stCondLst>
                            <p:childTnLst>
                              <p:par>
                                <p:cTn id="33" presetID="24"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to="" calcmode="lin" valueType="num">
                                      <p:cBhvr>
                                        <p:cTn id="35" dur="1" fill="hold"/>
                                        <p:tgtEl>
                                          <p:spTgt spid="8"/>
                                        </p:tgtEl>
                                      </p:cBhvr>
                                    </p:anim>
                                  </p:childTnLst>
                                </p:cTn>
                              </p:par>
                            </p:childTnLst>
                          </p:cTn>
                        </p:par>
                        <p:par>
                          <p:cTn id="36" fill="hold">
                            <p:stCondLst>
                              <p:cond delay="3200"/>
                            </p:stCondLst>
                            <p:childTnLst>
                              <p:par>
                                <p:cTn id="37" presetID="24"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to="" calcmode="lin" valueType="num">
                                      <p:cBhvr>
                                        <p:cTn id="39" dur="1" fill="hold"/>
                                        <p:tgtEl>
                                          <p:spTgt spid="9"/>
                                        </p:tgtEl>
                                      </p:cBhvr>
                                    </p:anim>
                                  </p:childTnLst>
                                </p:cTn>
                              </p:par>
                            </p:childTnLst>
                          </p:cTn>
                        </p:par>
                        <p:par>
                          <p:cTn id="40" fill="hold">
                            <p:stCondLst>
                              <p:cond delay="3200"/>
                            </p:stCondLst>
                            <p:childTnLst>
                              <p:par>
                                <p:cTn id="41" presetID="24"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to="" calcmode="lin" valueType="num">
                                      <p:cBhvr>
                                        <p:cTn id="43" dur="1" fill="hold"/>
                                        <p:tgtEl>
                                          <p:spTgt spid="13"/>
                                        </p:tgtEl>
                                      </p:cBhvr>
                                    </p:anim>
                                  </p:childTnLst>
                                </p:cTn>
                              </p:par>
                            </p:childTnLst>
                          </p:cTn>
                        </p:par>
                        <p:par>
                          <p:cTn id="44" fill="hold">
                            <p:stCondLst>
                              <p:cond delay="3200"/>
                            </p:stCondLst>
                            <p:childTnLst>
                              <p:par>
                                <p:cTn id="45" presetID="24"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to="" calcmode="lin" valueType="num">
                                      <p:cBhvr>
                                        <p:cTn id="47" dur="1" fill="hold"/>
                                        <p:tgtEl>
                                          <p:spTgt spid="14"/>
                                        </p:tgtEl>
                                      </p:cBhvr>
                                    </p:anim>
                                  </p:childTnLst>
                                </p:cTn>
                              </p:par>
                            </p:childTnLst>
                          </p:cTn>
                        </p:par>
                        <p:par>
                          <p:cTn id="48" fill="hold">
                            <p:stCondLst>
                              <p:cond delay="3200"/>
                            </p:stCondLst>
                            <p:childTnLst>
                              <p:par>
                                <p:cTn id="49" presetID="24"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to="" calcmode="lin" valueType="num">
                                      <p:cBhvr>
                                        <p:cTn id="51" dur="1" fill="hold"/>
                                        <p:tgtEl>
                                          <p:spTgt spid="15"/>
                                        </p:tgtEl>
                                      </p:cBhvr>
                                    </p:anim>
                                  </p:childTnLst>
                                </p:cTn>
                              </p:par>
                            </p:childTnLst>
                          </p:cTn>
                        </p:par>
                        <p:par>
                          <p:cTn id="52" fill="hold">
                            <p:stCondLst>
                              <p:cond delay="3200"/>
                            </p:stCondLst>
                            <p:childTnLst>
                              <p:par>
                                <p:cTn id="53" presetID="24"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to="" calcmode="lin" valueType="num">
                                      <p:cBhvr>
                                        <p:cTn id="55" dur="1" fill="hold"/>
                                        <p:tgtEl>
                                          <p:spTgt spid="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5" grpId="0"/>
      <p:bldP spid="6" grpId="0" autoUpdateAnimBg="0"/>
      <p:bldP spid="7" grpId="0" autoUpdateAnimBg="0"/>
      <p:bldP spid="13" grpId="0" autoUpdateAnimBg="0"/>
      <p:bldP spid="14" grpId="0" autoUpdateAnimBg="0"/>
      <p:bldP spid="1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毒品的危害</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2029278" y="1375119"/>
            <a:ext cx="4676321" cy="584775"/>
          </a:xfrm>
          <a:prstGeom prst="rect">
            <a:avLst/>
          </a:prstGeom>
        </p:spPr>
        <p:txBody>
          <a:bodyPr wrap="square">
            <a:spAutoFit/>
          </a:bodyPr>
          <a:lstStyle/>
          <a:p>
            <a:r>
              <a:rPr lang="zh-CN" altLang="en-US" sz="3200" b="1" dirty="0">
                <a:latin typeface="黑体" panose="02010609060101010101" pitchFamily="49" charset="-122"/>
                <a:ea typeface="黑体" panose="02010609060101010101" pitchFamily="49" charset="-122"/>
              </a:rPr>
              <a:t>二 、吸毒摧残人生</a:t>
            </a:r>
            <a:endParaRPr lang="zh-CN" altLang="en-US" sz="3200" b="1" spc="300" dirty="0">
              <a:latin typeface="微软雅黑" panose="020B0503020204020204" pitchFamily="34" charset="-122"/>
              <a:ea typeface="微软雅黑" panose="020B0503020204020204" pitchFamily="34" charset="-122"/>
            </a:endParaRPr>
          </a:p>
        </p:txBody>
      </p:sp>
      <p:sp>
        <p:nvSpPr>
          <p:cNvPr id="6" name="Text Box 6"/>
          <p:cNvSpPr txBox="1">
            <a:spLocks noChangeArrowheads="1"/>
          </p:cNvSpPr>
          <p:nvPr/>
        </p:nvSpPr>
        <p:spPr bwMode="auto">
          <a:xfrm>
            <a:off x="671323" y="2155865"/>
            <a:ext cx="6072188" cy="387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en-US" altLang="zh-CN" sz="2400" b="1" dirty="0">
                <a:solidFill>
                  <a:srgbClr val="C00000"/>
                </a:solidFill>
                <a:latin typeface="微软雅黑" panose="020B0503020204020204" pitchFamily="34" charset="-122"/>
                <a:ea typeface="微软雅黑" panose="020B0503020204020204" pitchFamily="34" charset="-122"/>
              </a:rPr>
              <a:t>1</a:t>
            </a:r>
            <a:r>
              <a:rPr lang="zh-CN" altLang="en-US" sz="2400" b="1" dirty="0">
                <a:solidFill>
                  <a:srgbClr val="C00000"/>
                </a:solidFill>
                <a:latin typeface="微软雅黑" panose="020B0503020204020204" pitchFamily="34" charset="-122"/>
                <a:ea typeface="微软雅黑" panose="020B0503020204020204" pitchFamily="34" charset="-122"/>
              </a:rPr>
              <a:t>、吸毒毁灭家庭</a:t>
            </a:r>
            <a:endParaRPr lang="en-US" altLang="zh-CN" sz="2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吸毒的费用是个“无底洞”，普遍的工资收入根本不能满足吸毒的需要。即使有一定的经济基础也只能维持一时。因为毒瘾永远不可能得到满足，结果只能是吸得一贫如洗、倾家荡产。很多吸毒者为满足毒瘾不惜遗弃老人、出卖子女，甚至胁迫妻女卖淫以获取毒资，直至妻离子散、家破人亡。</a:t>
            </a:r>
            <a:endParaRPr lang="zh-CN" altLang="en-US" sz="2000" b="1" dirty="0">
              <a:latin typeface="微软雅黑" panose="020B0503020204020204" pitchFamily="34" charset="-122"/>
              <a:ea typeface="微软雅黑" panose="020B0503020204020204" pitchFamily="34" charset="-122"/>
            </a:endParaRPr>
          </a:p>
          <a:p>
            <a:pPr>
              <a:lnSpc>
                <a:spcPct val="150000"/>
              </a:lnSpc>
            </a:pPr>
            <a:endParaRPr lang="zh-CN" altLang="en-US" sz="2000" b="1" dirty="0">
              <a:latin typeface="微软雅黑" panose="020B0503020204020204" pitchFamily="34" charset="-122"/>
              <a:ea typeface="微软雅黑" panose="020B0503020204020204" pitchFamily="34" charset="-122"/>
            </a:endParaRPr>
          </a:p>
        </p:txBody>
      </p:sp>
      <p:sp>
        <p:nvSpPr>
          <p:cNvPr id="7" name="Rectangle 8"/>
          <p:cNvSpPr>
            <a:spLocks noChangeArrowheads="1"/>
          </p:cNvSpPr>
          <p:nvPr/>
        </p:nvSpPr>
        <p:spPr bwMode="auto">
          <a:xfrm>
            <a:off x="7206456" y="4084966"/>
            <a:ext cx="3581400" cy="1938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20000"/>
              </a:lnSpc>
            </a:pPr>
            <a:r>
              <a:rPr lang="zh-CN" altLang="en-US" dirty="0">
                <a:solidFill>
                  <a:srgbClr val="FF0000"/>
                </a:solidFill>
                <a:latin typeface="微软雅黑" panose="020B0503020204020204" pitchFamily="34" charset="-122"/>
                <a:ea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rPr>
              <a:t>西宁市吸毒人员马某某夫妇二人因吸毒先后死亡，家中财产全被吸光，留下两个不满十岁的小孩和年迈的母亲，生活苦不堪言。 </a:t>
            </a:r>
            <a:endParaRPr lang="zh-CN" altLang="en-US" sz="2000" dirty="0">
              <a:solidFill>
                <a:srgbClr val="FF0000"/>
              </a:solidFill>
              <a:latin typeface="微软雅黑" panose="020B0503020204020204" pitchFamily="34" charset="-122"/>
              <a:ea typeface="微软雅黑" panose="020B0503020204020204" pitchFamily="34" charset="-122"/>
            </a:endParaRPr>
          </a:p>
        </p:txBody>
      </p:sp>
      <p:pic>
        <p:nvPicPr>
          <p:cNvPr id="8" name="Picture 9" descr="倾家荡产"/>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7629525" y="1581844"/>
            <a:ext cx="2735263" cy="2513013"/>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200"/>
                            </p:stCondLst>
                            <p:childTnLst>
                              <p:par>
                                <p:cTn id="25" presetID="24"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to="" calcmode="lin" valueType="num">
                                      <p:cBhvr>
                                        <p:cTn id="27" dur="1" fill="hold"/>
                                        <p:tgtEl>
                                          <p:spTgt spid="6"/>
                                        </p:tgtEl>
                                      </p:cBhvr>
                                    </p:anim>
                                  </p:childTnLst>
                                </p:cTn>
                              </p:par>
                            </p:childTnLst>
                          </p:cTn>
                        </p:par>
                        <p:par>
                          <p:cTn id="28" fill="hold">
                            <p:stCondLst>
                              <p:cond delay="3200"/>
                            </p:stCondLst>
                            <p:childTnLst>
                              <p:par>
                                <p:cTn id="29" presetID="24"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to="" calcmode="lin" valueType="num">
                                      <p:cBhvr>
                                        <p:cTn id="31" dur="1" fill="hold"/>
                                        <p:tgtEl>
                                          <p:spTgt spid="8"/>
                                        </p:tgtEl>
                                      </p:cBhvr>
                                    </p:anim>
                                  </p:childTnLst>
                                </p:cTn>
                              </p:par>
                            </p:childTnLst>
                          </p:cTn>
                        </p:par>
                        <p:par>
                          <p:cTn id="32" fill="hold">
                            <p:stCondLst>
                              <p:cond delay="3200"/>
                            </p:stCondLst>
                            <p:childTnLst>
                              <p:par>
                                <p:cTn id="33" presetID="24"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to="" calcmode="lin" valueType="num">
                                      <p:cBhvr>
                                        <p:cTn id="35"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5" grpId="0"/>
      <p:bldP spid="6" grpId="0" autoUpdateAnimBg="0"/>
      <p:bldP spid="7"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毒品的危害</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2029278" y="1375119"/>
            <a:ext cx="4676321" cy="584775"/>
          </a:xfrm>
          <a:prstGeom prst="rect">
            <a:avLst/>
          </a:prstGeom>
        </p:spPr>
        <p:txBody>
          <a:bodyPr wrap="square">
            <a:spAutoFit/>
          </a:bodyPr>
          <a:lstStyle/>
          <a:p>
            <a:r>
              <a:rPr lang="zh-CN" altLang="en-US" sz="3200" b="1" dirty="0">
                <a:latin typeface="黑体" panose="02010609060101010101" pitchFamily="49" charset="-122"/>
                <a:ea typeface="黑体" panose="02010609060101010101" pitchFamily="49" charset="-122"/>
              </a:rPr>
              <a:t>二 、吸毒摧残人生</a:t>
            </a:r>
            <a:endParaRPr lang="zh-CN" altLang="en-US" sz="3200" b="1" spc="300" dirty="0">
              <a:latin typeface="微软雅黑" panose="020B0503020204020204" pitchFamily="34" charset="-122"/>
              <a:ea typeface="微软雅黑" panose="020B0503020204020204" pitchFamily="34" charset="-122"/>
            </a:endParaRPr>
          </a:p>
        </p:txBody>
      </p:sp>
      <p:sp>
        <p:nvSpPr>
          <p:cNvPr id="6" name="Text Box 6"/>
          <p:cNvSpPr txBox="1">
            <a:spLocks noChangeArrowheads="1"/>
          </p:cNvSpPr>
          <p:nvPr/>
        </p:nvSpPr>
        <p:spPr bwMode="auto">
          <a:xfrm>
            <a:off x="633411" y="1943452"/>
            <a:ext cx="10208760"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en-US" altLang="zh-CN" sz="2400" b="1" dirty="0">
                <a:solidFill>
                  <a:srgbClr val="C00000"/>
                </a:solidFill>
                <a:latin typeface="微软雅黑" panose="020B0503020204020204" pitchFamily="34" charset="-122"/>
                <a:ea typeface="微软雅黑" panose="020B0503020204020204" pitchFamily="34" charset="-122"/>
              </a:rPr>
              <a:t>2</a:t>
            </a:r>
            <a:r>
              <a:rPr lang="zh-CN" altLang="en-US" sz="2400" b="1" dirty="0">
                <a:solidFill>
                  <a:srgbClr val="C00000"/>
                </a:solidFill>
                <a:latin typeface="微软雅黑" panose="020B0503020204020204" pitchFamily="34" charset="-122"/>
                <a:ea typeface="微软雅黑" panose="020B0503020204020204" pitchFamily="34" charset="-122"/>
              </a:rPr>
              <a:t>、吸毒贻害后代</a:t>
            </a:r>
            <a:endParaRPr lang="en-US" altLang="zh-CN" sz="2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dirty="0">
                <a:latin typeface="黑体" panose="02010609060101010101" pitchFamily="49" charset="-122"/>
                <a:ea typeface="黑体" panose="02010609060101010101" pitchFamily="49" charset="-122"/>
              </a:rPr>
              <a:t>   吸毒对后代贻害无穷。或是母婴垂直传播成为爱滋病受害者，或是一出生就染上了毒瘾成为小小的</a:t>
            </a:r>
            <a:r>
              <a:rPr lang="zh-CN" altLang="en-US" sz="2000" b="1" dirty="0">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瘾君子</a:t>
            </a:r>
            <a:r>
              <a:rPr lang="zh-CN" altLang="en-US" sz="2000" b="1" dirty="0">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，有的成为了吸毒父母亲毒瘾发作时发泄的对象。</a:t>
            </a:r>
            <a:r>
              <a:rPr lang="zh-CN" altLang="en-US" sz="2000" b="1" dirty="0">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瘾君子们！你们的后代无辜啊！</a:t>
            </a:r>
            <a:r>
              <a:rPr lang="zh-CN" altLang="en-US" sz="2000" b="1" dirty="0">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 </a:t>
            </a:r>
            <a:endParaRPr lang="zh-CN" altLang="en-US" sz="2000" b="1" dirty="0">
              <a:latin typeface="黑体" panose="02010609060101010101" pitchFamily="49" charset="-122"/>
              <a:ea typeface="黑体" panose="02010609060101010101" pitchFamily="49" charset="-122"/>
            </a:endParaRPr>
          </a:p>
          <a:p>
            <a:pPr>
              <a:lnSpc>
                <a:spcPct val="150000"/>
              </a:lnSpc>
            </a:pPr>
            <a:endParaRPr lang="zh-CN" altLang="en-US" sz="2000" b="1" dirty="0">
              <a:latin typeface="微软雅黑" panose="020B0503020204020204" pitchFamily="34" charset="-122"/>
              <a:ea typeface="微软雅黑" panose="020B0503020204020204" pitchFamily="34" charset="-122"/>
            </a:endParaRPr>
          </a:p>
        </p:txBody>
      </p:sp>
      <p:sp>
        <p:nvSpPr>
          <p:cNvPr id="7" name="Rectangle 8"/>
          <p:cNvSpPr>
            <a:spLocks noChangeArrowheads="1"/>
          </p:cNvSpPr>
          <p:nvPr/>
        </p:nvSpPr>
        <p:spPr bwMode="auto">
          <a:xfrm>
            <a:off x="4799072" y="3929097"/>
            <a:ext cx="6043099" cy="1938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50000"/>
              </a:lnSpc>
            </a:pPr>
            <a:r>
              <a:rPr lang="zh-CN" altLang="en-US" dirty="0">
                <a:solidFill>
                  <a:srgbClr val="FF0000"/>
                </a:solidFill>
                <a:latin typeface="微软雅黑" panose="020B0503020204020204" pitchFamily="34" charset="-122"/>
                <a:ea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rPr>
              <a:t> 南宁市一名妇女怀孕期间吸食毒品，胎儿在母体中深受其害，一出世就呈现窒息、痉挛状态，此后，</a:t>
            </a:r>
            <a:endParaRPr lang="zh-CN" altLang="en-US" sz="2000"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母亲哺乳前必须吸食毒品，婴儿才肯进食，否则哭闹</a:t>
            </a:r>
            <a:endParaRPr lang="zh-CN" altLang="en-US" sz="2000"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不止，严重危及生命。 </a:t>
            </a:r>
            <a:endParaRPr lang="zh-CN" altLang="en-US" sz="2000" dirty="0">
              <a:solidFill>
                <a:srgbClr val="FF0000"/>
              </a:solidFill>
              <a:latin typeface="微软雅黑" panose="020B0503020204020204" pitchFamily="34" charset="-122"/>
              <a:ea typeface="微软雅黑" panose="020B0503020204020204" pitchFamily="34" charset="-122"/>
            </a:endParaRPr>
          </a:p>
        </p:txBody>
      </p:sp>
      <p:pic>
        <p:nvPicPr>
          <p:cNvPr id="8" name="Picture 6" descr="广东某女生下“海洛因婴儿”。"/>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486524" y="4009584"/>
            <a:ext cx="2808288" cy="1951038"/>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Rectangle 9"/>
          <p:cNvSpPr>
            <a:spLocks noChangeArrowheads="1"/>
          </p:cNvSpPr>
          <p:nvPr/>
        </p:nvSpPr>
        <p:spPr bwMode="auto">
          <a:xfrm>
            <a:off x="1387249" y="6094002"/>
            <a:ext cx="347883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dirty="0">
                <a:solidFill>
                  <a:schemeClr val="tx1">
                    <a:lumMod val="65000"/>
                    <a:lumOff val="35000"/>
                  </a:schemeClr>
                </a:solidFill>
              </a:rPr>
              <a:t>广东某女生下“海洛因婴儿”。</a:t>
            </a:r>
            <a:r>
              <a:rPr lang="zh-CN" altLang="en-US" dirty="0">
                <a:solidFill>
                  <a:schemeClr val="tx1">
                    <a:lumMod val="65000"/>
                    <a:lumOff val="35000"/>
                  </a:schemeClr>
                </a:solidFill>
              </a:rPr>
              <a:t> </a:t>
            </a:r>
            <a:endParaRPr lang="zh-CN" altLang="en-US"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200"/>
                            </p:stCondLst>
                            <p:childTnLst>
                              <p:par>
                                <p:cTn id="25" presetID="24"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to="" calcmode="lin" valueType="num">
                                      <p:cBhvr>
                                        <p:cTn id="27" dur="1" fill="hold"/>
                                        <p:tgtEl>
                                          <p:spTgt spid="6"/>
                                        </p:tgtEl>
                                      </p:cBhvr>
                                    </p:anim>
                                  </p:childTnLst>
                                </p:cTn>
                              </p:par>
                            </p:childTnLst>
                          </p:cTn>
                        </p:par>
                        <p:par>
                          <p:cTn id="28" fill="hold">
                            <p:stCondLst>
                              <p:cond delay="3200"/>
                            </p:stCondLst>
                            <p:childTnLst>
                              <p:par>
                                <p:cTn id="29" presetID="24"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to="" calcmode="lin" valueType="num">
                                      <p:cBhvr>
                                        <p:cTn id="31" dur="1" fill="hold"/>
                                        <p:tgtEl>
                                          <p:spTgt spid="7"/>
                                        </p:tgtEl>
                                      </p:cBhvr>
                                    </p:anim>
                                  </p:childTnLst>
                                </p:cTn>
                              </p:par>
                            </p:childTnLst>
                          </p:cTn>
                        </p:par>
                      </p:childTnLst>
                    </p:cTn>
                  </p:par>
                  <p:par>
                    <p:cTn id="32" fill="hold">
                      <p:stCondLst>
                        <p:cond delay="indefinite"/>
                      </p:stCondLst>
                      <p:childTnLst>
                        <p:par>
                          <p:cTn id="33" fill="hold">
                            <p:stCondLst>
                              <p:cond delay="0"/>
                            </p:stCondLst>
                            <p:childTnLst>
                              <p:par>
                                <p:cTn id="34" presetID="24"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to="" calcmode="lin" valueType="num">
                                      <p:cBhvr>
                                        <p:cTn id="36" dur="1" fill="hold"/>
                                        <p:tgtEl>
                                          <p:spTgt spid="8"/>
                                        </p:tgtEl>
                                      </p:cBhvr>
                                    </p:anim>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to="" calcmode="lin" valueType="num">
                                      <p:cBhvr>
                                        <p:cTn id="41"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5" grpId="0"/>
      <p:bldP spid="6" grpId="0" autoUpdateAnimBg="0"/>
      <p:bldP spid="7" grpId="0" bldLvl="0" animBg="1" autoUpdateAnimBg="0"/>
      <p:bldP spid="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毒品的危害</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2029278" y="1375119"/>
            <a:ext cx="4676321" cy="584775"/>
          </a:xfrm>
          <a:prstGeom prst="rect">
            <a:avLst/>
          </a:prstGeom>
        </p:spPr>
        <p:txBody>
          <a:bodyPr wrap="square">
            <a:spAutoFit/>
          </a:bodyPr>
          <a:lstStyle/>
          <a:p>
            <a:r>
              <a:rPr lang="zh-CN" altLang="en-US" sz="3200" b="1" dirty="0">
                <a:latin typeface="黑体" panose="02010609060101010101" pitchFamily="49" charset="-122"/>
                <a:ea typeface="黑体" panose="02010609060101010101" pitchFamily="49" charset="-122"/>
              </a:rPr>
              <a:t>三 、吸毒危害社会</a:t>
            </a:r>
            <a:endParaRPr lang="zh-CN" altLang="en-US" sz="3200" b="1" spc="300" dirty="0">
              <a:latin typeface="微软雅黑" panose="020B0503020204020204" pitchFamily="34" charset="-122"/>
              <a:ea typeface="微软雅黑" panose="020B0503020204020204" pitchFamily="34" charset="-122"/>
            </a:endParaRPr>
          </a:p>
        </p:txBody>
      </p:sp>
      <p:sp>
        <p:nvSpPr>
          <p:cNvPr id="6" name="Text Box 6"/>
          <p:cNvSpPr txBox="1">
            <a:spLocks noChangeArrowheads="1"/>
          </p:cNvSpPr>
          <p:nvPr/>
        </p:nvSpPr>
        <p:spPr bwMode="auto">
          <a:xfrm>
            <a:off x="633095" y="1943735"/>
            <a:ext cx="10132695" cy="2338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en-US" altLang="zh-CN" sz="2400" b="1" dirty="0">
                <a:solidFill>
                  <a:srgbClr val="C00000"/>
                </a:solidFill>
                <a:latin typeface="微软雅黑" panose="020B0503020204020204" pitchFamily="34" charset="-122"/>
                <a:ea typeface="微软雅黑" panose="020B0503020204020204" pitchFamily="34" charset="-122"/>
              </a:rPr>
              <a:t>1</a:t>
            </a:r>
            <a:r>
              <a:rPr lang="zh-CN" altLang="en-US" sz="2400" b="1" dirty="0">
                <a:solidFill>
                  <a:srgbClr val="C00000"/>
                </a:solidFill>
                <a:latin typeface="微软雅黑" panose="020B0503020204020204" pitchFamily="34" charset="-122"/>
                <a:ea typeface="微软雅黑" panose="020B0503020204020204" pitchFamily="34" charset="-122"/>
              </a:rPr>
              <a:t>、诱发刑事犯罪</a:t>
            </a:r>
            <a:endParaRPr lang="en-US" altLang="zh-CN" sz="2400" b="1" dirty="0">
              <a:solidFill>
                <a:srgbClr val="C00000"/>
              </a:solidFill>
              <a:latin typeface="微软雅黑" panose="020B0503020204020204" pitchFamily="34" charset="-122"/>
              <a:ea typeface="微软雅黑" panose="020B0503020204020204" pitchFamily="34" charset="-122"/>
            </a:endParaRPr>
          </a:p>
          <a:p>
            <a:pPr algn="l"/>
            <a:r>
              <a:rPr lang="zh-CN" altLang="en-US" sz="2000" b="1" dirty="0">
                <a:latin typeface="微软雅黑" panose="020B0503020204020204" pitchFamily="34" charset="-122"/>
                <a:ea typeface="微软雅黑" panose="020B0503020204020204" pitchFamily="34" charset="-122"/>
              </a:rPr>
              <a:t>吸毒和犯罪是一对孪生兄弟。吸毒者在耗尽个人和家庭钱财后就会铤而走险，走上违法犯罪的道路，进行以贩并吸、贪污、诈骗、盗窃、 抢劫、 凶杀等犯罪活动。 美国政府调查</a:t>
            </a:r>
            <a:endParaRPr lang="zh-CN" altLang="en-US" sz="2000" b="1" dirty="0">
              <a:latin typeface="微软雅黑" panose="020B0503020204020204" pitchFamily="34" charset="-122"/>
              <a:ea typeface="微软雅黑" panose="020B0503020204020204" pitchFamily="34" charset="-122"/>
            </a:endParaRPr>
          </a:p>
          <a:p>
            <a:pPr algn="l"/>
            <a:r>
              <a:rPr lang="zh-CN" altLang="en-US" sz="2000" b="1" dirty="0">
                <a:latin typeface="微软雅黑" panose="020B0503020204020204" pitchFamily="34" charset="-122"/>
                <a:ea typeface="微软雅黑" panose="020B0503020204020204" pitchFamily="34" charset="-122"/>
              </a:rPr>
              <a:t>表明吸毒者用于购买海洛因的钱款中</a:t>
            </a:r>
            <a:r>
              <a:rPr lang="en-US" altLang="zh-CN" sz="2000" b="1" dirty="0">
                <a:latin typeface="微软雅黑" panose="020B0503020204020204" pitchFamily="34" charset="-122"/>
                <a:ea typeface="微软雅黑" panose="020B0503020204020204" pitchFamily="34" charset="-122"/>
              </a:rPr>
              <a:t>20%</a:t>
            </a:r>
            <a:r>
              <a:rPr lang="zh-CN" altLang="en-US" sz="2000" b="1" dirty="0">
                <a:latin typeface="微软雅黑" panose="020B0503020204020204" pitchFamily="34" charset="-122"/>
                <a:ea typeface="微软雅黑" panose="020B0503020204020204" pitchFamily="34" charset="-122"/>
              </a:rPr>
              <a:t>是抢劫获得的，</a:t>
            </a:r>
            <a:r>
              <a:rPr lang="en-US" altLang="zh-CN" sz="2000" b="1" dirty="0">
                <a:latin typeface="微软雅黑" panose="020B0503020204020204" pitchFamily="34" charset="-122"/>
                <a:ea typeface="微软雅黑" panose="020B0503020204020204" pitchFamily="34" charset="-122"/>
              </a:rPr>
              <a:t>45%</a:t>
            </a:r>
            <a:r>
              <a:rPr lang="zh-CN" altLang="en-US" sz="2000" b="1" dirty="0">
                <a:latin typeface="微软雅黑" panose="020B0503020204020204" pitchFamily="34" charset="-122"/>
                <a:ea typeface="微软雅黑" panose="020B0503020204020204" pitchFamily="34" charset="-122"/>
              </a:rPr>
              <a:t>来源于贩毒， </a:t>
            </a:r>
            <a:r>
              <a:rPr lang="en-US" altLang="zh-CN" sz="2000" b="1" dirty="0">
                <a:latin typeface="微软雅黑" panose="020B0503020204020204" pitchFamily="34" charset="-122"/>
                <a:ea typeface="微软雅黑" panose="020B0503020204020204" pitchFamily="34" charset="-122"/>
              </a:rPr>
              <a:t>17%</a:t>
            </a:r>
            <a:r>
              <a:rPr lang="zh-CN" altLang="en-US" sz="2000" b="1" dirty="0">
                <a:latin typeface="微软雅黑" panose="020B0503020204020204" pitchFamily="34" charset="-122"/>
                <a:ea typeface="微软雅黑" panose="020B0503020204020204" pitchFamily="34" charset="-122"/>
              </a:rPr>
              <a:t>来自卖淫，</a:t>
            </a:r>
            <a:r>
              <a:rPr lang="en-US" altLang="zh-CN" sz="2000" b="1" dirty="0">
                <a:latin typeface="微软雅黑" panose="020B0503020204020204" pitchFamily="34" charset="-122"/>
                <a:ea typeface="微软雅黑" panose="020B0503020204020204" pitchFamily="34" charset="-122"/>
              </a:rPr>
              <a:t>12%</a:t>
            </a:r>
            <a:r>
              <a:rPr lang="zh-CN" altLang="en-US" sz="2000" b="1" dirty="0">
                <a:latin typeface="微软雅黑" panose="020B0503020204020204" pitchFamily="34" charset="-122"/>
                <a:ea typeface="微软雅黑" panose="020B0503020204020204" pitchFamily="34" charset="-122"/>
              </a:rPr>
              <a:t>来自盗窃，即总计约</a:t>
            </a:r>
            <a:r>
              <a:rPr lang="en-US" altLang="zh-CN" sz="2000" b="1" dirty="0">
                <a:latin typeface="微软雅黑" panose="020B0503020204020204" pitchFamily="34" charset="-122"/>
                <a:ea typeface="微软雅黑" panose="020B0503020204020204" pitchFamily="34" charset="-122"/>
              </a:rPr>
              <a:t>94%</a:t>
            </a:r>
            <a:r>
              <a:rPr lang="zh-CN" altLang="en-US" sz="2000" b="1" dirty="0">
                <a:latin typeface="微软雅黑" panose="020B0503020204020204" pitchFamily="34" charset="-122"/>
                <a:ea typeface="微软雅黑" panose="020B0503020204020204" pitchFamily="34" charset="-122"/>
              </a:rPr>
              <a:t>的毒资来自刑事犯罪活动。 　</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a:p>
            <a:pPr>
              <a:lnSpc>
                <a:spcPct val="150000"/>
              </a:lnSpc>
            </a:pPr>
            <a:endParaRPr lang="zh-CN" altLang="en-US" sz="2000" b="1"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5225" y="3862070"/>
            <a:ext cx="3134995" cy="2132330"/>
          </a:xfrm>
          <a:prstGeom prst="rect">
            <a:avLst/>
          </a:prstGeom>
          <a:ln w="28575">
            <a:solidFill>
              <a:schemeClr val="bg1"/>
            </a:solidFill>
          </a:ln>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6360" y="3862070"/>
            <a:ext cx="3198495" cy="2132330"/>
          </a:xfrm>
          <a:prstGeom prst="rect">
            <a:avLst/>
          </a:prstGeom>
          <a:ln w="28575">
            <a:solidFill>
              <a:schemeClr val="bg1"/>
            </a:solidFill>
          </a:ln>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9949" y="3862079"/>
            <a:ext cx="3405984" cy="2132146"/>
          </a:xfrm>
          <a:prstGeom prst="rect">
            <a:avLst/>
          </a:prstGeom>
          <a:ln w="28575">
            <a:solidFill>
              <a:schemeClr val="bg1"/>
            </a:solidFill>
          </a:ln>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200"/>
                            </p:stCondLst>
                            <p:childTnLst>
                              <p:par>
                                <p:cTn id="25" presetID="24"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to="" calcmode="lin" valueType="num">
                                      <p:cBhvr>
                                        <p:cTn id="27" dur="1" fill="hold"/>
                                        <p:tgtEl>
                                          <p:spTgt spid="6"/>
                                        </p:tgtEl>
                                      </p:cBhvr>
                                    </p:anim>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par>
                                <p:cTn id="32" presetID="14" presetClass="entr" presetSubtype="1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5" grpId="0"/>
      <p:bldP spid="6" grpId="0"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毒品的危害</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2029278" y="1375119"/>
            <a:ext cx="4676321" cy="584775"/>
          </a:xfrm>
          <a:prstGeom prst="rect">
            <a:avLst/>
          </a:prstGeom>
        </p:spPr>
        <p:txBody>
          <a:bodyPr wrap="square">
            <a:spAutoFit/>
          </a:bodyPr>
          <a:lstStyle/>
          <a:p>
            <a:r>
              <a:rPr lang="zh-CN" altLang="en-US" sz="3200" b="1" dirty="0">
                <a:latin typeface="黑体" panose="02010609060101010101" pitchFamily="49" charset="-122"/>
                <a:ea typeface="黑体" panose="02010609060101010101" pitchFamily="49" charset="-122"/>
              </a:rPr>
              <a:t>三 、吸毒危害社会</a:t>
            </a:r>
            <a:endParaRPr lang="zh-CN" altLang="en-US" sz="3200" b="1" spc="300" dirty="0">
              <a:latin typeface="微软雅黑" panose="020B0503020204020204" pitchFamily="34" charset="-122"/>
              <a:ea typeface="微软雅黑" panose="020B0503020204020204" pitchFamily="34" charset="-122"/>
            </a:endParaRPr>
          </a:p>
        </p:txBody>
      </p:sp>
      <p:sp>
        <p:nvSpPr>
          <p:cNvPr id="6" name="Text Box 6"/>
          <p:cNvSpPr txBox="1">
            <a:spLocks noChangeArrowheads="1"/>
          </p:cNvSpPr>
          <p:nvPr/>
        </p:nvSpPr>
        <p:spPr bwMode="auto">
          <a:xfrm>
            <a:off x="633411" y="1943452"/>
            <a:ext cx="1020876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en-US" altLang="zh-CN" sz="2400" b="1" dirty="0">
                <a:solidFill>
                  <a:srgbClr val="C00000"/>
                </a:solidFill>
                <a:latin typeface="微软雅黑" panose="020B0503020204020204" pitchFamily="34" charset="-122"/>
                <a:ea typeface="微软雅黑" panose="020B0503020204020204" pitchFamily="34" charset="-122"/>
              </a:rPr>
              <a:t>2</a:t>
            </a:r>
            <a:r>
              <a:rPr lang="zh-CN" altLang="en-US" sz="2400" b="1" dirty="0">
                <a:solidFill>
                  <a:srgbClr val="C00000"/>
                </a:solidFill>
                <a:latin typeface="微软雅黑" panose="020B0503020204020204" pitchFamily="34" charset="-122"/>
                <a:ea typeface="微软雅黑" panose="020B0503020204020204" pitchFamily="34" charset="-122"/>
              </a:rPr>
              <a:t>、败坏社会风气</a:t>
            </a:r>
            <a:endParaRPr lang="en-US" altLang="zh-CN" sz="2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吸毒败坏社会风气，腐蚀人的灵魂，摧毁民族精神，这已成为全世界普遍的问题。据调查，我国</a:t>
            </a:r>
            <a:r>
              <a:rPr lang="en-US" altLang="zh-CN" sz="2000" b="1" dirty="0">
                <a:latin typeface="微软雅黑" panose="020B0503020204020204" pitchFamily="34" charset="-122"/>
                <a:ea typeface="微软雅黑" panose="020B0503020204020204" pitchFamily="34" charset="-122"/>
              </a:rPr>
              <a:t>80%</a:t>
            </a:r>
            <a:r>
              <a:rPr lang="zh-CN" altLang="en-US" sz="2000" b="1" dirty="0">
                <a:latin typeface="微软雅黑" panose="020B0503020204020204" pitchFamily="34" charset="-122"/>
                <a:ea typeface="微软雅黑" panose="020B0503020204020204" pitchFamily="34" charset="-122"/>
              </a:rPr>
              <a:t>的女吸毒人员靠卖淫维持吸毒消费。</a:t>
            </a:r>
            <a:r>
              <a:rPr lang="zh-CN" altLang="en-US" sz="2000" b="1" dirty="0">
                <a:latin typeface="黑体" panose="02010609060101010101" pitchFamily="49" charset="-122"/>
                <a:ea typeface="黑体" panose="02010609060101010101" pitchFamily="49" charset="-122"/>
              </a:rPr>
              <a:t>　 </a:t>
            </a:r>
            <a:endParaRPr lang="zh-CN" altLang="en-US" sz="2000" b="1" dirty="0">
              <a:latin typeface="黑体" panose="02010609060101010101" pitchFamily="49" charset="-122"/>
              <a:ea typeface="黑体" panose="02010609060101010101" pitchFamily="49" charset="-122"/>
            </a:endParaRPr>
          </a:p>
          <a:p>
            <a:pPr>
              <a:lnSpc>
                <a:spcPct val="150000"/>
              </a:lnSpc>
            </a:pPr>
            <a:endParaRPr lang="zh-CN" altLang="en-US" sz="2000" b="1" dirty="0">
              <a:latin typeface="微软雅黑" panose="020B0503020204020204" pitchFamily="34" charset="-122"/>
              <a:ea typeface="微软雅黑" panose="020B0503020204020204" pitchFamily="34" charset="-122"/>
            </a:endParaRPr>
          </a:p>
        </p:txBody>
      </p:sp>
      <p:pic>
        <p:nvPicPr>
          <p:cNvPr id="7" name="Picture 4" descr="梁蓓丽，21岁，贵州人，一个聪慧、漂亮的女孩，染上毒瘾后，靠卖淫维持吸毒，因注射毒品过量死于南宁市街头。"/>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993153" y="3956009"/>
            <a:ext cx="1366225" cy="1835831"/>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9" descr="梁蓓丽死于南宁市街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823288" y="3818588"/>
            <a:ext cx="2666557" cy="1973252"/>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Rectangle 11"/>
          <p:cNvSpPr>
            <a:spLocks noChangeArrowheads="1"/>
          </p:cNvSpPr>
          <p:nvPr/>
        </p:nvSpPr>
        <p:spPr bwMode="auto">
          <a:xfrm>
            <a:off x="2828609" y="6081390"/>
            <a:ext cx="184150"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sz="1600" dirty="0">
              <a:latin typeface="黑体" panose="02010609060101010101" pitchFamily="49" charset="-122"/>
              <a:ea typeface="黑体" panose="02010609060101010101" pitchFamily="49" charset="-122"/>
            </a:endParaRPr>
          </a:p>
        </p:txBody>
      </p:sp>
      <p:sp>
        <p:nvSpPr>
          <p:cNvPr id="13" name="Rectangle 8"/>
          <p:cNvSpPr>
            <a:spLocks noChangeArrowheads="1"/>
          </p:cNvSpPr>
          <p:nvPr/>
        </p:nvSpPr>
        <p:spPr bwMode="auto">
          <a:xfrm>
            <a:off x="2719121" y="3917879"/>
            <a:ext cx="4923458" cy="1338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50000"/>
              </a:lnSpc>
            </a:pPr>
            <a:r>
              <a:rPr lang="zh-CN" altLang="en-US" dirty="0">
                <a:solidFill>
                  <a:srgbClr val="FF0000"/>
                </a:solidFill>
                <a:latin typeface="微软雅黑" panose="020B0503020204020204" pitchFamily="34" charset="-122"/>
                <a:ea typeface="微软雅黑" panose="020B0503020204020204" pitchFamily="34" charset="-122"/>
              </a:rPr>
              <a:t>梁蓓丽，</a:t>
            </a:r>
            <a:r>
              <a:rPr lang="en-US" altLang="zh-CN" dirty="0">
                <a:solidFill>
                  <a:srgbClr val="FF0000"/>
                </a:solidFill>
                <a:latin typeface="微软雅黑" panose="020B0503020204020204" pitchFamily="34" charset="-122"/>
                <a:ea typeface="微软雅黑" panose="020B0503020204020204" pitchFamily="34" charset="-122"/>
              </a:rPr>
              <a:t>21</a:t>
            </a:r>
            <a:r>
              <a:rPr lang="zh-CN" altLang="en-US" dirty="0">
                <a:solidFill>
                  <a:srgbClr val="FF0000"/>
                </a:solidFill>
                <a:latin typeface="微软雅黑" panose="020B0503020204020204" pitchFamily="34" charset="-122"/>
                <a:ea typeface="微软雅黑" panose="020B0503020204020204" pitchFamily="34" charset="-122"/>
              </a:rPr>
              <a:t>岁，贵州人，一个聪慧、漂亮的女孩，染上毒瘾后，靠卖淫维持吸毒，因注射毒品过量死于南宁市街头。  </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2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3700"/>
                            </p:stCondLst>
                            <p:childTnLst>
                              <p:par>
                                <p:cTn id="29" presetID="26"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80">
                                          <p:stCondLst>
                                            <p:cond delay="0"/>
                                          </p:stCondLst>
                                        </p:cTn>
                                        <p:tgtEl>
                                          <p:spTgt spid="8"/>
                                        </p:tgtEl>
                                      </p:cBhvr>
                                    </p:animEffect>
                                    <p:anim calcmode="lin" valueType="num">
                                      <p:cBhvr>
                                        <p:cTn id="4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3" dur="26">
                                          <p:stCondLst>
                                            <p:cond delay="650"/>
                                          </p:stCondLst>
                                        </p:cTn>
                                        <p:tgtEl>
                                          <p:spTgt spid="8"/>
                                        </p:tgtEl>
                                      </p:cBhvr>
                                      <p:to x="100000" y="60000"/>
                                    </p:animScale>
                                    <p:animScale>
                                      <p:cBhvr>
                                        <p:cTn id="54" dur="166" decel="50000">
                                          <p:stCondLst>
                                            <p:cond delay="676"/>
                                          </p:stCondLst>
                                        </p:cTn>
                                        <p:tgtEl>
                                          <p:spTgt spid="8"/>
                                        </p:tgtEl>
                                      </p:cBhvr>
                                      <p:to x="100000" y="100000"/>
                                    </p:animScale>
                                    <p:animScale>
                                      <p:cBhvr>
                                        <p:cTn id="55" dur="26">
                                          <p:stCondLst>
                                            <p:cond delay="1312"/>
                                          </p:stCondLst>
                                        </p:cTn>
                                        <p:tgtEl>
                                          <p:spTgt spid="8"/>
                                        </p:tgtEl>
                                      </p:cBhvr>
                                      <p:to x="100000" y="80000"/>
                                    </p:animScale>
                                    <p:animScale>
                                      <p:cBhvr>
                                        <p:cTn id="56" dur="166" decel="50000">
                                          <p:stCondLst>
                                            <p:cond delay="1338"/>
                                          </p:stCondLst>
                                        </p:cTn>
                                        <p:tgtEl>
                                          <p:spTgt spid="8"/>
                                        </p:tgtEl>
                                      </p:cBhvr>
                                      <p:to x="100000" y="100000"/>
                                    </p:animScale>
                                    <p:animScale>
                                      <p:cBhvr>
                                        <p:cTn id="57" dur="26">
                                          <p:stCondLst>
                                            <p:cond delay="1642"/>
                                          </p:stCondLst>
                                        </p:cTn>
                                        <p:tgtEl>
                                          <p:spTgt spid="8"/>
                                        </p:tgtEl>
                                      </p:cBhvr>
                                      <p:to x="100000" y="90000"/>
                                    </p:animScale>
                                    <p:animScale>
                                      <p:cBhvr>
                                        <p:cTn id="58" dur="166" decel="50000">
                                          <p:stCondLst>
                                            <p:cond delay="1668"/>
                                          </p:stCondLst>
                                        </p:cTn>
                                        <p:tgtEl>
                                          <p:spTgt spid="8"/>
                                        </p:tgtEl>
                                      </p:cBhvr>
                                      <p:to x="100000" y="100000"/>
                                    </p:animScale>
                                    <p:animScale>
                                      <p:cBhvr>
                                        <p:cTn id="59" dur="26">
                                          <p:stCondLst>
                                            <p:cond delay="1808"/>
                                          </p:stCondLst>
                                        </p:cTn>
                                        <p:tgtEl>
                                          <p:spTgt spid="8"/>
                                        </p:tgtEl>
                                      </p:cBhvr>
                                      <p:to x="100000" y="95000"/>
                                    </p:animScale>
                                    <p:animScale>
                                      <p:cBhvr>
                                        <p:cTn id="60" dur="166" decel="50000">
                                          <p:stCondLst>
                                            <p:cond delay="1834"/>
                                          </p:stCondLst>
                                        </p:cTn>
                                        <p:tgtEl>
                                          <p:spTgt spid="8"/>
                                        </p:tgtEl>
                                      </p:cBhvr>
                                      <p:to x="100000" y="100000"/>
                                    </p:animScale>
                                  </p:childTnLst>
                                </p:cTn>
                              </p:par>
                            </p:childTnLst>
                          </p:cTn>
                        </p:par>
                        <p:par>
                          <p:cTn id="61" fill="hold">
                            <p:stCondLst>
                              <p:cond delay="5700"/>
                            </p:stCondLst>
                            <p:childTnLst>
                              <p:par>
                                <p:cTn id="62" presetID="52"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Scale>
                                      <p:cBhvr>
                                        <p:cTn id="6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3"/>
                                        </p:tgtEl>
                                        <p:attrNameLst>
                                          <p:attrName>ppt_x</p:attrName>
                                          <p:attrName>ppt_y</p:attrName>
                                        </p:attrNameLst>
                                      </p:cBhvr>
                                    </p:animMotion>
                                    <p:animEffect transition="in" filter="fade">
                                      <p:cBhvr>
                                        <p:cTn id="6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5" grpId="0"/>
      <p:bldP spid="6"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3680" y="3702664"/>
            <a:ext cx="5724645" cy="1200329"/>
          </a:xfrm>
          <a:prstGeom prst="rect">
            <a:avLst/>
          </a:prstGeom>
        </p:spPr>
        <p:txBody>
          <a:bodyPr wrap="none">
            <a:spAutoFit/>
          </a:bodyPr>
          <a:lstStyle/>
          <a:p>
            <a:pPr algn="ctr"/>
            <a:r>
              <a:rPr lang="zh-CN" altLang="en-US" sz="7200" b="1" dirty="0">
                <a:latin typeface="微软雅黑" panose="020B0503020204020204" pitchFamily="34" charset="-122"/>
                <a:ea typeface="微软雅黑" panose="020B0503020204020204" pitchFamily="34" charset="-122"/>
              </a:rPr>
              <a:t>如何远离毒品</a:t>
            </a:r>
            <a:endParaRPr lang="zh-CN" altLang="en-US" sz="7200" b="1" dirty="0">
              <a:latin typeface="微软雅黑" panose="020B0503020204020204" pitchFamily="34" charset="-122"/>
              <a:ea typeface="微软雅黑" panose="020B0503020204020204" pitchFamily="34" charset="-122"/>
            </a:endParaRPr>
          </a:p>
        </p:txBody>
      </p:sp>
      <p:sp>
        <p:nvSpPr>
          <p:cNvPr id="7" name="Freeform 5"/>
          <p:cNvSpPr/>
          <p:nvPr/>
        </p:nvSpPr>
        <p:spPr bwMode="auto">
          <a:xfrm>
            <a:off x="2569607" y="1663365"/>
            <a:ext cx="7069550" cy="348161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noFill/>
          <a:ln>
            <a:solidFill>
              <a:schemeClr val="tx1"/>
            </a:solidFill>
          </a:ln>
        </p:spPr>
        <p:txBody>
          <a:bodyPr vert="horz" wrap="square" lIns="91404" tIns="45702" rIns="91404" bIns="45702" numCol="1" anchor="t" anchorCtr="0" compatLnSpc="1"/>
          <a:lstStyle/>
          <a:p>
            <a:endParaRPr lang="zh-CN" altLang="en-US" sz="1705" dirty="0"/>
          </a:p>
        </p:txBody>
      </p:sp>
      <p:sp>
        <p:nvSpPr>
          <p:cNvPr id="8" name="Freeform 6"/>
          <p:cNvSpPr/>
          <p:nvPr/>
        </p:nvSpPr>
        <p:spPr bwMode="auto">
          <a:xfrm>
            <a:off x="2544207" y="1464180"/>
            <a:ext cx="2421579" cy="193600"/>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tx1"/>
          </a:solidFill>
          <a:ln>
            <a:noFill/>
          </a:ln>
        </p:spPr>
        <p:txBody>
          <a:bodyPr vert="horz" wrap="square" lIns="91404" tIns="45702" rIns="91404" bIns="45702" numCol="1" anchor="t" anchorCtr="0" compatLnSpc="1"/>
          <a:lstStyle/>
          <a:p>
            <a:endParaRPr lang="zh-CN" altLang="en-US" sz="1705"/>
          </a:p>
        </p:txBody>
      </p:sp>
      <p:sp>
        <p:nvSpPr>
          <p:cNvPr id="9" name="Freeform 7"/>
          <p:cNvSpPr/>
          <p:nvPr/>
        </p:nvSpPr>
        <p:spPr bwMode="auto">
          <a:xfrm>
            <a:off x="2552843" y="1464180"/>
            <a:ext cx="2237501" cy="1553556"/>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91404" tIns="45702" rIns="91404" bIns="45702" numCol="1" anchor="t" anchorCtr="0" compatLnSpc="1"/>
          <a:lstStyle/>
          <a:p>
            <a:endParaRPr lang="zh-CN" altLang="en-US" sz="1705"/>
          </a:p>
        </p:txBody>
      </p:sp>
      <p:sp>
        <p:nvSpPr>
          <p:cNvPr id="10" name="TextBox 19"/>
          <p:cNvSpPr txBox="1"/>
          <p:nvPr/>
        </p:nvSpPr>
        <p:spPr>
          <a:xfrm>
            <a:off x="3461458" y="1563127"/>
            <a:ext cx="698520" cy="1322798"/>
          </a:xfrm>
          <a:prstGeom prst="rect">
            <a:avLst/>
          </a:prstGeom>
          <a:noFill/>
        </p:spPr>
        <p:txBody>
          <a:bodyPr wrap="square" rtlCol="0">
            <a:spAutoFit/>
          </a:bodyPr>
          <a:lstStyle/>
          <a:p>
            <a:r>
              <a:rPr lang="en-US" altLang="zh-CN" sz="7995" b="1" dirty="0">
                <a:solidFill>
                  <a:srgbClr val="F8F8F8"/>
                </a:solidFill>
                <a:latin typeface="+mn-ea"/>
              </a:rPr>
              <a:t>4</a:t>
            </a:r>
            <a:endParaRPr lang="zh-CN" altLang="en-US" sz="7995" b="1" dirty="0">
              <a:solidFill>
                <a:srgbClr val="F8F8F8"/>
              </a:solidFill>
              <a:latin typeface="+mn-ea"/>
            </a:endParaRPr>
          </a:p>
        </p:txBody>
      </p:sp>
      <p:sp>
        <p:nvSpPr>
          <p:cNvPr id="11" name="Rectangle 13"/>
          <p:cNvSpPr>
            <a:spLocks noChangeArrowheads="1"/>
          </p:cNvSpPr>
          <p:nvPr/>
        </p:nvSpPr>
        <p:spPr bwMode="auto">
          <a:xfrm>
            <a:off x="2942327" y="2278216"/>
            <a:ext cx="540212" cy="35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913765"/>
            <a:r>
              <a:rPr lang="zh-CN" altLang="zh-CN" sz="2300" dirty="0">
                <a:solidFill>
                  <a:srgbClr val="F8F8F8"/>
                </a:solidFill>
                <a:latin typeface="Arial" panose="020B0604020202020204" pitchFamily="34" charset="0"/>
              </a:rPr>
              <a:t>Part</a:t>
            </a:r>
            <a:endParaRPr lang="zh-CN" altLang="zh-CN" sz="1800" dirty="0">
              <a:solidFill>
                <a:srgbClr val="F8F8F8"/>
              </a:solidFill>
              <a:latin typeface="Arial" panose="020B0604020202020204" pitchFamily="34" charset="0"/>
            </a:endParaRPr>
          </a:p>
        </p:txBody>
      </p:sp>
      <p:sp>
        <p:nvSpPr>
          <p:cNvPr id="12" name="Freeform 8"/>
          <p:cNvSpPr/>
          <p:nvPr/>
        </p:nvSpPr>
        <p:spPr bwMode="auto">
          <a:xfrm>
            <a:off x="9062233" y="4565769"/>
            <a:ext cx="579210" cy="579211"/>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tx1"/>
          </a:solidFill>
          <a:ln>
            <a:noFill/>
          </a:ln>
        </p:spPr>
        <p:txBody>
          <a:bodyPr vert="horz" wrap="square" lIns="91404" tIns="45702" rIns="91404" bIns="45702" numCol="1" anchor="t" anchorCtr="0" compatLnSpc="1"/>
          <a:lstStyle/>
          <a:p>
            <a:endParaRPr lang="zh-CN" altLang="en-US" sz="1705"/>
          </a:p>
        </p:txBody>
      </p:sp>
      <p:grpSp>
        <p:nvGrpSpPr>
          <p:cNvPr id="13" name="组合 12"/>
          <p:cNvGrpSpPr/>
          <p:nvPr/>
        </p:nvGrpSpPr>
        <p:grpSpPr>
          <a:xfrm>
            <a:off x="5490142" y="2087512"/>
            <a:ext cx="1287035" cy="1091679"/>
            <a:chOff x="2757172" y="2547938"/>
            <a:chExt cx="1766887" cy="1595438"/>
          </a:xfrm>
          <a:solidFill>
            <a:schemeClr val="tx1"/>
          </a:solidFill>
        </p:grpSpPr>
        <p:sp>
          <p:nvSpPr>
            <p:cNvPr id="14"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5"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grpSp>
          <p:nvGrpSpPr>
            <p:cNvPr id="15" name="组合 14"/>
            <p:cNvGrpSpPr/>
            <p:nvPr/>
          </p:nvGrpSpPr>
          <p:grpSpPr>
            <a:xfrm>
              <a:off x="3515997" y="3511550"/>
              <a:ext cx="312737" cy="504826"/>
              <a:chOff x="3515997" y="3511550"/>
              <a:chExt cx="312737" cy="504826"/>
            </a:xfrm>
            <a:grpFill/>
          </p:grpSpPr>
          <p:sp>
            <p:nvSpPr>
              <p:cNvPr id="16"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6"/>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6"/>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
            <p:nvSpPr>
              <p:cNvPr id="17"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8"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9"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0"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1"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2"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3"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4"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5"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6"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7"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8"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9"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0"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1"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2"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3"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4"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5"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6"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7"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8"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grpSp>
      </p:grpSp>
      <p:sp>
        <p:nvSpPr>
          <p:cNvPr id="39" name="Freeform 5"/>
          <p:cNvSpPr>
            <a:spLocks noEditPoints="1"/>
          </p:cNvSpPr>
          <p:nvPr/>
        </p:nvSpPr>
        <p:spPr bwMode="auto">
          <a:xfrm>
            <a:off x="5186806" y="1803154"/>
            <a:ext cx="1835152" cy="1759722"/>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90"/>
                                          </p:val>
                                        </p:tav>
                                        <p:tav tm="100000">
                                          <p:val>
                                            <p:fltVal val="0"/>
                                          </p:val>
                                        </p:tav>
                                      </p:tavLst>
                                    </p:anim>
                                    <p:animEffect transition="in" filter="fade">
                                      <p:cBhvr>
                                        <p:cTn id="24" dur="500"/>
                                        <p:tgtEl>
                                          <p:spTgt spid="10"/>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90"/>
                                          </p:val>
                                        </p:tav>
                                        <p:tav tm="100000">
                                          <p:val>
                                            <p:fltVal val="0"/>
                                          </p:val>
                                        </p:tav>
                                      </p:tavLst>
                                    </p:anim>
                                    <p:animEffect transition="in" filter="fade">
                                      <p:cBhvr>
                                        <p:cTn id="30" dur="500"/>
                                        <p:tgtEl>
                                          <p:spTgt spid="11"/>
                                        </p:tgtEl>
                                      </p:cBhvr>
                                    </p:animEffect>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par>
                          <p:cTn id="47" fill="hold">
                            <p:stCondLst>
                              <p:cond delay="4000"/>
                            </p:stCondLst>
                            <p:childTnLst>
                              <p:par>
                                <p:cTn id="48" presetID="55"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1000" fill="hold"/>
                                        <p:tgtEl>
                                          <p:spTgt spid="6"/>
                                        </p:tgtEl>
                                        <p:attrNameLst>
                                          <p:attrName>ppt_w</p:attrName>
                                        </p:attrNameLst>
                                      </p:cBhvr>
                                      <p:tavLst>
                                        <p:tav tm="0">
                                          <p:val>
                                            <p:strVal val="#ppt_w*0.70"/>
                                          </p:val>
                                        </p:tav>
                                        <p:tav tm="100000">
                                          <p:val>
                                            <p:strVal val="#ppt_w"/>
                                          </p:val>
                                        </p:tav>
                                      </p:tavLst>
                                    </p:anim>
                                    <p:anim calcmode="lin" valueType="num">
                                      <p:cBhvr>
                                        <p:cTn id="51" dur="1000" fill="hold"/>
                                        <p:tgtEl>
                                          <p:spTgt spid="6"/>
                                        </p:tgtEl>
                                        <p:attrNameLst>
                                          <p:attrName>ppt_h</p:attrName>
                                        </p:attrNameLst>
                                      </p:cBhvr>
                                      <p:tavLst>
                                        <p:tav tm="0">
                                          <p:val>
                                            <p:strVal val="#ppt_h"/>
                                          </p:val>
                                        </p:tav>
                                        <p:tav tm="100000">
                                          <p:val>
                                            <p:strVal val="#ppt_h"/>
                                          </p:val>
                                        </p:tav>
                                      </p:tavLst>
                                    </p:anim>
                                    <p:animEffect transition="in" filter="fade">
                                      <p:cBhvr>
                                        <p:cTn id="5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p:bldP spid="11" grpId="0"/>
      <p:bldP spid="12" grpId="0" animBg="1"/>
      <p:bldP spid="3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37026" y="1984275"/>
            <a:ext cx="5395847" cy="1754326"/>
          </a:xfrm>
          <a:prstGeom prst="rect">
            <a:avLst/>
          </a:prstGeom>
          <a:noFill/>
        </p:spPr>
        <p:txBody>
          <a:bodyPr wrap="square" rtlCol="0">
            <a:spAutoFit/>
          </a:bodyPr>
          <a:lstStyle/>
          <a:p>
            <a:pPr>
              <a:lnSpc>
                <a:spcPct val="150000"/>
              </a:lnSpc>
            </a:pPr>
            <a:r>
              <a:rPr lang="zh-CN" altLang="en-US" sz="3600" b="1" spc="300" dirty="0">
                <a:solidFill>
                  <a:srgbClr val="C00000"/>
                </a:solidFill>
                <a:latin typeface="微软雅黑" panose="020B0503020204020204" pitchFamily="34" charset="-122"/>
                <a:ea typeface="微软雅黑" panose="020B0503020204020204" pitchFamily="34" charset="-122"/>
              </a:rPr>
              <a:t>珍爱生命   从你我开始</a:t>
            </a:r>
            <a:endParaRPr lang="en-US" altLang="zh-CN" sz="3600" b="1" spc="300" dirty="0">
              <a:solidFill>
                <a:srgbClr val="C00000"/>
              </a:solidFill>
              <a:latin typeface="微软雅黑" panose="020B0503020204020204" pitchFamily="34" charset="-122"/>
              <a:ea typeface="微软雅黑" panose="020B0503020204020204" pitchFamily="34" charset="-122"/>
            </a:endParaRPr>
          </a:p>
          <a:p>
            <a:pPr>
              <a:lnSpc>
                <a:spcPct val="150000"/>
              </a:lnSpc>
            </a:pPr>
            <a:endParaRPr lang="en-US" altLang="zh-CN" sz="3600" b="1" spc="300" dirty="0">
              <a:solidFill>
                <a:srgbClr val="C0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092859" y="2863889"/>
            <a:ext cx="5914897" cy="1754326"/>
          </a:xfrm>
          <a:prstGeom prst="rect">
            <a:avLst/>
          </a:prstGeom>
          <a:noFill/>
        </p:spPr>
        <p:txBody>
          <a:bodyPr wrap="square" rtlCol="0">
            <a:spAutoFit/>
          </a:bodyPr>
          <a:lstStyle/>
          <a:p>
            <a:pPr>
              <a:lnSpc>
                <a:spcPct val="150000"/>
              </a:lnSpc>
            </a:pPr>
            <a:r>
              <a:rPr lang="zh-CN" altLang="en-US" b="1" dirty="0">
                <a:latin typeface="微软雅黑" panose="020B0503020204020204" pitchFamily="34" charset="-122"/>
                <a:ea typeface="微软雅黑" panose="020B0503020204020204" pitchFamily="34" charset="-122"/>
              </a:rPr>
              <a:t>世界上每年都有</a:t>
            </a:r>
            <a:r>
              <a:rPr lang="en-US" altLang="zh-CN" b="1" dirty="0">
                <a:latin typeface="微软雅黑" panose="020B0503020204020204" pitchFamily="34" charset="-122"/>
                <a:ea typeface="微软雅黑" panose="020B0503020204020204" pitchFamily="34" charset="-122"/>
              </a:rPr>
              <a:t>10</a:t>
            </a:r>
            <a:r>
              <a:rPr lang="zh-CN" altLang="en-US" b="1" dirty="0">
                <a:latin typeface="微软雅黑" panose="020B0503020204020204" pitchFamily="34" charset="-122"/>
                <a:ea typeface="微软雅黑" panose="020B0503020204020204" pitchFamily="34" charset="-122"/>
              </a:rPr>
              <a:t>万人因吸毒而死亡，仅次于因心脏和癌症而死亡的人数，居第三位，吸毒者的平均寿命较一般人群短</a:t>
            </a:r>
            <a:r>
              <a:rPr lang="en-US" altLang="zh-CN" b="1" dirty="0">
                <a:latin typeface="微软雅黑" panose="020B0503020204020204" pitchFamily="34" charset="-122"/>
                <a:ea typeface="微软雅黑" panose="020B0503020204020204" pitchFamily="34" charset="-122"/>
              </a:rPr>
              <a:t>10</a:t>
            </a:r>
            <a:r>
              <a:rPr lang="zh-CN" altLang="en-US" b="1" dirty="0">
                <a:latin typeface="微软雅黑" panose="020B0503020204020204" pitchFamily="34" charset="-122"/>
                <a:ea typeface="微软雅黑" panose="020B0503020204020204" pitchFamily="34" charset="-122"/>
              </a:rPr>
              <a:t>年至</a:t>
            </a:r>
            <a:r>
              <a:rPr lang="en-US" altLang="zh-CN" b="1" dirty="0">
                <a:latin typeface="微软雅黑" panose="020B0503020204020204" pitchFamily="34" charset="-122"/>
                <a:ea typeface="微软雅黑" panose="020B0503020204020204" pitchFamily="34" charset="-122"/>
              </a:rPr>
              <a:t>15</a:t>
            </a:r>
            <a:r>
              <a:rPr lang="zh-CN" altLang="en-US" b="1" dirty="0">
                <a:latin typeface="微软雅黑" panose="020B0503020204020204" pitchFamily="34" charset="-122"/>
                <a:ea typeface="微软雅黑" panose="020B0503020204020204" pitchFamily="34" charset="-122"/>
              </a:rPr>
              <a:t>年，</a:t>
            </a:r>
            <a:r>
              <a:rPr lang="en-US" altLang="zh-CN" b="1" dirty="0">
                <a:latin typeface="微软雅黑" panose="020B0503020204020204" pitchFamily="34" charset="-122"/>
                <a:ea typeface="微软雅黑" panose="020B0503020204020204" pitchFamily="34" charset="-122"/>
              </a:rPr>
              <a:t>25%</a:t>
            </a:r>
            <a:r>
              <a:rPr lang="zh-CN" altLang="en-US" b="1" dirty="0">
                <a:latin typeface="微软雅黑" panose="020B0503020204020204" pitchFamily="34" charset="-122"/>
                <a:ea typeface="微软雅黑" panose="020B0503020204020204" pitchFamily="34" charset="-122"/>
              </a:rPr>
              <a:t>的吸毒成瘾者在开始吸毒后</a:t>
            </a:r>
            <a:r>
              <a:rPr lang="en-US" altLang="zh-CN" b="1" dirty="0">
                <a:latin typeface="微软雅黑" panose="020B0503020204020204" pitchFamily="34" charset="-122"/>
                <a:ea typeface="微软雅黑" panose="020B0503020204020204" pitchFamily="34" charset="-122"/>
              </a:rPr>
              <a:t>10-20</a:t>
            </a:r>
            <a:r>
              <a:rPr lang="zh-CN" altLang="en-US" b="1" dirty="0">
                <a:latin typeface="微软雅黑" panose="020B0503020204020204" pitchFamily="34" charset="-122"/>
                <a:ea typeface="微软雅黑" panose="020B0503020204020204" pitchFamily="34" charset="-122"/>
              </a:rPr>
              <a:t>年内死亡。</a:t>
            </a:r>
            <a:endParaRPr lang="en-US" altLang="zh-CN" b="1" dirty="0">
              <a:latin typeface="微软雅黑" panose="020B0503020204020204" pitchFamily="34" charset="-122"/>
              <a:ea typeface="微软雅黑" panose="020B0503020204020204" pitchFamily="34" charset="-122"/>
            </a:endParaRPr>
          </a:p>
        </p:txBody>
      </p:sp>
      <p:sp>
        <p:nvSpPr>
          <p:cNvPr id="6" name="矩形 5"/>
          <p:cNvSpPr/>
          <p:nvPr/>
        </p:nvSpPr>
        <p:spPr>
          <a:xfrm>
            <a:off x="5205372" y="921221"/>
            <a:ext cx="1781257" cy="830997"/>
          </a:xfrm>
          <a:prstGeom prst="rect">
            <a:avLst/>
          </a:prstGeom>
        </p:spPr>
        <p:txBody>
          <a:bodyPr wrap="none">
            <a:spAutoFit/>
          </a:bodyPr>
          <a:lstStyle/>
          <a:p>
            <a:r>
              <a:rPr lang="zh-CN" altLang="en-US" sz="4800" b="1" dirty="0">
                <a:latin typeface="微软雅黑" panose="020B0503020204020204" pitchFamily="34" charset="-122"/>
                <a:ea typeface="微软雅黑" panose="020B0503020204020204" pitchFamily="34" charset="-122"/>
              </a:rPr>
              <a:t>前  言</a:t>
            </a:r>
            <a:endParaRPr lang="zh-CN" altLang="en-US" sz="48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137026" y="4620666"/>
            <a:ext cx="6306422" cy="507831"/>
          </a:xfrm>
          <a:prstGeom prst="rect">
            <a:avLst/>
          </a:prstGeom>
          <a:noFill/>
        </p:spPr>
        <p:txBody>
          <a:bodyPr wrap="square" rtlCol="0">
            <a:spAutoFit/>
          </a:bodyPr>
          <a:lstStyle/>
          <a:p>
            <a:pPr>
              <a:lnSpc>
                <a:spcPct val="150000"/>
              </a:lnSpc>
            </a:pPr>
            <a:r>
              <a:rPr lang="zh-CN" altLang="en-US" b="1" dirty="0">
                <a:solidFill>
                  <a:srgbClr val="C00000"/>
                </a:solidFill>
                <a:latin typeface="微软雅黑" panose="020B0503020204020204" pitchFamily="34" charset="-122"/>
                <a:ea typeface="微软雅黑" panose="020B0503020204020204" pitchFamily="34" charset="-122"/>
              </a:rPr>
              <a:t>你吸掉的不只是毒品，还有亲情、爱情、友情、甚至生命！</a:t>
            </a:r>
            <a:endParaRPr lang="en-US" altLang="zh-CN" b="1" dirty="0">
              <a:solidFill>
                <a:srgbClr val="C0000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648600" y="2652404"/>
            <a:ext cx="2180715" cy="1849710"/>
            <a:chOff x="2757172" y="2547938"/>
            <a:chExt cx="1766887" cy="1595438"/>
          </a:xfrm>
          <a:solidFill>
            <a:schemeClr val="tx1"/>
          </a:solidFill>
        </p:grpSpPr>
        <p:sp>
          <p:nvSpPr>
            <p:cNvPr id="9"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5"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grpSp>
          <p:nvGrpSpPr>
            <p:cNvPr id="10" name="组合 9"/>
            <p:cNvGrpSpPr/>
            <p:nvPr/>
          </p:nvGrpSpPr>
          <p:grpSpPr>
            <a:xfrm>
              <a:off x="3515997" y="3511550"/>
              <a:ext cx="312737" cy="504826"/>
              <a:chOff x="3515997" y="3511550"/>
              <a:chExt cx="312737" cy="504826"/>
            </a:xfrm>
            <a:grpFill/>
          </p:grpSpPr>
          <p:sp>
            <p:nvSpPr>
              <p:cNvPr id="11"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6"/>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6"/>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
            <p:nvSpPr>
              <p:cNvPr id="12"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3"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4"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5"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6"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7"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8"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9"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0"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1"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2"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3"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4"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5"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6"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7"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8"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9"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0"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1"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2"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3"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grpSp>
      </p:grpSp>
      <p:sp>
        <p:nvSpPr>
          <p:cNvPr id="34" name="Freeform 5"/>
          <p:cNvSpPr>
            <a:spLocks noEditPoints="1"/>
          </p:cNvSpPr>
          <p:nvPr/>
        </p:nvSpPr>
        <p:spPr bwMode="auto">
          <a:xfrm>
            <a:off x="1184244" y="2146875"/>
            <a:ext cx="3109429" cy="2981622"/>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2549"/>
                            </p:stCondLst>
                            <p:childTnLst>
                              <p:par>
                                <p:cTn id="29" presetID="27" presetClass="emph" presetSubtype="0" fill="remove" grpId="1" nodeType="afterEffect">
                                  <p:stCondLst>
                                    <p:cond delay="0"/>
                                  </p:stCondLst>
                                  <p:iterate type="lt">
                                    <p:tmPct val="10000"/>
                                  </p:iterate>
                                  <p:childTnLst>
                                    <p:animClr clrSpc="rgb" dir="cw">
                                      <p:cBhvr override="childStyle">
                                        <p:cTn id="30" dur="250" autoRev="1" fill="remove"/>
                                        <p:tgtEl>
                                          <p:spTgt spid="4"/>
                                        </p:tgtEl>
                                        <p:attrNameLst>
                                          <p:attrName>style.color</p:attrName>
                                        </p:attrNameLst>
                                      </p:cBhvr>
                                      <p:to>
                                        <a:schemeClr val="tx1"/>
                                      </p:to>
                                    </p:animClr>
                                    <p:animClr clrSpc="rgb" dir="cw">
                                      <p:cBhvr>
                                        <p:cTn id="31" dur="250" autoRev="1" fill="remove"/>
                                        <p:tgtEl>
                                          <p:spTgt spid="4"/>
                                        </p:tgtEl>
                                        <p:attrNameLst>
                                          <p:attrName>fillcolor</p:attrName>
                                        </p:attrNameLst>
                                      </p:cBhvr>
                                      <p:to>
                                        <a:schemeClr val="tx1"/>
                                      </p:to>
                                    </p:animClr>
                                    <p:set>
                                      <p:cBhvr>
                                        <p:cTn id="32" dur="250" autoRev="1" fill="remove"/>
                                        <p:tgtEl>
                                          <p:spTgt spid="4"/>
                                        </p:tgtEl>
                                        <p:attrNameLst>
                                          <p:attrName>fill.type</p:attrName>
                                        </p:attrNameLst>
                                      </p:cBhvr>
                                      <p:to>
                                        <p:strVal val="solid"/>
                                      </p:to>
                                    </p:set>
                                    <p:set>
                                      <p:cBhvr>
                                        <p:cTn id="33" dur="250" autoRev="1" fill="remove"/>
                                        <p:tgtEl>
                                          <p:spTgt spid="4"/>
                                        </p:tgtEl>
                                        <p:attrNameLst>
                                          <p:attrName>fill.on</p:attrName>
                                        </p:attrNameLst>
                                      </p:cBhvr>
                                      <p:to>
                                        <p:strVal val="true"/>
                                      </p:to>
                                    </p:set>
                                  </p:childTnLst>
                                </p:cTn>
                              </p:par>
                            </p:childTnLst>
                          </p:cTn>
                        </p:par>
                        <p:par>
                          <p:cTn id="34" fill="hold">
                            <p:stCondLst>
                              <p:cond delay="3599"/>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4099"/>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6" grpId="0"/>
      <p:bldP spid="7" grpId="0"/>
      <p:bldP spid="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2398687"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如何远离毒品</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Rectangle 3"/>
          <p:cNvSpPr txBox="1">
            <a:spLocks noChangeArrowheads="1"/>
          </p:cNvSpPr>
          <p:nvPr/>
        </p:nvSpPr>
        <p:spPr>
          <a:xfrm>
            <a:off x="1593215" y="1170305"/>
            <a:ext cx="8683625" cy="50431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、树立正确的人生观，不盲目追求享受，不以好奇心为由侥幸去尝试，不受不良诱惑的影响。</a:t>
            </a:r>
            <a:br>
              <a:rPr lang="zh-CN" altLang="en-US" sz="2400" dirty="0">
                <a:latin typeface="微软雅黑" panose="020B0503020204020204" pitchFamily="34" charset="-122"/>
                <a:ea typeface="微软雅黑" panose="020B0503020204020204" pitchFamily="34" charset="-122"/>
              </a:rPr>
            </a:b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、不听信毒品能治病，毒品能解脱烦恼和痛苦，毒品能给人带来快乐等各种花言巧语。</a:t>
            </a:r>
            <a:br>
              <a:rPr lang="zh-CN" altLang="en-US" sz="2400" dirty="0">
                <a:latin typeface="微软雅黑" panose="020B0503020204020204" pitchFamily="34" charset="-122"/>
                <a:ea typeface="微软雅黑" panose="020B0503020204020204" pitchFamily="34" charset="-122"/>
              </a:rPr>
            </a:b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、不结交有吸毒、贩毒行为的人。如发现亲朋好友有吸、贩毒行为的人，一要劝阻，二要远离，三要报告公安机关。</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、司乘人员在公交车上发现有吸毒、贩毒人员时，首先做到与其保持一定的距离，然后选择隐蔽的报警，驾驶员选择将车开至最近的公安机关将其移送。</a:t>
            </a:r>
            <a:br>
              <a:rPr lang="zh-CN" altLang="en-US" dirty="0">
                <a:latin typeface="微软雅黑" panose="020B0503020204020204" pitchFamily="34" charset="-122"/>
                <a:ea typeface="微软雅黑" panose="020B0503020204020204" pitchFamily="34" charset="-122"/>
              </a:rPr>
            </a:b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 calcmode="lin" valueType="num">
                                      <p:cBhvr additive="base">
                                        <p:cTn id="24"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5">
                                            <p:txEl>
                                              <p:pRg st="1" end="1"/>
                                            </p:txEl>
                                          </p:spTgt>
                                        </p:tgtEl>
                                        <p:attrNameLst>
                                          <p:attrName>style.visibility</p:attrName>
                                        </p:attrNameLst>
                                      </p:cBhvr>
                                      <p:to>
                                        <p:strVal val="visible"/>
                                      </p:to>
                                    </p:set>
                                    <p:anim calcmode="lin" valueType="num">
                                      <p:cBhvr additive="base">
                                        <p:cTn id="30"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5" grpId="0" autoUpdateAnimBg="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012950" y="1814195"/>
            <a:ext cx="7733665" cy="2999740"/>
          </a:xfrm>
          <a:prstGeom prst="rect">
            <a:avLst/>
          </a:prstGeom>
        </p:spPr>
        <p:txBody>
          <a:bodyPr wrap="square">
            <a:spAutoFit/>
          </a:bodyPr>
          <a:lstStyle/>
          <a:p>
            <a:pPr>
              <a:lnSpc>
                <a:spcPct val="150000"/>
              </a:lnSpc>
            </a:pPr>
            <a:r>
              <a:rPr lang="zh-CN" altLang="en-US" b="1" dirty="0">
                <a:latin typeface="微软雅黑" panose="020B0503020204020204" pitchFamily="34" charset="-122"/>
                <a:ea typeface="微软雅黑" panose="020B0503020204020204" pitchFamily="34" charset="-122"/>
              </a:rPr>
              <a:t>人的生命只有一次，我们要珍惜生命，要正确地认识毒品，远离毒品。从自己做起，从现在做起，树立正确的人生观，不盲目追求享受，寻求刺激。时刻记住，一旦惹上毒品，必将毁灭自己、祸及家庭、危害社会。“远离毒品，关爱未来、健康生活”每年的6月26日是联合国确定的“国际禁毒日”， “国际禁毒日”的主题是“远离毒品，珍惜生命”。我们绝对不能让毒品进入社会，不能让毒品进入家庭，不能让毒品制造惨案”永远追求健康美好的人生。</a:t>
            </a:r>
            <a:endParaRPr lang="zh-CN" altLang="en-US" b="1" dirty="0">
              <a:latin typeface="微软雅黑" panose="020B0503020204020204" pitchFamily="34" charset="-122"/>
              <a:ea typeface="微软雅黑" panose="020B0503020204020204" pitchFamily="34" charset="-122"/>
            </a:endParaRPr>
          </a:p>
        </p:txBody>
      </p:sp>
      <p:sp>
        <p:nvSpPr>
          <p:cNvPr id="41" name="矩形 40"/>
          <p:cNvSpPr/>
          <p:nvPr/>
        </p:nvSpPr>
        <p:spPr>
          <a:xfrm>
            <a:off x="5157839" y="547198"/>
            <a:ext cx="2082801" cy="988347"/>
          </a:xfrm>
          <a:prstGeom prst="rect">
            <a:avLst/>
          </a:prstGeom>
        </p:spPr>
        <p:txBody>
          <a:bodyPr wrap="square">
            <a:spAutoFit/>
          </a:bodyPr>
          <a:lstStyle/>
          <a:p>
            <a:pPr>
              <a:lnSpc>
                <a:spcPct val="150000"/>
              </a:lnSpc>
            </a:pPr>
            <a:r>
              <a:rPr lang="zh-CN" altLang="en-US" sz="4400" b="1" spc="300" dirty="0">
                <a:solidFill>
                  <a:srgbClr val="C00000"/>
                </a:solidFill>
                <a:latin typeface="微软雅黑" panose="020B0503020204020204" pitchFamily="34" charset="-122"/>
                <a:ea typeface="微软雅黑" panose="020B0503020204020204" pitchFamily="34" charset="-122"/>
              </a:rPr>
              <a:t>结束语</a:t>
            </a:r>
            <a:endParaRPr lang="zh-CN" altLang="en-US" sz="4400" b="1" spc="300" dirty="0">
              <a:solidFill>
                <a:srgbClr val="C00000"/>
              </a:solidFill>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13290" y="4873322"/>
            <a:ext cx="8765420" cy="1984678"/>
          </a:xfrm>
          <a:prstGeom prst="rect">
            <a:avLst/>
          </a:prstGeom>
        </p:spPr>
      </p:pic>
      <p:sp>
        <p:nvSpPr>
          <p:cNvPr id="43" name="矩形 42"/>
          <p:cNvSpPr/>
          <p:nvPr/>
        </p:nvSpPr>
        <p:spPr>
          <a:xfrm>
            <a:off x="8183538" y="5413552"/>
            <a:ext cx="1283405" cy="584775"/>
          </a:xfrm>
          <a:prstGeom prst="rect">
            <a:avLst/>
          </a:prstGeom>
        </p:spPr>
        <p:txBody>
          <a:bodyPr wrap="square">
            <a:spAutoFit/>
          </a:bodyPr>
          <a:lstStyle/>
          <a:p>
            <a:r>
              <a:rPr lang="zh-CN" altLang="en-US" sz="1600" b="1" spc="300" dirty="0">
                <a:latin typeface="微软雅黑" panose="020B0503020204020204" pitchFamily="34" charset="-122"/>
                <a:ea typeface="微软雅黑" panose="020B0503020204020204" pitchFamily="34" charset="-122"/>
              </a:rPr>
              <a:t>关爱家人</a:t>
            </a:r>
            <a:endParaRPr lang="en-US" altLang="zh-CN" sz="1600" b="1" spc="300" dirty="0">
              <a:latin typeface="微软雅黑" panose="020B0503020204020204" pitchFamily="34" charset="-122"/>
              <a:ea typeface="微软雅黑" panose="020B0503020204020204" pitchFamily="34" charset="-122"/>
            </a:endParaRPr>
          </a:p>
          <a:p>
            <a:r>
              <a:rPr lang="zh-CN" altLang="en-US" sz="1600" b="1" spc="300" dirty="0">
                <a:latin typeface="微软雅黑" panose="020B0503020204020204" pitchFamily="34" charset="-122"/>
                <a:ea typeface="微软雅黑" panose="020B0503020204020204" pitchFamily="34" charset="-122"/>
              </a:rPr>
              <a:t>关爱自己</a:t>
            </a:r>
            <a:endParaRPr lang="zh-CN" altLang="en-US" sz="1600" b="1" spc="3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600"/>
                            </p:stCondLst>
                            <p:childTnLst>
                              <p:par>
                                <p:cTn id="13" presetID="27" presetClass="emph" presetSubtype="0" fill="remove" grpId="1" nodeType="afterEffect">
                                  <p:stCondLst>
                                    <p:cond delay="0"/>
                                  </p:stCondLst>
                                  <p:iterate type="lt">
                                    <p:tmPct val="10000"/>
                                  </p:iterate>
                                  <p:childTnLst>
                                    <p:animClr clrSpc="rgb" dir="cw">
                                      <p:cBhvr override="childStyle">
                                        <p:cTn id="14" dur="250" autoRev="1" fill="remove"/>
                                        <p:tgtEl>
                                          <p:spTgt spid="41"/>
                                        </p:tgtEl>
                                        <p:attrNameLst>
                                          <p:attrName>style.color</p:attrName>
                                        </p:attrNameLst>
                                      </p:cBhvr>
                                      <p:to>
                                        <a:schemeClr val="accent2"/>
                                      </p:to>
                                    </p:animClr>
                                    <p:animClr clrSpc="rgb" dir="cw">
                                      <p:cBhvr>
                                        <p:cTn id="15" dur="250" autoRev="1" fill="remove"/>
                                        <p:tgtEl>
                                          <p:spTgt spid="41"/>
                                        </p:tgtEl>
                                        <p:attrNameLst>
                                          <p:attrName>fillcolor</p:attrName>
                                        </p:attrNameLst>
                                      </p:cBhvr>
                                      <p:to>
                                        <a:schemeClr val="accent2"/>
                                      </p:to>
                                    </p:animClr>
                                    <p:set>
                                      <p:cBhvr>
                                        <p:cTn id="16" dur="250" autoRev="1" fill="remove"/>
                                        <p:tgtEl>
                                          <p:spTgt spid="41"/>
                                        </p:tgtEl>
                                        <p:attrNameLst>
                                          <p:attrName>fill.type</p:attrName>
                                        </p:attrNameLst>
                                      </p:cBhvr>
                                      <p:to>
                                        <p:strVal val="solid"/>
                                      </p:to>
                                    </p:set>
                                    <p:set>
                                      <p:cBhvr>
                                        <p:cTn id="17" dur="250" autoRev="1" fill="remove"/>
                                        <p:tgtEl>
                                          <p:spTgt spid="41"/>
                                        </p:tgtEl>
                                        <p:attrNameLst>
                                          <p:attrName>fill.on</p:attrName>
                                        </p:attrNameLst>
                                      </p:cBhvr>
                                      <p:to>
                                        <p:strVal val="true"/>
                                      </p:to>
                                    </p:set>
                                  </p:childTnLst>
                                </p:cTn>
                              </p:par>
                            </p:childTnLst>
                          </p:cTn>
                        </p:par>
                        <p:par>
                          <p:cTn id="18" fill="hold">
                            <p:stCondLst>
                              <p:cond delay="1200"/>
                            </p:stCondLst>
                            <p:childTnLst>
                              <p:par>
                                <p:cTn id="19" presetID="52" presetClass="entr" presetSubtype="0"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Scale>
                                      <p:cBhvr>
                                        <p:cTn id="21"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2"/>
                                        </p:tgtEl>
                                        <p:attrNameLst>
                                          <p:attrName>ppt_x</p:attrName>
                                          <p:attrName>ppt_y</p:attrName>
                                        </p:attrNameLst>
                                      </p:cBhvr>
                                    </p:animMotion>
                                    <p:animEffect transition="in" filter="fade">
                                      <p:cBhvr>
                                        <p:cTn id="23" dur="1000"/>
                                        <p:tgtEl>
                                          <p:spTgt spid="42"/>
                                        </p:tgtEl>
                                      </p:cBhvr>
                                    </p:animEffect>
                                  </p:childTnLst>
                                </p:cTn>
                              </p:par>
                            </p:childTnLst>
                          </p:cTn>
                        </p:par>
                        <p:par>
                          <p:cTn id="24" fill="hold">
                            <p:stCondLst>
                              <p:cond delay="2200"/>
                            </p:stCondLst>
                            <p:childTnLst>
                              <p:par>
                                <p:cTn id="25" presetID="49" presetClass="entr" presetSubtype="0" decel="10000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 calcmode="lin" valueType="num">
                                      <p:cBhvr>
                                        <p:cTn id="29" dur="500" fill="hold"/>
                                        <p:tgtEl>
                                          <p:spTgt spid="43"/>
                                        </p:tgtEl>
                                        <p:attrNameLst>
                                          <p:attrName>style.rotation</p:attrName>
                                        </p:attrNameLst>
                                      </p:cBhvr>
                                      <p:tavLst>
                                        <p:tav tm="0">
                                          <p:val>
                                            <p:fltVal val="360"/>
                                          </p:val>
                                        </p:tav>
                                        <p:tav tm="100000">
                                          <p:val>
                                            <p:fltVal val="0"/>
                                          </p:val>
                                        </p:tav>
                                      </p:tavLst>
                                    </p:anim>
                                    <p:animEffect transition="in" filter="fade">
                                      <p:cBhvr>
                                        <p:cTn id="30" dur="500"/>
                                        <p:tgtEl>
                                          <p:spTgt spid="43"/>
                                        </p:tgtEl>
                                      </p:cBhvr>
                                    </p:animEffect>
                                  </p:childTnLst>
                                </p:cTn>
                              </p:par>
                            </p:childTnLst>
                          </p:cTn>
                        </p:par>
                        <p:par>
                          <p:cTn id="31" fill="hold">
                            <p:stCondLst>
                              <p:cond delay="2700"/>
                            </p:stCondLst>
                            <p:childTnLst>
                              <p:par>
                                <p:cTn id="32" presetID="26"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80">
                                          <p:stCondLst>
                                            <p:cond delay="0"/>
                                          </p:stCondLst>
                                        </p:cTn>
                                        <p:tgtEl>
                                          <p:spTgt spid="40"/>
                                        </p:tgtEl>
                                      </p:cBhvr>
                                    </p:animEffect>
                                    <p:anim calcmode="lin" valueType="num">
                                      <p:cBhvr>
                                        <p:cTn id="35"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40" dur="26">
                                          <p:stCondLst>
                                            <p:cond delay="650"/>
                                          </p:stCondLst>
                                        </p:cTn>
                                        <p:tgtEl>
                                          <p:spTgt spid="40"/>
                                        </p:tgtEl>
                                      </p:cBhvr>
                                      <p:to x="100000" y="60000"/>
                                    </p:animScale>
                                    <p:animScale>
                                      <p:cBhvr>
                                        <p:cTn id="41" dur="166" decel="50000">
                                          <p:stCondLst>
                                            <p:cond delay="676"/>
                                          </p:stCondLst>
                                        </p:cTn>
                                        <p:tgtEl>
                                          <p:spTgt spid="40"/>
                                        </p:tgtEl>
                                      </p:cBhvr>
                                      <p:to x="100000" y="100000"/>
                                    </p:animScale>
                                    <p:animScale>
                                      <p:cBhvr>
                                        <p:cTn id="42" dur="26">
                                          <p:stCondLst>
                                            <p:cond delay="1312"/>
                                          </p:stCondLst>
                                        </p:cTn>
                                        <p:tgtEl>
                                          <p:spTgt spid="40"/>
                                        </p:tgtEl>
                                      </p:cBhvr>
                                      <p:to x="100000" y="80000"/>
                                    </p:animScale>
                                    <p:animScale>
                                      <p:cBhvr>
                                        <p:cTn id="43" dur="166" decel="50000">
                                          <p:stCondLst>
                                            <p:cond delay="1338"/>
                                          </p:stCondLst>
                                        </p:cTn>
                                        <p:tgtEl>
                                          <p:spTgt spid="40"/>
                                        </p:tgtEl>
                                      </p:cBhvr>
                                      <p:to x="100000" y="100000"/>
                                    </p:animScale>
                                    <p:animScale>
                                      <p:cBhvr>
                                        <p:cTn id="44" dur="26">
                                          <p:stCondLst>
                                            <p:cond delay="1642"/>
                                          </p:stCondLst>
                                        </p:cTn>
                                        <p:tgtEl>
                                          <p:spTgt spid="40"/>
                                        </p:tgtEl>
                                      </p:cBhvr>
                                      <p:to x="100000" y="90000"/>
                                    </p:animScale>
                                    <p:animScale>
                                      <p:cBhvr>
                                        <p:cTn id="45" dur="166" decel="50000">
                                          <p:stCondLst>
                                            <p:cond delay="1668"/>
                                          </p:stCondLst>
                                        </p:cTn>
                                        <p:tgtEl>
                                          <p:spTgt spid="40"/>
                                        </p:tgtEl>
                                      </p:cBhvr>
                                      <p:to x="100000" y="100000"/>
                                    </p:animScale>
                                    <p:animScale>
                                      <p:cBhvr>
                                        <p:cTn id="46" dur="26">
                                          <p:stCondLst>
                                            <p:cond delay="1808"/>
                                          </p:stCondLst>
                                        </p:cTn>
                                        <p:tgtEl>
                                          <p:spTgt spid="40"/>
                                        </p:tgtEl>
                                      </p:cBhvr>
                                      <p:to x="100000" y="95000"/>
                                    </p:animScale>
                                    <p:animScale>
                                      <p:cBhvr>
                                        <p:cTn id="47" dur="166" decel="50000">
                                          <p:stCondLst>
                                            <p:cond delay="1834"/>
                                          </p:stCondLst>
                                        </p:cTn>
                                        <p:tgtEl>
                                          <p:spTgt spid="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1" grpId="1"/>
      <p:bldP spid="4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5775325" y="1534807"/>
            <a:ext cx="4407137" cy="518637"/>
            <a:chOff x="5013673" y="1556817"/>
            <a:chExt cx="5976664" cy="576064"/>
          </a:xfrm>
          <a:solidFill>
            <a:srgbClr val="FF0000"/>
          </a:solidFill>
        </p:grpSpPr>
        <p:sp>
          <p:nvSpPr>
            <p:cNvPr id="5" name="对角圆角矩形 4"/>
            <p:cNvSpPr/>
            <p:nvPr/>
          </p:nvSpPr>
          <p:spPr>
            <a:xfrm>
              <a:off x="5013673" y="1556817"/>
              <a:ext cx="5976664" cy="576064"/>
            </a:xfrm>
            <a:prstGeom prst="round2DiagRect">
              <a:avLst>
                <a:gd name="adj1" fmla="val 50000"/>
                <a:gd name="adj2" fmla="val 0"/>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16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什么是毒品</a:t>
              </a:r>
              <a:endParaRPr kumimoji="0" lang="zh-CN" altLang="en-US" sz="216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对角圆角矩形 5"/>
            <p:cNvSpPr/>
            <p:nvPr/>
          </p:nvSpPr>
          <p:spPr>
            <a:xfrm>
              <a:off x="5084934" y="1628205"/>
              <a:ext cx="792126" cy="433237"/>
            </a:xfrm>
            <a:prstGeom prst="round2DiagRect">
              <a:avLst>
                <a:gd name="adj1" fmla="val 44886"/>
                <a:gd name="adj2" fmla="val 0"/>
              </a:avLst>
            </a:prstGeom>
            <a:solidFill>
              <a:schemeClr val="tx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60" b="1" i="0" u="none" strike="noStrike" kern="0" cap="none" spc="0" normalizeH="0" baseline="0" noProof="0" dirty="0">
                  <a:ln>
                    <a:noFill/>
                  </a:ln>
                  <a:solidFill>
                    <a:srgbClr val="FF0000"/>
                  </a:solidFill>
                  <a:effectLst/>
                  <a:uLnTx/>
                  <a:uFillTx/>
                  <a:latin typeface="Calibri" panose="020F0502020204030204"/>
                  <a:ea typeface="宋体" panose="02010600030101010101" pitchFamily="2" charset="-122"/>
                </a:rPr>
                <a:t>1</a:t>
              </a:r>
              <a:endParaRPr kumimoji="0" lang="zh-CN" altLang="en-US" sz="2160" b="1" i="0" u="none" strike="noStrike" kern="0" cap="none" spc="0" normalizeH="0" baseline="0" noProof="0" dirty="0">
                <a:ln>
                  <a:noFill/>
                </a:ln>
                <a:solidFill>
                  <a:srgbClr val="FF0000"/>
                </a:solidFill>
                <a:effectLst/>
                <a:uLnTx/>
                <a:uFillTx/>
                <a:latin typeface="Calibri" panose="020F0502020204030204"/>
                <a:ea typeface="宋体" panose="02010600030101010101" pitchFamily="2" charset="-122"/>
              </a:endParaRPr>
            </a:p>
          </p:txBody>
        </p:sp>
      </p:grpSp>
      <p:grpSp>
        <p:nvGrpSpPr>
          <p:cNvPr id="7" name="组合 6"/>
          <p:cNvGrpSpPr/>
          <p:nvPr/>
        </p:nvGrpSpPr>
        <p:grpSpPr bwMode="auto">
          <a:xfrm>
            <a:off x="5775325" y="2531752"/>
            <a:ext cx="4407136" cy="518637"/>
            <a:chOff x="5013499" y="1556792"/>
            <a:chExt cx="5976664" cy="576064"/>
          </a:xfrm>
          <a:solidFill>
            <a:srgbClr val="FF0000"/>
          </a:solidFill>
        </p:grpSpPr>
        <p:sp>
          <p:nvSpPr>
            <p:cNvPr id="8" name="对角圆角矩形 7"/>
            <p:cNvSpPr/>
            <p:nvPr/>
          </p:nvSpPr>
          <p:spPr>
            <a:xfrm>
              <a:off x="5013499" y="1556792"/>
              <a:ext cx="5976664" cy="576064"/>
            </a:xfrm>
            <a:prstGeom prst="round2DiagRect">
              <a:avLst>
                <a:gd name="adj1" fmla="val 50000"/>
                <a:gd name="adj2" fmla="val 0"/>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16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毒品的种类</a:t>
              </a:r>
              <a:endParaRPr kumimoji="0" lang="zh-CN" altLang="en-US" sz="216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对角圆角矩形 8"/>
            <p:cNvSpPr/>
            <p:nvPr/>
          </p:nvSpPr>
          <p:spPr>
            <a:xfrm>
              <a:off x="5084933" y="1628205"/>
              <a:ext cx="792127" cy="433237"/>
            </a:xfrm>
            <a:prstGeom prst="round2DiagRect">
              <a:avLst>
                <a:gd name="adj1" fmla="val 44886"/>
                <a:gd name="adj2" fmla="val 0"/>
              </a:avLst>
            </a:prstGeom>
            <a:solidFill>
              <a:schemeClr val="tx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60" b="1" i="0" u="none" strike="noStrike" kern="0" cap="none" spc="0" normalizeH="0" baseline="0" noProof="0" dirty="0">
                  <a:ln>
                    <a:noFill/>
                  </a:ln>
                  <a:solidFill>
                    <a:srgbClr val="FF0000"/>
                  </a:solidFill>
                  <a:effectLst/>
                  <a:uLnTx/>
                  <a:uFillTx/>
                  <a:latin typeface="Calibri" panose="020F0502020204030204"/>
                  <a:ea typeface="宋体" panose="02010600030101010101" pitchFamily="2" charset="-122"/>
                </a:rPr>
                <a:t>2</a:t>
              </a:r>
              <a:endParaRPr kumimoji="0" lang="zh-CN" altLang="en-US" sz="2160" b="1" i="0" u="none" strike="noStrike" kern="0" cap="none" spc="0" normalizeH="0" baseline="0" noProof="0" dirty="0">
                <a:ln>
                  <a:noFill/>
                </a:ln>
                <a:solidFill>
                  <a:srgbClr val="FF0000"/>
                </a:solidFill>
                <a:effectLst/>
                <a:uLnTx/>
                <a:uFillTx/>
                <a:latin typeface="Calibri" panose="020F0502020204030204"/>
                <a:ea typeface="宋体" panose="02010600030101010101" pitchFamily="2" charset="-122"/>
              </a:endParaRPr>
            </a:p>
          </p:txBody>
        </p:sp>
      </p:grpSp>
      <p:grpSp>
        <p:nvGrpSpPr>
          <p:cNvPr id="10" name="组合 9"/>
          <p:cNvGrpSpPr/>
          <p:nvPr/>
        </p:nvGrpSpPr>
        <p:grpSpPr bwMode="auto">
          <a:xfrm>
            <a:off x="5775325" y="3529332"/>
            <a:ext cx="4407137" cy="518636"/>
            <a:chOff x="5013499" y="1556792"/>
            <a:chExt cx="5976664" cy="576064"/>
          </a:xfrm>
          <a:solidFill>
            <a:srgbClr val="FF0000"/>
          </a:solidFill>
        </p:grpSpPr>
        <p:sp>
          <p:nvSpPr>
            <p:cNvPr id="11" name="对角圆角矩形 10"/>
            <p:cNvSpPr/>
            <p:nvPr/>
          </p:nvSpPr>
          <p:spPr>
            <a:xfrm>
              <a:off x="5013499" y="1556792"/>
              <a:ext cx="5976664" cy="576064"/>
            </a:xfrm>
            <a:prstGeom prst="round2DiagRect">
              <a:avLst>
                <a:gd name="adj1" fmla="val 50000"/>
                <a:gd name="adj2" fmla="val 0"/>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16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毒品的危害</a:t>
              </a:r>
              <a:endParaRPr kumimoji="0" lang="zh-CN" altLang="en-US" sz="216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对角圆角矩形 11"/>
            <p:cNvSpPr/>
            <p:nvPr/>
          </p:nvSpPr>
          <p:spPr>
            <a:xfrm>
              <a:off x="5084934" y="1628204"/>
              <a:ext cx="792126" cy="433239"/>
            </a:xfrm>
            <a:prstGeom prst="round2DiagRect">
              <a:avLst>
                <a:gd name="adj1" fmla="val 44886"/>
                <a:gd name="adj2" fmla="val 0"/>
              </a:avLst>
            </a:prstGeom>
            <a:solidFill>
              <a:schemeClr val="tx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60" b="1" i="0" u="none" strike="noStrike" kern="0" cap="none" spc="0" normalizeH="0" baseline="0" noProof="0" dirty="0">
                  <a:ln>
                    <a:noFill/>
                  </a:ln>
                  <a:solidFill>
                    <a:srgbClr val="FF0000"/>
                  </a:solidFill>
                  <a:effectLst/>
                  <a:uLnTx/>
                  <a:uFillTx/>
                  <a:latin typeface="Calibri" panose="020F0502020204030204"/>
                  <a:ea typeface="宋体" panose="02010600030101010101" pitchFamily="2" charset="-122"/>
                </a:rPr>
                <a:t>3</a:t>
              </a:r>
              <a:endParaRPr kumimoji="0" lang="zh-CN" altLang="en-US" sz="2160" b="1" i="0" u="none" strike="noStrike" kern="0" cap="none" spc="0" normalizeH="0" baseline="0" noProof="0" dirty="0">
                <a:ln>
                  <a:noFill/>
                </a:ln>
                <a:solidFill>
                  <a:srgbClr val="FF0000"/>
                </a:solidFill>
                <a:effectLst/>
                <a:uLnTx/>
                <a:uFillTx/>
                <a:latin typeface="Calibri" panose="020F0502020204030204"/>
                <a:ea typeface="宋体" panose="02010600030101010101" pitchFamily="2" charset="-122"/>
              </a:endParaRPr>
            </a:p>
          </p:txBody>
        </p:sp>
      </p:grpSp>
      <p:grpSp>
        <p:nvGrpSpPr>
          <p:cNvPr id="17" name="组合 16"/>
          <p:cNvGrpSpPr/>
          <p:nvPr/>
        </p:nvGrpSpPr>
        <p:grpSpPr>
          <a:xfrm>
            <a:off x="5775325" y="4457700"/>
            <a:ext cx="4406900" cy="518160"/>
            <a:chOff x="8716" y="6133"/>
            <a:chExt cx="6940" cy="816"/>
          </a:xfrm>
        </p:grpSpPr>
        <p:sp>
          <p:nvSpPr>
            <p:cNvPr id="14" name="对角圆角矩形 13"/>
            <p:cNvSpPr/>
            <p:nvPr/>
          </p:nvSpPr>
          <p:spPr>
            <a:xfrm>
              <a:off x="8716" y="6133"/>
              <a:ext cx="6940" cy="817"/>
            </a:xfrm>
            <a:prstGeom prst="round2DiagRect">
              <a:avLst>
                <a:gd name="adj1" fmla="val 50000"/>
                <a:gd name="adj2" fmla="val 0"/>
              </a:avLst>
            </a:prstGeom>
            <a:solidFill>
              <a:srgbClr val="FF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160" b="1" kern="0" dirty="0">
                  <a:solidFill>
                    <a:prstClr val="white"/>
                  </a:solidFill>
                  <a:latin typeface="微软雅黑" panose="020B0503020204020204" pitchFamily="34" charset="-122"/>
                  <a:ea typeface="微软雅黑" panose="020B0503020204020204" pitchFamily="34" charset="-122"/>
                </a:rPr>
                <a:t>如何远离毒品</a:t>
              </a:r>
              <a:endParaRPr kumimoji="0" lang="zh-CN" altLang="en-US" sz="216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对角圆角矩形 14"/>
            <p:cNvSpPr/>
            <p:nvPr/>
          </p:nvSpPr>
          <p:spPr>
            <a:xfrm>
              <a:off x="8799" y="6234"/>
              <a:ext cx="920" cy="614"/>
            </a:xfrm>
            <a:prstGeom prst="round2DiagRect">
              <a:avLst>
                <a:gd name="adj1" fmla="val 44886"/>
                <a:gd name="adj2" fmla="val 0"/>
              </a:avLst>
            </a:prstGeom>
            <a:solidFill>
              <a:schemeClr val="tx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60" b="1" i="0" u="none" strike="noStrike" kern="0" cap="none" spc="0" normalizeH="0" baseline="0" noProof="0" dirty="0">
                  <a:ln>
                    <a:noFill/>
                  </a:ln>
                  <a:solidFill>
                    <a:srgbClr val="FF0000"/>
                  </a:solidFill>
                  <a:effectLst/>
                  <a:uLnTx/>
                  <a:uFillTx/>
                  <a:latin typeface="Calibri" panose="020F0502020204030204"/>
                  <a:ea typeface="宋体" panose="02010600030101010101" pitchFamily="2" charset="-122"/>
                </a:rPr>
                <a:t>4</a:t>
              </a:r>
              <a:endParaRPr kumimoji="0" lang="zh-CN" altLang="en-US" sz="2160" b="1" i="0" u="none" strike="noStrike" kern="0" cap="none" spc="0" normalizeH="0" baseline="0" noProof="0" dirty="0">
                <a:ln>
                  <a:noFill/>
                </a:ln>
                <a:solidFill>
                  <a:srgbClr val="FF0000"/>
                </a:solidFill>
                <a:effectLst/>
                <a:uLnTx/>
                <a:uFillTx/>
                <a:latin typeface="Calibri" panose="020F0502020204030204"/>
                <a:ea typeface="宋体" panose="02010600030101010101" pitchFamily="2" charset="-122"/>
              </a:endParaRPr>
            </a:p>
          </p:txBody>
        </p:sp>
      </p:grpSp>
      <p:pic>
        <p:nvPicPr>
          <p:cNvPr id="65" name="图片 6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59372" y="1092665"/>
            <a:ext cx="2679192" cy="3960055"/>
          </a:xfrm>
          <a:prstGeom prst="rect">
            <a:avLst/>
          </a:prstGeom>
        </p:spPr>
      </p:pic>
      <p:sp>
        <p:nvSpPr>
          <p:cNvPr id="66" name="文本框 65"/>
          <p:cNvSpPr txBox="1"/>
          <p:nvPr/>
        </p:nvSpPr>
        <p:spPr>
          <a:xfrm>
            <a:off x="2254186" y="5215307"/>
            <a:ext cx="3089564" cy="707886"/>
          </a:xfrm>
          <a:prstGeom prst="rect">
            <a:avLst/>
          </a:prstGeom>
          <a:noFill/>
        </p:spPr>
        <p:txBody>
          <a:bodyPr wrap="none" rtlCol="0">
            <a:spAutoFit/>
          </a:bodyPr>
          <a:lstStyle/>
          <a:p>
            <a:pPr algn="ctr"/>
            <a:r>
              <a:rPr lang="zh-CN" altLang="en-US" sz="4000" b="1" dirty="0">
                <a:latin typeface="微软雅黑" panose="020B0503020204020204" pitchFamily="34" charset="-122"/>
                <a:ea typeface="微软雅黑" panose="020B0503020204020204" pitchFamily="34" charset="-122"/>
              </a:rPr>
              <a:t>目录</a:t>
            </a:r>
            <a:r>
              <a:rPr lang="en-US" altLang="zh-CN" sz="4000" b="1" dirty="0">
                <a:latin typeface="微软雅黑" panose="020B0503020204020204" pitchFamily="34" charset="-122"/>
                <a:ea typeface="微软雅黑" panose="020B0503020204020204" pitchFamily="34" charset="-122"/>
              </a:rPr>
              <a:t>/</a:t>
            </a:r>
            <a:r>
              <a:rPr lang="zh-CN" altLang="en-US" sz="40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Contents </a:t>
            </a:r>
            <a:endParaRPr lang="zh-CN" altLang="en-US" sz="342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95343" y="3702664"/>
            <a:ext cx="4801314" cy="1200329"/>
          </a:xfrm>
          <a:prstGeom prst="rect">
            <a:avLst/>
          </a:prstGeom>
        </p:spPr>
        <p:txBody>
          <a:bodyPr wrap="none">
            <a:spAutoFit/>
          </a:bodyPr>
          <a:lstStyle/>
          <a:p>
            <a:pPr algn="ctr"/>
            <a:r>
              <a:rPr lang="zh-CN" altLang="en-US" sz="7200" b="1" dirty="0">
                <a:latin typeface="微软雅黑" panose="020B0503020204020204" pitchFamily="34" charset="-122"/>
                <a:ea typeface="微软雅黑" panose="020B0503020204020204" pitchFamily="34" charset="-122"/>
              </a:rPr>
              <a:t>什么是毒品</a:t>
            </a:r>
            <a:endParaRPr lang="zh-CN" altLang="en-US" sz="7200" b="1" dirty="0">
              <a:latin typeface="微软雅黑" panose="020B0503020204020204" pitchFamily="34" charset="-122"/>
              <a:ea typeface="微软雅黑" panose="020B0503020204020204" pitchFamily="34" charset="-122"/>
            </a:endParaRPr>
          </a:p>
        </p:txBody>
      </p:sp>
      <p:sp>
        <p:nvSpPr>
          <p:cNvPr id="6" name="Freeform 5"/>
          <p:cNvSpPr/>
          <p:nvPr/>
        </p:nvSpPr>
        <p:spPr bwMode="auto">
          <a:xfrm>
            <a:off x="2569607" y="1663365"/>
            <a:ext cx="7069550" cy="348161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noFill/>
          <a:ln>
            <a:solidFill>
              <a:schemeClr val="tx1"/>
            </a:solidFill>
          </a:ln>
        </p:spPr>
        <p:txBody>
          <a:bodyPr vert="horz" wrap="square" lIns="91404" tIns="45702" rIns="91404" bIns="45702" numCol="1" anchor="t" anchorCtr="0" compatLnSpc="1"/>
          <a:lstStyle/>
          <a:p>
            <a:endParaRPr lang="zh-CN" altLang="en-US" sz="1705" dirty="0"/>
          </a:p>
        </p:txBody>
      </p:sp>
      <p:sp>
        <p:nvSpPr>
          <p:cNvPr id="7" name="Freeform 6"/>
          <p:cNvSpPr/>
          <p:nvPr/>
        </p:nvSpPr>
        <p:spPr bwMode="auto">
          <a:xfrm>
            <a:off x="2544207" y="1464180"/>
            <a:ext cx="2421579" cy="193600"/>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tx1"/>
          </a:solidFill>
          <a:ln>
            <a:noFill/>
          </a:ln>
        </p:spPr>
        <p:txBody>
          <a:bodyPr vert="horz" wrap="square" lIns="91404" tIns="45702" rIns="91404" bIns="45702" numCol="1" anchor="t" anchorCtr="0" compatLnSpc="1"/>
          <a:lstStyle/>
          <a:p>
            <a:endParaRPr lang="zh-CN" altLang="en-US" sz="1705"/>
          </a:p>
        </p:txBody>
      </p:sp>
      <p:sp>
        <p:nvSpPr>
          <p:cNvPr id="8" name="Freeform 7"/>
          <p:cNvSpPr/>
          <p:nvPr/>
        </p:nvSpPr>
        <p:spPr bwMode="auto">
          <a:xfrm>
            <a:off x="2552843" y="1464180"/>
            <a:ext cx="2237501" cy="1553556"/>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91404" tIns="45702" rIns="91404" bIns="45702" numCol="1" anchor="t" anchorCtr="0" compatLnSpc="1"/>
          <a:lstStyle/>
          <a:p>
            <a:endParaRPr lang="zh-CN" altLang="en-US" sz="1705"/>
          </a:p>
        </p:txBody>
      </p:sp>
      <p:sp>
        <p:nvSpPr>
          <p:cNvPr id="11" name="TextBox 19"/>
          <p:cNvSpPr txBox="1"/>
          <p:nvPr/>
        </p:nvSpPr>
        <p:spPr>
          <a:xfrm>
            <a:off x="3461458" y="1563127"/>
            <a:ext cx="698520" cy="1322798"/>
          </a:xfrm>
          <a:prstGeom prst="rect">
            <a:avLst/>
          </a:prstGeom>
          <a:noFill/>
        </p:spPr>
        <p:txBody>
          <a:bodyPr wrap="square" rtlCol="0">
            <a:spAutoFit/>
          </a:bodyPr>
          <a:lstStyle/>
          <a:p>
            <a:r>
              <a:rPr lang="en-US" altLang="zh-CN" sz="7995" b="1" dirty="0">
                <a:solidFill>
                  <a:srgbClr val="F8F8F8"/>
                </a:solidFill>
                <a:latin typeface="+mn-ea"/>
              </a:rPr>
              <a:t>1</a:t>
            </a:r>
            <a:endParaRPr lang="zh-CN" altLang="en-US" sz="7995" b="1" dirty="0">
              <a:solidFill>
                <a:srgbClr val="F8F8F8"/>
              </a:solidFill>
              <a:latin typeface="+mn-ea"/>
            </a:endParaRPr>
          </a:p>
        </p:txBody>
      </p:sp>
      <p:sp>
        <p:nvSpPr>
          <p:cNvPr id="13" name="Rectangle 13"/>
          <p:cNvSpPr>
            <a:spLocks noChangeArrowheads="1"/>
          </p:cNvSpPr>
          <p:nvPr/>
        </p:nvSpPr>
        <p:spPr bwMode="auto">
          <a:xfrm>
            <a:off x="2942327" y="2278216"/>
            <a:ext cx="540212" cy="35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913765"/>
            <a:r>
              <a:rPr lang="zh-CN" altLang="zh-CN" sz="2300" dirty="0">
                <a:solidFill>
                  <a:srgbClr val="F8F8F8"/>
                </a:solidFill>
                <a:latin typeface="Arial" panose="020B0604020202020204" pitchFamily="34" charset="0"/>
              </a:rPr>
              <a:t>Part</a:t>
            </a:r>
            <a:endParaRPr lang="zh-CN" altLang="zh-CN" sz="1800" dirty="0">
              <a:solidFill>
                <a:srgbClr val="F8F8F8"/>
              </a:solidFill>
              <a:latin typeface="Arial" panose="020B0604020202020204" pitchFamily="34" charset="0"/>
            </a:endParaRPr>
          </a:p>
        </p:txBody>
      </p:sp>
      <p:sp>
        <p:nvSpPr>
          <p:cNvPr id="14" name="Freeform 8"/>
          <p:cNvSpPr/>
          <p:nvPr/>
        </p:nvSpPr>
        <p:spPr bwMode="auto">
          <a:xfrm>
            <a:off x="9062233" y="4565769"/>
            <a:ext cx="579210" cy="579211"/>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tx1"/>
          </a:solidFill>
          <a:ln>
            <a:noFill/>
          </a:ln>
        </p:spPr>
        <p:txBody>
          <a:bodyPr vert="horz" wrap="square" lIns="91404" tIns="45702" rIns="91404" bIns="45702" numCol="1" anchor="t" anchorCtr="0" compatLnSpc="1"/>
          <a:lstStyle/>
          <a:p>
            <a:endParaRPr lang="zh-CN" altLang="en-US" sz="1705"/>
          </a:p>
        </p:txBody>
      </p:sp>
      <p:grpSp>
        <p:nvGrpSpPr>
          <p:cNvPr id="15" name="组合 14"/>
          <p:cNvGrpSpPr/>
          <p:nvPr/>
        </p:nvGrpSpPr>
        <p:grpSpPr>
          <a:xfrm>
            <a:off x="5490142" y="2087512"/>
            <a:ext cx="1287035" cy="1091679"/>
            <a:chOff x="2757172" y="2547938"/>
            <a:chExt cx="1766887" cy="1595438"/>
          </a:xfrm>
          <a:solidFill>
            <a:schemeClr val="tx1"/>
          </a:solidFill>
        </p:grpSpPr>
        <p:sp>
          <p:nvSpPr>
            <p:cNvPr id="16"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5"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grpSp>
          <p:nvGrpSpPr>
            <p:cNvPr id="17" name="组合 16"/>
            <p:cNvGrpSpPr/>
            <p:nvPr/>
          </p:nvGrpSpPr>
          <p:grpSpPr>
            <a:xfrm>
              <a:off x="3515997" y="3511550"/>
              <a:ext cx="312737" cy="504826"/>
              <a:chOff x="3515997" y="3511550"/>
              <a:chExt cx="312737" cy="504826"/>
            </a:xfrm>
            <a:grpFill/>
          </p:grpSpPr>
          <p:sp>
            <p:nvSpPr>
              <p:cNvPr id="18"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6"/>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6"/>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
            <p:nvSpPr>
              <p:cNvPr id="19"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0"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1"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2"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3"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4"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5"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6"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7"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8"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9"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0"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1"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2"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3"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4"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5"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6"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7"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8"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9"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40"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grpSp>
      </p:grpSp>
      <p:sp>
        <p:nvSpPr>
          <p:cNvPr id="41" name="Freeform 5"/>
          <p:cNvSpPr>
            <a:spLocks noEditPoints="1"/>
          </p:cNvSpPr>
          <p:nvPr/>
        </p:nvSpPr>
        <p:spPr bwMode="auto">
          <a:xfrm>
            <a:off x="5186806" y="1803154"/>
            <a:ext cx="1835152" cy="1759722"/>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90"/>
                                          </p:val>
                                        </p:tav>
                                        <p:tav tm="100000">
                                          <p:val>
                                            <p:fltVal val="0"/>
                                          </p:val>
                                        </p:tav>
                                      </p:tavLst>
                                    </p:anim>
                                    <p:animEffect transition="in" filter="fade">
                                      <p:cBhvr>
                                        <p:cTn id="24" dur="500"/>
                                        <p:tgtEl>
                                          <p:spTgt spid="11"/>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 calcmode="lin" valueType="num">
                                      <p:cBhvr>
                                        <p:cTn id="29" dur="500" fill="hold"/>
                                        <p:tgtEl>
                                          <p:spTgt spid="13"/>
                                        </p:tgtEl>
                                        <p:attrNameLst>
                                          <p:attrName>style.rotation</p:attrName>
                                        </p:attrNameLst>
                                      </p:cBhvr>
                                      <p:tavLst>
                                        <p:tav tm="0">
                                          <p:val>
                                            <p:fltVal val="90"/>
                                          </p:val>
                                        </p:tav>
                                        <p:tav tm="100000">
                                          <p:val>
                                            <p:fltVal val="0"/>
                                          </p:val>
                                        </p:tav>
                                      </p:tavLst>
                                    </p:anim>
                                    <p:animEffect transition="in" filter="fade">
                                      <p:cBhvr>
                                        <p:cTn id="30" dur="500"/>
                                        <p:tgtEl>
                                          <p:spTgt spid="13"/>
                                        </p:tgtEl>
                                      </p:cBhvr>
                                    </p:animEffect>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animEffect transition="in" filter="fade">
                                      <p:cBhvr>
                                        <p:cTn id="40" dur="500"/>
                                        <p:tgtEl>
                                          <p:spTgt spid="41"/>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4000"/>
                            </p:stCondLst>
                            <p:childTnLst>
                              <p:par>
                                <p:cTn id="48" presetID="55" presetClass="entr" presetSubtype="0"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1000" fill="hold"/>
                                        <p:tgtEl>
                                          <p:spTgt spid="5"/>
                                        </p:tgtEl>
                                        <p:attrNameLst>
                                          <p:attrName>ppt_w</p:attrName>
                                        </p:attrNameLst>
                                      </p:cBhvr>
                                      <p:tavLst>
                                        <p:tav tm="0">
                                          <p:val>
                                            <p:strVal val="#ppt_w*0.70"/>
                                          </p:val>
                                        </p:tav>
                                        <p:tav tm="100000">
                                          <p:val>
                                            <p:strVal val="#ppt_w"/>
                                          </p:val>
                                        </p:tav>
                                      </p:tavLst>
                                    </p:anim>
                                    <p:anim calcmode="lin" valueType="num">
                                      <p:cBhvr>
                                        <p:cTn id="51" dur="1000" fill="hold"/>
                                        <p:tgtEl>
                                          <p:spTgt spid="5"/>
                                        </p:tgtEl>
                                        <p:attrNameLst>
                                          <p:attrName>ppt_h</p:attrName>
                                        </p:attrNameLst>
                                      </p:cBhvr>
                                      <p:tavLst>
                                        <p:tav tm="0">
                                          <p:val>
                                            <p:strVal val="#ppt_h"/>
                                          </p:val>
                                        </p:tav>
                                        <p:tav tm="100000">
                                          <p:val>
                                            <p:strVal val="#ppt_h"/>
                                          </p:val>
                                        </p:tav>
                                      </p:tavLst>
                                    </p:anim>
                                    <p:animEffect transition="in" filter="fade">
                                      <p:cBhvr>
                                        <p:cTn id="5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11" grpId="0"/>
      <p:bldP spid="13" grpId="0"/>
      <p:bldP spid="14" grpId="0" animBg="1"/>
      <p:bldP spid="4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什么是毒品</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 name="图片 5121" descr="2007112708583784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2857" y="1532363"/>
            <a:ext cx="5733143" cy="429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5599844" y="1526324"/>
            <a:ext cx="5400397" cy="1477328"/>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毒品是指鸦片、海洛因、甲基苯丙胺（冰毒）、吗啡、可卡因以及国家规定管制的其它能够使人形成瘾癖的麻醉品和精神药物。</a:t>
            </a:r>
            <a:endParaRPr lang="zh-CN" altLang="en-US" sz="2000" b="1" dirty="0">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2667" y="3451158"/>
            <a:ext cx="3174749" cy="2381062"/>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14" presetClass="entr" presetSubtype="1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par>
                                <p:cTn id="24" presetID="14" presetClass="entr" presetSubtype="1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childTnLst>
                          </p:cTn>
                        </p:par>
                        <p:par>
                          <p:cTn id="27" fill="hold">
                            <p:stCondLst>
                              <p:cond delay="32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什么是毒品</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文本框 24"/>
          <p:cNvSpPr>
            <a:spLocks noChangeArrowheads="1"/>
          </p:cNvSpPr>
          <p:nvPr/>
        </p:nvSpPr>
        <p:spPr bwMode="auto">
          <a:xfrm>
            <a:off x="1562101" y="2196205"/>
            <a:ext cx="4406899" cy="3199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35" tIns="48219" rIns="96435" bIns="48219">
            <a:spAutoFit/>
          </a:bodyPr>
          <a:lstStyle/>
          <a:p>
            <a:pPr>
              <a:lnSpc>
                <a:spcPct val="120000"/>
              </a:lnSpc>
            </a:pPr>
            <a:r>
              <a:rPr lang="zh-CN" altLang="en-US" sz="2800" dirty="0">
                <a:latin typeface="微软雅黑" panose="020B0503020204020204" pitchFamily="34" charset="-122"/>
                <a:ea typeface="微软雅黑" panose="020B0503020204020204" pitchFamily="34" charset="-122"/>
              </a:rPr>
              <a:t>毒品，有些是可以天然获得的，如鸦片就是通过切割未成熟的罂粟果而直接提取的一种天然制品，但绝大部分毒品只能通过化学合成的方法取得。</a:t>
            </a:r>
            <a:endParaRPr lang="zh-CN" altLang="en-US" sz="2800"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46800" y="2196205"/>
            <a:ext cx="5124450" cy="341630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31"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par>
                          <p:cTn id="27" fill="hold">
                            <p:stCondLst>
                              <p:cond delay="3700"/>
                            </p:stCondLst>
                            <p:childTnLst>
                              <p:par>
                                <p:cTn id="28" presetID="31"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style.rotation</p:attrName>
                                        </p:attrNameLst>
                                      </p:cBhvr>
                                      <p:tavLst>
                                        <p:tav tm="0">
                                          <p:val>
                                            <p:fltVal val="90"/>
                                          </p:val>
                                        </p:tav>
                                        <p:tav tm="100000">
                                          <p:val>
                                            <p:fltVal val="0"/>
                                          </p:val>
                                        </p:tav>
                                      </p:tavLst>
                                    </p:anim>
                                    <p:animEffect transition="in" filter="fade">
                                      <p:cBhvr>
                                        <p:cTn id="3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什么是毒品</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文本框 24"/>
          <p:cNvSpPr>
            <a:spLocks noChangeArrowheads="1"/>
          </p:cNvSpPr>
          <p:nvPr/>
        </p:nvSpPr>
        <p:spPr bwMode="auto">
          <a:xfrm>
            <a:off x="9232899" y="1891404"/>
            <a:ext cx="2159001" cy="3716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35" tIns="48219" rIns="96435" bIns="48219">
            <a:spAutoFit/>
          </a:bodyPr>
          <a:lstStyle/>
          <a:p>
            <a:pPr>
              <a:lnSpc>
                <a:spcPct val="120000"/>
              </a:lnSpc>
            </a:pPr>
            <a:r>
              <a:rPr lang="zh-CN" altLang="en-US" sz="2800" dirty="0">
                <a:latin typeface="微软雅黑" panose="020B0503020204020204" pitchFamily="34" charset="-122"/>
                <a:ea typeface="微软雅黑" panose="020B0503020204020204" pitchFamily="34" charset="-122"/>
              </a:rPr>
              <a:t>这些加工毒品必不可少的医药和化工生产用的原料就是我们所说的制毒物品。</a:t>
            </a:r>
            <a:endParaRPr lang="zh-CN" altLang="en-US" sz="2800"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8699" y="1536370"/>
            <a:ext cx="7924800" cy="4426901"/>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31"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000" fill="hold"/>
                                        <p:tgtEl>
                                          <p:spTgt spid="16"/>
                                        </p:tgtEl>
                                        <p:attrNameLst>
                                          <p:attrName>ppt_w</p:attrName>
                                        </p:attrNameLst>
                                      </p:cBhvr>
                                      <p:tavLst>
                                        <p:tav tm="0">
                                          <p:val>
                                            <p:fltVal val="0"/>
                                          </p:val>
                                        </p:tav>
                                        <p:tav tm="100000">
                                          <p:val>
                                            <p:strVal val="#ppt_w"/>
                                          </p:val>
                                        </p:tav>
                                      </p:tavLst>
                                    </p:anim>
                                    <p:anim calcmode="lin" valueType="num">
                                      <p:cBhvr>
                                        <p:cTn id="24" dur="1000" fill="hold"/>
                                        <p:tgtEl>
                                          <p:spTgt spid="16"/>
                                        </p:tgtEl>
                                        <p:attrNameLst>
                                          <p:attrName>ppt_h</p:attrName>
                                        </p:attrNameLst>
                                      </p:cBhvr>
                                      <p:tavLst>
                                        <p:tav tm="0">
                                          <p:val>
                                            <p:fltVal val="0"/>
                                          </p:val>
                                        </p:tav>
                                        <p:tav tm="100000">
                                          <p:val>
                                            <p:strVal val="#ppt_h"/>
                                          </p:val>
                                        </p:tav>
                                      </p:tavLst>
                                    </p:anim>
                                    <p:anim calcmode="lin" valueType="num">
                                      <p:cBhvr>
                                        <p:cTn id="25" dur="1000" fill="hold"/>
                                        <p:tgtEl>
                                          <p:spTgt spid="16"/>
                                        </p:tgtEl>
                                        <p:attrNameLst>
                                          <p:attrName>style.rotation</p:attrName>
                                        </p:attrNameLst>
                                      </p:cBhvr>
                                      <p:tavLst>
                                        <p:tav tm="0">
                                          <p:val>
                                            <p:fltVal val="90"/>
                                          </p:val>
                                        </p:tav>
                                        <p:tav tm="100000">
                                          <p:val>
                                            <p:fltVal val="0"/>
                                          </p:val>
                                        </p:tav>
                                      </p:tavLst>
                                    </p:anim>
                                    <p:animEffect transition="in" filter="fade">
                                      <p:cBhvr>
                                        <p:cTn id="26" dur="1000"/>
                                        <p:tgtEl>
                                          <p:spTgt spid="16"/>
                                        </p:tgtEl>
                                      </p:cBhvr>
                                    </p:animEffect>
                                  </p:childTnLst>
                                </p:cTn>
                              </p:par>
                            </p:childTnLst>
                          </p:cTn>
                        </p:par>
                        <p:par>
                          <p:cTn id="27" fill="hold">
                            <p:stCondLst>
                              <p:cond delay="3700"/>
                            </p:stCondLst>
                            <p:childTnLst>
                              <p:par>
                                <p:cTn id="28" presetID="16" presetClass="entr" presetSubtype="2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695344" y="3702664"/>
            <a:ext cx="4801314" cy="1200329"/>
          </a:xfrm>
          <a:prstGeom prst="rect">
            <a:avLst/>
          </a:prstGeom>
        </p:spPr>
        <p:txBody>
          <a:bodyPr wrap="none">
            <a:spAutoFit/>
          </a:bodyPr>
          <a:lstStyle/>
          <a:p>
            <a:pPr algn="ctr"/>
            <a:r>
              <a:rPr lang="zh-CN" altLang="en-US" sz="7200" b="1" dirty="0">
                <a:latin typeface="微软雅黑" panose="020B0503020204020204" pitchFamily="34" charset="-122"/>
                <a:ea typeface="微软雅黑" panose="020B0503020204020204" pitchFamily="34" charset="-122"/>
              </a:rPr>
              <a:t>毒品的种类</a:t>
            </a:r>
            <a:endParaRPr lang="zh-CN" altLang="en-US" sz="7200" b="1" dirty="0">
              <a:latin typeface="微软雅黑" panose="020B0503020204020204" pitchFamily="34" charset="-122"/>
              <a:ea typeface="微软雅黑" panose="020B0503020204020204" pitchFamily="34" charset="-122"/>
            </a:endParaRPr>
          </a:p>
        </p:txBody>
      </p:sp>
      <p:sp>
        <p:nvSpPr>
          <p:cNvPr id="7" name="Freeform 5"/>
          <p:cNvSpPr/>
          <p:nvPr/>
        </p:nvSpPr>
        <p:spPr bwMode="auto">
          <a:xfrm>
            <a:off x="2569607" y="1663365"/>
            <a:ext cx="7069550" cy="348161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noFill/>
          <a:ln>
            <a:solidFill>
              <a:schemeClr val="tx1"/>
            </a:solidFill>
          </a:ln>
        </p:spPr>
        <p:txBody>
          <a:bodyPr vert="horz" wrap="square" lIns="91404" tIns="45702" rIns="91404" bIns="45702" numCol="1" anchor="t" anchorCtr="0" compatLnSpc="1"/>
          <a:lstStyle/>
          <a:p>
            <a:endParaRPr lang="zh-CN" altLang="en-US" sz="1705" dirty="0"/>
          </a:p>
        </p:txBody>
      </p:sp>
      <p:sp>
        <p:nvSpPr>
          <p:cNvPr id="8" name="Freeform 6"/>
          <p:cNvSpPr/>
          <p:nvPr/>
        </p:nvSpPr>
        <p:spPr bwMode="auto">
          <a:xfrm>
            <a:off x="2544207" y="1464180"/>
            <a:ext cx="2421579" cy="193600"/>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tx1"/>
          </a:solidFill>
          <a:ln>
            <a:noFill/>
          </a:ln>
        </p:spPr>
        <p:txBody>
          <a:bodyPr vert="horz" wrap="square" lIns="91404" tIns="45702" rIns="91404" bIns="45702" numCol="1" anchor="t" anchorCtr="0" compatLnSpc="1"/>
          <a:lstStyle/>
          <a:p>
            <a:endParaRPr lang="zh-CN" altLang="en-US" sz="1705"/>
          </a:p>
        </p:txBody>
      </p:sp>
      <p:sp>
        <p:nvSpPr>
          <p:cNvPr id="9" name="Freeform 7"/>
          <p:cNvSpPr/>
          <p:nvPr/>
        </p:nvSpPr>
        <p:spPr bwMode="auto">
          <a:xfrm>
            <a:off x="2552843" y="1464180"/>
            <a:ext cx="2237501" cy="1553556"/>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91404" tIns="45702" rIns="91404" bIns="45702" numCol="1" anchor="t" anchorCtr="0" compatLnSpc="1"/>
          <a:lstStyle/>
          <a:p>
            <a:endParaRPr lang="zh-CN" altLang="en-US" sz="1705"/>
          </a:p>
        </p:txBody>
      </p:sp>
      <p:sp>
        <p:nvSpPr>
          <p:cNvPr id="10" name="TextBox 19"/>
          <p:cNvSpPr txBox="1"/>
          <p:nvPr/>
        </p:nvSpPr>
        <p:spPr>
          <a:xfrm>
            <a:off x="3461458" y="1563127"/>
            <a:ext cx="698520" cy="1322798"/>
          </a:xfrm>
          <a:prstGeom prst="rect">
            <a:avLst/>
          </a:prstGeom>
          <a:noFill/>
        </p:spPr>
        <p:txBody>
          <a:bodyPr wrap="square" rtlCol="0">
            <a:spAutoFit/>
          </a:bodyPr>
          <a:lstStyle/>
          <a:p>
            <a:r>
              <a:rPr lang="en-US" altLang="zh-CN" sz="7995" b="1" dirty="0">
                <a:solidFill>
                  <a:srgbClr val="F8F8F8"/>
                </a:solidFill>
                <a:latin typeface="+mn-ea"/>
              </a:rPr>
              <a:t>2</a:t>
            </a:r>
            <a:endParaRPr lang="zh-CN" altLang="en-US" sz="7995" b="1" dirty="0">
              <a:solidFill>
                <a:srgbClr val="F8F8F8"/>
              </a:solidFill>
              <a:latin typeface="+mn-ea"/>
            </a:endParaRPr>
          </a:p>
        </p:txBody>
      </p:sp>
      <p:sp>
        <p:nvSpPr>
          <p:cNvPr id="11" name="Rectangle 13"/>
          <p:cNvSpPr>
            <a:spLocks noChangeArrowheads="1"/>
          </p:cNvSpPr>
          <p:nvPr/>
        </p:nvSpPr>
        <p:spPr bwMode="auto">
          <a:xfrm>
            <a:off x="2942327" y="2278216"/>
            <a:ext cx="540212" cy="35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913765"/>
            <a:r>
              <a:rPr lang="zh-CN" altLang="zh-CN" sz="2300" dirty="0">
                <a:solidFill>
                  <a:srgbClr val="F8F8F8"/>
                </a:solidFill>
                <a:latin typeface="Arial" panose="020B0604020202020204" pitchFamily="34" charset="0"/>
              </a:rPr>
              <a:t>Part</a:t>
            </a:r>
            <a:endParaRPr lang="zh-CN" altLang="zh-CN" sz="1800" dirty="0">
              <a:solidFill>
                <a:srgbClr val="F8F8F8"/>
              </a:solidFill>
              <a:latin typeface="Arial" panose="020B0604020202020204" pitchFamily="34" charset="0"/>
            </a:endParaRPr>
          </a:p>
        </p:txBody>
      </p:sp>
      <p:sp>
        <p:nvSpPr>
          <p:cNvPr id="12" name="Freeform 8"/>
          <p:cNvSpPr/>
          <p:nvPr/>
        </p:nvSpPr>
        <p:spPr bwMode="auto">
          <a:xfrm>
            <a:off x="9062233" y="4565769"/>
            <a:ext cx="579210" cy="579211"/>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tx1"/>
          </a:solidFill>
          <a:ln>
            <a:noFill/>
          </a:ln>
        </p:spPr>
        <p:txBody>
          <a:bodyPr vert="horz" wrap="square" lIns="91404" tIns="45702" rIns="91404" bIns="45702" numCol="1" anchor="t" anchorCtr="0" compatLnSpc="1"/>
          <a:lstStyle/>
          <a:p>
            <a:endParaRPr lang="zh-CN" altLang="en-US" sz="1705"/>
          </a:p>
        </p:txBody>
      </p:sp>
      <p:grpSp>
        <p:nvGrpSpPr>
          <p:cNvPr id="13" name="组合 12"/>
          <p:cNvGrpSpPr/>
          <p:nvPr/>
        </p:nvGrpSpPr>
        <p:grpSpPr>
          <a:xfrm>
            <a:off x="5490142" y="2087512"/>
            <a:ext cx="1287035" cy="1091679"/>
            <a:chOff x="2757172" y="2547938"/>
            <a:chExt cx="1766887" cy="1595438"/>
          </a:xfrm>
          <a:solidFill>
            <a:schemeClr val="tx1"/>
          </a:solidFill>
        </p:grpSpPr>
        <p:sp>
          <p:nvSpPr>
            <p:cNvPr id="14"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5"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grpSp>
          <p:nvGrpSpPr>
            <p:cNvPr id="15" name="组合 14"/>
            <p:cNvGrpSpPr/>
            <p:nvPr/>
          </p:nvGrpSpPr>
          <p:grpSpPr>
            <a:xfrm>
              <a:off x="3515997" y="3511550"/>
              <a:ext cx="312737" cy="504826"/>
              <a:chOff x="3515997" y="3511550"/>
              <a:chExt cx="312737" cy="504826"/>
            </a:xfrm>
            <a:grpFill/>
          </p:grpSpPr>
          <p:sp>
            <p:nvSpPr>
              <p:cNvPr id="16"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6"/>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6"/>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
            <p:nvSpPr>
              <p:cNvPr id="17"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8"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19"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0"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1"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2"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3"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4"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5"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6"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7"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8"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29"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0"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1"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2"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3"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4"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5"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6"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7"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sp>
            <p:nvSpPr>
              <p:cNvPr id="38"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grpFill/>
              <a:ln w="3">
                <a:solidFill>
                  <a:srgbClr val="0093DD"/>
                </a:solidFill>
                <a:prstDash val="solid"/>
                <a:round/>
              </a:ln>
            </p:spPr>
            <p:txBody>
              <a:bodyPr vert="horz" wrap="square" lIns="96403" tIns="48201" rIns="96403" bIns="48201" numCol="1" anchor="t" anchorCtr="0" compatLnSpc="1"/>
              <a:lstStyle/>
              <a:p>
                <a:endParaRPr lang="zh-CN" altLang="en-US"/>
              </a:p>
            </p:txBody>
          </p:sp>
        </p:grpSp>
      </p:grpSp>
      <p:sp>
        <p:nvSpPr>
          <p:cNvPr id="39" name="Freeform 5"/>
          <p:cNvSpPr>
            <a:spLocks noEditPoints="1"/>
          </p:cNvSpPr>
          <p:nvPr/>
        </p:nvSpPr>
        <p:spPr bwMode="auto">
          <a:xfrm>
            <a:off x="5186806" y="1803154"/>
            <a:ext cx="1835152" cy="1759722"/>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w="9525">
                <a:solidFill>
                  <a:srgbClr val="000000"/>
                </a:solidFill>
                <a:round/>
              </a14:hiddenLine>
            </a:ext>
          </a:extLst>
        </p:spPr>
        <p:txBody>
          <a:bodyPr vert="horz" wrap="square" lIns="96403" tIns="48201" rIns="96403" bIns="48201"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90"/>
                                          </p:val>
                                        </p:tav>
                                        <p:tav tm="100000">
                                          <p:val>
                                            <p:fltVal val="0"/>
                                          </p:val>
                                        </p:tav>
                                      </p:tavLst>
                                    </p:anim>
                                    <p:animEffect transition="in" filter="fade">
                                      <p:cBhvr>
                                        <p:cTn id="24" dur="500"/>
                                        <p:tgtEl>
                                          <p:spTgt spid="10"/>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90"/>
                                          </p:val>
                                        </p:tav>
                                        <p:tav tm="100000">
                                          <p:val>
                                            <p:fltVal val="0"/>
                                          </p:val>
                                        </p:tav>
                                      </p:tavLst>
                                    </p:anim>
                                    <p:animEffect transition="in" filter="fade">
                                      <p:cBhvr>
                                        <p:cTn id="30" dur="500"/>
                                        <p:tgtEl>
                                          <p:spTgt spid="11"/>
                                        </p:tgtEl>
                                      </p:cBhvr>
                                    </p:animEffect>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par>
                          <p:cTn id="47" fill="hold">
                            <p:stCondLst>
                              <p:cond delay="4000"/>
                            </p:stCondLst>
                            <p:childTnLst>
                              <p:par>
                                <p:cTn id="48" presetID="55"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1000" fill="hold"/>
                                        <p:tgtEl>
                                          <p:spTgt spid="6"/>
                                        </p:tgtEl>
                                        <p:attrNameLst>
                                          <p:attrName>ppt_w</p:attrName>
                                        </p:attrNameLst>
                                      </p:cBhvr>
                                      <p:tavLst>
                                        <p:tav tm="0">
                                          <p:val>
                                            <p:strVal val="#ppt_w*0.70"/>
                                          </p:val>
                                        </p:tav>
                                        <p:tav tm="100000">
                                          <p:val>
                                            <p:strVal val="#ppt_w"/>
                                          </p:val>
                                        </p:tav>
                                      </p:tavLst>
                                    </p:anim>
                                    <p:anim calcmode="lin" valueType="num">
                                      <p:cBhvr>
                                        <p:cTn id="51" dur="1000" fill="hold"/>
                                        <p:tgtEl>
                                          <p:spTgt spid="6"/>
                                        </p:tgtEl>
                                        <p:attrNameLst>
                                          <p:attrName>ppt_h</p:attrName>
                                        </p:attrNameLst>
                                      </p:cBhvr>
                                      <p:tavLst>
                                        <p:tav tm="0">
                                          <p:val>
                                            <p:strVal val="#ppt_h"/>
                                          </p:val>
                                        </p:tav>
                                        <p:tav tm="100000">
                                          <p:val>
                                            <p:strVal val="#ppt_h"/>
                                          </p:val>
                                        </p:tav>
                                      </p:tavLst>
                                    </p:anim>
                                    <p:animEffect transition="in" filter="fade">
                                      <p:cBhvr>
                                        <p:cTn id="5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p:bldP spid="11" grpId="0"/>
      <p:bldP spid="12" grpId="0" animBg="1"/>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a:spLocks noChangeArrowheads="1"/>
          </p:cNvSpPr>
          <p:nvPr/>
        </p:nvSpPr>
        <p:spPr bwMode="auto">
          <a:xfrm>
            <a:off x="5285223" y="444555"/>
            <a:ext cx="1621555"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什么是毒品</a:t>
            </a:r>
            <a:endParaRPr lang="en-US" altLang="zh-CN" b="1" dirty="0">
              <a:solidFill>
                <a:schemeClr val="tx1"/>
              </a:solidFill>
              <a:latin typeface="微软雅黑" panose="020B0503020204020204" pitchFamily="34" charset="-122"/>
            </a:endParaRPr>
          </a:p>
        </p:txBody>
      </p:sp>
      <p:sp>
        <p:nvSpPr>
          <p:cNvPr id="11" name="Freeform 40"/>
          <p:cNvSpPr>
            <a:spLocks noEditPoints="1"/>
          </p:cNvSpPr>
          <p:nvPr/>
        </p:nvSpPr>
        <p:spPr bwMode="auto">
          <a:xfrm>
            <a:off x="554439" y="303592"/>
            <a:ext cx="264840" cy="523992"/>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3200"/>
          </a:p>
        </p:txBody>
      </p:sp>
      <p:cxnSp>
        <p:nvCxnSpPr>
          <p:cNvPr id="12" name="直接连接符 11"/>
          <p:cNvCxnSpPr/>
          <p:nvPr/>
        </p:nvCxnSpPr>
        <p:spPr bwMode="auto">
          <a:xfrm flipH="1">
            <a:off x="986394" y="821545"/>
            <a:ext cx="989773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2029279" y="1375119"/>
            <a:ext cx="3326552" cy="584775"/>
          </a:xfrm>
          <a:prstGeom prst="rect">
            <a:avLst/>
          </a:prstGeom>
        </p:spPr>
        <p:txBody>
          <a:bodyPr wrap="none">
            <a:spAutoFit/>
          </a:bodyPr>
          <a:lstStyle/>
          <a:p>
            <a:r>
              <a:rPr lang="zh-CN" altLang="en-US" sz="3200" b="1" spc="300" dirty="0">
                <a:latin typeface="微软雅黑" panose="020B0503020204020204" pitchFamily="34" charset="-122"/>
                <a:ea typeface="微软雅黑" panose="020B0503020204020204" pitchFamily="34" charset="-122"/>
              </a:rPr>
              <a:t>常见毒品汇总表</a:t>
            </a:r>
            <a:endParaRPr lang="zh-CN" altLang="en-US" sz="3200" b="1" spc="300" dirty="0">
              <a:latin typeface="微软雅黑" panose="020B0503020204020204" pitchFamily="34" charset="-122"/>
              <a:ea typeface="微软雅黑" panose="020B0503020204020204" pitchFamily="34" charset="-122"/>
            </a:endParaRPr>
          </a:p>
        </p:txBody>
      </p:sp>
      <p:graphicFrame>
        <p:nvGraphicFramePr>
          <p:cNvPr id="6" name="Group 2"/>
          <p:cNvGraphicFramePr>
            <a:graphicFrameLocks noGrp="1"/>
          </p:cNvGraphicFramePr>
          <p:nvPr/>
        </p:nvGraphicFramePr>
        <p:xfrm>
          <a:off x="2029460" y="2078990"/>
          <a:ext cx="8002905" cy="3710305"/>
        </p:xfrm>
        <a:graphic>
          <a:graphicData uri="http://schemas.openxmlformats.org/drawingml/2006/table">
            <a:tbl>
              <a:tblPr/>
              <a:tblGrid>
                <a:gridCol w="1734185"/>
                <a:gridCol w="2032635"/>
                <a:gridCol w="2088515"/>
                <a:gridCol w="2147570"/>
              </a:tblGrid>
              <a:tr h="68262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鸦片</a:t>
                      </a:r>
                      <a:endPar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吗啡</a:t>
                      </a:r>
                      <a:endPar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冰毒</a:t>
                      </a:r>
                      <a:endPar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大麻</a:t>
                      </a:r>
                      <a:endPar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r>
              <a:tr h="89916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rPr>
                        <a:t>海洛因</a:t>
                      </a:r>
                      <a:endPar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K</a:t>
                      </a:r>
                      <a:r>
                        <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粉</a:t>
                      </a:r>
                      <a:endPar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度冷丁</a:t>
                      </a:r>
                      <a:endPar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rPr>
                        <a:t>摇头丸</a:t>
                      </a:r>
                      <a:endPar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r>
              <a:tr h="112839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rPr>
                        <a:t>麦司卡林</a:t>
                      </a:r>
                      <a:endPar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rPr>
                        <a:t>美沙酮</a:t>
                      </a:r>
                      <a:endPar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安纳咖</a:t>
                      </a:r>
                      <a:endPar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麦角酸二乙基酰胺</a:t>
                      </a:r>
                      <a:r>
                        <a:rPr kumimoji="0" lang="en-US" altLang="zh-CN"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(LSD) </a:t>
                      </a:r>
                      <a:endParaRPr kumimoji="0" lang="en-US" altLang="zh-CN"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r>
              <a:tr h="100012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algn="l" defTabSz="914400" rtl="0" eaLnBrk="1" fontAlgn="base" latinLnBrk="0" hangingPunct="1">
                        <a:lnSpc>
                          <a:spcPct val="100000"/>
                        </a:lnSpc>
                        <a:buClrTx/>
                        <a:buSzTx/>
                        <a:buFontTx/>
                        <a:buNone/>
                      </a:pPr>
                      <a:endPar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p>
                      <a:pPr marL="0" marR="0" lvl="0" algn="l" defTabSz="914400" rtl="0" eaLnBrk="1" fontAlgn="base" latinLnBrk="0" hangingPunct="1">
                        <a:lnSpc>
                          <a:spcPct val="100000"/>
                        </a:lnSpc>
                        <a:buClrTx/>
                        <a:buSzTx/>
                        <a:buFontTx/>
                        <a:buNone/>
                      </a:pPr>
                      <a:endPar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p>
                      <a:pPr marL="0" marR="0" lvl="0" algn="l" defTabSz="914400" rtl="0" eaLnBrk="1" fontAlgn="base" latinLnBrk="0" hangingPunct="1">
                        <a:lnSpc>
                          <a:spcPct val="100000"/>
                        </a:lnSpc>
                        <a:buClrTx/>
                        <a:buSzTx/>
                        <a:buFontTx/>
                        <a:buNone/>
                      </a:pPr>
                      <a:endPar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p>
                      <a:pPr marL="0" marR="0" lvl="0" algn="l" defTabSz="914400" rtl="0" eaLnBrk="1" fontAlgn="base" latinLnBrk="0" hangingPunct="1">
                        <a:lnSpc>
                          <a:spcPct val="100000"/>
                        </a:lnSpc>
                        <a:buClrTx/>
                        <a:buSzTx/>
                        <a:buFontTx/>
                        <a:buNone/>
                      </a:pPr>
                      <a:r>
                        <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rPr>
                        <a:t>                   </a:t>
                      </a:r>
                      <a:endPar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txBody>
                  <a:tcPr vert="eaVert"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rPr>
                        <a:t>苯环已哌啶</a:t>
                      </a:r>
                      <a:r>
                        <a:rPr kumimoji="0" lang="en-US" altLang="zh-CN"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rPr>
                        <a:t>(PCP) </a:t>
                      </a:r>
                      <a:endParaRPr kumimoji="0" lang="en-US" altLang="zh-CN"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rPr>
                        <a:t>可卡因</a:t>
                      </a:r>
                      <a:endParaRPr kumimoji="0" lang="zh-CN" altLang="en-US" sz="2400" b="0" i="0" u="none" strike="noStrike" cap="none" normalizeH="0" baseline="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rPr>
                        <a:t>咖啡因</a:t>
                      </a:r>
                      <a:endParaRPr kumimoji="0" lang="zh-CN" altLang="en-US" sz="2400" b="0" i="0" u="none" strike="noStrike" cap="none" normalizeH="0" baseline="0" dirty="0">
                        <a:ln>
                          <a:noFill/>
                        </a:ln>
                        <a:solidFill>
                          <a:srgbClr val="FF0000"/>
                        </a:solidFill>
                        <a:effectLst/>
                        <a:latin typeface="华文新魏" panose="02010800040101010101" pitchFamily="2" charset="-122"/>
                        <a:ea typeface="华文新魏" panose="02010800040101010101" pitchFamily="2" charset="-122"/>
                      </a:endParaRPr>
                    </a:p>
                  </a:txBody>
                  <a:tcPr anchor="ct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tx1"/>
                    </a:solidFill>
                  </a:tcPr>
                </a:tc>
              </a:tr>
            </a:tbl>
          </a:graphicData>
        </a:graphic>
      </p:graphicFrame>
      <p:sp>
        <p:nvSpPr>
          <p:cNvPr id="3" name="文本框 2"/>
          <p:cNvSpPr txBox="1"/>
          <p:nvPr/>
        </p:nvSpPr>
        <p:spPr>
          <a:xfrm>
            <a:off x="2029460" y="4860925"/>
            <a:ext cx="1736090" cy="829945"/>
          </a:xfrm>
          <a:prstGeom prst="rect">
            <a:avLst/>
          </a:prstGeom>
          <a:noFill/>
        </p:spPr>
        <p:txBody>
          <a:bodyPr wrap="square" rtlCol="0">
            <a:spAutoFit/>
            <a:scene3d>
              <a:camera prst="orthographicFront"/>
              <a:lightRig rig="threePt" dir="t"/>
            </a:scene3d>
          </a:bodyPr>
          <a:p>
            <a:r>
              <a:rPr lang="zh-CN" altLang="zh-CN" sz="2400">
                <a:ln/>
                <a:solidFill>
                  <a:srgbClr val="FF0000"/>
                </a:solidFill>
                <a:effectLst>
                  <a:outerShdw blurRad="38100" dist="25400" dir="5400000" algn="ctr" rotWithShape="0">
                    <a:srgbClr val="6E747A">
                      <a:alpha val="43000"/>
                    </a:srgbClr>
                  </a:outerShdw>
                </a:effectLst>
                <a:latin typeface="华文新魏" panose="02010800040101010101" pitchFamily="2" charset="-122"/>
                <a:ea typeface="华文新魏" panose="02010800040101010101" pitchFamily="2" charset="-122"/>
              </a:rPr>
              <a:t>盐酸二氢埃托菲</a:t>
            </a:r>
            <a:endParaRPr lang="zh-CN" altLang="zh-CN" sz="2400">
              <a:ln/>
              <a:solidFill>
                <a:srgbClr val="FF0000"/>
              </a:solidFill>
              <a:effectLst>
                <a:outerShdw blurRad="38100" dist="25400" dir="5400000" algn="ctr" rotWithShape="0">
                  <a:srgbClr val="6E747A">
                    <a:alpha val="43000"/>
                  </a:srgbClr>
                </a:outerShdw>
              </a:effectLst>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180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7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200"/>
                            </p:stCondLst>
                            <p:childTnLst>
                              <p:par>
                                <p:cTn id="25" presetID="14"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5" grpId="0"/>
    </p:bldLst>
  </p:timing>
</p:sld>
</file>

<file path=ppt/tags/tag1.xml><?xml version="1.0" encoding="utf-8"?>
<p:tagLst xmlns:p="http://schemas.openxmlformats.org/presentationml/2006/main">
  <p:tag name="ISPRING_PRESENTATION_TITLE" val="PowerPoint 演示文稿"/>
  <p:tag name="KSO_WM_DOC_GUID" val="{a931ef94-494a-4b51-ba8e-4f97ff94fa1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2368</Words>
  <Application>WPS 演示</Application>
  <PresentationFormat>宽屏</PresentationFormat>
  <Paragraphs>252</Paragraphs>
  <Slides>21</Slides>
  <Notes>21</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21</vt:i4>
      </vt:variant>
    </vt:vector>
  </HeadingPairs>
  <TitlesOfParts>
    <vt:vector size="34" baseType="lpstr">
      <vt:lpstr>Arial</vt:lpstr>
      <vt:lpstr>宋体</vt:lpstr>
      <vt:lpstr>Wingdings</vt:lpstr>
      <vt:lpstr>微软雅黑</vt:lpstr>
      <vt:lpstr>Calibri</vt:lpstr>
      <vt:lpstr>仿宋_GB2312</vt:lpstr>
      <vt:lpstr>华文新魏</vt:lpstr>
      <vt:lpstr>等线</vt:lpstr>
      <vt:lpstr>Arial Unicode MS</vt:lpstr>
      <vt:lpstr>黑体</vt:lpstr>
      <vt:lpstr>等线 Light</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千里马设计有限公司</dc:creator>
  <cp:lastModifiedBy>何家勇</cp:lastModifiedBy>
  <cp:revision>42</cp:revision>
  <dcterms:created xsi:type="dcterms:W3CDTF">2018-04-02T05:34:00Z</dcterms:created>
  <dcterms:modified xsi:type="dcterms:W3CDTF">2019-04-17T10:05:17Z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