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package" ContentType="application/vnd.openxmlformats-officedocument.package"/>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4" r:id="rId1"/>
  </p:sldMasterIdLst>
  <p:notesMasterIdLst>
    <p:notesMasterId r:id="rId46"/>
  </p:notesMasterIdLst>
  <p:handoutMasterIdLst>
    <p:handoutMasterId r:id="rId47"/>
  </p:handoutMasterIdLst>
  <p:sldIdLst>
    <p:sldId id="453" r:id="rId2"/>
    <p:sldId id="256" r:id="rId3"/>
    <p:sldId id="471" r:id="rId4"/>
    <p:sldId id="382" r:id="rId5"/>
    <p:sldId id="456" r:id="rId6"/>
    <p:sldId id="388" r:id="rId7"/>
    <p:sldId id="454" r:id="rId8"/>
    <p:sldId id="427" r:id="rId9"/>
    <p:sldId id="394" r:id="rId10"/>
    <p:sldId id="399" r:id="rId11"/>
    <p:sldId id="398" r:id="rId12"/>
    <p:sldId id="443" r:id="rId13"/>
    <p:sldId id="473" r:id="rId14"/>
    <p:sldId id="400" r:id="rId15"/>
    <p:sldId id="407" r:id="rId16"/>
    <p:sldId id="411" r:id="rId17"/>
    <p:sldId id="414" r:id="rId18"/>
    <p:sldId id="415" r:id="rId19"/>
    <p:sldId id="419" r:id="rId20"/>
    <p:sldId id="421" r:id="rId21"/>
    <p:sldId id="461" r:id="rId22"/>
    <p:sldId id="425" r:id="rId23"/>
    <p:sldId id="428" r:id="rId24"/>
    <p:sldId id="424" r:id="rId25"/>
    <p:sldId id="430" r:id="rId26"/>
    <p:sldId id="423" r:id="rId27"/>
    <p:sldId id="468" r:id="rId28"/>
    <p:sldId id="469" r:id="rId29"/>
    <p:sldId id="470" r:id="rId30"/>
    <p:sldId id="435" r:id="rId31"/>
    <p:sldId id="438" r:id="rId32"/>
    <p:sldId id="441" r:id="rId33"/>
    <p:sldId id="445" r:id="rId34"/>
    <p:sldId id="447" r:id="rId35"/>
    <p:sldId id="448" r:id="rId36"/>
    <p:sldId id="459" r:id="rId37"/>
    <p:sldId id="460" r:id="rId38"/>
    <p:sldId id="449" r:id="rId39"/>
    <p:sldId id="463" r:id="rId40"/>
    <p:sldId id="464" r:id="rId41"/>
    <p:sldId id="474" r:id="rId42"/>
    <p:sldId id="452" r:id="rId43"/>
    <p:sldId id="451" r:id="rId44"/>
    <p:sldId id="437" r:id="rId45"/>
  </p:sldIdLst>
  <p:sldSz cx="9145588" cy="5145088"/>
  <p:notesSz cx="6858000" cy="9144000"/>
  <p:custDataLst>
    <p:tags r:id="rId48"/>
  </p:custDataLst>
  <p:defaultTextStyle>
    <a:defPPr>
      <a:defRPr lang="en-US"/>
    </a:defPPr>
    <a:lvl1pPr algn="ctr" rtl="0" fontAlgn="base">
      <a:spcBef>
        <a:spcPct val="0"/>
      </a:spcBef>
      <a:spcAft>
        <a:spcPct val="0"/>
      </a:spcAft>
      <a:defRPr kern="1200">
        <a:solidFill>
          <a:schemeClr val="tx1"/>
        </a:solidFill>
        <a:latin typeface="Amelia BT" pitchFamily="82" charset="0"/>
        <a:ea typeface="+mn-ea"/>
        <a:cs typeface="+mn-cs"/>
      </a:defRPr>
    </a:lvl1pPr>
    <a:lvl2pPr marL="362925" algn="ctr" rtl="0" fontAlgn="base">
      <a:spcBef>
        <a:spcPct val="0"/>
      </a:spcBef>
      <a:spcAft>
        <a:spcPct val="0"/>
      </a:spcAft>
      <a:defRPr kern="1200">
        <a:solidFill>
          <a:schemeClr val="tx1"/>
        </a:solidFill>
        <a:latin typeface="Amelia BT" pitchFamily="82" charset="0"/>
        <a:ea typeface="+mn-ea"/>
        <a:cs typeface="+mn-cs"/>
      </a:defRPr>
    </a:lvl2pPr>
    <a:lvl3pPr marL="725851" algn="ctr" rtl="0" fontAlgn="base">
      <a:spcBef>
        <a:spcPct val="0"/>
      </a:spcBef>
      <a:spcAft>
        <a:spcPct val="0"/>
      </a:spcAft>
      <a:defRPr kern="1200">
        <a:solidFill>
          <a:schemeClr val="tx1"/>
        </a:solidFill>
        <a:latin typeface="Amelia BT" pitchFamily="82" charset="0"/>
        <a:ea typeface="+mn-ea"/>
        <a:cs typeface="+mn-cs"/>
      </a:defRPr>
    </a:lvl3pPr>
    <a:lvl4pPr marL="1088776" algn="ctr" rtl="0" fontAlgn="base">
      <a:spcBef>
        <a:spcPct val="0"/>
      </a:spcBef>
      <a:spcAft>
        <a:spcPct val="0"/>
      </a:spcAft>
      <a:defRPr kern="1200">
        <a:solidFill>
          <a:schemeClr val="tx1"/>
        </a:solidFill>
        <a:latin typeface="Amelia BT" pitchFamily="82" charset="0"/>
        <a:ea typeface="+mn-ea"/>
        <a:cs typeface="+mn-cs"/>
      </a:defRPr>
    </a:lvl4pPr>
    <a:lvl5pPr marL="1451701" algn="ctr" rtl="0" fontAlgn="base">
      <a:spcBef>
        <a:spcPct val="0"/>
      </a:spcBef>
      <a:spcAft>
        <a:spcPct val="0"/>
      </a:spcAft>
      <a:defRPr kern="1200">
        <a:solidFill>
          <a:schemeClr val="tx1"/>
        </a:solidFill>
        <a:latin typeface="Amelia BT" pitchFamily="82" charset="0"/>
        <a:ea typeface="+mn-ea"/>
        <a:cs typeface="+mn-cs"/>
      </a:defRPr>
    </a:lvl5pPr>
    <a:lvl6pPr marL="1814627" algn="l" defTabSz="725851" rtl="0" eaLnBrk="1" latinLnBrk="0" hangingPunct="1">
      <a:defRPr kern="1200">
        <a:solidFill>
          <a:schemeClr val="tx1"/>
        </a:solidFill>
        <a:latin typeface="Amelia BT" pitchFamily="82" charset="0"/>
        <a:ea typeface="+mn-ea"/>
        <a:cs typeface="+mn-cs"/>
      </a:defRPr>
    </a:lvl6pPr>
    <a:lvl7pPr marL="2177552" algn="l" defTabSz="725851" rtl="0" eaLnBrk="1" latinLnBrk="0" hangingPunct="1">
      <a:defRPr kern="1200">
        <a:solidFill>
          <a:schemeClr val="tx1"/>
        </a:solidFill>
        <a:latin typeface="Amelia BT" pitchFamily="82" charset="0"/>
        <a:ea typeface="+mn-ea"/>
        <a:cs typeface="+mn-cs"/>
      </a:defRPr>
    </a:lvl7pPr>
    <a:lvl8pPr marL="2540478" algn="l" defTabSz="725851" rtl="0" eaLnBrk="1" latinLnBrk="0" hangingPunct="1">
      <a:defRPr kern="1200">
        <a:solidFill>
          <a:schemeClr val="tx1"/>
        </a:solidFill>
        <a:latin typeface="Amelia BT" pitchFamily="82" charset="0"/>
        <a:ea typeface="+mn-ea"/>
        <a:cs typeface="+mn-cs"/>
      </a:defRPr>
    </a:lvl8pPr>
    <a:lvl9pPr marL="2903403" algn="l" defTabSz="725851" rtl="0" eaLnBrk="1" latinLnBrk="0" hangingPunct="1">
      <a:defRPr kern="1200">
        <a:solidFill>
          <a:schemeClr val="tx1"/>
        </a:solidFill>
        <a:latin typeface="Amelia BT" pitchFamily="82" charset="0"/>
        <a:ea typeface="+mn-ea"/>
        <a:cs typeface="+mn-cs"/>
      </a:defRPr>
    </a:lvl9pPr>
  </p:defaultTextStyle>
  <p:extLst>
    <p:ext uri="{EFAFB233-063F-42B5-8137-9DF3F51BA10A}">
      <p15:sldGuideLst xmlns:p15="http://schemas.microsoft.com/office/powerpoint/2012/main" xmlns="">
        <p15:guide id="1" orient="horz" pos="1621">
          <p15:clr>
            <a:srgbClr val="A4A3A4"/>
          </p15:clr>
        </p15:guide>
        <p15:guide id="2" pos="288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FCFCFC"/>
    <a:srgbClr val="9A0000"/>
    <a:srgbClr val="9900CC"/>
    <a:srgbClr val="003366"/>
    <a:srgbClr val="008000"/>
    <a:srgbClr val="0070C0"/>
    <a:srgbClr val="0042A2"/>
    <a:srgbClr val="0066FF"/>
    <a:srgbClr val="66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96"/>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86369" autoAdjust="0"/>
  </p:normalViewPr>
  <p:slideViewPr>
    <p:cSldViewPr>
      <p:cViewPr varScale="1">
        <p:scale>
          <a:sx n="152" d="100"/>
          <a:sy n="152" d="100"/>
        </p:scale>
        <p:origin x="-444" y="114"/>
      </p:cViewPr>
      <p:guideLst>
        <p:guide orient="horz" pos="1621"/>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5" d="100"/>
          <a:sy n="65" d="100"/>
        </p:scale>
        <p:origin x="-1680"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package1.package"/></Relationships>
</file>

<file path=ppt/charts/_rels/chart2.xml.rels><?xml version="1.0" encoding="UTF-8" standalone="yes"?>
<Relationships xmlns="http://schemas.openxmlformats.org/package/2006/relationships"><Relationship Id="rId1" Type="http://schemas.openxmlformats.org/officeDocument/2006/relationships/package" Target="../embeddings/package2.package"/></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title>
      <c:tx>
        <c:rich>
          <a:bodyPr/>
          <a:lstStyle/>
          <a:p>
            <a:pPr>
              <a:defRPr>
                <a:latin typeface="楷体" pitchFamily="49" charset="-122"/>
                <a:ea typeface="楷体" pitchFamily="49" charset="-122"/>
              </a:defRPr>
            </a:pPr>
            <a:r>
              <a:rPr lang="zh-CN" altLang="en-US" sz="1600" dirty="0" smtClean="0">
                <a:latin typeface="楷体" pitchFamily="49" charset="-122"/>
                <a:ea typeface="楷体" pitchFamily="49" charset="-122"/>
              </a:rPr>
              <a:t>吸毒人数占比</a:t>
            </a:r>
            <a:endParaRPr lang="zh-CN" altLang="en-US" sz="1600" dirty="0">
              <a:latin typeface="楷体" pitchFamily="49" charset="-122"/>
              <a:ea typeface="楷体" pitchFamily="49" charset="-122"/>
            </a:endParaRPr>
          </a:p>
        </c:rich>
      </c:tx>
      <c:layout/>
    </c:title>
    <c:plotArea>
      <c:layout/>
      <c:pieChart>
        <c:varyColors val="1"/>
        <c:ser>
          <c:idx val="0"/>
          <c:order val="0"/>
          <c:tx>
            <c:strRef>
              <c:f>Sheet1!$B$1</c:f>
              <c:strCache>
                <c:ptCount val="1"/>
                <c:pt idx="0">
                  <c:v>销售额</c:v>
                </c:pt>
              </c:strCache>
            </c:strRef>
          </c:tx>
          <c:dLbls>
            <c:dLbl>
              <c:idx val="0"/>
              <c:layout/>
              <c:tx>
                <c:rich>
                  <a:bodyPr/>
                  <a:lstStyle/>
                  <a:p>
                    <a:r>
                      <a:rPr lang="en-US" altLang="zh-CN" sz="1600" dirty="0" smtClean="0">
                        <a:latin typeface="楷体" pitchFamily="49" charset="-122"/>
                        <a:ea typeface="楷体" pitchFamily="49" charset="-122"/>
                      </a:rPr>
                      <a:t>1</a:t>
                    </a:r>
                    <a:r>
                      <a:rPr lang="en-US" altLang="zh-CN" sz="1600" dirty="0" smtClean="0"/>
                      <a:t>8</a:t>
                    </a:r>
                    <a:r>
                      <a:rPr lang="zh-CN" altLang="en-US" sz="1600" dirty="0" smtClean="0"/>
                      <a:t>岁至</a:t>
                    </a:r>
                    <a:r>
                      <a:rPr lang="en-US" altLang="zh-CN" sz="1600" dirty="0" smtClean="0"/>
                      <a:t>35</a:t>
                    </a:r>
                    <a:r>
                      <a:rPr lang="zh-CN" altLang="en-US" sz="1600" dirty="0" smtClean="0"/>
                      <a:t>岁</a:t>
                    </a:r>
                    <a:r>
                      <a:rPr lang="zh-CN" altLang="en-US" dirty="0" smtClean="0"/>
                      <a:t>占</a:t>
                    </a:r>
                    <a:r>
                      <a:rPr lang="en-US" altLang="zh-CN" dirty="0" smtClean="0"/>
                      <a:t>55.6%</a:t>
                    </a:r>
                    <a:endParaRPr lang="en-US" altLang="zh-CN" dirty="0"/>
                  </a:p>
                </c:rich>
              </c:tx>
              <c:showCatName val="1"/>
              <c:showPercent val="1"/>
            </c:dLbl>
            <c:dLbl>
              <c:idx val="1"/>
              <c:layout/>
              <c:tx>
                <c:rich>
                  <a:bodyPr/>
                  <a:lstStyle/>
                  <a:p>
                    <a:r>
                      <a:rPr lang="en-US" altLang="zh-CN" sz="1600" dirty="0" smtClean="0">
                        <a:latin typeface="楷体" pitchFamily="49" charset="-122"/>
                        <a:ea typeface="楷体" pitchFamily="49" charset="-122"/>
                      </a:rPr>
                      <a:t>3</a:t>
                    </a:r>
                    <a:r>
                      <a:rPr lang="en-US" altLang="zh-CN" sz="1600" dirty="0" smtClean="0"/>
                      <a:t>6</a:t>
                    </a:r>
                    <a:r>
                      <a:rPr lang="zh-CN" altLang="en-US" sz="1600" dirty="0" smtClean="0"/>
                      <a:t>岁至</a:t>
                    </a:r>
                    <a:r>
                      <a:rPr lang="en-US" altLang="zh-CN" sz="1600" dirty="0" smtClean="0"/>
                      <a:t>59</a:t>
                    </a:r>
                    <a:r>
                      <a:rPr lang="zh-CN" altLang="en-US" sz="1600" dirty="0" smtClean="0"/>
                      <a:t>岁占</a:t>
                    </a:r>
                    <a:r>
                      <a:rPr lang="en-US" altLang="zh-CN" sz="1600" dirty="0" smtClean="0"/>
                      <a:t>43%</a:t>
                    </a:r>
                    <a:endParaRPr lang="zh-CN" altLang="en-US" sz="1600" dirty="0"/>
                  </a:p>
                </c:rich>
              </c:tx>
              <c:showCatName val="1"/>
              <c:showPercent val="1"/>
            </c:dLbl>
            <c:dLbl>
              <c:idx val="2"/>
              <c:layout/>
              <c:tx>
                <c:rich>
                  <a:bodyPr/>
                  <a:lstStyle/>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prstClr val="black"/>
                        </a:solidFill>
                        <a:latin typeface="楷体" pitchFamily="49" charset="-122"/>
                        <a:ea typeface="楷体" pitchFamily="49" charset="-122"/>
                        <a:cs typeface="+mn-cs"/>
                      </a:defRPr>
                    </a:pPr>
                    <a:r>
                      <a:rPr lang="en-US" altLang="zh-CN" sz="1600" b="0" i="0" baseline="0" dirty="0" smtClean="0">
                        <a:latin typeface="楷体" pitchFamily="49" charset="-122"/>
                        <a:ea typeface="楷体" pitchFamily="49" charset="-122"/>
                      </a:rPr>
                      <a:t>1</a:t>
                    </a:r>
                    <a:r>
                      <a:rPr lang="en-US" altLang="zh-CN" sz="1600" b="0" i="0" baseline="0" dirty="0" smtClean="0"/>
                      <a:t>8</a:t>
                    </a:r>
                    <a:r>
                      <a:rPr lang="zh-CN" altLang="zh-CN" sz="1600" b="0" i="0" baseline="0" dirty="0" smtClean="0"/>
                      <a:t>岁以下占</a:t>
                    </a:r>
                    <a:r>
                      <a:rPr lang="en-US" altLang="zh-CN" sz="1600" b="0" i="0" baseline="0" dirty="0" smtClean="0"/>
                      <a:t>0.6%</a:t>
                    </a:r>
                    <a:endParaRPr lang="zh-CN" altLang="zh-CN" sz="1600" b="0" i="0" baseline="0" dirty="0" smtClean="0"/>
                  </a:p>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prstClr val="black"/>
                        </a:solidFill>
                        <a:latin typeface="楷体" pitchFamily="49" charset="-122"/>
                        <a:ea typeface="楷体" pitchFamily="49" charset="-122"/>
                        <a:cs typeface="+mn-cs"/>
                      </a:defRPr>
                    </a:pPr>
                    <a:endParaRPr lang="en-US" altLang="zh-CN" sz="1600" dirty="0"/>
                  </a:p>
                </c:rich>
              </c:tx>
              <c:spPr/>
              <c:showCatName val="1"/>
              <c:showPercent val="1"/>
            </c:dLbl>
            <c:dLbl>
              <c:idx val="3"/>
              <c:layout/>
              <c:tx>
                <c:rich>
                  <a:bodyPr/>
                  <a:lstStyle/>
                  <a:p>
                    <a:r>
                      <a:rPr lang="en-US" altLang="zh-CN" sz="1600" b="0" i="0" baseline="0" dirty="0" smtClean="0">
                        <a:latin typeface="楷体" pitchFamily="49" charset="-122"/>
                        <a:ea typeface="楷体" pitchFamily="49" charset="-122"/>
                      </a:rPr>
                      <a:t>6</a:t>
                    </a:r>
                    <a:r>
                      <a:rPr lang="en-US" altLang="zh-CN" sz="1600" b="0" i="0" baseline="0" dirty="0" smtClean="0"/>
                      <a:t>0</a:t>
                    </a:r>
                    <a:r>
                      <a:rPr lang="zh-CN" altLang="zh-CN" sz="1600" b="0" i="0" baseline="0" dirty="0" smtClean="0"/>
                      <a:t>岁以上占</a:t>
                    </a:r>
                    <a:r>
                      <a:rPr lang="en-US" altLang="zh-CN" sz="1600" b="0" i="0" baseline="0" dirty="0" smtClean="0"/>
                      <a:t>0.8%</a:t>
                    </a:r>
                    <a:endParaRPr lang="en-US" altLang="zh-CN" sz="1600" b="0" i="0" baseline="0" dirty="0"/>
                  </a:p>
                </c:rich>
              </c:tx>
              <c:showCatName val="1"/>
              <c:showPercent val="1"/>
            </c:dLbl>
            <c:txPr>
              <a:bodyPr/>
              <a:lstStyle/>
              <a:p>
                <a:pPr>
                  <a:defRPr sz="1600">
                    <a:latin typeface="楷体" pitchFamily="49" charset="-122"/>
                    <a:ea typeface="楷体" pitchFamily="49" charset="-122"/>
                  </a:defRPr>
                </a:pPr>
                <a:endParaRPr lang="zh-CN"/>
              </a:p>
            </c:txPr>
            <c:showCatName val="1"/>
            <c:showPercent val="1"/>
            <c:showLeaderLines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6.5</c:v>
                </c:pt>
                <c:pt idx="1">
                  <c:v>4.3</c:v>
                </c:pt>
                <c:pt idx="2">
                  <c:v>0.60000000000000064</c:v>
                </c:pt>
                <c:pt idx="3">
                  <c:v>0.8</c:v>
                </c:pt>
              </c:numCache>
            </c:numRef>
          </c:val>
        </c:ser>
        <c:dLbls>
          <c:showCatName val="1"/>
          <c:showPercent val="1"/>
        </c:dLbls>
        <c:firstSliceAng val="0"/>
      </c:pieChart>
    </c:plotArea>
    <c:plotVisOnly val="1"/>
  </c:chart>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title>
      <c:tx>
        <c:rich>
          <a:bodyPr/>
          <a:lstStyle/>
          <a:p>
            <a:pPr>
              <a:defRPr/>
            </a:pPr>
            <a:r>
              <a:rPr lang="zh-CN" altLang="en-US" sz="1600" dirty="0" smtClean="0">
                <a:latin typeface="楷体" pitchFamily="49" charset="-122"/>
                <a:ea typeface="楷体" pitchFamily="49" charset="-122"/>
              </a:rPr>
              <a:t>滥用毒品类占比</a:t>
            </a:r>
            <a:endParaRPr lang="zh-CN" altLang="en-US" sz="1600" dirty="0">
              <a:latin typeface="楷体" pitchFamily="49" charset="-122"/>
              <a:ea typeface="楷体" pitchFamily="49" charset="-122"/>
            </a:endParaRPr>
          </a:p>
        </c:rich>
      </c:tx>
      <c:layout/>
    </c:title>
    <c:view3D>
      <c:rotX val="30"/>
      <c:perspective val="30"/>
    </c:view3D>
    <c:plotArea>
      <c:layout>
        <c:manualLayout>
          <c:layoutTarget val="inner"/>
          <c:xMode val="edge"/>
          <c:yMode val="edge"/>
          <c:x val="0.10343555739743059"/>
          <c:y val="0.25002185411877276"/>
          <c:w val="0.81067274485425944"/>
          <c:h val="0.698248552132683"/>
        </c:manualLayout>
      </c:layout>
      <c:pie3DChart>
        <c:varyColors val="1"/>
        <c:ser>
          <c:idx val="0"/>
          <c:order val="0"/>
          <c:tx>
            <c:strRef>
              <c:f>Sheet1!$B$1</c:f>
              <c:strCache>
                <c:ptCount val="1"/>
                <c:pt idx="0">
                  <c:v>销售额</c:v>
                </c:pt>
              </c:strCache>
            </c:strRef>
          </c:tx>
          <c:dLbls>
            <c:dLbl>
              <c:idx val="0"/>
              <c:layout/>
              <c:tx>
                <c:rich>
                  <a:bodyPr/>
                  <a:lstStyle/>
                  <a:p>
                    <a:r>
                      <a:rPr lang="zh-CN" altLang="en-US" sz="1400" b="0" dirty="0" smtClean="0">
                        <a:latin typeface="楷体" pitchFamily="49" charset="-122"/>
                        <a:ea typeface="楷体" pitchFamily="49" charset="-122"/>
                      </a:rPr>
                      <a:t>滥</a:t>
                    </a:r>
                    <a:r>
                      <a:rPr lang="zh-CN" altLang="en-US" sz="1400" dirty="0" smtClean="0"/>
                      <a:t>用合成毒品人数占</a:t>
                    </a:r>
                    <a:r>
                      <a:rPr lang="en-US" altLang="zh-CN" sz="1400" dirty="0" smtClean="0"/>
                      <a:t>60.2%</a:t>
                    </a:r>
                    <a:endParaRPr lang="zh-CN" altLang="en-US" sz="1400" dirty="0"/>
                  </a:p>
                </c:rich>
              </c:tx>
              <c:showCatName val="1"/>
            </c:dLbl>
            <c:dLbl>
              <c:idx val="1"/>
              <c:layout>
                <c:manualLayout>
                  <c:x val="0.15180934725260944"/>
                  <c:y val="3.6583211676318296E-4"/>
                </c:manualLayout>
              </c:layout>
              <c:tx>
                <c:rich>
                  <a:bodyPr/>
                  <a:lstStyle/>
                  <a:p>
                    <a:r>
                      <a:rPr lang="zh-CN" altLang="en-US" sz="1600" b="0" dirty="0" smtClean="0">
                        <a:latin typeface="楷体" pitchFamily="49" charset="-122"/>
                        <a:ea typeface="楷体" pitchFamily="49" charset="-122"/>
                      </a:rPr>
                      <a:t>滥</a:t>
                    </a:r>
                    <a:r>
                      <a:rPr lang="zh-CN" altLang="en-US" sz="1600" dirty="0" smtClean="0"/>
                      <a:t>用阿片类毒品占</a:t>
                    </a:r>
                    <a:r>
                      <a:rPr lang="en-US" altLang="zh-CN" sz="1600" dirty="0" smtClean="0"/>
                      <a:t>38%</a:t>
                    </a:r>
                    <a:endParaRPr lang="zh-CN" altLang="en-US" sz="1600" dirty="0"/>
                  </a:p>
                </c:rich>
              </c:tx>
              <c:showCatName val="1"/>
            </c:dLbl>
            <c:dLbl>
              <c:idx val="2"/>
              <c:layout/>
              <c:tx>
                <c:rich>
                  <a:bodyPr/>
                  <a:lstStyle/>
                  <a:p>
                    <a:r>
                      <a:rPr lang="zh-CN" altLang="en-US" sz="1600" b="0" smtClean="0">
                        <a:latin typeface="楷体" pitchFamily="49" charset="-122"/>
                        <a:ea typeface="楷体" pitchFamily="49" charset="-122"/>
                      </a:rPr>
                      <a:t>滥</a:t>
                    </a:r>
                    <a:r>
                      <a:rPr lang="zh-CN" altLang="en-US" sz="1600" smtClean="0"/>
                      <a:t>用大麻占</a:t>
                    </a:r>
                    <a:r>
                      <a:rPr lang="en-US" altLang="zh-CN" sz="1600" smtClean="0"/>
                      <a:t>1.8%</a:t>
                    </a:r>
                    <a:endParaRPr lang="zh-CN" altLang="en-US" sz="1600" dirty="0"/>
                  </a:p>
                </c:rich>
              </c:tx>
              <c:showCatName val="1"/>
            </c:dLbl>
            <c:txPr>
              <a:bodyPr/>
              <a:lstStyle/>
              <a:p>
                <a:pPr>
                  <a:defRPr b="0">
                    <a:latin typeface="楷体" pitchFamily="49" charset="-122"/>
                    <a:ea typeface="楷体" pitchFamily="49" charset="-122"/>
                  </a:defRPr>
                </a:pPr>
                <a:endParaRPr lang="zh-CN"/>
              </a:p>
            </c:txPr>
            <c:showCatName val="1"/>
            <c:showLeaderLines val="1"/>
          </c:dLbls>
          <c:cat>
            <c:strRef>
              <c:f>Sheet1!$A$2:$A$4</c:f>
              <c:strCache>
                <c:ptCount val="3"/>
                <c:pt idx="0">
                  <c:v>第一季度</c:v>
                </c:pt>
                <c:pt idx="1">
                  <c:v>第二季度</c:v>
                </c:pt>
                <c:pt idx="2">
                  <c:v>第三季度</c:v>
                </c:pt>
              </c:strCache>
            </c:strRef>
          </c:cat>
          <c:val>
            <c:numRef>
              <c:f>Sheet1!$B$2:$B$4</c:f>
              <c:numCache>
                <c:formatCode>General</c:formatCode>
                <c:ptCount val="3"/>
                <c:pt idx="0">
                  <c:v>60.2</c:v>
                </c:pt>
                <c:pt idx="1">
                  <c:v>38</c:v>
                </c:pt>
                <c:pt idx="2">
                  <c:v>1.4</c:v>
                </c:pt>
              </c:numCache>
            </c:numRef>
          </c:val>
        </c:ser>
        <c:dLbls>
          <c:showCatName val="1"/>
        </c:dLbls>
      </c:pie3DChart>
    </c:plotArea>
    <c:plotVisOnly val="1"/>
  </c:chart>
  <c:txPr>
    <a:bodyPr/>
    <a:lstStyle/>
    <a:p>
      <a:pPr>
        <a:defRPr sz="1800"/>
      </a:pPr>
      <a:endParaRPr lang="zh-CN"/>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851745-509E-414D-9572-BEEF80137833}" type="doc">
      <dgm:prSet loTypeId="urn:microsoft.com/office/officeart/2005/8/layout/radial6" loCatId="relationship" qsTypeId="urn:microsoft.com/office/officeart/2005/8/quickstyle/simple5" qsCatId="simple" csTypeId="urn:microsoft.com/office/officeart/2005/8/colors/accent0_3" csCatId="mainScheme" phldr="1"/>
      <dgm:spPr/>
      <dgm:t>
        <a:bodyPr/>
        <a:lstStyle/>
        <a:p>
          <a:endParaRPr lang="zh-CN" altLang="en-US"/>
        </a:p>
      </dgm:t>
    </dgm:pt>
    <dgm:pt modelId="{20B37333-B947-46AB-9962-A3834010D274}">
      <dgm:prSet phldrT="[文本]"/>
      <dgm:spPr>
        <a:solidFill>
          <a:srgbClr val="C00000"/>
        </a:solidFill>
      </dgm:spPr>
      <dgm:t>
        <a:bodyPr/>
        <a:lstStyle/>
        <a:p>
          <a:r>
            <a:rPr lang="zh-CN" altLang="en-US" dirty="0" smtClean="0"/>
            <a:t>毒</a:t>
          </a:r>
          <a:endParaRPr lang="zh-CN" altLang="en-US" dirty="0"/>
        </a:p>
      </dgm:t>
    </dgm:pt>
    <dgm:pt modelId="{8E228CA5-268D-436B-A026-393CE6A67143}" type="parTrans" cxnId="{A3CA8FEB-3CE1-4285-9BBC-BF0E63D2A987}">
      <dgm:prSet/>
      <dgm:spPr/>
      <dgm:t>
        <a:bodyPr/>
        <a:lstStyle/>
        <a:p>
          <a:endParaRPr lang="zh-CN" altLang="en-US"/>
        </a:p>
      </dgm:t>
    </dgm:pt>
    <dgm:pt modelId="{8214A4D9-D286-4679-8DAC-4D765DE7004B}" type="sibTrans" cxnId="{A3CA8FEB-3CE1-4285-9BBC-BF0E63D2A987}">
      <dgm:prSet/>
      <dgm:spPr/>
      <dgm:t>
        <a:bodyPr/>
        <a:lstStyle/>
        <a:p>
          <a:endParaRPr lang="zh-CN" altLang="en-US"/>
        </a:p>
      </dgm:t>
    </dgm:pt>
    <dgm:pt modelId="{4AA04166-7737-4888-9A68-348CDBD1877C}">
      <dgm:prSet phldrT="[文本]">
        <dgm:style>
          <a:lnRef idx="0">
            <a:schemeClr val="accent6"/>
          </a:lnRef>
          <a:fillRef idx="3">
            <a:schemeClr val="accent6"/>
          </a:fillRef>
          <a:effectRef idx="3">
            <a:schemeClr val="accent6"/>
          </a:effectRef>
          <a:fontRef idx="minor">
            <a:schemeClr val="lt1"/>
          </a:fontRef>
        </dgm:style>
      </dgm:prSet>
      <dgm:spPr/>
      <dgm:t>
        <a:bodyPr/>
        <a:lstStyle/>
        <a:p>
          <a:r>
            <a:rPr lang="zh-CN" altLang="en-US" dirty="0" smtClean="0">
              <a:effectLst>
                <a:outerShdw blurRad="38100" dist="38100" dir="2700000" algn="tl">
                  <a:srgbClr val="000000">
                    <a:alpha val="43137"/>
                  </a:srgbClr>
                </a:outerShdw>
              </a:effectLst>
            </a:rPr>
            <a:t>毒品的概念</a:t>
          </a:r>
          <a:endParaRPr lang="zh-CN" altLang="en-US" dirty="0">
            <a:effectLst>
              <a:outerShdw blurRad="38100" dist="38100" dir="2700000" algn="tl">
                <a:srgbClr val="000000">
                  <a:alpha val="43137"/>
                </a:srgbClr>
              </a:outerShdw>
            </a:effectLst>
          </a:endParaRPr>
        </a:p>
      </dgm:t>
    </dgm:pt>
    <dgm:pt modelId="{C605FFC8-5D2B-40C2-8697-A7D217567584}" type="parTrans" cxnId="{33BA1A05-396D-42B2-A273-E896F0A1BF26}">
      <dgm:prSet/>
      <dgm:spPr/>
      <dgm:t>
        <a:bodyPr/>
        <a:lstStyle/>
        <a:p>
          <a:endParaRPr lang="zh-CN" altLang="en-US"/>
        </a:p>
      </dgm:t>
    </dgm:pt>
    <dgm:pt modelId="{D6222F9D-EA22-4F7B-A53D-360357F08BEC}" type="sibTrans" cxnId="{33BA1A05-396D-42B2-A273-E896F0A1BF26}">
      <dgm:prSet/>
      <dgm:spPr/>
      <dgm:t>
        <a:bodyPr/>
        <a:lstStyle/>
        <a:p>
          <a:endParaRPr lang="zh-CN" altLang="en-US"/>
        </a:p>
      </dgm:t>
    </dgm:pt>
    <dgm:pt modelId="{F190020F-0065-4000-84AE-0799A945A42D}">
      <dgm:prSet phldrT="[文本]">
        <dgm:style>
          <a:lnRef idx="0">
            <a:schemeClr val="accent3"/>
          </a:lnRef>
          <a:fillRef idx="3">
            <a:schemeClr val="accent3"/>
          </a:fillRef>
          <a:effectRef idx="3">
            <a:schemeClr val="accent3"/>
          </a:effectRef>
          <a:fontRef idx="minor">
            <a:schemeClr val="lt1"/>
          </a:fontRef>
        </dgm:style>
      </dgm:prSet>
      <dgm:spPr/>
      <dgm:t>
        <a:bodyPr/>
        <a:lstStyle/>
        <a:p>
          <a:r>
            <a:rPr lang="zh-CN" altLang="en-US" dirty="0" smtClean="0">
              <a:solidFill>
                <a:schemeClr val="tx1">
                  <a:lumMod val="95000"/>
                  <a:lumOff val="5000"/>
                </a:schemeClr>
              </a:solidFill>
            </a:rPr>
            <a:t>毒品与犯罪</a:t>
          </a:r>
          <a:endParaRPr lang="zh-CN" altLang="en-US" dirty="0">
            <a:solidFill>
              <a:schemeClr val="tx1">
                <a:lumMod val="95000"/>
                <a:lumOff val="5000"/>
              </a:schemeClr>
            </a:solidFill>
          </a:endParaRPr>
        </a:p>
      </dgm:t>
    </dgm:pt>
    <dgm:pt modelId="{45A29B22-CF60-4060-AD36-41F3D3900C59}" type="parTrans" cxnId="{3CAE13EA-6CBD-4CB3-9724-E606202D6B39}">
      <dgm:prSet/>
      <dgm:spPr/>
      <dgm:t>
        <a:bodyPr/>
        <a:lstStyle/>
        <a:p>
          <a:endParaRPr lang="zh-CN" altLang="en-US"/>
        </a:p>
      </dgm:t>
    </dgm:pt>
    <dgm:pt modelId="{E05C15AB-D8EF-4247-BC91-DBE280D1F29F}" type="sibTrans" cxnId="{3CAE13EA-6CBD-4CB3-9724-E606202D6B39}">
      <dgm:prSet/>
      <dgm:spPr/>
      <dgm:t>
        <a:bodyPr/>
        <a:lstStyle/>
        <a:p>
          <a:endParaRPr lang="zh-CN" altLang="en-US"/>
        </a:p>
      </dgm:t>
    </dgm:pt>
    <dgm:pt modelId="{F4765575-1609-41F0-BDD5-B9FA65842584}">
      <dgm:prSet phldrT="[文本]"/>
      <dgm:spPr>
        <a:solidFill>
          <a:srgbClr val="008000"/>
        </a:solidFill>
      </dgm:spPr>
      <dgm:t>
        <a:bodyPr/>
        <a:lstStyle/>
        <a:p>
          <a:r>
            <a:rPr lang="zh-CN" altLang="en-US" dirty="0" smtClean="0"/>
            <a:t>毒品的危害</a:t>
          </a:r>
          <a:endParaRPr lang="zh-CN" altLang="en-US" dirty="0"/>
        </a:p>
      </dgm:t>
    </dgm:pt>
    <dgm:pt modelId="{7C7ECF00-EBE8-4A80-9E99-C4B9EF8E6AAF}" type="parTrans" cxnId="{89FA15DA-33E4-4D56-9F3A-E600D5FD2900}">
      <dgm:prSet/>
      <dgm:spPr/>
      <dgm:t>
        <a:bodyPr/>
        <a:lstStyle/>
        <a:p>
          <a:endParaRPr lang="zh-CN" altLang="en-US"/>
        </a:p>
      </dgm:t>
    </dgm:pt>
    <dgm:pt modelId="{3CE7DA8A-A6CA-45B7-A998-08BDC2F3612A}" type="sibTrans" cxnId="{89FA15DA-33E4-4D56-9F3A-E600D5FD2900}">
      <dgm:prSet/>
      <dgm:spPr/>
      <dgm:t>
        <a:bodyPr/>
        <a:lstStyle/>
        <a:p>
          <a:endParaRPr lang="zh-CN" altLang="en-US"/>
        </a:p>
      </dgm:t>
    </dgm:pt>
    <dgm:pt modelId="{3AD9FEA0-FF99-4A7A-9265-5D28F39AE471}">
      <dgm:prSet phldrT="[文本]"/>
      <dgm:spPr>
        <a:solidFill>
          <a:srgbClr val="003366"/>
        </a:solidFill>
      </dgm:spPr>
      <dgm:t>
        <a:bodyPr/>
        <a:lstStyle/>
        <a:p>
          <a:r>
            <a:rPr lang="zh-CN" altLang="en-US" dirty="0" smtClean="0"/>
            <a:t>毒品的分类</a:t>
          </a:r>
          <a:endParaRPr lang="zh-CN" altLang="en-US" dirty="0"/>
        </a:p>
      </dgm:t>
    </dgm:pt>
    <dgm:pt modelId="{24C717AD-061C-4141-B3A7-80C7C906B829}" type="parTrans" cxnId="{4725B16E-6F18-4EAE-BBA2-667CC13412F7}">
      <dgm:prSet/>
      <dgm:spPr/>
      <dgm:t>
        <a:bodyPr/>
        <a:lstStyle/>
        <a:p>
          <a:endParaRPr lang="zh-CN" altLang="en-US"/>
        </a:p>
      </dgm:t>
    </dgm:pt>
    <dgm:pt modelId="{FECF9E60-C9BE-44AB-A77E-BAB55314A12E}" type="sibTrans" cxnId="{4725B16E-6F18-4EAE-BBA2-667CC13412F7}">
      <dgm:prSet/>
      <dgm:spPr/>
      <dgm:t>
        <a:bodyPr/>
        <a:lstStyle/>
        <a:p>
          <a:endParaRPr lang="zh-CN" altLang="en-US"/>
        </a:p>
      </dgm:t>
    </dgm:pt>
    <dgm:pt modelId="{7481777F-61A3-496B-8BED-41D6E77C5B30}">
      <dgm:prSet phldrT="[文本]">
        <dgm:style>
          <a:lnRef idx="0">
            <a:schemeClr val="accent3"/>
          </a:lnRef>
          <a:fillRef idx="3">
            <a:schemeClr val="accent3"/>
          </a:fillRef>
          <a:effectRef idx="3">
            <a:schemeClr val="accent3"/>
          </a:effectRef>
          <a:fontRef idx="minor">
            <a:schemeClr val="lt1"/>
          </a:fontRef>
        </dgm:style>
      </dgm:prSet>
      <dgm:spPr>
        <a:solidFill>
          <a:schemeClr val="bg1">
            <a:lumMod val="75000"/>
          </a:schemeClr>
        </a:solidFill>
      </dgm:spPr>
      <dgm:t>
        <a:bodyPr/>
        <a:lstStyle/>
        <a:p>
          <a:r>
            <a:rPr lang="zh-CN" altLang="en-US" dirty="0" smtClean="0"/>
            <a:t>毒品与防范</a:t>
          </a:r>
          <a:endParaRPr lang="zh-CN" altLang="en-US" dirty="0"/>
        </a:p>
      </dgm:t>
    </dgm:pt>
    <dgm:pt modelId="{8EF9AE15-F691-4F0D-9940-A8F9E376FAFC}" type="parTrans" cxnId="{387AB22C-8DE9-4D62-874A-9DCDB98AF936}">
      <dgm:prSet/>
      <dgm:spPr/>
      <dgm:t>
        <a:bodyPr/>
        <a:lstStyle/>
        <a:p>
          <a:endParaRPr lang="zh-CN" altLang="en-US"/>
        </a:p>
      </dgm:t>
    </dgm:pt>
    <dgm:pt modelId="{1798404C-1694-4070-9FAC-84EF4A1A1D03}" type="sibTrans" cxnId="{387AB22C-8DE9-4D62-874A-9DCDB98AF936}">
      <dgm:prSet/>
      <dgm:spPr/>
      <dgm:t>
        <a:bodyPr/>
        <a:lstStyle/>
        <a:p>
          <a:endParaRPr lang="zh-CN" altLang="en-US"/>
        </a:p>
      </dgm:t>
    </dgm:pt>
    <dgm:pt modelId="{2D24FCE4-82EF-4849-8A5F-38A6B09C7615}" type="pres">
      <dgm:prSet presAssocID="{E7851745-509E-414D-9572-BEEF80137833}" presName="Name0" presStyleCnt="0">
        <dgm:presLayoutVars>
          <dgm:chMax val="1"/>
          <dgm:dir/>
          <dgm:animLvl val="ctr"/>
          <dgm:resizeHandles val="exact"/>
        </dgm:presLayoutVars>
      </dgm:prSet>
      <dgm:spPr/>
      <dgm:t>
        <a:bodyPr/>
        <a:lstStyle/>
        <a:p>
          <a:endParaRPr lang="zh-CN" altLang="en-US"/>
        </a:p>
      </dgm:t>
    </dgm:pt>
    <dgm:pt modelId="{FBD81138-EC42-4F7D-976A-18BDA36AC975}" type="pres">
      <dgm:prSet presAssocID="{20B37333-B947-46AB-9962-A3834010D274}" presName="centerShape" presStyleLbl="node0" presStyleIdx="0" presStyleCnt="1"/>
      <dgm:spPr/>
      <dgm:t>
        <a:bodyPr/>
        <a:lstStyle/>
        <a:p>
          <a:endParaRPr lang="zh-CN" altLang="en-US"/>
        </a:p>
      </dgm:t>
    </dgm:pt>
    <dgm:pt modelId="{D3F30F0C-787B-4722-B546-43FA782904EE}" type="pres">
      <dgm:prSet presAssocID="{4AA04166-7737-4888-9A68-348CDBD1877C}" presName="node" presStyleLbl="node1" presStyleIdx="0" presStyleCnt="5">
        <dgm:presLayoutVars>
          <dgm:bulletEnabled val="1"/>
        </dgm:presLayoutVars>
      </dgm:prSet>
      <dgm:spPr/>
      <dgm:t>
        <a:bodyPr/>
        <a:lstStyle/>
        <a:p>
          <a:endParaRPr lang="zh-CN" altLang="en-US"/>
        </a:p>
      </dgm:t>
    </dgm:pt>
    <dgm:pt modelId="{9AE1206F-39CC-45BD-8E3E-1568D5B994A2}" type="pres">
      <dgm:prSet presAssocID="{4AA04166-7737-4888-9A68-348CDBD1877C}" presName="dummy" presStyleCnt="0"/>
      <dgm:spPr/>
    </dgm:pt>
    <dgm:pt modelId="{FC48A406-2C13-442C-9758-65B16842D8E1}" type="pres">
      <dgm:prSet presAssocID="{D6222F9D-EA22-4F7B-A53D-360357F08BEC}" presName="sibTrans" presStyleLbl="sibTrans2D1" presStyleIdx="0" presStyleCnt="5"/>
      <dgm:spPr/>
      <dgm:t>
        <a:bodyPr/>
        <a:lstStyle/>
        <a:p>
          <a:endParaRPr lang="zh-CN" altLang="en-US"/>
        </a:p>
      </dgm:t>
    </dgm:pt>
    <dgm:pt modelId="{23817F61-9530-4F30-B516-333C1667ECA1}" type="pres">
      <dgm:prSet presAssocID="{7481777F-61A3-496B-8BED-41D6E77C5B30}" presName="node" presStyleLbl="node1" presStyleIdx="1" presStyleCnt="5">
        <dgm:presLayoutVars>
          <dgm:bulletEnabled val="1"/>
        </dgm:presLayoutVars>
      </dgm:prSet>
      <dgm:spPr/>
      <dgm:t>
        <a:bodyPr/>
        <a:lstStyle/>
        <a:p>
          <a:endParaRPr lang="zh-CN" altLang="en-US"/>
        </a:p>
      </dgm:t>
    </dgm:pt>
    <dgm:pt modelId="{C1DDA1AF-0464-4F02-B55A-EAF1DF6E26D2}" type="pres">
      <dgm:prSet presAssocID="{7481777F-61A3-496B-8BED-41D6E77C5B30}" presName="dummy" presStyleCnt="0"/>
      <dgm:spPr/>
    </dgm:pt>
    <dgm:pt modelId="{B8CE124F-686B-44D3-871F-14AA0B25C58A}" type="pres">
      <dgm:prSet presAssocID="{1798404C-1694-4070-9FAC-84EF4A1A1D03}" presName="sibTrans" presStyleLbl="sibTrans2D1" presStyleIdx="1" presStyleCnt="5"/>
      <dgm:spPr/>
      <dgm:t>
        <a:bodyPr/>
        <a:lstStyle/>
        <a:p>
          <a:endParaRPr lang="zh-CN" altLang="en-US"/>
        </a:p>
      </dgm:t>
    </dgm:pt>
    <dgm:pt modelId="{6559EFF3-BA51-4B22-85FA-C95754D4E7D4}" type="pres">
      <dgm:prSet presAssocID="{F190020F-0065-4000-84AE-0799A945A42D}" presName="node" presStyleLbl="node1" presStyleIdx="2" presStyleCnt="5">
        <dgm:presLayoutVars>
          <dgm:bulletEnabled val="1"/>
        </dgm:presLayoutVars>
      </dgm:prSet>
      <dgm:spPr/>
      <dgm:t>
        <a:bodyPr/>
        <a:lstStyle/>
        <a:p>
          <a:endParaRPr lang="zh-CN" altLang="en-US"/>
        </a:p>
      </dgm:t>
    </dgm:pt>
    <dgm:pt modelId="{600AC8EA-57B3-417E-8E77-3022E75AFFF3}" type="pres">
      <dgm:prSet presAssocID="{F190020F-0065-4000-84AE-0799A945A42D}" presName="dummy" presStyleCnt="0"/>
      <dgm:spPr/>
    </dgm:pt>
    <dgm:pt modelId="{5B0D4833-C70A-4E42-88AB-EC6D045B13AA}" type="pres">
      <dgm:prSet presAssocID="{E05C15AB-D8EF-4247-BC91-DBE280D1F29F}" presName="sibTrans" presStyleLbl="sibTrans2D1" presStyleIdx="2" presStyleCnt="5"/>
      <dgm:spPr/>
      <dgm:t>
        <a:bodyPr/>
        <a:lstStyle/>
        <a:p>
          <a:endParaRPr lang="zh-CN" altLang="en-US"/>
        </a:p>
      </dgm:t>
    </dgm:pt>
    <dgm:pt modelId="{6A4C7248-1CA9-4A43-A393-07115FD29ACE}" type="pres">
      <dgm:prSet presAssocID="{F4765575-1609-41F0-BDD5-B9FA65842584}" presName="node" presStyleLbl="node1" presStyleIdx="3" presStyleCnt="5">
        <dgm:presLayoutVars>
          <dgm:bulletEnabled val="1"/>
        </dgm:presLayoutVars>
      </dgm:prSet>
      <dgm:spPr/>
      <dgm:t>
        <a:bodyPr/>
        <a:lstStyle/>
        <a:p>
          <a:endParaRPr lang="zh-CN" altLang="en-US"/>
        </a:p>
      </dgm:t>
    </dgm:pt>
    <dgm:pt modelId="{4312F1E7-1DB8-4BFC-9E77-29087E4A2D97}" type="pres">
      <dgm:prSet presAssocID="{F4765575-1609-41F0-BDD5-B9FA65842584}" presName="dummy" presStyleCnt="0"/>
      <dgm:spPr/>
    </dgm:pt>
    <dgm:pt modelId="{88D0D7EA-9865-423A-9D91-75ADE61FB1A3}" type="pres">
      <dgm:prSet presAssocID="{3CE7DA8A-A6CA-45B7-A998-08BDC2F3612A}" presName="sibTrans" presStyleLbl="sibTrans2D1" presStyleIdx="3" presStyleCnt="5"/>
      <dgm:spPr/>
      <dgm:t>
        <a:bodyPr/>
        <a:lstStyle/>
        <a:p>
          <a:endParaRPr lang="zh-CN" altLang="en-US"/>
        </a:p>
      </dgm:t>
    </dgm:pt>
    <dgm:pt modelId="{88084562-5AA1-443B-B5E2-E9BE0EA412F7}" type="pres">
      <dgm:prSet presAssocID="{3AD9FEA0-FF99-4A7A-9265-5D28F39AE471}" presName="node" presStyleLbl="node1" presStyleIdx="4" presStyleCnt="5">
        <dgm:presLayoutVars>
          <dgm:bulletEnabled val="1"/>
        </dgm:presLayoutVars>
      </dgm:prSet>
      <dgm:spPr/>
      <dgm:t>
        <a:bodyPr/>
        <a:lstStyle/>
        <a:p>
          <a:endParaRPr lang="zh-CN" altLang="en-US"/>
        </a:p>
      </dgm:t>
    </dgm:pt>
    <dgm:pt modelId="{2531A7A2-A47B-4BAA-B93E-9C8A2F2AF9CB}" type="pres">
      <dgm:prSet presAssocID="{3AD9FEA0-FF99-4A7A-9265-5D28F39AE471}" presName="dummy" presStyleCnt="0"/>
      <dgm:spPr/>
    </dgm:pt>
    <dgm:pt modelId="{E2AA985E-D4B0-4E7C-A8A6-B39B8C34530C}" type="pres">
      <dgm:prSet presAssocID="{FECF9E60-C9BE-44AB-A77E-BAB55314A12E}" presName="sibTrans" presStyleLbl="sibTrans2D1" presStyleIdx="4" presStyleCnt="5"/>
      <dgm:spPr/>
      <dgm:t>
        <a:bodyPr/>
        <a:lstStyle/>
        <a:p>
          <a:endParaRPr lang="zh-CN" altLang="en-US"/>
        </a:p>
      </dgm:t>
    </dgm:pt>
  </dgm:ptLst>
  <dgm:cxnLst>
    <dgm:cxn modelId="{33BA1A05-396D-42B2-A273-E896F0A1BF26}" srcId="{20B37333-B947-46AB-9962-A3834010D274}" destId="{4AA04166-7737-4888-9A68-348CDBD1877C}" srcOrd="0" destOrd="0" parTransId="{C605FFC8-5D2B-40C2-8697-A7D217567584}" sibTransId="{D6222F9D-EA22-4F7B-A53D-360357F08BEC}"/>
    <dgm:cxn modelId="{691DD1B4-CF72-427D-87D2-39DC7D38897C}" type="presOf" srcId="{20B37333-B947-46AB-9962-A3834010D274}" destId="{FBD81138-EC42-4F7D-976A-18BDA36AC975}" srcOrd="0" destOrd="0" presId="urn:microsoft.com/office/officeart/2005/8/layout/radial6"/>
    <dgm:cxn modelId="{21F24C64-3E1F-4B4F-9165-BCE9450BF428}" type="presOf" srcId="{F4765575-1609-41F0-BDD5-B9FA65842584}" destId="{6A4C7248-1CA9-4A43-A393-07115FD29ACE}" srcOrd="0" destOrd="0" presId="urn:microsoft.com/office/officeart/2005/8/layout/radial6"/>
    <dgm:cxn modelId="{3CAE13EA-6CBD-4CB3-9724-E606202D6B39}" srcId="{20B37333-B947-46AB-9962-A3834010D274}" destId="{F190020F-0065-4000-84AE-0799A945A42D}" srcOrd="2" destOrd="0" parTransId="{45A29B22-CF60-4060-AD36-41F3D3900C59}" sibTransId="{E05C15AB-D8EF-4247-BC91-DBE280D1F29F}"/>
    <dgm:cxn modelId="{D47E35D5-6360-4C3E-A29F-CE9D4614F6A3}" type="presOf" srcId="{E05C15AB-D8EF-4247-BC91-DBE280D1F29F}" destId="{5B0D4833-C70A-4E42-88AB-EC6D045B13AA}" srcOrd="0" destOrd="0" presId="urn:microsoft.com/office/officeart/2005/8/layout/radial6"/>
    <dgm:cxn modelId="{497BF9A7-F91D-4476-932F-27F472EBA0EA}" type="presOf" srcId="{FECF9E60-C9BE-44AB-A77E-BAB55314A12E}" destId="{E2AA985E-D4B0-4E7C-A8A6-B39B8C34530C}" srcOrd="0" destOrd="0" presId="urn:microsoft.com/office/officeart/2005/8/layout/radial6"/>
    <dgm:cxn modelId="{29E6FF83-29A3-4930-9A40-3D86E10D8CAE}" type="presOf" srcId="{F190020F-0065-4000-84AE-0799A945A42D}" destId="{6559EFF3-BA51-4B22-85FA-C95754D4E7D4}" srcOrd="0" destOrd="0" presId="urn:microsoft.com/office/officeart/2005/8/layout/radial6"/>
    <dgm:cxn modelId="{6A23B41F-E27C-425C-9ACD-681746354546}" type="presOf" srcId="{1798404C-1694-4070-9FAC-84EF4A1A1D03}" destId="{B8CE124F-686B-44D3-871F-14AA0B25C58A}" srcOrd="0" destOrd="0" presId="urn:microsoft.com/office/officeart/2005/8/layout/radial6"/>
    <dgm:cxn modelId="{983AF8B4-B048-4FDB-ADBB-B4B6ECD4FC8E}" type="presOf" srcId="{4AA04166-7737-4888-9A68-348CDBD1877C}" destId="{D3F30F0C-787B-4722-B546-43FA782904EE}" srcOrd="0" destOrd="0" presId="urn:microsoft.com/office/officeart/2005/8/layout/radial6"/>
    <dgm:cxn modelId="{89FA15DA-33E4-4D56-9F3A-E600D5FD2900}" srcId="{20B37333-B947-46AB-9962-A3834010D274}" destId="{F4765575-1609-41F0-BDD5-B9FA65842584}" srcOrd="3" destOrd="0" parTransId="{7C7ECF00-EBE8-4A80-9E99-C4B9EF8E6AAF}" sibTransId="{3CE7DA8A-A6CA-45B7-A998-08BDC2F3612A}"/>
    <dgm:cxn modelId="{33A44F68-C2E9-433A-B5AC-E528EC3744B9}" type="presOf" srcId="{3CE7DA8A-A6CA-45B7-A998-08BDC2F3612A}" destId="{88D0D7EA-9865-423A-9D91-75ADE61FB1A3}" srcOrd="0" destOrd="0" presId="urn:microsoft.com/office/officeart/2005/8/layout/radial6"/>
    <dgm:cxn modelId="{EB29B480-623D-4246-A31E-6A900F4FD7A4}" type="presOf" srcId="{E7851745-509E-414D-9572-BEEF80137833}" destId="{2D24FCE4-82EF-4849-8A5F-38A6B09C7615}" srcOrd="0" destOrd="0" presId="urn:microsoft.com/office/officeart/2005/8/layout/radial6"/>
    <dgm:cxn modelId="{E27C947D-AA70-4153-BEF3-9BA78CD74D27}" type="presOf" srcId="{3AD9FEA0-FF99-4A7A-9265-5D28F39AE471}" destId="{88084562-5AA1-443B-B5E2-E9BE0EA412F7}" srcOrd="0" destOrd="0" presId="urn:microsoft.com/office/officeart/2005/8/layout/radial6"/>
    <dgm:cxn modelId="{4725B16E-6F18-4EAE-BBA2-667CC13412F7}" srcId="{20B37333-B947-46AB-9962-A3834010D274}" destId="{3AD9FEA0-FF99-4A7A-9265-5D28F39AE471}" srcOrd="4" destOrd="0" parTransId="{24C717AD-061C-4141-B3A7-80C7C906B829}" sibTransId="{FECF9E60-C9BE-44AB-A77E-BAB55314A12E}"/>
    <dgm:cxn modelId="{816BC352-E786-4AE6-8CA9-42728AC27FBA}" type="presOf" srcId="{7481777F-61A3-496B-8BED-41D6E77C5B30}" destId="{23817F61-9530-4F30-B516-333C1667ECA1}" srcOrd="0" destOrd="0" presId="urn:microsoft.com/office/officeart/2005/8/layout/radial6"/>
    <dgm:cxn modelId="{A3CA8FEB-3CE1-4285-9BBC-BF0E63D2A987}" srcId="{E7851745-509E-414D-9572-BEEF80137833}" destId="{20B37333-B947-46AB-9962-A3834010D274}" srcOrd="0" destOrd="0" parTransId="{8E228CA5-268D-436B-A026-393CE6A67143}" sibTransId="{8214A4D9-D286-4679-8DAC-4D765DE7004B}"/>
    <dgm:cxn modelId="{387AB22C-8DE9-4D62-874A-9DCDB98AF936}" srcId="{20B37333-B947-46AB-9962-A3834010D274}" destId="{7481777F-61A3-496B-8BED-41D6E77C5B30}" srcOrd="1" destOrd="0" parTransId="{8EF9AE15-F691-4F0D-9940-A8F9E376FAFC}" sibTransId="{1798404C-1694-4070-9FAC-84EF4A1A1D03}"/>
    <dgm:cxn modelId="{C6622D45-68D3-4CDB-904B-38A347D576C5}" type="presOf" srcId="{D6222F9D-EA22-4F7B-A53D-360357F08BEC}" destId="{FC48A406-2C13-442C-9758-65B16842D8E1}" srcOrd="0" destOrd="0" presId="urn:microsoft.com/office/officeart/2005/8/layout/radial6"/>
    <dgm:cxn modelId="{2F4D32E0-2822-4520-A577-2550CE38FE6D}" type="presParOf" srcId="{2D24FCE4-82EF-4849-8A5F-38A6B09C7615}" destId="{FBD81138-EC42-4F7D-976A-18BDA36AC975}" srcOrd="0" destOrd="0" presId="urn:microsoft.com/office/officeart/2005/8/layout/radial6"/>
    <dgm:cxn modelId="{FF6B505B-28B4-421E-92F5-AF062471F678}" type="presParOf" srcId="{2D24FCE4-82EF-4849-8A5F-38A6B09C7615}" destId="{D3F30F0C-787B-4722-B546-43FA782904EE}" srcOrd="1" destOrd="0" presId="urn:microsoft.com/office/officeart/2005/8/layout/radial6"/>
    <dgm:cxn modelId="{447B85D6-237A-42F0-BCA6-C427CBDD3523}" type="presParOf" srcId="{2D24FCE4-82EF-4849-8A5F-38A6B09C7615}" destId="{9AE1206F-39CC-45BD-8E3E-1568D5B994A2}" srcOrd="2" destOrd="0" presId="urn:microsoft.com/office/officeart/2005/8/layout/radial6"/>
    <dgm:cxn modelId="{B8E94252-79D9-4022-89FE-4DCD7C78F5B1}" type="presParOf" srcId="{2D24FCE4-82EF-4849-8A5F-38A6B09C7615}" destId="{FC48A406-2C13-442C-9758-65B16842D8E1}" srcOrd="3" destOrd="0" presId="urn:microsoft.com/office/officeart/2005/8/layout/radial6"/>
    <dgm:cxn modelId="{FB3E5824-1DF8-4FCE-B87D-EBCF3FDEFA0F}" type="presParOf" srcId="{2D24FCE4-82EF-4849-8A5F-38A6B09C7615}" destId="{23817F61-9530-4F30-B516-333C1667ECA1}" srcOrd="4" destOrd="0" presId="urn:microsoft.com/office/officeart/2005/8/layout/radial6"/>
    <dgm:cxn modelId="{927C4341-B6E4-45FC-854A-5D4372DE56FA}" type="presParOf" srcId="{2D24FCE4-82EF-4849-8A5F-38A6B09C7615}" destId="{C1DDA1AF-0464-4F02-B55A-EAF1DF6E26D2}" srcOrd="5" destOrd="0" presId="urn:microsoft.com/office/officeart/2005/8/layout/radial6"/>
    <dgm:cxn modelId="{3EBCB58D-8D00-4E53-B5D5-AFFA315B64BB}" type="presParOf" srcId="{2D24FCE4-82EF-4849-8A5F-38A6B09C7615}" destId="{B8CE124F-686B-44D3-871F-14AA0B25C58A}" srcOrd="6" destOrd="0" presId="urn:microsoft.com/office/officeart/2005/8/layout/radial6"/>
    <dgm:cxn modelId="{0693629A-365E-470F-9592-BBC4EA0EF343}" type="presParOf" srcId="{2D24FCE4-82EF-4849-8A5F-38A6B09C7615}" destId="{6559EFF3-BA51-4B22-85FA-C95754D4E7D4}" srcOrd="7" destOrd="0" presId="urn:microsoft.com/office/officeart/2005/8/layout/radial6"/>
    <dgm:cxn modelId="{F2A26D59-CF4A-416F-9F75-61D1CB9D1F74}" type="presParOf" srcId="{2D24FCE4-82EF-4849-8A5F-38A6B09C7615}" destId="{600AC8EA-57B3-417E-8E77-3022E75AFFF3}" srcOrd="8" destOrd="0" presId="urn:microsoft.com/office/officeart/2005/8/layout/radial6"/>
    <dgm:cxn modelId="{3E18620A-809F-498D-B520-6BCBB5CAAB5C}" type="presParOf" srcId="{2D24FCE4-82EF-4849-8A5F-38A6B09C7615}" destId="{5B0D4833-C70A-4E42-88AB-EC6D045B13AA}" srcOrd="9" destOrd="0" presId="urn:microsoft.com/office/officeart/2005/8/layout/radial6"/>
    <dgm:cxn modelId="{E6319485-4C88-4D54-8AE6-61A1C7750532}" type="presParOf" srcId="{2D24FCE4-82EF-4849-8A5F-38A6B09C7615}" destId="{6A4C7248-1CA9-4A43-A393-07115FD29ACE}" srcOrd="10" destOrd="0" presId="urn:microsoft.com/office/officeart/2005/8/layout/radial6"/>
    <dgm:cxn modelId="{A7228FED-8D1C-4508-B61E-9CF5D6233574}" type="presParOf" srcId="{2D24FCE4-82EF-4849-8A5F-38A6B09C7615}" destId="{4312F1E7-1DB8-4BFC-9E77-29087E4A2D97}" srcOrd="11" destOrd="0" presId="urn:microsoft.com/office/officeart/2005/8/layout/radial6"/>
    <dgm:cxn modelId="{441A9A16-D767-4194-B3ED-121A7B99F2A8}" type="presParOf" srcId="{2D24FCE4-82EF-4849-8A5F-38A6B09C7615}" destId="{88D0D7EA-9865-423A-9D91-75ADE61FB1A3}" srcOrd="12" destOrd="0" presId="urn:microsoft.com/office/officeart/2005/8/layout/radial6"/>
    <dgm:cxn modelId="{DBB21082-77EF-4061-AD63-3FE225013133}" type="presParOf" srcId="{2D24FCE4-82EF-4849-8A5F-38A6B09C7615}" destId="{88084562-5AA1-443B-B5E2-E9BE0EA412F7}" srcOrd="13" destOrd="0" presId="urn:microsoft.com/office/officeart/2005/8/layout/radial6"/>
    <dgm:cxn modelId="{B759C1D7-E6ED-4AC4-BCA3-AF42169D8501}" type="presParOf" srcId="{2D24FCE4-82EF-4849-8A5F-38A6B09C7615}" destId="{2531A7A2-A47B-4BAA-B93E-9C8A2F2AF9CB}" srcOrd="14" destOrd="0" presId="urn:microsoft.com/office/officeart/2005/8/layout/radial6"/>
    <dgm:cxn modelId="{B3B67A0A-CC08-4E4B-9517-D9D906D6A09B}" type="presParOf" srcId="{2D24FCE4-82EF-4849-8A5F-38A6B09C7615}" destId="{E2AA985E-D4B0-4E7C-A8A6-B39B8C34530C}" srcOrd="15"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7A6D15-A1DA-4434-A694-47532DEB42B2}" type="doc">
      <dgm:prSet loTypeId="urn:microsoft.com/office/officeart/2005/8/layout/hList6" loCatId="list" qsTypeId="urn:microsoft.com/office/officeart/2005/8/quickstyle/3d6" qsCatId="3D" csTypeId="urn:microsoft.com/office/officeart/2005/8/colors/colorful4" csCatId="colorful" phldr="1"/>
      <dgm:spPr/>
      <dgm:t>
        <a:bodyPr/>
        <a:lstStyle/>
        <a:p>
          <a:endParaRPr lang="zh-CN" altLang="en-US"/>
        </a:p>
      </dgm:t>
    </dgm:pt>
    <dgm:pt modelId="{A431A9B0-2AEF-4046-ACFD-A5084D8EC52F}">
      <dgm:prSet phldrT="[文本]" custT="1"/>
      <dgm:spPr/>
      <dgm:t>
        <a:bodyPr/>
        <a:lstStyle/>
        <a:p>
          <a:endParaRPr lang="en-US" altLang="zh-CN" sz="2800" dirty="0" smtClean="0"/>
        </a:p>
        <a:p>
          <a:r>
            <a:rPr lang="zh-CN" altLang="en-US" sz="1600" b="1" dirty="0" smtClean="0">
              <a:latin typeface="楷体" pitchFamily="49" charset="-122"/>
              <a:ea typeface="楷体" pitchFamily="49" charset="-122"/>
            </a:rPr>
            <a:t>为什么吸毒人数会逐年增长</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dgm:t>
    </dgm:pt>
    <dgm:pt modelId="{644C0E77-2EBF-43BC-92B1-6B97EFBFF0A3}" type="parTrans" cxnId="{4C4D8606-40BB-443E-B79D-001BF066933D}">
      <dgm:prSet/>
      <dgm:spPr/>
      <dgm:t>
        <a:bodyPr/>
        <a:lstStyle/>
        <a:p>
          <a:endParaRPr lang="zh-CN" altLang="en-US"/>
        </a:p>
      </dgm:t>
    </dgm:pt>
    <dgm:pt modelId="{C7F664BC-D52B-4896-9A40-E6CCCC5A4EEE}" type="sibTrans" cxnId="{4C4D8606-40BB-443E-B79D-001BF066933D}">
      <dgm:prSet/>
      <dgm:spPr/>
      <dgm:t>
        <a:bodyPr/>
        <a:lstStyle/>
        <a:p>
          <a:endParaRPr lang="zh-CN" altLang="en-US"/>
        </a:p>
      </dgm:t>
    </dgm:pt>
    <dgm:pt modelId="{E8812E5E-4A3F-4EF4-A4D6-A99F94DCD5C8}">
      <dgm:prSet phldrT="[文本]" custT="1"/>
      <dgm:spPr/>
      <dgm:t>
        <a:bodyPr/>
        <a:lstStyle/>
        <a:p>
          <a:endParaRPr lang="en-US" altLang="zh-CN" sz="2800" dirty="0" smtClean="0"/>
        </a:p>
        <a:p>
          <a:r>
            <a:rPr lang="zh-CN" altLang="en-US" sz="1600" b="1" dirty="0" smtClean="0">
              <a:latin typeface="楷体" pitchFamily="49" charset="-122"/>
              <a:ea typeface="楷体" pitchFamily="49" charset="-122"/>
            </a:rPr>
            <a:t>吸毒人数中年轻劳动力为何占比较大？</a:t>
          </a:r>
          <a:endParaRPr lang="zh-CN" altLang="en-US" sz="1600" b="1" dirty="0">
            <a:latin typeface="楷体" pitchFamily="49" charset="-122"/>
            <a:ea typeface="楷体" pitchFamily="49" charset="-122"/>
          </a:endParaRPr>
        </a:p>
      </dgm:t>
    </dgm:pt>
    <dgm:pt modelId="{BA5F88A1-A83A-4EAB-84D9-1A9BD5B5B5CA}" type="parTrans" cxnId="{2293C478-BB3A-482B-8ECF-4711394BB97D}">
      <dgm:prSet/>
      <dgm:spPr/>
      <dgm:t>
        <a:bodyPr/>
        <a:lstStyle/>
        <a:p>
          <a:endParaRPr lang="zh-CN" altLang="en-US"/>
        </a:p>
      </dgm:t>
    </dgm:pt>
    <dgm:pt modelId="{249B1B6D-E9E0-4FE1-9772-C78B25FE6348}" type="sibTrans" cxnId="{2293C478-BB3A-482B-8ECF-4711394BB97D}">
      <dgm:prSet/>
      <dgm:spPr/>
      <dgm:t>
        <a:bodyPr/>
        <a:lstStyle/>
        <a:p>
          <a:endParaRPr lang="zh-CN" altLang="en-US"/>
        </a:p>
      </dgm:t>
    </dgm:pt>
    <dgm:pt modelId="{1B867846-922C-4282-8A86-147E03FFB6A7}">
      <dgm:prSet phldrT="[文本]"/>
      <dgm:spPr/>
      <dgm:t>
        <a:bodyPr/>
        <a:lstStyle/>
        <a:p>
          <a:endParaRPr lang="en-US" altLang="zh-CN" dirty="0" smtClean="0"/>
        </a:p>
        <a:p>
          <a:r>
            <a:rPr lang="zh-CN" altLang="en-US" dirty="0" smtClean="0"/>
            <a:t>深思</a:t>
          </a:r>
          <a:endParaRPr lang="en-US" altLang="zh-CN" dirty="0" smtClean="0"/>
        </a:p>
        <a:p>
          <a:endParaRPr lang="zh-CN" altLang="en-US" dirty="0"/>
        </a:p>
      </dgm:t>
    </dgm:pt>
    <dgm:pt modelId="{B35A6EE4-AEA1-4D05-B33F-7240D6BB15FD}" type="parTrans" cxnId="{4C4F1987-AA14-474E-8D80-C87FAEA51290}">
      <dgm:prSet/>
      <dgm:spPr/>
      <dgm:t>
        <a:bodyPr/>
        <a:lstStyle/>
        <a:p>
          <a:endParaRPr lang="zh-CN" altLang="en-US"/>
        </a:p>
      </dgm:t>
    </dgm:pt>
    <dgm:pt modelId="{27D4ADBA-28C5-44B7-9373-08F938E82DAE}" type="sibTrans" cxnId="{4C4F1987-AA14-474E-8D80-C87FAEA51290}">
      <dgm:prSet/>
      <dgm:spPr/>
      <dgm:t>
        <a:bodyPr/>
        <a:lstStyle/>
        <a:p>
          <a:endParaRPr lang="zh-CN" altLang="en-US"/>
        </a:p>
      </dgm:t>
    </dgm:pt>
    <dgm:pt modelId="{B661398F-1C1E-490D-B677-97CB8E59C97A}" type="pres">
      <dgm:prSet presAssocID="{3D7A6D15-A1DA-4434-A694-47532DEB42B2}" presName="Name0" presStyleCnt="0">
        <dgm:presLayoutVars>
          <dgm:dir/>
          <dgm:resizeHandles val="exact"/>
        </dgm:presLayoutVars>
      </dgm:prSet>
      <dgm:spPr/>
      <dgm:t>
        <a:bodyPr/>
        <a:lstStyle/>
        <a:p>
          <a:endParaRPr lang="zh-CN" altLang="en-US"/>
        </a:p>
      </dgm:t>
    </dgm:pt>
    <dgm:pt modelId="{57747A78-C904-455D-A657-1C538F49AB17}" type="pres">
      <dgm:prSet presAssocID="{A431A9B0-2AEF-4046-ACFD-A5084D8EC52F}" presName="node" presStyleLbl="node1" presStyleIdx="0" presStyleCnt="3">
        <dgm:presLayoutVars>
          <dgm:bulletEnabled val="1"/>
        </dgm:presLayoutVars>
      </dgm:prSet>
      <dgm:spPr/>
      <dgm:t>
        <a:bodyPr/>
        <a:lstStyle/>
        <a:p>
          <a:endParaRPr lang="zh-CN" altLang="en-US"/>
        </a:p>
      </dgm:t>
    </dgm:pt>
    <dgm:pt modelId="{3CC9FD92-17F3-4483-B021-4A8DEFEBB4E1}" type="pres">
      <dgm:prSet presAssocID="{C7F664BC-D52B-4896-9A40-E6CCCC5A4EEE}" presName="sibTrans" presStyleCnt="0"/>
      <dgm:spPr/>
    </dgm:pt>
    <dgm:pt modelId="{095C5C31-A396-4A34-A635-A7A4F7AF24FC}" type="pres">
      <dgm:prSet presAssocID="{E8812E5E-4A3F-4EF4-A4D6-A99F94DCD5C8}" presName="node" presStyleLbl="node1" presStyleIdx="1" presStyleCnt="3">
        <dgm:presLayoutVars>
          <dgm:bulletEnabled val="1"/>
        </dgm:presLayoutVars>
      </dgm:prSet>
      <dgm:spPr/>
      <dgm:t>
        <a:bodyPr/>
        <a:lstStyle/>
        <a:p>
          <a:endParaRPr lang="zh-CN" altLang="en-US"/>
        </a:p>
      </dgm:t>
    </dgm:pt>
    <dgm:pt modelId="{9BA99D09-FC7B-4400-9370-758B3485AED9}" type="pres">
      <dgm:prSet presAssocID="{249B1B6D-E9E0-4FE1-9772-C78B25FE6348}" presName="sibTrans" presStyleCnt="0"/>
      <dgm:spPr/>
    </dgm:pt>
    <dgm:pt modelId="{680FA06E-DF72-4B14-B057-AB23A434D3F7}" type="pres">
      <dgm:prSet presAssocID="{1B867846-922C-4282-8A86-147E03FFB6A7}" presName="node" presStyleLbl="node1" presStyleIdx="2" presStyleCnt="3">
        <dgm:presLayoutVars>
          <dgm:bulletEnabled val="1"/>
        </dgm:presLayoutVars>
      </dgm:prSet>
      <dgm:spPr/>
      <dgm:t>
        <a:bodyPr/>
        <a:lstStyle/>
        <a:p>
          <a:endParaRPr lang="zh-CN" altLang="en-US"/>
        </a:p>
      </dgm:t>
    </dgm:pt>
  </dgm:ptLst>
  <dgm:cxnLst>
    <dgm:cxn modelId="{4C4D8606-40BB-443E-B79D-001BF066933D}" srcId="{3D7A6D15-A1DA-4434-A694-47532DEB42B2}" destId="{A431A9B0-2AEF-4046-ACFD-A5084D8EC52F}" srcOrd="0" destOrd="0" parTransId="{644C0E77-2EBF-43BC-92B1-6B97EFBFF0A3}" sibTransId="{C7F664BC-D52B-4896-9A40-E6CCCC5A4EEE}"/>
    <dgm:cxn modelId="{F13BA35A-7758-444E-BCB1-D63DE248F693}" type="presOf" srcId="{A431A9B0-2AEF-4046-ACFD-A5084D8EC52F}" destId="{57747A78-C904-455D-A657-1C538F49AB17}" srcOrd="0" destOrd="0" presId="urn:microsoft.com/office/officeart/2005/8/layout/hList6"/>
    <dgm:cxn modelId="{2293C478-BB3A-482B-8ECF-4711394BB97D}" srcId="{3D7A6D15-A1DA-4434-A694-47532DEB42B2}" destId="{E8812E5E-4A3F-4EF4-A4D6-A99F94DCD5C8}" srcOrd="1" destOrd="0" parTransId="{BA5F88A1-A83A-4EAB-84D9-1A9BD5B5B5CA}" sibTransId="{249B1B6D-E9E0-4FE1-9772-C78B25FE6348}"/>
    <dgm:cxn modelId="{4C4F1987-AA14-474E-8D80-C87FAEA51290}" srcId="{3D7A6D15-A1DA-4434-A694-47532DEB42B2}" destId="{1B867846-922C-4282-8A86-147E03FFB6A7}" srcOrd="2" destOrd="0" parTransId="{B35A6EE4-AEA1-4D05-B33F-7240D6BB15FD}" sibTransId="{27D4ADBA-28C5-44B7-9373-08F938E82DAE}"/>
    <dgm:cxn modelId="{AE47F8CF-3378-4A14-869E-73FF585E05A4}" type="presOf" srcId="{1B867846-922C-4282-8A86-147E03FFB6A7}" destId="{680FA06E-DF72-4B14-B057-AB23A434D3F7}" srcOrd="0" destOrd="0" presId="urn:microsoft.com/office/officeart/2005/8/layout/hList6"/>
    <dgm:cxn modelId="{E14A04E6-0289-426E-9A44-C5BE53D4754D}" type="presOf" srcId="{3D7A6D15-A1DA-4434-A694-47532DEB42B2}" destId="{B661398F-1C1E-490D-B677-97CB8E59C97A}" srcOrd="0" destOrd="0" presId="urn:microsoft.com/office/officeart/2005/8/layout/hList6"/>
    <dgm:cxn modelId="{ED8D7493-3A94-4F65-8FDC-FA2FEDB782BB}" type="presOf" srcId="{E8812E5E-4A3F-4EF4-A4D6-A99F94DCD5C8}" destId="{095C5C31-A396-4A34-A635-A7A4F7AF24FC}" srcOrd="0" destOrd="0" presId="urn:microsoft.com/office/officeart/2005/8/layout/hList6"/>
    <dgm:cxn modelId="{78A759D2-C185-4467-B2B3-22D8681FF178}" type="presParOf" srcId="{B661398F-1C1E-490D-B677-97CB8E59C97A}" destId="{57747A78-C904-455D-A657-1C538F49AB17}" srcOrd="0" destOrd="0" presId="urn:microsoft.com/office/officeart/2005/8/layout/hList6"/>
    <dgm:cxn modelId="{EE733FD4-1FDB-4D65-873C-9DBBD20E9C40}" type="presParOf" srcId="{B661398F-1C1E-490D-B677-97CB8E59C97A}" destId="{3CC9FD92-17F3-4483-B021-4A8DEFEBB4E1}" srcOrd="1" destOrd="0" presId="urn:microsoft.com/office/officeart/2005/8/layout/hList6"/>
    <dgm:cxn modelId="{341BB207-EC5E-4A3D-B915-B894DF635479}" type="presParOf" srcId="{B661398F-1C1E-490D-B677-97CB8E59C97A}" destId="{095C5C31-A396-4A34-A635-A7A4F7AF24FC}" srcOrd="2" destOrd="0" presId="urn:microsoft.com/office/officeart/2005/8/layout/hList6"/>
    <dgm:cxn modelId="{2DB9222C-FBC5-4174-8FD7-80E94B9B70F0}" type="presParOf" srcId="{B661398F-1C1E-490D-B677-97CB8E59C97A}" destId="{9BA99D09-FC7B-4400-9370-758B3485AED9}" srcOrd="3" destOrd="0" presId="urn:microsoft.com/office/officeart/2005/8/layout/hList6"/>
    <dgm:cxn modelId="{53573314-FF68-4681-BA18-6C0F55DB32BF}" type="presParOf" srcId="{B661398F-1C1E-490D-B677-97CB8E59C97A}" destId="{680FA06E-DF72-4B14-B057-AB23A434D3F7}" srcOrd="4"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2AA985E-D4B0-4E7C-A8A6-B39B8C34530C}">
      <dsp:nvSpPr>
        <dsp:cNvPr id="0" name=""/>
        <dsp:cNvSpPr/>
      </dsp:nvSpPr>
      <dsp:spPr>
        <a:xfrm>
          <a:off x="1375164" y="501322"/>
          <a:ext cx="3346730" cy="3346730"/>
        </a:xfrm>
        <a:prstGeom prst="blockArc">
          <a:avLst>
            <a:gd name="adj1" fmla="val 11880000"/>
            <a:gd name="adj2" fmla="val 16200000"/>
            <a:gd name="adj3" fmla="val 4636"/>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8D0D7EA-9865-423A-9D91-75ADE61FB1A3}">
      <dsp:nvSpPr>
        <dsp:cNvPr id="0" name=""/>
        <dsp:cNvSpPr/>
      </dsp:nvSpPr>
      <dsp:spPr>
        <a:xfrm>
          <a:off x="1375164" y="501322"/>
          <a:ext cx="3346730" cy="3346730"/>
        </a:xfrm>
        <a:prstGeom prst="blockArc">
          <a:avLst>
            <a:gd name="adj1" fmla="val 7560000"/>
            <a:gd name="adj2" fmla="val 11880000"/>
            <a:gd name="adj3" fmla="val 4636"/>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B0D4833-C70A-4E42-88AB-EC6D045B13AA}">
      <dsp:nvSpPr>
        <dsp:cNvPr id="0" name=""/>
        <dsp:cNvSpPr/>
      </dsp:nvSpPr>
      <dsp:spPr>
        <a:xfrm>
          <a:off x="1375164" y="501322"/>
          <a:ext cx="3346730" cy="3346730"/>
        </a:xfrm>
        <a:prstGeom prst="blockArc">
          <a:avLst>
            <a:gd name="adj1" fmla="val 3240000"/>
            <a:gd name="adj2" fmla="val 7560000"/>
            <a:gd name="adj3" fmla="val 4636"/>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8CE124F-686B-44D3-871F-14AA0B25C58A}">
      <dsp:nvSpPr>
        <dsp:cNvPr id="0" name=""/>
        <dsp:cNvSpPr/>
      </dsp:nvSpPr>
      <dsp:spPr>
        <a:xfrm>
          <a:off x="1375164" y="501322"/>
          <a:ext cx="3346730" cy="3346730"/>
        </a:xfrm>
        <a:prstGeom prst="blockArc">
          <a:avLst>
            <a:gd name="adj1" fmla="val 20520000"/>
            <a:gd name="adj2" fmla="val 3240000"/>
            <a:gd name="adj3" fmla="val 4636"/>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C48A406-2C13-442C-9758-65B16842D8E1}">
      <dsp:nvSpPr>
        <dsp:cNvPr id="0" name=""/>
        <dsp:cNvSpPr/>
      </dsp:nvSpPr>
      <dsp:spPr>
        <a:xfrm>
          <a:off x="1375164" y="501322"/>
          <a:ext cx="3346730" cy="3346730"/>
        </a:xfrm>
        <a:prstGeom prst="blockArc">
          <a:avLst>
            <a:gd name="adj1" fmla="val 16200000"/>
            <a:gd name="adj2" fmla="val 20520000"/>
            <a:gd name="adj3" fmla="val 4636"/>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BD81138-EC42-4F7D-976A-18BDA36AC975}">
      <dsp:nvSpPr>
        <dsp:cNvPr id="0" name=""/>
        <dsp:cNvSpPr/>
      </dsp:nvSpPr>
      <dsp:spPr>
        <a:xfrm>
          <a:off x="2278954" y="1405112"/>
          <a:ext cx="1539150" cy="1539150"/>
        </a:xfrm>
        <a:prstGeom prst="ellipse">
          <a:avLst/>
        </a:prstGeom>
        <a:solidFill>
          <a:srgbClr val="C0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740" tIns="78740" rIns="78740" bIns="78740" numCol="1" spcCol="1270" anchor="ctr" anchorCtr="0">
          <a:noAutofit/>
        </a:bodyPr>
        <a:lstStyle/>
        <a:p>
          <a:pPr lvl="0" algn="ctr" defTabSz="2755900">
            <a:lnSpc>
              <a:spcPct val="90000"/>
            </a:lnSpc>
            <a:spcBef>
              <a:spcPct val="0"/>
            </a:spcBef>
            <a:spcAft>
              <a:spcPct val="35000"/>
            </a:spcAft>
          </a:pPr>
          <a:r>
            <a:rPr lang="zh-CN" altLang="en-US" sz="6200" kern="1200" dirty="0" smtClean="0"/>
            <a:t>毒</a:t>
          </a:r>
          <a:endParaRPr lang="zh-CN" altLang="en-US" sz="6200" kern="1200" dirty="0"/>
        </a:p>
      </dsp:txBody>
      <dsp:txXfrm>
        <a:off x="2278954" y="1405112"/>
        <a:ext cx="1539150" cy="1539150"/>
      </dsp:txXfrm>
    </dsp:sp>
    <dsp:sp modelId="{D3F30F0C-787B-4722-B546-43FA782904EE}">
      <dsp:nvSpPr>
        <dsp:cNvPr id="0" name=""/>
        <dsp:cNvSpPr/>
      </dsp:nvSpPr>
      <dsp:spPr>
        <a:xfrm>
          <a:off x="2509826" y="1406"/>
          <a:ext cx="1077405" cy="1077405"/>
        </a:xfrm>
        <a:prstGeom prst="ellipse">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effectLst>
                <a:outerShdw blurRad="38100" dist="38100" dir="2700000" algn="tl">
                  <a:srgbClr val="000000">
                    <a:alpha val="43137"/>
                  </a:srgbClr>
                </a:outerShdw>
              </a:effectLst>
            </a:rPr>
            <a:t>毒品的概念</a:t>
          </a:r>
          <a:endParaRPr lang="zh-CN" altLang="en-US" sz="1800" kern="1200" dirty="0">
            <a:effectLst>
              <a:outerShdw blurRad="38100" dist="38100" dir="2700000" algn="tl">
                <a:srgbClr val="000000">
                  <a:alpha val="43137"/>
                </a:srgbClr>
              </a:outerShdw>
            </a:effectLst>
          </a:endParaRPr>
        </a:p>
      </dsp:txBody>
      <dsp:txXfrm>
        <a:off x="2509826" y="1406"/>
        <a:ext cx="1077405" cy="1077405"/>
      </dsp:txXfrm>
    </dsp:sp>
    <dsp:sp modelId="{23817F61-9530-4F30-B516-333C1667ECA1}">
      <dsp:nvSpPr>
        <dsp:cNvPr id="0" name=""/>
        <dsp:cNvSpPr/>
      </dsp:nvSpPr>
      <dsp:spPr>
        <a:xfrm>
          <a:off x="4064403" y="1130872"/>
          <a:ext cx="1077405" cy="1077405"/>
        </a:xfrm>
        <a:prstGeom prst="ellipse">
          <a:avLst/>
        </a:prstGeom>
        <a:solidFill>
          <a:schemeClr val="bg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毒品与防范</a:t>
          </a:r>
          <a:endParaRPr lang="zh-CN" altLang="en-US" sz="1800" kern="1200" dirty="0"/>
        </a:p>
      </dsp:txBody>
      <dsp:txXfrm>
        <a:off x="4064403" y="1130872"/>
        <a:ext cx="1077405" cy="1077405"/>
      </dsp:txXfrm>
    </dsp:sp>
    <dsp:sp modelId="{6559EFF3-BA51-4B22-85FA-C95754D4E7D4}">
      <dsp:nvSpPr>
        <dsp:cNvPr id="0" name=""/>
        <dsp:cNvSpPr/>
      </dsp:nvSpPr>
      <dsp:spPr>
        <a:xfrm>
          <a:off x="3470608" y="2958387"/>
          <a:ext cx="1077405" cy="1077405"/>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chemeClr val="tx1">
                  <a:lumMod val="95000"/>
                  <a:lumOff val="5000"/>
                </a:schemeClr>
              </a:solidFill>
            </a:rPr>
            <a:t>毒品与犯罪</a:t>
          </a:r>
          <a:endParaRPr lang="zh-CN" altLang="en-US" sz="1800" kern="1200" dirty="0">
            <a:solidFill>
              <a:schemeClr val="tx1">
                <a:lumMod val="95000"/>
                <a:lumOff val="5000"/>
              </a:schemeClr>
            </a:solidFill>
          </a:endParaRPr>
        </a:p>
      </dsp:txBody>
      <dsp:txXfrm>
        <a:off x="3470608" y="2958387"/>
        <a:ext cx="1077405" cy="1077405"/>
      </dsp:txXfrm>
    </dsp:sp>
    <dsp:sp modelId="{6A4C7248-1CA9-4A43-A393-07115FD29ACE}">
      <dsp:nvSpPr>
        <dsp:cNvPr id="0" name=""/>
        <dsp:cNvSpPr/>
      </dsp:nvSpPr>
      <dsp:spPr>
        <a:xfrm>
          <a:off x="1549045" y="2958387"/>
          <a:ext cx="1077405" cy="1077405"/>
        </a:xfrm>
        <a:prstGeom prst="ellipse">
          <a:avLst/>
        </a:prstGeom>
        <a:solidFill>
          <a:srgbClr val="008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毒品的危害</a:t>
          </a:r>
          <a:endParaRPr lang="zh-CN" altLang="en-US" sz="1800" kern="1200" dirty="0"/>
        </a:p>
      </dsp:txBody>
      <dsp:txXfrm>
        <a:off x="1549045" y="2958387"/>
        <a:ext cx="1077405" cy="1077405"/>
      </dsp:txXfrm>
    </dsp:sp>
    <dsp:sp modelId="{88084562-5AA1-443B-B5E2-E9BE0EA412F7}">
      <dsp:nvSpPr>
        <dsp:cNvPr id="0" name=""/>
        <dsp:cNvSpPr/>
      </dsp:nvSpPr>
      <dsp:spPr>
        <a:xfrm>
          <a:off x="955250" y="1130872"/>
          <a:ext cx="1077405" cy="1077405"/>
        </a:xfrm>
        <a:prstGeom prst="ellipse">
          <a:avLst/>
        </a:prstGeom>
        <a:solidFill>
          <a:srgbClr val="0033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毒品的分类</a:t>
          </a:r>
          <a:endParaRPr lang="zh-CN" altLang="en-US" sz="1800" kern="1200" dirty="0"/>
        </a:p>
      </dsp:txBody>
      <dsp:txXfrm>
        <a:off x="955250" y="1130872"/>
        <a:ext cx="1077405" cy="107740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7747A78-C904-455D-A657-1C538F49AB17}">
      <dsp:nvSpPr>
        <dsp:cNvPr id="0" name=""/>
        <dsp:cNvSpPr/>
      </dsp:nvSpPr>
      <dsp:spPr>
        <a:xfrm rot="16200000">
          <a:off x="-984435" y="985123"/>
          <a:ext cx="3759906" cy="1789658"/>
        </a:xfrm>
        <a:prstGeom prst="flowChartManualOperation">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endParaRPr lang="en-US" altLang="zh-CN" sz="2800" kern="1200" dirty="0" smtClean="0"/>
        </a:p>
        <a:p>
          <a:pPr lvl="0" algn="ctr" defTabSz="1244600">
            <a:lnSpc>
              <a:spcPct val="90000"/>
            </a:lnSpc>
            <a:spcBef>
              <a:spcPct val="0"/>
            </a:spcBef>
            <a:spcAft>
              <a:spcPct val="35000"/>
            </a:spcAft>
          </a:pPr>
          <a:r>
            <a:rPr lang="zh-CN" altLang="en-US" sz="1600" b="1" kern="1200" dirty="0" smtClean="0">
              <a:latin typeface="楷体" pitchFamily="49" charset="-122"/>
              <a:ea typeface="楷体" pitchFamily="49" charset="-122"/>
            </a:rPr>
            <a:t>为什么吸毒人数会逐年增长</a:t>
          </a:r>
          <a:r>
            <a:rPr lang="zh-CN" altLang="en-US" sz="2800" b="1" kern="1200" dirty="0" smtClean="0">
              <a:latin typeface="楷体" pitchFamily="49" charset="-122"/>
              <a:ea typeface="楷体" pitchFamily="49" charset="-122"/>
            </a:rPr>
            <a:t>？</a:t>
          </a:r>
          <a:endParaRPr lang="zh-CN" altLang="en-US" sz="2800" b="1" kern="1200" dirty="0">
            <a:latin typeface="楷体" pitchFamily="49" charset="-122"/>
            <a:ea typeface="楷体" pitchFamily="49" charset="-122"/>
          </a:endParaRPr>
        </a:p>
      </dsp:txBody>
      <dsp:txXfrm rot="16200000">
        <a:off x="-984435" y="985123"/>
        <a:ext cx="3759906" cy="1789658"/>
      </dsp:txXfrm>
    </dsp:sp>
    <dsp:sp modelId="{095C5C31-A396-4A34-A635-A7A4F7AF24FC}">
      <dsp:nvSpPr>
        <dsp:cNvPr id="0" name=""/>
        <dsp:cNvSpPr/>
      </dsp:nvSpPr>
      <dsp:spPr>
        <a:xfrm rot="16200000">
          <a:off x="939446" y="985123"/>
          <a:ext cx="3759906" cy="1789658"/>
        </a:xfrm>
        <a:prstGeom prst="flowChartManualOperation">
          <a:avLst/>
        </a:prstGeom>
        <a:solidFill>
          <a:schemeClr val="accent4">
            <a:hueOff val="-2232385"/>
            <a:satOff val="13449"/>
            <a:lumOff val="1078"/>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endParaRPr lang="en-US" altLang="zh-CN" sz="2800" kern="1200" dirty="0" smtClean="0"/>
        </a:p>
        <a:p>
          <a:pPr lvl="0" algn="ctr" defTabSz="1244600">
            <a:lnSpc>
              <a:spcPct val="90000"/>
            </a:lnSpc>
            <a:spcBef>
              <a:spcPct val="0"/>
            </a:spcBef>
            <a:spcAft>
              <a:spcPct val="35000"/>
            </a:spcAft>
          </a:pPr>
          <a:r>
            <a:rPr lang="zh-CN" altLang="en-US" sz="1600" b="1" kern="1200" dirty="0" smtClean="0">
              <a:latin typeface="楷体" pitchFamily="49" charset="-122"/>
              <a:ea typeface="楷体" pitchFamily="49" charset="-122"/>
            </a:rPr>
            <a:t>吸毒人数中年轻劳动力为何占比较大？</a:t>
          </a:r>
          <a:endParaRPr lang="zh-CN" altLang="en-US" sz="1600" b="1" kern="1200" dirty="0">
            <a:latin typeface="楷体" pitchFamily="49" charset="-122"/>
            <a:ea typeface="楷体" pitchFamily="49" charset="-122"/>
          </a:endParaRPr>
        </a:p>
      </dsp:txBody>
      <dsp:txXfrm rot="16200000">
        <a:off x="939446" y="985123"/>
        <a:ext cx="3759906" cy="1789658"/>
      </dsp:txXfrm>
    </dsp:sp>
    <dsp:sp modelId="{680FA06E-DF72-4B14-B057-AB23A434D3F7}">
      <dsp:nvSpPr>
        <dsp:cNvPr id="0" name=""/>
        <dsp:cNvSpPr/>
      </dsp:nvSpPr>
      <dsp:spPr>
        <a:xfrm rot="16200000">
          <a:off x="2863329" y="985123"/>
          <a:ext cx="3759906" cy="1789658"/>
        </a:xfrm>
        <a:prstGeom prst="flowChartManualOperation">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60350" tIns="0" rIns="257969" bIns="0" numCol="1" spcCol="1270" anchor="ctr" anchorCtr="0">
          <a:noAutofit/>
        </a:bodyPr>
        <a:lstStyle/>
        <a:p>
          <a:pPr lvl="0" algn="ctr" defTabSz="1822450">
            <a:lnSpc>
              <a:spcPct val="90000"/>
            </a:lnSpc>
            <a:spcBef>
              <a:spcPct val="0"/>
            </a:spcBef>
            <a:spcAft>
              <a:spcPct val="35000"/>
            </a:spcAft>
          </a:pPr>
          <a:endParaRPr lang="en-US" altLang="zh-CN" sz="4100" kern="1200" dirty="0" smtClean="0"/>
        </a:p>
        <a:p>
          <a:pPr lvl="0" algn="ctr" defTabSz="1822450">
            <a:lnSpc>
              <a:spcPct val="90000"/>
            </a:lnSpc>
            <a:spcBef>
              <a:spcPct val="0"/>
            </a:spcBef>
            <a:spcAft>
              <a:spcPct val="35000"/>
            </a:spcAft>
          </a:pPr>
          <a:r>
            <a:rPr lang="zh-CN" altLang="en-US" sz="4100" kern="1200" dirty="0" smtClean="0"/>
            <a:t>深思</a:t>
          </a:r>
          <a:endParaRPr lang="en-US" altLang="zh-CN" sz="4100" kern="1200" dirty="0" smtClean="0"/>
        </a:p>
        <a:p>
          <a:pPr lvl="0" algn="ctr" defTabSz="1822450">
            <a:lnSpc>
              <a:spcPct val="90000"/>
            </a:lnSpc>
            <a:spcBef>
              <a:spcPct val="0"/>
            </a:spcBef>
            <a:spcAft>
              <a:spcPct val="35000"/>
            </a:spcAft>
          </a:pPr>
          <a:endParaRPr lang="zh-CN" altLang="en-US" sz="4100" kern="1200" dirty="0"/>
        </a:p>
      </dsp:txBody>
      <dsp:txXfrm rot="16200000">
        <a:off x="2863329" y="985123"/>
        <a:ext cx="3759906" cy="1789658"/>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l">
              <a:defRPr sz="1200">
                <a:latin typeface="Arial"/>
              </a:defRPr>
            </a:lvl1pPr>
          </a:lstStyle>
          <a:p>
            <a:pPr>
              <a:defRPr/>
            </a:pPr>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200">
                <a:latin typeface="Arial"/>
              </a:defRPr>
            </a:lvl1pPr>
          </a:lstStyle>
          <a:p>
            <a:pPr>
              <a:defRPr/>
            </a:pPr>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l">
              <a:defRPr sz="1200">
                <a:latin typeface="Arial"/>
              </a:defRPr>
            </a:lvl1pPr>
          </a:lstStyle>
          <a:p>
            <a:pPr>
              <a:defRPr/>
            </a:pPr>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latin typeface="Arial"/>
              </a:defRPr>
            </a:lvl1pPr>
          </a:lstStyle>
          <a:p>
            <a:pPr>
              <a:defRPr/>
            </a:pPr>
            <a:fld id="{F305A876-8338-4152-BCD0-3F7DED0ED60D}" type="slidenum">
              <a:rPr lang="en-US" altLang="zh-CN"/>
              <a:pPr>
                <a:defRPr/>
              </a:pPr>
              <a:t>‹#›</a:t>
            </a:fld>
            <a:endParaRPr lang="en-US" altLang="zh-CN"/>
          </a:p>
        </p:txBody>
      </p:sp>
    </p:spTree>
    <p:extLst>
      <p:ext uri="{BB962C8B-B14F-4D97-AF65-F5344CB8AC3E}">
        <p14:creationId xmlns:p14="http://schemas.microsoft.com/office/powerpoint/2010/main" xmlns="" val="1595512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l">
              <a:defRPr sz="1200">
                <a:latin typeface="Arial"/>
              </a:defRPr>
            </a:lvl1pPr>
          </a:lstStyle>
          <a:p>
            <a:pPr>
              <a:defRPr/>
            </a:pPr>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200">
                <a:latin typeface="Arial"/>
              </a:defRPr>
            </a:lvl1pPr>
          </a:lstStyle>
          <a:p>
            <a:pPr>
              <a:defRPr/>
            </a:pPr>
            <a:endParaRPr lang="en-US" altLang="zh-CN"/>
          </a:p>
        </p:txBody>
      </p:sp>
      <p:sp>
        <p:nvSpPr>
          <p:cNvPr id="7066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l">
              <a:defRPr sz="1200">
                <a:latin typeface="Arial"/>
              </a:defRPr>
            </a:lvl1pPr>
          </a:lstStyle>
          <a:p>
            <a:pPr>
              <a:defRPr/>
            </a:pPr>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latin typeface="Arial"/>
              </a:defRPr>
            </a:lvl1pPr>
          </a:lstStyle>
          <a:p>
            <a:pPr>
              <a:defRPr/>
            </a:pPr>
            <a:fld id="{2F1DF050-111D-4C6F-BB0A-4346D970594C}" type="slidenum">
              <a:rPr lang="en-US" altLang="zh-CN"/>
              <a:pPr>
                <a:defRPr/>
              </a:pPr>
              <a:t>‹#›</a:t>
            </a:fld>
            <a:endParaRPr lang="en-US" altLang="zh-CN"/>
          </a:p>
        </p:txBody>
      </p:sp>
    </p:spTree>
    <p:extLst>
      <p:ext uri="{BB962C8B-B14F-4D97-AF65-F5344CB8AC3E}">
        <p14:creationId xmlns:p14="http://schemas.microsoft.com/office/powerpoint/2010/main" xmlns="" val="12079719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charset="0"/>
        <a:ea typeface="宋体" pitchFamily="2" charset="-122"/>
        <a:cs typeface="+mn-cs"/>
      </a:defRPr>
    </a:lvl1pPr>
    <a:lvl2pPr marL="362925" algn="l" rtl="0" fontAlgn="base">
      <a:spcBef>
        <a:spcPct val="30000"/>
      </a:spcBef>
      <a:spcAft>
        <a:spcPct val="0"/>
      </a:spcAft>
      <a:defRPr sz="1000" kern="1200">
        <a:solidFill>
          <a:schemeClr val="tx1"/>
        </a:solidFill>
        <a:latin typeface="Arial" charset="0"/>
        <a:ea typeface="宋体" pitchFamily="2" charset="-122"/>
        <a:cs typeface="+mn-cs"/>
      </a:defRPr>
    </a:lvl2pPr>
    <a:lvl3pPr marL="725851" algn="l" rtl="0" fontAlgn="base">
      <a:spcBef>
        <a:spcPct val="30000"/>
      </a:spcBef>
      <a:spcAft>
        <a:spcPct val="0"/>
      </a:spcAft>
      <a:defRPr sz="1000" kern="1200">
        <a:solidFill>
          <a:schemeClr val="tx1"/>
        </a:solidFill>
        <a:latin typeface="Arial" charset="0"/>
        <a:ea typeface="宋体" pitchFamily="2" charset="-122"/>
        <a:cs typeface="+mn-cs"/>
      </a:defRPr>
    </a:lvl3pPr>
    <a:lvl4pPr marL="1088776" algn="l" rtl="0" fontAlgn="base">
      <a:spcBef>
        <a:spcPct val="30000"/>
      </a:spcBef>
      <a:spcAft>
        <a:spcPct val="0"/>
      </a:spcAft>
      <a:defRPr sz="1000" kern="1200">
        <a:solidFill>
          <a:schemeClr val="tx1"/>
        </a:solidFill>
        <a:latin typeface="Arial" charset="0"/>
        <a:ea typeface="宋体" pitchFamily="2" charset="-122"/>
        <a:cs typeface="+mn-cs"/>
      </a:defRPr>
    </a:lvl4pPr>
    <a:lvl5pPr marL="1451701" algn="l" rtl="0" fontAlgn="base">
      <a:spcBef>
        <a:spcPct val="30000"/>
      </a:spcBef>
      <a:spcAft>
        <a:spcPct val="0"/>
      </a:spcAft>
      <a:defRPr sz="1000" kern="1200">
        <a:solidFill>
          <a:schemeClr val="tx1"/>
        </a:solidFill>
        <a:latin typeface="Arial" charset="0"/>
        <a:ea typeface="宋体" pitchFamily="2" charset="-122"/>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www.v5ppt.com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pPr/>
              <a:t>1</a:t>
            </a:fld>
            <a:endParaRPr lang="zh-CN" altLang="en-US"/>
          </a:p>
        </p:txBody>
      </p:sp>
    </p:spTree>
    <p:extLst>
      <p:ext uri="{BB962C8B-B14F-4D97-AF65-F5344CB8AC3E}">
        <p14:creationId xmlns:p14="http://schemas.microsoft.com/office/powerpoint/2010/main" xmlns="" val="1926531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382588" y="685800"/>
            <a:ext cx="6092825" cy="3429000"/>
          </a:xfrm>
        </p:spPr>
      </p:sp>
      <p:sp>
        <p:nvSpPr>
          <p:cNvPr id="122883"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www.v5ppt.com</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a:p>
        </p:txBody>
      </p:sp>
    </p:spTree>
    <p:extLst>
      <p:ext uri="{BB962C8B-B14F-4D97-AF65-F5344CB8AC3E}">
        <p14:creationId xmlns="" xmlns:p14="http://schemas.microsoft.com/office/powerpoint/2010/main" val="3259686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2588" y="685800"/>
            <a:ext cx="6092825" cy="3429000"/>
          </a:xfrm>
        </p:spPr>
      </p:sp>
      <p:sp>
        <p:nvSpPr>
          <p:cNvPr id="284675"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latin typeface="Arial" panose="020B0604020202020204" pitchFamily="34" charset="0"/>
              </a:rPr>
              <a:t>www.v5ppt.com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1598325"/>
            <a:ext cx="777375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38" y="2915550"/>
            <a:ext cx="6401912"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2152" y="154830"/>
            <a:ext cx="2057757"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79" y="154830"/>
            <a:ext cx="6022434"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15="http://schemas.microsoft.com/office/powerpoint/2012/main" xmlns="" val="3373191039"/>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 xmlns:p15="http://schemas.microsoft.com/office/powerpoint/2012/main" xmlns:p14="http://schemas.microsoft.com/office/powerpoint/2010/main" val="1609210182"/>
      </p:ext>
    </p:extLst>
  </p:cSld>
  <p:clrMapOvr>
    <a:masterClrMapping/>
  </p:clrMapOvr>
  <mc:AlternateContent xmlns:mc="http://schemas.openxmlformats.org/markup-compatibility/2006">
    <mc:Choice xmlns="" xmlns:p15="http://schemas.microsoft.com/office/powerpoint/2012/main" xmlns:p14="http://schemas.microsoft.com/office/powerpoint/2010/main" Requires="p14">
      <p:transition spd="slow" advClick="0" advTm="2000" p14:dur="1500">
        <p:random/>
      </p:transition>
    </mc:Choice>
    <mc:Fallback>
      <p:transition spd="slow" advClick="0"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stretch>
            <a:fillRect/>
          </a:stretch>
        </p:blipFill>
        <p:spPr>
          <a:xfrm>
            <a:off x="0" y="0"/>
            <a:ext cx="9145588" cy="5145088"/>
          </a:xfrm>
          <a:prstGeom prst="rect">
            <a:avLst/>
          </a:prstGeom>
        </p:spPr>
      </p:pic>
    </p:spTree>
    <p:extLst>
      <p:ext uri="{BB962C8B-B14F-4D97-AF65-F5344CB8AC3E}">
        <p14:creationId xmlns:p14="http://schemas.microsoft.com/office/powerpoint/2010/main" xmlns:p15="http://schemas.microsoft.com/office/powerpoint/2012/main" xmlns="" val="328726397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8" y="3306196"/>
            <a:ext cx="777375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8" y="2180708"/>
            <a:ext cx="777375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92" y="900391"/>
            <a:ext cx="4039301"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007" y="900391"/>
            <a:ext cx="404089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92" y="206043"/>
            <a:ext cx="8231029"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9" y="1151690"/>
            <a:ext cx="4040890"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79" y="1631661"/>
            <a:ext cx="4040890"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44" y="1151690"/>
            <a:ext cx="4042477"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844" y="1631661"/>
            <a:ext cx="4042477"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ransition spd="slow">
    <p:check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92" y="204863"/>
            <a:ext cx="3008835"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671" y="204851"/>
            <a:ext cx="5112638"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92" y="1076659"/>
            <a:ext cx="3008835"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3601561"/>
            <a:ext cx="5487353"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599" y="459725"/>
            <a:ext cx="5487353"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599" y="4026746"/>
            <a:ext cx="5487353"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E88BE3-F4F8-4A2F-ADD8-18139A99A58A}" type="datetimeFigureOut">
              <a:rPr lang="zh-CN" altLang="en-US" smtClean="0"/>
              <a:pPr/>
              <a:t>2019/8/13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13E522-0D28-447A-8243-2125CFC2C6C0}"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92" y="206043"/>
            <a:ext cx="8231029"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92" y="1200521"/>
            <a:ext cx="8231029"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79" y="4768736"/>
            <a:ext cx="2133971"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FE88BE3-F4F8-4A2F-ADD8-18139A99A58A}" type="datetimeFigureOut">
              <a:rPr lang="zh-CN" altLang="en-US" smtClean="0"/>
              <a:pPr/>
              <a:t>2019/8/13</a:t>
            </a:fld>
            <a:endParaRPr lang="zh-CN" altLang="en-US"/>
          </a:p>
        </p:txBody>
      </p:sp>
      <p:sp>
        <p:nvSpPr>
          <p:cNvPr id="5" name="页脚占位符 4"/>
          <p:cNvSpPr>
            <a:spLocks noGrp="1"/>
          </p:cNvSpPr>
          <p:nvPr>
            <p:ph type="ftr" sz="quarter" idx="3"/>
          </p:nvPr>
        </p:nvSpPr>
        <p:spPr>
          <a:xfrm>
            <a:off x="3124755" y="4768736"/>
            <a:ext cx="2896103"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350" y="4768736"/>
            <a:ext cx="2133971"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0313E522-0D28-447A-8243-2125CFC2C6C0}" type="slidenum">
              <a:rPr lang="zh-CN" altLang="en-US" smtClean="0"/>
              <a:pPr/>
              <a:t>‹#›</a:t>
            </a:fld>
            <a:endParaRPr lang="zh-CN" altLang="en-US"/>
          </a:p>
        </p:txBody>
      </p:sp>
      <p:pic>
        <p:nvPicPr>
          <p:cNvPr id="7" name="Picture 322" descr="白色透明直角模板"/>
          <p:cNvPicPr>
            <a:picLocks noChangeAspect="1" noChangeArrowheads="1"/>
          </p:cNvPicPr>
          <p:nvPr userDrawn="1"/>
        </p:nvPicPr>
        <p:blipFill>
          <a:blip r:embed="rId16"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1" y="457539"/>
            <a:ext cx="9146848" cy="4736708"/>
          </a:xfrm>
          <a:prstGeom prst="rect">
            <a:avLst/>
          </a:prstGeom>
          <a:noFill/>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Lst>
        </p:spPr>
      </p:pic>
      <p:pic>
        <p:nvPicPr>
          <p:cNvPr id="8" name="Picture 290" descr="01副本"/>
          <p:cNvPicPr>
            <a:picLocks noChangeAspect="1" noChangeArrowheads="1"/>
          </p:cNvPicPr>
          <p:nvPr userDrawn="1"/>
        </p:nvPicPr>
        <p:blipFill>
          <a:blip r:embed="rId17"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5" y="0"/>
            <a:ext cx="9180513" cy="5164138"/>
          </a:xfrm>
          <a:prstGeom prst="rect">
            <a:avLst/>
          </a:prstGeom>
          <a:noFill/>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Lst>
        </p:spPr>
      </p:pic>
      <p:grpSp>
        <p:nvGrpSpPr>
          <p:cNvPr id="9" name="组合 8"/>
          <p:cNvGrpSpPr/>
          <p:nvPr userDrawn="1"/>
        </p:nvGrpSpPr>
        <p:grpSpPr>
          <a:xfrm>
            <a:off x="338965" y="195372"/>
            <a:ext cx="464965" cy="438631"/>
            <a:chOff x="338960" y="195367"/>
            <a:chExt cx="464965" cy="438631"/>
          </a:xfrm>
        </p:grpSpPr>
        <p:sp>
          <p:nvSpPr>
            <p:cNvPr id="10" name="矩形 1"/>
            <p:cNvSpPr>
              <a:spLocks noChangeArrowheads="1"/>
            </p:cNvSpPr>
            <p:nvPr/>
          </p:nvSpPr>
          <p:spPr bwMode="auto">
            <a:xfrm>
              <a:off x="338960" y="195367"/>
              <a:ext cx="360379" cy="360484"/>
            </a:xfrm>
            <a:prstGeom prst="rect">
              <a:avLst/>
            </a:prstGeom>
            <a:solidFill>
              <a:srgbClr val="FFFFFF"/>
            </a:solidFill>
            <a:ln w="25400" algn="ctr">
              <a:solidFill>
                <a:srgbClr val="C00000"/>
              </a:solidFill>
              <a:miter lim="800000"/>
            </a:ln>
            <a:extLst/>
          </p:spPr>
          <p:txBody>
            <a:bodyPr lIns="115214" tIns="57607" rIns="115214" bIns="57607" anchor="ctr"/>
            <a:lstStyle/>
            <a:p>
              <a:pPr defTabSz="914874"/>
              <a:endParaRPr lang="zh-CN" altLang="en-US" sz="1800">
                <a:ln>
                  <a:solidFill>
                    <a:srgbClr val="C00000"/>
                  </a:solidFill>
                </a:ln>
                <a:solidFill>
                  <a:srgbClr val="9A0000"/>
                </a:solidFill>
                <a:latin typeface="Calibri" pitchFamily="34" charset="0"/>
                <a:ea typeface="宋体" pitchFamily="2" charset="-122"/>
              </a:endParaRPr>
            </a:p>
          </p:txBody>
        </p:sp>
        <p:sp>
          <p:nvSpPr>
            <p:cNvPr id="11" name="矩形 10"/>
            <p:cNvSpPr>
              <a:spLocks noChangeArrowheads="1"/>
            </p:cNvSpPr>
            <p:nvPr/>
          </p:nvSpPr>
          <p:spPr bwMode="auto">
            <a:xfrm>
              <a:off x="514109" y="342838"/>
              <a:ext cx="289816" cy="291160"/>
            </a:xfrm>
            <a:prstGeom prst="rect">
              <a:avLst/>
            </a:prstGeom>
            <a:solidFill>
              <a:srgbClr val="9A0000"/>
            </a:solidFill>
            <a:ln w="25400" algn="ctr">
              <a:solidFill>
                <a:srgbClr val="FFFFFF"/>
              </a:solidFill>
              <a:miter lim="800000"/>
            </a:ln>
          </p:spPr>
          <p:txBody>
            <a:bodyPr lIns="115214" tIns="57607" rIns="115214" bIns="57607" anchor="ctr"/>
            <a:lstStyle/>
            <a:p>
              <a:pPr defTabSz="914874"/>
              <a:endParaRPr lang="zh-CN" altLang="en-US" sz="1800">
                <a:ln>
                  <a:solidFill>
                    <a:srgbClr val="C00000"/>
                  </a:solidFill>
                </a:ln>
                <a:solidFill>
                  <a:srgbClr val="FFFFFF"/>
                </a:solidFill>
                <a:latin typeface="Calibri" pitchFamily="34" charset="0"/>
                <a:ea typeface="宋体" pitchFamily="2" charset="-122"/>
              </a:endParaRPr>
            </a:p>
          </p:txBody>
        </p:sp>
      </p:grpSp>
      <p:cxnSp>
        <p:nvCxnSpPr>
          <p:cNvPr id="12" name="直接连接符 11"/>
          <p:cNvCxnSpPr/>
          <p:nvPr userDrawn="1"/>
        </p:nvCxnSpPr>
        <p:spPr>
          <a:xfrm>
            <a:off x="897462" y="608534"/>
            <a:ext cx="821104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8" r:id="rId13"/>
    <p:sldLayoutId id="2147483759"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ideo" Target="NULL" TargetMode="External"/><Relationship Id="rId10" Type="http://schemas.openxmlformats.org/officeDocument/2006/relationships/image" Target="../media/image6.png"/><Relationship Id="rId4" Type="http://schemas.openxmlformats.org/officeDocument/2006/relationships/image" Target="../media/image4.jpeg"/><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794" y="362744"/>
            <a:ext cx="5943600" cy="1600438"/>
          </a:xfrm>
          <a:prstGeom prst="rect">
            <a:avLst/>
          </a:prstGeom>
          <a:noFill/>
        </p:spPr>
        <p:txBody>
          <a:bodyPr wrap="square" rtlCol="0">
            <a:spAutoFit/>
          </a:bodyPr>
          <a:lstStyle/>
          <a:p>
            <a:r>
              <a:rPr lang="en-US" altLang="zh-CN" dirty="0" smtClean="0">
                <a:solidFill>
                  <a:schemeClr val="bg1"/>
                </a:solidFill>
                <a:latin typeface="楷体" pitchFamily="49" charset="-122"/>
                <a:ea typeface="楷体" pitchFamily="49" charset="-122"/>
              </a:rPr>
              <a:t>《</a:t>
            </a:r>
            <a:r>
              <a:rPr lang="zh-CN" altLang="en-US" dirty="0" smtClean="0">
                <a:solidFill>
                  <a:schemeClr val="bg1"/>
                </a:solidFill>
                <a:latin typeface="楷体" pitchFamily="49" charset="-122"/>
                <a:ea typeface="楷体" pitchFamily="49" charset="-122"/>
              </a:rPr>
              <a:t>致您的一封信</a:t>
            </a:r>
            <a:r>
              <a:rPr lang="en-US" altLang="zh-CN" dirty="0" smtClean="0">
                <a:solidFill>
                  <a:schemeClr val="bg1"/>
                </a:solidFill>
                <a:latin typeface="楷体" pitchFamily="49" charset="-122"/>
                <a:ea typeface="楷体" pitchFamily="49" charset="-122"/>
              </a:rPr>
              <a:t>》</a:t>
            </a:r>
          </a:p>
          <a:p>
            <a:pPr algn="l"/>
            <a:r>
              <a:rPr lang="zh-CN" altLang="en-US" sz="1600" dirty="0" smtClean="0">
                <a:solidFill>
                  <a:schemeClr val="bg1"/>
                </a:solidFill>
                <a:latin typeface="楷体" pitchFamily="49" charset="-122"/>
                <a:ea typeface="楷体" pitchFamily="49" charset="-122"/>
              </a:rPr>
              <a:t>尊敬的各位领导，各位同事：</a:t>
            </a:r>
            <a:endParaRPr lang="en-US" altLang="zh-CN" sz="1600" dirty="0" smtClean="0">
              <a:solidFill>
                <a:schemeClr val="bg1"/>
              </a:solidFill>
              <a:latin typeface="楷体" pitchFamily="49" charset="-122"/>
              <a:ea typeface="楷体" pitchFamily="49" charset="-122"/>
            </a:endParaRPr>
          </a:p>
          <a:p>
            <a:pPr algn="l"/>
            <a:r>
              <a:rPr lang="zh-CN" altLang="en-US" sz="1600" dirty="0" smtClean="0">
                <a:solidFill>
                  <a:schemeClr val="bg1"/>
                </a:solidFill>
                <a:latin typeface="楷体" pitchFamily="49" charset="-122"/>
                <a:ea typeface="楷体" pitchFamily="49" charset="-122"/>
              </a:rPr>
              <a:t>    经过本人测试，</a:t>
            </a:r>
            <a:r>
              <a:rPr lang="en-US" altLang="zh-CN" sz="1600" dirty="0" smtClean="0">
                <a:solidFill>
                  <a:schemeClr val="bg1"/>
                </a:solidFill>
                <a:latin typeface="楷体" pitchFamily="49" charset="-122"/>
                <a:ea typeface="楷体" pitchFamily="49" charset="-122"/>
              </a:rPr>
              <a:t>OFFICE2003</a:t>
            </a:r>
            <a:r>
              <a:rPr lang="zh-CN" altLang="en-US" sz="1600" dirty="0" smtClean="0">
                <a:solidFill>
                  <a:schemeClr val="bg1"/>
                </a:solidFill>
                <a:latin typeface="楷体" pitchFamily="49" charset="-122"/>
                <a:ea typeface="楷体" pitchFamily="49" charset="-122"/>
              </a:rPr>
              <a:t>以及</a:t>
            </a:r>
            <a:r>
              <a:rPr lang="en-US" altLang="zh-CN" sz="1600" dirty="0" smtClean="0">
                <a:solidFill>
                  <a:schemeClr val="bg1"/>
                </a:solidFill>
                <a:latin typeface="楷体" pitchFamily="49" charset="-122"/>
                <a:ea typeface="楷体" pitchFamily="49" charset="-122"/>
              </a:rPr>
              <a:t>WPS</a:t>
            </a:r>
            <a:r>
              <a:rPr lang="zh-CN" altLang="en-US" sz="1600" dirty="0" smtClean="0">
                <a:solidFill>
                  <a:schemeClr val="bg1"/>
                </a:solidFill>
                <a:latin typeface="楷体" pitchFamily="49" charset="-122"/>
                <a:ea typeface="楷体" pitchFamily="49" charset="-122"/>
              </a:rPr>
              <a:t>软件均不能正确显示本</a:t>
            </a:r>
            <a:r>
              <a:rPr lang="en-US" altLang="zh-CN" sz="1600" dirty="0" smtClean="0">
                <a:solidFill>
                  <a:schemeClr val="bg1"/>
                </a:solidFill>
                <a:latin typeface="楷体" pitchFamily="49" charset="-122"/>
                <a:ea typeface="楷体" pitchFamily="49" charset="-122"/>
              </a:rPr>
              <a:t>PPT</a:t>
            </a:r>
            <a:r>
              <a:rPr lang="zh-CN" altLang="en-US" sz="1600" dirty="0" smtClean="0">
                <a:solidFill>
                  <a:schemeClr val="bg1"/>
                </a:solidFill>
                <a:latin typeface="楷体" pitchFamily="49" charset="-122"/>
                <a:ea typeface="楷体" pitchFamily="49" charset="-122"/>
              </a:rPr>
              <a:t>的正常效果，如用以上版本有些版面将出现排版错误以及有些效果不能正常运行，为了给您一个更好的视觉</a:t>
            </a:r>
            <a:r>
              <a:rPr lang="zh-CN" altLang="en-US" sz="1600" smtClean="0">
                <a:solidFill>
                  <a:schemeClr val="bg1"/>
                </a:solidFill>
                <a:latin typeface="楷体" pitchFamily="49" charset="-122"/>
                <a:ea typeface="楷体" pitchFamily="49" charset="-122"/>
              </a:rPr>
              <a:t>效果，追寻完美原则，</a:t>
            </a:r>
            <a:r>
              <a:rPr lang="zh-CN" altLang="en-US" sz="1600" dirty="0" smtClean="0">
                <a:solidFill>
                  <a:schemeClr val="bg1"/>
                </a:solidFill>
                <a:latin typeface="楷体" pitchFamily="49" charset="-122"/>
                <a:ea typeface="楷体" pitchFamily="49" charset="-122"/>
              </a:rPr>
              <a:t>请您使用</a:t>
            </a:r>
            <a:r>
              <a:rPr lang="en-US" altLang="zh-CN" sz="1600" dirty="0" smtClean="0">
                <a:solidFill>
                  <a:schemeClr val="bg1"/>
                </a:solidFill>
                <a:latin typeface="楷体" pitchFamily="49" charset="-122"/>
                <a:ea typeface="楷体" pitchFamily="49" charset="-122"/>
              </a:rPr>
              <a:t>OFFICE2007</a:t>
            </a:r>
            <a:r>
              <a:rPr lang="zh-CN" altLang="en-US" sz="1600" dirty="0" smtClean="0">
                <a:solidFill>
                  <a:schemeClr val="bg1"/>
                </a:solidFill>
                <a:latin typeface="楷体" pitchFamily="49" charset="-122"/>
                <a:ea typeface="楷体" pitchFamily="49" charset="-122"/>
              </a:rPr>
              <a:t>版本打开，谢谢！</a:t>
            </a:r>
            <a:endParaRPr lang="zh-CN" altLang="en-US" sz="1600" dirty="0">
              <a:solidFill>
                <a:schemeClr val="bg1"/>
              </a:solidFill>
              <a:latin typeface="楷体" pitchFamily="49" charset="-122"/>
              <a:ea typeface="楷体" pitchFamily="49" charset="-122"/>
            </a:endParaRPr>
          </a:p>
        </p:txBody>
      </p:sp>
    </p:spTree>
    <p:extLst>
      <p:ext uri="{BB962C8B-B14F-4D97-AF65-F5344CB8AC3E}">
        <p14:creationId xmlns:p14="http://schemas.microsoft.com/office/powerpoint/2010/main" xmlns:p15="http://schemas.microsoft.com/office/powerpoint/2012/main" xmlns="" val="107770340"/>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7"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cxnSp>
        <p:nvCxnSpPr>
          <p:cNvPr id="4" name="直接连接符 3"/>
          <p:cNvCxnSpPr/>
          <p:nvPr/>
        </p:nvCxnSpPr>
        <p:spPr>
          <a:xfrm>
            <a:off x="686594" y="1581944"/>
            <a:ext cx="0" cy="2667000"/>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直接连接符 5"/>
          <p:cNvCxnSpPr/>
          <p:nvPr/>
        </p:nvCxnSpPr>
        <p:spPr>
          <a:xfrm>
            <a:off x="686594" y="4248944"/>
            <a:ext cx="78486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8" name="直接连接符 7"/>
          <p:cNvCxnSpPr/>
          <p:nvPr/>
        </p:nvCxnSpPr>
        <p:spPr>
          <a:xfrm flipV="1">
            <a:off x="8535194" y="1505744"/>
            <a:ext cx="0" cy="2743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10" name="直接连接符 9"/>
          <p:cNvCxnSpPr/>
          <p:nvPr/>
        </p:nvCxnSpPr>
        <p:spPr>
          <a:xfrm>
            <a:off x="4344194" y="1505744"/>
            <a:ext cx="4191000" cy="12700"/>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14" name="直接连接符 13"/>
          <p:cNvCxnSpPr/>
          <p:nvPr/>
        </p:nvCxnSpPr>
        <p:spPr>
          <a:xfrm>
            <a:off x="686594" y="1581944"/>
            <a:ext cx="1752600" cy="12700"/>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sp>
        <p:nvSpPr>
          <p:cNvPr id="18" name="TextBox 17"/>
          <p:cNvSpPr txBox="1"/>
          <p:nvPr/>
        </p:nvSpPr>
        <p:spPr>
          <a:xfrm>
            <a:off x="2286794" y="1353344"/>
            <a:ext cx="2133600" cy="369332"/>
          </a:xfrm>
          <a:prstGeom prst="rect">
            <a:avLst/>
          </a:prstGeom>
          <a:noFill/>
        </p:spPr>
        <p:txBody>
          <a:bodyPr wrap="square" rtlCol="0">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吸毒人数数据分析</a:t>
            </a:r>
            <a:endParaRPr lang="zh-CN" altLang="en-US" dirty="0"/>
          </a:p>
        </p:txBody>
      </p:sp>
      <p:sp>
        <p:nvSpPr>
          <p:cNvPr id="21" name="矩形 20"/>
          <p:cNvSpPr/>
          <p:nvPr/>
        </p:nvSpPr>
        <p:spPr>
          <a:xfrm>
            <a:off x="4420394" y="1581944"/>
            <a:ext cx="1671420" cy="369332"/>
          </a:xfrm>
          <a:prstGeom prst="rect">
            <a:avLst/>
          </a:prstGeom>
        </p:spPr>
        <p:txBody>
          <a:bodyPr wrap="none">
            <a:spAutoFit/>
          </a:bodyPr>
          <a:lstStyle/>
          <a:p>
            <a:r>
              <a:rPr lang="en-US" altLang="zh-CN"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SHUJUFENXI</a:t>
            </a:r>
            <a:endParaRPr lang="zh-CN" altLang="en-US" dirty="0"/>
          </a:p>
        </p:txBody>
      </p:sp>
      <p:sp>
        <p:nvSpPr>
          <p:cNvPr id="30" name="TextBox 29"/>
          <p:cNvSpPr txBox="1"/>
          <p:nvPr/>
        </p:nvSpPr>
        <p:spPr>
          <a:xfrm>
            <a:off x="3201194" y="2801144"/>
            <a:ext cx="2057400" cy="369332"/>
          </a:xfrm>
          <a:prstGeom prst="rect">
            <a:avLst/>
          </a:prstGeom>
          <a:noFill/>
        </p:spPr>
        <p:txBody>
          <a:bodyPr wrap="square" rtlCol="0">
            <a:spAutoFit/>
          </a:bodyPr>
          <a:lstStyle/>
          <a:p>
            <a:endParaRPr lang="zh-CN" altLang="en-US" dirty="0"/>
          </a:p>
        </p:txBody>
      </p:sp>
      <p:sp>
        <p:nvSpPr>
          <p:cNvPr id="33" name="矩形 32"/>
          <p:cNvSpPr/>
          <p:nvPr/>
        </p:nvSpPr>
        <p:spPr>
          <a:xfrm>
            <a:off x="1372394" y="2039144"/>
            <a:ext cx="6705600" cy="1754326"/>
          </a:xfrm>
          <a:prstGeom prst="rect">
            <a:avLst/>
          </a:prstGeom>
        </p:spPr>
        <p:txBody>
          <a:bodyPr wrap="square">
            <a:spAutoFit/>
          </a:bodyPr>
          <a:lstStyle/>
          <a:p>
            <a:pPr algn="l"/>
            <a:r>
              <a:rPr lang="zh-CN" altLang="en-US" dirty="0" smtClean="0">
                <a:latin typeface="楷体" pitchFamily="49" charset="-122"/>
                <a:ea typeface="楷体" pitchFamily="49" charset="-122"/>
              </a:rPr>
              <a:t>数据分析，顾名思义，数据加分析。也就是说必须要以数据为先，分析为后。对收集来的大量第一手资料和第二手资料进行分析，以求最大化地开发数据资料的功能，发挥数据的作用，是为了提取有用信息和形成结论而对数据加以详细研究和概括总结的过程。</a:t>
            </a:r>
            <a:endParaRPr lang="en-US" altLang="zh-CN" dirty="0" smtClean="0">
              <a:latin typeface="楷体" pitchFamily="49" charset="-122"/>
              <a:ea typeface="楷体" pitchFamily="49" charset="-122"/>
            </a:endParaRPr>
          </a:p>
          <a:p>
            <a:pPr algn="l"/>
            <a:r>
              <a:rPr lang="zh-CN" altLang="en-US" dirty="0" smtClean="0">
                <a:latin typeface="楷体" pitchFamily="49" charset="-122"/>
                <a:ea typeface="楷体" pitchFamily="49" charset="-122"/>
              </a:rPr>
              <a:t>对近几年的吸毒状况进行全面、准确的数据分析，可以更加直观的了解现今毒品状况的严峻性与危害性。</a:t>
            </a:r>
            <a:endParaRPr lang="zh-CN" altLang="en-US" dirty="0">
              <a:latin typeface="楷体" pitchFamily="49" charset="-122"/>
              <a:ea typeface="楷体" pitchFamily="49" charset="-122"/>
            </a:endParaRPr>
          </a:p>
        </p:txBody>
      </p:sp>
      <p:pic>
        <p:nvPicPr>
          <p:cNvPr id="12" name="图片 11" descr="图片3.png"/>
          <p:cNvPicPr>
            <a:picLocks noChangeAspect="1"/>
          </p:cNvPicPr>
          <p:nvPr/>
        </p:nvPicPr>
        <p:blipFill>
          <a:blip r:embed="rId2" cstate="print"/>
          <a:stretch>
            <a:fillRect/>
          </a:stretch>
        </p:blipFill>
        <p:spPr>
          <a:xfrm>
            <a:off x="0" y="4956128"/>
            <a:ext cx="9145588" cy="188960"/>
          </a:xfrm>
          <a:prstGeom prst="rect">
            <a:avLst/>
          </a:prstGeom>
        </p:spPr>
      </p:pic>
      <p:pic>
        <p:nvPicPr>
          <p:cNvPr id="13" name="图片 12" descr="图片1.jpg"/>
          <p:cNvPicPr>
            <a:picLocks noChangeAspect="1"/>
          </p:cNvPicPr>
          <p:nvPr/>
        </p:nvPicPr>
        <p:blipFill>
          <a:blip r:embed="rId3" cstate="print"/>
          <a:stretch>
            <a:fillRect/>
          </a:stretch>
        </p:blipFill>
        <p:spPr>
          <a:xfrm>
            <a:off x="1264931" y="4096544"/>
            <a:ext cx="895080" cy="691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图片 14" descr="gfgf.jpg"/>
          <p:cNvPicPr>
            <a:picLocks noChangeAspect="1"/>
          </p:cNvPicPr>
          <p:nvPr/>
        </p:nvPicPr>
        <p:blipFill>
          <a:blip r:embed="rId4" cstate="print"/>
          <a:stretch>
            <a:fillRect/>
          </a:stretch>
        </p:blipFill>
        <p:spPr>
          <a:xfrm>
            <a:off x="2743994" y="3944144"/>
            <a:ext cx="1450731" cy="93505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p:cTn id="7" dur="500" fill="hold"/>
                                        <p:tgtEl>
                                          <p:spTgt spid="1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21">
                                            <p:txEl>
                                              <p:pRg st="0" end="0"/>
                                            </p:txEl>
                                          </p:spTgt>
                                        </p:tgtEl>
                                        <p:attrNameLst>
                                          <p:attrName>style.visibility</p:attrName>
                                        </p:attrNameLst>
                                      </p:cBhvr>
                                      <p:to>
                                        <p:strVal val="visible"/>
                                      </p:to>
                                    </p:set>
                                    <p:animEffect transition="in" filter="wheel(4)">
                                      <p:cBhvr>
                                        <p:cTn id="39" dur="2000"/>
                                        <p:tgtEl>
                                          <p:spTgt spid="21">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33">
                                            <p:txEl>
                                              <p:pRg st="0" end="0"/>
                                            </p:txEl>
                                          </p:spTgt>
                                        </p:tgtEl>
                                        <p:attrNameLst>
                                          <p:attrName>style.visibility</p:attrName>
                                        </p:attrNameLst>
                                      </p:cBhvr>
                                      <p:to>
                                        <p:strVal val="visible"/>
                                      </p:to>
                                    </p:set>
                                    <p:animEffect transition="in" filter="diamond(in)">
                                      <p:cBhvr>
                                        <p:cTn id="44" dur="2000"/>
                                        <p:tgtEl>
                                          <p:spTgt spid="33">
                                            <p:txEl>
                                              <p:pRg st="0" end="0"/>
                                            </p:txEl>
                                          </p:spTgt>
                                        </p:tgtEl>
                                      </p:cBhvr>
                                    </p:animEffect>
                                  </p:childTnLst>
                                </p:cTn>
                              </p:par>
                              <p:par>
                                <p:cTn id="45" presetID="8" presetClass="entr" presetSubtype="16" fill="hold" nodeType="withEffect">
                                  <p:stCondLst>
                                    <p:cond delay="0"/>
                                  </p:stCondLst>
                                  <p:childTnLst>
                                    <p:set>
                                      <p:cBhvr>
                                        <p:cTn id="46" dur="1" fill="hold">
                                          <p:stCondLst>
                                            <p:cond delay="0"/>
                                          </p:stCondLst>
                                        </p:cTn>
                                        <p:tgtEl>
                                          <p:spTgt spid="33">
                                            <p:txEl>
                                              <p:pRg st="1" end="1"/>
                                            </p:txEl>
                                          </p:spTgt>
                                        </p:tgtEl>
                                        <p:attrNameLst>
                                          <p:attrName>style.visibility</p:attrName>
                                        </p:attrNameLst>
                                      </p:cBhvr>
                                      <p:to>
                                        <p:strVal val="visible"/>
                                      </p:to>
                                    </p:set>
                                    <p:animEffect transition="in" filter="diamond(in)">
                                      <p:cBhvr>
                                        <p:cTn id="47" dur="2000"/>
                                        <p:tgtEl>
                                          <p:spTgt spid="33">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5"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style.rotation</p:attrName>
                                        </p:attrNameLst>
                                      </p:cBhvr>
                                      <p:tavLst>
                                        <p:tav tm="0">
                                          <p:val>
                                            <p:fltVal val="720"/>
                                          </p:val>
                                        </p:tav>
                                        <p:tav tm="100000">
                                          <p:val>
                                            <p:fltVal val="0"/>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56" fill="hold">
                      <p:stCondLst>
                        <p:cond delay="indefinite"/>
                      </p:stCondLst>
                      <p:childTnLst>
                        <p:par>
                          <p:cTn id="57" fill="hold">
                            <p:stCondLst>
                              <p:cond delay="0"/>
                            </p:stCondLst>
                            <p:childTnLst>
                              <p:par>
                                <p:cTn id="58" presetID="35" presetClass="entr" presetSubtype="0"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style.rotation</p:attrName>
                                        </p:attrNameLst>
                                      </p:cBhvr>
                                      <p:tavLst>
                                        <p:tav tm="0">
                                          <p:val>
                                            <p:fltVal val="720"/>
                                          </p:val>
                                        </p:tav>
                                        <p:tav tm="100000">
                                          <p:val>
                                            <p:fltVal val="0"/>
                                          </p:val>
                                        </p:tav>
                                      </p:tavLst>
                                    </p:anim>
                                    <p:anim calcmode="lin" valueType="num">
                                      <p:cBhvr>
                                        <p:cTn id="62" dur="1000" fill="hold"/>
                                        <p:tgtEl>
                                          <p:spTgt spid="15"/>
                                        </p:tgtEl>
                                        <p:attrNameLst>
                                          <p:attrName>ppt_h</p:attrName>
                                        </p:attrNameLst>
                                      </p:cBhvr>
                                      <p:tavLst>
                                        <p:tav tm="0">
                                          <p:val>
                                            <p:fltVal val="0"/>
                                          </p:val>
                                        </p:tav>
                                        <p:tav tm="100000">
                                          <p:val>
                                            <p:strVal val="#ppt_h"/>
                                          </p:val>
                                        </p:tav>
                                      </p:tavLst>
                                    </p:anim>
                                    <p:anim calcmode="lin" valueType="num">
                                      <p:cBhvr>
                                        <p:cTn id="63" dur="1000" fill="hold"/>
                                        <p:tgtEl>
                                          <p:spTgt spid="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7"/>
          <p:cNvSpPr txBox="1">
            <a:spLocks noChangeArrowheads="1"/>
          </p:cNvSpPr>
          <p:nvPr/>
        </p:nvSpPr>
        <p:spPr bwMode="auto">
          <a:xfrm>
            <a:off x="76994" y="210344"/>
            <a:ext cx="3527425" cy="369332"/>
          </a:xfrm>
          <a:prstGeom prst="rect">
            <a:avLst/>
          </a:prstGeom>
          <a:noFill/>
          <a:ln>
            <a:noFill/>
          </a:ln>
          <a:effectLst/>
          <a:extLst>
            <a:ext uri="{909E8E84-426E-40DD-AFC4-6F175D3DCCD1}">
              <a14:hiddenFill xmlns:a14="http://schemas.microsoft.com/office/drawing/2010/main" xmlns:p15="http://schemas.microsoft.com/office/powerpoint/2012/main" xmlns:p14="http://schemas.microsoft.com/office/powerpoint/2010/main" xmlns="">
                <a:solidFill>
                  <a:schemeClr val="accent1"/>
                </a:solidFill>
              </a14:hiddenFill>
            </a:ext>
            <a:ext uri="{91240B29-F687-4F45-9708-019B960494DF}">
              <a14:hiddenLine xmlns:a14="http://schemas.microsoft.com/office/drawing/2010/main" xmlns:p15="http://schemas.microsoft.com/office/powerpoint/2012/main" xmlns:p14="http://schemas.microsoft.com/office/powerpoint/2010/main" xmlns="" w="9525">
                <a:solidFill>
                  <a:schemeClr val="tx1"/>
                </a:solidFill>
                <a:miter lim="800000"/>
                <a:headEnd/>
                <a:tailEnd/>
              </a14:hiddenLine>
            </a:ext>
            <a:ext uri="{AF507438-7753-43E0-B8FC-AC1667EBCBE1}">
              <a14:hiddenEffects xmlns:a14="http://schemas.microsoft.com/office/drawing/2010/main" xmlns:p15="http://schemas.microsoft.com/office/powerpoint/2012/main" xmlns:p14="http://schemas.microsoft.com/office/powerpoint/2010/main" xmlns="">
                <a:effectLst>
                  <a:outerShdw dist="35921" dir="2700000" algn="ctr" rotWithShape="0">
                    <a:schemeClr val="bg2"/>
                  </a:outerShdw>
                </a:effectLst>
              </a14:hiddenEffects>
            </a:ext>
          </a:extLst>
        </p:spPr>
        <p:txBody>
          <a:bodyPr>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Line 3"/>
          <p:cNvSpPr>
            <a:spLocks noChangeShapeType="1"/>
          </p:cNvSpPr>
          <p:nvPr/>
        </p:nvSpPr>
        <p:spPr bwMode="auto">
          <a:xfrm rot="10800000">
            <a:off x="1677154" y="4061116"/>
            <a:ext cx="2381532"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4" name="Line 4"/>
          <p:cNvSpPr>
            <a:spLocks noChangeShapeType="1"/>
          </p:cNvSpPr>
          <p:nvPr/>
        </p:nvSpPr>
        <p:spPr bwMode="auto">
          <a:xfrm rot="10800000">
            <a:off x="1682194" y="3292251"/>
            <a:ext cx="3558438"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5" name="Line 5"/>
          <p:cNvSpPr>
            <a:spLocks noChangeShapeType="1"/>
          </p:cNvSpPr>
          <p:nvPr/>
        </p:nvSpPr>
        <p:spPr bwMode="auto">
          <a:xfrm rot="10800000">
            <a:off x="1663298" y="2682202"/>
            <a:ext cx="4805907"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6" name="Line 6"/>
          <p:cNvSpPr>
            <a:spLocks noChangeShapeType="1"/>
          </p:cNvSpPr>
          <p:nvPr/>
        </p:nvSpPr>
        <p:spPr bwMode="auto">
          <a:xfrm rot="10800000">
            <a:off x="1674639" y="2025516"/>
            <a:ext cx="5995413"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7" name="Rectangle 9"/>
          <p:cNvSpPr>
            <a:spLocks noChangeArrowheads="1"/>
          </p:cNvSpPr>
          <p:nvPr/>
        </p:nvSpPr>
        <p:spPr bwMode="auto">
          <a:xfrm>
            <a:off x="6486840" y="2028038"/>
            <a:ext cx="1219748" cy="49535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lIns="91457" tIns="45728" rIns="91457" bIns="45728" anchor="ctr"/>
          <a:lstStyle/>
          <a:p>
            <a:pPr algn="l" defTabSz="914874"/>
            <a:endParaRPr lang="zh-CN" altLang="en-US" b="0">
              <a:solidFill>
                <a:srgbClr val="000000"/>
              </a:solidFill>
              <a:latin typeface="微软雅黑" pitchFamily="34" charset="-122"/>
              <a:ea typeface="微软雅黑" panose="020B0503020204020204" pitchFamily="34" charset="-122"/>
            </a:endParaRPr>
          </a:p>
        </p:txBody>
      </p:sp>
      <p:sp>
        <p:nvSpPr>
          <p:cNvPr id="8" name="Rectangle 10"/>
          <p:cNvSpPr>
            <a:spLocks noChangeArrowheads="1"/>
          </p:cNvSpPr>
          <p:nvPr/>
        </p:nvSpPr>
        <p:spPr bwMode="auto">
          <a:xfrm>
            <a:off x="6630194" y="3029745"/>
            <a:ext cx="1219748" cy="49535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lIns="91457" tIns="45728" rIns="91457" bIns="45728" anchor="ctr"/>
          <a:lstStyle/>
          <a:p>
            <a:pPr algn="l" defTabSz="914874"/>
            <a:endParaRPr lang="zh-CN" altLang="en-US" b="0">
              <a:solidFill>
                <a:srgbClr val="000000"/>
              </a:solidFill>
              <a:latin typeface="微软雅黑" pitchFamily="34" charset="-122"/>
              <a:ea typeface="微软雅黑" panose="020B0503020204020204" pitchFamily="34" charset="-122"/>
            </a:endParaRPr>
          </a:p>
        </p:txBody>
      </p:sp>
      <p:sp>
        <p:nvSpPr>
          <p:cNvPr id="9" name="Rectangle 11"/>
          <p:cNvSpPr>
            <a:spLocks noChangeArrowheads="1"/>
          </p:cNvSpPr>
          <p:nvPr/>
        </p:nvSpPr>
        <p:spPr bwMode="auto">
          <a:xfrm>
            <a:off x="4078853" y="3298554"/>
            <a:ext cx="1185725" cy="49535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lIns="91457" tIns="45728" rIns="91457" bIns="45728" anchor="ctr"/>
          <a:lstStyle/>
          <a:p>
            <a:pPr algn="l" defTabSz="914874"/>
            <a:endParaRPr lang="zh-CN" altLang="en-US" b="0">
              <a:solidFill>
                <a:srgbClr val="000000"/>
              </a:solidFill>
              <a:latin typeface="微软雅黑" pitchFamily="34" charset="-122"/>
              <a:ea typeface="微软雅黑" panose="020B0503020204020204" pitchFamily="34" charset="-122"/>
            </a:endParaRPr>
          </a:p>
        </p:txBody>
      </p:sp>
      <p:sp>
        <p:nvSpPr>
          <p:cNvPr id="10" name="Rectangle 12"/>
          <p:cNvSpPr>
            <a:spLocks noChangeArrowheads="1"/>
          </p:cNvSpPr>
          <p:nvPr/>
        </p:nvSpPr>
        <p:spPr bwMode="auto">
          <a:xfrm>
            <a:off x="2610870" y="4057335"/>
            <a:ext cx="1467982" cy="49535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lIns="91457" tIns="45728" rIns="91457" bIns="45728" anchor="ctr"/>
          <a:lstStyle/>
          <a:p>
            <a:pPr algn="l" defTabSz="914874"/>
            <a:endParaRPr lang="zh-CN" altLang="en-US" b="0" dirty="0">
              <a:solidFill>
                <a:srgbClr val="000000"/>
              </a:solidFill>
              <a:latin typeface="微软雅黑" pitchFamily="34" charset="-122"/>
              <a:ea typeface="微软雅黑" panose="020B0503020204020204" pitchFamily="34" charset="-122"/>
            </a:endParaRPr>
          </a:p>
        </p:txBody>
      </p:sp>
      <p:sp>
        <p:nvSpPr>
          <p:cNvPr id="11" name="Line 13"/>
          <p:cNvSpPr>
            <a:spLocks noChangeShapeType="1"/>
          </p:cNvSpPr>
          <p:nvPr/>
        </p:nvSpPr>
        <p:spPr bwMode="auto">
          <a:xfrm>
            <a:off x="1669598" y="4569070"/>
            <a:ext cx="6105039" cy="0"/>
          </a:xfrm>
          <a:prstGeom prst="line">
            <a:avLst/>
          </a:prstGeom>
          <a:noFill/>
          <a:ln w="9525">
            <a:solidFill>
              <a:srgbClr val="C00000"/>
            </a:solidFill>
            <a:round/>
            <a:tailEnd type="triangle" w="med" len="med"/>
          </a:ln>
          <a:extLst/>
        </p:spPr>
        <p:txBody>
          <a:bodyPr lIns="72585" tIns="36293" rIns="72585" bIns="36293"/>
          <a:lstStyle/>
          <a:p>
            <a:pPr algn="l" fontAlgn="auto">
              <a:spcBef>
                <a:spcPct val="0"/>
              </a:spcBef>
              <a:spcAft>
                <a:spcPct val="0"/>
              </a:spcAft>
              <a:defRPr/>
            </a:pPr>
            <a:endParaRPr lang="zh-CN" altLang="en-US" b="0" kern="0">
              <a:solidFill>
                <a:schemeClr val="bg1"/>
              </a:solidFill>
              <a:latin typeface="微软雅黑" pitchFamily="34" charset="-122"/>
              <a:ea typeface="微软雅黑" panose="020B0503020204020204" pitchFamily="34" charset="-122"/>
            </a:endParaRPr>
          </a:p>
        </p:txBody>
      </p:sp>
      <p:sp>
        <p:nvSpPr>
          <p:cNvPr id="12" name="Line 14"/>
          <p:cNvSpPr>
            <a:spLocks noChangeShapeType="1"/>
          </p:cNvSpPr>
          <p:nvPr/>
        </p:nvSpPr>
        <p:spPr bwMode="auto">
          <a:xfrm rot="16200000">
            <a:off x="15275" y="2916013"/>
            <a:ext cx="3308637" cy="0"/>
          </a:xfrm>
          <a:prstGeom prst="line">
            <a:avLst/>
          </a:prstGeom>
          <a:noFill/>
          <a:ln w="9525">
            <a:solidFill>
              <a:srgbClr val="C00000"/>
            </a:solidFill>
            <a:round/>
            <a:tailEnd type="triangle" w="med" len="me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13" name="Line 15"/>
          <p:cNvSpPr>
            <a:spLocks noChangeShapeType="1"/>
          </p:cNvSpPr>
          <p:nvPr/>
        </p:nvSpPr>
        <p:spPr bwMode="auto">
          <a:xfrm flipV="1">
            <a:off x="1673373" y="1312111"/>
            <a:ext cx="6105040" cy="3249397"/>
          </a:xfrm>
          <a:prstGeom prst="line">
            <a:avLst/>
          </a:prstGeom>
          <a:noFill/>
          <a:ln w="38100">
            <a:solidFill>
              <a:srgbClr val="C00000"/>
            </a:solidFill>
            <a:round/>
            <a:tailEnd type="triangle" w="med" len="me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14" name="Line 16"/>
          <p:cNvSpPr>
            <a:spLocks noChangeShapeType="1"/>
          </p:cNvSpPr>
          <p:nvPr/>
        </p:nvSpPr>
        <p:spPr bwMode="auto">
          <a:xfrm rot="16200000">
            <a:off x="1012850" y="2932092"/>
            <a:ext cx="3309897"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15" name="Line 17"/>
          <p:cNvSpPr>
            <a:spLocks noChangeShapeType="1"/>
          </p:cNvSpPr>
          <p:nvPr/>
        </p:nvSpPr>
        <p:spPr bwMode="auto">
          <a:xfrm rot="16200000">
            <a:off x="2421378" y="2916643"/>
            <a:ext cx="3309897"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16" name="Line 18"/>
          <p:cNvSpPr>
            <a:spLocks noChangeShapeType="1"/>
          </p:cNvSpPr>
          <p:nvPr/>
        </p:nvSpPr>
        <p:spPr bwMode="auto">
          <a:xfrm rot="16200000">
            <a:off x="3609629" y="2916643"/>
            <a:ext cx="3309897"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sp>
        <p:nvSpPr>
          <p:cNvPr id="17" name="Line 19"/>
          <p:cNvSpPr>
            <a:spLocks noChangeShapeType="1"/>
          </p:cNvSpPr>
          <p:nvPr/>
        </p:nvSpPr>
        <p:spPr bwMode="auto">
          <a:xfrm rot="16200000">
            <a:off x="4829372" y="2916643"/>
            <a:ext cx="3309897" cy="0"/>
          </a:xfrm>
          <a:prstGeom prst="line">
            <a:avLst/>
          </a:prstGeom>
          <a:noFill/>
          <a:ln w="9525">
            <a:solidFill>
              <a:srgbClr val="C00000"/>
            </a:solidFill>
            <a:round/>
          </a:ln>
          <a:extLst/>
        </p:spPr>
        <p:txBody>
          <a:bodyPr lIns="72585" tIns="36293" rIns="72585" bIns="36293"/>
          <a:lstStyle/>
          <a:p>
            <a:pPr algn="l" fontAlgn="auto">
              <a:spcBef>
                <a:spcPct val="0"/>
              </a:spcBef>
              <a:spcAft>
                <a:spcPct val="0"/>
              </a:spcAft>
              <a:defRPr/>
            </a:pPr>
            <a:endParaRPr lang="zh-CN" altLang="en-US" b="0" kern="0">
              <a:solidFill>
                <a:sysClr val="windowText" lastClr="000000"/>
              </a:solidFill>
              <a:latin typeface="微软雅黑" pitchFamily="34" charset="-122"/>
              <a:ea typeface="微软雅黑" panose="020B0503020204020204" pitchFamily="34" charset="-122"/>
            </a:endParaRPr>
          </a:p>
        </p:txBody>
      </p:sp>
      <p:grpSp>
        <p:nvGrpSpPr>
          <p:cNvPr id="2" name="Group 20"/>
          <p:cNvGrpSpPr/>
          <p:nvPr/>
        </p:nvGrpSpPr>
        <p:grpSpPr>
          <a:xfrm>
            <a:off x="2362994" y="3791744"/>
            <a:ext cx="478827" cy="467621"/>
            <a:chOff x="0" y="0"/>
            <a:chExt cx="784" cy="765"/>
          </a:xfrm>
        </p:grpSpPr>
        <p:grpSp>
          <p:nvGrpSpPr>
            <p:cNvPr id="18" name="Group 21"/>
            <p:cNvGrpSpPr/>
            <p:nvPr/>
          </p:nvGrpSpPr>
          <p:grpSpPr>
            <a:xfrm>
              <a:off x="0" y="0"/>
              <a:ext cx="784" cy="765"/>
              <a:chOff x="0" y="-1"/>
              <a:chExt cx="1042" cy="1019"/>
            </a:xfrm>
          </p:grpSpPr>
          <p:grpSp>
            <p:nvGrpSpPr>
              <p:cNvPr id="19" name="Group 22"/>
              <p:cNvGrpSpPr/>
              <p:nvPr/>
            </p:nvGrpSpPr>
            <p:grpSpPr>
              <a:xfrm>
                <a:off x="0" y="-1"/>
                <a:ext cx="1042" cy="1019"/>
                <a:chOff x="0" y="-1"/>
                <a:chExt cx="1042" cy="1019"/>
              </a:xfrm>
            </p:grpSpPr>
            <p:pic>
              <p:nvPicPr>
                <p:cNvPr id="23" name="Picture 23" descr="circuler_1"/>
                <p:cNvPicPr>
                  <a:picLocks noChangeAspect="1" noChangeArrowheads="1"/>
                </p:cNvPicPr>
                <p:nvPr/>
              </p:nvPicPr>
              <p:blipFill>
                <a:blip r:embed="rId3"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0" y="0"/>
                  <a:ext cx="1042" cy="1016"/>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sp>
              <p:nvSpPr>
                <p:cNvPr id="24" name="Oval 24"/>
                <p:cNvSpPr>
                  <a:spLocks noChangeArrowheads="1"/>
                </p:cNvSpPr>
                <p:nvPr/>
              </p:nvSpPr>
              <p:spPr bwMode="auto">
                <a:xfrm>
                  <a:off x="0" y="-1"/>
                  <a:ext cx="1035" cy="1019"/>
                </a:xfrm>
                <a:prstGeom prst="ellipse">
                  <a:avLst/>
                </a:prstGeom>
                <a:solidFill>
                  <a:srgbClr val="00B050"/>
                </a:solidFill>
                <a:ln w="19050">
                  <a:solidFill>
                    <a:srgbClr val="FFFFFF"/>
                  </a:solidFill>
                  <a:round/>
                </a:ln>
              </p:spPr>
              <p:txBody>
                <a:bodyPr wrap="none" lIns="115214" tIns="57607" rIns="115214" bIns="57607" anchor="ctr"/>
                <a:lstStyle/>
                <a:p>
                  <a:pPr algn="l" defTabSz="914874"/>
                  <a:endParaRPr lang="zh-CN" altLang="en-US" b="0">
                    <a:solidFill>
                      <a:srgbClr val="000000"/>
                    </a:solidFill>
                    <a:latin typeface="Impact" pitchFamily="34" charset="0"/>
                    <a:ea typeface="微软雅黑" panose="020B0503020204020204" pitchFamily="34" charset="-122"/>
                  </a:endParaRPr>
                </a:p>
              </p:txBody>
            </p:sp>
          </p:grpSp>
          <p:pic>
            <p:nvPicPr>
              <p:cNvPr id="22" name="Picture 25" descr="Picture2"/>
              <p:cNvPicPr>
                <a:picLocks noChangeAspect="1" noChangeArrowheads="1"/>
              </p:cNvPicPr>
              <p:nvPr/>
            </p:nvPicPr>
            <p:blipFill>
              <a:blip r:embed="rId4"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104" y="9"/>
                <a:ext cx="823" cy="36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grpSp>
        <p:sp>
          <p:nvSpPr>
            <p:cNvPr id="20"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dirty="0">
                  <a:solidFill>
                    <a:srgbClr val="646464"/>
                  </a:solidFill>
                  <a:latin typeface="Impact"/>
                </a:rPr>
                <a:t>1</a:t>
              </a:r>
              <a:endParaRPr lang="zh-CN" altLang="en-US" sz="1900" kern="10" dirty="0">
                <a:solidFill>
                  <a:srgbClr val="646464"/>
                </a:solidFill>
                <a:latin typeface="Impact"/>
              </a:endParaRPr>
            </a:p>
          </p:txBody>
        </p:sp>
      </p:grpSp>
      <p:grpSp>
        <p:nvGrpSpPr>
          <p:cNvPr id="21" name="Group 27"/>
          <p:cNvGrpSpPr/>
          <p:nvPr/>
        </p:nvGrpSpPr>
        <p:grpSpPr>
          <a:xfrm>
            <a:off x="3830613" y="3007395"/>
            <a:ext cx="480087" cy="467621"/>
            <a:chOff x="0" y="0"/>
            <a:chExt cx="302" cy="294"/>
          </a:xfrm>
        </p:grpSpPr>
        <p:grpSp>
          <p:nvGrpSpPr>
            <p:cNvPr id="25" name="Group 28"/>
            <p:cNvGrpSpPr/>
            <p:nvPr/>
          </p:nvGrpSpPr>
          <p:grpSpPr>
            <a:xfrm>
              <a:off x="0" y="0"/>
              <a:ext cx="302" cy="294"/>
              <a:chOff x="0" y="0"/>
              <a:chExt cx="1042" cy="1019"/>
            </a:xfrm>
          </p:grpSpPr>
          <p:grpSp>
            <p:nvGrpSpPr>
              <p:cNvPr id="26" name="Group 29"/>
              <p:cNvGrpSpPr/>
              <p:nvPr/>
            </p:nvGrpSpPr>
            <p:grpSpPr>
              <a:xfrm>
                <a:off x="0" y="0"/>
                <a:ext cx="1042" cy="1019"/>
                <a:chOff x="0" y="0"/>
                <a:chExt cx="1042" cy="1019"/>
              </a:xfrm>
            </p:grpSpPr>
            <p:pic>
              <p:nvPicPr>
                <p:cNvPr id="30" name="Picture 30" descr="circuler_1"/>
                <p:cNvPicPr>
                  <a:picLocks noChangeAspect="1" noChangeArrowheads="1"/>
                </p:cNvPicPr>
                <p:nvPr/>
              </p:nvPicPr>
              <p:blipFill>
                <a:blip r:embed="rId3"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0" y="0"/>
                  <a:ext cx="1042" cy="1016"/>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sp>
              <p:nvSpPr>
                <p:cNvPr id="3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lIns="115214" tIns="57607" rIns="115214" bIns="57607" anchor="ctr"/>
                <a:lstStyle/>
                <a:p>
                  <a:pPr algn="l" defTabSz="914874"/>
                  <a:endParaRPr lang="zh-CN" altLang="en-US" b="0">
                    <a:solidFill>
                      <a:srgbClr val="000000"/>
                    </a:solidFill>
                    <a:latin typeface="Impact" pitchFamily="34" charset="0"/>
                    <a:ea typeface="微软雅黑" panose="020B0503020204020204" pitchFamily="34" charset="-122"/>
                  </a:endParaRPr>
                </a:p>
              </p:txBody>
            </p:sp>
          </p:grpSp>
          <p:pic>
            <p:nvPicPr>
              <p:cNvPr id="29" name="Picture 32" descr="Picture2"/>
              <p:cNvPicPr>
                <a:picLocks noChangeAspect="1" noChangeArrowheads="1"/>
              </p:cNvPicPr>
              <p:nvPr/>
            </p:nvPicPr>
            <p:blipFill>
              <a:blip r:embed="rId4"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104" y="10"/>
                <a:ext cx="823" cy="36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grpSp>
        <p:sp>
          <p:nvSpPr>
            <p:cNvPr id="27"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dirty="0">
                  <a:solidFill>
                    <a:srgbClr val="646464"/>
                  </a:solidFill>
                  <a:latin typeface="Impact"/>
                </a:rPr>
                <a:t>2</a:t>
              </a:r>
              <a:endParaRPr lang="zh-CN" altLang="en-US" sz="1900" kern="10" dirty="0">
                <a:solidFill>
                  <a:srgbClr val="646464"/>
                </a:solidFill>
                <a:latin typeface="Impact"/>
              </a:endParaRPr>
            </a:p>
          </p:txBody>
        </p:sp>
      </p:grpSp>
      <p:grpSp>
        <p:nvGrpSpPr>
          <p:cNvPr id="28" name="Group 34"/>
          <p:cNvGrpSpPr/>
          <p:nvPr/>
        </p:nvGrpSpPr>
        <p:grpSpPr>
          <a:xfrm>
            <a:off x="4960896" y="2364573"/>
            <a:ext cx="607354" cy="593664"/>
            <a:chOff x="0" y="0"/>
            <a:chExt cx="300" cy="294"/>
          </a:xfrm>
        </p:grpSpPr>
        <p:grpSp>
          <p:nvGrpSpPr>
            <p:cNvPr id="32" name="Group 35"/>
            <p:cNvGrpSpPr/>
            <p:nvPr/>
          </p:nvGrpSpPr>
          <p:grpSpPr>
            <a:xfrm>
              <a:off x="0" y="0"/>
              <a:ext cx="300" cy="294"/>
              <a:chOff x="0" y="0"/>
              <a:chExt cx="1035" cy="1019"/>
            </a:xfrm>
          </p:grpSpPr>
          <p:sp>
            <p:nvSpPr>
              <p:cNvPr id="35" name="Oval 38"/>
              <p:cNvSpPr>
                <a:spLocks noChangeArrowheads="1"/>
              </p:cNvSpPr>
              <p:nvPr/>
            </p:nvSpPr>
            <p:spPr bwMode="auto">
              <a:xfrm>
                <a:off x="0" y="0"/>
                <a:ext cx="1035" cy="1019"/>
              </a:xfrm>
              <a:prstGeom prst="ellipse">
                <a:avLst/>
              </a:prstGeom>
              <a:solidFill>
                <a:srgbClr val="C00000"/>
              </a:solidFill>
              <a:ln w="9525">
                <a:solidFill>
                  <a:srgbClr val="C00000"/>
                </a:solidFill>
                <a:round/>
              </a:ln>
            </p:spPr>
            <p:txBody>
              <a:bodyPr wrap="none" lIns="115214" tIns="57607" rIns="115214" bIns="57607" anchor="ctr"/>
              <a:lstStyle/>
              <a:p>
                <a:pPr defTabSz="914874"/>
                <a:endParaRPr lang="zh-CN" altLang="en-US" sz="3200">
                  <a:solidFill>
                    <a:srgbClr val="FFFFFF"/>
                  </a:solidFill>
                  <a:latin typeface="微软雅黑" pitchFamily="34" charset="-122"/>
                  <a:ea typeface="微软雅黑" panose="020B0503020204020204" pitchFamily="34" charset="-122"/>
                </a:endParaRPr>
              </a:p>
            </p:txBody>
          </p:sp>
          <p:pic>
            <p:nvPicPr>
              <p:cNvPr id="36" name="Picture 39" descr="Picture2"/>
              <p:cNvPicPr>
                <a:picLocks noChangeAspect="1" noChangeArrowheads="1"/>
              </p:cNvPicPr>
              <p:nvPr/>
            </p:nvPicPr>
            <p:blipFill>
              <a:blip r:embed="rId4"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126" y="32"/>
                <a:ext cx="823" cy="36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grpSp>
        <p:sp>
          <p:nvSpPr>
            <p:cNvPr id="34" name="WordArt 40"/>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dirty="0">
                  <a:solidFill>
                    <a:srgbClr val="FFFFFF"/>
                  </a:solidFill>
                  <a:latin typeface="Impact"/>
                </a:rPr>
                <a:t>3</a:t>
              </a:r>
              <a:endParaRPr lang="zh-CN" altLang="en-US" sz="1900" kern="10" dirty="0">
                <a:solidFill>
                  <a:srgbClr val="FFFFFF"/>
                </a:solidFill>
                <a:latin typeface="Impact"/>
              </a:endParaRPr>
            </a:p>
          </p:txBody>
        </p:sp>
      </p:grpSp>
      <p:grpSp>
        <p:nvGrpSpPr>
          <p:cNvPr id="33" name="Group 41"/>
          <p:cNvGrpSpPr/>
          <p:nvPr/>
        </p:nvGrpSpPr>
        <p:grpSpPr>
          <a:xfrm>
            <a:off x="6253733" y="1772169"/>
            <a:ext cx="829227" cy="1041809"/>
            <a:chOff x="0" y="0"/>
            <a:chExt cx="523" cy="655"/>
          </a:xfrm>
        </p:grpSpPr>
        <p:grpSp>
          <p:nvGrpSpPr>
            <p:cNvPr id="37" name="Group 42"/>
            <p:cNvGrpSpPr/>
            <p:nvPr/>
          </p:nvGrpSpPr>
          <p:grpSpPr>
            <a:xfrm>
              <a:off x="0" y="0"/>
              <a:ext cx="523" cy="655"/>
              <a:chOff x="2" y="-1"/>
              <a:chExt cx="1806" cy="2271"/>
            </a:xfrm>
          </p:grpSpPr>
          <p:grpSp>
            <p:nvGrpSpPr>
              <p:cNvPr id="38" name="Group 43"/>
              <p:cNvGrpSpPr/>
              <p:nvPr/>
            </p:nvGrpSpPr>
            <p:grpSpPr>
              <a:xfrm>
                <a:off x="2" y="-1"/>
                <a:ext cx="1042" cy="1019"/>
                <a:chOff x="2" y="-1"/>
                <a:chExt cx="1042" cy="1019"/>
              </a:xfrm>
            </p:grpSpPr>
            <p:pic>
              <p:nvPicPr>
                <p:cNvPr id="42" name="Picture 44" descr="circuler_1"/>
                <p:cNvPicPr>
                  <a:picLocks noChangeAspect="1" noChangeArrowheads="1"/>
                </p:cNvPicPr>
                <p:nvPr/>
              </p:nvPicPr>
              <p:blipFill>
                <a:blip r:embed="rId3"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2" y="-1"/>
                  <a:ext cx="1042" cy="1016"/>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sp>
              <p:nvSpPr>
                <p:cNvPr id="44" name="Oval 45"/>
                <p:cNvSpPr>
                  <a:spLocks noChangeArrowheads="1"/>
                </p:cNvSpPr>
                <p:nvPr/>
              </p:nvSpPr>
              <p:spPr bwMode="auto">
                <a:xfrm>
                  <a:off x="2" y="-1"/>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lIns="115214" tIns="57607" rIns="115214" bIns="57607" anchor="ctr"/>
                <a:lstStyle/>
                <a:p>
                  <a:pPr algn="l" defTabSz="914874"/>
                  <a:endParaRPr lang="zh-CN" altLang="en-US" b="0">
                    <a:solidFill>
                      <a:srgbClr val="000000"/>
                    </a:solidFill>
                    <a:latin typeface="Impact" pitchFamily="34" charset="0"/>
                    <a:ea typeface="微软雅黑" panose="020B0503020204020204" pitchFamily="34" charset="-122"/>
                  </a:endParaRPr>
                </a:p>
              </p:txBody>
            </p:sp>
          </p:grpSp>
          <p:pic>
            <p:nvPicPr>
              <p:cNvPr id="41" name="Picture 46" descr="Picture2"/>
              <p:cNvPicPr>
                <a:picLocks noChangeAspect="1" noChangeArrowheads="1"/>
              </p:cNvPicPr>
              <p:nvPr/>
            </p:nvPicPr>
            <p:blipFill>
              <a:blip r:embed="rId4" cstate="print">
                <a:extLst>
                  <a:ext uri="{28A0092B-C50C-407E-A947-70E740481C1C}">
                    <a14:useLocalDpi xmlns:a14="http://schemas.microsoft.com/office/drawing/2010/main" xmlns:p15="http://schemas.microsoft.com/office/powerpoint/2012/main" xmlns:p14="http://schemas.microsoft.com/office/powerpoint/2010/main" xmlns="" val="0"/>
                  </a:ext>
                </a:extLst>
              </a:blip>
              <a:stretch>
                <a:fillRect/>
              </a:stretch>
            </p:blipFill>
            <p:spPr bwMode="auto">
              <a:xfrm>
                <a:off x="985" y="1910"/>
                <a:ext cx="823" cy="36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pic>
        </p:grpSp>
        <p:sp>
          <p:nvSpPr>
            <p:cNvPr id="39"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4</a:t>
              </a:r>
              <a:endParaRPr lang="zh-CN" altLang="en-US" sz="1900" kern="10">
                <a:solidFill>
                  <a:srgbClr val="646464"/>
                </a:solidFill>
                <a:latin typeface="Impact"/>
              </a:endParaRPr>
            </a:p>
          </p:txBody>
        </p:sp>
      </p:grpSp>
      <p:sp>
        <p:nvSpPr>
          <p:cNvPr id="45" name="Rectangle 48"/>
          <p:cNvSpPr>
            <a:spLocks noChangeArrowheads="1"/>
          </p:cNvSpPr>
          <p:nvPr/>
        </p:nvSpPr>
        <p:spPr bwMode="auto">
          <a:xfrm>
            <a:off x="2667794" y="3944144"/>
            <a:ext cx="1450340" cy="63249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nchor="ctr"/>
          <a:lstStyle/>
          <a:p>
            <a:pPr algn="l" defTabSz="914874">
              <a:lnSpc>
                <a:spcPct val="150000"/>
              </a:lnSpc>
            </a:pPr>
            <a:r>
              <a:rPr lang="zh-CN" altLang="en-US" sz="1000" b="0" dirty="0" smtClean="0">
                <a:solidFill>
                  <a:srgbClr val="C00000"/>
                </a:solidFill>
                <a:latin typeface="微软雅黑" pitchFamily="34" charset="-122"/>
                <a:ea typeface="微软雅黑" panose="020B0503020204020204" pitchFamily="34" charset="-122"/>
              </a:rPr>
              <a:t>   </a:t>
            </a:r>
            <a:r>
              <a:rPr lang="zh-CN" altLang="en-US" sz="800" b="0" dirty="0" smtClean="0">
                <a:solidFill>
                  <a:srgbClr val="C00000"/>
                </a:solidFill>
                <a:latin typeface="微软雅黑" pitchFamily="34" charset="-122"/>
                <a:ea typeface="微软雅黑" panose="020B0503020204020204" pitchFamily="34" charset="-122"/>
              </a:rPr>
              <a:t>全国登记注册的吸毒人数约</a:t>
            </a:r>
            <a:r>
              <a:rPr lang="en-US" altLang="zh-CN" sz="800" dirty="0" smtClean="0">
                <a:solidFill>
                  <a:srgbClr val="C00000"/>
                </a:solidFill>
                <a:latin typeface="微软雅黑" pitchFamily="34" charset="-122"/>
                <a:ea typeface="微软雅黑" panose="020B0503020204020204" pitchFamily="34" charset="-122"/>
              </a:rPr>
              <a:t>235</a:t>
            </a:r>
            <a:r>
              <a:rPr lang="zh-CN" altLang="en-US" sz="800" b="0" dirty="0" smtClean="0">
                <a:solidFill>
                  <a:srgbClr val="C00000"/>
                </a:solidFill>
                <a:latin typeface="微软雅黑" pitchFamily="34" charset="-122"/>
                <a:ea typeface="微软雅黑" panose="020B0503020204020204" pitchFamily="34" charset="-122"/>
              </a:rPr>
              <a:t>万，</a:t>
            </a:r>
            <a:r>
              <a:rPr lang="en-US" altLang="zh-CN" sz="800" b="0" dirty="0" smtClean="0">
                <a:solidFill>
                  <a:srgbClr val="C00000"/>
                </a:solidFill>
                <a:latin typeface="微软雅黑" pitchFamily="34" charset="-122"/>
                <a:ea typeface="微软雅黑" panose="020B0503020204020204" pitchFamily="34" charset="-122"/>
              </a:rPr>
              <a:t>18</a:t>
            </a:r>
            <a:r>
              <a:rPr lang="zh-CN" altLang="en-US" sz="800" b="0" dirty="0" smtClean="0">
                <a:solidFill>
                  <a:srgbClr val="C00000"/>
                </a:solidFill>
                <a:latin typeface="微软雅黑" pitchFamily="34" charset="-122"/>
                <a:ea typeface="微软雅黑" panose="020B0503020204020204" pitchFamily="34" charset="-122"/>
              </a:rPr>
              <a:t>岁到</a:t>
            </a:r>
            <a:r>
              <a:rPr lang="en-US" altLang="zh-CN" sz="800" b="0" dirty="0" smtClean="0">
                <a:solidFill>
                  <a:srgbClr val="C00000"/>
                </a:solidFill>
                <a:latin typeface="微软雅黑" pitchFamily="34" charset="-122"/>
                <a:ea typeface="微软雅黑" panose="020B0503020204020204" pitchFamily="34" charset="-122"/>
              </a:rPr>
              <a:t>35</a:t>
            </a:r>
            <a:r>
              <a:rPr lang="zh-CN" altLang="en-US" sz="800" b="0" dirty="0" smtClean="0">
                <a:solidFill>
                  <a:srgbClr val="C00000"/>
                </a:solidFill>
                <a:latin typeface="微软雅黑" pitchFamily="34" charset="-122"/>
                <a:ea typeface="微软雅黑" panose="020B0503020204020204" pitchFamily="34" charset="-122"/>
              </a:rPr>
              <a:t>岁的吸毒人员约</a:t>
            </a:r>
            <a:r>
              <a:rPr lang="en-US" altLang="zh-CN" sz="800" b="0" dirty="0" smtClean="0">
                <a:solidFill>
                  <a:srgbClr val="C00000"/>
                </a:solidFill>
                <a:latin typeface="微软雅黑" pitchFamily="34" charset="-122"/>
                <a:ea typeface="微软雅黑" panose="020B0503020204020204" pitchFamily="34" charset="-122"/>
              </a:rPr>
              <a:t>143</a:t>
            </a:r>
            <a:r>
              <a:rPr lang="zh-CN" altLang="en-US" sz="800" b="0" dirty="0" smtClean="0">
                <a:solidFill>
                  <a:srgbClr val="C00000"/>
                </a:solidFill>
                <a:latin typeface="微软雅黑" pitchFamily="34" charset="-122"/>
                <a:ea typeface="微软雅黑" panose="020B0503020204020204" pitchFamily="34" charset="-122"/>
              </a:rPr>
              <a:t>万</a:t>
            </a:r>
            <a:endParaRPr lang="en-US" altLang="zh-CN" sz="800" dirty="0" smtClean="0">
              <a:solidFill>
                <a:srgbClr val="C00000"/>
              </a:solidFill>
              <a:latin typeface="微软雅黑" pitchFamily="34" charset="-122"/>
              <a:ea typeface="微软雅黑" panose="020B0503020204020204" pitchFamily="34" charset="-122"/>
            </a:endParaRPr>
          </a:p>
        </p:txBody>
      </p:sp>
      <p:sp>
        <p:nvSpPr>
          <p:cNvPr id="46" name="Rectangle 49"/>
          <p:cNvSpPr>
            <a:spLocks noChangeArrowheads="1"/>
          </p:cNvSpPr>
          <p:nvPr/>
        </p:nvSpPr>
        <p:spPr bwMode="auto">
          <a:xfrm>
            <a:off x="4073806" y="3334544"/>
            <a:ext cx="1184788" cy="68580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nchor="ctr"/>
          <a:lstStyle/>
          <a:p>
            <a:pPr algn="l" defTabSz="914874">
              <a:lnSpc>
                <a:spcPct val="150000"/>
              </a:lnSpc>
            </a:pPr>
            <a:r>
              <a:rPr lang="zh-CN" altLang="en-US" sz="800" dirty="0" smtClean="0">
                <a:solidFill>
                  <a:srgbClr val="C00000"/>
                </a:solidFill>
                <a:latin typeface="微软雅黑" pitchFamily="34" charset="-122"/>
                <a:ea typeface="微软雅黑" panose="020B0503020204020204" pitchFamily="34" charset="-122"/>
              </a:rPr>
              <a:t>全国登记注册的吸毒人数约</a:t>
            </a:r>
            <a:r>
              <a:rPr lang="en-US" altLang="zh-CN" sz="800" dirty="0" smtClean="0">
                <a:solidFill>
                  <a:srgbClr val="C00000"/>
                </a:solidFill>
                <a:latin typeface="微软雅黑" pitchFamily="34" charset="-122"/>
                <a:ea typeface="微软雅黑" panose="020B0503020204020204" pitchFamily="34" charset="-122"/>
              </a:rPr>
              <a:t>250</a:t>
            </a:r>
            <a:r>
              <a:rPr lang="zh-CN" altLang="en-US" sz="800" dirty="0" smtClean="0">
                <a:solidFill>
                  <a:srgbClr val="C00000"/>
                </a:solidFill>
                <a:latin typeface="微软雅黑" pitchFamily="34" charset="-122"/>
                <a:ea typeface="微软雅黑" panose="020B0503020204020204" pitchFamily="34" charset="-122"/>
              </a:rPr>
              <a:t>万，</a:t>
            </a:r>
            <a:r>
              <a:rPr lang="en-US" altLang="zh-CN" sz="800" dirty="0" smtClean="0">
                <a:solidFill>
                  <a:srgbClr val="C00000"/>
                </a:solidFill>
                <a:latin typeface="微软雅黑" pitchFamily="34" charset="-122"/>
                <a:ea typeface="微软雅黑" panose="020B0503020204020204" pitchFamily="34" charset="-122"/>
              </a:rPr>
              <a:t>18</a:t>
            </a:r>
            <a:r>
              <a:rPr lang="zh-CN" altLang="en-US" sz="800" dirty="0" smtClean="0">
                <a:solidFill>
                  <a:srgbClr val="C00000"/>
                </a:solidFill>
                <a:latin typeface="微软雅黑" pitchFamily="34" charset="-122"/>
                <a:ea typeface="微软雅黑" panose="020B0503020204020204" pitchFamily="34" charset="-122"/>
              </a:rPr>
              <a:t>岁到</a:t>
            </a:r>
            <a:r>
              <a:rPr lang="en-US" altLang="zh-CN" sz="800" dirty="0" smtClean="0">
                <a:solidFill>
                  <a:srgbClr val="C00000"/>
                </a:solidFill>
                <a:latin typeface="微软雅黑" pitchFamily="34" charset="-122"/>
                <a:ea typeface="微软雅黑" panose="020B0503020204020204" pitchFamily="34" charset="-122"/>
              </a:rPr>
              <a:t>35</a:t>
            </a:r>
            <a:r>
              <a:rPr lang="zh-CN" altLang="en-US" sz="800" dirty="0" smtClean="0">
                <a:solidFill>
                  <a:srgbClr val="C00000"/>
                </a:solidFill>
                <a:latin typeface="微软雅黑" pitchFamily="34" charset="-122"/>
                <a:ea typeface="微软雅黑" panose="020B0503020204020204" pitchFamily="34" charset="-122"/>
              </a:rPr>
              <a:t>岁的吸毒人员约</a:t>
            </a:r>
            <a:r>
              <a:rPr lang="en-US" altLang="zh-CN" sz="800" dirty="0" smtClean="0">
                <a:solidFill>
                  <a:srgbClr val="C00000"/>
                </a:solidFill>
                <a:latin typeface="微软雅黑" pitchFamily="34" charset="-122"/>
                <a:ea typeface="微软雅黑" panose="020B0503020204020204" pitchFamily="34" charset="-122"/>
              </a:rPr>
              <a:t>147</a:t>
            </a:r>
            <a:r>
              <a:rPr lang="zh-CN" altLang="en-US" sz="800" dirty="0" smtClean="0">
                <a:solidFill>
                  <a:srgbClr val="C00000"/>
                </a:solidFill>
                <a:latin typeface="微软雅黑" pitchFamily="34" charset="-122"/>
                <a:ea typeface="微软雅黑" panose="020B0503020204020204" pitchFamily="34" charset="-122"/>
              </a:rPr>
              <a:t>万</a:t>
            </a:r>
            <a:endParaRPr lang="zh-CN" altLang="en-US" sz="800" b="0" dirty="0">
              <a:solidFill>
                <a:srgbClr val="C00000"/>
              </a:solidFill>
              <a:latin typeface="微软雅黑" pitchFamily="34" charset="-122"/>
              <a:ea typeface="微软雅黑" panose="020B0503020204020204" pitchFamily="34" charset="-122"/>
            </a:endParaRPr>
          </a:p>
        </p:txBody>
      </p:sp>
      <p:sp>
        <p:nvSpPr>
          <p:cNvPr id="47" name="Rectangle 50"/>
          <p:cNvSpPr>
            <a:spLocks noChangeArrowheads="1"/>
          </p:cNvSpPr>
          <p:nvPr/>
        </p:nvSpPr>
        <p:spPr bwMode="auto">
          <a:xfrm>
            <a:off x="5410994" y="2648744"/>
            <a:ext cx="1172230" cy="83820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nchor="ctr"/>
          <a:lstStyle/>
          <a:p>
            <a:pPr algn="l" defTabSz="914874">
              <a:lnSpc>
                <a:spcPct val="150000"/>
              </a:lnSpc>
            </a:pPr>
            <a:r>
              <a:rPr lang="zh-CN" altLang="en-US" sz="800" dirty="0" smtClean="0">
                <a:solidFill>
                  <a:srgbClr val="C00000"/>
                </a:solidFill>
                <a:latin typeface="微软雅黑" pitchFamily="34" charset="-122"/>
                <a:ea typeface="微软雅黑" panose="020B0503020204020204" pitchFamily="34" charset="-122"/>
              </a:rPr>
              <a:t>全国登记注册的吸毒人数约</a:t>
            </a:r>
            <a:r>
              <a:rPr lang="en-US" altLang="zh-CN" sz="800" dirty="0" smtClean="0">
                <a:solidFill>
                  <a:srgbClr val="C00000"/>
                </a:solidFill>
                <a:latin typeface="微软雅黑" pitchFamily="34" charset="-122"/>
                <a:ea typeface="微软雅黑" panose="020B0503020204020204" pitchFamily="34" charset="-122"/>
              </a:rPr>
              <a:t>255</a:t>
            </a:r>
            <a:r>
              <a:rPr lang="zh-CN" altLang="en-US" sz="800" dirty="0" smtClean="0">
                <a:solidFill>
                  <a:srgbClr val="C00000"/>
                </a:solidFill>
                <a:latin typeface="微软雅黑" pitchFamily="34" charset="-122"/>
                <a:ea typeface="微软雅黑" panose="020B0503020204020204" pitchFamily="34" charset="-122"/>
              </a:rPr>
              <a:t>万，</a:t>
            </a:r>
            <a:r>
              <a:rPr lang="en-US" altLang="zh-CN" sz="800" dirty="0" smtClean="0">
                <a:solidFill>
                  <a:srgbClr val="C00000"/>
                </a:solidFill>
                <a:latin typeface="微软雅黑" pitchFamily="34" charset="-122"/>
                <a:ea typeface="微软雅黑" panose="020B0503020204020204" pitchFamily="34" charset="-122"/>
              </a:rPr>
              <a:t>18</a:t>
            </a:r>
            <a:r>
              <a:rPr lang="zh-CN" altLang="en-US" sz="800" dirty="0" smtClean="0">
                <a:solidFill>
                  <a:srgbClr val="C00000"/>
                </a:solidFill>
                <a:latin typeface="微软雅黑" pitchFamily="34" charset="-122"/>
                <a:ea typeface="微软雅黑" panose="020B0503020204020204" pitchFamily="34" charset="-122"/>
              </a:rPr>
              <a:t>岁到</a:t>
            </a:r>
            <a:r>
              <a:rPr lang="en-US" altLang="zh-CN" sz="800" dirty="0" smtClean="0">
                <a:solidFill>
                  <a:srgbClr val="C00000"/>
                </a:solidFill>
                <a:latin typeface="微软雅黑" pitchFamily="34" charset="-122"/>
                <a:ea typeface="微软雅黑" panose="020B0503020204020204" pitchFamily="34" charset="-122"/>
              </a:rPr>
              <a:t>35</a:t>
            </a:r>
            <a:r>
              <a:rPr lang="zh-CN" altLang="en-US" sz="800" dirty="0" smtClean="0">
                <a:solidFill>
                  <a:srgbClr val="C00000"/>
                </a:solidFill>
                <a:latin typeface="微软雅黑" pitchFamily="34" charset="-122"/>
                <a:ea typeface="微软雅黑" panose="020B0503020204020204" pitchFamily="34" charset="-122"/>
              </a:rPr>
              <a:t>岁的吸毒人员约</a:t>
            </a:r>
            <a:r>
              <a:rPr lang="en-US" altLang="zh-CN" sz="800" dirty="0" smtClean="0">
                <a:solidFill>
                  <a:srgbClr val="C00000"/>
                </a:solidFill>
                <a:latin typeface="微软雅黑" pitchFamily="34" charset="-122"/>
                <a:ea typeface="微软雅黑" panose="020B0503020204020204" pitchFamily="34" charset="-122"/>
              </a:rPr>
              <a:t>142</a:t>
            </a:r>
            <a:r>
              <a:rPr lang="zh-CN" altLang="en-US" sz="800" dirty="0" smtClean="0">
                <a:solidFill>
                  <a:srgbClr val="C00000"/>
                </a:solidFill>
                <a:latin typeface="微软雅黑" pitchFamily="34" charset="-122"/>
                <a:ea typeface="微软雅黑" panose="020B0503020204020204" pitchFamily="34" charset="-122"/>
              </a:rPr>
              <a:t>万</a:t>
            </a:r>
            <a:endParaRPr lang="zh-CN" altLang="en-US" sz="800" b="0" dirty="0">
              <a:solidFill>
                <a:srgbClr val="C00000"/>
              </a:solidFill>
              <a:latin typeface="微软雅黑" pitchFamily="34" charset="-122"/>
              <a:ea typeface="微软雅黑" panose="020B0503020204020204" pitchFamily="34" charset="-122"/>
            </a:endParaRPr>
          </a:p>
        </p:txBody>
      </p:sp>
      <p:sp>
        <p:nvSpPr>
          <p:cNvPr id="48" name="Rectangle 51"/>
          <p:cNvSpPr>
            <a:spLocks noChangeArrowheads="1"/>
          </p:cNvSpPr>
          <p:nvPr/>
        </p:nvSpPr>
        <p:spPr bwMode="auto">
          <a:xfrm>
            <a:off x="6494406" y="2021735"/>
            <a:ext cx="1354988" cy="855609"/>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nchor="ctr"/>
          <a:lstStyle/>
          <a:p>
            <a:pPr algn="l" defTabSz="914874">
              <a:lnSpc>
                <a:spcPct val="150000"/>
              </a:lnSpc>
            </a:pPr>
            <a:r>
              <a:rPr lang="zh-CN" altLang="en-US" sz="800" dirty="0" smtClean="0">
                <a:solidFill>
                  <a:srgbClr val="C00000"/>
                </a:solidFill>
                <a:latin typeface="微软雅黑" pitchFamily="34" charset="-122"/>
                <a:ea typeface="微软雅黑" panose="020B0503020204020204" pitchFamily="34" charset="-122"/>
              </a:rPr>
              <a:t>全国登记注册的吸毒人数约</a:t>
            </a:r>
            <a:r>
              <a:rPr lang="en-US" altLang="zh-CN" sz="800" dirty="0" smtClean="0">
                <a:solidFill>
                  <a:srgbClr val="C00000"/>
                </a:solidFill>
                <a:latin typeface="微软雅黑" pitchFamily="34" charset="-122"/>
                <a:ea typeface="微软雅黑" panose="020B0503020204020204" pitchFamily="34" charset="-122"/>
              </a:rPr>
              <a:t>240.4</a:t>
            </a:r>
            <a:r>
              <a:rPr lang="zh-CN" altLang="en-US" sz="800" dirty="0" smtClean="0">
                <a:solidFill>
                  <a:srgbClr val="C00000"/>
                </a:solidFill>
                <a:latin typeface="微软雅黑" pitchFamily="34" charset="-122"/>
                <a:ea typeface="微软雅黑" panose="020B0503020204020204" pitchFamily="34" charset="-122"/>
              </a:rPr>
              <a:t>万，</a:t>
            </a:r>
            <a:r>
              <a:rPr lang="en-US" altLang="zh-CN" sz="800" dirty="0" smtClean="0">
                <a:solidFill>
                  <a:srgbClr val="C00000"/>
                </a:solidFill>
                <a:latin typeface="微软雅黑" pitchFamily="34" charset="-122"/>
                <a:ea typeface="微软雅黑" panose="020B0503020204020204" pitchFamily="34" charset="-122"/>
              </a:rPr>
              <a:t>18</a:t>
            </a:r>
            <a:r>
              <a:rPr lang="zh-CN" altLang="en-US" sz="800" dirty="0" smtClean="0">
                <a:solidFill>
                  <a:srgbClr val="C00000"/>
                </a:solidFill>
                <a:latin typeface="微软雅黑" pitchFamily="34" charset="-122"/>
                <a:ea typeface="微软雅黑" panose="020B0503020204020204" pitchFamily="34" charset="-122"/>
              </a:rPr>
              <a:t>岁到</a:t>
            </a:r>
            <a:r>
              <a:rPr lang="en-US" altLang="zh-CN" sz="800" dirty="0" smtClean="0">
                <a:solidFill>
                  <a:srgbClr val="C00000"/>
                </a:solidFill>
                <a:latin typeface="微软雅黑" pitchFamily="34" charset="-122"/>
                <a:ea typeface="微软雅黑" panose="020B0503020204020204" pitchFamily="34" charset="-122"/>
              </a:rPr>
              <a:t>35</a:t>
            </a:r>
            <a:r>
              <a:rPr lang="zh-CN" altLang="en-US" sz="800" dirty="0" smtClean="0">
                <a:solidFill>
                  <a:srgbClr val="C00000"/>
                </a:solidFill>
                <a:latin typeface="微软雅黑" pitchFamily="34" charset="-122"/>
                <a:ea typeface="微软雅黑" panose="020B0503020204020204" pitchFamily="34" charset="-122"/>
              </a:rPr>
              <a:t>岁的吸毒人员约</a:t>
            </a:r>
            <a:r>
              <a:rPr lang="en-US" altLang="zh-CN" sz="800" dirty="0" smtClean="0">
                <a:solidFill>
                  <a:srgbClr val="C00000"/>
                </a:solidFill>
                <a:latin typeface="微软雅黑" pitchFamily="34" charset="-122"/>
                <a:ea typeface="微软雅黑" panose="020B0503020204020204" pitchFamily="34" charset="-122"/>
              </a:rPr>
              <a:t>152</a:t>
            </a:r>
            <a:r>
              <a:rPr lang="zh-CN" altLang="en-US" sz="800" dirty="0" smtClean="0">
                <a:solidFill>
                  <a:srgbClr val="C00000"/>
                </a:solidFill>
                <a:latin typeface="微软雅黑" pitchFamily="34" charset="-122"/>
                <a:ea typeface="微软雅黑" panose="020B0503020204020204" pitchFamily="34" charset="-122"/>
              </a:rPr>
              <a:t>万</a:t>
            </a:r>
            <a:endParaRPr lang="zh-CN" altLang="en-US" sz="800" b="0" dirty="0">
              <a:solidFill>
                <a:srgbClr val="C00000"/>
              </a:solidFill>
              <a:latin typeface="微软雅黑" pitchFamily="34" charset="-122"/>
              <a:ea typeface="微软雅黑" panose="020B0503020204020204" pitchFamily="34" charset="-122"/>
            </a:endParaRPr>
          </a:p>
        </p:txBody>
      </p:sp>
      <p:sp>
        <p:nvSpPr>
          <p:cNvPr id="49" name="Text Box 52"/>
          <p:cNvSpPr txBox="1">
            <a:spLocks noChangeArrowheads="1"/>
          </p:cNvSpPr>
          <p:nvPr/>
        </p:nvSpPr>
        <p:spPr bwMode="auto">
          <a:xfrm>
            <a:off x="1162537" y="1241527"/>
            <a:ext cx="461699" cy="1026217"/>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vert="eaVert" wrap="square" lIns="91457" tIns="45728" rIns="91457" bIns="45728">
            <a:spAutoFit/>
          </a:bodyPr>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dirty="0" smtClean="0">
                <a:solidFill>
                  <a:srgbClr val="C00000"/>
                </a:solidFill>
                <a:latin typeface="微软雅黑" pitchFamily="34" charset="-122"/>
                <a:ea typeface="微软雅黑" panose="020B0503020204020204" pitchFamily="34" charset="-122"/>
              </a:rPr>
              <a:t>吸毒人数</a:t>
            </a:r>
            <a:endParaRPr lang="zh-CN" altLang="en-US" dirty="0">
              <a:solidFill>
                <a:srgbClr val="C00000"/>
              </a:solidFill>
              <a:latin typeface="微软雅黑" pitchFamily="34" charset="-122"/>
              <a:ea typeface="微软雅黑" panose="020B0503020204020204" pitchFamily="34" charset="-122"/>
            </a:endParaRPr>
          </a:p>
        </p:txBody>
      </p:sp>
      <p:sp>
        <p:nvSpPr>
          <p:cNvPr id="50" name="Text Box 53"/>
          <p:cNvSpPr txBox="1">
            <a:spLocks noChangeArrowheads="1"/>
          </p:cNvSpPr>
          <p:nvPr/>
        </p:nvSpPr>
        <p:spPr bwMode="auto">
          <a:xfrm>
            <a:off x="2239150" y="4582936"/>
            <a:ext cx="749741" cy="369348"/>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spAutoFit/>
          </a:bodyPr>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zh-CN" b="0" dirty="0" smtClean="0">
                <a:solidFill>
                  <a:srgbClr val="C00000"/>
                </a:solidFill>
                <a:latin typeface="Impact" pitchFamily="34" charset="0"/>
                <a:ea typeface="微软雅黑" panose="020B0503020204020204" pitchFamily="34" charset="-122"/>
              </a:rPr>
              <a:t>2015</a:t>
            </a:r>
            <a:endParaRPr lang="en-US" altLang="zh-CN" b="0" dirty="0">
              <a:solidFill>
                <a:srgbClr val="C00000"/>
              </a:solidFill>
              <a:latin typeface="Impact" pitchFamily="34" charset="0"/>
              <a:ea typeface="微软雅黑" panose="020B0503020204020204" pitchFamily="34" charset="-122"/>
            </a:endParaRPr>
          </a:p>
        </p:txBody>
      </p:sp>
      <p:sp>
        <p:nvSpPr>
          <p:cNvPr id="51" name="Text Box 54"/>
          <p:cNvSpPr txBox="1">
            <a:spLocks noChangeArrowheads="1"/>
          </p:cNvSpPr>
          <p:nvPr/>
        </p:nvSpPr>
        <p:spPr bwMode="auto">
          <a:xfrm>
            <a:off x="3697046" y="4582936"/>
            <a:ext cx="749742" cy="369348"/>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spAutoFit/>
          </a:bodyPr>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zh-CN" b="0" dirty="0" smtClean="0">
                <a:solidFill>
                  <a:srgbClr val="C00000"/>
                </a:solidFill>
                <a:latin typeface="Impact" pitchFamily="34" charset="0"/>
                <a:ea typeface="微软雅黑" panose="020B0503020204020204" pitchFamily="34" charset="-122"/>
              </a:rPr>
              <a:t>2016</a:t>
            </a:r>
            <a:endParaRPr lang="en-US" altLang="zh-CN" b="0" dirty="0">
              <a:solidFill>
                <a:srgbClr val="C00000"/>
              </a:solidFill>
              <a:latin typeface="Impact" pitchFamily="34" charset="0"/>
              <a:ea typeface="微软雅黑" panose="020B0503020204020204" pitchFamily="34" charset="-122"/>
            </a:endParaRPr>
          </a:p>
        </p:txBody>
      </p:sp>
      <p:sp>
        <p:nvSpPr>
          <p:cNvPr id="52" name="Text Box 55"/>
          <p:cNvSpPr txBox="1">
            <a:spLocks noChangeArrowheads="1"/>
          </p:cNvSpPr>
          <p:nvPr/>
        </p:nvSpPr>
        <p:spPr bwMode="auto">
          <a:xfrm>
            <a:off x="4887817" y="4582936"/>
            <a:ext cx="749741" cy="369348"/>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spAutoFit/>
          </a:bodyPr>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zh-CN" b="0" dirty="0" smtClean="0">
                <a:solidFill>
                  <a:srgbClr val="C00000"/>
                </a:solidFill>
                <a:latin typeface="Impact" pitchFamily="34" charset="0"/>
                <a:ea typeface="微软雅黑" panose="020B0503020204020204" pitchFamily="34" charset="-122"/>
              </a:rPr>
              <a:t>2017</a:t>
            </a:r>
            <a:endParaRPr lang="en-US" altLang="zh-CN" b="0" dirty="0">
              <a:solidFill>
                <a:srgbClr val="C00000"/>
              </a:solidFill>
              <a:latin typeface="Impact" pitchFamily="34" charset="0"/>
              <a:ea typeface="微软雅黑" panose="020B0503020204020204" pitchFamily="34" charset="-122"/>
            </a:endParaRPr>
          </a:p>
        </p:txBody>
      </p:sp>
      <p:sp>
        <p:nvSpPr>
          <p:cNvPr id="53" name="Text Box 56"/>
          <p:cNvSpPr txBox="1">
            <a:spLocks noChangeArrowheads="1"/>
          </p:cNvSpPr>
          <p:nvPr/>
        </p:nvSpPr>
        <p:spPr bwMode="auto">
          <a:xfrm>
            <a:off x="6102524" y="4582936"/>
            <a:ext cx="749741" cy="369348"/>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91457" tIns="45728" rIns="91457" bIns="45728">
            <a:spAutoFit/>
          </a:bodyPr>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zh-CN" b="0" dirty="0" smtClean="0">
                <a:solidFill>
                  <a:srgbClr val="C00000"/>
                </a:solidFill>
                <a:latin typeface="Impact" pitchFamily="34" charset="0"/>
                <a:ea typeface="微软雅黑" panose="020B0503020204020204" pitchFamily="34" charset="-122"/>
              </a:rPr>
              <a:t>2018</a:t>
            </a:r>
            <a:endParaRPr lang="en-US" altLang="zh-CN" b="0" dirty="0">
              <a:solidFill>
                <a:srgbClr val="C00000"/>
              </a:solidFill>
              <a:latin typeface="Impact" pitchFamily="34" charset="0"/>
              <a:ea typeface="微软雅黑" panose="020B0503020204020204" pitchFamily="34" charset="-122"/>
            </a:endParaRPr>
          </a:p>
        </p:txBody>
      </p:sp>
    </p:spTree>
    <p:extLst>
      <p:ext uri="{BB962C8B-B14F-4D97-AF65-F5344CB8AC3E}">
        <p14:creationId xmlns:p14="http://schemas.microsoft.com/office/powerpoint/2010/main" xmlns:p15="http://schemas.microsoft.com/office/powerpoint/2012/main" xmlns="" val="1119361257"/>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6" presetClass="entr" presetSubtype="0" fill="hold" grpId="0" nodeType="afterEffect">
                                  <p:iterate type="lt">
                                    <p:tmPct val="10000"/>
                                  </p:iterate>
                                  <p:childTnLst>
                                    <p:set>
                                      <p:cBhvr>
                                        <p:cTn id="7" dur="1" fill="hold">
                                          <p:stCondLst>
                                            <p:cond delay="0"/>
                                          </p:stCondLst>
                                        </p:cTn>
                                        <p:tgtEl>
                                          <p:spTgt spid="43"/>
                                        </p:tgtEl>
                                        <p:attrNameLst>
                                          <p:attrName>style.visibility</p:attrName>
                                        </p:attrNameLst>
                                      </p:cBhvr>
                                      <p:to>
                                        <p:strVal val="visible"/>
                                      </p:to>
                                    </p:set>
                                    <p:anim by="(-#ppt_w*2)" calcmode="lin" valueType="num">
                                      <p:cBhvr rctx="PPT">
                                        <p:cTn id="8" dur="250" autoRev="1" fill="hold">
                                          <p:stCondLst>
                                            <p:cond delay="0"/>
                                          </p:stCondLst>
                                        </p:cTn>
                                        <p:tgtEl>
                                          <p:spTgt spid="43"/>
                                        </p:tgtEl>
                                        <p:attrNameLst>
                                          <p:attrName>ppt_w</p:attrName>
                                        </p:attrNameLst>
                                      </p:cBhvr>
                                    </p:anim>
                                    <p:anim by="(#ppt_w*0.50)" calcmode="lin" valueType="num">
                                      <p:cBhvr>
                                        <p:cTn id="9" dur="250" decel="50000" autoRev="1" fill="hold">
                                          <p:stCondLst>
                                            <p:cond delay="0"/>
                                          </p:stCondLst>
                                        </p:cTn>
                                        <p:tgtEl>
                                          <p:spTgt spid="43"/>
                                        </p:tgtEl>
                                        <p:attrNameLst>
                                          <p:attrName>ppt_x</p:attrName>
                                        </p:attrNameLst>
                                      </p:cBhvr>
                                    </p:anim>
                                    <p:anim from="(-#ppt_h/2)" to="(#ppt_y)" calcmode="lin" valueType="num">
                                      <p:cBhvr>
                                        <p:cTn id="10" dur="500" fill="hold">
                                          <p:stCondLst>
                                            <p:cond delay="0"/>
                                          </p:stCondLst>
                                        </p:cTn>
                                        <p:tgtEl>
                                          <p:spTgt spid="43"/>
                                        </p:tgtEl>
                                        <p:attrNameLst>
                                          <p:attrName>ppt_y</p:attrName>
                                        </p:attrNameLst>
                                      </p:cBhvr>
                                    </p:anim>
                                    <p:animRot by="21600000">
                                      <p:cBhvr>
                                        <p:cTn id="11" dur="500" fill="hold">
                                          <p:stCondLst>
                                            <p:cond delay="0"/>
                                          </p:stCondLst>
                                        </p:cTn>
                                        <p:tgtEl>
                                          <p:spTgt spid="43"/>
                                        </p:tgtEl>
                                        <p:attrNameLst>
                                          <p:attrName>r</p:attrName>
                                        </p:attrNameLst>
                                      </p:cBhvr>
                                    </p:animRot>
                                  </p:childTnLst>
                                </p:cTn>
                              </p:par>
                            </p:childTnLst>
                          </p:cTn>
                        </p:par>
                        <p:par>
                          <p:cTn id="12" fill="hold" nodeType="withGroup">
                            <p:stCondLst>
                              <p:cond delay="850"/>
                            </p:stCondLst>
                            <p:childTnLst>
                              <p:par>
                                <p:cTn id="13" presetID="22" presetClass="entr" presetSubtype="4" fill="hold" nodeType="afterEffect">
                                  <p:childTnLst>
                                    <p:set>
                                      <p:cBhvr>
                                        <p:cTn id="14" dur="1" fill="hold">
                                          <p:stCondLst>
                                            <p:cond delay="0"/>
                                          </p:stCondLst>
                                        </p:cTn>
                                        <p:tgtEl>
                                          <p:spTgt spid="12"/>
                                        </p:tgtEl>
                                        <p:attrNameLst>
                                          <p:attrName>style.visibility</p:attrName>
                                        </p:attrNameLst>
                                      </p:cBhvr>
                                      <p:to>
                                        <p:strVal val="visible"/>
                                      </p:to>
                                    </p:set>
                                    <p:animEffect transition="in" filter="wipe(down)">
                                      <p:cBhvr>
                                        <p:cTn id="15" dur="250"/>
                                        <p:tgtEl>
                                          <p:spTgt spid="12"/>
                                        </p:tgtEl>
                                      </p:cBhvr>
                                    </p:animEffect>
                                  </p:childTnLst>
                                </p:cTn>
                              </p:par>
                              <p:par>
                                <p:cTn id="16" presetID="22" presetClass="entr" presetSubtype="8" fill="hold" nodeType="withEffect">
                                  <p:childTnLst>
                                    <p:set>
                                      <p:cBhvr>
                                        <p:cTn id="17" dur="1" fill="hold">
                                          <p:stCondLst>
                                            <p:cond delay="0"/>
                                          </p:stCondLst>
                                        </p:cTn>
                                        <p:tgtEl>
                                          <p:spTgt spid="11"/>
                                        </p:tgtEl>
                                        <p:attrNameLst>
                                          <p:attrName>style.visibility</p:attrName>
                                        </p:attrNameLst>
                                      </p:cBhvr>
                                      <p:to>
                                        <p:strVal val="visible"/>
                                      </p:to>
                                    </p:set>
                                    <p:animEffect transition="in" filter="wipe(left)">
                                      <p:cBhvr>
                                        <p:cTn id="18" dur="250"/>
                                        <p:tgtEl>
                                          <p:spTgt spid="11"/>
                                        </p:tgtEl>
                                      </p:cBhvr>
                                    </p:animEffect>
                                  </p:childTnLst>
                                </p:cTn>
                              </p:par>
                            </p:childTnLst>
                          </p:cTn>
                        </p:par>
                        <p:par>
                          <p:cTn id="19" fill="hold" nodeType="withGroup">
                            <p:stCondLst>
                              <p:cond delay="1100"/>
                            </p:stCondLst>
                            <p:childTnLst>
                              <p:par>
                                <p:cTn id="20" presetID="22" presetClass="entr" presetSubtype="8" fill="hold" nodeType="afterEffect">
                                  <p:childTnLst>
                                    <p:set>
                                      <p:cBhvr>
                                        <p:cTn id="21" dur="1" fill="hold">
                                          <p:stCondLst>
                                            <p:cond delay="0"/>
                                          </p:stCondLst>
                                        </p:cTn>
                                        <p:tgtEl>
                                          <p:spTgt spid="6"/>
                                        </p:tgtEl>
                                        <p:attrNameLst>
                                          <p:attrName>style.visibility</p:attrName>
                                        </p:attrNameLst>
                                      </p:cBhvr>
                                      <p:to>
                                        <p:strVal val="visible"/>
                                      </p:to>
                                    </p:set>
                                    <p:animEffect transition="in" filter="wipe(left)">
                                      <p:cBhvr>
                                        <p:cTn id="22" dur="250"/>
                                        <p:tgtEl>
                                          <p:spTgt spid="6"/>
                                        </p:tgtEl>
                                      </p:cBhvr>
                                    </p:animEffect>
                                  </p:childTnLst>
                                </p:cTn>
                              </p:par>
                              <p:par>
                                <p:cTn id="23" presetID="22" presetClass="entr" presetSubtype="8" fill="hold" nodeType="withEffect">
                                  <p:childTnLst>
                                    <p:set>
                                      <p:cBhvr>
                                        <p:cTn id="24" dur="1" fill="hold">
                                          <p:stCondLst>
                                            <p:cond delay="0"/>
                                          </p:stCondLst>
                                        </p:cTn>
                                        <p:tgtEl>
                                          <p:spTgt spid="5"/>
                                        </p:tgtEl>
                                        <p:attrNameLst>
                                          <p:attrName>style.visibility</p:attrName>
                                        </p:attrNameLst>
                                      </p:cBhvr>
                                      <p:to>
                                        <p:strVal val="visible"/>
                                      </p:to>
                                    </p:set>
                                    <p:animEffect transition="in" filter="wipe(left)">
                                      <p:cBhvr>
                                        <p:cTn id="25" dur="250"/>
                                        <p:tgtEl>
                                          <p:spTgt spid="5"/>
                                        </p:tgtEl>
                                      </p:cBhvr>
                                    </p:animEffect>
                                  </p:childTnLst>
                                </p:cTn>
                              </p:par>
                              <p:par>
                                <p:cTn id="26" presetID="22" presetClass="entr" presetSubtype="8" fill="hold" nodeType="withEffect">
                                  <p:childTnLst>
                                    <p:set>
                                      <p:cBhvr>
                                        <p:cTn id="27" dur="1" fill="hold">
                                          <p:stCondLst>
                                            <p:cond delay="0"/>
                                          </p:stCondLst>
                                        </p:cTn>
                                        <p:tgtEl>
                                          <p:spTgt spid="4"/>
                                        </p:tgtEl>
                                        <p:attrNameLst>
                                          <p:attrName>style.visibility</p:attrName>
                                        </p:attrNameLst>
                                      </p:cBhvr>
                                      <p:to>
                                        <p:strVal val="visible"/>
                                      </p:to>
                                    </p:set>
                                    <p:animEffect transition="in" filter="wipe(left)">
                                      <p:cBhvr>
                                        <p:cTn id="28" dur="250"/>
                                        <p:tgtEl>
                                          <p:spTgt spid="4"/>
                                        </p:tgtEl>
                                      </p:cBhvr>
                                    </p:animEffect>
                                  </p:childTnLst>
                                </p:cTn>
                              </p:par>
                              <p:par>
                                <p:cTn id="29" presetID="22" presetClass="entr" presetSubtype="8" fill="hold" nodeType="withEffect">
                                  <p:childTnLst>
                                    <p:set>
                                      <p:cBhvr>
                                        <p:cTn id="30" dur="1" fill="hold">
                                          <p:stCondLst>
                                            <p:cond delay="0"/>
                                          </p:stCondLst>
                                        </p:cTn>
                                        <p:tgtEl>
                                          <p:spTgt spid="3"/>
                                        </p:tgtEl>
                                        <p:attrNameLst>
                                          <p:attrName>style.visibility</p:attrName>
                                        </p:attrNameLst>
                                      </p:cBhvr>
                                      <p:to>
                                        <p:strVal val="visible"/>
                                      </p:to>
                                    </p:set>
                                    <p:animEffect transition="in" filter="wipe(left)">
                                      <p:cBhvr>
                                        <p:cTn id="31" dur="250"/>
                                        <p:tgtEl>
                                          <p:spTgt spid="3"/>
                                        </p:tgtEl>
                                      </p:cBhvr>
                                    </p:animEffect>
                                  </p:childTnLst>
                                </p:cTn>
                              </p:par>
                            </p:childTnLst>
                          </p:cTn>
                        </p:par>
                        <p:par>
                          <p:cTn id="32" fill="hold" nodeType="withGroup">
                            <p:stCondLst>
                              <p:cond delay="1350"/>
                            </p:stCondLst>
                            <p:childTnLst>
                              <p:par>
                                <p:cTn id="33" presetID="22" presetClass="entr" presetSubtype="4" fill="hold" nodeType="afterEffect">
                                  <p:childTnLst>
                                    <p:set>
                                      <p:cBhvr>
                                        <p:cTn id="34" dur="1" fill="hold">
                                          <p:stCondLst>
                                            <p:cond delay="0"/>
                                          </p:stCondLst>
                                        </p:cTn>
                                        <p:tgtEl>
                                          <p:spTgt spid="14"/>
                                        </p:tgtEl>
                                        <p:attrNameLst>
                                          <p:attrName>style.visibility</p:attrName>
                                        </p:attrNameLst>
                                      </p:cBhvr>
                                      <p:to>
                                        <p:strVal val="visible"/>
                                      </p:to>
                                    </p:set>
                                    <p:animEffect transition="in" filter="wipe(down)">
                                      <p:cBhvr>
                                        <p:cTn id="35" dur="250"/>
                                        <p:tgtEl>
                                          <p:spTgt spid="14"/>
                                        </p:tgtEl>
                                      </p:cBhvr>
                                    </p:animEffect>
                                  </p:childTnLst>
                                </p:cTn>
                              </p:par>
                              <p:par>
                                <p:cTn id="36" presetID="22" presetClass="entr" presetSubtype="4" fill="hold" nodeType="withEffect">
                                  <p:childTnLst>
                                    <p:set>
                                      <p:cBhvr>
                                        <p:cTn id="37" dur="1" fill="hold">
                                          <p:stCondLst>
                                            <p:cond delay="0"/>
                                          </p:stCondLst>
                                        </p:cTn>
                                        <p:tgtEl>
                                          <p:spTgt spid="15"/>
                                        </p:tgtEl>
                                        <p:attrNameLst>
                                          <p:attrName>style.visibility</p:attrName>
                                        </p:attrNameLst>
                                      </p:cBhvr>
                                      <p:to>
                                        <p:strVal val="visible"/>
                                      </p:to>
                                    </p:set>
                                    <p:animEffect transition="in" filter="wipe(down)">
                                      <p:cBhvr>
                                        <p:cTn id="38" dur="250"/>
                                        <p:tgtEl>
                                          <p:spTgt spid="15"/>
                                        </p:tgtEl>
                                      </p:cBhvr>
                                    </p:animEffect>
                                  </p:childTnLst>
                                </p:cTn>
                              </p:par>
                              <p:par>
                                <p:cTn id="39" presetID="22" presetClass="entr" presetSubtype="4" fill="hold" nodeType="withEffect">
                                  <p:childTnLst>
                                    <p:set>
                                      <p:cBhvr>
                                        <p:cTn id="40" dur="1" fill="hold">
                                          <p:stCondLst>
                                            <p:cond delay="0"/>
                                          </p:stCondLst>
                                        </p:cTn>
                                        <p:tgtEl>
                                          <p:spTgt spid="16"/>
                                        </p:tgtEl>
                                        <p:attrNameLst>
                                          <p:attrName>style.visibility</p:attrName>
                                        </p:attrNameLst>
                                      </p:cBhvr>
                                      <p:to>
                                        <p:strVal val="visible"/>
                                      </p:to>
                                    </p:set>
                                    <p:animEffect transition="in" filter="wipe(down)">
                                      <p:cBhvr>
                                        <p:cTn id="41" dur="250"/>
                                        <p:tgtEl>
                                          <p:spTgt spid="16"/>
                                        </p:tgtEl>
                                      </p:cBhvr>
                                    </p:animEffect>
                                  </p:childTnLst>
                                </p:cTn>
                              </p:par>
                              <p:par>
                                <p:cTn id="42" presetID="22" presetClass="entr" presetSubtype="4" fill="hold" nodeType="withEffect">
                                  <p:childTnLst>
                                    <p:set>
                                      <p:cBhvr>
                                        <p:cTn id="43" dur="1" fill="hold">
                                          <p:stCondLst>
                                            <p:cond delay="0"/>
                                          </p:stCondLst>
                                        </p:cTn>
                                        <p:tgtEl>
                                          <p:spTgt spid="17"/>
                                        </p:tgtEl>
                                        <p:attrNameLst>
                                          <p:attrName>style.visibility</p:attrName>
                                        </p:attrNameLst>
                                      </p:cBhvr>
                                      <p:to>
                                        <p:strVal val="visible"/>
                                      </p:to>
                                    </p:set>
                                    <p:animEffect transition="in" filter="wipe(down)">
                                      <p:cBhvr>
                                        <p:cTn id="44" dur="250"/>
                                        <p:tgtEl>
                                          <p:spTgt spid="17"/>
                                        </p:tgtEl>
                                      </p:cBhvr>
                                    </p:animEffect>
                                  </p:childTnLst>
                                </p:cTn>
                              </p:par>
                            </p:childTnLst>
                          </p:cTn>
                        </p:par>
                        <p:par>
                          <p:cTn id="45" fill="hold" nodeType="withGroup">
                            <p:stCondLst>
                              <p:cond delay="1600"/>
                            </p:stCondLst>
                            <p:childTnLst>
                              <p:par>
                                <p:cTn id="46" presetID="22" presetClass="entr" presetSubtype="4" fill="hold" nodeType="afterEffect">
                                  <p:childTnLst>
                                    <p:set>
                                      <p:cBhvr>
                                        <p:cTn id="47" dur="1" fill="hold">
                                          <p:stCondLst>
                                            <p:cond delay="0"/>
                                          </p:stCondLst>
                                        </p:cTn>
                                        <p:tgtEl>
                                          <p:spTgt spid="13"/>
                                        </p:tgtEl>
                                        <p:attrNameLst>
                                          <p:attrName>style.visibility</p:attrName>
                                        </p:attrNameLst>
                                      </p:cBhvr>
                                      <p:to>
                                        <p:strVal val="visible"/>
                                      </p:to>
                                    </p:set>
                                    <p:animEffect transition="in" filter="wipe(down)">
                                      <p:cBhvr>
                                        <p:cTn id="48" dur="250"/>
                                        <p:tgtEl>
                                          <p:spTgt spid="13"/>
                                        </p:tgtEl>
                                      </p:cBhvr>
                                    </p:animEffect>
                                  </p:childTnLst>
                                </p:cTn>
                              </p:par>
                            </p:childTnLst>
                          </p:cTn>
                        </p:par>
                        <p:par>
                          <p:cTn id="49" fill="hold" nodeType="withGroup">
                            <p:stCondLst>
                              <p:cond delay="1850"/>
                            </p:stCondLst>
                            <p:childTnLst>
                              <p:par>
                                <p:cTn id="50" presetID="52" presetClass="entr" presetSubtype="0" fill="hold" nodeType="afterEffect">
                                  <p:childTnLst>
                                    <p:set>
                                      <p:cBhvr>
                                        <p:cTn id="51" dur="1" fill="hold">
                                          <p:stCondLst>
                                            <p:cond delay="0"/>
                                          </p:stCondLst>
                                        </p:cTn>
                                        <p:tgtEl>
                                          <p:spTgt spid="2"/>
                                        </p:tgtEl>
                                        <p:attrNameLst>
                                          <p:attrName>style.visibility</p:attrName>
                                        </p:attrNameLst>
                                      </p:cBhvr>
                                      <p:to>
                                        <p:strVal val="visible"/>
                                      </p:to>
                                    </p:set>
                                    <p:animScale>
                                      <p:cBhvr>
                                        <p:cTn id="52"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53" dur="250" decel="50000" fill="hold">
                                          <p:stCondLst>
                                            <p:cond delay="0"/>
                                          </p:stCondLst>
                                        </p:cTn>
                                        <p:tgtEl>
                                          <p:spTgt spid="2"/>
                                        </p:tgtEl>
                                        <p:attrNameLst>
                                          <p:attrName>ppt_x</p:attrName>
                                          <p:attrName>ppt_y</p:attrName>
                                        </p:attrNameLst>
                                      </p:cBhvr>
                                    </p:animMotion>
                                    <p:animEffect transition="in" filter="fade">
                                      <p:cBhvr>
                                        <p:cTn id="54" dur="250"/>
                                        <p:tgtEl>
                                          <p:spTgt spid="2"/>
                                        </p:tgtEl>
                                      </p:cBhvr>
                                    </p:animEffect>
                                  </p:childTnLst>
                                </p:cTn>
                              </p:par>
                              <p:par>
                                <p:cTn id="55" presetID="52" presetClass="entr" presetSubtype="0" fill="hold" nodeType="withEffect">
                                  <p:childTnLst>
                                    <p:set>
                                      <p:cBhvr>
                                        <p:cTn id="56" dur="1" fill="hold">
                                          <p:stCondLst>
                                            <p:cond delay="0"/>
                                          </p:stCondLst>
                                        </p:cTn>
                                        <p:tgtEl>
                                          <p:spTgt spid="21"/>
                                        </p:tgtEl>
                                        <p:attrNameLst>
                                          <p:attrName>style.visibility</p:attrName>
                                        </p:attrNameLst>
                                      </p:cBhvr>
                                      <p:to>
                                        <p:strVal val="visible"/>
                                      </p:to>
                                    </p:set>
                                    <p:animScale>
                                      <p:cBhvr>
                                        <p:cTn id="57" dur="2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58" dur="250" decel="50000" fill="hold">
                                          <p:stCondLst>
                                            <p:cond delay="0"/>
                                          </p:stCondLst>
                                        </p:cTn>
                                        <p:tgtEl>
                                          <p:spTgt spid="21"/>
                                        </p:tgtEl>
                                        <p:attrNameLst>
                                          <p:attrName>ppt_x</p:attrName>
                                          <p:attrName>ppt_y</p:attrName>
                                        </p:attrNameLst>
                                      </p:cBhvr>
                                    </p:animMotion>
                                    <p:animEffect transition="in" filter="fade">
                                      <p:cBhvr>
                                        <p:cTn id="59" dur="250"/>
                                        <p:tgtEl>
                                          <p:spTgt spid="21"/>
                                        </p:tgtEl>
                                      </p:cBhvr>
                                    </p:animEffect>
                                  </p:childTnLst>
                                </p:cTn>
                              </p:par>
                              <p:par>
                                <p:cTn id="60" presetID="52" presetClass="entr" presetSubtype="0" fill="hold" nodeType="withEffect">
                                  <p:childTnLst>
                                    <p:set>
                                      <p:cBhvr>
                                        <p:cTn id="61" dur="1" fill="hold">
                                          <p:stCondLst>
                                            <p:cond delay="0"/>
                                          </p:stCondLst>
                                        </p:cTn>
                                        <p:tgtEl>
                                          <p:spTgt spid="28"/>
                                        </p:tgtEl>
                                        <p:attrNameLst>
                                          <p:attrName>style.visibility</p:attrName>
                                        </p:attrNameLst>
                                      </p:cBhvr>
                                      <p:to>
                                        <p:strVal val="visible"/>
                                      </p:to>
                                    </p:set>
                                    <p:animScale>
                                      <p:cBhvr>
                                        <p:cTn id="62"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63" dur="250" decel="50000" fill="hold">
                                          <p:stCondLst>
                                            <p:cond delay="0"/>
                                          </p:stCondLst>
                                        </p:cTn>
                                        <p:tgtEl>
                                          <p:spTgt spid="28"/>
                                        </p:tgtEl>
                                        <p:attrNameLst>
                                          <p:attrName>ppt_x</p:attrName>
                                          <p:attrName>ppt_y</p:attrName>
                                        </p:attrNameLst>
                                      </p:cBhvr>
                                    </p:animMotion>
                                    <p:animEffect transition="in" filter="fade">
                                      <p:cBhvr>
                                        <p:cTn id="64" dur="250"/>
                                        <p:tgtEl>
                                          <p:spTgt spid="28"/>
                                        </p:tgtEl>
                                      </p:cBhvr>
                                    </p:animEffect>
                                  </p:childTnLst>
                                </p:cTn>
                              </p:par>
                              <p:par>
                                <p:cTn id="65" presetID="52" presetClass="entr" presetSubtype="0" fill="hold" nodeType="withEffect">
                                  <p:childTnLst>
                                    <p:set>
                                      <p:cBhvr>
                                        <p:cTn id="66" dur="1" fill="hold">
                                          <p:stCondLst>
                                            <p:cond delay="0"/>
                                          </p:stCondLst>
                                        </p:cTn>
                                        <p:tgtEl>
                                          <p:spTgt spid="33"/>
                                        </p:tgtEl>
                                        <p:attrNameLst>
                                          <p:attrName>style.visibility</p:attrName>
                                        </p:attrNameLst>
                                      </p:cBhvr>
                                      <p:to>
                                        <p:strVal val="visible"/>
                                      </p:to>
                                    </p:set>
                                    <p:animScale>
                                      <p:cBhvr>
                                        <p:cTn id="67"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68" dur="250" decel="50000" fill="hold">
                                          <p:stCondLst>
                                            <p:cond delay="0"/>
                                          </p:stCondLst>
                                        </p:cTn>
                                        <p:tgtEl>
                                          <p:spTgt spid="33"/>
                                        </p:tgtEl>
                                        <p:attrNameLst>
                                          <p:attrName>ppt_x</p:attrName>
                                          <p:attrName>ppt_y</p:attrName>
                                        </p:attrNameLst>
                                      </p:cBhvr>
                                    </p:animMotion>
                                    <p:animEffect transition="in" filter="fade">
                                      <p:cBhvr>
                                        <p:cTn id="69" dur="250"/>
                                        <p:tgtEl>
                                          <p:spTgt spid="33"/>
                                        </p:tgtEl>
                                      </p:cBhvr>
                                    </p:animEffect>
                                  </p:childTnLst>
                                </p:cTn>
                              </p:par>
                            </p:childTnLst>
                          </p:cTn>
                        </p:par>
                        <p:par>
                          <p:cTn id="70" fill="hold" nodeType="withGroup">
                            <p:stCondLst>
                              <p:cond delay="2100"/>
                            </p:stCondLst>
                            <p:childTnLst>
                              <p:par>
                                <p:cTn id="71" presetID="2" presetClass="entr" presetSubtype="8" fill="hold" grpId="0" nodeType="afterEffec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250" fill="hold"/>
                                        <p:tgtEl>
                                          <p:spTgt spid="49"/>
                                        </p:tgtEl>
                                        <p:attrNameLst>
                                          <p:attrName>ppt_x</p:attrName>
                                        </p:attrNameLst>
                                      </p:cBhvr>
                                      <p:tavLst>
                                        <p:tav tm="0">
                                          <p:val>
                                            <p:strVal val="0-#ppt_w/2"/>
                                          </p:val>
                                        </p:tav>
                                        <p:tav tm="100000">
                                          <p:val>
                                            <p:strVal val="#ppt_x"/>
                                          </p:val>
                                        </p:tav>
                                      </p:tavLst>
                                    </p:anim>
                                    <p:anim calcmode="lin" valueType="num">
                                      <p:cBhvr additive="base">
                                        <p:cTn id="74" dur="250" fill="hold"/>
                                        <p:tgtEl>
                                          <p:spTgt spid="49"/>
                                        </p:tgtEl>
                                        <p:attrNameLst>
                                          <p:attrName>ppt_y</p:attrName>
                                        </p:attrNameLst>
                                      </p:cBhvr>
                                      <p:tavLst>
                                        <p:tav tm="0">
                                          <p:val>
                                            <p:strVal val="#ppt_y"/>
                                          </p:val>
                                        </p:tav>
                                        <p:tav tm="100000">
                                          <p:val>
                                            <p:strVal val="#ppt_y"/>
                                          </p:val>
                                        </p:tav>
                                      </p:tavLst>
                                    </p:anim>
                                  </p:childTnLst>
                                </p:cTn>
                              </p:par>
                            </p:childTnLst>
                          </p:cTn>
                        </p:par>
                        <p:par>
                          <p:cTn id="75" fill="hold" nodeType="withGroup">
                            <p:stCondLst>
                              <p:cond delay="2350"/>
                            </p:stCondLst>
                            <p:childTnLst>
                              <p:par>
                                <p:cTn id="76" presetID="2" presetClass="entr" presetSubtype="4" fill="hold" grpId="0" nodeType="afterEffect">
                                  <p:childTnLst>
                                    <p:set>
                                      <p:cBhvr>
                                        <p:cTn id="77" dur="1" fill="hold">
                                          <p:stCondLst>
                                            <p:cond delay="0"/>
                                          </p:stCondLst>
                                        </p:cTn>
                                        <p:tgtEl>
                                          <p:spTgt spid="50"/>
                                        </p:tgtEl>
                                        <p:attrNameLst>
                                          <p:attrName>style.visibility</p:attrName>
                                        </p:attrNameLst>
                                      </p:cBhvr>
                                      <p:to>
                                        <p:strVal val="visible"/>
                                      </p:to>
                                    </p:set>
                                    <p:anim calcmode="lin" valueType="num">
                                      <p:cBhvr additive="base">
                                        <p:cTn id="78" dur="500" fill="hold"/>
                                        <p:tgtEl>
                                          <p:spTgt spid="50"/>
                                        </p:tgtEl>
                                        <p:attrNameLst>
                                          <p:attrName>ppt_x</p:attrName>
                                        </p:attrNameLst>
                                      </p:cBhvr>
                                      <p:tavLst>
                                        <p:tav tm="0">
                                          <p:val>
                                            <p:strVal val="#ppt_x"/>
                                          </p:val>
                                        </p:tav>
                                        <p:tav tm="100000">
                                          <p:val>
                                            <p:strVal val="#ppt_x"/>
                                          </p:val>
                                        </p:tav>
                                      </p:tavLst>
                                    </p:anim>
                                    <p:anim calcmode="lin" valueType="num">
                                      <p:cBhvr additive="base">
                                        <p:cTn id="79" dur="500" fill="hold"/>
                                        <p:tgtEl>
                                          <p:spTgt spid="5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ppt_x"/>
                                          </p:val>
                                        </p:tav>
                                        <p:tav tm="100000">
                                          <p:val>
                                            <p:strVal val="#ppt_x"/>
                                          </p:val>
                                        </p:tav>
                                      </p:tavLst>
                                    </p:anim>
                                    <p:anim calcmode="lin" valueType="num">
                                      <p:cBhvr additive="base">
                                        <p:cTn id="83" dur="500" fill="hold"/>
                                        <p:tgtEl>
                                          <p:spTgt spid="5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fill="hold"/>
                                        <p:tgtEl>
                                          <p:spTgt spid="52"/>
                                        </p:tgtEl>
                                        <p:attrNameLst>
                                          <p:attrName>ppt_x</p:attrName>
                                        </p:attrNameLst>
                                      </p:cBhvr>
                                      <p:tavLst>
                                        <p:tav tm="0">
                                          <p:val>
                                            <p:strVal val="#ppt_x"/>
                                          </p:val>
                                        </p:tav>
                                        <p:tav tm="100000">
                                          <p:val>
                                            <p:strVal val="#ppt_x"/>
                                          </p:val>
                                        </p:tav>
                                      </p:tavLst>
                                    </p:anim>
                                    <p:anim calcmode="lin" valueType="num">
                                      <p:cBhvr additive="base">
                                        <p:cTn id="87" dur="500" fill="hold"/>
                                        <p:tgtEl>
                                          <p:spTgt spid="5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500" fill="hold"/>
                                        <p:tgtEl>
                                          <p:spTgt spid="53"/>
                                        </p:tgtEl>
                                        <p:attrNameLst>
                                          <p:attrName>ppt_x</p:attrName>
                                        </p:attrNameLst>
                                      </p:cBhvr>
                                      <p:tavLst>
                                        <p:tav tm="0">
                                          <p:val>
                                            <p:strVal val="#ppt_x"/>
                                          </p:val>
                                        </p:tav>
                                        <p:tav tm="100000">
                                          <p:val>
                                            <p:strVal val="#ppt_x"/>
                                          </p:val>
                                        </p:tav>
                                      </p:tavLst>
                                    </p:anim>
                                    <p:anim calcmode="lin" valueType="num">
                                      <p:cBhvr additive="base">
                                        <p:cTn id="91" dur="500" fill="hold"/>
                                        <p:tgtEl>
                                          <p:spTgt spid="53"/>
                                        </p:tgtEl>
                                        <p:attrNameLst>
                                          <p:attrName>ppt_y</p:attrName>
                                        </p:attrNameLst>
                                      </p:cBhvr>
                                      <p:tavLst>
                                        <p:tav tm="0">
                                          <p:val>
                                            <p:strVal val="1+#ppt_h/2"/>
                                          </p:val>
                                        </p:tav>
                                        <p:tav tm="100000">
                                          <p:val>
                                            <p:strVal val="#ppt_y"/>
                                          </p:val>
                                        </p:tav>
                                      </p:tavLst>
                                    </p:anim>
                                  </p:childTnLst>
                                </p:cTn>
                              </p:par>
                            </p:childTnLst>
                          </p:cTn>
                        </p:par>
                        <p:par>
                          <p:cTn id="92" fill="hold" nodeType="withGroup">
                            <p:stCondLst>
                              <p:cond delay="2850"/>
                            </p:stCondLst>
                            <p:childTnLst>
                              <p:par>
                                <p:cTn id="93" presetID="2" presetClass="entr" presetSubtype="2" fill="hold" grpId="0" nodeType="afterEffect">
                                  <p:childTnLst>
                                    <p:set>
                                      <p:cBhvr>
                                        <p:cTn id="94" dur="1" fill="hold">
                                          <p:stCondLst>
                                            <p:cond delay="0"/>
                                          </p:stCondLst>
                                        </p:cTn>
                                        <p:tgtEl>
                                          <p:spTgt spid="10"/>
                                        </p:tgtEl>
                                        <p:attrNameLst>
                                          <p:attrName>style.visibility</p:attrName>
                                        </p:attrNameLst>
                                      </p:cBhvr>
                                      <p:to>
                                        <p:strVal val="visible"/>
                                      </p:to>
                                    </p:set>
                                    <p:anim calcmode="lin" valueType="num">
                                      <p:cBhvr additive="base">
                                        <p:cTn id="95" dur="500" fill="hold"/>
                                        <p:tgtEl>
                                          <p:spTgt spid="10"/>
                                        </p:tgtEl>
                                        <p:attrNameLst>
                                          <p:attrName>ppt_x</p:attrName>
                                        </p:attrNameLst>
                                      </p:cBhvr>
                                      <p:tavLst>
                                        <p:tav tm="0">
                                          <p:val>
                                            <p:strVal val="1+#ppt_w/2"/>
                                          </p:val>
                                        </p:tav>
                                        <p:tav tm="100000">
                                          <p:val>
                                            <p:strVal val="#ppt_x"/>
                                          </p:val>
                                        </p:tav>
                                      </p:tavLst>
                                    </p:anim>
                                    <p:anim calcmode="lin" valueType="num">
                                      <p:cBhvr additive="base">
                                        <p:cTn id="96" dur="500" fill="hold"/>
                                        <p:tgtEl>
                                          <p:spTgt spid="10"/>
                                        </p:tgtEl>
                                        <p:attrNameLst>
                                          <p:attrName>ppt_y</p:attrName>
                                        </p:attrNameLst>
                                      </p:cBhvr>
                                      <p:tavLst>
                                        <p:tav tm="0">
                                          <p:val>
                                            <p:strVal val="#ppt_y"/>
                                          </p:val>
                                        </p:tav>
                                        <p:tav tm="100000">
                                          <p:val>
                                            <p:strVal val="#ppt_y"/>
                                          </p:val>
                                        </p:tav>
                                      </p:tavLst>
                                    </p:anim>
                                  </p:childTnLst>
                                </p:cTn>
                              </p:par>
                              <p:par>
                                <p:cTn id="97" presetID="2" presetClass="entr" presetSubtype="2" fill="hold" nodeType="withEffec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1+#ppt_w/2"/>
                                          </p:val>
                                        </p:tav>
                                        <p:tav tm="100000">
                                          <p:val>
                                            <p:strVal val="#ppt_x"/>
                                          </p:val>
                                        </p:tav>
                                      </p:tavLst>
                                    </p:anim>
                                    <p:anim calcmode="lin" valueType="num">
                                      <p:cBhvr additive="base">
                                        <p:cTn id="100" dur="500" fill="hold"/>
                                        <p:tgtEl>
                                          <p:spTgt spid="4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500" fill="hold"/>
                                        <p:tgtEl>
                                          <p:spTgt spid="9"/>
                                        </p:tgtEl>
                                        <p:attrNameLst>
                                          <p:attrName>ppt_x</p:attrName>
                                        </p:attrNameLst>
                                      </p:cBhvr>
                                      <p:tavLst>
                                        <p:tav tm="0">
                                          <p:val>
                                            <p:strVal val="1+#ppt_w/2"/>
                                          </p:val>
                                        </p:tav>
                                        <p:tav tm="100000">
                                          <p:val>
                                            <p:strVal val="#ppt_x"/>
                                          </p:val>
                                        </p:tav>
                                      </p:tavLst>
                                    </p:anim>
                                    <p:anim calcmode="lin" valueType="num">
                                      <p:cBhvr additive="base">
                                        <p:cTn id="104" dur="500" fill="hold"/>
                                        <p:tgtEl>
                                          <p:spTgt spid="9"/>
                                        </p:tgtEl>
                                        <p:attrNameLst>
                                          <p:attrName>ppt_y</p:attrName>
                                        </p:attrNameLst>
                                      </p:cBhvr>
                                      <p:tavLst>
                                        <p:tav tm="0">
                                          <p:val>
                                            <p:strVal val="#ppt_y"/>
                                          </p:val>
                                        </p:tav>
                                        <p:tav tm="100000">
                                          <p:val>
                                            <p:strVal val="#ppt_y"/>
                                          </p:val>
                                        </p:tav>
                                      </p:tavLst>
                                    </p:anim>
                                  </p:childTnLst>
                                </p:cTn>
                              </p:par>
                              <p:par>
                                <p:cTn id="105" presetID="2" presetClass="entr" presetSubtype="2" fill="hold" nodeType="withEffec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1+#ppt_w/2"/>
                                          </p:val>
                                        </p:tav>
                                        <p:tav tm="100000">
                                          <p:val>
                                            <p:strVal val="#ppt_x"/>
                                          </p:val>
                                        </p:tav>
                                      </p:tavLst>
                                    </p:anim>
                                    <p:anim calcmode="lin" valueType="num">
                                      <p:cBhvr additive="base">
                                        <p:cTn id="108" dur="500" fill="hold"/>
                                        <p:tgtEl>
                                          <p:spTgt spid="4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childTnLst>
                                    <p:set>
                                      <p:cBhvr>
                                        <p:cTn id="110" dur="1" fill="hold">
                                          <p:stCondLst>
                                            <p:cond delay="0"/>
                                          </p:stCondLst>
                                        </p:cTn>
                                        <p:tgtEl>
                                          <p:spTgt spid="8"/>
                                        </p:tgtEl>
                                        <p:attrNameLst>
                                          <p:attrName>style.visibility</p:attrName>
                                        </p:attrNameLst>
                                      </p:cBhvr>
                                      <p:to>
                                        <p:strVal val="visible"/>
                                      </p:to>
                                    </p:set>
                                    <p:anim calcmode="lin" valueType="num">
                                      <p:cBhvr additive="base">
                                        <p:cTn id="111" dur="500" fill="hold"/>
                                        <p:tgtEl>
                                          <p:spTgt spid="8"/>
                                        </p:tgtEl>
                                        <p:attrNameLst>
                                          <p:attrName>ppt_x</p:attrName>
                                        </p:attrNameLst>
                                      </p:cBhvr>
                                      <p:tavLst>
                                        <p:tav tm="0">
                                          <p:val>
                                            <p:strVal val="1+#ppt_w/2"/>
                                          </p:val>
                                        </p:tav>
                                        <p:tav tm="100000">
                                          <p:val>
                                            <p:strVal val="#ppt_x"/>
                                          </p:val>
                                        </p:tav>
                                      </p:tavLst>
                                    </p:anim>
                                    <p:anim calcmode="lin" valueType="num">
                                      <p:cBhvr additive="base">
                                        <p:cTn id="112" dur="500" fill="hold"/>
                                        <p:tgtEl>
                                          <p:spTgt spid="8"/>
                                        </p:tgtEl>
                                        <p:attrNameLst>
                                          <p:attrName>ppt_y</p:attrName>
                                        </p:attrNameLst>
                                      </p:cBhvr>
                                      <p:tavLst>
                                        <p:tav tm="0">
                                          <p:val>
                                            <p:strVal val="#ppt_y"/>
                                          </p:val>
                                        </p:tav>
                                        <p:tav tm="100000">
                                          <p:val>
                                            <p:strVal val="#ppt_y"/>
                                          </p:val>
                                        </p:tav>
                                      </p:tavLst>
                                    </p:anim>
                                  </p:childTnLst>
                                </p:cTn>
                              </p:par>
                              <p:par>
                                <p:cTn id="113" presetID="2" presetClass="entr" presetSubtype="2" fill="hold" nodeType="withEffect">
                                  <p:childTnLst>
                                    <p:set>
                                      <p:cBhvr>
                                        <p:cTn id="114" dur="1" fill="hold">
                                          <p:stCondLst>
                                            <p:cond delay="0"/>
                                          </p:stCondLst>
                                        </p:cTn>
                                        <p:tgtEl>
                                          <p:spTgt spid="47"/>
                                        </p:tgtEl>
                                        <p:attrNameLst>
                                          <p:attrName>style.visibility</p:attrName>
                                        </p:attrNameLst>
                                      </p:cBhvr>
                                      <p:to>
                                        <p:strVal val="visible"/>
                                      </p:to>
                                    </p:set>
                                    <p:anim calcmode="lin" valueType="num">
                                      <p:cBhvr additive="base">
                                        <p:cTn id="115" dur="500" fill="hold"/>
                                        <p:tgtEl>
                                          <p:spTgt spid="47"/>
                                        </p:tgtEl>
                                        <p:attrNameLst>
                                          <p:attrName>ppt_x</p:attrName>
                                        </p:attrNameLst>
                                      </p:cBhvr>
                                      <p:tavLst>
                                        <p:tav tm="0">
                                          <p:val>
                                            <p:strVal val="1+#ppt_w/2"/>
                                          </p:val>
                                        </p:tav>
                                        <p:tav tm="100000">
                                          <p:val>
                                            <p:strVal val="#ppt_x"/>
                                          </p:val>
                                        </p:tav>
                                      </p:tavLst>
                                    </p:anim>
                                    <p:anim calcmode="lin" valueType="num">
                                      <p:cBhvr additive="base">
                                        <p:cTn id="116" dur="500" fill="hold"/>
                                        <p:tgtEl>
                                          <p:spTgt spid="4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childTnLst>
                                    <p:set>
                                      <p:cBhvr>
                                        <p:cTn id="118" dur="1" fill="hold">
                                          <p:stCondLst>
                                            <p:cond delay="0"/>
                                          </p:stCondLst>
                                        </p:cTn>
                                        <p:tgtEl>
                                          <p:spTgt spid="7"/>
                                        </p:tgtEl>
                                        <p:attrNameLst>
                                          <p:attrName>style.visibility</p:attrName>
                                        </p:attrNameLst>
                                      </p:cBhvr>
                                      <p:to>
                                        <p:strVal val="visible"/>
                                      </p:to>
                                    </p:set>
                                    <p:anim calcmode="lin" valueType="num">
                                      <p:cBhvr additive="base">
                                        <p:cTn id="119" dur="500" fill="hold"/>
                                        <p:tgtEl>
                                          <p:spTgt spid="7"/>
                                        </p:tgtEl>
                                        <p:attrNameLst>
                                          <p:attrName>ppt_x</p:attrName>
                                        </p:attrNameLst>
                                      </p:cBhvr>
                                      <p:tavLst>
                                        <p:tav tm="0">
                                          <p:val>
                                            <p:strVal val="1+#ppt_w/2"/>
                                          </p:val>
                                        </p:tav>
                                        <p:tav tm="100000">
                                          <p:val>
                                            <p:strVal val="#ppt_x"/>
                                          </p:val>
                                        </p:tav>
                                      </p:tavLst>
                                    </p:anim>
                                    <p:anim calcmode="lin" valueType="num">
                                      <p:cBhvr additive="base">
                                        <p:cTn id="120" dur="500" fill="hold"/>
                                        <p:tgtEl>
                                          <p:spTgt spid="7"/>
                                        </p:tgtEl>
                                        <p:attrNameLst>
                                          <p:attrName>ppt_y</p:attrName>
                                        </p:attrNameLst>
                                      </p:cBhvr>
                                      <p:tavLst>
                                        <p:tav tm="0">
                                          <p:val>
                                            <p:strVal val="#ppt_y"/>
                                          </p:val>
                                        </p:tav>
                                        <p:tav tm="100000">
                                          <p:val>
                                            <p:strVal val="#ppt_y"/>
                                          </p:val>
                                        </p:tav>
                                      </p:tavLst>
                                    </p:anim>
                                  </p:childTnLst>
                                </p:cTn>
                              </p:par>
                              <p:par>
                                <p:cTn id="121" presetID="2" presetClass="entr" presetSubtype="2" fill="hold" nodeType="withEffec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fill="hold"/>
                                        <p:tgtEl>
                                          <p:spTgt spid="48"/>
                                        </p:tgtEl>
                                        <p:attrNameLst>
                                          <p:attrName>ppt_x</p:attrName>
                                        </p:attrNameLst>
                                      </p:cBhvr>
                                      <p:tavLst>
                                        <p:tav tm="0">
                                          <p:val>
                                            <p:strVal val="1+#ppt_w/2"/>
                                          </p:val>
                                        </p:tav>
                                        <p:tav tm="100000">
                                          <p:val>
                                            <p:strVal val="#ppt_x"/>
                                          </p:val>
                                        </p:tav>
                                      </p:tavLst>
                                    </p:anim>
                                    <p:anim calcmode="lin" valueType="num">
                                      <p:cBhvr additive="base">
                                        <p:cTn id="1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 grpId="0" animBg="1"/>
      <p:bldP spid="8" grpId="0" animBg="1"/>
      <p:bldP spid="9" grpId="0" animBg="1"/>
      <p:bldP spid="10" grpId="0" animBg="1"/>
      <p:bldP spid="49" grpId="0"/>
      <p:bldP spid="50" grpId="0"/>
      <p:bldP spid="51" grpId="0"/>
      <p:bldP spid="52" grpId="0"/>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graphicFrame>
        <p:nvGraphicFramePr>
          <p:cNvPr id="6" name="图表 5"/>
          <p:cNvGraphicFramePr/>
          <p:nvPr/>
        </p:nvGraphicFramePr>
        <p:xfrm>
          <a:off x="-532606" y="819944"/>
          <a:ext cx="5181600" cy="3836106"/>
        </p:xfrm>
        <a:graphic>
          <a:graphicData uri="http://schemas.openxmlformats.org/drawingml/2006/chart">
            <c:chart xmlns:c="http://schemas.openxmlformats.org/drawingml/2006/chart" xmlns:r="http://schemas.openxmlformats.org/officeDocument/2006/relationships" r:id="rId2"/>
          </a:graphicData>
        </a:graphic>
      </p:graphicFrame>
      <p:pic>
        <p:nvPicPr>
          <p:cNvPr id="8" name="图片 7" descr="图片3.png"/>
          <p:cNvPicPr>
            <a:picLocks noChangeAspect="1"/>
          </p:cNvPicPr>
          <p:nvPr/>
        </p:nvPicPr>
        <p:blipFill>
          <a:blip r:embed="rId3" cstate="print"/>
          <a:stretch>
            <a:fillRect/>
          </a:stretch>
        </p:blipFill>
        <p:spPr>
          <a:xfrm>
            <a:off x="0" y="4956128"/>
            <a:ext cx="8839994" cy="188960"/>
          </a:xfrm>
          <a:prstGeom prst="rect">
            <a:avLst/>
          </a:prstGeom>
        </p:spPr>
      </p:pic>
      <p:graphicFrame>
        <p:nvGraphicFramePr>
          <p:cNvPr id="11" name="图表 10"/>
          <p:cNvGraphicFramePr/>
          <p:nvPr/>
        </p:nvGraphicFramePr>
        <p:xfrm>
          <a:off x="4496594" y="667544"/>
          <a:ext cx="4496594" cy="406470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dissolve">
                                      <p:cBhvr>
                                        <p:cTn id="12" dur="500"/>
                                        <p:tgtEl>
                                          <p:spTgt spid="6">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dissolve">
                                      <p:cBhvr>
                                        <p:cTn id="17" dur="500"/>
                                        <p:tgtEl>
                                          <p:spTgt spid="6">
                                            <p:graphicEl>
                                              <a:chart seriesIdx="-4" categoryIdx="0"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dissolve">
                                      <p:cBhvr>
                                        <p:cTn id="22" dur="500"/>
                                        <p:tgtEl>
                                          <p:spTgt spid="6">
                                            <p:graphicEl>
                                              <a:chart seriesIdx="-4" categoryIdx="1"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dissolve">
                                      <p:cBhvr>
                                        <p:cTn id="27" dur="500"/>
                                        <p:tgtEl>
                                          <p:spTgt spid="6">
                                            <p:graphicEl>
                                              <a:chart seriesIdx="-4" categoryIdx="2" bldStep="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dissolve">
                                      <p:cBhvr>
                                        <p:cTn id="32" dur="500"/>
                                        <p:tgtEl>
                                          <p:spTgt spid="6">
                                            <p:graphicEl>
                                              <a:chart seriesIdx="-4" categoryIdx="3"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p:cTn id="37" dur="500" fill="hold"/>
                                        <p:tgtEl>
                                          <p:spTgt spid="11">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38" dur="500" fill="hold"/>
                                        <p:tgtEl>
                                          <p:spTgt spid="11">
                                            <p:graphicEl>
                                              <a:chart seriesIdx="-3" categoryIdx="-3" bldStep="gridLegend"/>
                                            </p:graphicEl>
                                          </p:spTgt>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1">
                                            <p:graphicEl>
                                              <a:chart seriesIdx="-4" categoryIdx="0" bldStep="category"/>
                                            </p:graphicEl>
                                          </p:spTgt>
                                        </p:tgtEl>
                                        <p:attrNameLst>
                                          <p:attrName>style.visibility</p:attrName>
                                        </p:attrNameLst>
                                      </p:cBhvr>
                                      <p:to>
                                        <p:strVal val="visible"/>
                                      </p:to>
                                    </p:set>
                                    <p:anim calcmode="lin" valueType="num">
                                      <p:cBhvr>
                                        <p:cTn id="43" dur="500" fill="hold"/>
                                        <p:tgtEl>
                                          <p:spTgt spid="11">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44" dur="500" fill="hold"/>
                                        <p:tgtEl>
                                          <p:spTgt spid="11">
                                            <p:graphicEl>
                                              <a:chart seriesIdx="-4" categoryIdx="0" bldStep="category"/>
                                            </p:graphic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11">
                                            <p:graphicEl>
                                              <a:chart seriesIdx="-4" categoryIdx="1" bldStep="category"/>
                                            </p:graphicEl>
                                          </p:spTgt>
                                        </p:tgtEl>
                                        <p:attrNameLst>
                                          <p:attrName>style.visibility</p:attrName>
                                        </p:attrNameLst>
                                      </p:cBhvr>
                                      <p:to>
                                        <p:strVal val="visible"/>
                                      </p:to>
                                    </p:set>
                                    <p:anim calcmode="lin" valueType="num">
                                      <p:cBhvr>
                                        <p:cTn id="49" dur="500" fill="hold"/>
                                        <p:tgtEl>
                                          <p:spTgt spid="11">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50" dur="500" fill="hold"/>
                                        <p:tgtEl>
                                          <p:spTgt spid="11">
                                            <p:graphicEl>
                                              <a:chart seriesIdx="-4" categoryIdx="1" bldStep="category"/>
                                            </p:graphic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11">
                                            <p:graphicEl>
                                              <a:chart seriesIdx="-4" categoryIdx="2" bldStep="category"/>
                                            </p:graphicEl>
                                          </p:spTgt>
                                        </p:tgtEl>
                                        <p:attrNameLst>
                                          <p:attrName>style.visibility</p:attrName>
                                        </p:attrNameLst>
                                      </p:cBhvr>
                                      <p:to>
                                        <p:strVal val="visible"/>
                                      </p:to>
                                    </p:set>
                                    <p:anim calcmode="lin" valueType="num">
                                      <p:cBhvr>
                                        <p:cTn id="55" dur="500" fill="hold"/>
                                        <p:tgtEl>
                                          <p:spTgt spid="11">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56" dur="500" fill="hold"/>
                                        <p:tgtEl>
                                          <p:spTgt spid="11">
                                            <p:graphicEl>
                                              <a:chart seriesIdx="-4" categoryIdx="2" bldStep="category"/>
                                            </p:graphic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category"/>
        </p:bldSub>
      </p:bldGraphic>
      <p:bldGraphic spid="11" grpId="0">
        <p:bldSub>
          <a:bldChart bld="category"/>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法国法国非官方官方.png"/>
          <p:cNvPicPr>
            <a:picLocks noChangeAspect="1"/>
          </p:cNvPicPr>
          <p:nvPr/>
        </p:nvPicPr>
        <p:blipFill>
          <a:blip r:embed="rId2" cstate="print"/>
          <a:stretch>
            <a:fillRect/>
          </a:stretch>
        </p:blipFill>
        <p:spPr>
          <a:xfrm>
            <a:off x="1981994" y="1048544"/>
            <a:ext cx="4019048" cy="3085714"/>
          </a:xfrm>
          <a:prstGeom prst="rect">
            <a:avLst/>
          </a:prstGeom>
        </p:spPr>
      </p:pic>
      <p:cxnSp>
        <p:nvCxnSpPr>
          <p:cNvPr id="7" name="直接连接符 6"/>
          <p:cNvCxnSpPr/>
          <p:nvPr/>
        </p:nvCxnSpPr>
        <p:spPr>
          <a:xfrm flipH="1">
            <a:off x="3124994" y="2877344"/>
            <a:ext cx="1752600" cy="1524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4401344"/>
            <a:ext cx="31249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877594" y="2877344"/>
            <a:ext cx="4267994"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725194" y="28011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800" dirty="0" smtClean="0">
                <a:solidFill>
                  <a:schemeClr val="bg1"/>
                </a:solidFill>
              </a:rPr>
              <a:t>湖南</a:t>
            </a:r>
          </a:p>
        </p:txBody>
      </p:sp>
      <p:sp>
        <p:nvSpPr>
          <p:cNvPr id="14" name="椭圆 13"/>
          <p:cNvSpPr/>
          <p:nvPr/>
        </p:nvSpPr>
        <p:spPr>
          <a:xfrm>
            <a:off x="6934994" y="12771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15" name="椭圆 14"/>
          <p:cNvSpPr/>
          <p:nvPr/>
        </p:nvSpPr>
        <p:spPr>
          <a:xfrm>
            <a:off x="6934994" y="16581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16" name="椭圆 15"/>
          <p:cNvSpPr/>
          <p:nvPr/>
        </p:nvSpPr>
        <p:spPr>
          <a:xfrm>
            <a:off x="6934994" y="20391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17" name="椭圆 16"/>
          <p:cNvSpPr/>
          <p:nvPr/>
        </p:nvSpPr>
        <p:spPr>
          <a:xfrm>
            <a:off x="6934994" y="24963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18" name="椭圆 17"/>
          <p:cNvSpPr/>
          <p:nvPr/>
        </p:nvSpPr>
        <p:spPr>
          <a:xfrm>
            <a:off x="534194" y="29535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dirty="0" smtClean="0">
              <a:solidFill>
                <a:schemeClr val="bg1"/>
              </a:solidFill>
            </a:endParaRPr>
          </a:p>
        </p:txBody>
      </p:sp>
      <p:sp>
        <p:nvSpPr>
          <p:cNvPr id="19" name="椭圆 18"/>
          <p:cNvSpPr/>
          <p:nvPr/>
        </p:nvSpPr>
        <p:spPr>
          <a:xfrm>
            <a:off x="534194" y="34107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0" name="椭圆 19"/>
          <p:cNvSpPr/>
          <p:nvPr/>
        </p:nvSpPr>
        <p:spPr>
          <a:xfrm>
            <a:off x="534194" y="38679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1" name="椭圆 20"/>
          <p:cNvSpPr/>
          <p:nvPr/>
        </p:nvSpPr>
        <p:spPr>
          <a:xfrm>
            <a:off x="6934994" y="8961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2" name="椭圆 21"/>
          <p:cNvSpPr/>
          <p:nvPr/>
        </p:nvSpPr>
        <p:spPr>
          <a:xfrm>
            <a:off x="534194" y="2496344"/>
            <a:ext cx="228600" cy="2209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32" name="TextBox 31"/>
          <p:cNvSpPr txBox="1"/>
          <p:nvPr/>
        </p:nvSpPr>
        <p:spPr>
          <a:xfrm>
            <a:off x="7315994" y="8199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长沙</a:t>
            </a:r>
            <a:endParaRPr lang="zh-CN" altLang="en-US" sz="1600" b="1" dirty="0">
              <a:latin typeface="楷体" pitchFamily="49" charset="-122"/>
              <a:ea typeface="楷体" pitchFamily="49" charset="-122"/>
            </a:endParaRPr>
          </a:p>
        </p:txBody>
      </p:sp>
      <p:sp>
        <p:nvSpPr>
          <p:cNvPr id="33" name="TextBox 32"/>
          <p:cNvSpPr txBox="1"/>
          <p:nvPr/>
        </p:nvSpPr>
        <p:spPr>
          <a:xfrm>
            <a:off x="7315994" y="12009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岳阳</a:t>
            </a:r>
            <a:endParaRPr lang="zh-CN" altLang="en-US" sz="1600" b="1" dirty="0">
              <a:latin typeface="楷体" pitchFamily="49" charset="-122"/>
              <a:ea typeface="楷体" pitchFamily="49" charset="-122"/>
            </a:endParaRPr>
          </a:p>
        </p:txBody>
      </p:sp>
      <p:sp>
        <p:nvSpPr>
          <p:cNvPr id="34" name="TextBox 33"/>
          <p:cNvSpPr txBox="1"/>
          <p:nvPr/>
        </p:nvSpPr>
        <p:spPr>
          <a:xfrm>
            <a:off x="7315994" y="15819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衡阳</a:t>
            </a:r>
            <a:endParaRPr lang="zh-CN" altLang="en-US" sz="1600" b="1" dirty="0">
              <a:latin typeface="楷体" pitchFamily="49" charset="-122"/>
              <a:ea typeface="楷体" pitchFamily="49" charset="-122"/>
            </a:endParaRPr>
          </a:p>
        </p:txBody>
      </p:sp>
      <p:sp>
        <p:nvSpPr>
          <p:cNvPr id="35" name="TextBox 34"/>
          <p:cNvSpPr txBox="1"/>
          <p:nvPr/>
        </p:nvSpPr>
        <p:spPr>
          <a:xfrm>
            <a:off x="7315994" y="19629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永州</a:t>
            </a:r>
            <a:endParaRPr lang="zh-CN" altLang="en-US" sz="1600" b="1" dirty="0">
              <a:latin typeface="楷体" pitchFamily="49" charset="-122"/>
              <a:ea typeface="楷体" pitchFamily="49" charset="-122"/>
            </a:endParaRPr>
          </a:p>
        </p:txBody>
      </p:sp>
      <p:sp>
        <p:nvSpPr>
          <p:cNvPr id="36" name="TextBox 35"/>
          <p:cNvSpPr txBox="1"/>
          <p:nvPr/>
        </p:nvSpPr>
        <p:spPr>
          <a:xfrm>
            <a:off x="7315994" y="23439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株洲</a:t>
            </a:r>
            <a:endParaRPr lang="zh-CN" altLang="en-US" sz="1600" b="1" dirty="0">
              <a:latin typeface="楷体" pitchFamily="49" charset="-122"/>
              <a:ea typeface="楷体" pitchFamily="49" charset="-122"/>
            </a:endParaRPr>
          </a:p>
        </p:txBody>
      </p:sp>
      <p:sp>
        <p:nvSpPr>
          <p:cNvPr id="38" name="TextBox 37"/>
          <p:cNvSpPr txBox="1"/>
          <p:nvPr/>
        </p:nvSpPr>
        <p:spPr>
          <a:xfrm>
            <a:off x="838994" y="28773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湘潭</a:t>
            </a:r>
            <a:endParaRPr lang="zh-CN" altLang="en-US" sz="1600" b="1" dirty="0">
              <a:latin typeface="楷体" pitchFamily="49" charset="-122"/>
              <a:ea typeface="楷体" pitchFamily="49" charset="-122"/>
            </a:endParaRPr>
          </a:p>
        </p:txBody>
      </p:sp>
      <p:sp>
        <p:nvSpPr>
          <p:cNvPr id="39" name="TextBox 38"/>
          <p:cNvSpPr txBox="1"/>
          <p:nvPr/>
        </p:nvSpPr>
        <p:spPr>
          <a:xfrm>
            <a:off x="762794" y="3334544"/>
            <a:ext cx="12954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郴州</a:t>
            </a:r>
            <a:endParaRPr lang="zh-CN" altLang="en-US" sz="1600" b="1" dirty="0">
              <a:latin typeface="楷体" pitchFamily="49" charset="-122"/>
              <a:ea typeface="楷体" pitchFamily="49" charset="-122"/>
            </a:endParaRPr>
          </a:p>
        </p:txBody>
      </p:sp>
      <p:sp>
        <p:nvSpPr>
          <p:cNvPr id="41" name="TextBox 40"/>
          <p:cNvSpPr txBox="1"/>
          <p:nvPr/>
        </p:nvSpPr>
        <p:spPr>
          <a:xfrm>
            <a:off x="838994" y="37917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常德</a:t>
            </a:r>
            <a:endParaRPr lang="zh-CN" altLang="en-US" sz="1600" b="1" dirty="0">
              <a:latin typeface="楷体" pitchFamily="49" charset="-122"/>
              <a:ea typeface="楷体" pitchFamily="49" charset="-122"/>
            </a:endParaRPr>
          </a:p>
        </p:txBody>
      </p:sp>
      <p:sp>
        <p:nvSpPr>
          <p:cNvPr id="42" name="TextBox 41"/>
          <p:cNvSpPr txBox="1"/>
          <p:nvPr/>
        </p:nvSpPr>
        <p:spPr>
          <a:xfrm>
            <a:off x="838994" y="2420144"/>
            <a:ext cx="1143000" cy="338554"/>
          </a:xfrm>
          <a:prstGeom prst="rect">
            <a:avLst/>
          </a:prstGeom>
          <a:noFill/>
        </p:spPr>
        <p:txBody>
          <a:bodyPr wrap="square" rtlCol="0">
            <a:spAutoFit/>
          </a:bodyPr>
          <a:lstStyle/>
          <a:p>
            <a:r>
              <a:rPr lang="zh-CN" altLang="en-US" sz="1600" b="1" dirty="0" smtClean="0">
                <a:latin typeface="楷体" pitchFamily="49" charset="-122"/>
                <a:ea typeface="楷体" pitchFamily="49" charset="-122"/>
              </a:rPr>
              <a:t>邵阳</a:t>
            </a:r>
            <a:endParaRPr lang="zh-CN" altLang="en-US" sz="1600" b="1" dirty="0">
              <a:latin typeface="楷体" pitchFamily="49" charset="-122"/>
              <a:ea typeface="楷体" pitchFamily="49" charset="-122"/>
            </a:endParaRPr>
          </a:p>
        </p:txBody>
      </p:sp>
      <p:pic>
        <p:nvPicPr>
          <p:cNvPr id="43" name="图片 42" descr="图片3.png"/>
          <p:cNvPicPr>
            <a:picLocks noChangeAspect="1"/>
          </p:cNvPicPr>
          <p:nvPr/>
        </p:nvPicPr>
        <p:blipFill>
          <a:blip r:embed="rId3" cstate="print"/>
          <a:stretch>
            <a:fillRect/>
          </a:stretch>
        </p:blipFill>
        <p:spPr>
          <a:xfrm>
            <a:off x="0" y="4956128"/>
            <a:ext cx="9145588" cy="188960"/>
          </a:xfrm>
          <a:prstGeom prst="rect">
            <a:avLst/>
          </a:prstGeom>
        </p:spPr>
      </p:pic>
      <p:pic>
        <p:nvPicPr>
          <p:cNvPr id="44" name="图片 43" descr="ghghghgh.png"/>
          <p:cNvPicPr>
            <a:picLocks noChangeAspect="1"/>
          </p:cNvPicPr>
          <p:nvPr/>
        </p:nvPicPr>
        <p:blipFill>
          <a:blip r:embed="rId4" cstate="print"/>
          <a:stretch>
            <a:fillRect/>
          </a:stretch>
        </p:blipFill>
        <p:spPr>
          <a:xfrm>
            <a:off x="7392194" y="2877344"/>
            <a:ext cx="1433353" cy="2267744"/>
          </a:xfrm>
          <a:prstGeom prst="rect">
            <a:avLst/>
          </a:prstGeom>
        </p:spPr>
      </p:pic>
      <p:sp>
        <p:nvSpPr>
          <p:cNvPr id="45" name="TextBox 44"/>
          <p:cNvSpPr txBox="1"/>
          <p:nvPr/>
        </p:nvSpPr>
        <p:spPr>
          <a:xfrm>
            <a:off x="6020594" y="3105944"/>
            <a:ext cx="1828800" cy="830997"/>
          </a:xfrm>
          <a:prstGeom prst="rect">
            <a:avLst/>
          </a:prstGeom>
          <a:noFill/>
        </p:spPr>
        <p:txBody>
          <a:bodyPr wrap="square" rtlCol="0">
            <a:spAutoFit/>
          </a:bodyPr>
          <a:lstStyle/>
          <a:p>
            <a:pPr algn="l"/>
            <a:r>
              <a:rPr lang="zh-CN" altLang="en-US" sz="1600" b="1" dirty="0" smtClean="0">
                <a:latin typeface="方正粗黑宋简体" pitchFamily="2" charset="-122"/>
                <a:ea typeface="方正粗黑宋简体" pitchFamily="2" charset="-122"/>
              </a:rPr>
              <a:t>根据有关统计湖南部分市州“吸毒”人数排名</a:t>
            </a:r>
            <a:endParaRPr lang="zh-CN" altLang="en-US" sz="1600" b="1" dirty="0">
              <a:latin typeface="方正粗黑宋简体" pitchFamily="2" charset="-122"/>
              <a:ea typeface="方正粗黑宋简体" pitchFamily="2"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Horizontal)">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strips(downLeft)">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strips(downLeft)">
                                      <p:cBhvr>
                                        <p:cTn id="69" dur="500"/>
                                        <p:tgtEl>
                                          <p:spTgt spid="33"/>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0"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18" presetClass="entr" presetSubtype="12"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strips(downLeft)">
                                      <p:cBhvr>
                                        <p:cTn id="81" dur="500"/>
                                        <p:tgtEl>
                                          <p:spTgt spid="34"/>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0" fill="hold" grpId="0" nodeType="click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12" fill="hold" grpId="0" nodeType="click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strips(downLeft)">
                                      <p:cBhvr>
                                        <p:cTn id="93" dur="500"/>
                                        <p:tgtEl>
                                          <p:spTgt spid="35"/>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0" fill="hold" grpId="0" nodeType="clickEffect">
                                  <p:stCondLst>
                                    <p:cond delay="0"/>
                                  </p:stCondLst>
                                  <p:childTnLst>
                                    <p:set>
                                      <p:cBhvr>
                                        <p:cTn id="97" dur="1" fill="hold">
                                          <p:stCondLst>
                                            <p:cond delay="0"/>
                                          </p:stCondLst>
                                        </p:cTn>
                                        <p:tgtEl>
                                          <p:spTgt spid="17"/>
                                        </p:tgtEl>
                                        <p:attrNameLst>
                                          <p:attrName>style.visibility</p:attrName>
                                        </p:attrNameLst>
                                      </p:cBhvr>
                                      <p:to>
                                        <p:strVal val="visible"/>
                                      </p:to>
                                    </p:set>
                                    <p:anim calcmode="lin" valueType="num">
                                      <p:cBhvr>
                                        <p:cTn id="98" dur="500" fill="hold"/>
                                        <p:tgtEl>
                                          <p:spTgt spid="17"/>
                                        </p:tgtEl>
                                        <p:attrNameLst>
                                          <p:attrName>ppt_w</p:attrName>
                                        </p:attrNameLst>
                                      </p:cBhvr>
                                      <p:tavLst>
                                        <p:tav tm="0">
                                          <p:val>
                                            <p:fltVal val="0"/>
                                          </p:val>
                                        </p:tav>
                                        <p:tav tm="100000">
                                          <p:val>
                                            <p:strVal val="#ppt_w"/>
                                          </p:val>
                                        </p:tav>
                                      </p:tavLst>
                                    </p:anim>
                                    <p:anim calcmode="lin" valueType="num">
                                      <p:cBhvr>
                                        <p:cTn id="99" dur="500" fill="hold"/>
                                        <p:tgtEl>
                                          <p:spTgt spid="17"/>
                                        </p:tgtEl>
                                        <p:attrNameLst>
                                          <p:attrName>ppt_h</p:attrName>
                                        </p:attrNameLst>
                                      </p:cBhvr>
                                      <p:tavLst>
                                        <p:tav tm="0">
                                          <p:val>
                                            <p:fltVal val="0"/>
                                          </p:val>
                                        </p:tav>
                                        <p:tav tm="100000">
                                          <p:val>
                                            <p:strVal val="#ppt_h"/>
                                          </p:val>
                                        </p:tav>
                                      </p:tavLst>
                                    </p:anim>
                                    <p:animEffect transition="in" filter="fade">
                                      <p:cBhvr>
                                        <p:cTn id="100" dur="500"/>
                                        <p:tgtEl>
                                          <p:spTgt spid="17"/>
                                        </p:tgtEl>
                                      </p:cBhvr>
                                    </p:animEffect>
                                  </p:childTnLst>
                                </p:cTn>
                              </p:par>
                            </p:childTnLst>
                          </p:cTn>
                        </p:par>
                      </p:childTnLst>
                    </p:cTn>
                  </p:par>
                  <p:par>
                    <p:cTn id="101" fill="hold">
                      <p:stCondLst>
                        <p:cond delay="indefinite"/>
                      </p:stCondLst>
                      <p:childTnLst>
                        <p:par>
                          <p:cTn id="102" fill="hold">
                            <p:stCondLst>
                              <p:cond delay="0"/>
                            </p:stCondLst>
                            <p:childTnLst>
                              <p:par>
                                <p:cTn id="103" presetID="18" presetClass="entr" presetSubtype="12" fill="hold" grpId="0"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strips(downLeft)">
                                      <p:cBhvr>
                                        <p:cTn id="105" dur="500"/>
                                        <p:tgtEl>
                                          <p:spTgt spid="36"/>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6" fill="hold" nodeType="clickEffect">
                                  <p:stCondLst>
                                    <p:cond delay="0"/>
                                  </p:stCondLst>
                                  <p:childTnLst>
                                    <p:set>
                                      <p:cBhvr>
                                        <p:cTn id="109" dur="1" fill="hold">
                                          <p:stCondLst>
                                            <p:cond delay="0"/>
                                          </p:stCondLst>
                                        </p:cTn>
                                        <p:tgtEl>
                                          <p:spTgt spid="7"/>
                                        </p:tgtEl>
                                        <p:attrNameLst>
                                          <p:attrName>style.visibility</p:attrName>
                                        </p:attrNameLst>
                                      </p:cBhvr>
                                      <p:to>
                                        <p:strVal val="visible"/>
                                      </p:to>
                                    </p:set>
                                    <p:animEffect transition="in" filter="barn(inHorizontal)">
                                      <p:cBhvr>
                                        <p:cTn id="110" dur="500"/>
                                        <p:tgtEl>
                                          <p:spTgt spid="7"/>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6" fill="hold" nodeType="click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barn(inHorizontal)">
                                      <p:cBhvr>
                                        <p:cTn id="115" dur="500"/>
                                        <p:tgtEl>
                                          <p:spTgt spid="9"/>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0" fill="hold" grpId="0" nodeType="click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p:cTn id="120" dur="500" fill="hold"/>
                                        <p:tgtEl>
                                          <p:spTgt spid="22"/>
                                        </p:tgtEl>
                                        <p:attrNameLst>
                                          <p:attrName>ppt_w</p:attrName>
                                        </p:attrNameLst>
                                      </p:cBhvr>
                                      <p:tavLst>
                                        <p:tav tm="0">
                                          <p:val>
                                            <p:fltVal val="0"/>
                                          </p:val>
                                        </p:tav>
                                        <p:tav tm="100000">
                                          <p:val>
                                            <p:strVal val="#ppt_w"/>
                                          </p:val>
                                        </p:tav>
                                      </p:tavLst>
                                    </p:anim>
                                    <p:anim calcmode="lin" valueType="num">
                                      <p:cBhvr>
                                        <p:cTn id="121" dur="500" fill="hold"/>
                                        <p:tgtEl>
                                          <p:spTgt spid="22"/>
                                        </p:tgtEl>
                                        <p:attrNameLst>
                                          <p:attrName>ppt_h</p:attrName>
                                        </p:attrNameLst>
                                      </p:cBhvr>
                                      <p:tavLst>
                                        <p:tav tm="0">
                                          <p:val>
                                            <p:fltVal val="0"/>
                                          </p:val>
                                        </p:tav>
                                        <p:tav tm="100000">
                                          <p:val>
                                            <p:strVal val="#ppt_h"/>
                                          </p:val>
                                        </p:tav>
                                      </p:tavLst>
                                    </p:anim>
                                    <p:animEffect transition="in" filter="fade">
                                      <p:cBhvr>
                                        <p:cTn id="122" dur="500"/>
                                        <p:tgtEl>
                                          <p:spTgt spid="22"/>
                                        </p:tgtEl>
                                      </p:cBhvr>
                                    </p:animEffect>
                                  </p:childTnLst>
                                </p:cTn>
                              </p:par>
                            </p:childTnLst>
                          </p:cTn>
                        </p:par>
                      </p:childTnLst>
                    </p:cTn>
                  </p:par>
                  <p:par>
                    <p:cTn id="123" fill="hold">
                      <p:stCondLst>
                        <p:cond delay="indefinite"/>
                      </p:stCondLst>
                      <p:childTnLst>
                        <p:par>
                          <p:cTn id="124" fill="hold">
                            <p:stCondLst>
                              <p:cond delay="0"/>
                            </p:stCondLst>
                            <p:childTnLst>
                              <p:par>
                                <p:cTn id="125" presetID="18" presetClass="entr" presetSubtype="12"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strips(downLeft)">
                                      <p:cBhvr>
                                        <p:cTn id="127" dur="500"/>
                                        <p:tgtEl>
                                          <p:spTgt spid="42"/>
                                        </p:tgtEl>
                                      </p:cBhvr>
                                    </p:animEffect>
                                  </p:childTnLst>
                                </p:cTn>
                              </p:par>
                            </p:childTnLst>
                          </p:cTn>
                        </p:par>
                      </p:childTnLst>
                    </p:cTn>
                  </p:par>
                  <p:par>
                    <p:cTn id="128" fill="hold">
                      <p:stCondLst>
                        <p:cond delay="indefinite"/>
                      </p:stCondLst>
                      <p:childTnLst>
                        <p:par>
                          <p:cTn id="129" fill="hold">
                            <p:stCondLst>
                              <p:cond delay="0"/>
                            </p:stCondLst>
                            <p:childTnLst>
                              <p:par>
                                <p:cTn id="130" presetID="53" presetClass="entr" presetSubtype="0" fill="hold" grpId="0" nodeType="clickEffect">
                                  <p:stCondLst>
                                    <p:cond delay="0"/>
                                  </p:stCondLst>
                                  <p:childTnLst>
                                    <p:set>
                                      <p:cBhvr>
                                        <p:cTn id="131" dur="1" fill="hold">
                                          <p:stCondLst>
                                            <p:cond delay="0"/>
                                          </p:stCondLst>
                                        </p:cTn>
                                        <p:tgtEl>
                                          <p:spTgt spid="18"/>
                                        </p:tgtEl>
                                        <p:attrNameLst>
                                          <p:attrName>style.visibility</p:attrName>
                                        </p:attrNameLst>
                                      </p:cBhvr>
                                      <p:to>
                                        <p:strVal val="visible"/>
                                      </p:to>
                                    </p:set>
                                    <p:anim calcmode="lin" valueType="num">
                                      <p:cBhvr>
                                        <p:cTn id="132" dur="500" fill="hold"/>
                                        <p:tgtEl>
                                          <p:spTgt spid="18"/>
                                        </p:tgtEl>
                                        <p:attrNameLst>
                                          <p:attrName>ppt_w</p:attrName>
                                        </p:attrNameLst>
                                      </p:cBhvr>
                                      <p:tavLst>
                                        <p:tav tm="0">
                                          <p:val>
                                            <p:fltVal val="0"/>
                                          </p:val>
                                        </p:tav>
                                        <p:tav tm="100000">
                                          <p:val>
                                            <p:strVal val="#ppt_w"/>
                                          </p:val>
                                        </p:tav>
                                      </p:tavLst>
                                    </p:anim>
                                    <p:anim calcmode="lin" valueType="num">
                                      <p:cBhvr>
                                        <p:cTn id="133" dur="500" fill="hold"/>
                                        <p:tgtEl>
                                          <p:spTgt spid="18"/>
                                        </p:tgtEl>
                                        <p:attrNameLst>
                                          <p:attrName>ppt_h</p:attrName>
                                        </p:attrNameLst>
                                      </p:cBhvr>
                                      <p:tavLst>
                                        <p:tav tm="0">
                                          <p:val>
                                            <p:fltVal val="0"/>
                                          </p:val>
                                        </p:tav>
                                        <p:tav tm="100000">
                                          <p:val>
                                            <p:strVal val="#ppt_h"/>
                                          </p:val>
                                        </p:tav>
                                      </p:tavLst>
                                    </p:anim>
                                    <p:animEffect transition="in" filter="fade">
                                      <p:cBhvr>
                                        <p:cTn id="134" dur="500"/>
                                        <p:tgtEl>
                                          <p:spTgt spid="18"/>
                                        </p:tgtEl>
                                      </p:cBhvr>
                                    </p:animEffect>
                                  </p:childTnLst>
                                </p:cTn>
                              </p:par>
                            </p:childTnLst>
                          </p:cTn>
                        </p:par>
                      </p:childTnLst>
                    </p:cTn>
                  </p:par>
                  <p:par>
                    <p:cTn id="135" fill="hold">
                      <p:stCondLst>
                        <p:cond delay="indefinite"/>
                      </p:stCondLst>
                      <p:childTnLst>
                        <p:par>
                          <p:cTn id="136" fill="hold">
                            <p:stCondLst>
                              <p:cond delay="0"/>
                            </p:stCondLst>
                            <p:childTnLst>
                              <p:par>
                                <p:cTn id="137" presetID="18" presetClass="entr" presetSubtype="12" fill="hold" grpId="0" nodeType="click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strips(downLeft)">
                                      <p:cBhvr>
                                        <p:cTn id="139" dur="500"/>
                                        <p:tgtEl>
                                          <p:spTgt spid="38"/>
                                        </p:tgtEl>
                                      </p:cBhvr>
                                    </p:animEffect>
                                  </p:childTnLst>
                                </p:cTn>
                              </p:par>
                            </p:childTnLst>
                          </p:cTn>
                        </p:par>
                      </p:childTnLst>
                    </p:cTn>
                  </p:par>
                  <p:par>
                    <p:cTn id="140" fill="hold">
                      <p:stCondLst>
                        <p:cond delay="indefinite"/>
                      </p:stCondLst>
                      <p:childTnLst>
                        <p:par>
                          <p:cTn id="141" fill="hold">
                            <p:stCondLst>
                              <p:cond delay="0"/>
                            </p:stCondLst>
                            <p:childTnLst>
                              <p:par>
                                <p:cTn id="142" presetID="53" presetClass="entr" presetSubtype="0" fill="hold" grpId="0" nodeType="clickEffect">
                                  <p:stCondLst>
                                    <p:cond delay="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childTnLst>
                          </p:cTn>
                        </p:par>
                      </p:childTnLst>
                    </p:cTn>
                  </p:par>
                  <p:par>
                    <p:cTn id="147" fill="hold">
                      <p:stCondLst>
                        <p:cond delay="indefinite"/>
                      </p:stCondLst>
                      <p:childTnLst>
                        <p:par>
                          <p:cTn id="148" fill="hold">
                            <p:stCondLst>
                              <p:cond delay="0"/>
                            </p:stCondLst>
                            <p:childTnLst>
                              <p:par>
                                <p:cTn id="149" presetID="18" presetClass="entr" presetSubtype="12" fill="hold" grpId="0" nodeType="click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strips(downLeft)">
                                      <p:cBhvr>
                                        <p:cTn id="151" dur="500"/>
                                        <p:tgtEl>
                                          <p:spTgt spid="39"/>
                                        </p:tgtEl>
                                      </p:cBhvr>
                                    </p:animEffect>
                                  </p:childTnLst>
                                </p:cTn>
                              </p:par>
                            </p:childTnLst>
                          </p:cTn>
                        </p:par>
                      </p:childTnLst>
                    </p:cTn>
                  </p:par>
                  <p:par>
                    <p:cTn id="152" fill="hold">
                      <p:stCondLst>
                        <p:cond delay="indefinite"/>
                      </p:stCondLst>
                      <p:childTnLst>
                        <p:par>
                          <p:cTn id="153" fill="hold">
                            <p:stCondLst>
                              <p:cond delay="0"/>
                            </p:stCondLst>
                            <p:childTnLst>
                              <p:par>
                                <p:cTn id="154" presetID="53" presetClass="entr" presetSubtype="0" fill="hold" grpId="0" nodeType="clickEffect">
                                  <p:stCondLst>
                                    <p:cond delay="0"/>
                                  </p:stCondLst>
                                  <p:childTnLst>
                                    <p:set>
                                      <p:cBhvr>
                                        <p:cTn id="155" dur="1" fill="hold">
                                          <p:stCondLst>
                                            <p:cond delay="0"/>
                                          </p:stCondLst>
                                        </p:cTn>
                                        <p:tgtEl>
                                          <p:spTgt spid="20"/>
                                        </p:tgtEl>
                                        <p:attrNameLst>
                                          <p:attrName>style.visibility</p:attrName>
                                        </p:attrNameLst>
                                      </p:cBhvr>
                                      <p:to>
                                        <p:strVal val="visible"/>
                                      </p:to>
                                    </p:set>
                                    <p:anim calcmode="lin" valueType="num">
                                      <p:cBhvr>
                                        <p:cTn id="156" dur="500" fill="hold"/>
                                        <p:tgtEl>
                                          <p:spTgt spid="20"/>
                                        </p:tgtEl>
                                        <p:attrNameLst>
                                          <p:attrName>ppt_w</p:attrName>
                                        </p:attrNameLst>
                                      </p:cBhvr>
                                      <p:tavLst>
                                        <p:tav tm="0">
                                          <p:val>
                                            <p:fltVal val="0"/>
                                          </p:val>
                                        </p:tav>
                                        <p:tav tm="100000">
                                          <p:val>
                                            <p:strVal val="#ppt_w"/>
                                          </p:val>
                                        </p:tav>
                                      </p:tavLst>
                                    </p:anim>
                                    <p:anim calcmode="lin" valueType="num">
                                      <p:cBhvr>
                                        <p:cTn id="157" dur="500" fill="hold"/>
                                        <p:tgtEl>
                                          <p:spTgt spid="20"/>
                                        </p:tgtEl>
                                        <p:attrNameLst>
                                          <p:attrName>ppt_h</p:attrName>
                                        </p:attrNameLst>
                                      </p:cBhvr>
                                      <p:tavLst>
                                        <p:tav tm="0">
                                          <p:val>
                                            <p:fltVal val="0"/>
                                          </p:val>
                                        </p:tav>
                                        <p:tav tm="100000">
                                          <p:val>
                                            <p:strVal val="#ppt_h"/>
                                          </p:val>
                                        </p:tav>
                                      </p:tavLst>
                                    </p:anim>
                                    <p:animEffect transition="in" filter="fade">
                                      <p:cBhvr>
                                        <p:cTn id="158" dur="500"/>
                                        <p:tgtEl>
                                          <p:spTgt spid="20"/>
                                        </p:tgtEl>
                                      </p:cBhvr>
                                    </p:animEffect>
                                  </p:childTnLst>
                                </p:cTn>
                              </p:par>
                            </p:childTnLst>
                          </p:cTn>
                        </p:par>
                      </p:childTnLst>
                    </p:cTn>
                  </p:par>
                  <p:par>
                    <p:cTn id="159" fill="hold">
                      <p:stCondLst>
                        <p:cond delay="indefinite"/>
                      </p:stCondLst>
                      <p:childTnLst>
                        <p:par>
                          <p:cTn id="160" fill="hold">
                            <p:stCondLst>
                              <p:cond delay="0"/>
                            </p:stCondLst>
                            <p:childTnLst>
                              <p:par>
                                <p:cTn id="161" presetID="16" presetClass="entr" presetSubtype="26" fill="hold" grpId="0" nodeType="clickEffect">
                                  <p:stCondLst>
                                    <p:cond delay="0"/>
                                  </p:stCondLst>
                                  <p:childTnLst>
                                    <p:set>
                                      <p:cBhvr>
                                        <p:cTn id="162" dur="1" fill="hold">
                                          <p:stCondLst>
                                            <p:cond delay="0"/>
                                          </p:stCondLst>
                                        </p:cTn>
                                        <p:tgtEl>
                                          <p:spTgt spid="41"/>
                                        </p:tgtEl>
                                        <p:attrNameLst>
                                          <p:attrName>style.visibility</p:attrName>
                                        </p:attrNameLst>
                                      </p:cBhvr>
                                      <p:to>
                                        <p:strVal val="visible"/>
                                      </p:to>
                                    </p:set>
                                    <p:animEffect transition="in" filter="barn(inHorizontal)">
                                      <p:cBhvr>
                                        <p:cTn id="1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32" grpId="0"/>
      <p:bldP spid="33" grpId="0"/>
      <p:bldP spid="34" grpId="0"/>
      <p:bldP spid="35" grpId="0"/>
      <p:bldP spid="36" grpId="0"/>
      <p:bldP spid="38" grpId="0"/>
      <p:bldP spid="39" grpId="0"/>
      <p:bldP spid="41" grpId="0"/>
      <p:bldP spid="42"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3" name="图片 2" descr="图片1规划.png"/>
          <p:cNvPicPr>
            <a:picLocks noChangeAspect="1"/>
          </p:cNvPicPr>
          <p:nvPr/>
        </p:nvPicPr>
        <p:blipFill>
          <a:blip r:embed="rId2" cstate="print"/>
          <a:stretch>
            <a:fillRect/>
          </a:stretch>
        </p:blipFill>
        <p:spPr>
          <a:xfrm>
            <a:off x="6574159" y="591344"/>
            <a:ext cx="2571429" cy="4114286"/>
          </a:xfrm>
          <a:prstGeom prst="rect">
            <a:avLst/>
          </a:prstGeom>
        </p:spPr>
      </p:pic>
      <p:graphicFrame>
        <p:nvGraphicFramePr>
          <p:cNvPr id="4" name="图示 3"/>
          <p:cNvGraphicFramePr/>
          <p:nvPr/>
        </p:nvGraphicFramePr>
        <p:xfrm>
          <a:off x="610394" y="972344"/>
          <a:ext cx="5638800" cy="37599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57"/>
          <p:cNvSpPr txBox="1">
            <a:spLocks noChangeArrowheads="1"/>
          </p:cNvSpPr>
          <p:nvPr/>
        </p:nvSpPr>
        <p:spPr bwMode="auto">
          <a:xfrm>
            <a:off x="76994" y="210344"/>
            <a:ext cx="3527425" cy="369332"/>
          </a:xfrm>
          <a:prstGeom prst="rect">
            <a:avLst/>
          </a:prstGeom>
          <a:noFill/>
          <a:ln>
            <a:noFill/>
          </a:ln>
          <a:effectLst/>
          <a:extLst>
            <a:ext uri="{909E8E84-426E-40DD-AFC4-6F175D3DCCD1}">
              <a14:hiddenFill xmlns:a14="http://schemas.microsoft.com/office/drawing/2010/main" xmlns:p15="http://schemas.microsoft.com/office/powerpoint/2012/main" xmlns:p14="http://schemas.microsoft.com/office/powerpoint/2010/main" xmlns="">
                <a:solidFill>
                  <a:schemeClr val="accent1"/>
                </a:solidFill>
              </a14:hiddenFill>
            </a:ext>
            <a:ext uri="{91240B29-F687-4F45-9708-019B960494DF}">
              <a14:hiddenLine xmlns:a14="http://schemas.microsoft.com/office/drawing/2010/main" xmlns:p15="http://schemas.microsoft.com/office/powerpoint/2012/main" xmlns:p14="http://schemas.microsoft.com/office/powerpoint/2010/main" xmlns="" w="9525">
                <a:solidFill>
                  <a:schemeClr val="tx1"/>
                </a:solidFill>
                <a:miter lim="800000"/>
                <a:headEnd/>
                <a:tailEnd/>
              </a14:hiddenLine>
            </a:ext>
            <a:ext uri="{AF507438-7753-43E0-B8FC-AC1667EBCBE1}">
              <a14:hiddenEffects xmlns:a14="http://schemas.microsoft.com/office/drawing/2010/main" xmlns:p15="http://schemas.microsoft.com/office/powerpoint/2012/main" xmlns:p14="http://schemas.microsoft.com/office/powerpoint/2010/main" xmlns="">
                <a:effectLst>
                  <a:outerShdw dist="35921" dir="2700000" algn="ctr" rotWithShape="0">
                    <a:schemeClr val="bg2"/>
                  </a:outerShdw>
                </a:effectLst>
              </a14:hiddenEffects>
            </a:ext>
          </a:extLst>
        </p:spPr>
        <p:txBody>
          <a:bodyPr>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7" name="燕尾形 6"/>
          <p:cNvSpPr/>
          <p:nvPr/>
        </p:nvSpPr>
        <p:spPr>
          <a:xfrm>
            <a:off x="305594" y="1581944"/>
            <a:ext cx="2842666" cy="671799"/>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TextBox 7"/>
          <p:cNvSpPr txBox="1"/>
          <p:nvPr/>
        </p:nvSpPr>
        <p:spPr bwMode="auto">
          <a:xfrm>
            <a:off x="686594" y="1658144"/>
            <a:ext cx="1970411" cy="523220"/>
          </a:xfrm>
          <a:prstGeom prst="rect">
            <a:avLst/>
          </a:prstGeom>
          <a:noFill/>
        </p:spPr>
        <p:txBody>
          <a:bodyPr wrap="none">
            <a:spAutoFit/>
          </a:bodyPr>
          <a:lstStyle/>
          <a:p>
            <a:pPr fontAlgn="auto">
              <a:spcBef>
                <a:spcPct val="0"/>
              </a:spcBef>
              <a:spcAft>
                <a:spcPct val="0"/>
              </a:spcAft>
              <a:defRPr/>
            </a:pPr>
            <a:r>
              <a:rPr lang="zh-CN" altLang="en-US" sz="2800" kern="0" spc="-150" dirty="0" smtClean="0">
                <a:ln w="1905">
                  <a:noFill/>
                </a:ln>
                <a:solidFill>
                  <a:srgbClr val="FFFF00"/>
                </a:solidFill>
                <a:effectLst>
                  <a:outerShdw blurRad="50800" dist="50800" dir="5400000" algn="t" rotWithShape="0">
                    <a:srgbClr val="6C0000"/>
                  </a:outerShdw>
                </a:effectLst>
                <a:latin typeface="方正大黑简体" pitchFamily="65" charset="-122"/>
                <a:ea typeface="方正大黑简体" pitchFamily="65" charset="-122"/>
              </a:rPr>
              <a:t>毒品的分类 </a:t>
            </a:r>
            <a:endParaRPr lang="zh-CN" altLang="en-US" sz="2800" kern="0" spc="-150" dirty="0">
              <a:ln w="1905">
                <a:noFill/>
              </a:ln>
              <a:solidFill>
                <a:srgbClr val="FFFF00"/>
              </a:solidFill>
              <a:effectLst>
                <a:outerShdw blurRad="50800" dist="50800" dir="5400000" algn="t" rotWithShape="0">
                  <a:srgbClr val="6C0000"/>
                </a:outerShdw>
              </a:effectLst>
              <a:latin typeface="方正大黑简体" pitchFamily="65" charset="-122"/>
              <a:ea typeface="方正大黑简体" pitchFamily="65" charset="-122"/>
            </a:endParaRPr>
          </a:p>
        </p:txBody>
      </p:sp>
      <p:sp>
        <p:nvSpPr>
          <p:cNvPr id="10" name="TextBox 9"/>
          <p:cNvSpPr txBox="1"/>
          <p:nvPr/>
        </p:nvSpPr>
        <p:spPr>
          <a:xfrm>
            <a:off x="1574397" y="2039144"/>
            <a:ext cx="184730" cy="584775"/>
          </a:xfrm>
          <a:prstGeom prst="rect">
            <a:avLst/>
          </a:prstGeom>
          <a:noFill/>
        </p:spPr>
        <p:txBody>
          <a:bodyPr wrap="none" rtlCol="0">
            <a:spAutoFit/>
          </a:bodyPr>
          <a:lstStyle/>
          <a:p>
            <a:endParaRPr lang="zh-CN" altLang="en-US" sz="3200" b="1" dirty="0">
              <a:solidFill>
                <a:srgbClr val="FFFF00"/>
              </a:solidFill>
            </a:endParaRPr>
          </a:p>
        </p:txBody>
      </p:sp>
      <p:cxnSp>
        <p:nvCxnSpPr>
          <p:cNvPr id="14" name="直接连接符 13"/>
          <p:cNvCxnSpPr/>
          <p:nvPr/>
        </p:nvCxnSpPr>
        <p:spPr>
          <a:xfrm>
            <a:off x="1224476" y="311346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92856" y="311346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744120" y="311346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504221" y="3113467"/>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07192" y="1886744"/>
            <a:ext cx="567784" cy="369332"/>
          </a:xfrm>
          <a:prstGeom prst="rect">
            <a:avLst/>
          </a:prstGeom>
          <a:noFill/>
        </p:spPr>
        <p:txBody>
          <a:bodyPr wrap="none" rtlCol="0">
            <a:spAutoFit/>
          </a:bodyPr>
          <a:lstStyle/>
          <a:p>
            <a:r>
              <a:rPr lang="en-US" altLang="zh-CN" sz="1200" dirty="0" smtClean="0">
                <a:solidFill>
                  <a:srgbClr val="FFFF00"/>
                </a:solidFill>
              </a:rPr>
              <a:t>FENLE</a:t>
            </a:r>
            <a:r>
              <a:rPr lang="en-US" altLang="zh-CN" dirty="0" smtClean="0">
                <a:solidFill>
                  <a:srgbClr val="FFFF00"/>
                </a:solidFill>
              </a:rPr>
              <a:t>I</a:t>
            </a:r>
            <a:endParaRPr lang="zh-CN" altLang="en-US" dirty="0">
              <a:solidFill>
                <a:srgbClr val="FFFF00"/>
              </a:solidFill>
            </a:endParaRPr>
          </a:p>
        </p:txBody>
      </p:sp>
      <p:sp>
        <p:nvSpPr>
          <p:cNvPr id="30" name="椭圆 1"/>
          <p:cNvSpPr/>
          <p:nvPr/>
        </p:nvSpPr>
        <p:spPr>
          <a:xfrm>
            <a:off x="2743994" y="2572544"/>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传统型毒品</a:t>
            </a:r>
            <a:endParaRPr lang="zh-CN" altLang="en-US" dirty="0"/>
          </a:p>
        </p:txBody>
      </p:sp>
      <p:sp>
        <p:nvSpPr>
          <p:cNvPr id="31" name="椭圆 30"/>
          <p:cNvSpPr/>
          <p:nvPr/>
        </p:nvSpPr>
        <p:spPr>
          <a:xfrm>
            <a:off x="4344194" y="2648744"/>
            <a:ext cx="1872208" cy="187220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新型毒品</a:t>
            </a:r>
            <a:endParaRPr lang="zh-CN" altLang="en-US" dirty="0"/>
          </a:p>
        </p:txBody>
      </p:sp>
      <p:cxnSp>
        <p:nvCxnSpPr>
          <p:cNvPr id="39" name="直接连接符 38"/>
          <p:cNvCxnSpPr/>
          <p:nvPr/>
        </p:nvCxnSpPr>
        <p:spPr>
          <a:xfrm>
            <a:off x="2972594" y="3029744"/>
            <a:ext cx="1371600" cy="0"/>
          </a:xfrm>
          <a:prstGeom prst="line">
            <a:avLst/>
          </a:prstGeom>
          <a:ln>
            <a:solidFill>
              <a:srgbClr val="FCFCFC"/>
            </a:solidFill>
          </a:ln>
        </p:spPr>
        <p:style>
          <a:lnRef idx="3">
            <a:schemeClr val="accent6"/>
          </a:lnRef>
          <a:fillRef idx="0">
            <a:schemeClr val="accent6"/>
          </a:fillRef>
          <a:effectRef idx="2">
            <a:schemeClr val="accent6"/>
          </a:effectRef>
          <a:fontRef idx="minor">
            <a:schemeClr val="tx1"/>
          </a:fontRef>
        </p:style>
      </p:cxnSp>
      <p:cxnSp>
        <p:nvCxnSpPr>
          <p:cNvPr id="40" name="直接连接符 39"/>
          <p:cNvCxnSpPr/>
          <p:nvPr/>
        </p:nvCxnSpPr>
        <p:spPr>
          <a:xfrm>
            <a:off x="4572794" y="3029744"/>
            <a:ext cx="1371600" cy="0"/>
          </a:xfrm>
          <a:prstGeom prst="line">
            <a:avLst/>
          </a:prstGeom>
          <a:ln>
            <a:solidFill>
              <a:srgbClr val="FCFCFC"/>
            </a:solidFill>
          </a:ln>
        </p:spPr>
        <p:style>
          <a:lnRef idx="3">
            <a:schemeClr val="accent6"/>
          </a:lnRef>
          <a:fillRef idx="0">
            <a:schemeClr val="accent6"/>
          </a:fillRef>
          <a:effectRef idx="2">
            <a:schemeClr val="accent6"/>
          </a:effectRef>
          <a:fontRef idx="minor">
            <a:schemeClr val="tx1"/>
          </a:fontRef>
        </p:style>
      </p:cxnSp>
      <p:sp>
        <p:nvSpPr>
          <p:cNvPr id="41" name="TextBox 40"/>
          <p:cNvSpPr txBox="1"/>
          <p:nvPr/>
        </p:nvSpPr>
        <p:spPr>
          <a:xfrm>
            <a:off x="3048794" y="2648744"/>
            <a:ext cx="1066800" cy="461665"/>
          </a:xfrm>
          <a:prstGeom prst="rect">
            <a:avLst/>
          </a:prstGeom>
          <a:noFill/>
        </p:spPr>
        <p:txBody>
          <a:bodyPr wrap="square" rtlCol="0">
            <a:spAutoFit/>
          </a:bodyPr>
          <a:lstStyle/>
          <a:p>
            <a:r>
              <a:rPr lang="en-US" altLang="zh-CN" sz="2400" dirty="0" smtClean="0">
                <a:solidFill>
                  <a:srgbClr val="FFFF00"/>
                </a:solidFill>
              </a:rPr>
              <a:t>01</a:t>
            </a:r>
            <a:endParaRPr lang="zh-CN" altLang="en-US" sz="2400" dirty="0">
              <a:solidFill>
                <a:srgbClr val="FFFF00"/>
              </a:solidFill>
            </a:endParaRPr>
          </a:p>
        </p:txBody>
      </p:sp>
      <p:sp>
        <p:nvSpPr>
          <p:cNvPr id="42" name="TextBox 41"/>
          <p:cNvSpPr txBox="1"/>
          <p:nvPr/>
        </p:nvSpPr>
        <p:spPr>
          <a:xfrm>
            <a:off x="4648994" y="2648744"/>
            <a:ext cx="1143000" cy="461665"/>
          </a:xfrm>
          <a:prstGeom prst="rect">
            <a:avLst/>
          </a:prstGeom>
          <a:noFill/>
        </p:spPr>
        <p:txBody>
          <a:bodyPr wrap="square" rtlCol="0">
            <a:spAutoFit/>
          </a:bodyPr>
          <a:lstStyle/>
          <a:p>
            <a:r>
              <a:rPr lang="en-US" altLang="zh-CN" sz="2400" dirty="0" smtClean="0">
                <a:solidFill>
                  <a:srgbClr val="C00000"/>
                </a:solidFill>
              </a:rPr>
              <a:t>02</a:t>
            </a:r>
            <a:endParaRPr lang="zh-CN" altLang="en-US" sz="2400" dirty="0">
              <a:solidFill>
                <a:srgbClr val="C00000"/>
              </a:solidFill>
            </a:endParaRPr>
          </a:p>
        </p:txBody>
      </p:sp>
      <p:sp>
        <p:nvSpPr>
          <p:cNvPr id="44" name="椭圆 43"/>
          <p:cNvSpPr/>
          <p:nvPr/>
        </p:nvSpPr>
        <p:spPr>
          <a:xfrm>
            <a:off x="6172994" y="1886744"/>
            <a:ext cx="3581400" cy="3657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zh-CN" altLang="en-US" b="1" dirty="0" smtClean="0">
                <a:solidFill>
                  <a:schemeClr val="bg1"/>
                </a:solidFill>
                <a:effectLst>
                  <a:outerShdw blurRad="38100" dist="38100" dir="2700000" algn="tl">
                    <a:srgbClr val="000000">
                      <a:alpha val="43137"/>
                    </a:srgbClr>
                  </a:outerShdw>
                </a:effectLst>
                <a:latin typeface="STHeiti Light" charset="-122"/>
                <a:ea typeface="STHeiti Light" charset="-122"/>
                <a:cs typeface="STHeiti Light" charset="-122"/>
              </a:rPr>
              <a:t>毒品种类很多，范围很广，分类方法也不尽相同。常见的有大麻，海洛因，吗啡，杜冷丁，鸦片，可卡因，冰毒，麻古，‘</a:t>
            </a:r>
            <a:r>
              <a:rPr lang="en-US" altLang="zh-CN" b="1" dirty="0" smtClean="0">
                <a:solidFill>
                  <a:schemeClr val="bg1"/>
                </a:solidFill>
                <a:effectLst>
                  <a:outerShdw blurRad="38100" dist="38100" dir="2700000" algn="tl">
                    <a:srgbClr val="000000">
                      <a:alpha val="43137"/>
                    </a:srgbClr>
                  </a:outerShdw>
                </a:effectLst>
                <a:latin typeface="STHeiti Light" charset="-122"/>
                <a:ea typeface="STHeiti Light" charset="-122"/>
                <a:cs typeface="STHeiti Light" charset="-122"/>
              </a:rPr>
              <a:t>K</a:t>
            </a:r>
            <a:r>
              <a:rPr lang="zh-CN" altLang="en-US" b="1" dirty="0" smtClean="0">
                <a:solidFill>
                  <a:schemeClr val="bg1"/>
                </a:solidFill>
                <a:effectLst>
                  <a:outerShdw blurRad="38100" dist="38100" dir="2700000" algn="tl">
                    <a:srgbClr val="000000">
                      <a:alpha val="43137"/>
                    </a:srgbClr>
                  </a:outerShdw>
                </a:effectLst>
                <a:latin typeface="STHeiti Light" charset="-122"/>
                <a:ea typeface="STHeiti Light" charset="-122"/>
                <a:cs typeface="STHeiti Light" charset="-122"/>
              </a:rPr>
              <a:t>粉’等</a:t>
            </a:r>
            <a:endParaRPr lang="zh-CN" alt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p15="http://schemas.microsoft.com/office/powerpoint/2012/main" xmlns="" val="358937537"/>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1000"/>
                                        <p:tgtEl>
                                          <p:spTgt spid="7"/>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amond(in)">
                                      <p:cBhvr>
                                        <p:cTn id="11" dur="1000"/>
                                        <p:tgtEl>
                                          <p:spTgt spid="8">
                                            <p:txEl>
                                              <p:pRg st="0" end="0"/>
                                            </p:txEl>
                                          </p:spTgt>
                                        </p:tgtEl>
                                      </p:cBhvr>
                                    </p:animEffect>
                                  </p:childTnLst>
                                </p:cTn>
                              </p:par>
                            </p:childTnLst>
                          </p:cTn>
                        </p:par>
                        <p:par>
                          <p:cTn id="12" fill="hold">
                            <p:stCondLst>
                              <p:cond delay="2000"/>
                            </p:stCondLst>
                            <p:childTnLst>
                              <p:par>
                                <p:cTn id="13" presetID="8" presetClass="entr" presetSubtype="16" fill="hold" nodeType="after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diamond(in)">
                                      <p:cBhvr>
                                        <p:cTn id="15" dur="1000"/>
                                        <p:tgtEl>
                                          <p:spTgt spid="28">
                                            <p:txEl>
                                              <p:pRg st="0" end="0"/>
                                            </p:txEl>
                                          </p:spTgt>
                                        </p:tgtEl>
                                      </p:cBhvr>
                                    </p:animEffect>
                                  </p:childTnLst>
                                </p:cTn>
                              </p:par>
                            </p:childTnLst>
                          </p:cTn>
                        </p:par>
                        <p:par>
                          <p:cTn id="16" fill="hold">
                            <p:stCondLst>
                              <p:cond delay="3000"/>
                            </p:stCondLst>
                            <p:childTnLst>
                              <p:par>
                                <p:cTn id="17" presetID="26"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290">
                                          <p:stCondLst>
                                            <p:cond delay="0"/>
                                          </p:stCondLst>
                                        </p:cTn>
                                        <p:tgtEl>
                                          <p:spTgt spid="30"/>
                                        </p:tgtEl>
                                      </p:cBhvr>
                                    </p:animEffect>
                                    <p:anim calcmode="lin" valueType="num">
                                      <p:cBhvr>
                                        <p:cTn id="20"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5" dur="13">
                                          <p:stCondLst>
                                            <p:cond delay="325"/>
                                          </p:stCondLst>
                                        </p:cTn>
                                        <p:tgtEl>
                                          <p:spTgt spid="30"/>
                                        </p:tgtEl>
                                      </p:cBhvr>
                                      <p:to x="100000" y="60000"/>
                                    </p:animScale>
                                    <p:animScale>
                                      <p:cBhvr>
                                        <p:cTn id="26" dur="83" decel="50000">
                                          <p:stCondLst>
                                            <p:cond delay="338"/>
                                          </p:stCondLst>
                                        </p:cTn>
                                        <p:tgtEl>
                                          <p:spTgt spid="30"/>
                                        </p:tgtEl>
                                      </p:cBhvr>
                                      <p:to x="100000" y="100000"/>
                                    </p:animScale>
                                    <p:animScale>
                                      <p:cBhvr>
                                        <p:cTn id="27" dur="13">
                                          <p:stCondLst>
                                            <p:cond delay="656"/>
                                          </p:stCondLst>
                                        </p:cTn>
                                        <p:tgtEl>
                                          <p:spTgt spid="30"/>
                                        </p:tgtEl>
                                      </p:cBhvr>
                                      <p:to x="100000" y="80000"/>
                                    </p:animScale>
                                    <p:animScale>
                                      <p:cBhvr>
                                        <p:cTn id="28" dur="83" decel="50000">
                                          <p:stCondLst>
                                            <p:cond delay="669"/>
                                          </p:stCondLst>
                                        </p:cTn>
                                        <p:tgtEl>
                                          <p:spTgt spid="30"/>
                                        </p:tgtEl>
                                      </p:cBhvr>
                                      <p:to x="100000" y="100000"/>
                                    </p:animScale>
                                    <p:animScale>
                                      <p:cBhvr>
                                        <p:cTn id="29" dur="13">
                                          <p:stCondLst>
                                            <p:cond delay="821"/>
                                          </p:stCondLst>
                                        </p:cTn>
                                        <p:tgtEl>
                                          <p:spTgt spid="30"/>
                                        </p:tgtEl>
                                      </p:cBhvr>
                                      <p:to x="100000" y="90000"/>
                                    </p:animScale>
                                    <p:animScale>
                                      <p:cBhvr>
                                        <p:cTn id="30" dur="83" decel="50000">
                                          <p:stCondLst>
                                            <p:cond delay="834"/>
                                          </p:stCondLst>
                                        </p:cTn>
                                        <p:tgtEl>
                                          <p:spTgt spid="30"/>
                                        </p:tgtEl>
                                      </p:cBhvr>
                                      <p:to x="100000" y="100000"/>
                                    </p:animScale>
                                    <p:animScale>
                                      <p:cBhvr>
                                        <p:cTn id="31" dur="13">
                                          <p:stCondLst>
                                            <p:cond delay="904"/>
                                          </p:stCondLst>
                                        </p:cTn>
                                        <p:tgtEl>
                                          <p:spTgt spid="30"/>
                                        </p:tgtEl>
                                      </p:cBhvr>
                                      <p:to x="100000" y="95000"/>
                                    </p:animScale>
                                    <p:animScale>
                                      <p:cBhvr>
                                        <p:cTn id="32" dur="83" decel="50000">
                                          <p:stCondLst>
                                            <p:cond delay="917"/>
                                          </p:stCondLst>
                                        </p:cTn>
                                        <p:tgtEl>
                                          <p:spTgt spid="30"/>
                                        </p:tgtEl>
                                      </p:cBhvr>
                                      <p:to x="100000" y="100000"/>
                                    </p:animScale>
                                  </p:childTnLst>
                                </p:cTn>
                              </p:par>
                            </p:childTnLst>
                          </p:cTn>
                        </p:par>
                        <p:par>
                          <p:cTn id="33" fill="hold">
                            <p:stCondLst>
                              <p:cond delay="4000"/>
                            </p:stCondLst>
                            <p:childTnLst>
                              <p:par>
                                <p:cTn id="34" presetID="8" presetClass="entr" presetSubtype="16" fill="hold" nodeType="afterEffect">
                                  <p:stCondLst>
                                    <p:cond delay="0"/>
                                  </p:stCondLst>
                                  <p:childTnLst>
                                    <p:set>
                                      <p:cBhvr>
                                        <p:cTn id="35" dur="1" fill="hold">
                                          <p:stCondLst>
                                            <p:cond delay="0"/>
                                          </p:stCondLst>
                                        </p:cTn>
                                        <p:tgtEl>
                                          <p:spTgt spid="41">
                                            <p:txEl>
                                              <p:pRg st="0" end="0"/>
                                            </p:txEl>
                                          </p:spTgt>
                                        </p:tgtEl>
                                        <p:attrNameLst>
                                          <p:attrName>style.visibility</p:attrName>
                                        </p:attrNameLst>
                                      </p:cBhvr>
                                      <p:to>
                                        <p:strVal val="visible"/>
                                      </p:to>
                                    </p:set>
                                    <p:animEffect transition="in" filter="diamond(in)">
                                      <p:cBhvr>
                                        <p:cTn id="36" dur="1000"/>
                                        <p:tgtEl>
                                          <p:spTgt spid="41">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1000" fill="hold"/>
                                        <p:tgtEl>
                                          <p:spTgt spid="39"/>
                                        </p:tgtEl>
                                        <p:attrNameLst>
                                          <p:attrName>ppt_x</p:attrName>
                                        </p:attrNameLst>
                                      </p:cBhvr>
                                      <p:tavLst>
                                        <p:tav tm="0">
                                          <p:val>
                                            <p:strVal val="#ppt_x-.2"/>
                                          </p:val>
                                        </p:tav>
                                        <p:tav tm="100000">
                                          <p:val>
                                            <p:strVal val="#ppt_x"/>
                                          </p:val>
                                        </p:tav>
                                      </p:tavLst>
                                    </p:anim>
                                    <p:anim calcmode="lin" valueType="num">
                                      <p:cBhvr>
                                        <p:cTn id="42"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9"/>
                                        </p:tgtEl>
                                      </p:cBhvr>
                                    </p:animEffect>
                                  </p:childTnLst>
                                </p:cTn>
                              </p:par>
                            </p:childTnLst>
                          </p:cTn>
                        </p:par>
                        <p:par>
                          <p:cTn id="44" fill="hold">
                            <p:stCondLst>
                              <p:cond delay="1000"/>
                            </p:stCondLst>
                            <p:childTnLst>
                              <p:par>
                                <p:cTn id="45" presetID="26"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290">
                                          <p:stCondLst>
                                            <p:cond delay="0"/>
                                          </p:stCondLst>
                                        </p:cTn>
                                        <p:tgtEl>
                                          <p:spTgt spid="31"/>
                                        </p:tgtEl>
                                      </p:cBhvr>
                                    </p:animEffect>
                                    <p:anim calcmode="lin" valueType="num">
                                      <p:cBhvr>
                                        <p:cTn id="48"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53" dur="13">
                                          <p:stCondLst>
                                            <p:cond delay="325"/>
                                          </p:stCondLst>
                                        </p:cTn>
                                        <p:tgtEl>
                                          <p:spTgt spid="31"/>
                                        </p:tgtEl>
                                      </p:cBhvr>
                                      <p:to x="100000" y="60000"/>
                                    </p:animScale>
                                    <p:animScale>
                                      <p:cBhvr>
                                        <p:cTn id="54" dur="83" decel="50000">
                                          <p:stCondLst>
                                            <p:cond delay="338"/>
                                          </p:stCondLst>
                                        </p:cTn>
                                        <p:tgtEl>
                                          <p:spTgt spid="31"/>
                                        </p:tgtEl>
                                      </p:cBhvr>
                                      <p:to x="100000" y="100000"/>
                                    </p:animScale>
                                    <p:animScale>
                                      <p:cBhvr>
                                        <p:cTn id="55" dur="13">
                                          <p:stCondLst>
                                            <p:cond delay="656"/>
                                          </p:stCondLst>
                                        </p:cTn>
                                        <p:tgtEl>
                                          <p:spTgt spid="31"/>
                                        </p:tgtEl>
                                      </p:cBhvr>
                                      <p:to x="100000" y="80000"/>
                                    </p:animScale>
                                    <p:animScale>
                                      <p:cBhvr>
                                        <p:cTn id="56" dur="83" decel="50000">
                                          <p:stCondLst>
                                            <p:cond delay="669"/>
                                          </p:stCondLst>
                                        </p:cTn>
                                        <p:tgtEl>
                                          <p:spTgt spid="31"/>
                                        </p:tgtEl>
                                      </p:cBhvr>
                                      <p:to x="100000" y="100000"/>
                                    </p:animScale>
                                    <p:animScale>
                                      <p:cBhvr>
                                        <p:cTn id="57" dur="13">
                                          <p:stCondLst>
                                            <p:cond delay="821"/>
                                          </p:stCondLst>
                                        </p:cTn>
                                        <p:tgtEl>
                                          <p:spTgt spid="31"/>
                                        </p:tgtEl>
                                      </p:cBhvr>
                                      <p:to x="100000" y="90000"/>
                                    </p:animScale>
                                    <p:animScale>
                                      <p:cBhvr>
                                        <p:cTn id="58" dur="83" decel="50000">
                                          <p:stCondLst>
                                            <p:cond delay="834"/>
                                          </p:stCondLst>
                                        </p:cTn>
                                        <p:tgtEl>
                                          <p:spTgt spid="31"/>
                                        </p:tgtEl>
                                      </p:cBhvr>
                                      <p:to x="100000" y="100000"/>
                                    </p:animScale>
                                    <p:animScale>
                                      <p:cBhvr>
                                        <p:cTn id="59" dur="13">
                                          <p:stCondLst>
                                            <p:cond delay="904"/>
                                          </p:stCondLst>
                                        </p:cTn>
                                        <p:tgtEl>
                                          <p:spTgt spid="31"/>
                                        </p:tgtEl>
                                      </p:cBhvr>
                                      <p:to x="100000" y="95000"/>
                                    </p:animScale>
                                    <p:animScale>
                                      <p:cBhvr>
                                        <p:cTn id="60" dur="83" decel="50000">
                                          <p:stCondLst>
                                            <p:cond delay="917"/>
                                          </p:stCondLst>
                                        </p:cTn>
                                        <p:tgtEl>
                                          <p:spTgt spid="31"/>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8" presetClass="entr" presetSubtype="16" fill="hold" nodeType="clickEffect">
                                  <p:stCondLst>
                                    <p:cond delay="0"/>
                                  </p:stCondLst>
                                  <p:childTnLst>
                                    <p:set>
                                      <p:cBhvr>
                                        <p:cTn id="64" dur="1" fill="hold">
                                          <p:stCondLst>
                                            <p:cond delay="0"/>
                                          </p:stCondLst>
                                        </p:cTn>
                                        <p:tgtEl>
                                          <p:spTgt spid="42">
                                            <p:txEl>
                                              <p:pRg st="0" end="0"/>
                                            </p:txEl>
                                          </p:spTgt>
                                        </p:tgtEl>
                                        <p:attrNameLst>
                                          <p:attrName>style.visibility</p:attrName>
                                        </p:attrNameLst>
                                      </p:cBhvr>
                                      <p:to>
                                        <p:strVal val="visible"/>
                                      </p:to>
                                    </p:set>
                                    <p:animEffect transition="in" filter="diamond(in)">
                                      <p:cBhvr>
                                        <p:cTn id="65" dur="2000"/>
                                        <p:tgtEl>
                                          <p:spTgt spid="42">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1000" fill="hold"/>
                                        <p:tgtEl>
                                          <p:spTgt spid="40"/>
                                        </p:tgtEl>
                                        <p:attrNameLst>
                                          <p:attrName>ppt_x</p:attrName>
                                        </p:attrNameLst>
                                      </p:cBhvr>
                                      <p:tavLst>
                                        <p:tav tm="0">
                                          <p:val>
                                            <p:strVal val="#ppt_x-.2"/>
                                          </p:val>
                                        </p:tav>
                                        <p:tav tm="100000">
                                          <p:val>
                                            <p:strVal val="#ppt_x"/>
                                          </p:val>
                                        </p:tav>
                                      </p:tavLst>
                                    </p:anim>
                                    <p:anim calcmode="lin" valueType="num">
                                      <p:cBhvr>
                                        <p:cTn id="71"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72" dur="1000"/>
                                        <p:tgtEl>
                                          <p:spTgt spid="40"/>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Scale>
                                      <p:cBhvr>
                                        <p:cTn id="7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44"/>
                                        </p:tgtEl>
                                        <p:attrNameLst>
                                          <p:attrName>ppt_x</p:attrName>
                                          <p:attrName>ppt_y</p:attrName>
                                        </p:attrNameLst>
                                      </p:cBhvr>
                                    </p:animMotion>
                                    <p:animEffect transition="in" filter="fade">
                                      <p:cBhvr>
                                        <p:cTn id="79"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31" grpId="0" animBg="1"/>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菱形 2"/>
          <p:cNvSpPr/>
          <p:nvPr/>
        </p:nvSpPr>
        <p:spPr>
          <a:xfrm>
            <a:off x="2885606" y="993962"/>
            <a:ext cx="1718146" cy="1719796"/>
          </a:xfrm>
          <a:prstGeom prst="diamond">
            <a:avLst/>
          </a:prstGeom>
          <a:blipFill>
            <a:blip r:embed="rId2" cstate="print"/>
            <a:stretch>
              <a:fillRect/>
            </a:stretch>
          </a:blipFill>
          <a:ln w="38100" cap="flat" cmpd="sng" algn="ctr">
            <a:solidFill>
              <a:srgbClr val="DC0A16"/>
            </a:solidFill>
            <a:prstDash val="solid"/>
            <a:miter lim="800000"/>
          </a:ln>
          <a:effectLst/>
        </p:spPr>
        <p:txBody>
          <a:bodyPr lIns="68588" tIns="34294" rIns="68588" bIns="34294" anchor="ctr"/>
          <a:lstStyle/>
          <a:p>
            <a:pPr defTabSz="685977">
              <a:defRPr/>
            </a:pPr>
            <a:endParaRPr lang="zh-CN" altLang="en-US" sz="1400"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 name="组合 30"/>
          <p:cNvGrpSpPr/>
          <p:nvPr/>
        </p:nvGrpSpPr>
        <p:grpSpPr>
          <a:xfrm>
            <a:off x="3802433" y="1909877"/>
            <a:ext cx="1728863" cy="1720988"/>
            <a:chOff x="4971408" y="2470961"/>
            <a:chExt cx="2304751" cy="2293943"/>
          </a:xfrm>
        </p:grpSpPr>
        <p:grpSp>
          <p:nvGrpSpPr>
            <p:cNvPr id="5" name="组合 1"/>
            <p:cNvGrpSpPr/>
            <p:nvPr/>
          </p:nvGrpSpPr>
          <p:grpSpPr>
            <a:xfrm>
              <a:off x="4971408" y="2470961"/>
              <a:ext cx="2304751" cy="2293943"/>
              <a:chOff x="7057107" y="2319898"/>
              <a:chExt cx="2304751" cy="2293943"/>
            </a:xfrm>
          </p:grpSpPr>
          <p:sp>
            <p:nvSpPr>
              <p:cNvPr id="7" name="菱形 6"/>
              <p:cNvSpPr/>
              <p:nvPr/>
            </p:nvSpPr>
            <p:spPr>
              <a:xfrm>
                <a:off x="7057107" y="2319898"/>
                <a:ext cx="2304751" cy="2293943"/>
              </a:xfrm>
              <a:prstGeom prst="diamond">
                <a:avLst/>
              </a:prstGeom>
              <a:solidFill>
                <a:srgbClr val="DC0A16"/>
              </a:solidFill>
              <a:ln w="12700" cap="flat" cmpd="sng" algn="ctr">
                <a:noFill/>
                <a:prstDash val="solid"/>
                <a:miter lim="800000"/>
              </a:ln>
              <a:effectLst/>
            </p:spPr>
            <p:txBody>
              <a:bodyPr lIns="91439" tIns="45719" rIns="91439" bIns="45719" anchor="ctr"/>
              <a:lstStyle/>
              <a:p>
                <a:pPr defTabSz="685977">
                  <a:defRPr/>
                </a:pPr>
                <a:endParaRPr lang="en-US" altLang="zh-CN" sz="1400" kern="0" dirty="0" smtClean="0">
                  <a:solidFill>
                    <a:prstClr val="white"/>
                  </a:solidFill>
                  <a:latin typeface="微软雅黑" panose="020B0503020204020204" pitchFamily="34" charset="-122"/>
                  <a:ea typeface="微软雅黑" panose="020B0503020204020204" pitchFamily="34" charset="-122"/>
                  <a:cs typeface="+mn-ea"/>
                  <a:sym typeface="+mn-lt"/>
                </a:endParaRPr>
              </a:p>
              <a:p>
                <a:pPr defTabSz="685977">
                  <a:defRPr/>
                </a:pPr>
                <a:endParaRPr lang="en-US" altLang="zh-CN" sz="1400" kern="0" dirty="0" smtClean="0">
                  <a:solidFill>
                    <a:prstClr val="white"/>
                  </a:solidFill>
                  <a:latin typeface="微软雅黑" panose="020B0503020204020204" pitchFamily="34" charset="-122"/>
                  <a:ea typeface="微软雅黑" panose="020B0503020204020204" pitchFamily="34" charset="-122"/>
                  <a:cs typeface="+mn-ea"/>
                  <a:sym typeface="+mn-lt"/>
                </a:endParaRPr>
              </a:p>
              <a:p>
                <a:pPr defTabSz="685977">
                  <a:defRPr/>
                </a:pPr>
                <a:r>
                  <a:rPr lang="zh-CN" altLang="en-US" sz="1400" kern="0" dirty="0" smtClean="0">
                    <a:solidFill>
                      <a:prstClr val="white"/>
                    </a:solidFill>
                    <a:latin typeface="微软雅黑" panose="020B0503020204020204" pitchFamily="34" charset="-122"/>
                    <a:ea typeface="微软雅黑" panose="020B0503020204020204" pitchFamily="34" charset="-122"/>
                    <a:cs typeface="+mn-ea"/>
                    <a:sym typeface="+mn-lt"/>
                  </a:rPr>
                  <a:t>  </a:t>
                </a:r>
                <a:r>
                  <a:rPr lang="zh-CN" altLang="en-US" sz="1400" b="1" kern="0" dirty="0" smtClean="0">
                    <a:solidFill>
                      <a:prstClr val="white"/>
                    </a:solidFill>
                    <a:latin typeface="微软雅黑" panose="020B0503020204020204" pitchFamily="34" charset="-122"/>
                    <a:ea typeface="微软雅黑" panose="020B0503020204020204" pitchFamily="34" charset="-122"/>
                    <a:cs typeface="+mn-ea"/>
                    <a:sym typeface="+mn-lt"/>
                  </a:rPr>
                  <a:t>传统型    毒品</a:t>
                </a:r>
                <a:endParaRPr lang="zh-CN" altLang="en-US" sz="1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矩形 17"/>
              <p:cNvSpPr>
                <a:spLocks noChangeArrowheads="1"/>
              </p:cNvSpPr>
              <p:nvPr/>
            </p:nvSpPr>
            <p:spPr bwMode="auto">
              <a:xfrm>
                <a:off x="7711196" y="3441181"/>
                <a:ext cx="1152128" cy="3487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9" tIns="45719" rIns="91439" bIns="45719">
                <a:spAutoFit/>
              </a:bodyPr>
              <a:lstStyle/>
              <a:p>
                <a:pPr defTabSz="685977">
                  <a:defRPr/>
                </a:pPr>
                <a:endParaRPr lang="zh-CN" altLang="en-US" sz="1100" kern="0" dirty="0">
                  <a:solidFill>
                    <a:prstClr val="white"/>
                  </a:solidFill>
                  <a:latin typeface="微软雅黑" panose="020B0503020204020204" pitchFamily="34" charset="-122"/>
                  <a:ea typeface="微软雅黑" panose="020B0503020204020204" pitchFamily="34" charset="-122"/>
                  <a:cs typeface="+mn-ea"/>
                  <a:sym typeface="+mn-lt"/>
                </a:endParaRPr>
              </a:p>
            </p:txBody>
          </p:sp>
        </p:grpSp>
        <p:pic>
          <p:nvPicPr>
            <p:cNvPr id="6" name="图片 16"/>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914256" y="2940510"/>
              <a:ext cx="553967" cy="5544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 name="菱形 8"/>
          <p:cNvSpPr/>
          <p:nvPr/>
        </p:nvSpPr>
        <p:spPr>
          <a:xfrm>
            <a:off x="4712111" y="1001115"/>
            <a:ext cx="1716956" cy="1718604"/>
          </a:xfrm>
          <a:prstGeom prst="diamond">
            <a:avLst/>
          </a:prstGeom>
          <a:blipFill>
            <a:blip r:embed="rId4" cstate="print"/>
            <a:stretch>
              <a:fillRect/>
            </a:stretch>
          </a:blipFill>
          <a:ln w="38100" cap="flat" cmpd="sng" algn="ctr">
            <a:solidFill>
              <a:srgbClr val="DC0A16"/>
            </a:solidFill>
            <a:prstDash val="solid"/>
            <a:miter lim="800000"/>
          </a:ln>
          <a:effectLst/>
        </p:spPr>
        <p:txBody>
          <a:bodyPr lIns="68588" tIns="34294" rIns="68588" bIns="34294" anchor="ctr"/>
          <a:lstStyle/>
          <a:p>
            <a:pPr defTabSz="685977">
              <a:defRPr/>
            </a:pPr>
            <a:endParaRPr lang="zh-CN" altLang="en-US" sz="1400"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菱形 9"/>
          <p:cNvSpPr/>
          <p:nvPr/>
        </p:nvSpPr>
        <p:spPr>
          <a:xfrm>
            <a:off x="2892750" y="2811490"/>
            <a:ext cx="1718146" cy="1718604"/>
          </a:xfrm>
          <a:prstGeom prst="diamond">
            <a:avLst/>
          </a:prstGeom>
          <a:blipFill>
            <a:blip r:embed="rId5" cstate="print"/>
            <a:stretch>
              <a:fillRect/>
            </a:stretch>
          </a:blipFill>
          <a:ln w="38100" cap="flat" cmpd="sng" algn="ctr">
            <a:solidFill>
              <a:srgbClr val="DC0A16"/>
            </a:solidFill>
            <a:prstDash val="solid"/>
            <a:miter lim="800000"/>
          </a:ln>
          <a:effectLst/>
        </p:spPr>
        <p:txBody>
          <a:bodyPr lIns="68588" tIns="34294" rIns="68588" bIns="34294" anchor="ctr"/>
          <a:lstStyle/>
          <a:p>
            <a:pPr defTabSz="685977">
              <a:defRPr/>
            </a:pPr>
            <a:endParaRPr lang="zh-CN" altLang="en-US" sz="1400"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菱形 10"/>
          <p:cNvSpPr/>
          <p:nvPr/>
        </p:nvSpPr>
        <p:spPr>
          <a:xfrm>
            <a:off x="4716866" y="2841285"/>
            <a:ext cx="1718146" cy="1718604"/>
          </a:xfrm>
          <a:prstGeom prst="diamond">
            <a:avLst/>
          </a:prstGeom>
          <a:blipFill>
            <a:blip r:embed="rId6" cstate="print"/>
            <a:stretch>
              <a:fillRect/>
            </a:stretch>
          </a:blipFill>
          <a:ln w="38100" cap="flat" cmpd="sng" algn="ctr">
            <a:solidFill>
              <a:srgbClr val="DC0A16"/>
            </a:solidFill>
            <a:prstDash val="solid"/>
            <a:miter lim="800000"/>
          </a:ln>
          <a:effectLst/>
        </p:spPr>
        <p:txBody>
          <a:bodyPr lIns="68588" tIns="34294" rIns="68588" bIns="34294" anchor="ctr"/>
          <a:lstStyle/>
          <a:p>
            <a:pPr defTabSz="685977">
              <a:defRPr/>
            </a:pPr>
            <a:endParaRPr lang="zh-CN" altLang="en-US" sz="1400"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75406" y="3334544"/>
            <a:ext cx="2819400" cy="1169551"/>
          </a:xfrm>
          <a:prstGeom prst="rect">
            <a:avLst/>
          </a:prstGeom>
        </p:spPr>
        <p:txBody>
          <a:bodyPr wrap="square">
            <a:spAutoFit/>
          </a:bodyPr>
          <a:lstStyle/>
          <a:p>
            <a:r>
              <a:rPr lang="zh-CN" altLang="en-US" sz="1400" b="1" dirty="0" smtClean="0">
                <a:solidFill>
                  <a:schemeClr val="bg1">
                    <a:lumMod val="50000"/>
                  </a:schemeClr>
                </a:solidFill>
                <a:latin typeface="楷体" pitchFamily="49" charset="-122"/>
                <a:ea typeface="楷体" pitchFamily="49" charset="-122"/>
              </a:rPr>
              <a:t>（</a:t>
            </a:r>
            <a:r>
              <a:rPr lang="zh-CN" altLang="en-US" sz="1400" b="1" dirty="0" smtClean="0">
                <a:solidFill>
                  <a:schemeClr val="tx1">
                    <a:lumMod val="95000"/>
                    <a:lumOff val="5000"/>
                  </a:schemeClr>
                </a:solidFill>
                <a:latin typeface="楷体" pitchFamily="49" charset="-122"/>
                <a:ea typeface="楷体" pitchFamily="49" charset="-122"/>
              </a:rPr>
              <a:t>大麻）对中枢神经系统有抑制、麻醉作用，吸食后产生欣快感，有时会出现幻觉和妄想，长期吸食会引起精神障碍、思维迟钝，并破坏人体的免疫系统。</a:t>
            </a:r>
            <a:endParaRPr lang="zh-CN" altLang="en-US" sz="1400" b="1" dirty="0">
              <a:solidFill>
                <a:schemeClr val="tx1">
                  <a:lumMod val="95000"/>
                  <a:lumOff val="5000"/>
                </a:schemeClr>
              </a:solidFill>
              <a:latin typeface="楷体" pitchFamily="49" charset="-122"/>
              <a:ea typeface="楷体" pitchFamily="49" charset="-122"/>
            </a:endParaRPr>
          </a:p>
        </p:txBody>
      </p:sp>
      <p:sp>
        <p:nvSpPr>
          <p:cNvPr id="18" name="圆角矩形 17"/>
          <p:cNvSpPr/>
          <p:nvPr/>
        </p:nvSpPr>
        <p:spPr>
          <a:xfrm>
            <a:off x="2743994" y="3486944"/>
            <a:ext cx="381000" cy="304800"/>
          </a:xfrm>
          <a:prstGeom prst="roundRect">
            <a:avLst/>
          </a:prstGeom>
          <a:solidFill>
            <a:srgbClr val="C00000"/>
          </a:solidFill>
          <a:ln>
            <a:solidFill>
              <a:srgbClr val="C000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左箭头 18"/>
          <p:cNvSpPr/>
          <p:nvPr/>
        </p:nvSpPr>
        <p:spPr>
          <a:xfrm>
            <a:off x="2820194" y="3563144"/>
            <a:ext cx="228600" cy="152400"/>
          </a:xfrm>
          <a:prstGeom prst="leftArrow">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0" name="圆角矩形 19"/>
          <p:cNvSpPr/>
          <p:nvPr/>
        </p:nvSpPr>
        <p:spPr>
          <a:xfrm>
            <a:off x="2743994" y="1734344"/>
            <a:ext cx="381000" cy="304800"/>
          </a:xfrm>
          <a:prstGeom prst="roundRect">
            <a:avLst/>
          </a:prstGeom>
          <a:solidFill>
            <a:srgbClr val="C00000"/>
          </a:solidFill>
          <a:ln>
            <a:solidFill>
              <a:srgbClr val="C000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左箭头 20"/>
          <p:cNvSpPr/>
          <p:nvPr/>
        </p:nvSpPr>
        <p:spPr>
          <a:xfrm flipV="1">
            <a:off x="2820194" y="1810544"/>
            <a:ext cx="228600" cy="152400"/>
          </a:xfrm>
          <a:prstGeom prst="leftArrow">
            <a:avLst/>
          </a:prstGeom>
          <a:solidFill>
            <a:schemeClr val="bg1"/>
          </a:solidFill>
          <a:ln>
            <a:solidFill>
              <a:srgbClr val="FF000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2" name="TextBox 21"/>
          <p:cNvSpPr txBox="1"/>
          <p:nvPr/>
        </p:nvSpPr>
        <p:spPr>
          <a:xfrm>
            <a:off x="153194" y="1353344"/>
            <a:ext cx="2286000" cy="1169551"/>
          </a:xfrm>
          <a:prstGeom prst="rect">
            <a:avLst/>
          </a:prstGeom>
          <a:noFill/>
        </p:spPr>
        <p:txBody>
          <a:bodyPr wrap="square" rtlCol="0">
            <a:spAutoFit/>
          </a:bodyPr>
          <a:lstStyle/>
          <a:p>
            <a:r>
              <a:rPr lang="zh-CN" altLang="en-US" sz="1400" b="1" dirty="0" smtClean="0">
                <a:solidFill>
                  <a:schemeClr val="tx1">
                    <a:lumMod val="95000"/>
                    <a:lumOff val="5000"/>
                  </a:schemeClr>
                </a:solidFill>
                <a:latin typeface="楷体" pitchFamily="49" charset="-122"/>
                <a:ea typeface="楷体" pitchFamily="49" charset="-122"/>
              </a:rPr>
              <a:t>（海洛因）化学名称“二乙酰吗啡”俗称（白粉），海洛因被称为世界毒品之王，是我国目前监控、查禁的最重要的毒品之一。</a:t>
            </a:r>
            <a:endParaRPr lang="zh-CN" altLang="en-US" sz="1400" b="1" dirty="0">
              <a:solidFill>
                <a:schemeClr val="tx1">
                  <a:lumMod val="95000"/>
                  <a:lumOff val="5000"/>
                </a:schemeClr>
              </a:solidFill>
              <a:latin typeface="楷体" pitchFamily="49" charset="-122"/>
              <a:ea typeface="楷体" pitchFamily="49" charset="-122"/>
            </a:endParaRPr>
          </a:p>
        </p:txBody>
      </p:sp>
      <p:sp>
        <p:nvSpPr>
          <p:cNvPr id="23" name="圆角矩形 22"/>
          <p:cNvSpPr/>
          <p:nvPr/>
        </p:nvSpPr>
        <p:spPr>
          <a:xfrm>
            <a:off x="6096794" y="1658144"/>
            <a:ext cx="381000" cy="304800"/>
          </a:xfrm>
          <a:prstGeom prst="roundRect">
            <a:avLst/>
          </a:prstGeom>
          <a:solidFill>
            <a:srgbClr val="C00000"/>
          </a:solidFill>
          <a:ln>
            <a:solidFill>
              <a:srgbClr val="C000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6096794" y="3486944"/>
            <a:ext cx="381000" cy="304800"/>
          </a:xfrm>
          <a:prstGeom prst="roundRect">
            <a:avLst/>
          </a:prstGeom>
          <a:solidFill>
            <a:srgbClr val="C00000"/>
          </a:solidFill>
          <a:ln>
            <a:solidFill>
              <a:srgbClr val="C00000"/>
            </a:solid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6172994" y="1734344"/>
            <a:ext cx="228600" cy="152400"/>
          </a:xfrm>
          <a:prstGeom prst="rightArrow">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8" name="右箭头 27"/>
          <p:cNvSpPr/>
          <p:nvPr/>
        </p:nvSpPr>
        <p:spPr>
          <a:xfrm>
            <a:off x="6172994" y="3563144"/>
            <a:ext cx="228600" cy="152400"/>
          </a:xfrm>
          <a:prstGeom prst="rightArrow">
            <a:avLst/>
          </a:prstGeom>
          <a:solidFill>
            <a:schemeClr val="bg1"/>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solidFill>
                <a:srgbClr val="FF0000"/>
              </a:solidFill>
            </a:endParaRPr>
          </a:p>
        </p:txBody>
      </p:sp>
      <p:sp>
        <p:nvSpPr>
          <p:cNvPr id="30" name="矩形 29"/>
          <p:cNvSpPr/>
          <p:nvPr/>
        </p:nvSpPr>
        <p:spPr>
          <a:xfrm>
            <a:off x="6401594" y="3105944"/>
            <a:ext cx="2819400" cy="1754326"/>
          </a:xfrm>
          <a:prstGeom prst="rect">
            <a:avLst/>
          </a:prstGeom>
        </p:spPr>
        <p:txBody>
          <a:bodyPr wrap="square">
            <a:spAutoFit/>
          </a:bodyPr>
          <a:lstStyle/>
          <a:p>
            <a:r>
              <a:rPr lang="zh-CN" altLang="en-US" sz="1200" b="1" dirty="0" smtClean="0">
                <a:solidFill>
                  <a:schemeClr val="tx1">
                    <a:lumMod val="95000"/>
                    <a:lumOff val="5000"/>
                  </a:schemeClr>
                </a:solidFill>
                <a:latin typeface="楷体" pitchFamily="49" charset="-122"/>
                <a:ea typeface="楷体" pitchFamily="49" charset="-122"/>
              </a:rPr>
              <a:t>（吗啡）是从鸦片中分离出来的一种生物碱，在鸦片中含量</a:t>
            </a:r>
            <a:r>
              <a:rPr lang="en-US" altLang="zh-CN" sz="1200" b="1" dirty="0" smtClean="0">
                <a:solidFill>
                  <a:schemeClr val="tx1">
                    <a:lumMod val="95000"/>
                    <a:lumOff val="5000"/>
                  </a:schemeClr>
                </a:solidFill>
                <a:latin typeface="楷体" pitchFamily="49" charset="-122"/>
                <a:ea typeface="楷体" pitchFamily="49" charset="-122"/>
              </a:rPr>
              <a:t>10%</a:t>
            </a:r>
            <a:r>
              <a:rPr lang="zh-CN" altLang="en-US" sz="1200" b="1" dirty="0" smtClean="0">
                <a:solidFill>
                  <a:schemeClr val="tx1">
                    <a:lumMod val="95000"/>
                    <a:lumOff val="5000"/>
                  </a:schemeClr>
                </a:solidFill>
                <a:latin typeface="楷体" pitchFamily="49" charset="-122"/>
                <a:ea typeface="楷体" pitchFamily="49" charset="-122"/>
              </a:rPr>
              <a:t>左右，为无色或白色结晶粉末状，具有镇痛、催眠、止咳、止泻等作用，吸食后会产生欣快感，比鸦片容易成瘾。长期使用会引起精神失常和幻想，过量使用会导致呼吸衰竭而死亡。历史上它曾被用做精神药品戒断鸦片，但由于其副作用过大，最终被定为毒品。</a:t>
            </a:r>
            <a:endParaRPr lang="zh-CN" altLang="en-US" sz="1200" b="1" dirty="0">
              <a:solidFill>
                <a:schemeClr val="tx1">
                  <a:lumMod val="95000"/>
                  <a:lumOff val="5000"/>
                </a:schemeClr>
              </a:solidFill>
              <a:latin typeface="楷体" pitchFamily="49" charset="-122"/>
              <a:ea typeface="楷体" pitchFamily="49" charset="-122"/>
            </a:endParaRPr>
          </a:p>
        </p:txBody>
      </p:sp>
      <p:sp>
        <p:nvSpPr>
          <p:cNvPr id="31" name="TextBox 30"/>
          <p:cNvSpPr txBox="1"/>
          <p:nvPr/>
        </p:nvSpPr>
        <p:spPr>
          <a:xfrm>
            <a:off x="6477794" y="1124744"/>
            <a:ext cx="2743200" cy="1815882"/>
          </a:xfrm>
          <a:prstGeom prst="rect">
            <a:avLst/>
          </a:prstGeom>
          <a:noFill/>
        </p:spPr>
        <p:txBody>
          <a:bodyPr wrap="square" rtlCol="0">
            <a:spAutoFit/>
          </a:bodyPr>
          <a:lstStyle/>
          <a:p>
            <a:r>
              <a:rPr lang="zh-CN" altLang="en-US" sz="1400" b="1" dirty="0" smtClean="0">
                <a:solidFill>
                  <a:schemeClr val="tx1">
                    <a:lumMod val="95000"/>
                    <a:lumOff val="5000"/>
                  </a:schemeClr>
                </a:solidFill>
                <a:latin typeface="楷体" pitchFamily="49" charset="-122"/>
                <a:ea typeface="楷体" pitchFamily="49" charset="-122"/>
              </a:rPr>
              <a:t>（鸦片）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en-US" sz="1400" b="1" dirty="0">
              <a:solidFill>
                <a:schemeClr val="tx1">
                  <a:lumMod val="95000"/>
                  <a:lumOff val="5000"/>
                </a:schemeClr>
              </a:solidFill>
              <a:latin typeface="楷体" pitchFamily="49" charset="-122"/>
              <a:ea typeface="楷体" pitchFamily="49" charset="-122"/>
            </a:endParaRPr>
          </a:p>
        </p:txBody>
      </p:sp>
      <p:pic>
        <p:nvPicPr>
          <p:cNvPr id="32" name="图片 31" descr="图片3.png"/>
          <p:cNvPicPr>
            <a:picLocks noChangeAspect="1"/>
          </p:cNvPicPr>
          <p:nvPr/>
        </p:nvPicPr>
        <p:blipFill>
          <a:blip r:embed="rId7" cstate="print"/>
          <a:stretch>
            <a:fillRect/>
          </a:stretch>
        </p:blipFill>
        <p:spPr>
          <a:xfrm>
            <a:off x="0" y="4956128"/>
            <a:ext cx="9145588" cy="188960"/>
          </a:xfrm>
          <a:prstGeom prst="rect">
            <a:avLst/>
          </a:prstGeom>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0"/>
                                        </p:tgtEl>
                                      </p:cBhvr>
                                    </p:animEffect>
                                  </p:childTnLst>
                                </p:cTn>
                              </p:par>
                            </p:childTnLst>
                          </p:cTn>
                        </p:par>
                        <p:par>
                          <p:cTn id="30" fill="hold">
                            <p:stCondLst>
                              <p:cond delay="2500"/>
                            </p:stCondLst>
                            <p:childTnLst>
                              <p:par>
                                <p:cTn id="31" presetID="25"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6" dur="1000" fill="hold"/>
                                        <p:tgtEl>
                                          <p:spTgt spid="9"/>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9"/>
                                        </p:tgtEl>
                                      </p:cBhvr>
                                    </p:animEffect>
                                  </p:childTnLst>
                                </p:cTn>
                              </p:par>
                            </p:childTnLst>
                          </p:cTn>
                        </p:par>
                        <p:par>
                          <p:cTn id="41" fill="hold">
                            <p:stCondLst>
                              <p:cond delay="3500"/>
                            </p:stCondLst>
                            <p:childTnLst>
                              <p:par>
                                <p:cTn id="42" presetID="2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47" dur="1000" fill="hold"/>
                                        <p:tgtEl>
                                          <p:spTgt spid="11"/>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diamond(in)">
                                      <p:cBhvr>
                                        <p:cTn id="62" dur="2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1"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diamond(in)">
                                      <p:cBhvr>
                                        <p:cTn id="67" dur="10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nodeType="clickEffect">
                                  <p:stCondLst>
                                    <p:cond delay="0"/>
                                  </p:stCondLst>
                                  <p:childTnLst>
                                    <p:set>
                                      <p:cBhvr>
                                        <p:cTn id="71" dur="1" fill="hold">
                                          <p:stCondLst>
                                            <p:cond delay="0"/>
                                          </p:stCondLst>
                                        </p:cTn>
                                        <p:tgtEl>
                                          <p:spTgt spid="22">
                                            <p:txEl>
                                              <p:pRg st="0" end="0"/>
                                            </p:txEl>
                                          </p:spTgt>
                                        </p:tgtEl>
                                        <p:attrNameLst>
                                          <p:attrName>style.visibility</p:attrName>
                                        </p:attrNameLst>
                                      </p:cBhvr>
                                      <p:to>
                                        <p:strVal val="visible"/>
                                      </p:to>
                                    </p:set>
                                    <p:animEffect transition="in" filter="diamond(in)">
                                      <p:cBhvr>
                                        <p:cTn id="72" dur="1000"/>
                                        <p:tgtEl>
                                          <p:spTgt spid="22">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diamond(in)">
                                      <p:cBhvr>
                                        <p:cTn id="77" dur="20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diamond(in)">
                                      <p:cBhvr>
                                        <p:cTn id="82" dur="20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nodeType="clickEffect">
                                  <p:stCondLst>
                                    <p:cond delay="0"/>
                                  </p:stCondLst>
                                  <p:childTnLst>
                                    <p:set>
                                      <p:cBhvr>
                                        <p:cTn id="86" dur="1" fill="hold">
                                          <p:stCondLst>
                                            <p:cond delay="0"/>
                                          </p:stCondLst>
                                        </p:cTn>
                                        <p:tgtEl>
                                          <p:spTgt spid="14">
                                            <p:txEl>
                                              <p:pRg st="0" end="0"/>
                                            </p:txEl>
                                          </p:spTgt>
                                        </p:tgtEl>
                                        <p:attrNameLst>
                                          <p:attrName>style.visibility</p:attrName>
                                        </p:attrNameLst>
                                      </p:cBhvr>
                                      <p:to>
                                        <p:strVal val="visible"/>
                                      </p:to>
                                    </p:set>
                                    <p:animEffect transition="in" filter="diamond(in)">
                                      <p:cBhvr>
                                        <p:cTn id="87" dur="2000"/>
                                        <p:tgtEl>
                                          <p:spTgt spid="14">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8" presetClass="entr" presetSubtype="16"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diamond(in)">
                                      <p:cBhvr>
                                        <p:cTn id="92" dur="20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8" presetClass="entr" presetSubtype="16"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diamond(in)">
                                      <p:cBhvr>
                                        <p:cTn id="97" dur="1000"/>
                                        <p:tgtEl>
                                          <p:spTgt spid="27"/>
                                        </p:tgtEl>
                                      </p:cBhvr>
                                    </p:animEffect>
                                  </p:childTnLst>
                                </p:cTn>
                              </p:par>
                            </p:childTnLst>
                          </p:cTn>
                        </p:par>
                      </p:childTnLst>
                    </p:cTn>
                  </p:par>
                  <p:par>
                    <p:cTn id="98" fill="hold">
                      <p:stCondLst>
                        <p:cond delay="indefinite"/>
                      </p:stCondLst>
                      <p:childTnLst>
                        <p:par>
                          <p:cTn id="99" fill="hold">
                            <p:stCondLst>
                              <p:cond delay="0"/>
                            </p:stCondLst>
                            <p:childTnLst>
                              <p:par>
                                <p:cTn id="100" presetID="8" presetClass="entr" presetSubtype="16" fill="hold" nodeType="clickEffect">
                                  <p:stCondLst>
                                    <p:cond delay="0"/>
                                  </p:stCondLst>
                                  <p:childTnLst>
                                    <p:set>
                                      <p:cBhvr>
                                        <p:cTn id="101" dur="1" fill="hold">
                                          <p:stCondLst>
                                            <p:cond delay="0"/>
                                          </p:stCondLst>
                                        </p:cTn>
                                        <p:tgtEl>
                                          <p:spTgt spid="31">
                                            <p:txEl>
                                              <p:pRg st="0" end="0"/>
                                            </p:txEl>
                                          </p:spTgt>
                                        </p:tgtEl>
                                        <p:attrNameLst>
                                          <p:attrName>style.visibility</p:attrName>
                                        </p:attrNameLst>
                                      </p:cBhvr>
                                      <p:to>
                                        <p:strVal val="visible"/>
                                      </p:to>
                                    </p:set>
                                    <p:animEffect transition="in" filter="diamond(in)">
                                      <p:cBhvr>
                                        <p:cTn id="102" dur="2000"/>
                                        <p:tgtEl>
                                          <p:spTgt spid="31">
                                            <p:txEl>
                                              <p:pRg st="0" end="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8" presetClass="entr" presetSubtype="16" fill="hold" grpId="0"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diamond(in)">
                                      <p:cBhvr>
                                        <p:cTn id="107" dur="20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8" presetClass="entr" presetSubtype="16" fill="hold" grpId="0"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diamond(in)">
                                      <p:cBhvr>
                                        <p:cTn id="112" dur="1000"/>
                                        <p:tgtEl>
                                          <p:spTgt spid="28"/>
                                        </p:tgtEl>
                                      </p:cBhvr>
                                    </p:animEffect>
                                  </p:childTnLst>
                                </p:cTn>
                              </p:par>
                            </p:childTnLst>
                          </p:cTn>
                        </p:par>
                      </p:childTnLst>
                    </p:cTn>
                  </p:par>
                  <p:par>
                    <p:cTn id="113" fill="hold">
                      <p:stCondLst>
                        <p:cond delay="indefinite"/>
                      </p:stCondLst>
                      <p:childTnLst>
                        <p:par>
                          <p:cTn id="114" fill="hold">
                            <p:stCondLst>
                              <p:cond delay="0"/>
                            </p:stCondLst>
                            <p:childTnLst>
                              <p:par>
                                <p:cTn id="115" presetID="8" presetClass="entr" presetSubtype="16" fill="hold" nodeType="clickEffect">
                                  <p:stCondLst>
                                    <p:cond delay="0"/>
                                  </p:stCondLst>
                                  <p:childTnLst>
                                    <p:set>
                                      <p:cBhvr>
                                        <p:cTn id="116" dur="1" fill="hold">
                                          <p:stCondLst>
                                            <p:cond delay="0"/>
                                          </p:stCondLst>
                                        </p:cTn>
                                        <p:tgtEl>
                                          <p:spTgt spid="30">
                                            <p:txEl>
                                              <p:pRg st="0" end="0"/>
                                            </p:txEl>
                                          </p:spTgt>
                                        </p:tgtEl>
                                        <p:attrNameLst>
                                          <p:attrName>style.visibility</p:attrName>
                                        </p:attrNameLst>
                                      </p:cBhvr>
                                      <p:to>
                                        <p:strVal val="visible"/>
                                      </p:to>
                                    </p:set>
                                    <p:animEffect transition="in" filter="diamond(in)">
                                      <p:cBhvr>
                                        <p:cTn id="117" dur="20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8" grpId="0" animBg="1"/>
      <p:bldP spid="19" grpId="0" animBg="1"/>
      <p:bldP spid="20" grpId="0" animBg="1"/>
      <p:bldP spid="21" grpId="1" animBg="1"/>
      <p:bldP spid="23" grpId="0" animBg="1"/>
      <p:bldP spid="24"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18"/>
          <p:cNvSpPr txBox="1">
            <a:spLocks noChangeArrowheads="1"/>
          </p:cNvSpPr>
          <p:nvPr/>
        </p:nvSpPr>
        <p:spPr bwMode="gray">
          <a:xfrm>
            <a:off x="762794" y="210344"/>
            <a:ext cx="2137264" cy="369350"/>
          </a:xfrm>
          <a:prstGeom prst="rect">
            <a:avLst/>
          </a:prstGeom>
          <a:noFill/>
          <a:ln>
            <a:noFill/>
          </a:ln>
          <a:extLst>
            <a:ext uri="{909E8E84-426E-40DD-AFC4-6F175D3DCCD1}">
              <a14:hiddenFill xmlns="" xmlns:p14="http://schemas.microsoft.com/office/powerpoint/2010/main" xmlns:p15="http://schemas.microsoft.com/office/powerpoint/2012/main" xmlns:a14="http://schemas.microsoft.com/office/drawing/2010/main">
                <a:solidFill>
                  <a:srgbClr val="FFFFFF"/>
                </a:solidFill>
              </a14:hiddenFill>
            </a:ext>
            <a:ext uri="{91240B29-F687-4F45-9708-019B960494DF}">
              <a14:hiddenLine xmlns="" xmlns:p14="http://schemas.microsoft.com/office/powerpoint/2010/main" xmlns:p15="http://schemas.microsoft.com/office/powerpoint/2012/main" xmlns:a14="http://schemas.microsoft.com/office/drawing/2010/main" w="9525" algn="ctr">
                <a:solidFill>
                  <a:srgbClr val="000000"/>
                </a:solidFill>
                <a:miter lim="800000"/>
                <a:headEnd/>
                <a:tailEnd/>
              </a14:hiddenLine>
            </a:ext>
          </a:extLst>
        </p:spPr>
        <p:txBody>
          <a:bodyPr wrap="square" lIns="91458" tIns="45729" rIns="91458" bIns="457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4" name="椭圆 33"/>
          <p:cNvSpPr/>
          <p:nvPr/>
        </p:nvSpPr>
        <p:spPr>
          <a:xfrm>
            <a:off x="229394" y="2496344"/>
            <a:ext cx="1423697" cy="142388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latin typeface="+mj-ea"/>
              <a:ea typeface="+mj-ea"/>
            </a:endParaRPr>
          </a:p>
        </p:txBody>
      </p:sp>
      <p:grpSp>
        <p:nvGrpSpPr>
          <p:cNvPr id="2" name="组合 34"/>
          <p:cNvGrpSpPr/>
          <p:nvPr/>
        </p:nvGrpSpPr>
        <p:grpSpPr>
          <a:xfrm>
            <a:off x="1829594" y="743744"/>
            <a:ext cx="2209800" cy="2195013"/>
            <a:chOff x="280934" y="834195"/>
            <a:chExt cx="4000500" cy="3940611"/>
          </a:xfrm>
          <a:effectLst>
            <a:outerShdw blurRad="444500" dist="254000" dir="8100000" algn="tr" rotWithShape="0">
              <a:prstClr val="black">
                <a:alpha val="50000"/>
              </a:prstClr>
            </a:outerShdw>
          </a:effectLst>
        </p:grpSpPr>
        <p:sp>
          <p:nvSpPr>
            <p:cNvPr id="36" name="同心圆 35"/>
            <p:cNvSpPr/>
            <p:nvPr/>
          </p:nvSpPr>
          <p:spPr>
            <a:xfrm>
              <a:off x="280934" y="834195"/>
              <a:ext cx="4000500" cy="3940611"/>
            </a:xfrm>
            <a:prstGeom prst="donut">
              <a:avLst>
                <a:gd name="adj" fmla="val 4879"/>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7" name="椭圆 36"/>
            <p:cNvSpPr/>
            <p:nvPr/>
          </p:nvSpPr>
          <p:spPr>
            <a:xfrm>
              <a:off x="402086" y="928985"/>
              <a:ext cx="3825875" cy="3657303"/>
            </a:xfrm>
            <a:prstGeom prst="ellipse">
              <a:avLst/>
            </a:prstGeom>
            <a:blipFill dpi="0" rotWithShape="1">
              <a:blip r:embed="rId3"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TextBox 15"/>
          <p:cNvSpPr txBox="1"/>
          <p:nvPr/>
        </p:nvSpPr>
        <p:spPr>
          <a:xfrm>
            <a:off x="686594" y="2877344"/>
            <a:ext cx="5161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新型</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毒品</a:t>
            </a:r>
            <a:endParaRPr lang="en-US" altLang="zh-CN" sz="2000" b="1" dirty="0">
              <a:solidFill>
                <a:schemeClr val="bg1"/>
              </a:solidFill>
              <a:latin typeface="微软雅黑" pitchFamily="34" charset="-122"/>
              <a:ea typeface="微软雅黑" pitchFamily="34" charset="-122"/>
            </a:endParaRPr>
          </a:p>
        </p:txBody>
      </p:sp>
      <p:sp>
        <p:nvSpPr>
          <p:cNvPr id="48" name="TextBox 16"/>
          <p:cNvSpPr txBox="1"/>
          <p:nvPr/>
        </p:nvSpPr>
        <p:spPr>
          <a:xfrm>
            <a:off x="5828808" y="1151140"/>
            <a:ext cx="2200970" cy="384721"/>
          </a:xfrm>
          <a:prstGeom prst="rect">
            <a:avLst/>
          </a:prstGeom>
          <a:noFill/>
        </p:spPr>
        <p:txBody>
          <a:bodyPr wrap="square" lIns="0" tIns="0" rIns="0" bIns="0" rtlCol="0">
            <a:spAutoFit/>
          </a:bodyPr>
          <a:lstStyle/>
          <a:p>
            <a:pPr algn="just">
              <a:lnSpc>
                <a:spcPts val="1500"/>
              </a:lnSpc>
            </a:pPr>
            <a:r>
              <a:rPr lang="zh-CN" altLang="en-US" sz="1000" dirty="0">
                <a:solidFill>
                  <a:schemeClr val="bg1">
                    <a:lumMod val="85000"/>
                    <a:lumOff val="15000"/>
                  </a:schemeClr>
                </a:solidFill>
                <a:latin typeface="+mj-ea"/>
                <a:ea typeface="+mj-ea"/>
              </a:rPr>
              <a:t>毒品犯罪是危害社会的行为，即具有社会危害性；</a:t>
            </a:r>
          </a:p>
        </p:txBody>
      </p:sp>
      <p:sp>
        <p:nvSpPr>
          <p:cNvPr id="49" name="TextBox 17"/>
          <p:cNvSpPr txBox="1"/>
          <p:nvPr/>
        </p:nvSpPr>
        <p:spPr>
          <a:xfrm>
            <a:off x="6260931" y="2191530"/>
            <a:ext cx="2200970" cy="192360"/>
          </a:xfrm>
          <a:prstGeom prst="rect">
            <a:avLst/>
          </a:prstGeom>
          <a:noFill/>
        </p:spPr>
        <p:txBody>
          <a:bodyPr wrap="square" lIns="0" tIns="0" rIns="0" bIns="0" rtlCol="0">
            <a:spAutoFit/>
          </a:bodyPr>
          <a:lstStyle/>
          <a:p>
            <a:pPr algn="just">
              <a:lnSpc>
                <a:spcPts val="1500"/>
              </a:lnSpc>
            </a:pPr>
            <a:r>
              <a:rPr lang="zh-CN" altLang="en-US" sz="1000" dirty="0" smtClean="0">
                <a:solidFill>
                  <a:schemeClr val="bg1">
                    <a:lumMod val="85000"/>
                    <a:lumOff val="15000"/>
                  </a:schemeClr>
                </a:solidFill>
                <a:latin typeface="+mj-ea"/>
                <a:ea typeface="+mj-ea"/>
              </a:rPr>
              <a:t>事</a:t>
            </a:r>
            <a:r>
              <a:rPr lang="zh-CN" altLang="en-US" sz="1000" dirty="0">
                <a:solidFill>
                  <a:schemeClr val="bg1">
                    <a:lumMod val="85000"/>
                    <a:lumOff val="15000"/>
                  </a:schemeClr>
                </a:solidFill>
                <a:latin typeface="+mj-ea"/>
                <a:ea typeface="+mj-ea"/>
              </a:rPr>
              <a:t>违法性；</a:t>
            </a:r>
          </a:p>
        </p:txBody>
      </p:sp>
      <p:grpSp>
        <p:nvGrpSpPr>
          <p:cNvPr id="28" name="组合 34"/>
          <p:cNvGrpSpPr/>
          <p:nvPr/>
        </p:nvGrpSpPr>
        <p:grpSpPr>
          <a:xfrm>
            <a:off x="4344194" y="1734344"/>
            <a:ext cx="2209800" cy="2195013"/>
            <a:chOff x="280934" y="834195"/>
            <a:chExt cx="4000500" cy="3940611"/>
          </a:xfrm>
          <a:effectLst>
            <a:outerShdw blurRad="444500" dist="254000" dir="8100000" algn="tr" rotWithShape="0">
              <a:prstClr val="black">
                <a:alpha val="50000"/>
              </a:prstClr>
            </a:outerShdw>
          </a:effectLst>
        </p:grpSpPr>
        <p:sp>
          <p:nvSpPr>
            <p:cNvPr id="29" name="同心圆 28"/>
            <p:cNvSpPr/>
            <p:nvPr/>
          </p:nvSpPr>
          <p:spPr>
            <a:xfrm>
              <a:off x="280934" y="834195"/>
              <a:ext cx="4000500" cy="3940611"/>
            </a:xfrm>
            <a:prstGeom prst="donut">
              <a:avLst>
                <a:gd name="adj" fmla="val 4879"/>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0" name="椭圆 29"/>
            <p:cNvSpPr/>
            <p:nvPr/>
          </p:nvSpPr>
          <p:spPr>
            <a:xfrm>
              <a:off x="402086" y="928985"/>
              <a:ext cx="3825875" cy="3657303"/>
            </a:xfrm>
            <a:prstGeom prst="ellipse">
              <a:avLst/>
            </a:prstGeom>
            <a:blipFill dpi="0" rotWithShape="1">
              <a:blip r:embed="rId4"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935788" y="2950075"/>
            <a:ext cx="2209800" cy="2195013"/>
            <a:chOff x="280934" y="834195"/>
            <a:chExt cx="4000500" cy="3940611"/>
          </a:xfrm>
          <a:effectLst>
            <a:outerShdw blurRad="444500" dist="254000" dir="8100000" algn="tr" rotWithShape="0">
              <a:prstClr val="black">
                <a:alpha val="50000"/>
              </a:prstClr>
            </a:outerShdw>
          </a:effectLst>
        </p:grpSpPr>
        <p:sp>
          <p:nvSpPr>
            <p:cNvPr id="38" name="同心圆 37"/>
            <p:cNvSpPr/>
            <p:nvPr/>
          </p:nvSpPr>
          <p:spPr>
            <a:xfrm>
              <a:off x="280934" y="834195"/>
              <a:ext cx="4000500" cy="3940611"/>
            </a:xfrm>
            <a:prstGeom prst="donut">
              <a:avLst>
                <a:gd name="adj" fmla="val 4879"/>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1" name="椭圆 40"/>
            <p:cNvSpPr/>
            <p:nvPr/>
          </p:nvSpPr>
          <p:spPr>
            <a:xfrm>
              <a:off x="402086" y="928985"/>
              <a:ext cx="3825875" cy="3657303"/>
            </a:xfrm>
            <a:prstGeom prst="ellipse">
              <a:avLst/>
            </a:prstGeom>
            <a:blipFill dpi="0" rotWithShape="1">
              <a:blip r:embed="rId5"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cxnSp>
        <p:nvCxnSpPr>
          <p:cNvPr id="51" name="直接箭头连接符 50"/>
          <p:cNvCxnSpPr>
            <a:stCxn id="34" idx="7"/>
          </p:cNvCxnSpPr>
          <p:nvPr/>
        </p:nvCxnSpPr>
        <p:spPr>
          <a:xfrm flipV="1">
            <a:off x="1444595" y="2420144"/>
            <a:ext cx="537399" cy="2847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5" name="直接箭头连接符 54"/>
          <p:cNvCxnSpPr>
            <a:stCxn id="34" idx="6"/>
          </p:cNvCxnSpPr>
          <p:nvPr/>
        </p:nvCxnSpPr>
        <p:spPr>
          <a:xfrm flipV="1">
            <a:off x="1653091" y="3182144"/>
            <a:ext cx="2691103" cy="2614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9" name="直接箭头连接符 58"/>
          <p:cNvCxnSpPr>
            <a:stCxn id="34" idx="5"/>
          </p:cNvCxnSpPr>
          <p:nvPr/>
        </p:nvCxnSpPr>
        <p:spPr>
          <a:xfrm>
            <a:off x="1444595" y="3711709"/>
            <a:ext cx="5566599" cy="68963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4" name="椭圆 63"/>
          <p:cNvSpPr/>
          <p:nvPr/>
        </p:nvSpPr>
        <p:spPr>
          <a:xfrm>
            <a:off x="3658394" y="743744"/>
            <a:ext cx="596772" cy="5968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itchFamily="34" charset="-122"/>
                <a:ea typeface="微软雅黑" pitchFamily="34" charset="-122"/>
              </a:rPr>
              <a:t>冰毒</a:t>
            </a:r>
            <a:endParaRPr lang="zh-CN" altLang="en-US" sz="1600" b="1" dirty="0">
              <a:solidFill>
                <a:schemeClr val="bg1"/>
              </a:solidFill>
              <a:latin typeface="微软雅黑" pitchFamily="34" charset="-122"/>
              <a:ea typeface="微软雅黑" pitchFamily="34" charset="-122"/>
            </a:endParaRPr>
          </a:p>
        </p:txBody>
      </p:sp>
      <p:sp>
        <p:nvSpPr>
          <p:cNvPr id="65" name="椭圆 64"/>
          <p:cNvSpPr/>
          <p:nvPr/>
        </p:nvSpPr>
        <p:spPr>
          <a:xfrm>
            <a:off x="6020594" y="1581944"/>
            <a:ext cx="596772" cy="5968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微软雅黑" pitchFamily="34" charset="-122"/>
                <a:ea typeface="微软雅黑" pitchFamily="34" charset="-122"/>
              </a:rPr>
              <a:t>K</a:t>
            </a:r>
            <a:r>
              <a:rPr lang="zh-CN" altLang="en-US" sz="1600" b="1" dirty="0" smtClean="0">
                <a:solidFill>
                  <a:schemeClr val="bg1"/>
                </a:solidFill>
                <a:latin typeface="微软雅黑" pitchFamily="34" charset="-122"/>
                <a:ea typeface="微软雅黑" pitchFamily="34" charset="-122"/>
              </a:rPr>
              <a:t>粉</a:t>
            </a:r>
            <a:endParaRPr lang="zh-CN" altLang="en-US" sz="1600" b="1" dirty="0">
              <a:solidFill>
                <a:schemeClr val="bg1"/>
              </a:solidFill>
              <a:latin typeface="微软雅黑" pitchFamily="34" charset="-122"/>
              <a:ea typeface="微软雅黑" pitchFamily="34" charset="-122"/>
            </a:endParaRPr>
          </a:p>
        </p:txBody>
      </p:sp>
      <p:sp>
        <p:nvSpPr>
          <p:cNvPr id="66" name="椭圆 65"/>
          <p:cNvSpPr/>
          <p:nvPr/>
        </p:nvSpPr>
        <p:spPr>
          <a:xfrm>
            <a:off x="8077994" y="2496344"/>
            <a:ext cx="596772" cy="5968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itchFamily="34" charset="-122"/>
                <a:ea typeface="微软雅黑" pitchFamily="34" charset="-122"/>
              </a:rPr>
              <a:t>摇头丸</a:t>
            </a:r>
            <a:endParaRPr lang="zh-CN" altLang="en-US" sz="1200" b="1" dirty="0">
              <a:solidFill>
                <a:schemeClr val="bg1"/>
              </a:solidFill>
              <a:latin typeface="微软雅黑" pitchFamily="34" charset="-122"/>
              <a:ea typeface="微软雅黑" pitchFamily="34" charset="-122"/>
            </a:endParaRPr>
          </a:p>
        </p:txBody>
      </p:sp>
      <p:pic>
        <p:nvPicPr>
          <p:cNvPr id="67" name="图片 66" descr="图片3.png"/>
          <p:cNvPicPr>
            <a:picLocks noChangeAspect="1"/>
          </p:cNvPicPr>
          <p:nvPr/>
        </p:nvPicPr>
        <p:blipFill>
          <a:blip r:embed="rId6" cstate="print"/>
          <a:stretch>
            <a:fillRect/>
          </a:stretch>
        </p:blipFill>
        <p:spPr>
          <a:xfrm>
            <a:off x="0" y="4956128"/>
            <a:ext cx="6401594" cy="188960"/>
          </a:xfrm>
          <a:prstGeom prst="rect">
            <a:avLst/>
          </a:prstGeom>
        </p:spPr>
      </p:pic>
    </p:spTree>
    <p:extLst>
      <p:ext uri="{BB962C8B-B14F-4D97-AF65-F5344CB8AC3E}">
        <p14:creationId xmlns="" xmlns:p15="http://schemas.microsoft.com/office/powerpoint/2012/main" xmlns:p14="http://schemas.microsoft.com/office/powerpoint/2010/main" val="627322948"/>
      </p:ext>
    </p:extLst>
  </p:cSld>
  <p:clrMapOvr>
    <a:masterClrMapping/>
  </p:clrMapOvr>
  <mc:AlternateContent xmlns:mc="http://schemas.openxmlformats.org/markup-compatibility/2006">
    <mc:Choice xmlns="" xmlns:p15="http://schemas.microsoft.com/office/powerpoint/2012/main"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16" presetClass="entr" presetSubtype="26" fill="hold" nodeType="clickEffect">
                                  <p:stCondLst>
                                    <p:cond delay="0"/>
                                  </p:stCondLst>
                                  <p:childTnLst>
                                    <p:set>
                                      <p:cBhvr>
                                        <p:cTn id="8" dur="1" fill="hold">
                                          <p:stCondLst>
                                            <p:cond delay="0"/>
                                          </p:stCondLst>
                                        </p:cTn>
                                        <p:tgtEl>
                                          <p:spTgt spid="51"/>
                                        </p:tgtEl>
                                        <p:attrNameLst>
                                          <p:attrName>style.visibility</p:attrName>
                                        </p:attrNameLst>
                                      </p:cBhvr>
                                      <p:to>
                                        <p:strVal val="visible"/>
                                      </p:to>
                                    </p:set>
                                    <p:animEffect transition="in" filter="barn(inHorizontal)">
                                      <p:cBhvr>
                                        <p:cTn id="9" dur="500"/>
                                        <p:tgtEl>
                                          <p:spTgt spid="51"/>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amond(in)">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diamond(in)">
                                      <p:cBhvr>
                                        <p:cTn id="19" dur="2000"/>
                                        <p:tgtEl>
                                          <p:spTgt spid="6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nodeType="click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barn(inHorizontal)">
                                      <p:cBhvr>
                                        <p:cTn id="24" dur="500"/>
                                        <p:tgtEl>
                                          <p:spTgt spid="5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diamond(in)">
                                      <p:cBhvr>
                                        <p:cTn id="29" dur="20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diamond(in)">
                                      <p:cBhvr>
                                        <p:cTn id="34" dur="2000"/>
                                        <p:tgtEl>
                                          <p:spTgt spid="6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barn(inHorizontal)">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diamond(in)">
                                      <p:cBhvr>
                                        <p:cTn id="44" dur="20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diamond(in)">
                                      <p:cBhvr>
                                        <p:cTn id="49"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11 Rectángulo"/>
          <p:cNvSpPr/>
          <p:nvPr/>
        </p:nvSpPr>
        <p:spPr>
          <a:xfrm>
            <a:off x="519705" y="1352221"/>
            <a:ext cx="2372866" cy="610724"/>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lIns="68589" tIns="34295" rIns="68589" bIns="3429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冰毒</a:t>
            </a:r>
            <a:endParaRPr lang="en-US" altLang="zh-CN"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11 Rectángulo"/>
          <p:cNvSpPr/>
          <p:nvPr/>
        </p:nvSpPr>
        <p:spPr>
          <a:xfrm>
            <a:off x="3505994" y="1353345"/>
            <a:ext cx="2372866" cy="609600"/>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lIns="68589" tIns="34295" rIns="68589" bIns="3429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en-US" altLang="zh-CN"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K</a:t>
            </a:r>
            <a:r>
              <a:rPr lang="zh-CN" altLang="en-US"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粉</a:t>
            </a:r>
            <a:endParaRPr lang="en-US" altLang="zh-CN"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11 Rectángulo"/>
          <p:cNvSpPr/>
          <p:nvPr/>
        </p:nvSpPr>
        <p:spPr>
          <a:xfrm>
            <a:off x="6477794" y="1353344"/>
            <a:ext cx="2372866" cy="609600"/>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lIns="68589" tIns="34295" rIns="68589" bIns="3429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摇头丸</a:t>
            </a:r>
            <a:endParaRPr lang="en-US" altLang="zh-CN"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3201194" y="1429544"/>
            <a:ext cx="0" cy="2971800"/>
          </a:xfrm>
          <a:prstGeom prst="line">
            <a:avLst/>
          </a:prstGeom>
          <a:ln>
            <a:solidFill>
              <a:srgbClr val="FF0000"/>
            </a:solidFill>
          </a:ln>
        </p:spPr>
        <p:style>
          <a:lnRef idx="2">
            <a:schemeClr val="accent3"/>
          </a:lnRef>
          <a:fillRef idx="0">
            <a:schemeClr val="accent3"/>
          </a:fillRef>
          <a:effectRef idx="1">
            <a:schemeClr val="accent3"/>
          </a:effectRef>
          <a:fontRef idx="minor">
            <a:schemeClr val="tx1"/>
          </a:fontRef>
        </p:style>
      </p:cxnSp>
      <p:cxnSp>
        <p:nvCxnSpPr>
          <p:cNvPr id="8" name="直接连接符 7"/>
          <p:cNvCxnSpPr/>
          <p:nvPr/>
        </p:nvCxnSpPr>
        <p:spPr>
          <a:xfrm>
            <a:off x="6172994" y="1429544"/>
            <a:ext cx="0" cy="2971800"/>
          </a:xfrm>
          <a:prstGeom prst="line">
            <a:avLst/>
          </a:prstGeom>
          <a:ln>
            <a:solidFill>
              <a:srgbClr val="FF0000"/>
            </a:solidFill>
          </a:ln>
        </p:spPr>
        <p:style>
          <a:lnRef idx="2">
            <a:schemeClr val="accent3"/>
          </a:lnRef>
          <a:fillRef idx="0">
            <a:schemeClr val="accent3"/>
          </a:fillRef>
          <a:effectRef idx="1">
            <a:schemeClr val="accent3"/>
          </a:effectRef>
          <a:fontRef idx="minor">
            <a:schemeClr val="tx1"/>
          </a:fontRef>
        </p:style>
      </p:cxnSp>
      <p:sp>
        <p:nvSpPr>
          <p:cNvPr id="9" name="TextBox 8"/>
          <p:cNvSpPr txBox="1"/>
          <p:nvPr/>
        </p:nvSpPr>
        <p:spPr>
          <a:xfrm>
            <a:off x="6249194" y="2267744"/>
            <a:ext cx="2896394" cy="2523768"/>
          </a:xfrm>
          <a:prstGeom prst="rect">
            <a:avLst/>
          </a:prstGeom>
          <a:noFill/>
        </p:spPr>
        <p:txBody>
          <a:bodyPr wrap="square" rtlCol="0">
            <a:spAutoFit/>
          </a:bodyPr>
          <a:lstStyle/>
          <a:p>
            <a:pPr lvl="0" algn="l"/>
            <a:r>
              <a:rPr kumimoji="1" lang="zh-CN" altLang="en-US" sz="1400" b="1" kern="0" dirty="0" smtClean="0">
                <a:solidFill>
                  <a:schemeClr val="tx1">
                    <a:lumMod val="95000"/>
                    <a:lumOff val="5000"/>
                  </a:schemeClr>
                </a:solidFill>
                <a:latin typeface="楷体" pitchFamily="49" charset="-122"/>
                <a:ea typeface="楷体" pitchFamily="49" charset="-122"/>
                <a:cs typeface="Microsoft YaHei" charset="-122"/>
              </a:rPr>
              <a:t>人工合成毒品的一种，吸毒者食用 摇头丸 后，大脑皮层兴奋，在没有音乐的时候，头会轻微地晃动，有一种疲惫、欲睡的感觉。但当服用者受到音乐的刺激时，就会随着音乐的节拍不由自主地手舞足蹈、疯狂地摇头，音乐节奏越强烈，头晃动得越厉害，感觉越舒服，甚至有摇断了脖子的记录，故此被称之为“摇头丸”（现还有“奶茶”）。</a:t>
            </a:r>
          </a:p>
          <a:p>
            <a:endParaRPr lang="zh-CN" altLang="en-US" dirty="0"/>
          </a:p>
        </p:txBody>
      </p:sp>
      <p:pic>
        <p:nvPicPr>
          <p:cNvPr id="11" name="图片 10"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12" name="TextBox 11"/>
          <p:cNvSpPr txBox="1"/>
          <p:nvPr/>
        </p:nvSpPr>
        <p:spPr>
          <a:xfrm>
            <a:off x="0" y="2267744"/>
            <a:ext cx="3201194" cy="2308324"/>
          </a:xfrm>
          <a:prstGeom prst="rect">
            <a:avLst/>
          </a:prstGeom>
          <a:noFill/>
        </p:spPr>
        <p:txBody>
          <a:bodyPr wrap="square" rtlCol="0">
            <a:spAutoFit/>
          </a:bodyPr>
          <a:lstStyle/>
          <a:p>
            <a:pPr lvl="0" algn="l"/>
            <a:r>
              <a:rPr kumimoji="1" lang="zh-CN" altLang="en-US" sz="1400" b="1" kern="0" dirty="0" smtClean="0">
                <a:solidFill>
                  <a:schemeClr val="tx1">
                    <a:lumMod val="95000"/>
                    <a:lumOff val="5000"/>
                  </a:schemeClr>
                </a:solidFill>
                <a:latin typeface="楷体" pitchFamily="49" charset="-122"/>
                <a:ea typeface="楷体" pitchFamily="49" charset="-122"/>
                <a:cs typeface="Microsoft YaHei" charset="-122"/>
              </a:rPr>
              <a:t>冰毒（麻古），即兴奋剂甲基苯丙胺，因其原料外观为纯白结晶体，晶莹剔透，故被吸毒、贩毒者称为“冰”（</a:t>
            </a:r>
            <a:r>
              <a:rPr kumimoji="1" lang="en-US" altLang="zh-CN" sz="1400" b="1" kern="0" dirty="0" smtClean="0">
                <a:solidFill>
                  <a:schemeClr val="tx1">
                    <a:lumMod val="95000"/>
                    <a:lumOff val="5000"/>
                  </a:schemeClr>
                </a:solidFill>
                <a:latin typeface="楷体" pitchFamily="49" charset="-122"/>
                <a:ea typeface="楷体" pitchFamily="49" charset="-122"/>
                <a:cs typeface="Microsoft YaHei" charset="-122"/>
              </a:rPr>
              <a:t>Ice</a:t>
            </a:r>
            <a:r>
              <a:rPr kumimoji="1" lang="zh-CN" altLang="en-US" sz="1400" b="1" kern="0" dirty="0" smtClean="0">
                <a:solidFill>
                  <a:schemeClr val="tx1">
                    <a:lumMod val="95000"/>
                    <a:lumOff val="5000"/>
                  </a:schemeClr>
                </a:solidFill>
                <a:latin typeface="楷体" pitchFamily="49" charset="-122"/>
                <a:ea typeface="楷体" pitchFamily="49" charset="-122"/>
                <a:cs typeface="Microsoft YaHei" charset="-122"/>
              </a:rPr>
              <a:t>）。由于它的毒性剧烈，人们便称之为“冰毒”。该药小剂量时有短暂的兴奋抗疲劳作用，故其丸剂又有“大力丸”之称。此外，甲基苯丙胺是在麻黄素化学结构基础上改造而来，故又有去氧麻黄素之称。</a:t>
            </a:r>
            <a:endParaRPr kumimoji="1" lang="zh-CN" altLang="en-US" sz="1400" b="1" kern="0" dirty="0" smtClean="0">
              <a:solidFill>
                <a:schemeClr val="tx1">
                  <a:lumMod val="95000"/>
                  <a:lumOff val="5000"/>
                </a:schemeClr>
              </a:solidFill>
              <a:latin typeface="微软雅黑" pitchFamily="34" charset="-122"/>
              <a:ea typeface="微软雅黑" panose="020B0503020204020204" pitchFamily="34" charset="-122"/>
              <a:cs typeface="Microsoft YaHei" charset="-122"/>
            </a:endParaRPr>
          </a:p>
          <a:p>
            <a:endParaRPr lang="zh-CN" altLang="en-US" dirty="0"/>
          </a:p>
        </p:txBody>
      </p:sp>
      <p:sp>
        <p:nvSpPr>
          <p:cNvPr id="13" name="TextBox 12"/>
          <p:cNvSpPr txBox="1"/>
          <p:nvPr/>
        </p:nvSpPr>
        <p:spPr>
          <a:xfrm>
            <a:off x="3277394" y="2267744"/>
            <a:ext cx="2895600" cy="2031325"/>
          </a:xfrm>
          <a:prstGeom prst="rect">
            <a:avLst/>
          </a:prstGeom>
          <a:noFill/>
        </p:spPr>
        <p:txBody>
          <a:bodyPr wrap="square" rtlCol="0">
            <a:spAutoFit/>
          </a:bodyPr>
          <a:lstStyle/>
          <a:p>
            <a:pPr algn="l"/>
            <a:r>
              <a:rPr lang="en-US" altLang="zh-CN" sz="1400" b="1" dirty="0" smtClean="0">
                <a:solidFill>
                  <a:schemeClr val="tx1">
                    <a:lumMod val="95000"/>
                    <a:lumOff val="5000"/>
                  </a:schemeClr>
                </a:solidFill>
                <a:latin typeface="楷体" pitchFamily="49" charset="-122"/>
                <a:ea typeface="楷体" pitchFamily="49" charset="-122"/>
              </a:rPr>
              <a:t>K</a:t>
            </a:r>
            <a:r>
              <a:rPr lang="zh-CN" altLang="en-US" sz="1400" b="1" dirty="0" smtClean="0">
                <a:solidFill>
                  <a:schemeClr val="tx1">
                    <a:lumMod val="95000"/>
                    <a:lumOff val="5000"/>
                  </a:schemeClr>
                </a:solidFill>
                <a:latin typeface="楷体" pitchFamily="49" charset="-122"/>
                <a:ea typeface="楷体" pitchFamily="49" charset="-122"/>
              </a:rPr>
              <a:t>粉即“氯胺酮”，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z="1400" b="1" dirty="0">
              <a:solidFill>
                <a:schemeClr val="tx1">
                  <a:lumMod val="95000"/>
                  <a:lumOff val="5000"/>
                </a:schemeClr>
              </a:solidFill>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diamond(in)">
                                      <p:cBhvr>
                                        <p:cTn id="16" dur="2000"/>
                                        <p:tgtEl>
                                          <p:spTgt spid="1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diamond(in)">
                                      <p:cBhvr>
                                        <p:cTn id="32" dur="20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ppt_x</p:attrName>
                                        </p:attrNameLst>
                                      </p:cBhvr>
                                      <p:tavLst>
                                        <p:tav tm="0">
                                          <p:val>
                                            <p:strVal val="#ppt_x-.2"/>
                                          </p:val>
                                        </p:tav>
                                        <p:tav tm="100000">
                                          <p:val>
                                            <p:strVal val="#ppt_x"/>
                                          </p:val>
                                        </p:tav>
                                      </p:tavLst>
                                    </p:anim>
                                    <p:anim calcmode="lin" valueType="num">
                                      <p:cBhvr>
                                        <p:cTn id="3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
                                        </p:tgtEl>
                                      </p:cBhvr>
                                    </p:animEffect>
                                  </p:childTnLst>
                                </p:cTn>
                              </p:par>
                            </p:childTnLst>
                          </p:cTn>
                        </p:par>
                        <p:par>
                          <p:cTn id="40" fill="hold">
                            <p:stCondLst>
                              <p:cond delay="1000"/>
                            </p:stCondLst>
                            <p:childTnLst>
                              <p:par>
                                <p:cTn id="41" presetID="14" presetClass="entr" presetSubtype="1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diamond(in)">
                                      <p:cBhvr>
                                        <p:cTn id="48"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11 Rectángulo"/>
          <p:cNvSpPr/>
          <p:nvPr/>
        </p:nvSpPr>
        <p:spPr>
          <a:xfrm>
            <a:off x="1829594" y="819944"/>
            <a:ext cx="2362200" cy="565441"/>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lIns="68589" tIns="34295" rIns="68589" bIns="3429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传统型毒品</a:t>
            </a:r>
            <a:endParaRPr lang="en-US" altLang="zh-CN"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1" name="图片 10"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14" name="11 Rectángulo"/>
          <p:cNvSpPr/>
          <p:nvPr/>
        </p:nvSpPr>
        <p:spPr>
          <a:xfrm>
            <a:off x="4877594" y="819944"/>
            <a:ext cx="2362200" cy="565441"/>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lIns="68589" tIns="34295" rIns="68589" bIns="3429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400"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新型毒品</a:t>
            </a:r>
            <a:endParaRPr lang="en-US" altLang="zh-CN"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Pentagon 25"/>
          <p:cNvSpPr/>
          <p:nvPr/>
        </p:nvSpPr>
        <p:spPr>
          <a:xfrm>
            <a:off x="838994" y="1962944"/>
            <a:ext cx="455690" cy="273153"/>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0" tIns="34296" rIns="68590" bIns="34296" rtlCol="0" anchor="ctr"/>
          <a:lstStyle/>
          <a:p>
            <a:pPr algn="ctr"/>
            <a:r>
              <a:rPr lang="en-US" sz="1500" dirty="0">
                <a:solidFill>
                  <a:schemeClr val="tx1"/>
                </a:solidFill>
                <a:latin typeface="+mj-ea"/>
                <a:ea typeface="+mj-ea"/>
                <a:cs typeface="+mn-ea"/>
                <a:sym typeface="+mn-lt"/>
              </a:rPr>
              <a:t>01</a:t>
            </a:r>
            <a:endParaRPr lang="en-GB" sz="1500" dirty="0">
              <a:solidFill>
                <a:schemeClr val="tx1"/>
              </a:solidFill>
              <a:latin typeface="+mj-ea"/>
              <a:ea typeface="+mj-ea"/>
              <a:cs typeface="+mn-ea"/>
              <a:sym typeface="+mn-lt"/>
            </a:endParaRPr>
          </a:p>
        </p:txBody>
      </p:sp>
      <p:sp>
        <p:nvSpPr>
          <p:cNvPr id="18" name="Pentagon 25"/>
          <p:cNvSpPr/>
          <p:nvPr/>
        </p:nvSpPr>
        <p:spPr>
          <a:xfrm>
            <a:off x="838994" y="2801144"/>
            <a:ext cx="455690" cy="273153"/>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0" tIns="34296" rIns="68590" bIns="34296" rtlCol="0" anchor="ctr"/>
          <a:lstStyle/>
          <a:p>
            <a:pPr algn="ctr"/>
            <a:r>
              <a:rPr lang="en-US" sz="1500" dirty="0" smtClean="0">
                <a:solidFill>
                  <a:schemeClr val="tx1"/>
                </a:solidFill>
                <a:latin typeface="+mj-ea"/>
                <a:ea typeface="+mj-ea"/>
                <a:cs typeface="+mn-ea"/>
                <a:sym typeface="+mn-lt"/>
              </a:rPr>
              <a:t>02</a:t>
            </a:r>
            <a:endParaRPr lang="en-GB" sz="1500" dirty="0">
              <a:solidFill>
                <a:schemeClr val="tx1"/>
              </a:solidFill>
              <a:latin typeface="+mj-ea"/>
              <a:ea typeface="+mj-ea"/>
              <a:cs typeface="+mn-ea"/>
              <a:sym typeface="+mn-lt"/>
            </a:endParaRPr>
          </a:p>
        </p:txBody>
      </p:sp>
      <p:sp>
        <p:nvSpPr>
          <p:cNvPr id="19" name="Pentagon 25"/>
          <p:cNvSpPr/>
          <p:nvPr/>
        </p:nvSpPr>
        <p:spPr>
          <a:xfrm>
            <a:off x="838994" y="3715544"/>
            <a:ext cx="455690" cy="273153"/>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90" tIns="34296" rIns="68590" bIns="34296" rtlCol="0" anchor="ctr"/>
          <a:lstStyle/>
          <a:p>
            <a:pPr algn="ctr"/>
            <a:r>
              <a:rPr lang="en-US" sz="1500" dirty="0" smtClean="0">
                <a:solidFill>
                  <a:schemeClr val="tx1"/>
                </a:solidFill>
                <a:latin typeface="+mj-ea"/>
                <a:ea typeface="+mj-ea"/>
                <a:cs typeface="+mn-ea"/>
                <a:sym typeface="+mn-lt"/>
              </a:rPr>
              <a:t>03</a:t>
            </a:r>
            <a:endParaRPr lang="en-GB" sz="1500" dirty="0">
              <a:solidFill>
                <a:schemeClr val="tx1"/>
              </a:solidFill>
              <a:latin typeface="+mj-ea"/>
              <a:ea typeface="+mj-ea"/>
              <a:cs typeface="+mn-ea"/>
              <a:sym typeface="+mn-lt"/>
            </a:endParaRPr>
          </a:p>
        </p:txBody>
      </p:sp>
      <p:sp>
        <p:nvSpPr>
          <p:cNvPr id="22" name="矩形 21"/>
          <p:cNvSpPr/>
          <p:nvPr/>
        </p:nvSpPr>
        <p:spPr>
          <a:xfrm>
            <a:off x="1524794" y="1658144"/>
            <a:ext cx="7086600" cy="923330"/>
          </a:xfrm>
          <a:prstGeom prst="rect">
            <a:avLst/>
          </a:prstGeom>
        </p:spPr>
        <p:txBody>
          <a:bodyPr wrap="square">
            <a:spAutoFit/>
          </a:bodyPr>
          <a:lstStyle/>
          <a:p>
            <a:pPr algn="l"/>
            <a:r>
              <a:rPr lang="zh-CN" altLang="en-US" b="1" dirty="0" smtClean="0">
                <a:latin typeface="楷体" pitchFamily="49" charset="-122"/>
                <a:ea typeface="楷体" pitchFamily="49" charset="-122"/>
              </a:rPr>
              <a:t>新型毒品大部分是通过人工合成的化学合成类毒品，而鸦片、海洛因等麻醉药品主要是罂粟等毒品原植物再加工的半合成类毒品。所以新型毒品又叫“实验室毒品”、“化学合成毒品”。</a:t>
            </a:r>
            <a:endParaRPr lang="zh-CN" altLang="en-US" b="1" dirty="0">
              <a:latin typeface="楷体" pitchFamily="49" charset="-122"/>
              <a:ea typeface="楷体" pitchFamily="49" charset="-122"/>
            </a:endParaRPr>
          </a:p>
        </p:txBody>
      </p:sp>
      <p:sp>
        <p:nvSpPr>
          <p:cNvPr id="23" name="矩形 22"/>
          <p:cNvSpPr/>
          <p:nvPr/>
        </p:nvSpPr>
        <p:spPr>
          <a:xfrm>
            <a:off x="1524794" y="2648744"/>
            <a:ext cx="6705600" cy="646331"/>
          </a:xfrm>
          <a:prstGeom prst="rect">
            <a:avLst/>
          </a:prstGeom>
        </p:spPr>
        <p:txBody>
          <a:bodyPr wrap="square">
            <a:spAutoFit/>
          </a:bodyPr>
          <a:lstStyle/>
          <a:p>
            <a:pPr algn="l"/>
            <a:r>
              <a:rPr lang="zh-CN" altLang="en-US" b="1" dirty="0" smtClean="0">
                <a:solidFill>
                  <a:schemeClr val="tx1">
                    <a:lumMod val="95000"/>
                    <a:lumOff val="5000"/>
                  </a:schemeClr>
                </a:solidFill>
                <a:latin typeface="楷体" pitchFamily="49" charset="-122"/>
                <a:ea typeface="楷体" pitchFamily="49" charset="-122"/>
              </a:rPr>
              <a:t>传统毒品多采用吸烟式或注射等方法吸食滥用；新型毒品大多为片剂或粉末，吸食者多采用口服或鼻吸式，具有较强的隐蔽性。</a:t>
            </a:r>
            <a:endParaRPr lang="zh-CN" altLang="en-US" b="1" dirty="0">
              <a:solidFill>
                <a:schemeClr val="tx1">
                  <a:lumMod val="95000"/>
                  <a:lumOff val="5000"/>
                </a:schemeClr>
              </a:solidFill>
              <a:latin typeface="楷体" pitchFamily="49" charset="-122"/>
              <a:ea typeface="楷体" pitchFamily="49" charset="-122"/>
            </a:endParaRPr>
          </a:p>
        </p:txBody>
      </p:sp>
      <p:sp>
        <p:nvSpPr>
          <p:cNvPr id="24" name="矩形 23"/>
          <p:cNvSpPr/>
          <p:nvPr/>
        </p:nvSpPr>
        <p:spPr>
          <a:xfrm>
            <a:off x="1524794" y="3486944"/>
            <a:ext cx="6781800" cy="1200329"/>
          </a:xfrm>
          <a:prstGeom prst="rect">
            <a:avLst/>
          </a:prstGeom>
        </p:spPr>
        <p:txBody>
          <a:bodyPr wrap="square">
            <a:spAutoFit/>
          </a:bodyPr>
          <a:lstStyle/>
          <a:p>
            <a:pPr algn="l"/>
            <a:r>
              <a:rPr lang="zh-CN" altLang="en-US" b="1" dirty="0" smtClean="0">
                <a:latin typeface="楷体" pitchFamily="49" charset="-122"/>
                <a:ea typeface="楷体" pitchFamily="49" charset="-122"/>
              </a:rPr>
              <a:t>传统毒品吸食者一般是在吸食前犯罪，由于对毒品的强烈渴求，为了获取毒资而去杀人、抢劫、盗窃；而冰毒、摇头丸等新型毒品吸食者一般由于在吸食后会出现幻觉、极度的兴奋、抑郁等精神病症状，从而导致行为失控造成暴力犯罪。</a:t>
            </a:r>
            <a:endParaRPr lang="zh-CN" altLang="en-US" b="1" dirty="0">
              <a:latin typeface="楷体" pitchFamily="49" charset="-122"/>
              <a:ea typeface="楷体" pitchFamily="49" charset="-122"/>
            </a:endParaRPr>
          </a:p>
        </p:txBody>
      </p:sp>
      <p:sp>
        <p:nvSpPr>
          <p:cNvPr id="25" name="TextBox 24"/>
          <p:cNvSpPr txBox="1"/>
          <p:nvPr/>
        </p:nvSpPr>
        <p:spPr>
          <a:xfrm>
            <a:off x="4039394" y="819944"/>
            <a:ext cx="914400" cy="584775"/>
          </a:xfrm>
          <a:prstGeom prst="rect">
            <a:avLst/>
          </a:prstGeom>
          <a:noFill/>
        </p:spPr>
        <p:txBody>
          <a:bodyPr wrap="square" rtlCol="0">
            <a:spAutoFit/>
          </a:bodyPr>
          <a:lstStyle/>
          <a:p>
            <a:r>
              <a:rPr lang="en-US" altLang="zh-CN" sz="3200" dirty="0" smtClean="0">
                <a:solidFill>
                  <a:schemeClr val="tx1">
                    <a:lumMod val="95000"/>
                    <a:lumOff val="5000"/>
                  </a:schemeClr>
                </a:solidFill>
              </a:rPr>
              <a:t>VS</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Scale>
                                      <p:cBhvr>
                                        <p:cTn id="17" dur="1000" decel="50000" fill="hold">
                                          <p:stCondLst>
                                            <p:cond delay="0"/>
                                          </p:stCondLst>
                                        </p:cTn>
                                        <p:tgtEl>
                                          <p:spTgt spid="2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xEl>
                                              <p:pRg st="0" end="0"/>
                                            </p:txEl>
                                          </p:spTgt>
                                        </p:tgtEl>
                                        <p:attrNameLst>
                                          <p:attrName>ppt_x</p:attrName>
                                          <p:attrName>ppt_y</p:attrName>
                                        </p:attrNameLst>
                                      </p:cBhvr>
                                    </p:animMotion>
                                    <p:animEffect transition="in" filter="fade">
                                      <p:cBhvr>
                                        <p:cTn id="19" dur="1000"/>
                                        <p:tgtEl>
                                          <p:spTgt spid="2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strips(downLef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22">
                                            <p:txEl>
                                              <p:pRg st="0" end="0"/>
                                            </p:txEl>
                                          </p:spTgt>
                                        </p:tgtEl>
                                        <p:attrNameLst>
                                          <p:attrName>style.visibility</p:attrName>
                                        </p:attrNameLst>
                                      </p:cBhvr>
                                      <p:to>
                                        <p:strVal val="visible"/>
                                      </p:to>
                                    </p:set>
                                    <p:animEffect transition="in" filter="dissolve">
                                      <p:cBhvr>
                                        <p:cTn id="34" dur="500"/>
                                        <p:tgtEl>
                                          <p:spTgt spid="2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trips(downLeft)">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23">
                                            <p:txEl>
                                              <p:pRg st="0" end="0"/>
                                            </p:txEl>
                                          </p:spTgt>
                                        </p:tgtEl>
                                        <p:attrNameLst>
                                          <p:attrName>style.visibility</p:attrName>
                                        </p:attrNameLst>
                                      </p:cBhvr>
                                      <p:to>
                                        <p:strVal val="visible"/>
                                      </p:to>
                                    </p:set>
                                    <p:animEffect transition="in" filter="dissolve">
                                      <p:cBhvr>
                                        <p:cTn id="44" dur="500"/>
                                        <p:tgtEl>
                                          <p:spTgt spid="2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strips(downLeft)">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24">
                                            <p:txEl>
                                              <p:pRg st="0" end="0"/>
                                            </p:txEl>
                                          </p:spTgt>
                                        </p:tgtEl>
                                        <p:attrNameLst>
                                          <p:attrName>style.visibility</p:attrName>
                                        </p:attrNameLst>
                                      </p:cBhvr>
                                      <p:to>
                                        <p:strVal val="visible"/>
                                      </p:to>
                                    </p:set>
                                    <p:animEffect transition="in" filter="dissolve">
                                      <p:cBhvr>
                                        <p:cTn id="54"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stretch>
            <a:fillRect/>
          </a:stretch>
        </p:blipFill>
        <p:spPr>
          <a:xfrm>
            <a:off x="4363" y="0"/>
            <a:ext cx="9136863" cy="5145088"/>
          </a:xfrm>
          <a:prstGeom prst="rect">
            <a:avLst/>
          </a:prstGeom>
          <a:blipFill>
            <a:blip r:embed="rId4" cstate="print"/>
            <a:stretch>
              <a:fillRect/>
            </a:stretch>
          </a:blipFill>
        </p:spPr>
      </p:pic>
      <p:pic>
        <p:nvPicPr>
          <p:cNvPr id="4" name="1.mp3">
            <a:hlinkClick r:id="" action="ppaction://media"/>
          </p:cNvPr>
          <p:cNvPicPr>
            <a:picLocks noChangeAspect="1"/>
          </p:cNvPicPr>
          <p:nvPr>
            <a:videoFile r:link="rId1"/>
            <p:extLst>
              <p:ext uri="{DAA4B4D4-6D71-4841-9C94-3DE7FCFB9230}">
                <p14:media xmlns:p14="http://schemas.microsoft.com/office/powerpoint/2010/main" xmlns:p15="http://schemas.microsoft.com/office/powerpoint/2012/main" xmlns="" r:embed="rId8"/>
              </p:ext>
            </p:extLst>
          </p:nvPr>
        </p:nvPicPr>
        <p:blipFill>
          <a:blip r:embed="rId9" cstate="print"/>
          <a:stretch>
            <a:fillRect/>
          </a:stretch>
        </p:blipFill>
        <p:spPr>
          <a:xfrm>
            <a:off x="903288" y="-856456"/>
            <a:ext cx="609600" cy="609600"/>
          </a:xfrm>
          <a:prstGeom prst="rect">
            <a:avLst/>
          </a:prstGeom>
        </p:spPr>
      </p:pic>
      <p:pic>
        <p:nvPicPr>
          <p:cNvPr id="60" name="图片 59" descr="分点分点分.png"/>
          <p:cNvPicPr>
            <a:picLocks noChangeAspect="1"/>
          </p:cNvPicPr>
          <p:nvPr/>
        </p:nvPicPr>
        <p:blipFill>
          <a:blip r:embed="rId10" cstate="print"/>
          <a:stretch>
            <a:fillRect/>
          </a:stretch>
        </p:blipFill>
        <p:spPr>
          <a:xfrm>
            <a:off x="381794" y="972344"/>
            <a:ext cx="1866667" cy="1714286"/>
          </a:xfrm>
          <a:prstGeom prst="rect">
            <a:avLst/>
          </a:prstGeom>
        </p:spPr>
      </p:pic>
      <p:sp>
        <p:nvSpPr>
          <p:cNvPr id="61" name="云形 60"/>
          <p:cNvSpPr/>
          <p:nvPr/>
        </p:nvSpPr>
        <p:spPr bwMode="auto">
          <a:xfrm>
            <a:off x="2667794" y="515144"/>
            <a:ext cx="5943600" cy="3429000"/>
          </a:xfrm>
          <a:prstGeom prst="cloud">
            <a:avLst/>
          </a:prstGeom>
          <a:solidFill>
            <a:srgbClr val="C00000">
              <a:alpha val="66000"/>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latin typeface="微软雅黑" pitchFamily="34" charset="-122"/>
              <a:ea typeface="微软雅黑" panose="020B0503020204020204" pitchFamily="34" charset="-122"/>
            </a:endParaRPr>
          </a:p>
        </p:txBody>
      </p:sp>
      <p:sp>
        <p:nvSpPr>
          <p:cNvPr id="62" name="TextBox 61"/>
          <p:cNvSpPr txBox="1"/>
          <p:nvPr/>
        </p:nvSpPr>
        <p:spPr>
          <a:xfrm>
            <a:off x="3429794" y="1048544"/>
            <a:ext cx="3733800" cy="1446550"/>
          </a:xfrm>
          <a:prstGeom prst="rect">
            <a:avLst/>
          </a:prstGeom>
          <a:noFill/>
        </p:spPr>
        <p:txBody>
          <a:bodyPr wrap="square" rtlCol="0">
            <a:spAutoFit/>
            <a:scene3d>
              <a:camera prst="perspectiveRelaxedModerately"/>
              <a:lightRig rig="threePt" dir="t"/>
            </a:scene3d>
          </a:bodyPr>
          <a:lstStyle/>
          <a:p>
            <a:endParaRPr lang="en-US" altLang="zh-CN" sz="20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anose="020B0503020204020204" pitchFamily="34" charset="-122"/>
            </a:endParaRPr>
          </a:p>
          <a:p>
            <a:r>
              <a:rPr lang="zh-CN" altLang="en-US" sz="32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anose="020B0503020204020204" pitchFamily="34" charset="-122"/>
              </a:rPr>
              <a:t>健康人生 绿色无毒</a:t>
            </a:r>
            <a:endParaRPr lang="en-US" altLang="zh-CN" sz="32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anose="020B0503020204020204" pitchFamily="34" charset="-122"/>
            </a:endParaRPr>
          </a:p>
          <a:p>
            <a:endParaRPr lang="zh-CN" altLang="en-US" dirty="0" smtClean="0">
              <a:solidFill>
                <a:srgbClr val="FFFF00"/>
              </a:solidFill>
              <a:effectLst>
                <a:outerShdw blurRad="60007" dir="2000400" sy="-30000" kx="-800400" algn="bl" rotWithShape="0">
                  <a:prstClr val="black">
                    <a:alpha val="20000"/>
                  </a:prstClr>
                </a:outerShdw>
              </a:effectLst>
            </a:endParaRPr>
          </a:p>
          <a:p>
            <a:endParaRPr lang="zh-CN" altLang="en-US" dirty="0">
              <a:solidFill>
                <a:srgbClr val="FFFF00"/>
              </a:solidFill>
              <a:effectLst>
                <a:outerShdw blurRad="60007" dir="2000400" sy="-30000" kx="-800400" algn="bl" rotWithShape="0">
                  <a:prstClr val="black">
                    <a:alpha val="20000"/>
                  </a:prstClr>
                </a:outerShdw>
              </a:effectLst>
            </a:endParaRPr>
          </a:p>
        </p:txBody>
      </p:sp>
      <p:sp>
        <p:nvSpPr>
          <p:cNvPr id="63" name="TextBox 62"/>
          <p:cNvSpPr txBox="1"/>
          <p:nvPr/>
        </p:nvSpPr>
        <p:spPr>
          <a:xfrm>
            <a:off x="4115594" y="1962944"/>
            <a:ext cx="3733800" cy="646331"/>
          </a:xfrm>
          <a:prstGeom prst="rect">
            <a:avLst/>
          </a:prstGeom>
          <a:noFill/>
        </p:spPr>
        <p:txBody>
          <a:bodyPr wrap="square" rtlCol="0">
            <a:spAutoFit/>
          </a:bodyPr>
          <a:lstStyle/>
          <a:p>
            <a:r>
              <a:rPr lang="zh-CN" altLang="en-US" b="1" dirty="0" smtClean="0">
                <a:solidFill>
                  <a:srgbClr val="FFFF00"/>
                </a:solidFill>
                <a:latin typeface="微软雅黑" pitchFamily="34" charset="-122"/>
                <a:ea typeface="微软雅黑" panose="020B0503020204020204" pitchFamily="34" charset="-122"/>
              </a:rPr>
              <a:t>远离毒品  珍爱生命 做合格法公民</a:t>
            </a:r>
            <a:endParaRPr lang="en-US" altLang="zh-CN" b="1" dirty="0" smtClean="0">
              <a:solidFill>
                <a:srgbClr val="FFFF00"/>
              </a:solidFill>
              <a:latin typeface="微软雅黑" pitchFamily="34" charset="-122"/>
              <a:ea typeface="微软雅黑" panose="020B0503020204020204" pitchFamily="34" charset="-122"/>
            </a:endParaRPr>
          </a:p>
          <a:p>
            <a:endParaRPr lang="zh-CN" altLang="en-US" dirty="0"/>
          </a:p>
        </p:txBody>
      </p:sp>
      <p:cxnSp>
        <p:nvCxnSpPr>
          <p:cNvPr id="65" name="直接连接符 64"/>
          <p:cNvCxnSpPr/>
          <p:nvPr/>
        </p:nvCxnSpPr>
        <p:spPr>
          <a:xfrm>
            <a:off x="5182394" y="2648744"/>
            <a:ext cx="685800" cy="0"/>
          </a:xfrm>
          <a:prstGeom prst="line">
            <a:avLst/>
          </a:prstGeom>
          <a:ln>
            <a:solidFill>
              <a:srgbClr val="FFFF00"/>
            </a:solidFill>
          </a:ln>
        </p:spPr>
        <p:style>
          <a:lnRef idx="3">
            <a:schemeClr val="accent6"/>
          </a:lnRef>
          <a:fillRef idx="0">
            <a:schemeClr val="accent6"/>
          </a:fillRef>
          <a:effectRef idx="2">
            <a:schemeClr val="accent6"/>
          </a:effectRef>
          <a:fontRef idx="minor">
            <a:schemeClr val="tx1"/>
          </a:fontRef>
        </p:style>
      </p:cxnSp>
      <p:sp>
        <p:nvSpPr>
          <p:cNvPr id="68" name="TextBox 67"/>
          <p:cNvSpPr txBox="1"/>
          <p:nvPr/>
        </p:nvSpPr>
        <p:spPr>
          <a:xfrm>
            <a:off x="5791994" y="2496344"/>
            <a:ext cx="2057400" cy="461665"/>
          </a:xfrm>
          <a:prstGeom prst="rect">
            <a:avLst/>
          </a:prstGeom>
          <a:noFill/>
        </p:spPr>
        <p:txBody>
          <a:bodyPr wrap="square" rtlCol="0">
            <a:spAutoFit/>
          </a:bodyPr>
          <a:lstStyle/>
          <a:p>
            <a:r>
              <a:rPr lang="zh-CN" altLang="en-US" sz="1200" b="1" dirty="0" smtClean="0">
                <a:solidFill>
                  <a:srgbClr val="FFFF00"/>
                </a:solidFill>
              </a:rPr>
              <a:t>主讲人：彭杰</a:t>
            </a:r>
            <a:endParaRPr lang="en-US" altLang="zh-CN" sz="1200" b="1" dirty="0" smtClean="0">
              <a:solidFill>
                <a:srgbClr val="FFFF00"/>
              </a:solidFill>
            </a:endParaRPr>
          </a:p>
          <a:p>
            <a:r>
              <a:rPr lang="zh-CN" altLang="en-US" sz="1200" b="1" dirty="0" smtClean="0">
                <a:solidFill>
                  <a:srgbClr val="FFFF00"/>
                </a:solidFill>
              </a:rPr>
              <a:t>联系方式：</a:t>
            </a:r>
            <a:r>
              <a:rPr lang="en-US" altLang="zh-CN" sz="1200" b="1" dirty="0" smtClean="0">
                <a:solidFill>
                  <a:srgbClr val="FFFF00"/>
                </a:solidFill>
                <a:latin typeface="楷体" pitchFamily="49" charset="-122"/>
                <a:ea typeface="楷体" pitchFamily="49" charset="-122"/>
              </a:rPr>
              <a:t>13617345938</a:t>
            </a:r>
            <a:endParaRPr lang="zh-CN" altLang="en-US" sz="1200" b="1" dirty="0">
              <a:solidFill>
                <a:srgbClr val="FFFF00"/>
              </a:solidFill>
              <a:latin typeface="楷体" pitchFamily="49" charset="-122"/>
              <a:ea typeface="楷体" pitchFamily="49" charset="-122"/>
            </a:endParaRPr>
          </a:p>
        </p:txBody>
      </p:sp>
      <p:sp>
        <p:nvSpPr>
          <p:cNvPr id="10" name="TextBox 9"/>
          <p:cNvSpPr txBox="1"/>
          <p:nvPr/>
        </p:nvSpPr>
        <p:spPr>
          <a:xfrm>
            <a:off x="610394" y="2724944"/>
            <a:ext cx="1371600" cy="369332"/>
          </a:xfrm>
          <a:prstGeom prst="rect">
            <a:avLst/>
          </a:prstGeom>
          <a:noFill/>
        </p:spPr>
        <p:txBody>
          <a:bodyPr wrap="square" rtlCol="0">
            <a:spAutoFit/>
          </a:bodyPr>
          <a:lstStyle/>
          <a:p>
            <a:r>
              <a:rPr lang="en-US" altLang="zh-CN" dirty="0" smtClean="0">
                <a:latin typeface="微软雅黑" pitchFamily="34" charset="-122"/>
                <a:ea typeface="微软雅黑" pitchFamily="34" charset="-122"/>
              </a:rPr>
              <a:t>6.26</a:t>
            </a:r>
            <a:r>
              <a:rPr lang="zh-CN" altLang="en-US" dirty="0" smtClean="0">
                <a:latin typeface="微软雅黑" pitchFamily="34" charset="-122"/>
                <a:ea typeface="微软雅黑" pitchFamily="34" charset="-122"/>
              </a:rPr>
              <a:t>禁毒日</a:t>
            </a:r>
            <a:endParaRPr lang="zh-CN" altLang="en-US"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video>
              <p:cMediaNode vol="80000">
                <p:cTn id="2" repeatCount="indefinite" fill="hold" display="0">
                  <p:stCondLst>
                    <p:cond delay="indefinite"/>
                  </p:stCondLst>
                  <p:endCondLst>
                    <p:cond evt="onPrev" delay="0">
                      <p:tgtEl>
                        <p:sldTgt/>
                      </p:tgtEl>
                    </p:cond>
                    <p:cond evt="onStopAudio" delay="0">
                      <p:tgtEl>
                        <p:sldTgt/>
                      </p:tgtEl>
                    </p:cond>
                  </p:end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4" name="图片 3" descr="图片9.png"/>
          <p:cNvPicPr>
            <a:picLocks noChangeAspect="1"/>
          </p:cNvPicPr>
          <p:nvPr/>
        </p:nvPicPr>
        <p:blipFill>
          <a:blip r:embed="rId2" cstate="print"/>
          <a:stretch>
            <a:fillRect/>
          </a:stretch>
        </p:blipFill>
        <p:spPr>
          <a:xfrm>
            <a:off x="0" y="1734344"/>
            <a:ext cx="3011151" cy="3245783"/>
          </a:xfrm>
          <a:prstGeom prst="rect">
            <a:avLst/>
          </a:prstGeom>
        </p:spPr>
      </p:pic>
      <p:pic>
        <p:nvPicPr>
          <p:cNvPr id="5" name="图片 4" descr="图片3.png"/>
          <p:cNvPicPr>
            <a:picLocks noChangeAspect="1"/>
          </p:cNvPicPr>
          <p:nvPr/>
        </p:nvPicPr>
        <p:blipFill>
          <a:blip r:embed="rId3" cstate="print"/>
          <a:stretch>
            <a:fillRect/>
          </a:stretch>
        </p:blipFill>
        <p:spPr>
          <a:xfrm>
            <a:off x="0" y="4956128"/>
            <a:ext cx="9145588" cy="188960"/>
          </a:xfrm>
          <a:prstGeom prst="rect">
            <a:avLst/>
          </a:prstGeom>
        </p:spPr>
      </p:pic>
      <p:pic>
        <p:nvPicPr>
          <p:cNvPr id="6" name="图片 5" descr="图片10.png"/>
          <p:cNvPicPr>
            <a:picLocks noChangeAspect="1"/>
          </p:cNvPicPr>
          <p:nvPr/>
        </p:nvPicPr>
        <p:blipFill>
          <a:blip r:embed="rId4" cstate="print"/>
          <a:stretch>
            <a:fillRect/>
          </a:stretch>
        </p:blipFill>
        <p:spPr>
          <a:xfrm>
            <a:off x="1677194" y="3105944"/>
            <a:ext cx="647619" cy="1867236"/>
          </a:xfrm>
          <a:prstGeom prst="rect">
            <a:avLst/>
          </a:prstGeom>
        </p:spPr>
      </p:pic>
      <p:sp>
        <p:nvSpPr>
          <p:cNvPr id="7" name="TextBox 6"/>
          <p:cNvSpPr txBox="1"/>
          <p:nvPr/>
        </p:nvSpPr>
        <p:spPr>
          <a:xfrm rot="19836153">
            <a:off x="1028847" y="2617012"/>
            <a:ext cx="1600200" cy="369332"/>
          </a:xfrm>
          <a:prstGeom prst="rect">
            <a:avLst/>
          </a:prstGeom>
          <a:noFill/>
        </p:spPr>
        <p:txBody>
          <a:bodyPr wrap="square" rtlCol="0">
            <a:spAutoFit/>
          </a:bodyPr>
          <a:lstStyle/>
          <a:p>
            <a:r>
              <a:rPr lang="zh-CN" altLang="en-US" b="1" dirty="0" smtClean="0">
                <a:solidFill>
                  <a:schemeClr val="bg1"/>
                </a:solidFill>
                <a:latin typeface="方正粗黑宋简体" pitchFamily="2" charset="-122"/>
                <a:ea typeface="方正粗黑宋简体" pitchFamily="2" charset="-122"/>
              </a:rPr>
              <a:t>毒品的危害</a:t>
            </a:r>
            <a:endParaRPr lang="zh-CN" altLang="en-US" b="1" dirty="0">
              <a:solidFill>
                <a:schemeClr val="bg1"/>
              </a:solidFill>
              <a:latin typeface="方正粗黑宋简体" pitchFamily="2" charset="-122"/>
              <a:ea typeface="方正粗黑宋简体" pitchFamily="2" charset="-122"/>
            </a:endParaRPr>
          </a:p>
        </p:txBody>
      </p:sp>
      <p:grpSp>
        <p:nvGrpSpPr>
          <p:cNvPr id="14" name="组合 13"/>
          <p:cNvGrpSpPr>
            <a:grpSpLocks noChangeAspect="1"/>
          </p:cNvGrpSpPr>
          <p:nvPr/>
        </p:nvGrpSpPr>
        <p:grpSpPr>
          <a:xfrm>
            <a:off x="4115593" y="1200944"/>
            <a:ext cx="2015269" cy="1680000"/>
            <a:chOff x="1017666" y="1460660"/>
            <a:chExt cx="1241816" cy="1034848"/>
          </a:xfrm>
        </p:grpSpPr>
        <p:grpSp>
          <p:nvGrpSpPr>
            <p:cNvPr id="15" name="组合 60"/>
            <p:cNvGrpSpPr/>
            <p:nvPr/>
          </p:nvGrpSpPr>
          <p:grpSpPr>
            <a:xfrm>
              <a:off x="1017666" y="1460660"/>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六边形 1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86054" y="1808549"/>
              <a:ext cx="872404" cy="284377"/>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危害身心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a:grpSpLocks noChangeAspect="1"/>
          </p:cNvGrpSpPr>
          <p:nvPr/>
        </p:nvGrpSpPr>
        <p:grpSpPr>
          <a:xfrm>
            <a:off x="6172994" y="1200944"/>
            <a:ext cx="2015269" cy="1680000"/>
            <a:chOff x="1017666" y="1460660"/>
            <a:chExt cx="1241816" cy="1034848"/>
          </a:xfrm>
        </p:grpSpPr>
        <p:grpSp>
          <p:nvGrpSpPr>
            <p:cNvPr id="30" name="组合 60"/>
            <p:cNvGrpSpPr/>
            <p:nvPr/>
          </p:nvGrpSpPr>
          <p:grpSpPr>
            <a:xfrm>
              <a:off x="1017666" y="1460660"/>
              <a:ext cx="1241816" cy="1034848"/>
              <a:chOff x="1017666" y="1609725"/>
              <a:chExt cx="1241816" cy="1034848"/>
            </a:xfrm>
          </p:grpSpPr>
          <p:sp>
            <p:nvSpPr>
              <p:cNvPr id="32" name="六边形 31"/>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六边形 32"/>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1186053" y="1808549"/>
              <a:ext cx="872404" cy="284377"/>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a:grpSpLocks noChangeAspect="1"/>
          </p:cNvGrpSpPr>
          <p:nvPr/>
        </p:nvGrpSpPr>
        <p:grpSpPr>
          <a:xfrm>
            <a:off x="5106194" y="2877344"/>
            <a:ext cx="2015269" cy="1680000"/>
            <a:chOff x="1017666" y="1460660"/>
            <a:chExt cx="1241816" cy="1034848"/>
          </a:xfrm>
        </p:grpSpPr>
        <p:grpSp>
          <p:nvGrpSpPr>
            <p:cNvPr id="35" name="组合 60"/>
            <p:cNvGrpSpPr/>
            <p:nvPr/>
          </p:nvGrpSpPr>
          <p:grpSpPr>
            <a:xfrm>
              <a:off x="1017666" y="1460660"/>
              <a:ext cx="1241816" cy="1034848"/>
              <a:chOff x="1017666" y="1609725"/>
              <a:chExt cx="1241816" cy="1034848"/>
            </a:xfrm>
          </p:grpSpPr>
          <p:sp>
            <p:nvSpPr>
              <p:cNvPr id="37" name="六边形 3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六边形 3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6" name="TextBox 35"/>
            <p:cNvSpPr txBox="1"/>
            <p:nvPr/>
          </p:nvSpPr>
          <p:spPr>
            <a:xfrm>
              <a:off x="1186053" y="1808549"/>
              <a:ext cx="872404" cy="284377"/>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危害社会</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a:grpSpLocks noChangeAspect="1"/>
          </p:cNvGrpSpPr>
          <p:nvPr/>
        </p:nvGrpSpPr>
        <p:grpSpPr>
          <a:xfrm>
            <a:off x="3124994" y="2877344"/>
            <a:ext cx="2015269" cy="1680000"/>
            <a:chOff x="1017666" y="1460660"/>
            <a:chExt cx="1241816" cy="1034848"/>
          </a:xfrm>
        </p:grpSpPr>
        <p:grpSp>
          <p:nvGrpSpPr>
            <p:cNvPr id="23" name="组合 60"/>
            <p:cNvGrpSpPr/>
            <p:nvPr/>
          </p:nvGrpSpPr>
          <p:grpSpPr>
            <a:xfrm>
              <a:off x="1017666" y="1460660"/>
              <a:ext cx="1241816" cy="1034848"/>
              <a:chOff x="1017666" y="1609725"/>
              <a:chExt cx="1241816" cy="1034848"/>
            </a:xfrm>
          </p:grpSpPr>
          <p:sp>
            <p:nvSpPr>
              <p:cNvPr id="25" name="六边形 24"/>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六边形 25"/>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4" name="TextBox 23"/>
            <p:cNvSpPr txBox="1"/>
            <p:nvPr/>
          </p:nvSpPr>
          <p:spPr>
            <a:xfrm>
              <a:off x="1186053" y="1808549"/>
              <a:ext cx="872404" cy="284377"/>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吸毒方式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dissolve">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Left)">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strips(downLeft)">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Left)">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strips(downLeft)">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grpSp>
        <p:nvGrpSpPr>
          <p:cNvPr id="3" name="组合 2"/>
          <p:cNvGrpSpPr/>
          <p:nvPr/>
        </p:nvGrpSpPr>
        <p:grpSpPr>
          <a:xfrm>
            <a:off x="7620794" y="3182144"/>
            <a:ext cx="809336" cy="809336"/>
            <a:chOff x="4677858" y="2649672"/>
            <a:chExt cx="809336" cy="809336"/>
          </a:xfrm>
          <a:solidFill>
            <a:srgbClr val="C00000"/>
          </a:solidFill>
        </p:grpSpPr>
        <p:sp>
          <p:nvSpPr>
            <p:cNvPr id="4" name="椭圆 3"/>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 name="椭圆 4"/>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 name="组合 5"/>
          <p:cNvGrpSpPr/>
          <p:nvPr/>
        </p:nvGrpSpPr>
        <p:grpSpPr>
          <a:xfrm>
            <a:off x="5410994" y="2953544"/>
            <a:ext cx="809336" cy="809336"/>
            <a:chOff x="4677858" y="2649672"/>
            <a:chExt cx="809336" cy="809336"/>
          </a:xfrm>
          <a:solidFill>
            <a:srgbClr val="C00000"/>
          </a:solidFill>
        </p:grpSpPr>
        <p:sp>
          <p:nvSpPr>
            <p:cNvPr id="7" name="椭圆 6"/>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 name="椭圆 7"/>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 name="组合 8"/>
          <p:cNvGrpSpPr/>
          <p:nvPr/>
        </p:nvGrpSpPr>
        <p:grpSpPr>
          <a:xfrm>
            <a:off x="3429794" y="2420144"/>
            <a:ext cx="809336" cy="809336"/>
            <a:chOff x="4677858" y="2649672"/>
            <a:chExt cx="809336" cy="809336"/>
          </a:xfrm>
          <a:solidFill>
            <a:srgbClr val="C00000"/>
          </a:solidFill>
        </p:grpSpPr>
        <p:sp>
          <p:nvSpPr>
            <p:cNvPr id="10" name="椭圆 9"/>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1" name="椭圆 10"/>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p:cNvGrpSpPr/>
          <p:nvPr/>
        </p:nvGrpSpPr>
        <p:grpSpPr>
          <a:xfrm>
            <a:off x="1143794" y="2191544"/>
            <a:ext cx="809336" cy="809336"/>
            <a:chOff x="4677858" y="2649672"/>
            <a:chExt cx="809336" cy="809336"/>
          </a:xfrm>
          <a:solidFill>
            <a:srgbClr val="C00000"/>
          </a:solidFill>
        </p:grpSpPr>
        <p:sp>
          <p:nvSpPr>
            <p:cNvPr id="13" name="椭圆 12"/>
            <p:cNvSpPr/>
            <p:nvPr/>
          </p:nvSpPr>
          <p:spPr>
            <a:xfrm>
              <a:off x="4677858" y="2649672"/>
              <a:ext cx="809336" cy="809336"/>
            </a:xfrm>
            <a:prstGeom prst="ellipse">
              <a:avLst/>
            </a:prstGeom>
            <a:solidFill>
              <a:srgbClr val="C00000"/>
            </a:solidFill>
            <a:ln w="25400" cap="flat" cmpd="sng" algn="ctr">
              <a:solidFill>
                <a:srgbClr val="C00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4" name="椭圆 13"/>
            <p:cNvSpPr/>
            <p:nvPr/>
          </p:nvSpPr>
          <p:spPr>
            <a:xfrm>
              <a:off x="4719132" y="2696247"/>
              <a:ext cx="726788" cy="726784"/>
            </a:xfrm>
            <a:prstGeom prst="ellipse">
              <a:avLst/>
            </a:prstGeom>
            <a:solidFill>
              <a:srgbClr val="C00000"/>
            </a:solidFill>
            <a:ln>
              <a:solidFill>
                <a:srgbClr val="C0000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15" name="图片 14" descr="所得税多少多少的.png"/>
          <p:cNvPicPr>
            <a:picLocks noChangeAspect="1"/>
          </p:cNvPicPr>
          <p:nvPr/>
        </p:nvPicPr>
        <p:blipFill>
          <a:blip r:embed="rId2" cstate="print"/>
          <a:stretch>
            <a:fillRect/>
          </a:stretch>
        </p:blipFill>
        <p:spPr>
          <a:xfrm>
            <a:off x="762794" y="1048544"/>
            <a:ext cx="7696200" cy="1588843"/>
          </a:xfrm>
          <a:prstGeom prst="rect">
            <a:avLst/>
          </a:prstGeom>
        </p:spPr>
      </p:pic>
      <p:cxnSp>
        <p:nvCxnSpPr>
          <p:cNvPr id="17" name="直接连接符 16"/>
          <p:cNvCxnSpPr/>
          <p:nvPr/>
        </p:nvCxnSpPr>
        <p:spPr>
          <a:xfrm>
            <a:off x="1524794" y="1277144"/>
            <a:ext cx="0" cy="914400"/>
          </a:xfrm>
          <a:prstGeom prst="line">
            <a:avLst/>
          </a:prstGeom>
          <a:ln>
            <a:solidFill>
              <a:srgbClr val="C00000"/>
            </a:solidFill>
          </a:ln>
        </p:spPr>
        <p:style>
          <a:lnRef idx="2">
            <a:schemeClr val="accent6"/>
          </a:lnRef>
          <a:fillRef idx="0">
            <a:schemeClr val="accent6"/>
          </a:fillRef>
          <a:effectRef idx="1">
            <a:schemeClr val="accent6"/>
          </a:effectRef>
          <a:fontRef idx="minor">
            <a:schemeClr val="tx1"/>
          </a:fontRef>
        </p:style>
      </p:cxnSp>
      <p:cxnSp>
        <p:nvCxnSpPr>
          <p:cNvPr id="19" name="直接连接符 18"/>
          <p:cNvCxnSpPr/>
          <p:nvPr/>
        </p:nvCxnSpPr>
        <p:spPr>
          <a:xfrm>
            <a:off x="3810794" y="1124744"/>
            <a:ext cx="0" cy="1295400"/>
          </a:xfrm>
          <a:prstGeom prst="line">
            <a:avLst/>
          </a:prstGeom>
          <a:ln>
            <a:solidFill>
              <a:srgbClr val="C00000"/>
            </a:solidFill>
          </a:ln>
        </p:spPr>
        <p:style>
          <a:lnRef idx="2">
            <a:schemeClr val="accent6"/>
          </a:lnRef>
          <a:fillRef idx="0">
            <a:schemeClr val="accent6"/>
          </a:fillRef>
          <a:effectRef idx="1">
            <a:schemeClr val="accent6"/>
          </a:effectRef>
          <a:fontRef idx="minor">
            <a:schemeClr val="tx1"/>
          </a:fontRef>
        </p:style>
      </p:cxnSp>
      <p:cxnSp>
        <p:nvCxnSpPr>
          <p:cNvPr id="21" name="直接连接符 20"/>
          <p:cNvCxnSpPr/>
          <p:nvPr/>
        </p:nvCxnSpPr>
        <p:spPr>
          <a:xfrm>
            <a:off x="5868194" y="1810544"/>
            <a:ext cx="0" cy="1143000"/>
          </a:xfrm>
          <a:prstGeom prst="line">
            <a:avLst/>
          </a:prstGeom>
          <a:ln>
            <a:solidFill>
              <a:srgbClr val="C00000"/>
            </a:solidFill>
          </a:ln>
        </p:spPr>
        <p:style>
          <a:lnRef idx="2">
            <a:schemeClr val="accent6"/>
          </a:lnRef>
          <a:fillRef idx="0">
            <a:schemeClr val="accent6"/>
          </a:fillRef>
          <a:effectRef idx="1">
            <a:schemeClr val="accent6"/>
          </a:effectRef>
          <a:fontRef idx="minor">
            <a:schemeClr val="tx1"/>
          </a:fontRef>
        </p:style>
      </p:cxnSp>
      <p:cxnSp>
        <p:nvCxnSpPr>
          <p:cNvPr id="23" name="直接连接符 22"/>
          <p:cNvCxnSpPr/>
          <p:nvPr/>
        </p:nvCxnSpPr>
        <p:spPr>
          <a:xfrm flipH="1">
            <a:off x="8077994" y="2572544"/>
            <a:ext cx="228600" cy="609600"/>
          </a:xfrm>
          <a:prstGeom prst="line">
            <a:avLst/>
          </a:prstGeom>
          <a:ln>
            <a:solidFill>
              <a:srgbClr val="C00000"/>
            </a:solidFill>
          </a:ln>
        </p:spPr>
        <p:style>
          <a:lnRef idx="2">
            <a:schemeClr val="accent6"/>
          </a:lnRef>
          <a:fillRef idx="0">
            <a:schemeClr val="accent6"/>
          </a:fillRef>
          <a:effectRef idx="1">
            <a:schemeClr val="accent6"/>
          </a:effectRef>
          <a:fontRef idx="minor">
            <a:schemeClr val="tx1"/>
          </a:fontRef>
        </p:style>
      </p:cxnSp>
      <p:cxnSp>
        <p:nvCxnSpPr>
          <p:cNvPr id="27" name="曲线连接符 26"/>
          <p:cNvCxnSpPr/>
          <p:nvPr/>
        </p:nvCxnSpPr>
        <p:spPr>
          <a:xfrm rot="16200000" flipH="1">
            <a:off x="2591594" y="1277144"/>
            <a:ext cx="1295400" cy="990600"/>
          </a:xfrm>
          <a:prstGeom prst="curvedConnector3">
            <a:avLst>
              <a:gd name="adj1" fmla="val 50000"/>
            </a:avLst>
          </a:prstGeom>
          <a:ln>
            <a:solidFill>
              <a:srgbClr val="C00000"/>
            </a:solidFill>
          </a:ln>
        </p:spPr>
        <p:style>
          <a:lnRef idx="2">
            <a:schemeClr val="accent6"/>
          </a:lnRef>
          <a:fillRef idx="0">
            <a:schemeClr val="accent6"/>
          </a:fillRef>
          <a:effectRef idx="1">
            <a:schemeClr val="accent6"/>
          </a:effectRef>
          <a:fontRef idx="minor">
            <a:schemeClr val="tx1"/>
          </a:fontRef>
        </p:style>
      </p:cxnSp>
      <p:cxnSp>
        <p:nvCxnSpPr>
          <p:cNvPr id="31" name="曲线连接符 30"/>
          <p:cNvCxnSpPr/>
          <p:nvPr/>
        </p:nvCxnSpPr>
        <p:spPr>
          <a:xfrm rot="5400000">
            <a:off x="5753894" y="2229644"/>
            <a:ext cx="838200" cy="609600"/>
          </a:xfrm>
          <a:prstGeom prst="curvedConnector3">
            <a:avLst>
              <a:gd name="adj1" fmla="val 50000"/>
            </a:avLst>
          </a:prstGeom>
          <a:ln>
            <a:solidFill>
              <a:srgbClr val="C00000"/>
            </a:solidFill>
          </a:ln>
        </p:spPr>
        <p:style>
          <a:lnRef idx="2">
            <a:schemeClr val="accent6"/>
          </a:lnRef>
          <a:fillRef idx="0">
            <a:schemeClr val="accent6"/>
          </a:fillRef>
          <a:effectRef idx="1">
            <a:schemeClr val="accent6"/>
          </a:effectRef>
          <a:fontRef idx="minor">
            <a:schemeClr val="tx1"/>
          </a:fontRef>
        </p:style>
      </p:cxnSp>
      <p:sp>
        <p:nvSpPr>
          <p:cNvPr id="40" name="椭圆 39"/>
          <p:cNvSpPr/>
          <p:nvPr/>
        </p:nvSpPr>
        <p:spPr bwMode="auto">
          <a:xfrm>
            <a:off x="1372394" y="12009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1" name="椭圆 40"/>
          <p:cNvSpPr/>
          <p:nvPr/>
        </p:nvSpPr>
        <p:spPr bwMode="auto">
          <a:xfrm>
            <a:off x="2591594" y="9723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2" name="椭圆 41"/>
          <p:cNvSpPr/>
          <p:nvPr/>
        </p:nvSpPr>
        <p:spPr bwMode="auto">
          <a:xfrm>
            <a:off x="3658394" y="9723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3" name="椭圆 42"/>
          <p:cNvSpPr/>
          <p:nvPr/>
        </p:nvSpPr>
        <p:spPr bwMode="auto">
          <a:xfrm>
            <a:off x="5715794" y="16581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4" name="椭圆 43"/>
          <p:cNvSpPr/>
          <p:nvPr/>
        </p:nvSpPr>
        <p:spPr bwMode="auto">
          <a:xfrm>
            <a:off x="6325394" y="19629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5" name="椭圆 44"/>
          <p:cNvSpPr/>
          <p:nvPr/>
        </p:nvSpPr>
        <p:spPr bwMode="auto">
          <a:xfrm>
            <a:off x="8154194" y="2420144"/>
            <a:ext cx="3048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pic>
        <p:nvPicPr>
          <p:cNvPr id="46" name="图片 45" descr="图片3.png"/>
          <p:cNvPicPr>
            <a:picLocks noChangeAspect="1"/>
          </p:cNvPicPr>
          <p:nvPr/>
        </p:nvPicPr>
        <p:blipFill>
          <a:blip r:embed="rId3" cstate="print"/>
          <a:stretch>
            <a:fillRect/>
          </a:stretch>
        </p:blipFill>
        <p:spPr>
          <a:xfrm>
            <a:off x="0" y="4956128"/>
            <a:ext cx="9145588" cy="188960"/>
          </a:xfrm>
          <a:prstGeom prst="rect">
            <a:avLst/>
          </a:prstGeom>
        </p:spPr>
      </p:pic>
      <p:grpSp>
        <p:nvGrpSpPr>
          <p:cNvPr id="16" name="组合 47"/>
          <p:cNvGrpSpPr/>
          <p:nvPr/>
        </p:nvGrpSpPr>
        <p:grpSpPr>
          <a:xfrm>
            <a:off x="7087394" y="972344"/>
            <a:ext cx="1295400" cy="1262933"/>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51" name="TextBox 50"/>
          <p:cNvSpPr txBox="1"/>
          <p:nvPr/>
        </p:nvSpPr>
        <p:spPr>
          <a:xfrm>
            <a:off x="6782594" y="1277144"/>
            <a:ext cx="1905000" cy="646331"/>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吸毒的</a:t>
            </a:r>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主要原因</a:t>
            </a:r>
            <a:endParaRPr lang="zh-CN" altLang="en-US" b="1" dirty="0">
              <a:latin typeface="微软雅黑" pitchFamily="34" charset="-122"/>
              <a:ea typeface="微软雅黑" pitchFamily="34" charset="-122"/>
            </a:endParaRPr>
          </a:p>
        </p:txBody>
      </p:sp>
      <p:pic>
        <p:nvPicPr>
          <p:cNvPr id="61" name="图片 60" descr="图片1湖广会馆韩国韩国韩国和共和国和共和国湖广会馆.png"/>
          <p:cNvPicPr>
            <a:picLocks noChangeAspect="1"/>
          </p:cNvPicPr>
          <p:nvPr/>
        </p:nvPicPr>
        <p:blipFill>
          <a:blip r:embed="rId4" cstate="print"/>
          <a:stretch>
            <a:fillRect/>
          </a:stretch>
        </p:blipFill>
        <p:spPr>
          <a:xfrm rot="3869415">
            <a:off x="4329527" y="881477"/>
            <a:ext cx="835083" cy="835083"/>
          </a:xfrm>
          <a:prstGeom prst="rect">
            <a:avLst/>
          </a:prstGeom>
        </p:spPr>
      </p:pic>
      <p:pic>
        <p:nvPicPr>
          <p:cNvPr id="62" name="图片 61" descr="图片1湖广会馆韩国韩国韩国和共和国和共和国湖广会馆.png"/>
          <p:cNvPicPr>
            <a:picLocks noChangeAspect="1"/>
          </p:cNvPicPr>
          <p:nvPr/>
        </p:nvPicPr>
        <p:blipFill>
          <a:blip r:embed="rId4" cstate="print"/>
          <a:stretch>
            <a:fillRect/>
          </a:stretch>
        </p:blipFill>
        <p:spPr>
          <a:xfrm rot="2313539">
            <a:off x="368510" y="959059"/>
            <a:ext cx="835083" cy="835083"/>
          </a:xfrm>
          <a:prstGeom prst="rect">
            <a:avLst/>
          </a:prstGeom>
        </p:spPr>
      </p:pic>
      <p:pic>
        <p:nvPicPr>
          <p:cNvPr id="63" name="图片 62" descr="图片1湖广会馆韩国韩国韩国和共和国和共和国湖广会馆.png"/>
          <p:cNvPicPr>
            <a:picLocks noChangeAspect="1"/>
          </p:cNvPicPr>
          <p:nvPr/>
        </p:nvPicPr>
        <p:blipFill>
          <a:blip r:embed="rId4" cstate="print"/>
          <a:stretch>
            <a:fillRect/>
          </a:stretch>
        </p:blipFill>
        <p:spPr>
          <a:xfrm rot="3552042">
            <a:off x="6937500" y="2117851"/>
            <a:ext cx="835083" cy="835083"/>
          </a:xfrm>
          <a:prstGeom prst="rect">
            <a:avLst/>
          </a:prstGeom>
        </p:spPr>
      </p:pic>
      <p:sp>
        <p:nvSpPr>
          <p:cNvPr id="64" name="矩形 63"/>
          <p:cNvSpPr/>
          <p:nvPr/>
        </p:nvSpPr>
        <p:spPr>
          <a:xfrm>
            <a:off x="-761206" y="2343944"/>
            <a:ext cx="4572000" cy="738664"/>
          </a:xfrm>
          <a:prstGeom prst="rect">
            <a:avLst/>
          </a:prstGeom>
        </p:spPr>
        <p:txBody>
          <a:bodyPr>
            <a:spAutoFit/>
          </a:bodyPr>
          <a:lstStyle/>
          <a:p>
            <a:r>
              <a:rPr lang="zh-CN" altLang="en-US"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好奇心</a:t>
            </a:r>
            <a:endParaRPr lang="en-US" altLang="zh-CN"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被引诱</a:t>
            </a:r>
            <a:endParaRPr lang="en-US" altLang="zh-CN"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endParaRPr lang="zh-CN" altLang="en-US" sz="1400" b="1" dirty="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65" name="矩形 64"/>
          <p:cNvSpPr/>
          <p:nvPr/>
        </p:nvSpPr>
        <p:spPr>
          <a:xfrm>
            <a:off x="2286000" y="2248585"/>
            <a:ext cx="4572000" cy="646331"/>
          </a:xfrm>
          <a:prstGeom prst="rect">
            <a:avLst/>
          </a:prstGeom>
        </p:spPr>
        <p:txBody>
          <a:bodyPr>
            <a:spAutoFit/>
          </a:bodyPr>
          <a:lstStyle/>
          <a:p>
            <a:r>
              <a:rPr lang="zh-CN" altLang="en-US"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好奇心</a:t>
            </a:r>
            <a:endParaRPr lang="en-US" altLang="zh-CN"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作崇</a:t>
            </a:r>
            <a:endParaRPr lang="zh-CN" altLang="en-US" b="1" dirty="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66" name="矩形 65"/>
          <p:cNvSpPr/>
          <p:nvPr/>
        </p:nvSpPr>
        <p:spPr>
          <a:xfrm>
            <a:off x="1524794" y="2572544"/>
            <a:ext cx="4572000" cy="430887"/>
          </a:xfrm>
          <a:prstGeom prst="rect">
            <a:avLst/>
          </a:prstGeom>
        </p:spPr>
        <p:txBody>
          <a:bodyPr>
            <a:spAutoFit/>
          </a:bodyPr>
          <a:lstStyle/>
          <a:p>
            <a:r>
              <a:rPr lang="zh-CN" altLang="en-US" sz="11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面对压力</a:t>
            </a:r>
            <a:endParaRPr lang="en-US" altLang="zh-CN" sz="11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sz="11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麻痹自己</a:t>
            </a:r>
            <a:endParaRPr lang="zh-CN" altLang="en-US" sz="1100" b="1" dirty="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67" name="矩形 66"/>
          <p:cNvSpPr/>
          <p:nvPr/>
        </p:nvSpPr>
        <p:spPr>
          <a:xfrm>
            <a:off x="5563394" y="3105944"/>
            <a:ext cx="685800" cy="523220"/>
          </a:xfrm>
          <a:prstGeom prst="rect">
            <a:avLst/>
          </a:prstGeom>
        </p:spPr>
        <p:txBody>
          <a:bodyPr wrap="square">
            <a:spAutoFit/>
          </a:bodyPr>
          <a:lstStyle/>
          <a:p>
            <a:pPr algn="l"/>
            <a:r>
              <a:rPr lang="zh-CN" altLang="en-US"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死爱</a:t>
            </a:r>
            <a:endParaRPr lang="en-US" altLang="zh-CN"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pPr algn="l"/>
            <a:r>
              <a:rPr lang="zh-CN" altLang="en-US" sz="1400" b="1" dirty="0" smtClean="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面子</a:t>
            </a:r>
            <a:endParaRPr lang="zh-CN" altLang="en-US" sz="1400" b="1" dirty="0">
              <a:solidFill>
                <a:schemeClr val="bg1"/>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68" name="矩形 67"/>
          <p:cNvSpPr/>
          <p:nvPr/>
        </p:nvSpPr>
        <p:spPr>
          <a:xfrm>
            <a:off x="7544594" y="3334544"/>
            <a:ext cx="990600" cy="646331"/>
          </a:xfrm>
          <a:prstGeom prst="rect">
            <a:avLst/>
          </a:prstGeom>
        </p:spPr>
        <p:txBody>
          <a:bodyPr wrap="square">
            <a:spAutoFit/>
          </a:bodyPr>
          <a:lstStyle/>
          <a:p>
            <a:r>
              <a:rPr lang="zh-CN" altLang="en-US" sz="12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寻找刺激</a:t>
            </a:r>
            <a:endParaRPr lang="en-US" altLang="zh-CN" sz="12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sz="12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和对毒品</a:t>
            </a:r>
            <a:endParaRPr lang="en-US" altLang="zh-CN" sz="12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a:p>
            <a:r>
              <a:rPr lang="zh-CN" altLang="en-US" sz="1200" b="1" dirty="0" smtClean="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rPr>
              <a:t>无知</a:t>
            </a:r>
            <a:endParaRPr lang="zh-CN" altLang="en-US" sz="1200" b="1" dirty="0">
              <a:solidFill>
                <a:schemeClr val="bg1">
                  <a:lumMod val="95000"/>
                  <a:lumOff val="5000"/>
                </a:schemeClr>
              </a:solidFill>
              <a:latin typeface="微软雅黑" pitchFamily="34" charset="-122"/>
              <a:ea typeface="微软雅黑" panose="020B0503020204020204" pitchFamily="34" charset="-122"/>
              <a:cs typeface="Clear Sans" panose="020B0503030202020304" pitchFamily="34" charset="0"/>
              <a:sym typeface="Times New Roman" panose="02020603050405020304" pitchFamily="18" charset="0"/>
            </a:endParaRPr>
          </a:p>
        </p:txBody>
      </p:sp>
      <p:sp>
        <p:nvSpPr>
          <p:cNvPr id="69" name="矩形 68"/>
          <p:cNvSpPr/>
          <p:nvPr/>
        </p:nvSpPr>
        <p:spPr>
          <a:xfrm>
            <a:off x="534194" y="3029744"/>
            <a:ext cx="2057400" cy="1212640"/>
          </a:xfrm>
          <a:prstGeom prst="rect">
            <a:avLst/>
          </a:prstGeom>
        </p:spPr>
        <p:txBody>
          <a:bodyPr wrap="square">
            <a:spAutoFit/>
          </a:bodyPr>
          <a:lstStyle/>
          <a:p>
            <a:pPr lvl="0" algn="l" fontAlgn="auto">
              <a:lnSpc>
                <a:spcPct val="130000"/>
              </a:lnSpc>
              <a:defRPr/>
            </a:pPr>
            <a:r>
              <a:rPr lang="zh-CN" altLang="en-US" sz="1400" kern="0" dirty="0" smtClean="0">
                <a:latin typeface="楷体" pitchFamily="49" charset="-122"/>
                <a:ea typeface="楷体" pitchFamily="49" charset="-122"/>
              </a:rPr>
              <a:t>“体会感觉”，抽着玩玩，试一试，尝新鲜。这些念头往往就是走上吸毒不归路的开端。</a:t>
            </a:r>
            <a:endParaRPr lang="zh-CN" altLang="en-US" sz="1400" kern="0" dirty="0">
              <a:latin typeface="楷体" pitchFamily="49" charset="-122"/>
              <a:ea typeface="楷体" pitchFamily="49" charset="-122"/>
            </a:endParaRPr>
          </a:p>
        </p:txBody>
      </p:sp>
      <p:sp>
        <p:nvSpPr>
          <p:cNvPr id="70" name="矩形 69"/>
          <p:cNvSpPr/>
          <p:nvPr/>
        </p:nvSpPr>
        <p:spPr>
          <a:xfrm>
            <a:off x="7239794" y="4020344"/>
            <a:ext cx="1676400" cy="932563"/>
          </a:xfrm>
          <a:prstGeom prst="rect">
            <a:avLst/>
          </a:prstGeom>
        </p:spPr>
        <p:txBody>
          <a:bodyPr wrap="square">
            <a:spAutoFit/>
          </a:bodyPr>
          <a:lstStyle/>
          <a:p>
            <a:pPr lvl="0" algn="l" fontAlgn="auto">
              <a:lnSpc>
                <a:spcPct val="130000"/>
              </a:lnSpc>
              <a:defRPr/>
            </a:pPr>
            <a:r>
              <a:rPr lang="zh-CN" altLang="en-US" sz="1400" kern="0" dirty="0" smtClean="0">
                <a:latin typeface="楷体" pitchFamily="49" charset="-122"/>
                <a:ea typeface="楷体" pitchFamily="49" charset="-122"/>
              </a:rPr>
              <a:t>认为吸毒时尚，气派，误认为毒品能减肥，美容。</a:t>
            </a:r>
            <a:endParaRPr lang="zh-CN" altLang="en-US" sz="1400" kern="0" dirty="0">
              <a:latin typeface="楷体" pitchFamily="49" charset="-122"/>
              <a:ea typeface="楷体" pitchFamily="49" charset="-122"/>
            </a:endParaRPr>
          </a:p>
        </p:txBody>
      </p:sp>
      <p:sp>
        <p:nvSpPr>
          <p:cNvPr id="71" name="矩形 70"/>
          <p:cNvSpPr/>
          <p:nvPr/>
        </p:nvSpPr>
        <p:spPr>
          <a:xfrm>
            <a:off x="4953794" y="3791744"/>
            <a:ext cx="1828800" cy="1212640"/>
          </a:xfrm>
          <a:prstGeom prst="rect">
            <a:avLst/>
          </a:prstGeom>
        </p:spPr>
        <p:txBody>
          <a:bodyPr wrap="square">
            <a:spAutoFit/>
          </a:bodyPr>
          <a:lstStyle/>
          <a:p>
            <a:pPr lvl="0" algn="l" fontAlgn="auto">
              <a:lnSpc>
                <a:spcPct val="130000"/>
              </a:lnSpc>
              <a:defRPr/>
            </a:pPr>
            <a:r>
              <a:rPr lang="zh-CN" altLang="en-US" sz="1400" dirty="0" smtClean="0">
                <a:latin typeface="楷体" pitchFamily="49" charset="-122"/>
                <a:ea typeface="楷体" pitchFamily="49" charset="-122"/>
              </a:rPr>
              <a:t>受配偶或异性性伙伴的引诱或影响，</a:t>
            </a:r>
            <a:r>
              <a:rPr lang="zh-CN" altLang="en-US" sz="1400" kern="0" dirty="0" smtClean="0">
                <a:latin typeface="楷体" pitchFamily="49" charset="-122"/>
                <a:ea typeface="楷体" pitchFamily="49" charset="-122"/>
              </a:rPr>
              <a:t>被激将而吸毒，导致吸毒后戒不了。</a:t>
            </a:r>
            <a:endParaRPr lang="zh-CN" altLang="en-US" sz="1400" kern="0" dirty="0">
              <a:latin typeface="楷体" pitchFamily="49" charset="-122"/>
              <a:ea typeface="楷体" pitchFamily="49" charset="-122"/>
            </a:endParaRPr>
          </a:p>
        </p:txBody>
      </p:sp>
      <p:sp>
        <p:nvSpPr>
          <p:cNvPr id="75" name="矩形 74"/>
          <p:cNvSpPr/>
          <p:nvPr/>
        </p:nvSpPr>
        <p:spPr>
          <a:xfrm>
            <a:off x="2896394" y="3258344"/>
            <a:ext cx="1676400" cy="1169551"/>
          </a:xfrm>
          <a:prstGeom prst="rect">
            <a:avLst/>
          </a:prstGeom>
        </p:spPr>
        <p:txBody>
          <a:bodyPr wrap="square">
            <a:spAutoFit/>
          </a:bodyPr>
          <a:lstStyle/>
          <a:p>
            <a:pPr algn="l"/>
            <a:r>
              <a:rPr lang="zh-CN" altLang="en-US" sz="1400" dirty="0" smtClean="0">
                <a:latin typeface="楷体" pitchFamily="49" charset="-122"/>
                <a:ea typeface="楷体" pitchFamily="49" charset="-122"/>
              </a:rPr>
              <a:t>生活中遇到伤心、苦恼之事，借吸毒来麻醉自己，以求逃避现实、暂时摆脱痛苦</a:t>
            </a:r>
            <a:r>
              <a:rPr lang="zh-CN" altLang="en-US" sz="1400" dirty="0" smtClean="0">
                <a:latin typeface="新宋体" pitchFamily="49" charset="-122"/>
                <a:ea typeface="新宋体" pitchFamily="49" charset="-122"/>
              </a:rPr>
              <a:t>。</a:t>
            </a:r>
            <a:endParaRPr lang="zh-CN" altLang="en-US" dirty="0">
              <a:latin typeface="新宋体" pitchFamily="49" charset="-122"/>
              <a:ea typeface="新宋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51">
                                            <p:txEl>
                                              <p:pRg st="0" end="0"/>
                                            </p:txEl>
                                          </p:spTgt>
                                        </p:tgtEl>
                                        <p:attrNameLst>
                                          <p:attrName>style.visibility</p:attrName>
                                        </p:attrNameLst>
                                      </p:cBhvr>
                                      <p:to>
                                        <p:strVal val="visible"/>
                                      </p:to>
                                    </p:set>
                                    <p:animEffect transition="in" filter="strips(downLeft)">
                                      <p:cBhvr>
                                        <p:cTn id="27" dur="500"/>
                                        <p:tgtEl>
                                          <p:spTgt spid="51">
                                            <p:txEl>
                                              <p:pRg st="0" end="0"/>
                                            </p:txEl>
                                          </p:spTgt>
                                        </p:tgtEl>
                                      </p:cBhvr>
                                    </p:animEffect>
                                  </p:childTnLst>
                                </p:cTn>
                              </p:par>
                              <p:par>
                                <p:cTn id="28" presetID="18" presetClass="entr" presetSubtype="12" fill="hold" nodeType="withEffect">
                                  <p:stCondLst>
                                    <p:cond delay="0"/>
                                  </p:stCondLst>
                                  <p:childTnLst>
                                    <p:set>
                                      <p:cBhvr>
                                        <p:cTn id="29" dur="1" fill="hold">
                                          <p:stCondLst>
                                            <p:cond delay="0"/>
                                          </p:stCondLst>
                                        </p:cTn>
                                        <p:tgtEl>
                                          <p:spTgt spid="51">
                                            <p:txEl>
                                              <p:pRg st="1" end="1"/>
                                            </p:txEl>
                                          </p:spTgt>
                                        </p:tgtEl>
                                        <p:attrNameLst>
                                          <p:attrName>style.visibility</p:attrName>
                                        </p:attrNameLst>
                                      </p:cBhvr>
                                      <p:to>
                                        <p:strVal val="visible"/>
                                      </p:to>
                                    </p:set>
                                    <p:animEffect transition="in" filter="strips(downLeft)">
                                      <p:cBhvr>
                                        <p:cTn id="30" dur="500"/>
                                        <p:tgtEl>
                                          <p:spTgt spid="51">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Horizontal)">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64">
                                            <p:txEl>
                                              <p:pRg st="0" end="0"/>
                                            </p:txEl>
                                          </p:spTgt>
                                        </p:tgtEl>
                                        <p:attrNameLst>
                                          <p:attrName>style.visibility</p:attrName>
                                        </p:attrNameLst>
                                      </p:cBhvr>
                                      <p:to>
                                        <p:strVal val="visible"/>
                                      </p:to>
                                    </p:set>
                                    <p:animEffect transition="in" filter="dissolve">
                                      <p:cBhvr>
                                        <p:cTn id="52" dur="500"/>
                                        <p:tgtEl>
                                          <p:spTgt spid="64">
                                            <p:txEl>
                                              <p:pRg st="0" end="0"/>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64">
                                            <p:txEl>
                                              <p:pRg st="1" end="1"/>
                                            </p:txEl>
                                          </p:spTgt>
                                        </p:tgtEl>
                                        <p:attrNameLst>
                                          <p:attrName>style.visibility</p:attrName>
                                        </p:attrNameLst>
                                      </p:cBhvr>
                                      <p:to>
                                        <p:strVal val="visible"/>
                                      </p:to>
                                    </p:set>
                                    <p:animEffect transition="in" filter="dissolve">
                                      <p:cBhvr>
                                        <p:cTn id="55" dur="500"/>
                                        <p:tgtEl>
                                          <p:spTgt spid="64">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69">
                                            <p:txEl>
                                              <p:pRg st="0" end="0"/>
                                            </p:txEl>
                                          </p:spTgt>
                                        </p:tgtEl>
                                        <p:attrNameLst>
                                          <p:attrName>style.visibility</p:attrName>
                                        </p:attrNameLst>
                                      </p:cBhvr>
                                      <p:to>
                                        <p:strVal val="visible"/>
                                      </p:to>
                                    </p:set>
                                    <p:animEffect transition="in" filter="dissolve">
                                      <p:cBhvr>
                                        <p:cTn id="60" dur="500"/>
                                        <p:tgtEl>
                                          <p:spTgt spid="69">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barn(inHorizontal)">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6"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arn(in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500" fill="hold"/>
                                        <p:tgtEl>
                                          <p:spTgt spid="9"/>
                                        </p:tgtEl>
                                        <p:attrNameLst>
                                          <p:attrName>ppt_x</p:attrName>
                                        </p:attrNameLst>
                                      </p:cBhvr>
                                      <p:tavLst>
                                        <p:tav tm="0">
                                          <p:val>
                                            <p:strVal val="#ppt_x"/>
                                          </p:val>
                                        </p:tav>
                                        <p:tav tm="100000">
                                          <p:val>
                                            <p:strVal val="#ppt_x"/>
                                          </p:val>
                                        </p:tav>
                                      </p:tavLst>
                                    </p:anim>
                                    <p:anim calcmode="lin" valueType="num">
                                      <p:cBhvr additive="base">
                                        <p:cTn id="8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9" presetClass="entr" presetSubtype="0" fill="hold" nodeType="clickEffect">
                                  <p:stCondLst>
                                    <p:cond delay="0"/>
                                  </p:stCondLst>
                                  <p:childTnLst>
                                    <p:set>
                                      <p:cBhvr>
                                        <p:cTn id="92" dur="1" fill="hold">
                                          <p:stCondLst>
                                            <p:cond delay="0"/>
                                          </p:stCondLst>
                                        </p:cTn>
                                        <p:tgtEl>
                                          <p:spTgt spid="66">
                                            <p:txEl>
                                              <p:pRg st="0" end="0"/>
                                            </p:txEl>
                                          </p:spTgt>
                                        </p:tgtEl>
                                        <p:attrNameLst>
                                          <p:attrName>style.visibility</p:attrName>
                                        </p:attrNameLst>
                                      </p:cBhvr>
                                      <p:to>
                                        <p:strVal val="visible"/>
                                      </p:to>
                                    </p:set>
                                    <p:animEffect transition="in" filter="dissolve">
                                      <p:cBhvr>
                                        <p:cTn id="93" dur="500"/>
                                        <p:tgtEl>
                                          <p:spTgt spid="66">
                                            <p:txEl>
                                              <p:pRg st="0" end="0"/>
                                            </p:txEl>
                                          </p:spTgt>
                                        </p:tgtEl>
                                      </p:cBhvr>
                                    </p:animEffect>
                                  </p:childTnLst>
                                </p:cTn>
                              </p:par>
                              <p:par>
                                <p:cTn id="94" presetID="9" presetClass="entr" presetSubtype="0" fill="hold" nodeType="withEffect">
                                  <p:stCondLst>
                                    <p:cond delay="0"/>
                                  </p:stCondLst>
                                  <p:childTnLst>
                                    <p:set>
                                      <p:cBhvr>
                                        <p:cTn id="95" dur="1" fill="hold">
                                          <p:stCondLst>
                                            <p:cond delay="0"/>
                                          </p:stCondLst>
                                        </p:cTn>
                                        <p:tgtEl>
                                          <p:spTgt spid="66">
                                            <p:txEl>
                                              <p:pRg st="1" end="1"/>
                                            </p:txEl>
                                          </p:spTgt>
                                        </p:tgtEl>
                                        <p:attrNameLst>
                                          <p:attrName>style.visibility</p:attrName>
                                        </p:attrNameLst>
                                      </p:cBhvr>
                                      <p:to>
                                        <p:strVal val="visible"/>
                                      </p:to>
                                    </p:set>
                                    <p:animEffect transition="in" filter="dissolve">
                                      <p:cBhvr>
                                        <p:cTn id="96" dur="500"/>
                                        <p:tgtEl>
                                          <p:spTgt spid="66">
                                            <p:txEl>
                                              <p:pRg st="1" end="1"/>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ntr" presetSubtype="0" fill="hold" nodeType="clickEffect">
                                  <p:stCondLst>
                                    <p:cond delay="0"/>
                                  </p:stCondLst>
                                  <p:childTnLst>
                                    <p:set>
                                      <p:cBhvr>
                                        <p:cTn id="100" dur="1" fill="hold">
                                          <p:stCondLst>
                                            <p:cond delay="0"/>
                                          </p:stCondLst>
                                        </p:cTn>
                                        <p:tgtEl>
                                          <p:spTgt spid="75">
                                            <p:txEl>
                                              <p:pRg st="0" end="0"/>
                                            </p:txEl>
                                          </p:spTgt>
                                        </p:tgtEl>
                                        <p:attrNameLst>
                                          <p:attrName>style.visibility</p:attrName>
                                        </p:attrNameLst>
                                      </p:cBhvr>
                                      <p:to>
                                        <p:strVal val="visible"/>
                                      </p:to>
                                    </p:set>
                                    <p:animEffect transition="in" filter="dissolve">
                                      <p:cBhvr>
                                        <p:cTn id="101" dur="500"/>
                                        <p:tgtEl>
                                          <p:spTgt spid="75">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0" fill="hold" nodeType="clickEffect">
                                  <p:stCondLst>
                                    <p:cond delay="0"/>
                                  </p:stCondLst>
                                  <p:childTnLst>
                                    <p:set>
                                      <p:cBhvr>
                                        <p:cTn id="105" dur="1" fill="hold">
                                          <p:stCondLst>
                                            <p:cond delay="0"/>
                                          </p:stCondLst>
                                        </p:cTn>
                                        <p:tgtEl>
                                          <p:spTgt spid="61"/>
                                        </p:tgtEl>
                                        <p:attrNameLst>
                                          <p:attrName>style.visibility</p:attrName>
                                        </p:attrNameLst>
                                      </p:cBhvr>
                                      <p:to>
                                        <p:strVal val="visible"/>
                                      </p:to>
                                    </p:set>
                                    <p:anim calcmode="lin" valueType="num">
                                      <p:cBhvr>
                                        <p:cTn id="106" dur="500" fill="hold"/>
                                        <p:tgtEl>
                                          <p:spTgt spid="61"/>
                                        </p:tgtEl>
                                        <p:attrNameLst>
                                          <p:attrName>ppt_w</p:attrName>
                                        </p:attrNameLst>
                                      </p:cBhvr>
                                      <p:tavLst>
                                        <p:tav tm="0">
                                          <p:val>
                                            <p:fltVal val="0"/>
                                          </p:val>
                                        </p:tav>
                                        <p:tav tm="100000">
                                          <p:val>
                                            <p:strVal val="#ppt_w"/>
                                          </p:val>
                                        </p:tav>
                                      </p:tavLst>
                                    </p:anim>
                                    <p:anim calcmode="lin" valueType="num">
                                      <p:cBhvr>
                                        <p:cTn id="107" dur="500" fill="hold"/>
                                        <p:tgtEl>
                                          <p:spTgt spid="61"/>
                                        </p:tgtEl>
                                        <p:attrNameLst>
                                          <p:attrName>ppt_h</p:attrName>
                                        </p:attrNameLst>
                                      </p:cBhvr>
                                      <p:tavLst>
                                        <p:tav tm="0">
                                          <p:val>
                                            <p:fltVal val="0"/>
                                          </p:val>
                                        </p:tav>
                                        <p:tav tm="100000">
                                          <p:val>
                                            <p:strVal val="#ppt_h"/>
                                          </p:val>
                                        </p:tav>
                                      </p:tavLst>
                                    </p:anim>
                                    <p:animEffect transition="in" filter="fade">
                                      <p:cBhvr>
                                        <p:cTn id="108" dur="500"/>
                                        <p:tgtEl>
                                          <p:spTgt spid="61"/>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additive="base">
                                        <p:cTn id="113" dur="500" fill="hold"/>
                                        <p:tgtEl>
                                          <p:spTgt spid="43"/>
                                        </p:tgtEl>
                                        <p:attrNameLst>
                                          <p:attrName>ppt_x</p:attrName>
                                        </p:attrNameLst>
                                      </p:cBhvr>
                                      <p:tavLst>
                                        <p:tav tm="0">
                                          <p:val>
                                            <p:strVal val="#ppt_x"/>
                                          </p:val>
                                        </p:tav>
                                        <p:tav tm="100000">
                                          <p:val>
                                            <p:strVal val="#ppt_x"/>
                                          </p:val>
                                        </p:tav>
                                      </p:tavLst>
                                    </p:anim>
                                    <p:anim calcmode="lin" valueType="num">
                                      <p:cBhvr additive="base">
                                        <p:cTn id="1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16" presetClass="entr" presetSubtype="26" fill="hold" nodeType="click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barn(inHorizontal)">
                                      <p:cBhvr>
                                        <p:cTn id="125" dur="500"/>
                                        <p:tgtEl>
                                          <p:spTgt spid="21"/>
                                        </p:tgtEl>
                                      </p:cBhvr>
                                    </p:animEffect>
                                  </p:childTnLst>
                                </p:cTn>
                              </p:par>
                            </p:childTnLst>
                          </p:cTn>
                        </p:par>
                      </p:childTnLst>
                    </p:cTn>
                  </p:par>
                  <p:par>
                    <p:cTn id="126" fill="hold">
                      <p:stCondLst>
                        <p:cond delay="indefinite"/>
                      </p:stCondLst>
                      <p:childTnLst>
                        <p:par>
                          <p:cTn id="127" fill="hold">
                            <p:stCondLst>
                              <p:cond delay="0"/>
                            </p:stCondLst>
                            <p:childTnLst>
                              <p:par>
                                <p:cTn id="128" presetID="16" presetClass="entr" presetSubtype="26" fill="hold" nodeType="click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barn(inHorizontal)">
                                      <p:cBhvr>
                                        <p:cTn id="130" dur="500"/>
                                        <p:tgtEl>
                                          <p:spTgt spid="31"/>
                                        </p:tgtEl>
                                      </p:cBhvr>
                                    </p:animEffect>
                                  </p:childTnLst>
                                </p:cTn>
                              </p:par>
                            </p:childTnLst>
                          </p:cTn>
                        </p:par>
                      </p:childTnLst>
                    </p:cTn>
                  </p:par>
                  <p:par>
                    <p:cTn id="131" fill="hold">
                      <p:stCondLst>
                        <p:cond delay="indefinite"/>
                      </p:stCondLst>
                      <p:childTnLst>
                        <p:par>
                          <p:cTn id="132" fill="hold">
                            <p:stCondLst>
                              <p:cond delay="0"/>
                            </p:stCondLst>
                            <p:childTnLst>
                              <p:par>
                                <p:cTn id="133" presetID="2" presetClass="entr" presetSubtype="4" fill="hold" nodeType="clickEffect">
                                  <p:stCondLst>
                                    <p:cond delay="0"/>
                                  </p:stCondLst>
                                  <p:childTnLst>
                                    <p:set>
                                      <p:cBhvr>
                                        <p:cTn id="134" dur="1" fill="hold">
                                          <p:stCondLst>
                                            <p:cond delay="0"/>
                                          </p:stCondLst>
                                        </p:cTn>
                                        <p:tgtEl>
                                          <p:spTgt spid="6"/>
                                        </p:tgtEl>
                                        <p:attrNameLst>
                                          <p:attrName>style.visibility</p:attrName>
                                        </p:attrNameLst>
                                      </p:cBhvr>
                                      <p:to>
                                        <p:strVal val="visible"/>
                                      </p:to>
                                    </p:set>
                                    <p:anim calcmode="lin" valueType="num">
                                      <p:cBhvr additive="base">
                                        <p:cTn id="135" dur="500" fill="hold"/>
                                        <p:tgtEl>
                                          <p:spTgt spid="6"/>
                                        </p:tgtEl>
                                        <p:attrNameLst>
                                          <p:attrName>ppt_x</p:attrName>
                                        </p:attrNameLst>
                                      </p:cBhvr>
                                      <p:tavLst>
                                        <p:tav tm="0">
                                          <p:val>
                                            <p:strVal val="#ppt_x"/>
                                          </p:val>
                                        </p:tav>
                                        <p:tav tm="100000">
                                          <p:val>
                                            <p:strVal val="#ppt_x"/>
                                          </p:val>
                                        </p:tav>
                                      </p:tavLst>
                                    </p:anim>
                                    <p:anim calcmode="lin" valueType="num">
                                      <p:cBhvr additive="base">
                                        <p:cTn id="1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9" presetClass="entr" presetSubtype="0" fill="hold" nodeType="clickEffect">
                                  <p:stCondLst>
                                    <p:cond delay="0"/>
                                  </p:stCondLst>
                                  <p:childTnLst>
                                    <p:set>
                                      <p:cBhvr>
                                        <p:cTn id="140" dur="1" fill="hold">
                                          <p:stCondLst>
                                            <p:cond delay="0"/>
                                          </p:stCondLst>
                                        </p:cTn>
                                        <p:tgtEl>
                                          <p:spTgt spid="67">
                                            <p:txEl>
                                              <p:pRg st="0" end="0"/>
                                            </p:txEl>
                                          </p:spTgt>
                                        </p:tgtEl>
                                        <p:attrNameLst>
                                          <p:attrName>style.visibility</p:attrName>
                                        </p:attrNameLst>
                                      </p:cBhvr>
                                      <p:to>
                                        <p:strVal val="visible"/>
                                      </p:to>
                                    </p:set>
                                    <p:animEffect transition="in" filter="dissolve">
                                      <p:cBhvr>
                                        <p:cTn id="141" dur="500"/>
                                        <p:tgtEl>
                                          <p:spTgt spid="67">
                                            <p:txEl>
                                              <p:pRg st="0" end="0"/>
                                            </p:txEl>
                                          </p:spTgt>
                                        </p:tgtEl>
                                      </p:cBhvr>
                                    </p:animEffect>
                                  </p:childTnLst>
                                </p:cTn>
                              </p:par>
                              <p:par>
                                <p:cTn id="142" presetID="9" presetClass="entr" presetSubtype="0" fill="hold" nodeType="withEffect">
                                  <p:stCondLst>
                                    <p:cond delay="0"/>
                                  </p:stCondLst>
                                  <p:childTnLst>
                                    <p:set>
                                      <p:cBhvr>
                                        <p:cTn id="143" dur="1" fill="hold">
                                          <p:stCondLst>
                                            <p:cond delay="0"/>
                                          </p:stCondLst>
                                        </p:cTn>
                                        <p:tgtEl>
                                          <p:spTgt spid="67">
                                            <p:txEl>
                                              <p:pRg st="1" end="1"/>
                                            </p:txEl>
                                          </p:spTgt>
                                        </p:tgtEl>
                                        <p:attrNameLst>
                                          <p:attrName>style.visibility</p:attrName>
                                        </p:attrNameLst>
                                      </p:cBhvr>
                                      <p:to>
                                        <p:strVal val="visible"/>
                                      </p:to>
                                    </p:set>
                                    <p:animEffect transition="in" filter="dissolve">
                                      <p:cBhvr>
                                        <p:cTn id="144" dur="500"/>
                                        <p:tgtEl>
                                          <p:spTgt spid="67">
                                            <p:txEl>
                                              <p:pRg st="1" end="1"/>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9" presetClass="entr" presetSubtype="0" fill="hold" nodeType="clickEffect">
                                  <p:stCondLst>
                                    <p:cond delay="0"/>
                                  </p:stCondLst>
                                  <p:childTnLst>
                                    <p:set>
                                      <p:cBhvr>
                                        <p:cTn id="148" dur="1" fill="hold">
                                          <p:stCondLst>
                                            <p:cond delay="0"/>
                                          </p:stCondLst>
                                        </p:cTn>
                                        <p:tgtEl>
                                          <p:spTgt spid="71">
                                            <p:txEl>
                                              <p:pRg st="0" end="0"/>
                                            </p:txEl>
                                          </p:spTgt>
                                        </p:tgtEl>
                                        <p:attrNameLst>
                                          <p:attrName>style.visibility</p:attrName>
                                        </p:attrNameLst>
                                      </p:cBhvr>
                                      <p:to>
                                        <p:strVal val="visible"/>
                                      </p:to>
                                    </p:set>
                                    <p:animEffect transition="in" filter="dissolve">
                                      <p:cBhvr>
                                        <p:cTn id="149" dur="500"/>
                                        <p:tgtEl>
                                          <p:spTgt spid="71">
                                            <p:txEl>
                                              <p:pRg st="0" end="0"/>
                                            </p:txEl>
                                          </p:spTgt>
                                        </p:tgtEl>
                                      </p:cBhvr>
                                    </p:animEffect>
                                  </p:childTnLst>
                                </p:cTn>
                              </p:par>
                            </p:childTnLst>
                          </p:cTn>
                        </p:par>
                      </p:childTnLst>
                    </p:cTn>
                  </p:par>
                  <p:par>
                    <p:cTn id="150" fill="hold">
                      <p:stCondLst>
                        <p:cond delay="indefinite"/>
                      </p:stCondLst>
                      <p:childTnLst>
                        <p:par>
                          <p:cTn id="151" fill="hold">
                            <p:stCondLst>
                              <p:cond delay="0"/>
                            </p:stCondLst>
                            <p:childTnLst>
                              <p:par>
                                <p:cTn id="152" presetID="53" presetClass="entr" presetSubtype="0" fill="hold" nodeType="clickEffect">
                                  <p:stCondLst>
                                    <p:cond delay="0"/>
                                  </p:stCondLst>
                                  <p:childTnLst>
                                    <p:set>
                                      <p:cBhvr>
                                        <p:cTn id="153" dur="1" fill="hold">
                                          <p:stCondLst>
                                            <p:cond delay="0"/>
                                          </p:stCondLst>
                                        </p:cTn>
                                        <p:tgtEl>
                                          <p:spTgt spid="63"/>
                                        </p:tgtEl>
                                        <p:attrNameLst>
                                          <p:attrName>style.visibility</p:attrName>
                                        </p:attrNameLst>
                                      </p:cBhvr>
                                      <p:to>
                                        <p:strVal val="visible"/>
                                      </p:to>
                                    </p:set>
                                    <p:anim calcmode="lin" valueType="num">
                                      <p:cBhvr>
                                        <p:cTn id="154" dur="500" fill="hold"/>
                                        <p:tgtEl>
                                          <p:spTgt spid="63"/>
                                        </p:tgtEl>
                                        <p:attrNameLst>
                                          <p:attrName>ppt_w</p:attrName>
                                        </p:attrNameLst>
                                      </p:cBhvr>
                                      <p:tavLst>
                                        <p:tav tm="0">
                                          <p:val>
                                            <p:fltVal val="0"/>
                                          </p:val>
                                        </p:tav>
                                        <p:tav tm="100000">
                                          <p:val>
                                            <p:strVal val="#ppt_w"/>
                                          </p:val>
                                        </p:tav>
                                      </p:tavLst>
                                    </p:anim>
                                    <p:anim calcmode="lin" valueType="num">
                                      <p:cBhvr>
                                        <p:cTn id="155" dur="500" fill="hold"/>
                                        <p:tgtEl>
                                          <p:spTgt spid="63"/>
                                        </p:tgtEl>
                                        <p:attrNameLst>
                                          <p:attrName>ppt_h</p:attrName>
                                        </p:attrNameLst>
                                      </p:cBhvr>
                                      <p:tavLst>
                                        <p:tav tm="0">
                                          <p:val>
                                            <p:fltVal val="0"/>
                                          </p:val>
                                        </p:tav>
                                        <p:tav tm="100000">
                                          <p:val>
                                            <p:strVal val="#ppt_h"/>
                                          </p:val>
                                        </p:tav>
                                      </p:tavLst>
                                    </p:anim>
                                    <p:animEffect transition="in" filter="fade">
                                      <p:cBhvr>
                                        <p:cTn id="156" dur="500"/>
                                        <p:tgtEl>
                                          <p:spTgt spid="63"/>
                                        </p:tgtEl>
                                      </p:cBhvr>
                                    </p:animEffect>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grpId="0" nodeType="clickEffect">
                                  <p:stCondLst>
                                    <p:cond delay="0"/>
                                  </p:stCondLst>
                                  <p:childTnLst>
                                    <p:set>
                                      <p:cBhvr>
                                        <p:cTn id="160" dur="1" fill="hold">
                                          <p:stCondLst>
                                            <p:cond delay="0"/>
                                          </p:stCondLst>
                                        </p:cTn>
                                        <p:tgtEl>
                                          <p:spTgt spid="45"/>
                                        </p:tgtEl>
                                        <p:attrNameLst>
                                          <p:attrName>style.visibility</p:attrName>
                                        </p:attrNameLst>
                                      </p:cBhvr>
                                      <p:to>
                                        <p:strVal val="visible"/>
                                      </p:to>
                                    </p:set>
                                    <p:anim calcmode="lin" valueType="num">
                                      <p:cBhvr additive="base">
                                        <p:cTn id="161" dur="500" fill="hold"/>
                                        <p:tgtEl>
                                          <p:spTgt spid="45"/>
                                        </p:tgtEl>
                                        <p:attrNameLst>
                                          <p:attrName>ppt_x</p:attrName>
                                        </p:attrNameLst>
                                      </p:cBhvr>
                                      <p:tavLst>
                                        <p:tav tm="0">
                                          <p:val>
                                            <p:strVal val="#ppt_x"/>
                                          </p:val>
                                        </p:tav>
                                        <p:tav tm="100000">
                                          <p:val>
                                            <p:strVal val="#ppt_x"/>
                                          </p:val>
                                        </p:tav>
                                      </p:tavLst>
                                    </p:anim>
                                    <p:anim calcmode="lin" valueType="num">
                                      <p:cBhvr additive="base">
                                        <p:cTn id="16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16" presetClass="entr" presetSubtype="26" fill="hold" nodeType="clickEffect">
                                  <p:stCondLst>
                                    <p:cond delay="0"/>
                                  </p:stCondLst>
                                  <p:childTnLst>
                                    <p:set>
                                      <p:cBhvr>
                                        <p:cTn id="166" dur="1" fill="hold">
                                          <p:stCondLst>
                                            <p:cond delay="0"/>
                                          </p:stCondLst>
                                        </p:cTn>
                                        <p:tgtEl>
                                          <p:spTgt spid="23"/>
                                        </p:tgtEl>
                                        <p:attrNameLst>
                                          <p:attrName>style.visibility</p:attrName>
                                        </p:attrNameLst>
                                      </p:cBhvr>
                                      <p:to>
                                        <p:strVal val="visible"/>
                                      </p:to>
                                    </p:set>
                                    <p:animEffect transition="in" filter="barn(inHorizontal)">
                                      <p:cBhvr>
                                        <p:cTn id="167" dur="500"/>
                                        <p:tgtEl>
                                          <p:spTgt spid="23"/>
                                        </p:tgtEl>
                                      </p:cBhvr>
                                    </p:animEffect>
                                  </p:childTnLst>
                                </p:cTn>
                              </p:par>
                            </p:childTnLst>
                          </p:cTn>
                        </p:par>
                      </p:childTnLst>
                    </p:cTn>
                  </p:par>
                  <p:par>
                    <p:cTn id="168" fill="hold">
                      <p:stCondLst>
                        <p:cond delay="indefinite"/>
                      </p:stCondLst>
                      <p:childTnLst>
                        <p:par>
                          <p:cTn id="169" fill="hold">
                            <p:stCondLst>
                              <p:cond delay="0"/>
                            </p:stCondLst>
                            <p:childTnLst>
                              <p:par>
                                <p:cTn id="170" presetID="2" presetClass="entr" presetSubtype="4" fill="hold" nodeType="clickEffect">
                                  <p:stCondLst>
                                    <p:cond delay="0"/>
                                  </p:stCondLst>
                                  <p:childTnLst>
                                    <p:set>
                                      <p:cBhvr>
                                        <p:cTn id="171" dur="1" fill="hold">
                                          <p:stCondLst>
                                            <p:cond delay="0"/>
                                          </p:stCondLst>
                                        </p:cTn>
                                        <p:tgtEl>
                                          <p:spTgt spid="3"/>
                                        </p:tgtEl>
                                        <p:attrNameLst>
                                          <p:attrName>style.visibility</p:attrName>
                                        </p:attrNameLst>
                                      </p:cBhvr>
                                      <p:to>
                                        <p:strVal val="visible"/>
                                      </p:to>
                                    </p:set>
                                    <p:anim calcmode="lin" valueType="num">
                                      <p:cBhvr additive="base">
                                        <p:cTn id="172" dur="500" fill="hold"/>
                                        <p:tgtEl>
                                          <p:spTgt spid="3"/>
                                        </p:tgtEl>
                                        <p:attrNameLst>
                                          <p:attrName>ppt_x</p:attrName>
                                        </p:attrNameLst>
                                      </p:cBhvr>
                                      <p:tavLst>
                                        <p:tav tm="0">
                                          <p:val>
                                            <p:strVal val="#ppt_x"/>
                                          </p:val>
                                        </p:tav>
                                        <p:tav tm="100000">
                                          <p:val>
                                            <p:strVal val="#ppt_x"/>
                                          </p:val>
                                        </p:tav>
                                      </p:tavLst>
                                    </p:anim>
                                    <p:anim calcmode="lin" valueType="num">
                                      <p:cBhvr additive="base">
                                        <p:cTn id="17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9" presetClass="entr" presetSubtype="0" fill="hold" nodeType="clickEffect">
                                  <p:stCondLst>
                                    <p:cond delay="0"/>
                                  </p:stCondLst>
                                  <p:childTnLst>
                                    <p:set>
                                      <p:cBhvr>
                                        <p:cTn id="177" dur="1" fill="hold">
                                          <p:stCondLst>
                                            <p:cond delay="0"/>
                                          </p:stCondLst>
                                        </p:cTn>
                                        <p:tgtEl>
                                          <p:spTgt spid="68">
                                            <p:txEl>
                                              <p:pRg st="0" end="0"/>
                                            </p:txEl>
                                          </p:spTgt>
                                        </p:tgtEl>
                                        <p:attrNameLst>
                                          <p:attrName>style.visibility</p:attrName>
                                        </p:attrNameLst>
                                      </p:cBhvr>
                                      <p:to>
                                        <p:strVal val="visible"/>
                                      </p:to>
                                    </p:set>
                                    <p:animEffect transition="in" filter="dissolve">
                                      <p:cBhvr>
                                        <p:cTn id="178" dur="500"/>
                                        <p:tgtEl>
                                          <p:spTgt spid="68">
                                            <p:txEl>
                                              <p:pRg st="0" end="0"/>
                                            </p:txEl>
                                          </p:spTgt>
                                        </p:tgtEl>
                                      </p:cBhvr>
                                    </p:animEffect>
                                  </p:childTnLst>
                                </p:cTn>
                              </p:par>
                              <p:par>
                                <p:cTn id="179" presetID="9" presetClass="entr" presetSubtype="0" fill="hold" nodeType="withEffect">
                                  <p:stCondLst>
                                    <p:cond delay="0"/>
                                  </p:stCondLst>
                                  <p:childTnLst>
                                    <p:set>
                                      <p:cBhvr>
                                        <p:cTn id="180" dur="1" fill="hold">
                                          <p:stCondLst>
                                            <p:cond delay="0"/>
                                          </p:stCondLst>
                                        </p:cTn>
                                        <p:tgtEl>
                                          <p:spTgt spid="68">
                                            <p:txEl>
                                              <p:pRg st="1" end="1"/>
                                            </p:txEl>
                                          </p:spTgt>
                                        </p:tgtEl>
                                        <p:attrNameLst>
                                          <p:attrName>style.visibility</p:attrName>
                                        </p:attrNameLst>
                                      </p:cBhvr>
                                      <p:to>
                                        <p:strVal val="visible"/>
                                      </p:to>
                                    </p:set>
                                    <p:animEffect transition="in" filter="dissolve">
                                      <p:cBhvr>
                                        <p:cTn id="181" dur="500"/>
                                        <p:tgtEl>
                                          <p:spTgt spid="68">
                                            <p:txEl>
                                              <p:pRg st="1" end="1"/>
                                            </p:txEl>
                                          </p:spTgt>
                                        </p:tgtEl>
                                      </p:cBhvr>
                                    </p:animEffect>
                                  </p:childTnLst>
                                </p:cTn>
                              </p:par>
                              <p:par>
                                <p:cTn id="182" presetID="9" presetClass="entr" presetSubtype="0" fill="hold" nodeType="withEffect">
                                  <p:stCondLst>
                                    <p:cond delay="0"/>
                                  </p:stCondLst>
                                  <p:childTnLst>
                                    <p:set>
                                      <p:cBhvr>
                                        <p:cTn id="183" dur="1" fill="hold">
                                          <p:stCondLst>
                                            <p:cond delay="0"/>
                                          </p:stCondLst>
                                        </p:cTn>
                                        <p:tgtEl>
                                          <p:spTgt spid="68">
                                            <p:txEl>
                                              <p:pRg st="2" end="2"/>
                                            </p:txEl>
                                          </p:spTgt>
                                        </p:tgtEl>
                                        <p:attrNameLst>
                                          <p:attrName>style.visibility</p:attrName>
                                        </p:attrNameLst>
                                      </p:cBhvr>
                                      <p:to>
                                        <p:strVal val="visible"/>
                                      </p:to>
                                    </p:set>
                                    <p:animEffect transition="in" filter="dissolve">
                                      <p:cBhvr>
                                        <p:cTn id="184" dur="500"/>
                                        <p:tgtEl>
                                          <p:spTgt spid="68">
                                            <p:txEl>
                                              <p:pRg st="2" end="2"/>
                                            </p:txEl>
                                          </p:spTgt>
                                        </p:tgtEl>
                                      </p:cBhvr>
                                    </p:animEffect>
                                  </p:childTnLst>
                                </p:cTn>
                              </p:par>
                            </p:childTnLst>
                          </p:cTn>
                        </p:par>
                      </p:childTnLst>
                    </p:cTn>
                  </p:par>
                  <p:par>
                    <p:cTn id="185" fill="hold">
                      <p:stCondLst>
                        <p:cond delay="indefinite"/>
                      </p:stCondLst>
                      <p:childTnLst>
                        <p:par>
                          <p:cTn id="186" fill="hold">
                            <p:stCondLst>
                              <p:cond delay="0"/>
                            </p:stCondLst>
                            <p:childTnLst>
                              <p:par>
                                <p:cTn id="187" presetID="9" presetClass="entr" presetSubtype="0" fill="hold" nodeType="clickEffect">
                                  <p:stCondLst>
                                    <p:cond delay="0"/>
                                  </p:stCondLst>
                                  <p:childTnLst>
                                    <p:set>
                                      <p:cBhvr>
                                        <p:cTn id="188" dur="1" fill="hold">
                                          <p:stCondLst>
                                            <p:cond delay="0"/>
                                          </p:stCondLst>
                                        </p:cTn>
                                        <p:tgtEl>
                                          <p:spTgt spid="70">
                                            <p:txEl>
                                              <p:pRg st="0" end="0"/>
                                            </p:txEl>
                                          </p:spTgt>
                                        </p:tgtEl>
                                        <p:attrNameLst>
                                          <p:attrName>style.visibility</p:attrName>
                                        </p:attrNameLst>
                                      </p:cBhvr>
                                      <p:to>
                                        <p:strVal val="visible"/>
                                      </p:to>
                                    </p:set>
                                    <p:animEffect transition="in" filter="dissolve">
                                      <p:cBhvr>
                                        <p:cTn id="189"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3" name="组合 13"/>
          <p:cNvGrpSpPr>
            <a:grpSpLocks noChangeAspect="1"/>
          </p:cNvGrpSpPr>
          <p:nvPr/>
        </p:nvGrpSpPr>
        <p:grpSpPr>
          <a:xfrm>
            <a:off x="305594" y="3105944"/>
            <a:ext cx="2015269" cy="1680000"/>
            <a:chOff x="1017666" y="1460660"/>
            <a:chExt cx="1241816" cy="1034848"/>
          </a:xfrm>
        </p:grpSpPr>
        <p:grpSp>
          <p:nvGrpSpPr>
            <p:cNvPr id="4" name="组合 60"/>
            <p:cNvGrpSpPr/>
            <p:nvPr/>
          </p:nvGrpSpPr>
          <p:grpSpPr>
            <a:xfrm>
              <a:off x="1017666" y="1460660"/>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六边形 1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86055" y="1808549"/>
              <a:ext cx="872404" cy="284377"/>
            </a:xfrm>
            <a:prstGeom prst="rect">
              <a:avLst/>
            </a:prstGeom>
            <a:noFill/>
          </p:spPr>
          <p:txBody>
            <a:bodyPr wrap="none" rtlCol="0">
              <a:spAutoFit/>
            </a:bodyPr>
            <a:lstStyle/>
            <a:p>
              <a:pPr algn="r"/>
              <a:r>
                <a:rPr lang="zh-CN" altLang="en-US" sz="2400" b="1" dirty="0" smtClean="0">
                  <a:solidFill>
                    <a:schemeClr val="bg1"/>
                  </a:solidFill>
                  <a:latin typeface="微软雅黑" panose="020B0503020204020204" pitchFamily="34" charset="-122"/>
                  <a:ea typeface="微软雅黑" panose="020B0503020204020204" pitchFamily="34" charset="-122"/>
                </a:rPr>
                <a:t>吸毒方式</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6446259" y="1765716"/>
            <a:ext cx="1415772" cy="461665"/>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7" name="AutoShape 8"/>
          <p:cNvSpPr>
            <a:spLocks/>
          </p:cNvSpPr>
          <p:nvPr/>
        </p:nvSpPr>
        <p:spPr bwMode="auto">
          <a:xfrm>
            <a:off x="1600994" y="2420144"/>
            <a:ext cx="2209799" cy="72628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xtLst/>
        </p:spPr>
        <p:txBody>
          <a:bodyPr lIns="22860" tIns="22860" rIns="22860" bIns="22860"/>
          <a:lstStyle/>
          <a:p>
            <a:endParaRPr lang="en-US" sz="2400">
              <a:solidFill>
                <a:schemeClr val="tx1">
                  <a:lumMod val="75000"/>
                  <a:lumOff val="25000"/>
                </a:schemeClr>
              </a:solidFill>
            </a:endParaRPr>
          </a:p>
        </p:txBody>
      </p:sp>
      <p:sp>
        <p:nvSpPr>
          <p:cNvPr id="13" name="AutoShape 8"/>
          <p:cNvSpPr>
            <a:spLocks/>
          </p:cNvSpPr>
          <p:nvPr/>
        </p:nvSpPr>
        <p:spPr bwMode="auto">
          <a:xfrm>
            <a:off x="3658394" y="2039144"/>
            <a:ext cx="2286000" cy="72628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xtLst/>
        </p:spPr>
        <p:txBody>
          <a:bodyPr lIns="22860" tIns="22860" rIns="22860" bIns="22860"/>
          <a:lstStyle/>
          <a:p>
            <a:endParaRPr lang="en-US" sz="2400">
              <a:solidFill>
                <a:schemeClr val="tx1">
                  <a:lumMod val="75000"/>
                  <a:lumOff val="25000"/>
                </a:schemeClr>
              </a:solidFill>
            </a:endParaRPr>
          </a:p>
        </p:txBody>
      </p:sp>
      <p:sp>
        <p:nvSpPr>
          <p:cNvPr id="14" name="AutoShape 8"/>
          <p:cNvSpPr>
            <a:spLocks/>
          </p:cNvSpPr>
          <p:nvPr/>
        </p:nvSpPr>
        <p:spPr bwMode="auto">
          <a:xfrm>
            <a:off x="5944394" y="1810544"/>
            <a:ext cx="2286000" cy="72628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xtLst/>
        </p:spPr>
        <p:txBody>
          <a:bodyPr lIns="22860" tIns="22860" rIns="22860" bIns="22860"/>
          <a:lstStyle/>
          <a:p>
            <a:endParaRPr lang="en-US" sz="2400">
              <a:solidFill>
                <a:schemeClr val="tx1">
                  <a:lumMod val="75000"/>
                  <a:lumOff val="25000"/>
                </a:schemeClr>
              </a:solidFill>
            </a:endParaRPr>
          </a:p>
        </p:txBody>
      </p:sp>
      <p:sp>
        <p:nvSpPr>
          <p:cNvPr id="19" name="TextBox 18"/>
          <p:cNvSpPr txBox="1"/>
          <p:nvPr/>
        </p:nvSpPr>
        <p:spPr>
          <a:xfrm>
            <a:off x="1448594" y="819944"/>
            <a:ext cx="533400" cy="369332"/>
          </a:xfrm>
          <a:prstGeom prst="rect">
            <a:avLst/>
          </a:prstGeom>
          <a:noFill/>
        </p:spPr>
        <p:txBody>
          <a:bodyPr wrap="square" rtlCol="0">
            <a:spAutoFit/>
          </a:bodyPr>
          <a:lstStyle/>
          <a:p>
            <a:r>
              <a:rPr lang="en-US" altLang="zh-CN" dirty="0" smtClean="0">
                <a:solidFill>
                  <a:schemeClr val="bg1"/>
                </a:solidFill>
              </a:rPr>
              <a:t>01</a:t>
            </a:r>
            <a:endParaRPr lang="zh-CN" altLang="en-US" dirty="0">
              <a:solidFill>
                <a:schemeClr val="bg1"/>
              </a:solidFill>
            </a:endParaRPr>
          </a:p>
        </p:txBody>
      </p:sp>
      <p:sp>
        <p:nvSpPr>
          <p:cNvPr id="20" name="椭圆 19"/>
          <p:cNvSpPr/>
          <p:nvPr/>
        </p:nvSpPr>
        <p:spPr>
          <a:xfrm>
            <a:off x="2515394" y="26487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1" name="椭圆 20"/>
          <p:cNvSpPr/>
          <p:nvPr/>
        </p:nvSpPr>
        <p:spPr>
          <a:xfrm>
            <a:off x="4801394" y="22677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a:p>
            <a:endParaRPr lang="zh-CN" altLang="en-US" dirty="0">
              <a:solidFill>
                <a:schemeClr val="bg1"/>
              </a:solidFill>
            </a:endParaRPr>
          </a:p>
        </p:txBody>
      </p:sp>
      <p:sp>
        <p:nvSpPr>
          <p:cNvPr id="22" name="椭圆 21"/>
          <p:cNvSpPr/>
          <p:nvPr/>
        </p:nvSpPr>
        <p:spPr>
          <a:xfrm>
            <a:off x="7087394" y="20391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a:p>
            <a:endParaRPr lang="zh-CN" altLang="en-US" dirty="0">
              <a:solidFill>
                <a:schemeClr val="bg1"/>
              </a:solidFill>
            </a:endParaRPr>
          </a:p>
        </p:txBody>
      </p:sp>
      <p:sp>
        <p:nvSpPr>
          <p:cNvPr id="23" name="矩形 22"/>
          <p:cNvSpPr/>
          <p:nvPr/>
        </p:nvSpPr>
        <p:spPr>
          <a:xfrm>
            <a:off x="2526615" y="2648744"/>
            <a:ext cx="328936" cy="369332"/>
          </a:xfrm>
          <a:prstGeom prst="rect">
            <a:avLst/>
          </a:prstGeom>
        </p:spPr>
        <p:txBody>
          <a:bodyPr wrap="none">
            <a:spAutoFit/>
          </a:bodyPr>
          <a:lstStyle/>
          <a:p>
            <a:r>
              <a:rPr lang="en-US" altLang="zh-CN" dirty="0" smtClean="0">
                <a:solidFill>
                  <a:schemeClr val="bg1"/>
                </a:solidFill>
              </a:rPr>
              <a:t>01</a:t>
            </a:r>
            <a:endParaRPr lang="zh-CN" altLang="en-US" dirty="0">
              <a:solidFill>
                <a:schemeClr val="bg1"/>
              </a:solidFill>
            </a:endParaRPr>
          </a:p>
        </p:txBody>
      </p:sp>
      <p:sp>
        <p:nvSpPr>
          <p:cNvPr id="24" name="矩形 23"/>
          <p:cNvSpPr/>
          <p:nvPr/>
        </p:nvSpPr>
        <p:spPr>
          <a:xfrm>
            <a:off x="4801394" y="2267744"/>
            <a:ext cx="351378" cy="369332"/>
          </a:xfrm>
          <a:prstGeom prst="rect">
            <a:avLst/>
          </a:prstGeom>
        </p:spPr>
        <p:txBody>
          <a:bodyPr wrap="square">
            <a:spAutoFit/>
          </a:bodyPr>
          <a:lstStyle/>
          <a:p>
            <a:r>
              <a:rPr lang="en-US" altLang="zh-CN" dirty="0" smtClean="0">
                <a:solidFill>
                  <a:schemeClr val="bg1"/>
                </a:solidFill>
              </a:rPr>
              <a:t>02</a:t>
            </a:r>
            <a:endParaRPr lang="zh-CN" altLang="en-US" dirty="0">
              <a:solidFill>
                <a:schemeClr val="bg1"/>
              </a:solidFill>
            </a:endParaRPr>
          </a:p>
        </p:txBody>
      </p:sp>
      <p:sp>
        <p:nvSpPr>
          <p:cNvPr id="25" name="矩形 24"/>
          <p:cNvSpPr/>
          <p:nvPr/>
        </p:nvSpPr>
        <p:spPr>
          <a:xfrm>
            <a:off x="7086592" y="2039144"/>
            <a:ext cx="352982" cy="369332"/>
          </a:xfrm>
          <a:prstGeom prst="rect">
            <a:avLst/>
          </a:prstGeom>
        </p:spPr>
        <p:txBody>
          <a:bodyPr wrap="none">
            <a:spAutoFit/>
          </a:bodyPr>
          <a:lstStyle/>
          <a:p>
            <a:r>
              <a:rPr lang="en-US" altLang="zh-CN" dirty="0" smtClean="0">
                <a:solidFill>
                  <a:schemeClr val="bg1"/>
                </a:solidFill>
              </a:rPr>
              <a:t>03</a:t>
            </a:r>
            <a:endParaRPr lang="zh-CN" altLang="en-US" dirty="0">
              <a:solidFill>
                <a:schemeClr val="bg1"/>
              </a:solidFill>
            </a:endParaRPr>
          </a:p>
        </p:txBody>
      </p:sp>
      <p:grpSp>
        <p:nvGrpSpPr>
          <p:cNvPr id="26" name="组合 40"/>
          <p:cNvGrpSpPr/>
          <p:nvPr/>
        </p:nvGrpSpPr>
        <p:grpSpPr>
          <a:xfrm>
            <a:off x="1905794" y="1277144"/>
            <a:ext cx="1447800" cy="1234189"/>
            <a:chOff x="1214414" y="2786058"/>
            <a:chExt cx="1935848" cy="1751017"/>
          </a:xfrm>
        </p:grpSpPr>
        <p:grpSp>
          <p:nvGrpSpPr>
            <p:cNvPr id="27" name="Group 6"/>
            <p:cNvGrpSpPr/>
            <p:nvPr/>
          </p:nvGrpSpPr>
          <p:grpSpPr>
            <a:xfrm>
              <a:off x="1295400" y="2786058"/>
              <a:ext cx="1753450" cy="1751017"/>
              <a:chOff x="1823" y="2371"/>
              <a:chExt cx="1801" cy="1801"/>
            </a:xfrm>
          </p:grpSpPr>
          <p:sp>
            <p:nvSpPr>
              <p:cNvPr id="2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sp>
            <p:nvSpPr>
              <p:cNvPr id="30" name="Oval 8"/>
              <p:cNvSpPr>
                <a:spLocks noChangeArrowheads="1"/>
              </p:cNvSpPr>
              <p:nvPr/>
            </p:nvSpPr>
            <p:spPr bwMode="auto">
              <a:xfrm>
                <a:off x="1946" y="2493"/>
                <a:ext cx="1556" cy="1556"/>
              </a:xfrm>
              <a:prstGeom prst="ellipse">
                <a:avLst/>
              </a:prstGeom>
              <a:blipFill>
                <a:blip r:embed="rId3" cstate="print"/>
                <a:stretch>
                  <a:fillRect/>
                </a:stretch>
              </a:blipFill>
              <a:ln w="38100">
                <a:solidFill>
                  <a:srgbClr val="FFFFFF"/>
                </a:solidFill>
                <a:round/>
              </a:ln>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grpSp>
        <p:sp>
          <p:nvSpPr>
            <p:cNvPr id="28"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zh-CN" altLang="en-US" sz="2000" dirty="0">
                <a:solidFill>
                  <a:srgbClr val="FFFF00"/>
                </a:solidFill>
                <a:latin typeface="微软雅黑" pitchFamily="34" charset="-122"/>
                <a:ea typeface="微软雅黑" panose="020B0503020204020204" pitchFamily="34" charset="-122"/>
              </a:endParaRPr>
            </a:p>
          </p:txBody>
        </p:sp>
      </p:grpSp>
      <p:grpSp>
        <p:nvGrpSpPr>
          <p:cNvPr id="48" name="组合 40"/>
          <p:cNvGrpSpPr/>
          <p:nvPr/>
        </p:nvGrpSpPr>
        <p:grpSpPr>
          <a:xfrm>
            <a:off x="6553994" y="667544"/>
            <a:ext cx="1447800" cy="1234189"/>
            <a:chOff x="1214414" y="2786058"/>
            <a:chExt cx="1935848" cy="1751017"/>
          </a:xfrm>
        </p:grpSpPr>
        <p:grpSp>
          <p:nvGrpSpPr>
            <p:cNvPr id="49" name="Group 6"/>
            <p:cNvGrpSpPr/>
            <p:nvPr/>
          </p:nvGrpSpPr>
          <p:grpSpPr>
            <a:xfrm>
              <a:off x="1295400" y="2786058"/>
              <a:ext cx="1753450" cy="1751017"/>
              <a:chOff x="1823" y="2371"/>
              <a:chExt cx="1801" cy="1801"/>
            </a:xfrm>
          </p:grpSpPr>
          <p:sp>
            <p:nvSpPr>
              <p:cNvPr id="5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sp>
            <p:nvSpPr>
              <p:cNvPr id="52" name="Oval 8"/>
              <p:cNvSpPr>
                <a:spLocks noChangeArrowheads="1"/>
              </p:cNvSpPr>
              <p:nvPr/>
            </p:nvSpPr>
            <p:spPr bwMode="auto">
              <a:xfrm>
                <a:off x="1946" y="2493"/>
                <a:ext cx="1556" cy="1556"/>
              </a:xfrm>
              <a:prstGeom prst="ellipse">
                <a:avLst/>
              </a:prstGeom>
              <a:blipFill>
                <a:blip r:embed="rId4" cstate="print"/>
                <a:stretch>
                  <a:fillRect/>
                </a:stretch>
              </a:blipFill>
              <a:ln w="38100">
                <a:solidFill>
                  <a:srgbClr val="FFFFFF"/>
                </a:solidFill>
                <a:round/>
              </a:ln>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grpSp>
        <p:sp>
          <p:nvSpPr>
            <p:cNvPr id="50"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zh-CN" altLang="en-US" sz="2000" dirty="0">
                <a:solidFill>
                  <a:srgbClr val="FFFF00"/>
                </a:solidFill>
                <a:latin typeface="微软雅黑" pitchFamily="34" charset="-122"/>
                <a:ea typeface="微软雅黑" panose="020B0503020204020204" pitchFamily="34" charset="-122"/>
              </a:endParaRPr>
            </a:p>
          </p:txBody>
        </p:sp>
      </p:grpSp>
      <p:grpSp>
        <p:nvGrpSpPr>
          <p:cNvPr id="53" name="组合 40"/>
          <p:cNvGrpSpPr/>
          <p:nvPr/>
        </p:nvGrpSpPr>
        <p:grpSpPr>
          <a:xfrm>
            <a:off x="4267994" y="896144"/>
            <a:ext cx="1447800" cy="1234189"/>
            <a:chOff x="1214414" y="2786058"/>
            <a:chExt cx="1935848" cy="1751017"/>
          </a:xfrm>
        </p:grpSpPr>
        <p:grpSp>
          <p:nvGrpSpPr>
            <p:cNvPr id="54" name="Group 6"/>
            <p:cNvGrpSpPr/>
            <p:nvPr/>
          </p:nvGrpSpPr>
          <p:grpSpPr>
            <a:xfrm>
              <a:off x="1295400" y="2786058"/>
              <a:ext cx="1753450" cy="1751017"/>
              <a:chOff x="1823" y="2371"/>
              <a:chExt cx="1801" cy="1801"/>
            </a:xfrm>
          </p:grpSpPr>
          <p:sp>
            <p:nvSpPr>
              <p:cNvPr id="56"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sp>
            <p:nvSpPr>
              <p:cNvPr id="57" name="Oval 8"/>
              <p:cNvSpPr>
                <a:spLocks noChangeArrowheads="1"/>
              </p:cNvSpPr>
              <p:nvPr/>
            </p:nvSpPr>
            <p:spPr bwMode="auto">
              <a:xfrm>
                <a:off x="1946" y="2493"/>
                <a:ext cx="1556" cy="1556"/>
              </a:xfrm>
              <a:prstGeom prst="ellipse">
                <a:avLst/>
              </a:prstGeom>
              <a:blipFill>
                <a:blip r:embed="rId5" cstate="print"/>
                <a:stretch>
                  <a:fillRect/>
                </a:stretch>
              </a:blipFill>
              <a:ln w="38100">
                <a:solidFill>
                  <a:srgbClr val="FFFFFF"/>
                </a:solidFill>
                <a:round/>
              </a:ln>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grpSp>
        <p:sp>
          <p:nvSpPr>
            <p:cNvPr id="55"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zh-CN" altLang="en-US" sz="2000" dirty="0">
                <a:solidFill>
                  <a:srgbClr val="FFFF00"/>
                </a:solidFill>
                <a:latin typeface="微软雅黑" pitchFamily="34" charset="-122"/>
                <a:ea typeface="微软雅黑" panose="020B0503020204020204" pitchFamily="34" charset="-122"/>
              </a:endParaRPr>
            </a:p>
          </p:txBody>
        </p:sp>
      </p:grpSp>
      <p:sp>
        <p:nvSpPr>
          <p:cNvPr id="58" name="Rounded Rectangle 32"/>
          <p:cNvSpPr/>
          <p:nvPr/>
        </p:nvSpPr>
        <p:spPr>
          <a:xfrm>
            <a:off x="1524794" y="1200944"/>
            <a:ext cx="685800" cy="3216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注射</a:t>
            </a:r>
            <a:endParaRPr lang="en-US" sz="1400" b="1" dirty="0">
              <a:solidFill>
                <a:schemeClr val="tx1"/>
              </a:solidFill>
              <a:latin typeface="+mj-ea"/>
              <a:ea typeface="+mj-ea"/>
              <a:cs typeface="Source Sans Pro ExtraLight"/>
            </a:endParaRPr>
          </a:p>
        </p:txBody>
      </p:sp>
      <p:sp>
        <p:nvSpPr>
          <p:cNvPr id="59" name="Rounded Rectangle 32"/>
          <p:cNvSpPr/>
          <p:nvPr/>
        </p:nvSpPr>
        <p:spPr>
          <a:xfrm>
            <a:off x="3886994" y="896144"/>
            <a:ext cx="685800" cy="2454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烫吸</a:t>
            </a:r>
            <a:endParaRPr lang="en-US" sz="1400" b="1" dirty="0">
              <a:solidFill>
                <a:schemeClr val="tx1"/>
              </a:solidFill>
              <a:latin typeface="+mj-ea"/>
              <a:ea typeface="+mj-ea"/>
              <a:cs typeface="Source Sans Pro ExtraLight"/>
            </a:endParaRPr>
          </a:p>
        </p:txBody>
      </p:sp>
      <p:sp>
        <p:nvSpPr>
          <p:cNvPr id="60" name="Rounded Rectangle 32"/>
          <p:cNvSpPr/>
          <p:nvPr/>
        </p:nvSpPr>
        <p:spPr>
          <a:xfrm>
            <a:off x="7696994" y="743744"/>
            <a:ext cx="685800" cy="245422"/>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b="1" dirty="0" smtClean="0">
                <a:solidFill>
                  <a:schemeClr val="tx1"/>
                </a:solidFill>
                <a:latin typeface="+mj-ea"/>
                <a:ea typeface="+mj-ea"/>
                <a:cs typeface="Source Sans Pro ExtraLight"/>
              </a:rPr>
              <a:t>鼻吸</a:t>
            </a:r>
            <a:endParaRPr lang="en-US" sz="1400" b="1" dirty="0">
              <a:solidFill>
                <a:schemeClr val="tx1"/>
              </a:solidFill>
              <a:latin typeface="+mj-ea"/>
              <a:ea typeface="+mj-ea"/>
              <a:cs typeface="Source Sans Pro ExtraLight"/>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500"/>
                            </p:stCondLst>
                            <p:childTnLst>
                              <p:par>
                                <p:cTn id="23" presetID="53" presetClass="entr" presetSubtype="0" fill="hold" grpId="0" nodeType="afterEffec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1000"/>
                            </p:stCondLst>
                            <p:childTnLst>
                              <p:par>
                                <p:cTn id="29" presetID="53" presetClass="entr" presetSubtype="0" fill="hold" grpId="0" nodeType="afterEffec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53" presetClass="entr" presetSubtype="0" fill="hold" grpId="0" nodeType="afterEffec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2000"/>
                            </p:stCondLst>
                            <p:childTnLst>
                              <p:par>
                                <p:cTn id="41" presetID="15" presetClass="entr" presetSubtype="0" fill="hold" nodeType="afterEffec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 calcmode="lin" valueType="num">
                                      <p:cBhvr>
                                        <p:cTn id="45"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000"/>
                            </p:stCondLst>
                            <p:childTnLst>
                              <p:par>
                                <p:cTn id="48" presetID="15" presetClass="entr" presetSubtype="0" fill="hold" nodeType="afterEffect">
                                  <p:childTnLst>
                                    <p:set>
                                      <p:cBhvr>
                                        <p:cTn id="49" dur="1" fill="hold">
                                          <p:stCondLst>
                                            <p:cond delay="0"/>
                                          </p:stCondLst>
                                        </p:cTn>
                                        <p:tgtEl>
                                          <p:spTgt spid="48"/>
                                        </p:tgtEl>
                                        <p:attrNameLst>
                                          <p:attrName>style.visibility</p:attrName>
                                        </p:attrNameLst>
                                      </p:cBhvr>
                                      <p:to>
                                        <p:strVal val="visible"/>
                                      </p:to>
                                    </p:set>
                                    <p:anim calcmode="lin" valueType="num">
                                      <p:cBhvr>
                                        <p:cTn id="50" dur="1000" fill="hold"/>
                                        <p:tgtEl>
                                          <p:spTgt spid="48"/>
                                        </p:tgtEl>
                                        <p:attrNameLst>
                                          <p:attrName>ppt_w</p:attrName>
                                        </p:attrNameLst>
                                      </p:cBhvr>
                                      <p:tavLst>
                                        <p:tav tm="0">
                                          <p:val>
                                            <p:fltVal val="0"/>
                                          </p:val>
                                        </p:tav>
                                        <p:tav tm="100000">
                                          <p:val>
                                            <p:strVal val="#ppt_w"/>
                                          </p:val>
                                        </p:tav>
                                      </p:tavLst>
                                    </p:anim>
                                    <p:anim calcmode="lin" valueType="num">
                                      <p:cBhvr>
                                        <p:cTn id="51" dur="1000" fill="hold"/>
                                        <p:tgtEl>
                                          <p:spTgt spid="48"/>
                                        </p:tgtEl>
                                        <p:attrNameLst>
                                          <p:attrName>ppt_h</p:attrName>
                                        </p:attrNameLst>
                                      </p:cBhvr>
                                      <p:tavLst>
                                        <p:tav tm="0">
                                          <p:val>
                                            <p:fltVal val="0"/>
                                          </p:val>
                                        </p:tav>
                                        <p:tav tm="100000">
                                          <p:val>
                                            <p:strVal val="#ppt_h"/>
                                          </p:val>
                                        </p:tav>
                                      </p:tavLst>
                                    </p:anim>
                                    <p:anim calcmode="lin" valueType="num">
                                      <p:cBhvr>
                                        <p:cTn id="5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54" fill="hold">
                            <p:stCondLst>
                              <p:cond delay="4000"/>
                            </p:stCondLst>
                            <p:childTnLst>
                              <p:par>
                                <p:cTn id="55" presetID="15" presetClass="entr" presetSubtype="0" fill="hold" nodeType="afterEffect">
                                  <p:childTnLst>
                                    <p:set>
                                      <p:cBhvr>
                                        <p:cTn id="56" dur="1" fill="hold">
                                          <p:stCondLst>
                                            <p:cond delay="0"/>
                                          </p:stCondLst>
                                        </p:cTn>
                                        <p:tgtEl>
                                          <p:spTgt spid="53"/>
                                        </p:tgtEl>
                                        <p:attrNameLst>
                                          <p:attrName>style.visibility</p:attrName>
                                        </p:attrNameLst>
                                      </p:cBhvr>
                                      <p:to>
                                        <p:strVal val="visible"/>
                                      </p:to>
                                    </p:set>
                                    <p:anim calcmode="lin" valueType="num">
                                      <p:cBhvr>
                                        <p:cTn id="57" dur="1000" fill="hold"/>
                                        <p:tgtEl>
                                          <p:spTgt spid="53"/>
                                        </p:tgtEl>
                                        <p:attrNameLst>
                                          <p:attrName>ppt_w</p:attrName>
                                        </p:attrNameLst>
                                      </p:cBhvr>
                                      <p:tavLst>
                                        <p:tav tm="0">
                                          <p:val>
                                            <p:fltVal val="0"/>
                                          </p:val>
                                        </p:tav>
                                        <p:tav tm="100000">
                                          <p:val>
                                            <p:strVal val="#ppt_w"/>
                                          </p:val>
                                        </p:tav>
                                      </p:tavLst>
                                    </p:anim>
                                    <p:anim calcmode="lin" valueType="num">
                                      <p:cBhvr>
                                        <p:cTn id="58" dur="1000" fill="hold"/>
                                        <p:tgtEl>
                                          <p:spTgt spid="53"/>
                                        </p:tgtEl>
                                        <p:attrNameLst>
                                          <p:attrName>ppt_h</p:attrName>
                                        </p:attrNameLst>
                                      </p:cBhvr>
                                      <p:tavLst>
                                        <p:tav tm="0">
                                          <p:val>
                                            <p:fltVal val="0"/>
                                          </p:val>
                                        </p:tav>
                                        <p:tav tm="100000">
                                          <p:val>
                                            <p:strVal val="#ppt_h"/>
                                          </p:val>
                                        </p:tav>
                                      </p:tavLst>
                                    </p:anim>
                                    <p:anim calcmode="lin" valueType="num">
                                      <p:cBhvr>
                                        <p:cTn id="59"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5000"/>
                            </p:stCondLst>
                            <p:childTnLst>
                              <p:par>
                                <p:cTn id="62" presetID="53" presetClass="entr" presetSubtype="0" fill="hold" grpId="0" nodeType="afterEffect">
                                  <p:childTnLst>
                                    <p:set>
                                      <p:cBhvr>
                                        <p:cTn id="63" dur="1" fill="hold">
                                          <p:stCondLst>
                                            <p:cond delay="0"/>
                                          </p:stCondLst>
                                        </p:cTn>
                                        <p:tgtEl>
                                          <p:spTgt spid="58"/>
                                        </p:tgtEl>
                                        <p:attrNameLst>
                                          <p:attrName>style.visibility</p:attrName>
                                        </p:attrNameLst>
                                      </p:cBhvr>
                                      <p:to>
                                        <p:strVal val="visible"/>
                                      </p:to>
                                    </p:set>
                                    <p:anim calcmode="lin" valueType="num">
                                      <p:cBhvr>
                                        <p:cTn id="64" dur="500" fill="hold"/>
                                        <p:tgtEl>
                                          <p:spTgt spid="58"/>
                                        </p:tgtEl>
                                        <p:attrNameLst>
                                          <p:attrName>ppt_w</p:attrName>
                                        </p:attrNameLst>
                                      </p:cBhvr>
                                      <p:tavLst>
                                        <p:tav tm="0">
                                          <p:val>
                                            <p:fltVal val="0"/>
                                          </p:val>
                                        </p:tav>
                                        <p:tav tm="100000">
                                          <p:val>
                                            <p:strVal val="#ppt_w"/>
                                          </p:val>
                                        </p:tav>
                                      </p:tavLst>
                                    </p:anim>
                                    <p:anim calcmode="lin" valueType="num">
                                      <p:cBhvr>
                                        <p:cTn id="65" dur="500" fill="hold"/>
                                        <p:tgtEl>
                                          <p:spTgt spid="58"/>
                                        </p:tgtEl>
                                        <p:attrNameLst>
                                          <p:attrName>ppt_h</p:attrName>
                                        </p:attrNameLst>
                                      </p:cBhvr>
                                      <p:tavLst>
                                        <p:tav tm="0">
                                          <p:val>
                                            <p:fltVal val="0"/>
                                          </p:val>
                                        </p:tav>
                                        <p:tav tm="100000">
                                          <p:val>
                                            <p:strVal val="#ppt_h"/>
                                          </p:val>
                                        </p:tav>
                                      </p:tavLst>
                                    </p:anim>
                                    <p:animEffect transition="in" filter="fade">
                                      <p:cBhvr>
                                        <p:cTn id="66" dur="500"/>
                                        <p:tgtEl>
                                          <p:spTgt spid="58"/>
                                        </p:tgtEl>
                                      </p:cBhvr>
                                    </p:animEffect>
                                  </p:childTnLst>
                                </p:cTn>
                              </p:par>
                            </p:childTnLst>
                          </p:cTn>
                        </p:par>
                        <p:par>
                          <p:cTn id="67" fill="hold">
                            <p:stCondLst>
                              <p:cond delay="5500"/>
                            </p:stCondLst>
                            <p:childTnLst>
                              <p:par>
                                <p:cTn id="68" presetID="53" presetClass="entr" presetSubtype="0" fill="hold" grpId="0" nodeType="afterEffect">
                                  <p:childTnLst>
                                    <p:set>
                                      <p:cBhvr>
                                        <p:cTn id="69" dur="1" fill="hold">
                                          <p:stCondLst>
                                            <p:cond delay="0"/>
                                          </p:stCondLst>
                                        </p:cTn>
                                        <p:tgtEl>
                                          <p:spTgt spid="59"/>
                                        </p:tgtEl>
                                        <p:attrNameLst>
                                          <p:attrName>style.visibility</p:attrName>
                                        </p:attrNameLst>
                                      </p:cBhvr>
                                      <p:to>
                                        <p:strVal val="visible"/>
                                      </p:to>
                                    </p:set>
                                    <p:anim calcmode="lin" valueType="num">
                                      <p:cBhvr>
                                        <p:cTn id="70" dur="500" fill="hold"/>
                                        <p:tgtEl>
                                          <p:spTgt spid="59"/>
                                        </p:tgtEl>
                                        <p:attrNameLst>
                                          <p:attrName>ppt_w</p:attrName>
                                        </p:attrNameLst>
                                      </p:cBhvr>
                                      <p:tavLst>
                                        <p:tav tm="0">
                                          <p:val>
                                            <p:fltVal val="0"/>
                                          </p:val>
                                        </p:tav>
                                        <p:tav tm="100000">
                                          <p:val>
                                            <p:strVal val="#ppt_w"/>
                                          </p:val>
                                        </p:tav>
                                      </p:tavLst>
                                    </p:anim>
                                    <p:anim calcmode="lin" valueType="num">
                                      <p:cBhvr>
                                        <p:cTn id="71" dur="500" fill="hold"/>
                                        <p:tgtEl>
                                          <p:spTgt spid="59"/>
                                        </p:tgtEl>
                                        <p:attrNameLst>
                                          <p:attrName>ppt_h</p:attrName>
                                        </p:attrNameLst>
                                      </p:cBhvr>
                                      <p:tavLst>
                                        <p:tav tm="0">
                                          <p:val>
                                            <p:fltVal val="0"/>
                                          </p:val>
                                        </p:tav>
                                        <p:tav tm="100000">
                                          <p:val>
                                            <p:strVal val="#ppt_h"/>
                                          </p:val>
                                        </p:tav>
                                      </p:tavLst>
                                    </p:anim>
                                    <p:animEffect transition="in" filter="fade">
                                      <p:cBhvr>
                                        <p:cTn id="72" dur="500"/>
                                        <p:tgtEl>
                                          <p:spTgt spid="59"/>
                                        </p:tgtEl>
                                      </p:cBhvr>
                                    </p:animEffect>
                                  </p:childTnLst>
                                </p:cTn>
                              </p:par>
                            </p:childTnLst>
                          </p:cTn>
                        </p:par>
                        <p:par>
                          <p:cTn id="73" fill="hold">
                            <p:stCondLst>
                              <p:cond delay="6000"/>
                            </p:stCondLst>
                            <p:childTnLst>
                              <p:par>
                                <p:cTn id="74" presetID="53" presetClass="entr" presetSubtype="0" fill="hold" grpId="0" nodeType="afterEffec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3" grpId="0" animBg="1"/>
      <p:bldP spid="14" grpId="0" animBg="1"/>
      <p:bldP spid="20" grpId="0" animBg="1"/>
      <p:bldP spid="21" grpId="0" animBg="1"/>
      <p:bldP spid="22" grpId="0" animBg="1"/>
      <p:bldP spid="58" grpId="0" animBg="1"/>
      <p:bldP spid="59" grpId="0" animBg="1"/>
      <p:bldP spid="6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13"/>
          <p:cNvGrpSpPr>
            <a:grpSpLocks noChangeAspect="1"/>
          </p:cNvGrpSpPr>
          <p:nvPr/>
        </p:nvGrpSpPr>
        <p:grpSpPr>
          <a:xfrm>
            <a:off x="7130319" y="2191544"/>
            <a:ext cx="2015269" cy="1680000"/>
            <a:chOff x="1017666" y="1460660"/>
            <a:chExt cx="1241816" cy="1034848"/>
          </a:xfrm>
        </p:grpSpPr>
        <p:grpSp>
          <p:nvGrpSpPr>
            <p:cNvPr id="41" name="组合 60"/>
            <p:cNvGrpSpPr/>
            <p:nvPr/>
          </p:nvGrpSpPr>
          <p:grpSpPr>
            <a:xfrm>
              <a:off x="1017666" y="1460660"/>
              <a:ext cx="1241816" cy="1034848"/>
              <a:chOff x="1017666" y="1609725"/>
              <a:chExt cx="1241816" cy="1034848"/>
            </a:xfrm>
          </p:grpSpPr>
          <p:sp>
            <p:nvSpPr>
              <p:cNvPr id="43" name="六边形 42"/>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六边形 43"/>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42" name="TextBox 41"/>
            <p:cNvSpPr txBox="1"/>
            <p:nvPr/>
          </p:nvSpPr>
          <p:spPr>
            <a:xfrm>
              <a:off x="1186055" y="1808549"/>
              <a:ext cx="872404" cy="284377"/>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吸毒方式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7" name="Text Box 57"/>
          <p:cNvSpPr txBox="1">
            <a:spLocks noChangeArrowheads="1"/>
          </p:cNvSpPr>
          <p:nvPr/>
        </p:nvSpPr>
        <p:spPr bwMode="auto">
          <a:xfrm>
            <a:off x="153194" y="210344"/>
            <a:ext cx="3527425" cy="369332"/>
          </a:xfrm>
          <a:prstGeom prst="rect">
            <a:avLst/>
          </a:prstGeom>
          <a:noFill/>
          <a:ln>
            <a:noFill/>
          </a:ln>
          <a:effectLst/>
          <a:extLst>
            <a:ext uri="{909E8E84-426E-40DD-AFC4-6F175D3DCCD1}">
              <a14:hiddenFill xmlns:a14="http://schemas.microsoft.com/office/drawing/2010/main" xmlns:p15="http://schemas.microsoft.com/office/powerpoint/2012/main" xmlns:p14="http://schemas.microsoft.com/office/powerpoint/2010/main" xmlns="">
                <a:solidFill>
                  <a:schemeClr val="accent1"/>
                </a:solidFill>
              </a14:hiddenFill>
            </a:ext>
            <a:ext uri="{91240B29-F687-4F45-9708-019B960494DF}">
              <a14:hiddenLine xmlns:a14="http://schemas.microsoft.com/office/drawing/2010/main" xmlns:p15="http://schemas.microsoft.com/office/powerpoint/2012/main" xmlns:p14="http://schemas.microsoft.com/office/powerpoint/2010/main" xmlns="" w="9525">
                <a:solidFill>
                  <a:schemeClr val="tx1"/>
                </a:solidFill>
                <a:miter lim="800000"/>
                <a:headEnd/>
                <a:tailEnd/>
              </a14:hiddenLine>
            </a:ext>
            <a:ext uri="{AF507438-7753-43E0-B8FC-AC1667EBCBE1}">
              <a14:hiddenEffects xmlns:a14="http://schemas.microsoft.com/office/drawing/2010/main" xmlns:p15="http://schemas.microsoft.com/office/powerpoint/2012/main" xmlns:p14="http://schemas.microsoft.com/office/powerpoint/2010/main" xmlns="">
                <a:effectLst>
                  <a:outerShdw dist="35921" dir="2700000" algn="ctr" rotWithShape="0">
                    <a:schemeClr val="bg2"/>
                  </a:outerShdw>
                </a:effectLst>
              </a14:hiddenEffects>
            </a:ext>
          </a:extLst>
        </p:spPr>
        <p:txBody>
          <a:bodyPr>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AutoShape 10"/>
          <p:cNvSpPr>
            <a:spLocks noChangeArrowheads="1"/>
          </p:cNvSpPr>
          <p:nvPr/>
        </p:nvSpPr>
        <p:spPr bwMode="auto">
          <a:xfrm rot="16200000">
            <a:off x="3492255" y="-233116"/>
            <a:ext cx="1399082" cy="6553201"/>
          </a:xfrm>
          <a:prstGeom prst="downArrow">
            <a:avLst>
              <a:gd name="adj1" fmla="val 49065"/>
              <a:gd name="adj2" fmla="val 44821"/>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a:lstStyle/>
          <a:p>
            <a:pPr algn="l" defTabSz="914874"/>
            <a:endParaRPr lang="zh-CN" altLang="en-US" sz="2000" b="0">
              <a:latin typeface="微软雅黑" pitchFamily="34" charset="-122"/>
              <a:ea typeface="微软雅黑" panose="020B0503020204020204" pitchFamily="34" charset="-122"/>
            </a:endParaRPr>
          </a:p>
        </p:txBody>
      </p:sp>
      <p:grpSp>
        <p:nvGrpSpPr>
          <p:cNvPr id="5" name="组合 46"/>
          <p:cNvGrpSpPr/>
          <p:nvPr/>
        </p:nvGrpSpPr>
        <p:grpSpPr>
          <a:xfrm>
            <a:off x="2896394" y="2343944"/>
            <a:ext cx="1702354" cy="1538989"/>
            <a:chOff x="1214414" y="2786058"/>
            <a:chExt cx="1935848" cy="1751017"/>
          </a:xfrm>
        </p:grpSpPr>
        <p:grpSp>
          <p:nvGrpSpPr>
            <p:cNvPr id="9" name="Group 6"/>
            <p:cNvGrpSpPr/>
            <p:nvPr/>
          </p:nvGrpSpPr>
          <p:grpSpPr>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solidFill>
                    <a:srgbClr val="0070C0"/>
                  </a:solidFill>
                  <a:latin typeface="微软雅黑" pitchFamily="34" charset="-122"/>
                  <a:ea typeface="微软雅黑" panose="020B0503020204020204" pitchFamily="34" charset="-122"/>
                </a:endParaRPr>
              </a:p>
            </p:txBody>
          </p:sp>
          <p:sp>
            <p:nvSpPr>
              <p:cNvPr id="13" name="Oval 8"/>
              <p:cNvSpPr>
                <a:spLocks noChangeArrowheads="1"/>
              </p:cNvSpPr>
              <p:nvPr/>
            </p:nvSpPr>
            <p:spPr bwMode="auto">
              <a:xfrm>
                <a:off x="1945" y="2493"/>
                <a:ext cx="1556" cy="1556"/>
              </a:xfrm>
              <a:prstGeom prst="ellipse">
                <a:avLst/>
              </a:prstGeom>
              <a:solidFill>
                <a:srgbClr val="C00000"/>
              </a:solidFill>
              <a:ln w="38100">
                <a:solidFill>
                  <a:srgbClr val="FFFFFF"/>
                </a:solidFill>
                <a:round/>
              </a:ln>
            </p:spPr>
            <p:txBody>
              <a:bodyPr lIns="115214" tIns="57607" rIns="115214" bIns="57607"/>
              <a:lstStyle/>
              <a:p>
                <a:pPr algn="l" defTabSz="914874"/>
                <a:endParaRPr lang="zh-CN" altLang="en-US" sz="2000" b="0" dirty="0">
                  <a:solidFill>
                    <a:srgbClr val="0070C0"/>
                  </a:solidFill>
                  <a:latin typeface="微软雅黑" pitchFamily="34" charset="-122"/>
                  <a:ea typeface="微软雅黑" panose="020B0503020204020204" pitchFamily="34" charset="-122"/>
                </a:endParaRPr>
              </a:p>
            </p:txBody>
          </p:sp>
        </p:grpSp>
        <p:sp>
          <p:nvSpPr>
            <p:cNvPr id="11"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zh-CN" altLang="en-US" sz="2000" dirty="0">
                <a:solidFill>
                  <a:srgbClr val="C00000"/>
                </a:solidFill>
                <a:latin typeface="微软雅黑" pitchFamily="34" charset="-122"/>
                <a:ea typeface="微软雅黑" panose="020B0503020204020204" pitchFamily="34" charset="-122"/>
              </a:endParaRPr>
            </a:p>
          </p:txBody>
        </p:sp>
      </p:grpSp>
      <p:grpSp>
        <p:nvGrpSpPr>
          <p:cNvPr id="10" name="组合 51"/>
          <p:cNvGrpSpPr/>
          <p:nvPr/>
        </p:nvGrpSpPr>
        <p:grpSpPr>
          <a:xfrm>
            <a:off x="4725194" y="2343944"/>
            <a:ext cx="1701094" cy="1538989"/>
            <a:chOff x="1214414" y="2786058"/>
            <a:chExt cx="1935848" cy="1751017"/>
          </a:xfrm>
        </p:grpSpPr>
        <p:grpSp>
          <p:nvGrpSpPr>
            <p:cNvPr id="14" name="Group 6"/>
            <p:cNvGrpSpPr/>
            <p:nvPr/>
          </p:nvGrpSpPr>
          <p:grpSpPr>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solidFill>
                    <a:srgbClr val="0070C0"/>
                  </a:solidFill>
                  <a:latin typeface="微软雅黑" pitchFamily="34" charset="-122"/>
                  <a:ea typeface="微软雅黑" panose="020B0503020204020204" pitchFamily="34" charset="-122"/>
                </a:endParaRPr>
              </a:p>
            </p:txBody>
          </p:sp>
          <p:sp>
            <p:nvSpPr>
              <p:cNvPr id="18" name="Oval 8"/>
              <p:cNvSpPr>
                <a:spLocks noChangeArrowheads="1"/>
              </p:cNvSpPr>
              <p:nvPr/>
            </p:nvSpPr>
            <p:spPr bwMode="auto">
              <a:xfrm>
                <a:off x="1945" y="2493"/>
                <a:ext cx="1556" cy="1556"/>
              </a:xfrm>
              <a:prstGeom prst="ellipse">
                <a:avLst/>
              </a:prstGeom>
              <a:solidFill>
                <a:srgbClr val="C00000"/>
              </a:solidFill>
              <a:ln w="38100">
                <a:solidFill>
                  <a:srgbClr val="FFFFFF"/>
                </a:solidFill>
                <a:round/>
              </a:ln>
            </p:spPr>
            <p:txBody>
              <a:bodyPr lIns="115214" tIns="57607" rIns="115214" bIns="57607"/>
              <a:lstStyle/>
              <a:p>
                <a:pPr algn="l" defTabSz="914874"/>
                <a:endParaRPr lang="zh-CN" altLang="en-US" sz="2000" b="0">
                  <a:solidFill>
                    <a:srgbClr val="0070C0"/>
                  </a:solidFill>
                  <a:latin typeface="微软雅黑" pitchFamily="34" charset="-122"/>
                  <a:ea typeface="微软雅黑" panose="020B0503020204020204" pitchFamily="34" charset="-122"/>
                </a:endParaRPr>
              </a:p>
            </p:txBody>
          </p:sp>
        </p:grpSp>
        <p:sp>
          <p:nvSpPr>
            <p:cNvPr id="16"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zh-CN" altLang="en-US" sz="2000" dirty="0" smtClean="0">
                  <a:solidFill>
                    <a:srgbClr val="C00000"/>
                  </a:solidFill>
                  <a:latin typeface="微软雅黑" pitchFamily="34" charset="-122"/>
                  <a:ea typeface="微软雅黑" panose="020B0503020204020204" pitchFamily="34" charset="-122"/>
                </a:rPr>
                <a:t>本</a:t>
              </a:r>
              <a:endParaRPr lang="zh-CN" altLang="en-US" sz="2000" dirty="0">
                <a:solidFill>
                  <a:srgbClr val="C00000"/>
                </a:solidFill>
                <a:latin typeface="微软雅黑" pitchFamily="34" charset="-122"/>
                <a:ea typeface="微软雅黑" panose="020B0503020204020204" pitchFamily="34" charset="-122"/>
              </a:endParaRPr>
            </a:p>
          </p:txBody>
        </p:sp>
      </p:grpSp>
      <p:grpSp>
        <p:nvGrpSpPr>
          <p:cNvPr id="15" name="组合 40"/>
          <p:cNvGrpSpPr/>
          <p:nvPr/>
        </p:nvGrpSpPr>
        <p:grpSpPr>
          <a:xfrm>
            <a:off x="937493" y="2306594"/>
            <a:ext cx="1701094" cy="1538989"/>
            <a:chOff x="1214414" y="2786058"/>
            <a:chExt cx="1935848" cy="1751017"/>
          </a:xfrm>
        </p:grpSpPr>
        <p:grpSp>
          <p:nvGrpSpPr>
            <p:cNvPr id="19" name="Group 6"/>
            <p:cNvGrpSpPr/>
            <p:nvPr/>
          </p:nvGrpSpPr>
          <p:grpSpPr>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round/>
                    <a:headEnd/>
                    <a:tailEnd/>
                  </a14:hiddenLine>
                </a:ext>
              </a:extLst>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sp>
            <p:nvSpPr>
              <p:cNvPr id="23" name="Oval 8"/>
              <p:cNvSpPr>
                <a:spLocks noChangeArrowheads="1"/>
              </p:cNvSpPr>
              <p:nvPr/>
            </p:nvSpPr>
            <p:spPr bwMode="auto">
              <a:xfrm>
                <a:off x="1946" y="2493"/>
                <a:ext cx="1556" cy="1556"/>
              </a:xfrm>
              <a:prstGeom prst="ellipse">
                <a:avLst/>
              </a:prstGeom>
              <a:solidFill>
                <a:srgbClr val="C00000"/>
              </a:solidFill>
              <a:ln w="38100">
                <a:solidFill>
                  <a:srgbClr val="FFFFFF"/>
                </a:solidFill>
                <a:round/>
              </a:ln>
            </p:spPr>
            <p:txBody>
              <a:bodyPr lIns="115214" tIns="57607" rIns="115214" bIns="57607"/>
              <a:lstStyle/>
              <a:p>
                <a:pPr algn="l" defTabSz="914874"/>
                <a:endParaRPr lang="zh-CN" altLang="en-US" sz="2000" b="0">
                  <a:latin typeface="微软雅黑" pitchFamily="34" charset="-122"/>
                  <a:ea typeface="微软雅黑" panose="020B0503020204020204" pitchFamily="34" charset="-122"/>
                </a:endParaRPr>
              </a:p>
            </p:txBody>
          </p:sp>
        </p:grpSp>
        <p:sp>
          <p:nvSpPr>
            <p:cNvPr id="21" name="Text Box 9"/>
            <p:cNvSpPr txBox="1">
              <a:spLocks noChangeArrowheads="1"/>
            </p:cNvSpPr>
            <p:nvPr/>
          </p:nvSpPr>
          <p:spPr bwMode="auto">
            <a:xfrm>
              <a:off x="1214414" y="3394068"/>
              <a:ext cx="1935848" cy="62017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lIns="115214" tIns="57607" rIns="115214" bIns="57607"/>
            <a:lstStyle>
              <a:lvl1pPr algn="l" defTabSz="1152525" eaLnBrk="0" hangingPunct="0">
                <a:defRPr>
                  <a:solidFill>
                    <a:schemeClr val="tx1"/>
                  </a:solidFill>
                  <a:latin typeface="Arial" panose="020B0604020202020204" pitchFamily="34" charset="0"/>
                </a:defRPr>
              </a:lvl1pPr>
              <a:lvl2pPr marL="936625" indent="-360363" algn="l" defTabSz="1152525" eaLnBrk="0" hangingPunct="0">
                <a:defRPr>
                  <a:solidFill>
                    <a:schemeClr val="tx1"/>
                  </a:solidFill>
                  <a:latin typeface="Arial" panose="020B0604020202020204" pitchFamily="34" charset="0"/>
                </a:defRPr>
              </a:lvl2pPr>
              <a:lvl3pPr marL="1439863" indent="-287338" algn="l" defTabSz="1152525" eaLnBrk="0" hangingPunct="0">
                <a:defRPr>
                  <a:solidFill>
                    <a:schemeClr val="tx1"/>
                  </a:solidFill>
                  <a:latin typeface="Arial" panose="020B0604020202020204" pitchFamily="34" charset="0"/>
                </a:defRPr>
              </a:lvl3pPr>
              <a:lvl4pPr marL="2017125" indent="-287338" algn="l" defTabSz="1152525" eaLnBrk="0" hangingPunct="0">
                <a:defRPr>
                  <a:solidFill>
                    <a:schemeClr val="tx1"/>
                  </a:solidFill>
                  <a:latin typeface="Arial" panose="020B0604020202020204" pitchFamily="34" charset="0"/>
                </a:defRPr>
              </a:lvl4pPr>
              <a:lvl5pPr marL="2592388" indent="-287338" algn="l" defTabSz="1152525" eaLnBrk="0" hangingPunct="0">
                <a:defRPr>
                  <a:solidFill>
                    <a:schemeClr val="tx1"/>
                  </a:solidFill>
                  <a:latin typeface="Arial" panose="020B0604020202020204" pitchFamily="34" charset="0"/>
                </a:defRPr>
              </a:lvl5pPr>
              <a:lvl6pPr marL="3049588" indent="-287338" defTabSz="1152525" eaLnBrk="0" fontAlgn="base" hangingPunct="0">
                <a:spcBef>
                  <a:spcPct val="0"/>
                </a:spcBef>
                <a:spcAft>
                  <a:spcPct val="0"/>
                </a:spcAft>
                <a:defRPr>
                  <a:solidFill>
                    <a:schemeClr val="tx1"/>
                  </a:solidFill>
                  <a:latin typeface="Arial" panose="020B0604020202020204" pitchFamily="34" charset="0"/>
                </a:defRPr>
              </a:lvl6pPr>
              <a:lvl7pPr marL="3506788" indent="-287338" defTabSz="1152525" eaLnBrk="0" fontAlgn="base" hangingPunct="0">
                <a:spcBef>
                  <a:spcPct val="0"/>
                </a:spcBef>
                <a:spcAft>
                  <a:spcPct val="0"/>
                </a:spcAft>
                <a:defRPr>
                  <a:solidFill>
                    <a:schemeClr val="tx1"/>
                  </a:solidFill>
                  <a:latin typeface="Arial" panose="020B0604020202020204" pitchFamily="34" charset="0"/>
                </a:defRPr>
              </a:lvl7pPr>
              <a:lvl8pPr marL="3963988" indent="-287338" defTabSz="1152525" eaLnBrk="0" fontAlgn="base" hangingPunct="0">
                <a:spcBef>
                  <a:spcPct val="0"/>
                </a:spcBef>
                <a:spcAft>
                  <a:spcPct val="0"/>
                </a:spcAft>
                <a:defRPr>
                  <a:solidFill>
                    <a:schemeClr val="tx1"/>
                  </a:solidFill>
                  <a:latin typeface="Arial" panose="020B0604020202020204" pitchFamily="34" charset="0"/>
                </a:defRPr>
              </a:lvl8pPr>
              <a:lvl9pPr marL="4421188" indent="-287338" defTabSz="11525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zh-CN" altLang="en-US" sz="2000" dirty="0" smtClean="0">
                  <a:solidFill>
                    <a:srgbClr val="FFFF00"/>
                  </a:solidFill>
                  <a:latin typeface="微软雅黑" pitchFamily="34" charset="-122"/>
                  <a:ea typeface="微软雅黑" panose="020B0503020204020204" pitchFamily="34" charset="-122"/>
                </a:rPr>
                <a:t>注射</a:t>
              </a:r>
              <a:endParaRPr lang="zh-CN" altLang="en-US" sz="2000" dirty="0">
                <a:solidFill>
                  <a:srgbClr val="FFFF00"/>
                </a:solidFill>
                <a:latin typeface="微软雅黑" pitchFamily="34" charset="-122"/>
                <a:ea typeface="微软雅黑" panose="020B0503020204020204" pitchFamily="34" charset="-122"/>
              </a:endParaRPr>
            </a:p>
          </p:txBody>
        </p:sp>
      </p:grpSp>
      <p:sp>
        <p:nvSpPr>
          <p:cNvPr id="28" name="Rectangle 28"/>
          <p:cNvSpPr>
            <a:spLocks noChangeArrowheads="1"/>
          </p:cNvSpPr>
          <p:nvPr/>
        </p:nvSpPr>
        <p:spPr bwMode="auto">
          <a:xfrm>
            <a:off x="839788" y="972344"/>
            <a:ext cx="8305800" cy="833642"/>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square" lIns="91457" tIns="45728" rIns="91457" bIns="45728">
            <a:spAutoFit/>
          </a:bodyPr>
          <a:lstStyle/>
          <a:p>
            <a:pPr algn="l" defTabSz="914874">
              <a:lnSpc>
                <a:spcPct val="120000"/>
              </a:lnSpc>
            </a:pPr>
            <a:r>
              <a:rPr lang="en-US" altLang="zh-CN" sz="1400" dirty="0" smtClean="0">
                <a:latin typeface="楷体" pitchFamily="49" charset="-122"/>
                <a:ea typeface="楷体" pitchFamily="49" charset="-122"/>
              </a:rPr>
              <a:t>1</a:t>
            </a:r>
            <a:r>
              <a:rPr lang="zh-CN" altLang="en-US" sz="1400" dirty="0" smtClean="0">
                <a:latin typeface="楷体" pitchFamily="49" charset="-122"/>
                <a:ea typeface="楷体" pitchFamily="49" charset="-122"/>
              </a:rPr>
              <a:t>、静脉注射：杯（或瓶）中倒入适量毒品粉末，加水溶解。注射部分皮肤消毒后，用注射器抽取毒品 溶解液，从静脉注入。</a:t>
            </a:r>
            <a:r>
              <a:rPr lang="en-US" altLang="zh-CN" sz="1400" dirty="0" smtClean="0">
                <a:latin typeface="楷体" pitchFamily="49" charset="-122"/>
                <a:ea typeface="楷体" pitchFamily="49" charset="-122"/>
              </a:rPr>
              <a:t>2</a:t>
            </a:r>
            <a:r>
              <a:rPr lang="zh-CN" altLang="en-US" sz="1400" dirty="0" smtClean="0">
                <a:latin typeface="楷体" pitchFamily="49" charset="-122"/>
                <a:ea typeface="楷体" pitchFamily="49" charset="-122"/>
              </a:rPr>
              <a:t>、动脉注射：其方法与静脉注射法相同，所不同的是从动脉注入。</a:t>
            </a:r>
            <a:r>
              <a:rPr lang="en-US" altLang="zh-CN" sz="1400" dirty="0" smtClean="0">
                <a:latin typeface="楷体" pitchFamily="49" charset="-122"/>
                <a:ea typeface="楷体" pitchFamily="49" charset="-122"/>
              </a:rPr>
              <a:t>3</a:t>
            </a:r>
            <a:r>
              <a:rPr lang="zh-CN" altLang="en-US" sz="1400" dirty="0" smtClean="0">
                <a:latin typeface="楷体" pitchFamily="49" charset="-122"/>
                <a:ea typeface="楷体" pitchFamily="49" charset="-122"/>
              </a:rPr>
              <a:t>、其他注射法：皮下注射、肌肉注射、指甲下注射，这些注射方法与静脉、动脉注射法相同。</a:t>
            </a:r>
            <a:endParaRPr lang="zh-CN" altLang="en-US" sz="1400" dirty="0">
              <a:solidFill>
                <a:srgbClr val="0D0D0D"/>
              </a:solidFill>
              <a:latin typeface="楷体" pitchFamily="49" charset="-122"/>
              <a:ea typeface="楷体" pitchFamily="49" charset="-122"/>
            </a:endParaRPr>
          </a:p>
        </p:txBody>
      </p:sp>
      <p:sp>
        <p:nvSpPr>
          <p:cNvPr id="32" name="Rectangle 28"/>
          <p:cNvSpPr>
            <a:spLocks noChangeArrowheads="1"/>
          </p:cNvSpPr>
          <p:nvPr/>
        </p:nvSpPr>
        <p:spPr bwMode="auto">
          <a:xfrm>
            <a:off x="4648994" y="3867944"/>
            <a:ext cx="3200400" cy="949315"/>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square" lIns="91457" tIns="45728" rIns="91457" bIns="45728">
            <a:spAutoFit/>
          </a:bodyPr>
          <a:lstStyle/>
          <a:p>
            <a:pPr algn="l" defTabSz="914874">
              <a:lnSpc>
                <a:spcPct val="120000"/>
              </a:lnSpc>
            </a:pPr>
            <a:r>
              <a:rPr lang="zh-CN" altLang="en-US" sz="1200" dirty="0" smtClean="0">
                <a:latin typeface="楷体" pitchFamily="49" charset="-122"/>
                <a:ea typeface="楷体" pitchFamily="49" charset="-122"/>
              </a:rPr>
              <a:t>吞食毒品：将毒品直接吞入口中，通过胃肠道吸收，进入血液循环。，如毒品摇头丸，神仙水等。也</a:t>
            </a:r>
            <a:r>
              <a:rPr lang="en-US" altLang="zh-CN" sz="1200" dirty="0" smtClean="0">
                <a:latin typeface="楷体" pitchFamily="49" charset="-122"/>
                <a:ea typeface="楷体" pitchFamily="49" charset="-122"/>
              </a:rPr>
              <a:t>K</a:t>
            </a:r>
            <a:r>
              <a:rPr lang="zh-CN" altLang="en-US" sz="1200" dirty="0" smtClean="0">
                <a:latin typeface="楷体" pitchFamily="49" charset="-122"/>
                <a:ea typeface="楷体" pitchFamily="49" charset="-122"/>
              </a:rPr>
              <a:t>粉（氯胺酮）直接用鼻腔吸入粉末，被鼻腔粘膜所吸收。</a:t>
            </a:r>
            <a:endParaRPr lang="zh-CN" altLang="en-US" sz="1200" dirty="0">
              <a:solidFill>
                <a:srgbClr val="0D0D0D"/>
              </a:solidFill>
              <a:latin typeface="楷体" pitchFamily="49" charset="-122"/>
              <a:ea typeface="楷体" pitchFamily="49" charset="-122"/>
            </a:endParaRPr>
          </a:p>
        </p:txBody>
      </p:sp>
      <p:pic>
        <p:nvPicPr>
          <p:cNvPr id="38" name="图片 37" descr="图片3.png"/>
          <p:cNvPicPr>
            <a:picLocks noChangeAspect="1"/>
          </p:cNvPicPr>
          <p:nvPr/>
        </p:nvPicPr>
        <p:blipFill>
          <a:blip r:embed="rId3" cstate="print"/>
          <a:stretch>
            <a:fillRect/>
          </a:stretch>
        </p:blipFill>
        <p:spPr>
          <a:xfrm>
            <a:off x="0" y="4956128"/>
            <a:ext cx="9145588" cy="188960"/>
          </a:xfrm>
          <a:prstGeom prst="rect">
            <a:avLst/>
          </a:prstGeom>
        </p:spPr>
      </p:pic>
      <p:sp>
        <p:nvSpPr>
          <p:cNvPr id="39" name="矩形 38"/>
          <p:cNvSpPr/>
          <p:nvPr/>
        </p:nvSpPr>
        <p:spPr>
          <a:xfrm>
            <a:off x="3429794" y="2877344"/>
            <a:ext cx="646332" cy="369332"/>
          </a:xfrm>
          <a:prstGeom prst="rect">
            <a:avLst/>
          </a:prstGeom>
        </p:spPr>
        <p:txBody>
          <a:bodyPr wrap="none">
            <a:spAutoFit/>
          </a:bodyPr>
          <a:lstStyle/>
          <a:p>
            <a:r>
              <a:rPr lang="zh-CN" altLang="en-US" dirty="0" smtClean="0">
                <a:solidFill>
                  <a:srgbClr val="FFFF00"/>
                </a:solidFill>
                <a:latin typeface="微软雅黑" pitchFamily="34" charset="-122"/>
                <a:ea typeface="微软雅黑" panose="020B0503020204020204" pitchFamily="34" charset="-122"/>
              </a:rPr>
              <a:t>烫吸</a:t>
            </a:r>
            <a:endParaRPr lang="zh-CN" altLang="en-US" dirty="0">
              <a:solidFill>
                <a:srgbClr val="FFFF00"/>
              </a:solidFill>
              <a:latin typeface="微软雅黑" pitchFamily="34" charset="-122"/>
              <a:ea typeface="微软雅黑" panose="020B0503020204020204" pitchFamily="34" charset="-122"/>
            </a:endParaRPr>
          </a:p>
        </p:txBody>
      </p:sp>
      <p:sp>
        <p:nvSpPr>
          <p:cNvPr id="45" name="矩形 44"/>
          <p:cNvSpPr/>
          <p:nvPr/>
        </p:nvSpPr>
        <p:spPr>
          <a:xfrm>
            <a:off x="5334793" y="2877344"/>
            <a:ext cx="646331" cy="369332"/>
          </a:xfrm>
          <a:prstGeom prst="rect">
            <a:avLst/>
          </a:prstGeom>
        </p:spPr>
        <p:txBody>
          <a:bodyPr wrap="none">
            <a:spAutoFit/>
          </a:bodyPr>
          <a:lstStyle/>
          <a:p>
            <a:r>
              <a:rPr lang="zh-CN" altLang="en-US" dirty="0" smtClean="0">
                <a:solidFill>
                  <a:srgbClr val="FFFF00"/>
                </a:solidFill>
                <a:latin typeface="微软雅黑" pitchFamily="34" charset="-122"/>
                <a:ea typeface="微软雅黑" panose="020B0503020204020204" pitchFamily="34" charset="-122"/>
              </a:rPr>
              <a:t>鼻吸</a:t>
            </a:r>
            <a:endParaRPr lang="zh-CN" altLang="en-US" dirty="0">
              <a:solidFill>
                <a:srgbClr val="FFFF00"/>
              </a:solidFill>
              <a:latin typeface="微软雅黑" pitchFamily="34" charset="-122"/>
              <a:ea typeface="微软雅黑" panose="020B0503020204020204" pitchFamily="34" charset="-122"/>
            </a:endParaRPr>
          </a:p>
        </p:txBody>
      </p:sp>
      <p:sp>
        <p:nvSpPr>
          <p:cNvPr id="46" name="上箭头 45"/>
          <p:cNvSpPr/>
          <p:nvPr/>
        </p:nvSpPr>
        <p:spPr bwMode="auto">
          <a:xfrm>
            <a:off x="1524794" y="1810544"/>
            <a:ext cx="457200" cy="4572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7" name="矩形 46"/>
          <p:cNvSpPr/>
          <p:nvPr/>
        </p:nvSpPr>
        <p:spPr>
          <a:xfrm>
            <a:off x="381794" y="3944144"/>
            <a:ext cx="3581400" cy="738664"/>
          </a:xfrm>
          <a:prstGeom prst="rect">
            <a:avLst/>
          </a:prstGeom>
        </p:spPr>
        <p:txBody>
          <a:bodyPr wrap="square">
            <a:spAutoFit/>
          </a:bodyPr>
          <a:lstStyle/>
          <a:p>
            <a:pPr algn="l"/>
            <a:r>
              <a:rPr lang="zh-CN" altLang="en-US" sz="1400" dirty="0" smtClean="0">
                <a:latin typeface="楷体" pitchFamily="49" charset="-122"/>
                <a:ea typeface="楷体" pitchFamily="49" charset="-122"/>
              </a:rPr>
              <a:t>将毒品粉末倒在锡纸（铝箔纸）上，用打火机点燃，在纸下加热使毒品产生烟雾，然后用嘴与鼻子吸入烟气，也有使用吸管来吸烟。</a:t>
            </a:r>
            <a:endParaRPr lang="zh-CN" altLang="en-US" sz="1400" dirty="0">
              <a:latin typeface="楷体" pitchFamily="49" charset="-122"/>
              <a:ea typeface="楷体" pitchFamily="49" charset="-122"/>
            </a:endParaRPr>
          </a:p>
        </p:txBody>
      </p:sp>
      <p:sp>
        <p:nvSpPr>
          <p:cNvPr id="48" name="下箭头 47"/>
          <p:cNvSpPr/>
          <p:nvPr/>
        </p:nvSpPr>
        <p:spPr bwMode="auto">
          <a:xfrm rot="2747495">
            <a:off x="2667794" y="3563144"/>
            <a:ext cx="457200" cy="381000"/>
          </a:xfrm>
          <a:prstGeom prst="down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9" name="下箭头 48"/>
          <p:cNvSpPr/>
          <p:nvPr/>
        </p:nvSpPr>
        <p:spPr bwMode="auto">
          <a:xfrm>
            <a:off x="6020594" y="3639344"/>
            <a:ext cx="457200" cy="304800"/>
          </a:xfrm>
          <a:prstGeom prst="down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xmlns:p15="http://schemas.microsoft.com/office/powerpoint/2012/main" xmlns="" val="2992464068"/>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withGroup">
                            <p:stCondLst>
                              <p:cond delay="0"/>
                            </p:stCondLst>
                            <p:childTnLst>
                              <p:par>
                                <p:cTn id="6" presetID="22" presetClass="entr" presetSubtype="8" fill="hold" grpId="0" nodeType="afterEffect">
                                  <p:childTnLst>
                                    <p:set>
                                      <p:cBhvr>
                                        <p:cTn id="7" dur="1" fill="hold">
                                          <p:stCondLst>
                                            <p:cond delay="0"/>
                                          </p:stCondLst>
                                        </p:cTn>
                                        <p:tgtEl>
                                          <p:spTgt spid="3"/>
                                        </p:tgtEl>
                                        <p:attrNameLst>
                                          <p:attrName>style.visibility</p:attrName>
                                        </p:attrNameLst>
                                      </p:cBhvr>
                                      <p:to>
                                        <p:strVal val="visible"/>
                                      </p:to>
                                    </p:set>
                                    <p:animEffect transition="in" filter="wipe(left)">
                                      <p:cBhvr>
                                        <p:cTn id="8" dur="500"/>
                                        <p:tgtEl>
                                          <p:spTgt spid="3"/>
                                        </p:tgtEl>
                                      </p:cBhvr>
                                    </p:animEffect>
                                  </p:childTnLst>
                                </p:cTn>
                              </p:par>
                            </p:childTnLst>
                          </p:cTn>
                        </p:par>
                        <p:par>
                          <p:cTn id="9" fill="hold" nodeType="withGroup">
                            <p:stCondLst>
                              <p:cond delay="500"/>
                            </p:stCondLst>
                            <p:childTnLst>
                              <p:par>
                                <p:cTn id="10" presetID="15" presetClass="entr" presetSubtype="0" fill="hold" nodeType="afterEffec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5"/>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9">
                                            <p:txEl>
                                              <p:pRg st="0" end="0"/>
                                            </p:txEl>
                                          </p:spTgt>
                                        </p:tgtEl>
                                        <p:attrNameLst>
                                          <p:attrName>style.visibility</p:attrName>
                                        </p:attrNameLst>
                                      </p:cBhvr>
                                      <p:to>
                                        <p:strVal val="visible"/>
                                      </p:to>
                                    </p:set>
                                    <p:animEffect transition="in" filter="dissolve">
                                      <p:cBhvr>
                                        <p:cTn id="26" dur="500"/>
                                        <p:tgtEl>
                                          <p:spTgt spid="39">
                                            <p:txEl>
                                              <p:pRg st="0" end="0"/>
                                            </p:txEl>
                                          </p:spTgt>
                                        </p:tgtEl>
                                      </p:cBhvr>
                                    </p:animEffect>
                                  </p:childTnLst>
                                </p:cTn>
                              </p:par>
                              <p:par>
                                <p:cTn id="27" presetID="15" presetClass="entr" presetSubtype="0" fill="hold" nodeType="withEffec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45">
                                            <p:txEl>
                                              <p:pRg st="0" end="0"/>
                                            </p:txEl>
                                          </p:spTgt>
                                        </p:tgtEl>
                                        <p:attrNameLst>
                                          <p:attrName>style.visibility</p:attrName>
                                        </p:attrNameLst>
                                      </p:cBhvr>
                                      <p:to>
                                        <p:strVal val="visible"/>
                                      </p:to>
                                    </p:set>
                                    <p:animEffect transition="in" filter="dissolve">
                                      <p:cBhvr>
                                        <p:cTn id="37" dur="500"/>
                                        <p:tgtEl>
                                          <p:spTgt spid="4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strips(downLeft)">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ppt_x"/>
                                          </p:val>
                                        </p:tav>
                                        <p:tav tm="100000">
                                          <p:val>
                                            <p:strVal val="#ppt_x"/>
                                          </p:val>
                                        </p:tav>
                                      </p:tavLst>
                                    </p:anim>
                                    <p:anim calcmode="lin" valueType="num">
                                      <p:cBhvr additive="base">
                                        <p:cTn id="4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nodeType="clickEffect">
                                  <p:stCondLst>
                                    <p:cond delay="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strips(downLeft)">
                                      <p:cBhvr>
                                        <p:cTn id="53" dur="500"/>
                                        <p:tgtEl>
                                          <p:spTgt spid="28">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48"/>
                                        </p:tgtEl>
                                        <p:attrNameLst>
                                          <p:attrName>ppt_w</p:attrName>
                                        </p:attrNameLst>
                                      </p:cBhvr>
                                      <p:tavLst>
                                        <p:tav tm="0">
                                          <p:val>
                                            <p:strVal val="#ppt_w*.05"/>
                                          </p:val>
                                        </p:tav>
                                        <p:tav tm="100000">
                                          <p:val>
                                            <p:strVal val="#ppt_w"/>
                                          </p:val>
                                        </p:tav>
                                      </p:tavLst>
                                    </p:anim>
                                    <p:anim calcmode="lin" valueType="num">
                                      <p:cBhvr>
                                        <p:cTn id="61" dur="1000" fill="hold"/>
                                        <p:tgtEl>
                                          <p:spTgt spid="48"/>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48"/>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48"/>
                                        </p:tgtEl>
                                      </p:cBhvr>
                                    </p:animEffect>
                                  </p:childTnLst>
                                </p:cTn>
                              </p:par>
                            </p:childTnLst>
                          </p:cTn>
                        </p:par>
                      </p:childTnLst>
                    </p:cTn>
                  </p:par>
                  <p:par>
                    <p:cTn id="66" fill="hold">
                      <p:stCondLst>
                        <p:cond delay="indefinite"/>
                      </p:stCondLst>
                      <p:childTnLst>
                        <p:par>
                          <p:cTn id="67" fill="hold">
                            <p:stCondLst>
                              <p:cond delay="0"/>
                            </p:stCondLst>
                            <p:childTnLst>
                              <p:par>
                                <p:cTn id="68" presetID="18" presetClass="entr" presetSubtype="12" fill="hold" nodeType="clickEffect">
                                  <p:stCondLst>
                                    <p:cond delay="0"/>
                                  </p:stCondLst>
                                  <p:childTnLst>
                                    <p:set>
                                      <p:cBhvr>
                                        <p:cTn id="69" dur="1" fill="hold">
                                          <p:stCondLst>
                                            <p:cond delay="0"/>
                                          </p:stCondLst>
                                        </p:cTn>
                                        <p:tgtEl>
                                          <p:spTgt spid="47">
                                            <p:txEl>
                                              <p:pRg st="0" end="0"/>
                                            </p:txEl>
                                          </p:spTgt>
                                        </p:tgtEl>
                                        <p:attrNameLst>
                                          <p:attrName>style.visibility</p:attrName>
                                        </p:attrNameLst>
                                      </p:cBhvr>
                                      <p:to>
                                        <p:strVal val="visible"/>
                                      </p:to>
                                    </p:set>
                                    <p:animEffect transition="in" filter="strips(downLeft)">
                                      <p:cBhvr>
                                        <p:cTn id="70" dur="500"/>
                                        <p:tgtEl>
                                          <p:spTgt spid="47">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500" fill="hold"/>
                                        <p:tgtEl>
                                          <p:spTgt spid="49"/>
                                        </p:tgtEl>
                                        <p:attrNameLst>
                                          <p:attrName>ppt_x</p:attrName>
                                        </p:attrNameLst>
                                      </p:cBhvr>
                                      <p:tavLst>
                                        <p:tav tm="0">
                                          <p:val>
                                            <p:strVal val="#ppt_x"/>
                                          </p:val>
                                        </p:tav>
                                        <p:tav tm="100000">
                                          <p:val>
                                            <p:strVal val="#ppt_x"/>
                                          </p:val>
                                        </p:tav>
                                      </p:tavLst>
                                    </p:anim>
                                    <p:anim calcmode="lin" valueType="num">
                                      <p:cBhvr additive="base">
                                        <p:cTn id="7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8" presetClass="entr" presetSubtype="12" fill="hold" nodeType="clickEffect">
                                  <p:stCondLst>
                                    <p:cond delay="0"/>
                                  </p:stCondLst>
                                  <p:childTnLst>
                                    <p:set>
                                      <p:cBhvr>
                                        <p:cTn id="80" dur="1" fill="hold">
                                          <p:stCondLst>
                                            <p:cond delay="0"/>
                                          </p:stCondLst>
                                        </p:cTn>
                                        <p:tgtEl>
                                          <p:spTgt spid="32">
                                            <p:txEl>
                                              <p:pRg st="0" end="0"/>
                                            </p:txEl>
                                          </p:spTgt>
                                        </p:tgtEl>
                                        <p:attrNameLst>
                                          <p:attrName>style.visibility</p:attrName>
                                        </p:attrNameLst>
                                      </p:cBhvr>
                                      <p:to>
                                        <p:strVal val="visible"/>
                                      </p:to>
                                    </p:set>
                                    <p:animEffect transition="in" filter="strips(downLeft)">
                                      <p:cBhvr>
                                        <p:cTn id="81"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6" grpId="0" animBg="1"/>
      <p:bldP spid="48" grpId="0" animBg="1"/>
      <p:bldP spid="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p:cNvSpPr/>
          <p:nvPr/>
        </p:nvSpPr>
        <p:spPr>
          <a:xfrm>
            <a:off x="1600994" y="8199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3" name="组合 13"/>
          <p:cNvGrpSpPr>
            <a:grpSpLocks noChangeAspect="1"/>
          </p:cNvGrpSpPr>
          <p:nvPr/>
        </p:nvGrpSpPr>
        <p:grpSpPr>
          <a:xfrm>
            <a:off x="3429794" y="1962944"/>
            <a:ext cx="2015269" cy="1680000"/>
            <a:chOff x="1017666" y="1460660"/>
            <a:chExt cx="1241816" cy="1034848"/>
          </a:xfrm>
        </p:grpSpPr>
        <p:grpSp>
          <p:nvGrpSpPr>
            <p:cNvPr id="4" name="组合 60"/>
            <p:cNvGrpSpPr/>
            <p:nvPr/>
          </p:nvGrpSpPr>
          <p:grpSpPr>
            <a:xfrm>
              <a:off x="1017666" y="1460660"/>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六边形 1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86054" y="1808549"/>
              <a:ext cx="872404" cy="284377"/>
            </a:xfrm>
            <a:prstGeom prst="rect">
              <a:avLst/>
            </a:prstGeom>
            <a:noFill/>
          </p:spPr>
          <p:txBody>
            <a:bodyPr wrap="none" rtlCol="0">
              <a:spAutoFit/>
            </a:bodyPr>
            <a:lstStyle/>
            <a:p>
              <a:pPr algn="r"/>
              <a:r>
                <a:rPr lang="zh-CN" altLang="en-US" sz="2400" b="1" dirty="0" smtClean="0">
                  <a:solidFill>
                    <a:schemeClr val="bg1"/>
                  </a:solidFill>
                  <a:latin typeface="微软雅黑" panose="020B0503020204020204" pitchFamily="34" charset="-122"/>
                  <a:ea typeface="微软雅黑" panose="020B0503020204020204" pitchFamily="34" charset="-122"/>
                </a:rPr>
                <a:t>危害身心</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6446259" y="1765716"/>
            <a:ext cx="1415772" cy="461665"/>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H="1" flipV="1">
            <a:off x="3124994" y="1200944"/>
            <a:ext cx="1219200" cy="762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29394" y="1200944"/>
            <a:ext cx="2895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725194" y="1200944"/>
            <a:ext cx="1066800" cy="762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791994" y="1200944"/>
            <a:ext cx="29718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124994" y="3639344"/>
            <a:ext cx="1219200" cy="762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305594" y="4401344"/>
            <a:ext cx="2819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25194" y="3639344"/>
            <a:ext cx="990600" cy="762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715794" y="4401344"/>
            <a:ext cx="31242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1524794" y="819944"/>
            <a:ext cx="533400" cy="369332"/>
          </a:xfrm>
          <a:prstGeom prst="rect">
            <a:avLst/>
          </a:prstGeom>
          <a:noFill/>
        </p:spPr>
        <p:txBody>
          <a:bodyPr wrap="square" rtlCol="0">
            <a:spAutoFit/>
          </a:bodyPr>
          <a:lstStyle/>
          <a:p>
            <a:r>
              <a:rPr lang="en-US" altLang="zh-CN" dirty="0" smtClean="0">
                <a:solidFill>
                  <a:schemeClr val="bg1"/>
                </a:solidFill>
              </a:rPr>
              <a:t>01</a:t>
            </a:r>
            <a:endParaRPr lang="zh-CN" altLang="en-US" dirty="0">
              <a:solidFill>
                <a:schemeClr val="bg1"/>
              </a:solidFill>
            </a:endParaRPr>
          </a:p>
        </p:txBody>
      </p:sp>
      <p:sp>
        <p:nvSpPr>
          <p:cNvPr id="52" name="TextBox 51"/>
          <p:cNvSpPr txBox="1"/>
          <p:nvPr/>
        </p:nvSpPr>
        <p:spPr>
          <a:xfrm>
            <a:off x="1829594" y="1124744"/>
            <a:ext cx="533400" cy="369332"/>
          </a:xfrm>
          <a:prstGeom prst="rect">
            <a:avLst/>
          </a:prstGeom>
          <a:noFill/>
        </p:spPr>
        <p:txBody>
          <a:bodyPr wrap="square" rtlCol="0">
            <a:spAutoFit/>
          </a:bodyPr>
          <a:lstStyle/>
          <a:p>
            <a:r>
              <a:rPr lang="en-US" altLang="zh-CN" dirty="0" smtClean="0">
                <a:solidFill>
                  <a:schemeClr val="bg1"/>
                </a:solidFill>
              </a:rPr>
              <a:t>01</a:t>
            </a:r>
            <a:endParaRPr lang="zh-CN" altLang="en-US" dirty="0">
              <a:solidFill>
                <a:schemeClr val="bg1"/>
              </a:solidFill>
            </a:endParaRPr>
          </a:p>
        </p:txBody>
      </p:sp>
      <p:sp>
        <p:nvSpPr>
          <p:cNvPr id="53" name="椭圆 52"/>
          <p:cNvSpPr/>
          <p:nvPr/>
        </p:nvSpPr>
        <p:spPr>
          <a:xfrm>
            <a:off x="7468394" y="8199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a:p>
            <a:endParaRPr lang="zh-CN" altLang="en-US" dirty="0">
              <a:solidFill>
                <a:schemeClr val="bg1"/>
              </a:solidFill>
            </a:endParaRPr>
          </a:p>
        </p:txBody>
      </p:sp>
      <p:sp>
        <p:nvSpPr>
          <p:cNvPr id="54" name="椭圆 53"/>
          <p:cNvSpPr/>
          <p:nvPr/>
        </p:nvSpPr>
        <p:spPr>
          <a:xfrm>
            <a:off x="1600994" y="44013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55" name="椭圆 54"/>
          <p:cNvSpPr/>
          <p:nvPr/>
        </p:nvSpPr>
        <p:spPr>
          <a:xfrm>
            <a:off x="7544594" y="44013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endParaRPr>
          </a:p>
        </p:txBody>
      </p:sp>
      <p:sp>
        <p:nvSpPr>
          <p:cNvPr id="56" name="矩形 55"/>
          <p:cNvSpPr/>
          <p:nvPr/>
        </p:nvSpPr>
        <p:spPr>
          <a:xfrm>
            <a:off x="7457172" y="819944"/>
            <a:ext cx="351379" cy="369332"/>
          </a:xfrm>
          <a:prstGeom prst="rect">
            <a:avLst/>
          </a:prstGeom>
        </p:spPr>
        <p:txBody>
          <a:bodyPr wrap="none">
            <a:spAutoFit/>
          </a:bodyPr>
          <a:lstStyle/>
          <a:p>
            <a:r>
              <a:rPr lang="en-US" altLang="zh-CN" dirty="0" smtClean="0">
                <a:solidFill>
                  <a:schemeClr val="bg1"/>
                </a:solidFill>
              </a:rPr>
              <a:t>02</a:t>
            </a:r>
            <a:endParaRPr lang="zh-CN" altLang="en-US" dirty="0">
              <a:solidFill>
                <a:schemeClr val="bg1"/>
              </a:solidFill>
            </a:endParaRPr>
          </a:p>
        </p:txBody>
      </p:sp>
      <p:sp>
        <p:nvSpPr>
          <p:cNvPr id="57" name="矩形 56"/>
          <p:cNvSpPr/>
          <p:nvPr/>
        </p:nvSpPr>
        <p:spPr>
          <a:xfrm>
            <a:off x="1588971" y="4401344"/>
            <a:ext cx="352982" cy="369332"/>
          </a:xfrm>
          <a:prstGeom prst="rect">
            <a:avLst/>
          </a:prstGeom>
        </p:spPr>
        <p:txBody>
          <a:bodyPr wrap="none">
            <a:spAutoFit/>
          </a:bodyPr>
          <a:lstStyle/>
          <a:p>
            <a:r>
              <a:rPr lang="en-US" altLang="zh-CN" dirty="0" smtClean="0">
                <a:solidFill>
                  <a:schemeClr val="bg1"/>
                </a:solidFill>
              </a:rPr>
              <a:t>03</a:t>
            </a:r>
            <a:endParaRPr lang="zh-CN" altLang="en-US" dirty="0">
              <a:solidFill>
                <a:schemeClr val="bg1"/>
              </a:solidFill>
            </a:endParaRPr>
          </a:p>
        </p:txBody>
      </p:sp>
      <p:sp>
        <p:nvSpPr>
          <p:cNvPr id="58" name="矩形 57"/>
          <p:cNvSpPr/>
          <p:nvPr/>
        </p:nvSpPr>
        <p:spPr>
          <a:xfrm>
            <a:off x="7525358" y="4401344"/>
            <a:ext cx="367408" cy="369332"/>
          </a:xfrm>
          <a:prstGeom prst="rect">
            <a:avLst/>
          </a:prstGeom>
        </p:spPr>
        <p:txBody>
          <a:bodyPr wrap="none">
            <a:spAutoFit/>
          </a:bodyPr>
          <a:lstStyle/>
          <a:p>
            <a:r>
              <a:rPr lang="en-US" altLang="zh-CN" dirty="0" smtClean="0">
                <a:solidFill>
                  <a:schemeClr val="bg1"/>
                </a:solidFill>
              </a:rPr>
              <a:t>04</a:t>
            </a:r>
            <a:endParaRPr lang="zh-CN" altLang="en-US" dirty="0">
              <a:solidFill>
                <a:schemeClr val="bg1"/>
              </a:solidFill>
            </a:endParaRPr>
          </a:p>
        </p:txBody>
      </p:sp>
      <p:sp>
        <p:nvSpPr>
          <p:cNvPr id="63" name="TextBox 62"/>
          <p:cNvSpPr txBox="1"/>
          <p:nvPr/>
        </p:nvSpPr>
        <p:spPr>
          <a:xfrm>
            <a:off x="0" y="1277144"/>
            <a:ext cx="3582194" cy="1077218"/>
          </a:xfrm>
          <a:prstGeom prst="rect">
            <a:avLst/>
          </a:prstGeom>
          <a:noFill/>
        </p:spPr>
        <p:txBody>
          <a:bodyPr wrap="square" rtlCol="0">
            <a:spAutoFit/>
          </a:bodyPr>
          <a:lstStyle/>
          <a:p>
            <a:pPr algn="l"/>
            <a:r>
              <a:rPr lang="zh-CN" altLang="en-US" sz="1600" dirty="0" smtClean="0">
                <a:latin typeface="楷体" pitchFamily="49" charset="-122"/>
                <a:ea typeface="楷体" pitchFamily="49" charset="-122"/>
              </a:rPr>
              <a:t>危害身体健康，这个想必大家都知道。不同的毒品有着不同的副作用，直接损害我们的健康，吸毒时间长的人一般都会形销骨立，严重时会导致死亡。</a:t>
            </a:r>
            <a:endParaRPr lang="zh-CN" altLang="en-US" sz="1600" dirty="0">
              <a:latin typeface="楷体" pitchFamily="49" charset="-122"/>
              <a:ea typeface="楷体" pitchFamily="49" charset="-122"/>
            </a:endParaRPr>
          </a:p>
        </p:txBody>
      </p:sp>
      <p:sp>
        <p:nvSpPr>
          <p:cNvPr id="64" name="矩形 63"/>
          <p:cNvSpPr/>
          <p:nvPr/>
        </p:nvSpPr>
        <p:spPr>
          <a:xfrm>
            <a:off x="5715794" y="1277144"/>
            <a:ext cx="3276600" cy="1107996"/>
          </a:xfrm>
          <a:prstGeom prst="rect">
            <a:avLst/>
          </a:prstGeom>
        </p:spPr>
        <p:txBody>
          <a:bodyPr wrap="square">
            <a:spAutoFit/>
          </a:bodyPr>
          <a:lstStyle/>
          <a:p>
            <a:pPr algn="l"/>
            <a:r>
              <a:rPr lang="zh-CN" altLang="en-US" sz="1600" dirty="0" smtClean="0">
                <a:latin typeface="楷体" pitchFamily="49" charset="-122"/>
                <a:ea typeface="楷体" pitchFamily="49" charset="-122"/>
              </a:rPr>
              <a:t>毒品容易成瘾。吸食毒品会让人产生一种快感，容易让我们从生理和心理对毒品产生一种依赖，让我们成为毒品的奴隶</a:t>
            </a:r>
            <a:r>
              <a:rPr lang="zh-CN" altLang="en-US" dirty="0" smtClean="0"/>
              <a:t>。</a:t>
            </a:r>
            <a:endParaRPr lang="zh-CN" altLang="en-US" dirty="0"/>
          </a:p>
        </p:txBody>
      </p:sp>
      <p:sp>
        <p:nvSpPr>
          <p:cNvPr id="65" name="矩形 64"/>
          <p:cNvSpPr/>
          <p:nvPr/>
        </p:nvSpPr>
        <p:spPr>
          <a:xfrm>
            <a:off x="0" y="2953544"/>
            <a:ext cx="3505994" cy="1323439"/>
          </a:xfrm>
          <a:prstGeom prst="rect">
            <a:avLst/>
          </a:prstGeom>
        </p:spPr>
        <p:txBody>
          <a:bodyPr wrap="square">
            <a:spAutoFit/>
          </a:bodyPr>
          <a:lstStyle/>
          <a:p>
            <a:pPr algn="l"/>
            <a:r>
              <a:rPr lang="zh-CN" altLang="en-US" sz="1600" dirty="0" smtClean="0">
                <a:latin typeface="楷体" pitchFamily="49" charset="-122"/>
                <a:ea typeface="楷体" pitchFamily="49" charset="-122"/>
              </a:rPr>
              <a:t>毒品容易传播疾病。吸毒成瘾后，吸毒者一般就会失去工作、生活的兴趣和能力，为了获得毒品不顾一切。而且吸毒者私生活一般比较乱，这些都很容易传播艾滋病等传染病。</a:t>
            </a:r>
            <a:endParaRPr lang="zh-CN" altLang="en-US" sz="1600" dirty="0">
              <a:latin typeface="楷体" pitchFamily="49" charset="-122"/>
              <a:ea typeface="楷体" pitchFamily="49" charset="-122"/>
            </a:endParaRPr>
          </a:p>
        </p:txBody>
      </p:sp>
      <p:sp>
        <p:nvSpPr>
          <p:cNvPr id="66" name="矩形 65"/>
          <p:cNvSpPr/>
          <p:nvPr/>
        </p:nvSpPr>
        <p:spPr>
          <a:xfrm>
            <a:off x="5715794" y="3639344"/>
            <a:ext cx="3200400" cy="584775"/>
          </a:xfrm>
          <a:prstGeom prst="rect">
            <a:avLst/>
          </a:prstGeom>
        </p:spPr>
        <p:txBody>
          <a:bodyPr wrap="square">
            <a:spAutoFit/>
          </a:bodyPr>
          <a:lstStyle/>
          <a:p>
            <a:pPr algn="l"/>
            <a:r>
              <a:rPr lang="zh-CN" altLang="en-US" sz="1600" dirty="0" smtClean="0">
                <a:latin typeface="楷体" pitchFamily="49" charset="-122"/>
                <a:ea typeface="楷体" pitchFamily="49" charset="-122"/>
              </a:rPr>
              <a:t>据国外有关部门统计，吸毒者多数短命，一般寿命不超过四十岁。</a:t>
            </a:r>
            <a:endParaRPr lang="zh-CN" altLang="en-US" sz="1600" dirty="0">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Horizontal)">
                                      <p:cBhvr>
                                        <p:cTn id="22" dur="500"/>
                                        <p:tgtEl>
                                          <p:spTgt spid="22"/>
                                        </p:tgtEl>
                                      </p:cBhvr>
                                    </p:animEffect>
                                  </p:childTnLst>
                                </p:cTn>
                              </p:par>
                            </p:childTnLst>
                          </p:cTn>
                        </p:par>
                        <p:par>
                          <p:cTn id="23" fill="hold">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63">
                                            <p:txEl>
                                              <p:pRg st="0" end="0"/>
                                            </p:txEl>
                                          </p:spTgt>
                                        </p:tgtEl>
                                        <p:attrNameLst>
                                          <p:attrName>style.visibility</p:attrName>
                                        </p:attrNameLst>
                                      </p:cBhvr>
                                      <p:to>
                                        <p:strVal val="visible"/>
                                      </p:to>
                                    </p:set>
                                    <p:animEffect transition="in" filter="dissolve">
                                      <p:cBhvr>
                                        <p:cTn id="33" dur="500"/>
                                        <p:tgtEl>
                                          <p:spTgt spid="6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barn(inHorizontal)">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6"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arn(inHorizontal)">
                                      <p:cBhvr>
                                        <p:cTn id="43" dur="500"/>
                                        <p:tgtEl>
                                          <p:spTgt spid="32"/>
                                        </p:tgtEl>
                                      </p:cBhvr>
                                    </p:animEffect>
                                  </p:childTnLst>
                                </p:cTn>
                              </p:par>
                            </p:childTnLst>
                          </p:cTn>
                        </p:par>
                        <p:par>
                          <p:cTn id="44" fill="hold">
                            <p:stCondLst>
                              <p:cond delay="500"/>
                            </p:stCondLst>
                            <p:childTnLst>
                              <p:par>
                                <p:cTn id="45" presetID="53" presetClass="entr" presetSubtype="0" fill="hold" grpId="0" nodeType="afterEffec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dissolve">
                                      <p:cBhvr>
                                        <p:cTn id="54" dur="500"/>
                                        <p:tgtEl>
                                          <p:spTgt spid="64">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6"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barn(inHorizontal)">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6"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barn(inHorizontal)">
                                      <p:cBhvr>
                                        <p:cTn id="64" dur="500"/>
                                        <p:tgtEl>
                                          <p:spTgt spid="37"/>
                                        </p:tgtEl>
                                      </p:cBhvr>
                                    </p:animEffect>
                                  </p:childTnLst>
                                </p:cTn>
                              </p:par>
                            </p:childTnLst>
                          </p:cTn>
                        </p:par>
                        <p:par>
                          <p:cTn id="65" fill="hold">
                            <p:stCondLst>
                              <p:cond delay="500"/>
                            </p:stCondLst>
                            <p:childTnLst>
                              <p:par>
                                <p:cTn id="66" presetID="53" presetClass="entr" presetSubtype="0" fill="hold" grpId="0" nodeType="afterEffec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childTnLst>
                    </p:cTn>
                  </p:par>
                  <p:par>
                    <p:cTn id="71" fill="hold">
                      <p:stCondLst>
                        <p:cond delay="indefinite"/>
                      </p:stCondLst>
                      <p:childTnLst>
                        <p:par>
                          <p:cTn id="72" fill="hold">
                            <p:stCondLst>
                              <p:cond delay="0"/>
                            </p:stCondLst>
                            <p:childTnLst>
                              <p:par>
                                <p:cTn id="73" presetID="18" presetClass="entr" presetSubtype="12" fill="hold" nodeType="clickEffect">
                                  <p:stCondLst>
                                    <p:cond delay="0"/>
                                  </p:stCondLst>
                                  <p:childTnLst>
                                    <p:set>
                                      <p:cBhvr>
                                        <p:cTn id="74" dur="1" fill="hold">
                                          <p:stCondLst>
                                            <p:cond delay="0"/>
                                          </p:stCondLst>
                                        </p:cTn>
                                        <p:tgtEl>
                                          <p:spTgt spid="57">
                                            <p:txEl>
                                              <p:pRg st="0" end="0"/>
                                            </p:txEl>
                                          </p:spTgt>
                                        </p:tgtEl>
                                        <p:attrNameLst>
                                          <p:attrName>style.visibility</p:attrName>
                                        </p:attrNameLst>
                                      </p:cBhvr>
                                      <p:to>
                                        <p:strVal val="visible"/>
                                      </p:to>
                                    </p:set>
                                    <p:animEffect transition="in" filter="strips(downLeft)">
                                      <p:cBhvr>
                                        <p:cTn id="75" dur="500"/>
                                        <p:tgtEl>
                                          <p:spTgt spid="57">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nodeType="clickEffect">
                                  <p:stCondLst>
                                    <p:cond delay="0"/>
                                  </p:stCondLst>
                                  <p:childTnLst>
                                    <p:set>
                                      <p:cBhvr>
                                        <p:cTn id="79" dur="1" fill="hold">
                                          <p:stCondLst>
                                            <p:cond delay="0"/>
                                          </p:stCondLst>
                                        </p:cTn>
                                        <p:tgtEl>
                                          <p:spTgt spid="65">
                                            <p:txEl>
                                              <p:pRg st="0" end="0"/>
                                            </p:txEl>
                                          </p:spTgt>
                                        </p:tgtEl>
                                        <p:attrNameLst>
                                          <p:attrName>style.visibility</p:attrName>
                                        </p:attrNameLst>
                                      </p:cBhvr>
                                      <p:to>
                                        <p:strVal val="visible"/>
                                      </p:to>
                                    </p:set>
                                    <p:animEffect transition="in" filter="dissolve">
                                      <p:cBhvr>
                                        <p:cTn id="80" dur="500"/>
                                        <p:tgtEl>
                                          <p:spTgt spid="65">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6" fill="hold" nodeType="click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barn(inHorizontal)">
                                      <p:cBhvr>
                                        <p:cTn id="85" dur="500"/>
                                        <p:tgtEl>
                                          <p:spTgt spid="40"/>
                                        </p:tgtEl>
                                      </p:cBhvr>
                                    </p:animEffect>
                                  </p:childTnLst>
                                </p:cTn>
                              </p:par>
                            </p:childTnLst>
                          </p:cTn>
                        </p:par>
                        <p:par>
                          <p:cTn id="86" fill="hold">
                            <p:stCondLst>
                              <p:cond delay="500"/>
                            </p:stCondLst>
                            <p:childTnLst>
                              <p:par>
                                <p:cTn id="87" presetID="53" presetClass="entr" presetSubtype="0" fill="hold" grpId="0" nodeType="afterEffect">
                                  <p:childTnLst>
                                    <p:set>
                                      <p:cBhvr>
                                        <p:cTn id="88" dur="1" fill="hold">
                                          <p:stCondLst>
                                            <p:cond delay="0"/>
                                          </p:stCondLst>
                                        </p:cTn>
                                        <p:tgtEl>
                                          <p:spTgt spid="55"/>
                                        </p:tgtEl>
                                        <p:attrNameLst>
                                          <p:attrName>style.visibility</p:attrName>
                                        </p:attrNameLst>
                                      </p:cBhvr>
                                      <p:to>
                                        <p:strVal val="visible"/>
                                      </p:to>
                                    </p:set>
                                    <p:anim calcmode="lin" valueType="num">
                                      <p:cBhvr>
                                        <p:cTn id="89" dur="500" fill="hold"/>
                                        <p:tgtEl>
                                          <p:spTgt spid="55"/>
                                        </p:tgtEl>
                                        <p:attrNameLst>
                                          <p:attrName>ppt_w</p:attrName>
                                        </p:attrNameLst>
                                      </p:cBhvr>
                                      <p:tavLst>
                                        <p:tav tm="0">
                                          <p:val>
                                            <p:fltVal val="0"/>
                                          </p:val>
                                        </p:tav>
                                        <p:tav tm="100000">
                                          <p:val>
                                            <p:strVal val="#ppt_w"/>
                                          </p:val>
                                        </p:tav>
                                      </p:tavLst>
                                    </p:anim>
                                    <p:anim calcmode="lin" valueType="num">
                                      <p:cBhvr>
                                        <p:cTn id="90" dur="500" fill="hold"/>
                                        <p:tgtEl>
                                          <p:spTgt spid="55"/>
                                        </p:tgtEl>
                                        <p:attrNameLst>
                                          <p:attrName>ppt_h</p:attrName>
                                        </p:attrNameLst>
                                      </p:cBhvr>
                                      <p:tavLst>
                                        <p:tav tm="0">
                                          <p:val>
                                            <p:fltVal val="0"/>
                                          </p:val>
                                        </p:tav>
                                        <p:tav tm="100000">
                                          <p:val>
                                            <p:strVal val="#ppt_h"/>
                                          </p:val>
                                        </p:tav>
                                      </p:tavLst>
                                    </p:anim>
                                    <p:animEffect transition="in" filter="fade">
                                      <p:cBhvr>
                                        <p:cTn id="91" dur="500"/>
                                        <p:tgtEl>
                                          <p:spTgt spid="55"/>
                                        </p:tgtEl>
                                      </p:cBhvr>
                                    </p:animEffect>
                                  </p:childTnLst>
                                </p:cTn>
                              </p:par>
                            </p:childTnLst>
                          </p:cTn>
                        </p:par>
                      </p:childTnLst>
                    </p:cTn>
                  </p:par>
                  <p:par>
                    <p:cTn id="92" fill="hold">
                      <p:stCondLst>
                        <p:cond delay="indefinite"/>
                      </p:stCondLst>
                      <p:childTnLst>
                        <p:par>
                          <p:cTn id="93" fill="hold">
                            <p:stCondLst>
                              <p:cond delay="0"/>
                            </p:stCondLst>
                            <p:childTnLst>
                              <p:par>
                                <p:cTn id="94" presetID="18" presetClass="entr" presetSubtype="12" fill="hold" nodeType="clickEffect">
                                  <p:stCondLst>
                                    <p:cond delay="0"/>
                                  </p:stCondLst>
                                  <p:childTnLst>
                                    <p:set>
                                      <p:cBhvr>
                                        <p:cTn id="95" dur="1" fill="hold">
                                          <p:stCondLst>
                                            <p:cond delay="0"/>
                                          </p:stCondLst>
                                        </p:cTn>
                                        <p:tgtEl>
                                          <p:spTgt spid="58">
                                            <p:txEl>
                                              <p:pRg st="0" end="0"/>
                                            </p:txEl>
                                          </p:spTgt>
                                        </p:tgtEl>
                                        <p:attrNameLst>
                                          <p:attrName>style.visibility</p:attrName>
                                        </p:attrNameLst>
                                      </p:cBhvr>
                                      <p:to>
                                        <p:strVal val="visible"/>
                                      </p:to>
                                    </p:set>
                                    <p:animEffect transition="in" filter="strips(downLeft)">
                                      <p:cBhvr>
                                        <p:cTn id="96" dur="500"/>
                                        <p:tgtEl>
                                          <p:spTgt spid="58">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6" fill="hold" nodeType="click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inHorizontal)">
                                      <p:cBhvr>
                                        <p:cTn id="101" dur="500"/>
                                        <p:tgtEl>
                                          <p:spTgt spid="42"/>
                                        </p:tgtEl>
                                      </p:cBhvr>
                                    </p:animEffect>
                                  </p:childTnLst>
                                </p:cTn>
                              </p:par>
                            </p:childTnLst>
                          </p:cTn>
                        </p:par>
                      </p:childTnLst>
                    </p:cTn>
                  </p:par>
                  <p:par>
                    <p:cTn id="102" fill="hold">
                      <p:stCondLst>
                        <p:cond delay="indefinite"/>
                      </p:stCondLst>
                      <p:childTnLst>
                        <p:par>
                          <p:cTn id="103" fill="hold">
                            <p:stCondLst>
                              <p:cond delay="0"/>
                            </p:stCondLst>
                            <p:childTnLst>
                              <p:par>
                                <p:cTn id="104" presetID="9" presetClass="entr" presetSubtype="0" fill="hold" nodeType="clickEffect">
                                  <p:stCondLst>
                                    <p:cond delay="0"/>
                                  </p:stCondLst>
                                  <p:childTnLst>
                                    <p:set>
                                      <p:cBhvr>
                                        <p:cTn id="105" dur="1" fill="hold">
                                          <p:stCondLst>
                                            <p:cond delay="0"/>
                                          </p:stCondLst>
                                        </p:cTn>
                                        <p:tgtEl>
                                          <p:spTgt spid="66">
                                            <p:txEl>
                                              <p:pRg st="0" end="0"/>
                                            </p:txEl>
                                          </p:spTgt>
                                        </p:tgtEl>
                                        <p:attrNameLst>
                                          <p:attrName>style.visibility</p:attrName>
                                        </p:attrNameLst>
                                      </p:cBhvr>
                                      <p:to>
                                        <p:strVal val="visible"/>
                                      </p:to>
                                    </p:set>
                                    <p:animEffect transition="in" filter="dissolve">
                                      <p:cBhvr>
                                        <p:cTn id="106" dur="500"/>
                                        <p:tgtEl>
                                          <p:spTgt spid="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animBg="1"/>
      <p:bldP spid="54" grpId="0" animBg="1"/>
      <p:bldP spid="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3" name="组合 13"/>
          <p:cNvGrpSpPr>
            <a:grpSpLocks noChangeAspect="1"/>
          </p:cNvGrpSpPr>
          <p:nvPr/>
        </p:nvGrpSpPr>
        <p:grpSpPr>
          <a:xfrm>
            <a:off x="305594" y="1810544"/>
            <a:ext cx="2015269" cy="1680000"/>
            <a:chOff x="1017666" y="1460660"/>
            <a:chExt cx="1241816" cy="1034848"/>
          </a:xfrm>
        </p:grpSpPr>
        <p:grpSp>
          <p:nvGrpSpPr>
            <p:cNvPr id="4" name="组合 60"/>
            <p:cNvGrpSpPr/>
            <p:nvPr/>
          </p:nvGrpSpPr>
          <p:grpSpPr>
            <a:xfrm>
              <a:off x="1017666" y="1460660"/>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六边形 1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86054" y="1808549"/>
              <a:ext cx="872404" cy="284377"/>
            </a:xfrm>
            <a:prstGeom prst="rect">
              <a:avLst/>
            </a:prstGeom>
            <a:noFill/>
          </p:spPr>
          <p:txBody>
            <a:bodyPr wrap="none" rtlCol="0">
              <a:spAutoFit/>
            </a:bodyPr>
            <a:lstStyle/>
            <a:p>
              <a:pPr algn="r"/>
              <a:r>
                <a:rPr lang="zh-CN" altLang="en-US" sz="2400" b="1"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6446259" y="1765716"/>
            <a:ext cx="1415772" cy="461665"/>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空心弧 21"/>
          <p:cNvSpPr/>
          <p:nvPr/>
        </p:nvSpPr>
        <p:spPr>
          <a:xfrm rot="5400000">
            <a:off x="120031" y="1234107"/>
            <a:ext cx="3143948" cy="2925222"/>
          </a:xfrm>
          <a:prstGeom prst="blockArc">
            <a:avLst>
              <a:gd name="adj1" fmla="val 10897210"/>
              <a:gd name="adj2" fmla="val 6953"/>
              <a:gd name="adj3" fmla="val 1246"/>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anchor="ctr"/>
          <a:lstStyle/>
          <a:p>
            <a:pPr defTabSz="914515" fontAlgn="auto">
              <a:defRPr/>
            </a:pPr>
            <a:endParaRPr lang="zh-CN" altLang="en-US" sz="2500" dirty="0">
              <a:solidFill>
                <a:schemeClr val="tx1"/>
              </a:solidFill>
              <a:latin typeface="+mj-ea"/>
              <a:ea typeface="+mj-ea"/>
              <a:cs typeface="Arial" panose="020B0604020202020204" pitchFamily="34" charset="0"/>
            </a:endParaRPr>
          </a:p>
        </p:txBody>
      </p:sp>
      <p:sp>
        <p:nvSpPr>
          <p:cNvPr id="23" name="椭圆 22"/>
          <p:cNvSpPr/>
          <p:nvPr/>
        </p:nvSpPr>
        <p:spPr>
          <a:xfrm>
            <a:off x="2362994" y="12009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4" name="椭圆 23"/>
          <p:cNvSpPr/>
          <p:nvPr/>
        </p:nvSpPr>
        <p:spPr>
          <a:xfrm>
            <a:off x="2896394" y="22677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5" name="椭圆 24"/>
          <p:cNvSpPr/>
          <p:nvPr/>
        </p:nvSpPr>
        <p:spPr>
          <a:xfrm>
            <a:off x="2515394" y="36393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cxnSp>
        <p:nvCxnSpPr>
          <p:cNvPr id="26" name="直接连接符 25"/>
          <p:cNvCxnSpPr/>
          <p:nvPr/>
        </p:nvCxnSpPr>
        <p:spPr bwMode="auto">
          <a:xfrm>
            <a:off x="2743994" y="13533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auto">
          <a:xfrm>
            <a:off x="3277394" y="24201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auto">
          <a:xfrm>
            <a:off x="2896394" y="38679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191794" y="819944"/>
            <a:ext cx="4572000" cy="830997"/>
          </a:xfrm>
          <a:prstGeom prst="rect">
            <a:avLst/>
          </a:prstGeom>
        </p:spPr>
        <p:txBody>
          <a:bodyPr>
            <a:spAutoFit/>
          </a:bodyPr>
          <a:lstStyle/>
          <a:p>
            <a:pPr algn="l"/>
            <a:r>
              <a:rPr lang="zh-CN" altLang="en-US" sz="1600" dirty="0" smtClean="0">
                <a:latin typeface="楷体" pitchFamily="49" charset="-122"/>
                <a:ea typeface="楷体" pitchFamily="49" charset="-122"/>
              </a:rPr>
              <a:t>吸毒对家庭成员的精神摧残。家庭中只要有一个吸毒，这个家庭就会失去往日的宁静、和谐、幸福和快乐。</a:t>
            </a:r>
            <a:endParaRPr lang="zh-CN" altLang="en-US" sz="1600" dirty="0">
              <a:latin typeface="楷体" pitchFamily="49" charset="-122"/>
              <a:ea typeface="楷体" pitchFamily="49" charset="-122"/>
            </a:endParaRPr>
          </a:p>
        </p:txBody>
      </p:sp>
      <p:sp>
        <p:nvSpPr>
          <p:cNvPr id="30" name="矩形 29"/>
          <p:cNvSpPr/>
          <p:nvPr/>
        </p:nvSpPr>
        <p:spPr>
          <a:xfrm>
            <a:off x="4725194" y="2039144"/>
            <a:ext cx="4572000" cy="830997"/>
          </a:xfrm>
          <a:prstGeom prst="rect">
            <a:avLst/>
          </a:prstGeom>
        </p:spPr>
        <p:txBody>
          <a:bodyPr>
            <a:spAutoFit/>
          </a:bodyPr>
          <a:lstStyle/>
          <a:p>
            <a:pPr algn="l"/>
            <a:r>
              <a:rPr lang="zh-CN" altLang="en-US" sz="1600" dirty="0" smtClean="0">
                <a:latin typeface="楷体" pitchFamily="49" charset="-122"/>
                <a:ea typeface="楷体" pitchFamily="49" charset="-122"/>
              </a:rPr>
              <a:t>吸毒导致倾家荡产、家破人亡、众叛亲离。吸毒需要大量的金钱，一般家庭难以承受，就是家产富裕的，用不了多久也会一贫如洗。</a:t>
            </a:r>
            <a:endParaRPr lang="zh-CN" altLang="en-US" sz="1600" dirty="0">
              <a:latin typeface="楷体" pitchFamily="49" charset="-122"/>
              <a:ea typeface="楷体" pitchFamily="49" charset="-122"/>
            </a:endParaRPr>
          </a:p>
        </p:txBody>
      </p:sp>
      <p:sp>
        <p:nvSpPr>
          <p:cNvPr id="32" name="矩形 31"/>
          <p:cNvSpPr/>
          <p:nvPr/>
        </p:nvSpPr>
        <p:spPr>
          <a:xfrm>
            <a:off x="2362994" y="1200944"/>
            <a:ext cx="328936" cy="369332"/>
          </a:xfrm>
          <a:prstGeom prst="rect">
            <a:avLst/>
          </a:prstGeom>
        </p:spPr>
        <p:txBody>
          <a:bodyPr wrap="none">
            <a:spAutoFit/>
          </a:bodyPr>
          <a:lstStyle/>
          <a:p>
            <a:r>
              <a:rPr lang="en-US" altLang="zh-CN" dirty="0" smtClean="0">
                <a:solidFill>
                  <a:schemeClr val="bg1"/>
                </a:solidFill>
              </a:rPr>
              <a:t>01</a:t>
            </a:r>
            <a:endParaRPr lang="zh-CN" altLang="en-US" dirty="0">
              <a:solidFill>
                <a:schemeClr val="bg1"/>
              </a:solidFill>
            </a:endParaRPr>
          </a:p>
        </p:txBody>
      </p:sp>
      <p:sp>
        <p:nvSpPr>
          <p:cNvPr id="33" name="矩形 32"/>
          <p:cNvSpPr/>
          <p:nvPr/>
        </p:nvSpPr>
        <p:spPr>
          <a:xfrm>
            <a:off x="2885172" y="2267744"/>
            <a:ext cx="351379" cy="369332"/>
          </a:xfrm>
          <a:prstGeom prst="rect">
            <a:avLst/>
          </a:prstGeom>
        </p:spPr>
        <p:txBody>
          <a:bodyPr wrap="none">
            <a:spAutoFit/>
          </a:bodyPr>
          <a:lstStyle/>
          <a:p>
            <a:r>
              <a:rPr lang="en-US" altLang="zh-CN" dirty="0" smtClean="0">
                <a:solidFill>
                  <a:schemeClr val="bg1"/>
                </a:solidFill>
              </a:rPr>
              <a:t>02</a:t>
            </a:r>
            <a:endParaRPr lang="zh-CN" altLang="en-US" dirty="0">
              <a:solidFill>
                <a:schemeClr val="bg1"/>
              </a:solidFill>
            </a:endParaRPr>
          </a:p>
        </p:txBody>
      </p:sp>
      <p:sp>
        <p:nvSpPr>
          <p:cNvPr id="34" name="矩形 33"/>
          <p:cNvSpPr/>
          <p:nvPr/>
        </p:nvSpPr>
        <p:spPr>
          <a:xfrm>
            <a:off x="2503371" y="3639344"/>
            <a:ext cx="352982" cy="369332"/>
          </a:xfrm>
          <a:prstGeom prst="rect">
            <a:avLst/>
          </a:prstGeom>
        </p:spPr>
        <p:txBody>
          <a:bodyPr wrap="none">
            <a:spAutoFit/>
          </a:bodyPr>
          <a:lstStyle/>
          <a:p>
            <a:r>
              <a:rPr lang="en-US" altLang="zh-CN" dirty="0" smtClean="0">
                <a:solidFill>
                  <a:schemeClr val="bg1"/>
                </a:solidFill>
              </a:rPr>
              <a:t>03</a:t>
            </a:r>
            <a:endParaRPr lang="zh-CN" altLang="en-US" dirty="0">
              <a:solidFill>
                <a:schemeClr val="bg1"/>
              </a:solidFill>
            </a:endParaRPr>
          </a:p>
        </p:txBody>
      </p:sp>
      <p:sp>
        <p:nvSpPr>
          <p:cNvPr id="35" name="矩形 34"/>
          <p:cNvSpPr/>
          <p:nvPr/>
        </p:nvSpPr>
        <p:spPr>
          <a:xfrm>
            <a:off x="4344194" y="3334544"/>
            <a:ext cx="4572000" cy="830997"/>
          </a:xfrm>
          <a:prstGeom prst="rect">
            <a:avLst/>
          </a:prstGeom>
        </p:spPr>
        <p:txBody>
          <a:bodyPr>
            <a:spAutoFit/>
          </a:bodyPr>
          <a:lstStyle/>
          <a:p>
            <a:pPr algn="l"/>
            <a:r>
              <a:rPr lang="zh-CN" altLang="en-US" sz="1600" dirty="0" smtClean="0">
                <a:latin typeface="楷体" pitchFamily="49" charset="-122"/>
                <a:ea typeface="楷体" pitchFamily="49" charset="-122"/>
              </a:rPr>
              <a:t>吸毒贩害后代。吸毒不仅危害自身的健康，还影响人类的生育能力，父母吸毒对胎儿发育和儿童生长将造成严重损害。</a:t>
            </a:r>
            <a:endParaRPr lang="zh-CN" altLang="en-US" dirty="0">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par>
                          <p:cTn id="13" fill="hold">
                            <p:stCondLst>
                              <p:cond delay="500"/>
                            </p:stCondLst>
                            <p:childTnLst>
                              <p:par>
                                <p:cTn id="14" presetID="22" presetClass="entr" presetSubtype="1" fill="hold" nodeType="afterEffect">
                                  <p:childTnLst>
                                    <p:set>
                                      <p:cBhvr>
                                        <p:cTn id="15" dur="1" fill="hold">
                                          <p:stCondLst>
                                            <p:cond delay="0"/>
                                          </p:stCondLst>
                                        </p:cTn>
                                        <p:tgtEl>
                                          <p:spTgt spid="22"/>
                                        </p:tgtEl>
                                        <p:attrNameLst>
                                          <p:attrName>style.visibility</p:attrName>
                                        </p:attrNameLst>
                                      </p:cBhvr>
                                      <p:to>
                                        <p:strVal val="visible"/>
                                      </p:to>
                                    </p:set>
                                    <p:animEffect transition="in" filter="wipe(up)">
                                      <p:cBhvr>
                                        <p:cTn id="16" dur="350"/>
                                        <p:tgtEl>
                                          <p:spTgt spid="22"/>
                                        </p:tgtEl>
                                      </p:cBhvr>
                                    </p:animEffect>
                                  </p:childTnLst>
                                </p:cTn>
                              </p:par>
                            </p:childTnLst>
                          </p:cTn>
                        </p:par>
                        <p:par>
                          <p:cTn id="17" fill="hold">
                            <p:stCondLst>
                              <p:cond delay="850"/>
                            </p:stCondLst>
                            <p:childTnLst>
                              <p:par>
                                <p:cTn id="18" presetID="53" presetClass="entr" presetSubtype="0" fill="hold" grpId="0" nodeType="afterEffec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Effect transition="in" filter="dissolve">
                                      <p:cBhvr>
                                        <p:cTn id="27" dur="500"/>
                                        <p:tgtEl>
                                          <p:spTgt spid="32">
                                            <p:txEl>
                                              <p:pRg st="0" end="0"/>
                                            </p:txEl>
                                          </p:spTgt>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29">
                                            <p:txEl>
                                              <p:pRg st="0" end="0"/>
                                            </p:txEl>
                                          </p:spTgt>
                                        </p:tgtEl>
                                        <p:attrNameLst>
                                          <p:attrName>style.visibility</p:attrName>
                                        </p:attrNameLst>
                                      </p:cBhvr>
                                      <p:to>
                                        <p:strVal val="visible"/>
                                      </p:to>
                                    </p:set>
                                    <p:animEffect transition="in" filter="dissolve">
                                      <p:cBhvr>
                                        <p:cTn id="36" dur="500"/>
                                        <p:tgtEl>
                                          <p:spTgt spid="29">
                                            <p:txEl>
                                              <p:pRg st="0" end="0"/>
                                            </p:txEl>
                                          </p:spTgt>
                                        </p:tgtEl>
                                      </p:cBhvr>
                                    </p:animEffect>
                                  </p:childTnLst>
                                </p:cTn>
                              </p:par>
                            </p:childTnLst>
                          </p:cTn>
                        </p:par>
                        <p:par>
                          <p:cTn id="37" fill="hold">
                            <p:stCondLst>
                              <p:cond delay="500"/>
                            </p:stCondLst>
                            <p:childTnLst>
                              <p:par>
                                <p:cTn id="38" presetID="53" presetClass="entr" presetSubtype="0" fill="hold" grpId="0" nodeType="afterEffec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Effect transition="in" filter="dissolve">
                                      <p:cBhvr>
                                        <p:cTn id="47" dur="500"/>
                                        <p:tgtEl>
                                          <p:spTgt spid="33">
                                            <p:txEl>
                                              <p:pRg st="0" end="0"/>
                                            </p:txEl>
                                          </p:spTgt>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30">
                                            <p:txEl>
                                              <p:pRg st="0" end="0"/>
                                            </p:txEl>
                                          </p:spTgt>
                                        </p:tgtEl>
                                        <p:attrNameLst>
                                          <p:attrName>style.visibility</p:attrName>
                                        </p:attrNameLst>
                                      </p:cBhvr>
                                      <p:to>
                                        <p:strVal val="visible"/>
                                      </p:to>
                                    </p:set>
                                    <p:animEffect transition="in" filter="dissolve">
                                      <p:cBhvr>
                                        <p:cTn id="56" dur="500"/>
                                        <p:tgtEl>
                                          <p:spTgt spid="30">
                                            <p:txEl>
                                              <p:pRg st="0" end="0"/>
                                            </p:txEl>
                                          </p:spTgt>
                                        </p:tgtEl>
                                      </p:cBhvr>
                                    </p:animEffect>
                                  </p:childTnLst>
                                </p:cTn>
                              </p:par>
                            </p:childTnLst>
                          </p:cTn>
                        </p:par>
                        <p:par>
                          <p:cTn id="57" fill="hold">
                            <p:stCondLst>
                              <p:cond delay="500"/>
                            </p:stCondLst>
                            <p:childTnLst>
                              <p:par>
                                <p:cTn id="58" presetID="53" presetClass="entr" presetSubtype="0" fill="hold" grpId="0" nodeType="afterEffec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dissolve">
                                      <p:cBhvr>
                                        <p:cTn id="67" dur="500"/>
                                        <p:tgtEl>
                                          <p:spTgt spid="34">
                                            <p:txEl>
                                              <p:pRg st="0" end="0"/>
                                            </p:txEl>
                                          </p:spTgt>
                                        </p:tgtEl>
                                      </p:cBhvr>
                                    </p:animEffect>
                                  </p:childTnLst>
                                </p:cTn>
                              </p:par>
                            </p:childTnLst>
                          </p:cTn>
                        </p:par>
                        <p:par>
                          <p:cTn id="68" fill="hold">
                            <p:stCondLst>
                              <p:cond delay="500"/>
                            </p:stCondLst>
                            <p:childTnLst>
                              <p:par>
                                <p:cTn id="69" presetID="22" presetClass="entr" presetSubtype="8" fill="hold" nodeType="afterEffec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35">
                                            <p:txEl>
                                              <p:pRg st="0" end="0"/>
                                            </p:txEl>
                                          </p:spTgt>
                                        </p:tgtEl>
                                        <p:attrNameLst>
                                          <p:attrName>style.visibility</p:attrName>
                                        </p:attrNameLst>
                                      </p:cBhvr>
                                      <p:to>
                                        <p:strVal val="visible"/>
                                      </p:to>
                                    </p:set>
                                    <p:animEffect transition="in" filter="dissolve">
                                      <p:cBhvr>
                                        <p:cTn id="76"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3" name="组合 13"/>
          <p:cNvGrpSpPr>
            <a:grpSpLocks noChangeAspect="1"/>
          </p:cNvGrpSpPr>
          <p:nvPr/>
        </p:nvGrpSpPr>
        <p:grpSpPr>
          <a:xfrm>
            <a:off x="305594" y="1810544"/>
            <a:ext cx="2015269" cy="1680000"/>
            <a:chOff x="1017666" y="1460660"/>
            <a:chExt cx="1241816" cy="1034848"/>
          </a:xfrm>
        </p:grpSpPr>
        <p:grpSp>
          <p:nvGrpSpPr>
            <p:cNvPr id="4" name="组合 60"/>
            <p:cNvGrpSpPr/>
            <p:nvPr/>
          </p:nvGrpSpPr>
          <p:grpSpPr>
            <a:xfrm>
              <a:off x="1017666" y="1460660"/>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六边形 17"/>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186054" y="1808549"/>
              <a:ext cx="872404" cy="284377"/>
            </a:xfrm>
            <a:prstGeom prst="rect">
              <a:avLst/>
            </a:prstGeom>
            <a:noFill/>
          </p:spPr>
          <p:txBody>
            <a:bodyPr wrap="none" rtlCol="0">
              <a:spAutoFit/>
            </a:bodyPr>
            <a:lstStyle/>
            <a:p>
              <a:pPr algn="r"/>
              <a:r>
                <a:rPr lang="zh-CN" altLang="en-US" sz="2400" b="1" dirty="0" smtClean="0">
                  <a:solidFill>
                    <a:schemeClr val="bg1"/>
                  </a:solidFill>
                  <a:latin typeface="微软雅黑" panose="020B0503020204020204" pitchFamily="34" charset="-122"/>
                  <a:ea typeface="微软雅黑" panose="020B0503020204020204" pitchFamily="34" charset="-122"/>
                </a:rPr>
                <a:t>危害社会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6446259" y="1765716"/>
            <a:ext cx="1415772" cy="461665"/>
          </a:xfrm>
          <a:prstGeom prst="rect">
            <a:avLst/>
          </a:prstGeom>
          <a:noFill/>
        </p:spPr>
        <p:txBody>
          <a:bodyPr wrap="none" rtlCol="0">
            <a:spAutoFit/>
          </a:bodyPr>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危害家庭</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空心弧 21"/>
          <p:cNvSpPr/>
          <p:nvPr/>
        </p:nvSpPr>
        <p:spPr>
          <a:xfrm rot="5400000">
            <a:off x="120031" y="1234107"/>
            <a:ext cx="3143948" cy="2925222"/>
          </a:xfrm>
          <a:prstGeom prst="blockArc">
            <a:avLst>
              <a:gd name="adj1" fmla="val 10897210"/>
              <a:gd name="adj2" fmla="val 6953"/>
              <a:gd name="adj3" fmla="val 1246"/>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9" tIns="45725" rIns="91449" bIns="45725" anchor="ctr"/>
          <a:lstStyle/>
          <a:p>
            <a:pPr defTabSz="914515" fontAlgn="auto">
              <a:defRPr/>
            </a:pPr>
            <a:endParaRPr lang="zh-CN" altLang="en-US" sz="2500" dirty="0">
              <a:solidFill>
                <a:schemeClr val="tx1"/>
              </a:solidFill>
              <a:latin typeface="+mj-ea"/>
              <a:ea typeface="+mj-ea"/>
              <a:cs typeface="Arial" panose="020B0604020202020204" pitchFamily="34" charset="0"/>
            </a:endParaRPr>
          </a:p>
        </p:txBody>
      </p:sp>
      <p:sp>
        <p:nvSpPr>
          <p:cNvPr id="23" name="椭圆 22"/>
          <p:cNvSpPr/>
          <p:nvPr/>
        </p:nvSpPr>
        <p:spPr>
          <a:xfrm>
            <a:off x="2362994" y="12009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4" name="椭圆 23"/>
          <p:cNvSpPr/>
          <p:nvPr/>
        </p:nvSpPr>
        <p:spPr>
          <a:xfrm>
            <a:off x="2896394" y="22677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sp>
        <p:nvSpPr>
          <p:cNvPr id="25" name="椭圆 24"/>
          <p:cNvSpPr/>
          <p:nvPr/>
        </p:nvSpPr>
        <p:spPr>
          <a:xfrm>
            <a:off x="2515394" y="36393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chemeClr val="bg1"/>
              </a:solidFill>
            </a:endParaRPr>
          </a:p>
        </p:txBody>
      </p:sp>
      <p:cxnSp>
        <p:nvCxnSpPr>
          <p:cNvPr id="26" name="直接连接符 25"/>
          <p:cNvCxnSpPr/>
          <p:nvPr/>
        </p:nvCxnSpPr>
        <p:spPr bwMode="auto">
          <a:xfrm>
            <a:off x="2743994" y="13533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auto">
          <a:xfrm>
            <a:off x="3277394" y="24201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auto">
          <a:xfrm>
            <a:off x="2896394" y="3867944"/>
            <a:ext cx="1441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191794" y="819944"/>
            <a:ext cx="4572000" cy="1077218"/>
          </a:xfrm>
          <a:prstGeom prst="rect">
            <a:avLst/>
          </a:prstGeom>
        </p:spPr>
        <p:txBody>
          <a:bodyPr>
            <a:spAutoFit/>
          </a:bodyPr>
          <a:lstStyle/>
          <a:p>
            <a:pPr algn="l"/>
            <a:r>
              <a:rPr lang="zh-CN" altLang="en-US" sz="1600" dirty="0" smtClean="0">
                <a:latin typeface="楷体" pitchFamily="49" charset="-122"/>
                <a:ea typeface="楷体" pitchFamily="49" charset="-122"/>
              </a:rPr>
              <a:t>对社会生产力的巨大破坏：吸毒首先导致身体疾病，影响生产，其次是造成社会财富的巨大损失和浪费，同时毒品活动还造成环境恶化，缩小了人类的生存空间。</a:t>
            </a:r>
            <a:endParaRPr lang="zh-CN" altLang="en-US" sz="1600" dirty="0">
              <a:latin typeface="楷体" pitchFamily="49" charset="-122"/>
              <a:ea typeface="楷体" pitchFamily="49" charset="-122"/>
            </a:endParaRPr>
          </a:p>
        </p:txBody>
      </p:sp>
      <p:sp>
        <p:nvSpPr>
          <p:cNvPr id="30" name="矩形 29"/>
          <p:cNvSpPr/>
          <p:nvPr/>
        </p:nvSpPr>
        <p:spPr>
          <a:xfrm>
            <a:off x="4725194" y="2039144"/>
            <a:ext cx="4572000" cy="1077218"/>
          </a:xfrm>
          <a:prstGeom prst="rect">
            <a:avLst/>
          </a:prstGeom>
        </p:spPr>
        <p:txBody>
          <a:bodyPr>
            <a:spAutoFit/>
          </a:bodyPr>
          <a:lstStyle/>
          <a:p>
            <a:pPr algn="l"/>
            <a:r>
              <a:rPr lang="zh-CN" altLang="en-US" sz="1600" dirty="0" smtClean="0">
                <a:latin typeface="楷体" pitchFamily="49" charset="-122"/>
                <a:ea typeface="楷体" pitchFamily="49" charset="-122"/>
              </a:rPr>
              <a:t>毒品活动扰乱社会治安：毒品活动加剧诱发了各种违法犯罪活动，扰乱了社会治安，给社会安定带来巨大威胁。无论用什么方式吸毒，对人体的肌体都会造成极大的损害。</a:t>
            </a:r>
            <a:endParaRPr lang="zh-CN" altLang="en-US" sz="1600" dirty="0">
              <a:latin typeface="楷体" pitchFamily="49" charset="-122"/>
              <a:ea typeface="楷体" pitchFamily="49" charset="-122"/>
            </a:endParaRPr>
          </a:p>
        </p:txBody>
      </p:sp>
      <p:sp>
        <p:nvSpPr>
          <p:cNvPr id="32" name="矩形 31"/>
          <p:cNvSpPr/>
          <p:nvPr/>
        </p:nvSpPr>
        <p:spPr>
          <a:xfrm>
            <a:off x="2362994" y="1200944"/>
            <a:ext cx="328936" cy="369332"/>
          </a:xfrm>
          <a:prstGeom prst="rect">
            <a:avLst/>
          </a:prstGeom>
        </p:spPr>
        <p:txBody>
          <a:bodyPr wrap="none">
            <a:spAutoFit/>
          </a:bodyPr>
          <a:lstStyle/>
          <a:p>
            <a:r>
              <a:rPr lang="en-US" altLang="zh-CN" dirty="0" smtClean="0">
                <a:solidFill>
                  <a:schemeClr val="bg1"/>
                </a:solidFill>
              </a:rPr>
              <a:t>01</a:t>
            </a:r>
            <a:endParaRPr lang="zh-CN" altLang="en-US" dirty="0">
              <a:solidFill>
                <a:schemeClr val="bg1"/>
              </a:solidFill>
            </a:endParaRPr>
          </a:p>
        </p:txBody>
      </p:sp>
      <p:sp>
        <p:nvSpPr>
          <p:cNvPr id="33" name="矩形 32"/>
          <p:cNvSpPr/>
          <p:nvPr/>
        </p:nvSpPr>
        <p:spPr>
          <a:xfrm>
            <a:off x="2885172" y="2267744"/>
            <a:ext cx="351379" cy="369332"/>
          </a:xfrm>
          <a:prstGeom prst="rect">
            <a:avLst/>
          </a:prstGeom>
        </p:spPr>
        <p:txBody>
          <a:bodyPr wrap="none">
            <a:spAutoFit/>
          </a:bodyPr>
          <a:lstStyle/>
          <a:p>
            <a:r>
              <a:rPr lang="en-US" altLang="zh-CN" dirty="0" smtClean="0">
                <a:solidFill>
                  <a:schemeClr val="bg1"/>
                </a:solidFill>
              </a:rPr>
              <a:t>02</a:t>
            </a:r>
            <a:endParaRPr lang="zh-CN" altLang="en-US" dirty="0">
              <a:solidFill>
                <a:schemeClr val="bg1"/>
              </a:solidFill>
            </a:endParaRPr>
          </a:p>
        </p:txBody>
      </p:sp>
      <p:sp>
        <p:nvSpPr>
          <p:cNvPr id="34" name="矩形 33"/>
          <p:cNvSpPr/>
          <p:nvPr/>
        </p:nvSpPr>
        <p:spPr>
          <a:xfrm>
            <a:off x="2503371" y="3639344"/>
            <a:ext cx="352982" cy="369332"/>
          </a:xfrm>
          <a:prstGeom prst="rect">
            <a:avLst/>
          </a:prstGeom>
        </p:spPr>
        <p:txBody>
          <a:bodyPr wrap="none">
            <a:spAutoFit/>
          </a:bodyPr>
          <a:lstStyle/>
          <a:p>
            <a:r>
              <a:rPr lang="en-US" altLang="zh-CN" dirty="0" smtClean="0">
                <a:solidFill>
                  <a:schemeClr val="bg1"/>
                </a:solidFill>
              </a:rPr>
              <a:t>03</a:t>
            </a:r>
            <a:endParaRPr lang="zh-CN" altLang="en-US" dirty="0">
              <a:solidFill>
                <a:schemeClr val="bg1"/>
              </a:solidFill>
            </a:endParaRPr>
          </a:p>
        </p:txBody>
      </p:sp>
      <p:sp>
        <p:nvSpPr>
          <p:cNvPr id="35" name="矩形 34"/>
          <p:cNvSpPr/>
          <p:nvPr/>
        </p:nvSpPr>
        <p:spPr>
          <a:xfrm>
            <a:off x="4344194" y="3334544"/>
            <a:ext cx="4572000" cy="1354217"/>
          </a:xfrm>
          <a:prstGeom prst="rect">
            <a:avLst/>
          </a:prstGeom>
        </p:spPr>
        <p:txBody>
          <a:bodyPr>
            <a:spAutoFit/>
          </a:bodyPr>
          <a:lstStyle/>
          <a:p>
            <a:pPr algn="l"/>
            <a:r>
              <a:rPr lang="zh-CN" altLang="en-US" sz="1600" dirty="0" smtClean="0">
                <a:latin typeface="楷体" pitchFamily="49" charset="-122"/>
                <a:ea typeface="楷体" pitchFamily="49" charset="-122"/>
              </a:rPr>
              <a:t>吸毒毒害社会风气。吸毒者失去正常人应有的道德观念、伦理准则和是非标准，自私、冷漠、精神空虚、人格低下，毫无自我约束能力，沉溺于毒品感官刺激之中，严重败坏社会风气，腐蚀人的灵魂，破坏社会道德，摧毁民族精神</a:t>
            </a:r>
            <a:r>
              <a:rPr lang="zh-CN" altLang="en-US" dirty="0" smtClean="0"/>
              <a:t>。</a:t>
            </a:r>
            <a:endParaRPr lang="zh-CN" altLang="en-US" dirty="0"/>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par>
                          <p:cTn id="13" fill="hold">
                            <p:stCondLst>
                              <p:cond delay="500"/>
                            </p:stCondLst>
                            <p:childTnLst>
                              <p:par>
                                <p:cTn id="14" presetID="22" presetClass="entr" presetSubtype="1" fill="hold" nodeType="afterEffect">
                                  <p:childTnLst>
                                    <p:set>
                                      <p:cBhvr>
                                        <p:cTn id="15" dur="1" fill="hold">
                                          <p:stCondLst>
                                            <p:cond delay="0"/>
                                          </p:stCondLst>
                                        </p:cTn>
                                        <p:tgtEl>
                                          <p:spTgt spid="22"/>
                                        </p:tgtEl>
                                        <p:attrNameLst>
                                          <p:attrName>style.visibility</p:attrName>
                                        </p:attrNameLst>
                                      </p:cBhvr>
                                      <p:to>
                                        <p:strVal val="visible"/>
                                      </p:to>
                                    </p:set>
                                    <p:animEffect transition="in" filter="wipe(up)">
                                      <p:cBhvr>
                                        <p:cTn id="16" dur="350"/>
                                        <p:tgtEl>
                                          <p:spTgt spid="22"/>
                                        </p:tgtEl>
                                      </p:cBhvr>
                                    </p:animEffect>
                                  </p:childTnLst>
                                </p:cTn>
                              </p:par>
                            </p:childTnLst>
                          </p:cTn>
                        </p:par>
                        <p:par>
                          <p:cTn id="17" fill="hold">
                            <p:stCondLst>
                              <p:cond delay="850"/>
                            </p:stCondLst>
                            <p:childTnLst>
                              <p:par>
                                <p:cTn id="18" presetID="53" presetClass="entr" presetSubtype="0" fill="hold" grpId="0" nodeType="afterEffec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Effect transition="in" filter="dissolve">
                                      <p:cBhvr>
                                        <p:cTn id="27" dur="500"/>
                                        <p:tgtEl>
                                          <p:spTgt spid="32">
                                            <p:txEl>
                                              <p:pRg st="0" end="0"/>
                                            </p:txEl>
                                          </p:spTgt>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29">
                                            <p:txEl>
                                              <p:pRg st="0" end="0"/>
                                            </p:txEl>
                                          </p:spTgt>
                                        </p:tgtEl>
                                        <p:attrNameLst>
                                          <p:attrName>style.visibility</p:attrName>
                                        </p:attrNameLst>
                                      </p:cBhvr>
                                      <p:to>
                                        <p:strVal val="visible"/>
                                      </p:to>
                                    </p:set>
                                    <p:animEffect transition="in" filter="dissolve">
                                      <p:cBhvr>
                                        <p:cTn id="36" dur="500"/>
                                        <p:tgtEl>
                                          <p:spTgt spid="29">
                                            <p:txEl>
                                              <p:pRg st="0" end="0"/>
                                            </p:txEl>
                                          </p:spTgt>
                                        </p:tgtEl>
                                      </p:cBhvr>
                                    </p:animEffect>
                                  </p:childTnLst>
                                </p:cTn>
                              </p:par>
                            </p:childTnLst>
                          </p:cTn>
                        </p:par>
                        <p:par>
                          <p:cTn id="37" fill="hold">
                            <p:stCondLst>
                              <p:cond delay="500"/>
                            </p:stCondLst>
                            <p:childTnLst>
                              <p:par>
                                <p:cTn id="38" presetID="53" presetClass="entr" presetSubtype="0" fill="hold" grpId="0" nodeType="afterEffec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Effect transition="in" filter="dissolve">
                                      <p:cBhvr>
                                        <p:cTn id="47" dur="500"/>
                                        <p:tgtEl>
                                          <p:spTgt spid="33">
                                            <p:txEl>
                                              <p:pRg st="0" end="0"/>
                                            </p:txEl>
                                          </p:spTgt>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30">
                                            <p:txEl>
                                              <p:pRg st="0" end="0"/>
                                            </p:txEl>
                                          </p:spTgt>
                                        </p:tgtEl>
                                        <p:attrNameLst>
                                          <p:attrName>style.visibility</p:attrName>
                                        </p:attrNameLst>
                                      </p:cBhvr>
                                      <p:to>
                                        <p:strVal val="visible"/>
                                      </p:to>
                                    </p:set>
                                    <p:animEffect transition="in" filter="dissolve">
                                      <p:cBhvr>
                                        <p:cTn id="56" dur="500"/>
                                        <p:tgtEl>
                                          <p:spTgt spid="30">
                                            <p:txEl>
                                              <p:pRg st="0" end="0"/>
                                            </p:txEl>
                                          </p:spTgt>
                                        </p:tgtEl>
                                      </p:cBhvr>
                                    </p:animEffect>
                                  </p:childTnLst>
                                </p:cTn>
                              </p:par>
                            </p:childTnLst>
                          </p:cTn>
                        </p:par>
                        <p:par>
                          <p:cTn id="57" fill="hold">
                            <p:stCondLst>
                              <p:cond delay="500"/>
                            </p:stCondLst>
                            <p:childTnLst>
                              <p:par>
                                <p:cTn id="58" presetID="53" presetClass="entr" presetSubtype="0" fill="hold" grpId="0" nodeType="afterEffec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dissolve">
                                      <p:cBhvr>
                                        <p:cTn id="67" dur="500"/>
                                        <p:tgtEl>
                                          <p:spTgt spid="34">
                                            <p:txEl>
                                              <p:pRg st="0" end="0"/>
                                            </p:txEl>
                                          </p:spTgt>
                                        </p:tgtEl>
                                      </p:cBhvr>
                                    </p:animEffect>
                                  </p:childTnLst>
                                </p:cTn>
                              </p:par>
                            </p:childTnLst>
                          </p:cTn>
                        </p:par>
                        <p:par>
                          <p:cTn id="68" fill="hold">
                            <p:stCondLst>
                              <p:cond delay="500"/>
                            </p:stCondLst>
                            <p:childTnLst>
                              <p:par>
                                <p:cTn id="69" presetID="22" presetClass="entr" presetSubtype="8" fill="hold" nodeType="afterEffec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35">
                                            <p:txEl>
                                              <p:pRg st="0" end="0"/>
                                            </p:txEl>
                                          </p:spTgt>
                                        </p:tgtEl>
                                        <p:attrNameLst>
                                          <p:attrName>style.visibility</p:attrName>
                                        </p:attrNameLst>
                                      </p:cBhvr>
                                      <p:to>
                                        <p:strVal val="visible"/>
                                      </p:to>
                                    </p:set>
                                    <p:animEffect transition="in" filter="dissolve">
                                      <p:cBhvr>
                                        <p:cTn id="76"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11" name="上箭头 10"/>
          <p:cNvSpPr/>
          <p:nvPr/>
        </p:nvSpPr>
        <p:spPr bwMode="auto">
          <a:xfrm>
            <a:off x="6020594" y="3334544"/>
            <a:ext cx="13716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3" name="上箭头 12"/>
          <p:cNvSpPr/>
          <p:nvPr/>
        </p:nvSpPr>
        <p:spPr bwMode="auto">
          <a:xfrm flipV="1">
            <a:off x="762794" y="8199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grpSp>
        <p:nvGrpSpPr>
          <p:cNvPr id="3" name="组合 27"/>
          <p:cNvGrpSpPr/>
          <p:nvPr/>
        </p:nvGrpSpPr>
        <p:grpSpPr>
          <a:xfrm>
            <a:off x="0" y="2115344"/>
            <a:ext cx="9145588" cy="1524000"/>
            <a:chOff x="0" y="2039144"/>
            <a:chExt cx="9145588" cy="1893332"/>
          </a:xfrm>
        </p:grpSpPr>
        <p:sp>
          <p:nvSpPr>
            <p:cNvPr id="8" name="矩形 7"/>
            <p:cNvSpPr/>
            <p:nvPr/>
          </p:nvSpPr>
          <p:spPr bwMode="auto">
            <a:xfrm>
              <a:off x="0" y="2039144"/>
              <a:ext cx="9145588" cy="1371600"/>
            </a:xfrm>
            <a:prstGeom prst="rect">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1" dirty="0">
                <a:latin typeface="微软雅黑" pitchFamily="34" charset="-122"/>
                <a:ea typeface="微软雅黑" panose="020B0503020204020204" pitchFamily="34" charset="-122"/>
              </a:endParaRPr>
            </a:p>
          </p:txBody>
        </p:sp>
        <p:cxnSp>
          <p:nvCxnSpPr>
            <p:cNvPr id="15" name="直接连接符 14"/>
            <p:cNvCxnSpPr/>
            <p:nvPr/>
          </p:nvCxnSpPr>
          <p:spPr>
            <a:xfrm>
              <a:off x="1067594" y="2039144"/>
              <a:ext cx="1600200" cy="1371600"/>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a:off x="0" y="2039144"/>
              <a:ext cx="1600200" cy="1371600"/>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2210594" y="2039144"/>
              <a:ext cx="1600200" cy="1371600"/>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sp>
          <p:nvSpPr>
            <p:cNvPr id="19" name="TextBox 18"/>
            <p:cNvSpPr txBox="1"/>
            <p:nvPr/>
          </p:nvSpPr>
          <p:spPr>
            <a:xfrm>
              <a:off x="0" y="2496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刑</a:t>
              </a:r>
              <a:endParaRPr lang="zh-CN" altLang="en-US" sz="2000" b="1" dirty="0">
                <a:solidFill>
                  <a:schemeClr val="bg1"/>
                </a:solidFill>
                <a:latin typeface="微软雅黑" pitchFamily="34" charset="-122"/>
                <a:ea typeface="微软雅黑" pitchFamily="34" charset="-122"/>
              </a:endParaRPr>
            </a:p>
          </p:txBody>
        </p:sp>
        <p:sp>
          <p:nvSpPr>
            <p:cNvPr id="20" name="TextBox 19"/>
            <p:cNvSpPr txBox="1"/>
            <p:nvPr/>
          </p:nvSpPr>
          <p:spPr>
            <a:xfrm>
              <a:off x="381794" y="2877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法</a:t>
              </a:r>
              <a:endParaRPr lang="zh-CN" altLang="en-US" sz="2000" b="1" dirty="0">
                <a:solidFill>
                  <a:schemeClr val="bg1"/>
                </a:solidFill>
                <a:latin typeface="微软雅黑" pitchFamily="34" charset="-122"/>
                <a:ea typeface="微软雅黑" pitchFamily="34" charset="-122"/>
              </a:endParaRPr>
            </a:p>
          </p:txBody>
        </p:sp>
        <p:sp>
          <p:nvSpPr>
            <p:cNvPr id="21" name="TextBox 20"/>
            <p:cNvSpPr txBox="1"/>
            <p:nvPr/>
          </p:nvSpPr>
          <p:spPr>
            <a:xfrm>
              <a:off x="610394" y="2115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治</a:t>
              </a:r>
              <a:endParaRPr lang="zh-CN" altLang="en-US" sz="2000" b="1" dirty="0">
                <a:solidFill>
                  <a:schemeClr val="bg1"/>
                </a:solidFill>
                <a:latin typeface="微软雅黑" pitchFamily="34" charset="-122"/>
                <a:ea typeface="微软雅黑" pitchFamily="34" charset="-122"/>
              </a:endParaRPr>
            </a:p>
          </p:txBody>
        </p:sp>
        <p:sp>
          <p:nvSpPr>
            <p:cNvPr id="22" name="TextBox 21"/>
            <p:cNvSpPr txBox="1"/>
            <p:nvPr/>
          </p:nvSpPr>
          <p:spPr>
            <a:xfrm>
              <a:off x="1067594" y="25725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安</a:t>
              </a:r>
              <a:endParaRPr lang="zh-CN" altLang="en-US" sz="2000" b="1" dirty="0">
                <a:solidFill>
                  <a:schemeClr val="bg1"/>
                </a:solidFill>
                <a:latin typeface="微软雅黑" pitchFamily="34" charset="-122"/>
                <a:ea typeface="微软雅黑" pitchFamily="34" charset="-122"/>
              </a:endParaRPr>
            </a:p>
          </p:txBody>
        </p:sp>
        <p:sp>
          <p:nvSpPr>
            <p:cNvPr id="23" name="TextBox 22"/>
            <p:cNvSpPr txBox="1"/>
            <p:nvPr/>
          </p:nvSpPr>
          <p:spPr>
            <a:xfrm>
              <a:off x="1600994" y="29535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法</a:t>
              </a:r>
              <a:endParaRPr lang="zh-CN" altLang="en-US" sz="2000" b="1" dirty="0">
                <a:solidFill>
                  <a:schemeClr val="bg1"/>
                </a:solidFill>
                <a:latin typeface="微软雅黑" pitchFamily="34" charset="-122"/>
                <a:ea typeface="微软雅黑" pitchFamily="34" charset="-122"/>
              </a:endParaRPr>
            </a:p>
          </p:txBody>
        </p:sp>
        <p:sp>
          <p:nvSpPr>
            <p:cNvPr id="24" name="TextBox 23"/>
            <p:cNvSpPr txBox="1"/>
            <p:nvPr/>
          </p:nvSpPr>
          <p:spPr>
            <a:xfrm>
              <a:off x="1677194" y="2115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禁</a:t>
              </a:r>
              <a:endParaRPr lang="zh-CN" altLang="en-US" sz="2000" b="1" dirty="0">
                <a:solidFill>
                  <a:schemeClr val="bg1"/>
                </a:solidFill>
                <a:latin typeface="微软雅黑" pitchFamily="34" charset="-122"/>
                <a:ea typeface="微软雅黑" pitchFamily="34" charset="-122"/>
              </a:endParaRPr>
            </a:p>
          </p:txBody>
        </p:sp>
        <p:sp>
          <p:nvSpPr>
            <p:cNvPr id="25" name="TextBox 24"/>
            <p:cNvSpPr txBox="1"/>
            <p:nvPr/>
          </p:nvSpPr>
          <p:spPr>
            <a:xfrm>
              <a:off x="2134394" y="2496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毒</a:t>
              </a:r>
              <a:endParaRPr lang="zh-CN" altLang="en-US" sz="2000" b="1" dirty="0">
                <a:solidFill>
                  <a:schemeClr val="bg1"/>
                </a:solidFill>
                <a:latin typeface="微软雅黑" pitchFamily="34" charset="-122"/>
                <a:ea typeface="微软雅黑" pitchFamily="34" charset="-122"/>
              </a:endParaRPr>
            </a:p>
          </p:txBody>
        </p:sp>
        <p:sp>
          <p:nvSpPr>
            <p:cNvPr id="26" name="TextBox 25"/>
            <p:cNvSpPr txBox="1"/>
            <p:nvPr/>
          </p:nvSpPr>
          <p:spPr>
            <a:xfrm>
              <a:off x="2591594" y="2877344"/>
              <a:ext cx="533400"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法</a:t>
              </a:r>
              <a:endParaRPr lang="zh-CN" altLang="en-US" sz="2000" b="1" dirty="0">
                <a:solidFill>
                  <a:schemeClr val="bg1"/>
                </a:solidFill>
                <a:latin typeface="微软雅黑" pitchFamily="34" charset="-122"/>
                <a:ea typeface="微软雅黑" pitchFamily="34" charset="-122"/>
              </a:endParaRPr>
            </a:p>
          </p:txBody>
        </p:sp>
        <p:sp>
          <p:nvSpPr>
            <p:cNvPr id="27" name="TextBox 26"/>
            <p:cNvSpPr txBox="1"/>
            <p:nvPr/>
          </p:nvSpPr>
          <p:spPr>
            <a:xfrm>
              <a:off x="2820194" y="3563144"/>
              <a:ext cx="3200400" cy="369332"/>
            </a:xfrm>
            <a:prstGeom prst="rect">
              <a:avLst/>
            </a:prstGeom>
            <a:noFill/>
          </p:spPr>
          <p:txBody>
            <a:bodyPr wrap="square" rtlCol="0">
              <a:spAutoFit/>
            </a:bodyPr>
            <a:lstStyle/>
            <a:p>
              <a:endParaRPr lang="zh-CN" altLang="en-US" dirty="0"/>
            </a:p>
          </p:txBody>
        </p:sp>
      </p:grpSp>
      <p:sp>
        <p:nvSpPr>
          <p:cNvPr id="29" name="TextBox 28"/>
          <p:cNvSpPr txBox="1"/>
          <p:nvPr/>
        </p:nvSpPr>
        <p:spPr>
          <a:xfrm>
            <a:off x="4496594" y="2420144"/>
            <a:ext cx="4267200" cy="400110"/>
          </a:xfrm>
          <a:prstGeom prst="rect">
            <a:avLst/>
          </a:prstGeom>
          <a:noFill/>
        </p:spPr>
        <p:txBody>
          <a:bodyPr wrap="square" rtlCol="0">
            <a:spAutoFit/>
          </a:bodyPr>
          <a:lstStyle/>
          <a:p>
            <a:r>
              <a:rPr lang="zh-CN" altLang="en-US" sz="2000" b="1" dirty="0" smtClean="0">
                <a:solidFill>
                  <a:schemeClr val="bg1"/>
                </a:solidFill>
                <a:latin typeface="楷体" pitchFamily="49" charset="-122"/>
                <a:ea typeface="楷体" pitchFamily="49" charset="-122"/>
              </a:rPr>
              <a:t>你必须要知道的基本禁毒法律知识</a:t>
            </a:r>
            <a:endParaRPr lang="zh-CN" altLang="en-US" sz="2000" b="1" dirty="0">
              <a:solidFill>
                <a:schemeClr val="bg1"/>
              </a:solidFill>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8" presetClass="entr" presetSubtype="16"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diamond(in)">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cxnSp>
        <p:nvCxnSpPr>
          <p:cNvPr id="24" name="直接箭头连接符 23"/>
          <p:cNvCxnSpPr>
            <a:stCxn id="4" idx="5"/>
          </p:cNvCxnSpPr>
          <p:nvPr/>
        </p:nvCxnSpPr>
        <p:spPr>
          <a:xfrm flipV="1">
            <a:off x="1942295" y="1353344"/>
            <a:ext cx="1182699" cy="762000"/>
          </a:xfrm>
          <a:prstGeom prst="straightConnector1">
            <a:avLst/>
          </a:prstGeom>
          <a:ln>
            <a:solidFill>
              <a:schemeClr val="bg2">
                <a:lumMod val="10000"/>
              </a:schemeClr>
            </a:solidFill>
            <a:tailEnd type="arrow"/>
          </a:ln>
        </p:spPr>
        <p:style>
          <a:lnRef idx="1">
            <a:schemeClr val="dk1"/>
          </a:lnRef>
          <a:fillRef idx="0">
            <a:schemeClr val="dk1"/>
          </a:fillRef>
          <a:effectRef idx="0">
            <a:schemeClr val="dk1"/>
          </a:effectRef>
          <a:fontRef idx="minor">
            <a:schemeClr val="tx1"/>
          </a:fontRef>
        </p:style>
      </p:cxnSp>
      <p:cxnSp>
        <p:nvCxnSpPr>
          <p:cNvPr id="38" name="直接箭头连接符 37"/>
          <p:cNvCxnSpPr>
            <a:stCxn id="4" idx="1"/>
          </p:cNvCxnSpPr>
          <p:nvPr/>
        </p:nvCxnSpPr>
        <p:spPr>
          <a:xfrm>
            <a:off x="1942295" y="3517985"/>
            <a:ext cx="1182699" cy="502359"/>
          </a:xfrm>
          <a:prstGeom prst="straightConnector1">
            <a:avLst/>
          </a:prstGeom>
          <a:ln>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4" idx="0"/>
          </p:cNvCxnSpPr>
          <p:nvPr/>
        </p:nvCxnSpPr>
        <p:spPr>
          <a:xfrm flipV="1">
            <a:off x="2292955" y="2801144"/>
            <a:ext cx="832039" cy="15521"/>
          </a:xfrm>
          <a:prstGeom prst="straightConnector1">
            <a:avLst/>
          </a:prstGeom>
          <a:ln>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3" name="组合 48"/>
          <p:cNvGrpSpPr/>
          <p:nvPr/>
        </p:nvGrpSpPr>
        <p:grpSpPr>
          <a:xfrm>
            <a:off x="3201194" y="743744"/>
            <a:ext cx="5105400" cy="1219200"/>
            <a:chOff x="3201194" y="743744"/>
            <a:chExt cx="5105400" cy="1219200"/>
          </a:xfrm>
        </p:grpSpPr>
        <p:grpSp>
          <p:nvGrpSpPr>
            <p:cNvPr id="6" name="组合 107"/>
            <p:cNvGrpSpPr/>
            <p:nvPr/>
          </p:nvGrpSpPr>
          <p:grpSpPr>
            <a:xfrm>
              <a:off x="3201194" y="743744"/>
              <a:ext cx="5105400" cy="1219200"/>
              <a:chOff x="2591594" y="743744"/>
              <a:chExt cx="6360285" cy="1601766"/>
            </a:xfrm>
          </p:grpSpPr>
          <p:sp>
            <p:nvSpPr>
              <p:cNvPr id="21" name="矩形 20"/>
              <p:cNvSpPr/>
              <p:nvPr/>
            </p:nvSpPr>
            <p:spPr>
              <a:xfrm>
                <a:off x="2591594" y="903427"/>
                <a:ext cx="6360285" cy="144208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22" name="矩形 21"/>
              <p:cNvSpPr/>
              <p:nvPr/>
            </p:nvSpPr>
            <p:spPr>
              <a:xfrm>
                <a:off x="3920609" y="743744"/>
                <a:ext cx="3702255" cy="4634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endParaRPr lang="zh-CN" altLang="en-US" sz="2400" dirty="0">
                  <a:latin typeface="微软雅黑" pitchFamily="34" charset="-122"/>
                  <a:ea typeface="微软雅黑" pitchFamily="34" charset="-122"/>
                </a:endParaRPr>
              </a:p>
            </p:txBody>
          </p:sp>
        </p:grpSp>
        <p:sp>
          <p:nvSpPr>
            <p:cNvPr id="41" name="矩形 40"/>
            <p:cNvSpPr/>
            <p:nvPr/>
          </p:nvSpPr>
          <p:spPr>
            <a:xfrm>
              <a:off x="3353594" y="1200944"/>
              <a:ext cx="4876800" cy="646331"/>
            </a:xfrm>
            <a:prstGeom prst="rect">
              <a:avLst/>
            </a:prstGeom>
          </p:spPr>
          <p:txBody>
            <a:bodyPr wrap="square">
              <a:spAutoFit/>
            </a:bodyPr>
            <a:lstStyle/>
            <a:p>
              <a:pPr algn="l"/>
              <a:r>
                <a:rPr lang="zh-CN" altLang="en-US" sz="1200" dirty="0" smtClean="0">
                  <a:solidFill>
                    <a:schemeClr val="bg2">
                      <a:lumMod val="10000"/>
                    </a:schemeClr>
                  </a:solidFill>
                  <a:latin typeface="楷体" pitchFamily="49" charset="-122"/>
                  <a:ea typeface="楷体" pitchFamily="49" charset="-122"/>
                </a:rPr>
                <a:t>对于吸毒的人，处十日以上十五日以下拘留，可并处二千元以下罚款</a:t>
              </a:r>
              <a:r>
                <a:rPr lang="en-US" altLang="zh-CN" sz="1200" dirty="0" smtClean="0">
                  <a:solidFill>
                    <a:schemeClr val="bg2">
                      <a:lumMod val="10000"/>
                    </a:schemeClr>
                  </a:solidFill>
                  <a:latin typeface="楷体" pitchFamily="49" charset="-122"/>
                  <a:ea typeface="楷体" pitchFamily="49" charset="-122"/>
                </a:rPr>
                <a:t>;</a:t>
              </a:r>
              <a:r>
                <a:rPr lang="zh-CN" altLang="en-US" sz="1200" dirty="0" smtClean="0">
                  <a:solidFill>
                    <a:schemeClr val="bg2">
                      <a:lumMod val="10000"/>
                    </a:schemeClr>
                  </a:solidFill>
                  <a:latin typeface="楷体" pitchFamily="49" charset="-122"/>
                  <a:ea typeface="楷体" pitchFamily="49" charset="-122"/>
                </a:rPr>
                <a:t>情节较轻的，处五日以下拘留或者五百元以下罚款。对吸毒成瘾者需要实施强制戒毒。</a:t>
              </a:r>
              <a:endParaRPr lang="zh-CN" altLang="en-US" sz="1200" dirty="0">
                <a:solidFill>
                  <a:schemeClr val="bg2">
                    <a:lumMod val="10000"/>
                  </a:schemeClr>
                </a:solidFill>
                <a:latin typeface="楷体" pitchFamily="49" charset="-122"/>
                <a:ea typeface="楷体" pitchFamily="49" charset="-122"/>
              </a:endParaRPr>
            </a:p>
          </p:txBody>
        </p:sp>
      </p:grpSp>
      <p:sp>
        <p:nvSpPr>
          <p:cNvPr id="42" name="矩形 41"/>
          <p:cNvSpPr/>
          <p:nvPr/>
        </p:nvSpPr>
        <p:spPr>
          <a:xfrm>
            <a:off x="4949787" y="743744"/>
            <a:ext cx="1346844"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治安处罚法</a:t>
            </a:r>
            <a:endParaRPr lang="zh-CN" altLang="en-US" b="1" dirty="0">
              <a:solidFill>
                <a:schemeClr val="bg1"/>
              </a:solidFill>
              <a:latin typeface="楷体" pitchFamily="49" charset="-122"/>
              <a:ea typeface="楷体" pitchFamily="49" charset="-122"/>
            </a:endParaRPr>
          </a:p>
        </p:txBody>
      </p:sp>
      <p:grpSp>
        <p:nvGrpSpPr>
          <p:cNvPr id="7" name="组合 54"/>
          <p:cNvGrpSpPr/>
          <p:nvPr/>
        </p:nvGrpSpPr>
        <p:grpSpPr>
          <a:xfrm>
            <a:off x="3201194" y="2115344"/>
            <a:ext cx="5105400" cy="1250056"/>
            <a:chOff x="3201194" y="2115344"/>
            <a:chExt cx="5105400" cy="1250056"/>
          </a:xfrm>
        </p:grpSpPr>
        <p:sp>
          <p:nvSpPr>
            <p:cNvPr id="13" name="矩形 12"/>
            <p:cNvSpPr/>
            <p:nvPr/>
          </p:nvSpPr>
          <p:spPr>
            <a:xfrm>
              <a:off x="3201194" y="2267744"/>
              <a:ext cx="5105400" cy="1097656"/>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l"/>
              <a:r>
                <a:rPr lang="zh-CN" altLang="en-US" sz="1200" dirty="0" smtClean="0">
                  <a:solidFill>
                    <a:schemeClr val="bg2">
                      <a:lumMod val="10000"/>
                    </a:schemeClr>
                  </a:solidFill>
                  <a:latin typeface="楷体" pitchFamily="49" charset="-122"/>
                  <a:ea typeface="楷体" pitchFamily="49" charset="-122"/>
                </a:rPr>
                <a:t> 对吸毒成瘾人员，公安机关可以责令其接受社区戒毒，同时通知吸毒人  员户籍所在地或者现居住地的城市街道办事处、乡镇人民政府。社区戒毒的期限为三年。</a:t>
              </a:r>
              <a:endParaRPr lang="zh-CN" altLang="en-US" sz="3199" dirty="0">
                <a:solidFill>
                  <a:schemeClr val="bg2">
                    <a:lumMod val="10000"/>
                  </a:schemeClr>
                </a:solidFill>
              </a:endParaRPr>
            </a:p>
          </p:txBody>
        </p:sp>
        <p:sp>
          <p:nvSpPr>
            <p:cNvPr id="18" name="矩形 17"/>
            <p:cNvSpPr/>
            <p:nvPr/>
          </p:nvSpPr>
          <p:spPr>
            <a:xfrm>
              <a:off x="4267994" y="2115344"/>
              <a:ext cx="2971800" cy="3527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endParaRPr lang="zh-CN" altLang="en-US" sz="2400" dirty="0">
                <a:latin typeface="微软雅黑" pitchFamily="34" charset="-122"/>
                <a:ea typeface="微软雅黑" pitchFamily="34" charset="-122"/>
              </a:endParaRPr>
            </a:p>
          </p:txBody>
        </p:sp>
        <p:sp>
          <p:nvSpPr>
            <p:cNvPr id="43" name="矩形 42"/>
            <p:cNvSpPr/>
            <p:nvPr/>
          </p:nvSpPr>
          <p:spPr>
            <a:xfrm>
              <a:off x="4601133" y="2115344"/>
              <a:ext cx="2044149"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禁毒法第三十三条</a:t>
              </a:r>
              <a:endParaRPr lang="zh-CN" altLang="en-US" b="1" dirty="0">
                <a:solidFill>
                  <a:schemeClr val="bg1"/>
                </a:solidFill>
                <a:latin typeface="楷体" pitchFamily="49" charset="-122"/>
                <a:ea typeface="楷体" pitchFamily="49" charset="-122"/>
              </a:endParaRPr>
            </a:p>
          </p:txBody>
        </p:sp>
      </p:grpSp>
      <p:grpSp>
        <p:nvGrpSpPr>
          <p:cNvPr id="8" name="组合 53"/>
          <p:cNvGrpSpPr/>
          <p:nvPr/>
        </p:nvGrpSpPr>
        <p:grpSpPr>
          <a:xfrm>
            <a:off x="3201194" y="3563144"/>
            <a:ext cx="5181600" cy="1219200"/>
            <a:chOff x="3201194" y="3563144"/>
            <a:chExt cx="5181600" cy="1219200"/>
          </a:xfrm>
        </p:grpSpPr>
        <p:grpSp>
          <p:nvGrpSpPr>
            <p:cNvPr id="9" name="组合 107"/>
            <p:cNvGrpSpPr/>
            <p:nvPr/>
          </p:nvGrpSpPr>
          <p:grpSpPr>
            <a:xfrm>
              <a:off x="3201194" y="3563144"/>
              <a:ext cx="5105400" cy="1219200"/>
              <a:chOff x="2591594" y="743744"/>
              <a:chExt cx="6360285" cy="1601766"/>
            </a:xfrm>
          </p:grpSpPr>
          <p:sp>
            <p:nvSpPr>
              <p:cNvPr id="16" name="矩形 15"/>
              <p:cNvSpPr/>
              <p:nvPr/>
            </p:nvSpPr>
            <p:spPr>
              <a:xfrm>
                <a:off x="2591594" y="903427"/>
                <a:ext cx="6360285" cy="144208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7" name="矩形 16"/>
              <p:cNvSpPr/>
              <p:nvPr/>
            </p:nvSpPr>
            <p:spPr>
              <a:xfrm>
                <a:off x="3920609" y="743744"/>
                <a:ext cx="3702255" cy="4634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endParaRPr lang="zh-CN" altLang="en-US" sz="2400" dirty="0">
                  <a:latin typeface="微软雅黑" pitchFamily="34" charset="-122"/>
                  <a:ea typeface="微软雅黑" pitchFamily="34" charset="-122"/>
                </a:endParaRPr>
              </a:p>
            </p:txBody>
          </p:sp>
        </p:grpSp>
        <p:sp>
          <p:nvSpPr>
            <p:cNvPr id="44" name="矩形 43"/>
            <p:cNvSpPr/>
            <p:nvPr/>
          </p:nvSpPr>
          <p:spPr>
            <a:xfrm>
              <a:off x="4725193" y="3563144"/>
              <a:ext cx="2044150"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禁毒法第三十八条</a:t>
              </a:r>
              <a:endParaRPr lang="zh-CN" altLang="en-US" b="1" dirty="0">
                <a:solidFill>
                  <a:schemeClr val="bg1"/>
                </a:solidFill>
                <a:latin typeface="楷体" pitchFamily="49" charset="-122"/>
                <a:ea typeface="楷体" pitchFamily="49" charset="-122"/>
              </a:endParaRPr>
            </a:p>
          </p:txBody>
        </p:sp>
        <p:sp>
          <p:nvSpPr>
            <p:cNvPr id="45" name="矩形 44"/>
            <p:cNvSpPr/>
            <p:nvPr/>
          </p:nvSpPr>
          <p:spPr>
            <a:xfrm>
              <a:off x="3277394" y="3944144"/>
              <a:ext cx="5105400" cy="830997"/>
            </a:xfrm>
            <a:prstGeom prst="rect">
              <a:avLst/>
            </a:prstGeom>
          </p:spPr>
          <p:txBody>
            <a:bodyPr wrap="square">
              <a:spAutoFit/>
            </a:bodyPr>
            <a:lstStyle/>
            <a:p>
              <a:pPr algn="l"/>
              <a:r>
                <a:rPr lang="zh-CN" altLang="en-US" sz="1200" dirty="0" smtClean="0">
                  <a:solidFill>
                    <a:schemeClr val="bg2">
                      <a:lumMod val="10000"/>
                    </a:schemeClr>
                  </a:solidFill>
                  <a:latin typeface="楷体" pitchFamily="49" charset="-122"/>
                  <a:ea typeface="楷体" pitchFamily="49" charset="-122"/>
                </a:rPr>
                <a:t>对于吸毒成瘾严重，通过社区戒毒难以戒除毒瘾的人员，公安机关可以直接作出强制隔离戒毒的决定。吸毒成瘾人员自愿接受强制隔离戒毒的，经公安机关同意，可以进入强制隔离戒毒场所戒毒</a:t>
              </a:r>
              <a:r>
                <a:rPr lang="zh-CN" altLang="en-US" sz="1200" dirty="0" smtClean="0"/>
                <a:t>。</a:t>
              </a:r>
              <a:r>
                <a:rPr lang="zh-CN" altLang="en-US" sz="1200" dirty="0" smtClean="0">
                  <a:solidFill>
                    <a:schemeClr val="bg2">
                      <a:lumMod val="10000"/>
                    </a:schemeClr>
                  </a:solidFill>
                  <a:latin typeface="楷体" pitchFamily="49" charset="-122"/>
                  <a:ea typeface="楷体" pitchFamily="49" charset="-122"/>
                </a:rPr>
                <a:t>强制隔离戒毒的期限为二年。</a:t>
              </a:r>
              <a:endParaRPr lang="zh-CN" altLang="en-US" sz="1200" dirty="0">
                <a:solidFill>
                  <a:schemeClr val="bg2">
                    <a:lumMod val="10000"/>
                  </a:schemeClr>
                </a:solidFill>
                <a:latin typeface="楷体" pitchFamily="49" charset="-122"/>
                <a:ea typeface="楷体" pitchFamily="49" charset="-122"/>
              </a:endParaRPr>
            </a:p>
          </p:txBody>
        </p:sp>
      </p:grpSp>
      <p:grpSp>
        <p:nvGrpSpPr>
          <p:cNvPr id="10" name="组合 47"/>
          <p:cNvGrpSpPr/>
          <p:nvPr/>
        </p:nvGrpSpPr>
        <p:grpSpPr>
          <a:xfrm>
            <a:off x="610394" y="2115344"/>
            <a:ext cx="1682561" cy="1402641"/>
            <a:chOff x="610394" y="2115344"/>
            <a:chExt cx="1682561" cy="1402641"/>
          </a:xfrm>
        </p:grpSpPr>
        <p:sp>
          <p:nvSpPr>
            <p:cNvPr id="4" name="六边形 3"/>
            <p:cNvSpPr>
              <a:spLocks noChangeAspect="1"/>
            </p:cNvSpPr>
            <p:nvPr/>
          </p:nvSpPr>
          <p:spPr>
            <a:xfrm>
              <a:off x="610394" y="2115344"/>
              <a:ext cx="1682561" cy="1402641"/>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915194" y="2343944"/>
              <a:ext cx="1066800" cy="830997"/>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法律</a:t>
              </a:r>
              <a:endParaRPr lang="en-US" altLang="zh-CN" sz="2400" b="1" dirty="0" smtClean="0">
                <a:solidFill>
                  <a:schemeClr val="bg1"/>
                </a:solidFill>
                <a:latin typeface="微软雅黑" pitchFamily="34" charset="-122"/>
                <a:ea typeface="微软雅黑" pitchFamily="34" charset="-122"/>
              </a:endParaRPr>
            </a:p>
            <a:p>
              <a:r>
                <a:rPr lang="zh-CN" altLang="en-US" sz="2400" b="1" dirty="0" smtClean="0">
                  <a:solidFill>
                    <a:schemeClr val="bg1"/>
                  </a:solidFill>
                  <a:latin typeface="微软雅黑" pitchFamily="34" charset="-122"/>
                  <a:ea typeface="微软雅黑" pitchFamily="34" charset="-122"/>
                </a:rPr>
                <a:t>法规</a:t>
              </a:r>
              <a:endParaRPr lang="zh-CN" altLang="en-US" sz="2400" b="1" dirty="0">
                <a:solidFill>
                  <a:schemeClr val="bg1"/>
                </a:solidFill>
                <a:latin typeface="微软雅黑" pitchFamily="34" charset="-122"/>
                <a:ea typeface="微软雅黑" pitchFamily="34" charset="-122"/>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strips(downRight)">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strips(downRight)">
                                      <p:cBhvr>
                                        <p:cTn id="25" dur="500"/>
                                        <p:tgtEl>
                                          <p:spTgt spid="40"/>
                                        </p:tgtEl>
                                      </p:cBhvr>
                                    </p:animEffect>
                                  </p:childTnLst>
                                </p:cTn>
                              </p:par>
                            </p:childTnLst>
                          </p:cTn>
                        </p:par>
                        <p:par>
                          <p:cTn id="26" fill="hold">
                            <p:stCondLst>
                              <p:cond delay="500"/>
                            </p:stCondLst>
                            <p:childTnLst>
                              <p:par>
                                <p:cTn id="27" presetID="5" presetClass="entr" presetSubtype="1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heckerboard(across)">
                                      <p:cBhvr>
                                        <p:cTn id="29" dur="500"/>
                                        <p:tgtEl>
                                          <p:spTgt spid="7"/>
                                        </p:tgtEl>
                                      </p:cBhvr>
                                    </p:animEffect>
                                  </p:childTnLst>
                                </p:cTn>
                              </p:par>
                            </p:childTnLst>
                          </p:cTn>
                        </p:par>
                        <p:par>
                          <p:cTn id="30" fill="hold">
                            <p:stCondLst>
                              <p:cond delay="1000"/>
                            </p:stCondLst>
                            <p:childTnLst>
                              <p:par>
                                <p:cTn id="31" presetID="18" presetClass="entr" presetSubtype="6"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strips(downRight)">
                                      <p:cBhvr>
                                        <p:cTn id="33" dur="500"/>
                                        <p:tgtEl>
                                          <p:spTgt spid="38"/>
                                        </p:tgtEl>
                                      </p:cBhvr>
                                    </p:animEffect>
                                  </p:childTnLst>
                                </p:cTn>
                              </p:par>
                            </p:childTnLst>
                          </p:cTn>
                        </p:par>
                        <p:par>
                          <p:cTn id="34" fill="hold">
                            <p:stCondLst>
                              <p:cond delay="1500"/>
                            </p:stCondLst>
                            <p:childTnLst>
                              <p:par>
                                <p:cTn id="35" presetID="5" presetClass="entr" presetSubtype="1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4" name="上箭头 3"/>
          <p:cNvSpPr/>
          <p:nvPr/>
        </p:nvSpPr>
        <p:spPr bwMode="auto">
          <a:xfrm>
            <a:off x="3353594" y="1810544"/>
            <a:ext cx="1066800" cy="6096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grpSp>
        <p:nvGrpSpPr>
          <p:cNvPr id="3" name="组合 14"/>
          <p:cNvGrpSpPr/>
          <p:nvPr/>
        </p:nvGrpSpPr>
        <p:grpSpPr>
          <a:xfrm>
            <a:off x="153194" y="667544"/>
            <a:ext cx="7696200" cy="1447800"/>
            <a:chOff x="153194" y="667544"/>
            <a:chExt cx="7696200" cy="1447800"/>
          </a:xfrm>
        </p:grpSpPr>
        <p:sp>
          <p:nvSpPr>
            <p:cNvPr id="9" name="圆角矩形 8"/>
            <p:cNvSpPr/>
            <p:nvPr/>
          </p:nvSpPr>
          <p:spPr bwMode="auto">
            <a:xfrm>
              <a:off x="991394" y="972344"/>
              <a:ext cx="6858000" cy="838200"/>
            </a:xfrm>
            <a:prstGeom prst="roundRect">
              <a:avLst/>
            </a:prstGeom>
            <a:ln>
              <a:solidFill>
                <a:srgbClr val="C00000"/>
              </a:solid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rot="10800000" lIns="91457" tIns="45728" rIns="91457" bIns="45728" rtlCol="0" anchor="ctr"/>
            <a:lstStyle/>
            <a:p>
              <a:pPr algn="l" defTabSz="914874"/>
              <a:endParaRPr lang="zh-CN" altLang="en-US" sz="2000" b="1">
                <a:ln w="18000">
                  <a:solidFill>
                    <a:schemeClr val="accent2">
                      <a:satMod val="140000"/>
                    </a:schemeClr>
                  </a:solidFill>
                  <a:prstDash val="solid"/>
                  <a:miter lim="800000"/>
                </a:ln>
                <a:noFill/>
                <a:effectLst>
                  <a:outerShdw blurRad="25500" dist="23000" dir="7020000" algn="tl">
                    <a:srgbClr val="000000">
                      <a:alpha val="50000"/>
                    </a:srgbClr>
                  </a:outerShdw>
                </a:effectLst>
                <a:latin typeface="微软雅黑" pitchFamily="34" charset="-122"/>
                <a:ea typeface="微软雅黑" panose="020B0503020204020204" pitchFamily="34" charset="-122"/>
              </a:endParaRPr>
            </a:p>
          </p:txBody>
        </p:sp>
        <p:sp>
          <p:nvSpPr>
            <p:cNvPr id="12" name="椭圆 11"/>
            <p:cNvSpPr/>
            <p:nvPr/>
          </p:nvSpPr>
          <p:spPr bwMode="auto">
            <a:xfrm>
              <a:off x="153194" y="667544"/>
              <a:ext cx="1447800" cy="1447800"/>
            </a:xfrm>
            <a:prstGeom prst="ellipse">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3" name="矩形 12"/>
            <p:cNvSpPr/>
            <p:nvPr/>
          </p:nvSpPr>
          <p:spPr>
            <a:xfrm>
              <a:off x="1753394" y="972344"/>
              <a:ext cx="5943600" cy="769441"/>
            </a:xfrm>
            <a:prstGeom prst="rect">
              <a:avLst/>
            </a:prstGeom>
          </p:spPr>
          <p:txBody>
            <a:bodyPr wrap="square">
              <a:spAutoFit/>
            </a:bodyPr>
            <a:lstStyle/>
            <a:p>
              <a:pPr algn="l"/>
              <a:r>
                <a:rPr lang="zh-CN" altLang="en-US" sz="1100" dirty="0" smtClean="0">
                  <a:solidFill>
                    <a:schemeClr val="bg2">
                      <a:lumMod val="10000"/>
                    </a:schemeClr>
                  </a:solidFill>
                  <a:latin typeface="楷体" pitchFamily="49" charset="-122"/>
                  <a:ea typeface="楷体" pitchFamily="49" charset="-122"/>
                </a:rPr>
                <a:t>执行强制隔离戒毒一年后，经诊断评估，对于戒毒情况良好的戒毒人员，强制隔离戒毒场所可以提出提前解除强制隔离戒毒的意见，报强制隔离戒毒的决定机关批准。强制隔离戒毒期满前，经诊断评估，对于需要延长戒毒期限的戒毒人员，由强制隔离戒毒场所提出延长戒毒期限的意见，报强制隔离戒毒的决定机关批准。强制隔离戒毒的期限最长可以延长一年。</a:t>
              </a:r>
              <a:endParaRPr lang="zh-CN" altLang="en-US" sz="1100" dirty="0">
                <a:solidFill>
                  <a:schemeClr val="bg2">
                    <a:lumMod val="10000"/>
                  </a:schemeClr>
                </a:solidFill>
                <a:latin typeface="楷体" pitchFamily="49" charset="-122"/>
                <a:ea typeface="楷体" pitchFamily="49" charset="-122"/>
              </a:endParaRPr>
            </a:p>
          </p:txBody>
        </p:sp>
        <p:sp>
          <p:nvSpPr>
            <p:cNvPr id="14" name="TextBox 13"/>
            <p:cNvSpPr txBox="1"/>
            <p:nvPr/>
          </p:nvSpPr>
          <p:spPr>
            <a:xfrm>
              <a:off x="381794" y="1124744"/>
              <a:ext cx="914400"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法律</a:t>
              </a:r>
              <a:endParaRPr lang="zh-CN" altLang="en-US" sz="2400" b="1" dirty="0">
                <a:solidFill>
                  <a:schemeClr val="bg1"/>
                </a:solidFill>
                <a:latin typeface="微软雅黑" pitchFamily="34" charset="-122"/>
                <a:ea typeface="微软雅黑" pitchFamily="34" charset="-122"/>
              </a:endParaRPr>
            </a:p>
          </p:txBody>
        </p:sp>
      </p:grpSp>
      <p:grpSp>
        <p:nvGrpSpPr>
          <p:cNvPr id="7" name="组合 15"/>
          <p:cNvGrpSpPr/>
          <p:nvPr/>
        </p:nvGrpSpPr>
        <p:grpSpPr>
          <a:xfrm flipH="1">
            <a:off x="1449388" y="3486944"/>
            <a:ext cx="7696200" cy="1447800"/>
            <a:chOff x="153194" y="591344"/>
            <a:chExt cx="7696200" cy="1447800"/>
          </a:xfrm>
        </p:grpSpPr>
        <p:sp>
          <p:nvSpPr>
            <p:cNvPr id="17" name="圆角矩形 16"/>
            <p:cNvSpPr/>
            <p:nvPr/>
          </p:nvSpPr>
          <p:spPr bwMode="auto">
            <a:xfrm>
              <a:off x="991394" y="972344"/>
              <a:ext cx="6858000" cy="838200"/>
            </a:xfrm>
            <a:prstGeom prst="roundRect">
              <a:avLst/>
            </a:prstGeom>
            <a:ln>
              <a:solidFill>
                <a:srgbClr val="C00000"/>
              </a:solid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rot="10800000" lIns="91457" tIns="45728" rIns="91457" bIns="45728" rtlCol="0" anchor="ctr"/>
            <a:lstStyle/>
            <a:p>
              <a:pPr algn="l" defTabSz="914874"/>
              <a:endParaRPr lang="zh-CN" altLang="en-US" sz="2000" b="1">
                <a:ln w="18000">
                  <a:solidFill>
                    <a:schemeClr val="accent2">
                      <a:satMod val="140000"/>
                    </a:schemeClr>
                  </a:solidFill>
                  <a:prstDash val="solid"/>
                  <a:miter lim="800000"/>
                </a:ln>
                <a:noFill/>
                <a:effectLst>
                  <a:outerShdw blurRad="25500" dist="23000" dir="7020000" algn="tl">
                    <a:srgbClr val="000000">
                      <a:alpha val="50000"/>
                    </a:srgbClr>
                  </a:outerShdw>
                </a:effectLst>
                <a:latin typeface="微软雅黑" pitchFamily="34" charset="-122"/>
                <a:ea typeface="微软雅黑" panose="020B0503020204020204" pitchFamily="34" charset="-122"/>
              </a:endParaRPr>
            </a:p>
          </p:txBody>
        </p:sp>
        <p:sp>
          <p:nvSpPr>
            <p:cNvPr id="18" name="椭圆 17"/>
            <p:cNvSpPr/>
            <p:nvPr/>
          </p:nvSpPr>
          <p:spPr bwMode="auto">
            <a:xfrm>
              <a:off x="153194" y="591344"/>
              <a:ext cx="1447800" cy="1447800"/>
            </a:xfrm>
            <a:prstGeom prst="ellipse">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9" name="矩形 18"/>
            <p:cNvSpPr/>
            <p:nvPr/>
          </p:nvSpPr>
          <p:spPr>
            <a:xfrm>
              <a:off x="1753394" y="1048544"/>
              <a:ext cx="5868194" cy="600164"/>
            </a:xfrm>
            <a:prstGeom prst="rect">
              <a:avLst/>
            </a:prstGeom>
          </p:spPr>
          <p:txBody>
            <a:bodyPr wrap="square">
              <a:spAutoFit/>
            </a:bodyPr>
            <a:lstStyle/>
            <a:p>
              <a:pPr algn="l"/>
              <a:r>
                <a:rPr lang="zh-CN" altLang="en-US" sz="1100" dirty="0" smtClean="0">
                  <a:solidFill>
                    <a:schemeClr val="bg2">
                      <a:lumMod val="10000"/>
                    </a:schemeClr>
                  </a:solidFill>
                  <a:latin typeface="楷体" pitchFamily="49" charset="-122"/>
                  <a:ea typeface="楷体" pitchFamily="49" charset="-122"/>
                </a:rPr>
                <a:t>公安机关可以对涉嫌吸毒的人员进行必要的检测，被检测人员应当予以配合</a:t>
              </a:r>
              <a:r>
                <a:rPr lang="en-US" altLang="zh-CN" sz="1100" dirty="0" smtClean="0">
                  <a:solidFill>
                    <a:schemeClr val="bg2">
                      <a:lumMod val="10000"/>
                    </a:schemeClr>
                  </a:solidFill>
                  <a:latin typeface="楷体" pitchFamily="49" charset="-122"/>
                  <a:ea typeface="楷体" pitchFamily="49" charset="-122"/>
                </a:rPr>
                <a:t>;</a:t>
              </a:r>
              <a:r>
                <a:rPr lang="zh-CN" altLang="en-US" sz="1100" dirty="0" smtClean="0">
                  <a:solidFill>
                    <a:schemeClr val="bg2">
                      <a:lumMod val="10000"/>
                    </a:schemeClr>
                  </a:solidFill>
                  <a:latin typeface="楷体" pitchFamily="49" charset="-122"/>
                  <a:ea typeface="楷体" pitchFamily="49" charset="-122"/>
                </a:rPr>
                <a:t>对拒绝接受检测的，经县级以上人民政府公安机关或者其派出机构负责人批准，可以强制检测。公安机关应当对吸毒人员进行登记。</a:t>
              </a:r>
              <a:endParaRPr lang="zh-CN" altLang="en-US" sz="1100" dirty="0">
                <a:solidFill>
                  <a:schemeClr val="bg2">
                    <a:lumMod val="10000"/>
                  </a:schemeClr>
                </a:solidFill>
                <a:latin typeface="楷体" pitchFamily="49" charset="-122"/>
                <a:ea typeface="楷体" pitchFamily="49" charset="-122"/>
              </a:endParaRPr>
            </a:p>
          </p:txBody>
        </p:sp>
        <p:sp>
          <p:nvSpPr>
            <p:cNvPr id="20" name="TextBox 19"/>
            <p:cNvSpPr txBox="1"/>
            <p:nvPr/>
          </p:nvSpPr>
          <p:spPr>
            <a:xfrm>
              <a:off x="382588" y="1048544"/>
              <a:ext cx="914400"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法规</a:t>
              </a:r>
              <a:endParaRPr lang="zh-CN" altLang="en-US" sz="2400" b="1" dirty="0">
                <a:solidFill>
                  <a:schemeClr val="bg1"/>
                </a:solidFill>
                <a:latin typeface="微软雅黑" pitchFamily="34" charset="-122"/>
                <a:ea typeface="微软雅黑" pitchFamily="34" charset="-122"/>
              </a:endParaRPr>
            </a:p>
          </p:txBody>
        </p:sp>
      </p:grpSp>
      <p:sp>
        <p:nvSpPr>
          <p:cNvPr id="21" name="上箭头 20"/>
          <p:cNvSpPr/>
          <p:nvPr/>
        </p:nvSpPr>
        <p:spPr bwMode="auto">
          <a:xfrm flipV="1">
            <a:off x="4953794" y="3258344"/>
            <a:ext cx="1066800" cy="6096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grpSp>
        <p:nvGrpSpPr>
          <p:cNvPr id="10" name="组合 23"/>
          <p:cNvGrpSpPr/>
          <p:nvPr/>
        </p:nvGrpSpPr>
        <p:grpSpPr>
          <a:xfrm>
            <a:off x="2515394" y="2496344"/>
            <a:ext cx="4343400" cy="307777"/>
            <a:chOff x="2515394" y="2496344"/>
            <a:chExt cx="4343400" cy="307777"/>
          </a:xfrm>
        </p:grpSpPr>
        <p:sp>
          <p:nvSpPr>
            <p:cNvPr id="6" name="燕尾形箭头 5"/>
            <p:cNvSpPr/>
            <p:nvPr/>
          </p:nvSpPr>
          <p:spPr bwMode="auto">
            <a:xfrm flipH="1">
              <a:off x="2515394" y="2496344"/>
              <a:ext cx="4343400" cy="304800"/>
            </a:xfrm>
            <a:prstGeom prst="notchedRightArrow">
              <a:avLst>
                <a:gd name="adj1" fmla="val 94444"/>
                <a:gd name="adj2" fmla="val 53333"/>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2" name="TextBox 21"/>
            <p:cNvSpPr txBox="1"/>
            <p:nvPr/>
          </p:nvSpPr>
          <p:spPr>
            <a:xfrm>
              <a:off x="3582194" y="2496344"/>
              <a:ext cx="2209800" cy="307777"/>
            </a:xfrm>
            <a:prstGeom prst="rect">
              <a:avLst/>
            </a:prstGeom>
            <a:noFill/>
          </p:spPr>
          <p:txBody>
            <a:bodyPr wrap="square" rtlCol="0">
              <a:spAutoFit/>
            </a:bodyPr>
            <a:lstStyle/>
            <a:p>
              <a:r>
                <a:rPr lang="zh-CN" altLang="en-US" sz="1400" b="1" dirty="0" smtClean="0">
                  <a:solidFill>
                    <a:schemeClr val="bg1"/>
                  </a:solidFill>
                  <a:latin typeface="楷体" pitchFamily="49" charset="-122"/>
                  <a:ea typeface="楷体" pitchFamily="49" charset="-122"/>
                </a:rPr>
                <a:t>禁毒法第四十七条</a:t>
              </a:r>
              <a:endParaRPr lang="zh-CN" altLang="en-US" sz="1400" b="1" dirty="0">
                <a:solidFill>
                  <a:schemeClr val="bg1"/>
                </a:solidFill>
                <a:latin typeface="楷体" pitchFamily="49" charset="-122"/>
                <a:ea typeface="楷体" pitchFamily="49" charset="-122"/>
              </a:endParaRPr>
            </a:p>
          </p:txBody>
        </p:sp>
      </p:grpSp>
      <p:grpSp>
        <p:nvGrpSpPr>
          <p:cNvPr id="11" name="组合 24"/>
          <p:cNvGrpSpPr/>
          <p:nvPr/>
        </p:nvGrpSpPr>
        <p:grpSpPr>
          <a:xfrm>
            <a:off x="2515394" y="2877344"/>
            <a:ext cx="4343400" cy="307777"/>
            <a:chOff x="2515394" y="2877344"/>
            <a:chExt cx="4343400" cy="307777"/>
          </a:xfrm>
        </p:grpSpPr>
        <p:sp>
          <p:nvSpPr>
            <p:cNvPr id="8" name="燕尾形箭头 7"/>
            <p:cNvSpPr/>
            <p:nvPr/>
          </p:nvSpPr>
          <p:spPr bwMode="auto">
            <a:xfrm>
              <a:off x="2515394" y="2877344"/>
              <a:ext cx="4343400" cy="304800"/>
            </a:xfrm>
            <a:prstGeom prst="notchedRightArrow">
              <a:avLst>
                <a:gd name="adj1" fmla="val 94444"/>
                <a:gd name="adj2" fmla="val 53333"/>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3" name="TextBox 22"/>
            <p:cNvSpPr txBox="1"/>
            <p:nvPr/>
          </p:nvSpPr>
          <p:spPr>
            <a:xfrm>
              <a:off x="3582194" y="2877344"/>
              <a:ext cx="2209800" cy="307777"/>
            </a:xfrm>
            <a:prstGeom prst="rect">
              <a:avLst/>
            </a:prstGeom>
            <a:noFill/>
          </p:spPr>
          <p:txBody>
            <a:bodyPr wrap="square" rtlCol="0">
              <a:spAutoFit/>
            </a:bodyPr>
            <a:lstStyle/>
            <a:p>
              <a:r>
                <a:rPr lang="zh-CN" altLang="en-US" sz="1400" b="1" dirty="0" smtClean="0">
                  <a:solidFill>
                    <a:schemeClr val="bg1"/>
                  </a:solidFill>
                  <a:latin typeface="楷体" pitchFamily="49" charset="-122"/>
                  <a:ea typeface="楷体" pitchFamily="49" charset="-122"/>
                </a:rPr>
                <a:t>禁毒法第三十二条</a:t>
              </a:r>
              <a:endParaRPr lang="zh-CN" altLang="en-US" sz="1400" b="1" dirty="0">
                <a:solidFill>
                  <a:schemeClr val="bg1"/>
                </a:solidFill>
                <a:latin typeface="楷体" pitchFamily="49" charset="-122"/>
                <a:ea typeface="楷体" pitchFamily="49" charset="-122"/>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amond(in)">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checkerboard(across)">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2115344"/>
            <a:ext cx="9145588" cy="1104042"/>
            <a:chOff x="0" y="2115344"/>
            <a:chExt cx="9145588" cy="1104042"/>
          </a:xfrm>
        </p:grpSpPr>
        <p:sp>
          <p:nvSpPr>
            <p:cNvPr id="4" name="矩形 3"/>
            <p:cNvSpPr/>
            <p:nvPr/>
          </p:nvSpPr>
          <p:spPr bwMode="auto">
            <a:xfrm>
              <a:off x="0" y="2115344"/>
              <a:ext cx="9145588" cy="1104042"/>
            </a:xfrm>
            <a:prstGeom prst="rect">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1" dirty="0">
                <a:latin typeface="微软雅黑" pitchFamily="34" charset="-122"/>
                <a:ea typeface="微软雅黑" panose="020B0503020204020204" pitchFamily="34" charset="-122"/>
              </a:endParaRPr>
            </a:p>
          </p:txBody>
        </p:sp>
        <p:sp>
          <p:nvSpPr>
            <p:cNvPr id="8" name="TextBox 7"/>
            <p:cNvSpPr txBox="1"/>
            <p:nvPr/>
          </p:nvSpPr>
          <p:spPr>
            <a:xfrm>
              <a:off x="3505994" y="2343944"/>
              <a:ext cx="5486400" cy="461665"/>
            </a:xfrm>
            <a:prstGeom prst="rect">
              <a:avLst/>
            </a:prstGeom>
            <a:noFill/>
          </p:spPr>
          <p:txBody>
            <a:bodyPr wrap="square" rtlCol="0">
              <a:spAutoFit/>
            </a:bodyPr>
            <a:lstStyle/>
            <a:p>
              <a:r>
                <a:rPr lang="zh-CN" altLang="en-US" sz="2400" b="1" dirty="0" smtClean="0">
                  <a:solidFill>
                    <a:schemeClr val="bg1"/>
                  </a:solidFill>
                  <a:latin typeface="微软雅黑" pitchFamily="34" charset="-122"/>
                  <a:ea typeface="微软雅黑" pitchFamily="34" charset="-122"/>
                </a:rPr>
                <a:t>禁毒宣传在身边    争做文明守法好公民</a:t>
              </a:r>
              <a:endParaRPr lang="zh-CN" altLang="en-US" sz="2400" b="1" dirty="0">
                <a:solidFill>
                  <a:schemeClr val="bg1"/>
                </a:solidFill>
                <a:latin typeface="微软雅黑" pitchFamily="34" charset="-122"/>
                <a:ea typeface="微软雅黑" pitchFamily="34" charset="-122"/>
              </a:endParaRPr>
            </a:p>
          </p:txBody>
        </p:sp>
      </p:grpSp>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11" name="组合 10"/>
          <p:cNvGrpSpPr/>
          <p:nvPr/>
        </p:nvGrpSpPr>
        <p:grpSpPr>
          <a:xfrm>
            <a:off x="686594" y="1505744"/>
            <a:ext cx="2438400" cy="2286000"/>
            <a:chOff x="686594" y="1505744"/>
            <a:chExt cx="2438400" cy="2286000"/>
          </a:xfrm>
        </p:grpSpPr>
        <p:sp>
          <p:nvSpPr>
            <p:cNvPr id="6" name="平行四边形 5"/>
            <p:cNvSpPr/>
            <p:nvPr/>
          </p:nvSpPr>
          <p:spPr bwMode="auto">
            <a:xfrm>
              <a:off x="686594" y="1505744"/>
              <a:ext cx="2438400" cy="2286000"/>
            </a:xfrm>
            <a:prstGeom prst="parallelogram">
              <a:avLst/>
            </a:prstGeom>
            <a:solidFill>
              <a:srgbClr val="FFFF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solidFill>
                  <a:srgbClr val="FFFF00"/>
                </a:solidFill>
                <a:latin typeface="微软雅黑" pitchFamily="34" charset="-122"/>
                <a:ea typeface="微软雅黑" panose="020B0503020204020204" pitchFamily="34" charset="-122"/>
              </a:endParaRPr>
            </a:p>
          </p:txBody>
        </p:sp>
        <p:sp>
          <p:nvSpPr>
            <p:cNvPr id="7" name="TextBox 6"/>
            <p:cNvSpPr txBox="1"/>
            <p:nvPr/>
          </p:nvSpPr>
          <p:spPr>
            <a:xfrm>
              <a:off x="838994" y="1658144"/>
              <a:ext cx="1905000" cy="2092881"/>
            </a:xfrm>
            <a:prstGeom prst="rect">
              <a:avLst/>
            </a:prstGeom>
            <a:noFill/>
          </p:spPr>
          <p:txBody>
            <a:bodyPr wrap="square" rtlCol="0">
              <a:spAutoFit/>
            </a:bodyPr>
            <a:lstStyle/>
            <a:p>
              <a:r>
                <a:rPr lang="en-US" altLang="zh-CN" sz="1400" b="1" dirty="0" smtClean="0">
                  <a:latin typeface="楷体" pitchFamily="49" charset="-122"/>
                  <a:ea typeface="楷体" pitchFamily="49" charset="-122"/>
                </a:rPr>
                <a:t>《</a:t>
              </a:r>
              <a:r>
                <a:rPr lang="zh-CN" altLang="en-US" sz="1400" dirty="0" smtClean="0">
                  <a:latin typeface="楷体" pitchFamily="49" charset="-122"/>
                  <a:ea typeface="楷体" pitchFamily="49" charset="-122"/>
                </a:rPr>
                <a:t>炮子谣</a:t>
              </a:r>
              <a:r>
                <a:rPr lang="en-US" altLang="zh-CN" sz="1400" dirty="0" smtClean="0">
                  <a:latin typeface="楷体" pitchFamily="49" charset="-122"/>
                  <a:ea typeface="楷体" pitchFamily="49" charset="-122"/>
                </a:rPr>
                <a:t>》</a:t>
              </a:r>
            </a:p>
            <a:p>
              <a:r>
                <a:rPr lang="en-US" altLang="zh-CN" sz="1400" dirty="0" smtClean="0">
                  <a:latin typeface="楷体" pitchFamily="49" charset="-122"/>
                  <a:ea typeface="楷体" pitchFamily="49" charset="-122"/>
                </a:rPr>
                <a:t>           </a:t>
              </a:r>
              <a:r>
                <a:rPr lang="zh-CN" altLang="en-US" sz="1400" dirty="0" smtClean="0">
                  <a:latin typeface="楷体" pitchFamily="49" charset="-122"/>
                  <a:ea typeface="楷体" pitchFamily="49" charset="-122"/>
                </a:rPr>
                <a:t>陈澧 </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   请君莫畏大炮子 </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   百炮才闻几人死 </a:t>
              </a:r>
            </a:p>
            <a:p>
              <a:r>
                <a:rPr lang="zh-CN" altLang="en-US" sz="1400" dirty="0" smtClean="0">
                  <a:latin typeface="楷体" pitchFamily="49" charset="-122"/>
                  <a:ea typeface="楷体" pitchFamily="49" charset="-122"/>
                </a:rPr>
                <a:t>   请君莫畏火箭烧</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   彻夜才烧二三里 </a:t>
              </a:r>
            </a:p>
            <a:p>
              <a:r>
                <a:rPr lang="zh-CN" altLang="en-US" sz="1400" dirty="0" smtClean="0">
                  <a:latin typeface="楷体" pitchFamily="49" charset="-122"/>
                  <a:ea typeface="楷体" pitchFamily="49" charset="-122"/>
                </a:rPr>
                <a:t>   我所知者鸦片烟</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   杀人不计亿万千</a:t>
              </a:r>
            </a:p>
            <a:p>
              <a:endParaRPr lang="zh-CN" altLang="en-US" dirty="0"/>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amond(in)">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3" name="下弧形箭头 2"/>
          <p:cNvSpPr/>
          <p:nvPr/>
        </p:nvSpPr>
        <p:spPr bwMode="auto">
          <a:xfrm>
            <a:off x="1448594" y="1886744"/>
            <a:ext cx="7391400" cy="2514600"/>
          </a:xfrm>
          <a:prstGeom prst="curved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pic>
        <p:nvPicPr>
          <p:cNvPr id="5" name="图片 4" descr="山东省.png"/>
          <p:cNvPicPr>
            <a:picLocks noChangeAspect="1"/>
          </p:cNvPicPr>
          <p:nvPr/>
        </p:nvPicPr>
        <p:blipFill>
          <a:blip r:embed="rId2" cstate="print"/>
          <a:stretch>
            <a:fillRect/>
          </a:stretch>
        </p:blipFill>
        <p:spPr>
          <a:xfrm>
            <a:off x="-380206" y="2724944"/>
            <a:ext cx="2800000" cy="2104762"/>
          </a:xfrm>
          <a:prstGeom prst="rect">
            <a:avLst/>
          </a:prstGeom>
        </p:spPr>
      </p:pic>
      <p:pic>
        <p:nvPicPr>
          <p:cNvPr id="6" name="图片 5" descr="图片3.png"/>
          <p:cNvPicPr>
            <a:picLocks noChangeAspect="1"/>
          </p:cNvPicPr>
          <p:nvPr/>
        </p:nvPicPr>
        <p:blipFill>
          <a:blip r:embed="rId3" cstate="print"/>
          <a:stretch>
            <a:fillRect/>
          </a:stretch>
        </p:blipFill>
        <p:spPr>
          <a:xfrm>
            <a:off x="0" y="4956128"/>
            <a:ext cx="9145588" cy="188960"/>
          </a:xfrm>
          <a:prstGeom prst="rect">
            <a:avLst/>
          </a:prstGeom>
        </p:spPr>
      </p:pic>
      <p:grpSp>
        <p:nvGrpSpPr>
          <p:cNvPr id="17" name="组合 16"/>
          <p:cNvGrpSpPr/>
          <p:nvPr/>
        </p:nvGrpSpPr>
        <p:grpSpPr>
          <a:xfrm>
            <a:off x="1067594" y="2115344"/>
            <a:ext cx="3485311" cy="2451166"/>
            <a:chOff x="1549394" y="559839"/>
            <a:chExt cx="4170865" cy="2314674"/>
          </a:xfrm>
          <a:effectLst>
            <a:outerShdw blurRad="76200" dir="18900000" sy="23000" kx="-1200000" algn="bl" rotWithShape="0">
              <a:prstClr val="black">
                <a:alpha val="20000"/>
              </a:prstClr>
            </a:outerShdw>
          </a:effectLst>
        </p:grpSpPr>
        <p:sp>
          <p:nvSpPr>
            <p:cNvPr id="18" name="椭圆​​ 2"/>
            <p:cNvSpPr/>
            <p:nvPr/>
          </p:nvSpPr>
          <p:spPr>
            <a:xfrm>
              <a:off x="3815259" y="559839"/>
              <a:ext cx="1905000" cy="1838325"/>
            </a:xfrm>
            <a:custGeom>
              <a:avLst/>
              <a:gdLst/>
              <a:ahLst/>
              <a:cxnLst/>
              <a:rect l="l" t="t" r="r" b="b"/>
              <a:pathLst>
                <a:path w="1944131"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0000"/>
            </a:solidFill>
            <a:ln>
              <a:noFill/>
            </a:ln>
          </p:spPr>
          <p:txBody>
            <a:bodyPr wrap="none" anchor="ctr"/>
            <a:lstStyle/>
            <a:p>
              <a:pPr fontAlgn="base">
                <a:spcBef>
                  <a:spcPct val="0"/>
                </a:spcBef>
                <a:spcAft>
                  <a:spcPct val="0"/>
                </a:spcAft>
              </a:pPr>
              <a:endParaRPr lang="zh-CN" altLang="en-US" kern="0">
                <a:solidFill>
                  <a:srgbClr val="FF0000"/>
                </a:solidFill>
                <a:latin typeface="Arial" panose="020B0604020202020204" pitchFamily="34" charset="0"/>
                <a:ea typeface="华文细黑" pitchFamily="2" charset="-122"/>
              </a:endParaRPr>
            </a:p>
          </p:txBody>
        </p:sp>
        <p:sp>
          <p:nvSpPr>
            <p:cNvPr id="20" name="矩形​​ 16"/>
            <p:cNvSpPr>
              <a:spLocks noChangeArrowheads="1"/>
            </p:cNvSpPr>
            <p:nvPr/>
          </p:nvSpPr>
          <p:spPr bwMode="auto">
            <a:xfrm>
              <a:off x="1549394" y="2412848"/>
              <a:ext cx="184730" cy="461665"/>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anose="020B0503020204020204" pitchFamily="34" charset="-122"/>
                <a:cs typeface="Arial Unicode MS" pitchFamily="34" charset="-122"/>
              </a:endParaRPr>
            </a:p>
          </p:txBody>
        </p:sp>
      </p:grpSp>
      <p:grpSp>
        <p:nvGrpSpPr>
          <p:cNvPr id="21" name="组合 20"/>
          <p:cNvGrpSpPr/>
          <p:nvPr/>
        </p:nvGrpSpPr>
        <p:grpSpPr>
          <a:xfrm>
            <a:off x="5715794" y="1810544"/>
            <a:ext cx="1439862" cy="1812925"/>
            <a:chOff x="2841620" y="1452878"/>
            <a:chExt cx="1439862" cy="1812925"/>
          </a:xfrm>
          <a:effectLst>
            <a:outerShdw blurRad="152400" dist="317500" dir="5400000" sx="90000" sy="-19000" rotWithShape="0">
              <a:prstClr val="black">
                <a:alpha val="15000"/>
              </a:prstClr>
            </a:outerShdw>
          </a:effectLst>
        </p:grpSpPr>
        <p:sp>
          <p:nvSpPr>
            <p:cNvPr id="22" name="椭圆​​ 2"/>
            <p:cNvSpPr/>
            <p:nvPr/>
          </p:nvSpPr>
          <p:spPr>
            <a:xfrm>
              <a:off x="2841620" y="1452878"/>
              <a:ext cx="1439862" cy="1812925"/>
            </a:xfrm>
            <a:custGeom>
              <a:avLst/>
              <a:gdLst/>
              <a:ahLst/>
              <a:cxnLst/>
              <a:rect l="l" t="t" r="r" b="b"/>
              <a:pathLst>
                <a:path w="1944131"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9900"/>
            </a:soli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24" name="矩形​​ 17"/>
            <p:cNvSpPr>
              <a:spLocks noChangeArrowheads="1"/>
            </p:cNvSpPr>
            <p:nvPr/>
          </p:nvSpPr>
          <p:spPr bwMode="auto">
            <a:xfrm>
              <a:off x="3745000" y="1855757"/>
              <a:ext cx="184730" cy="400110"/>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a:spAutoFit/>
            </a:bodyPr>
            <a:lstStyle/>
            <a:p>
              <a:pPr algn="ctr" fontAlgn="base">
                <a:spcBef>
                  <a:spcPct val="0"/>
                </a:spcBef>
                <a:spcAft>
                  <a:spcPct val="0"/>
                </a:spcAft>
              </a:pPr>
              <a:endParaRPr lang="zh-CN" altLang="en-US" sz="2000" b="1" kern="0" dirty="0">
                <a:solidFill>
                  <a:schemeClr val="bg1"/>
                </a:solidFill>
                <a:latin typeface="微软雅黑" pitchFamily="34" charset="-122"/>
                <a:ea typeface="微软雅黑" panose="020B0503020204020204" pitchFamily="34" charset="-122"/>
                <a:cs typeface="Arial Unicode MS" pitchFamily="34" charset="-122"/>
              </a:endParaRPr>
            </a:p>
          </p:txBody>
        </p:sp>
      </p:grpSp>
      <p:sp>
        <p:nvSpPr>
          <p:cNvPr id="30" name="矩形 29"/>
          <p:cNvSpPr/>
          <p:nvPr/>
        </p:nvSpPr>
        <p:spPr>
          <a:xfrm>
            <a:off x="3429794" y="2648744"/>
            <a:ext cx="646331" cy="369332"/>
          </a:xfrm>
          <a:prstGeom prst="rect">
            <a:avLst/>
          </a:prstGeom>
        </p:spPr>
        <p:txBody>
          <a:bodyPr wrap="none">
            <a:spAutoFit/>
          </a:bodyPr>
          <a:lstStyle/>
          <a:p>
            <a:r>
              <a:rPr lang="zh-CN" altLang="en-US" dirty="0" smtClean="0">
                <a:solidFill>
                  <a:srgbClr val="FFFF00"/>
                </a:solidFill>
              </a:rPr>
              <a:t>毒品</a:t>
            </a:r>
            <a:endParaRPr lang="zh-CN" altLang="en-US" dirty="0">
              <a:solidFill>
                <a:srgbClr val="FFFF00"/>
              </a:solidFill>
            </a:endParaRPr>
          </a:p>
        </p:txBody>
      </p:sp>
      <p:sp>
        <p:nvSpPr>
          <p:cNvPr id="31" name="矩形 30"/>
          <p:cNvSpPr/>
          <p:nvPr/>
        </p:nvSpPr>
        <p:spPr>
          <a:xfrm>
            <a:off x="6096794" y="2343944"/>
            <a:ext cx="646331" cy="369332"/>
          </a:xfrm>
          <a:prstGeom prst="rect">
            <a:avLst/>
          </a:prstGeom>
        </p:spPr>
        <p:txBody>
          <a:bodyPr wrap="none">
            <a:spAutoFit/>
          </a:bodyPr>
          <a:lstStyle/>
          <a:p>
            <a:r>
              <a:rPr lang="zh-CN" altLang="en-US" dirty="0" smtClean="0">
                <a:solidFill>
                  <a:srgbClr val="C00000"/>
                </a:solidFill>
              </a:rPr>
              <a:t>犯罪</a:t>
            </a:r>
            <a:endParaRPr lang="zh-CN" altLang="en-US" dirty="0">
              <a:solidFill>
                <a:srgbClr val="C00000"/>
              </a:solidFill>
            </a:endParaRPr>
          </a:p>
        </p:txBody>
      </p:sp>
      <p:grpSp>
        <p:nvGrpSpPr>
          <p:cNvPr id="33" name="组合 32"/>
          <p:cNvGrpSpPr/>
          <p:nvPr/>
        </p:nvGrpSpPr>
        <p:grpSpPr>
          <a:xfrm>
            <a:off x="4420394" y="743744"/>
            <a:ext cx="1012825" cy="1274762"/>
            <a:chOff x="5073645" y="1252853"/>
            <a:chExt cx="1012825" cy="1274762"/>
          </a:xfrm>
          <a:effectLst>
            <a:outerShdw blurRad="76200" dist="12700" dir="2700000" sy="-23000" kx="-800400" algn="bl" rotWithShape="0">
              <a:prstClr val="black">
                <a:alpha val="20000"/>
              </a:prstClr>
            </a:outerShdw>
          </a:effectLst>
        </p:grpSpPr>
        <p:sp>
          <p:nvSpPr>
            <p:cNvPr id="34" name="椭圆​​ 2"/>
            <p:cNvSpPr/>
            <p:nvPr/>
          </p:nvSpPr>
          <p:spPr>
            <a:xfrm>
              <a:off x="5073645" y="1252853"/>
              <a:ext cx="1012825" cy="1274762"/>
            </a:xfrm>
            <a:custGeom>
              <a:avLst/>
              <a:gdLst/>
              <a:ahLst/>
              <a:cxnLst/>
              <a:rect l="l" t="t" r="r" b="b"/>
              <a:pathLst>
                <a:path w="1944131"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0000"/>
            </a:soli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36" name="矩形​​ 18"/>
            <p:cNvSpPr>
              <a:spLocks noChangeArrowheads="1"/>
            </p:cNvSpPr>
            <p:nvPr/>
          </p:nvSpPr>
          <p:spPr bwMode="auto">
            <a:xfrm>
              <a:off x="5486898" y="1463486"/>
              <a:ext cx="184731" cy="338554"/>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none">
              <a:spAutoFit/>
            </a:bodyPr>
            <a:lstStyle/>
            <a:p>
              <a:pPr algn="ctr" fontAlgn="base">
                <a:spcBef>
                  <a:spcPct val="0"/>
                </a:spcBef>
                <a:spcAft>
                  <a:spcPct val="0"/>
                </a:spcAft>
              </a:pPr>
              <a:endParaRPr lang="zh-CN" altLang="en-US" sz="1600" b="1" kern="0" dirty="0">
                <a:solidFill>
                  <a:schemeClr val="bg1"/>
                </a:solidFill>
                <a:latin typeface="微软雅黑" pitchFamily="34" charset="-122"/>
                <a:ea typeface="微软雅黑" panose="020B0503020204020204" pitchFamily="34" charset="-122"/>
                <a:cs typeface="Arial Unicode MS" pitchFamily="34" charset="-122"/>
              </a:endParaRPr>
            </a:p>
          </p:txBody>
        </p:sp>
      </p:grpSp>
      <p:sp>
        <p:nvSpPr>
          <p:cNvPr id="37" name="TextBox 36"/>
          <p:cNvSpPr txBox="1"/>
          <p:nvPr/>
        </p:nvSpPr>
        <p:spPr>
          <a:xfrm>
            <a:off x="4191794" y="972344"/>
            <a:ext cx="1524000" cy="584775"/>
          </a:xfrm>
          <a:prstGeom prst="rect">
            <a:avLst/>
          </a:prstGeom>
          <a:noFill/>
        </p:spPr>
        <p:txBody>
          <a:bodyPr wrap="square" rtlCol="0">
            <a:spAutoFit/>
          </a:bodyPr>
          <a:lstStyle/>
          <a:p>
            <a:r>
              <a:rPr lang="zh-CN" altLang="en-US" sz="1600" dirty="0" smtClean="0">
                <a:solidFill>
                  <a:srgbClr val="FFFF00"/>
                </a:solidFill>
              </a:rPr>
              <a:t>泛滥</a:t>
            </a:r>
            <a:endParaRPr lang="en-US" altLang="zh-CN" sz="1600" dirty="0" smtClean="0">
              <a:solidFill>
                <a:srgbClr val="FFFF00"/>
              </a:solidFill>
            </a:endParaRPr>
          </a:p>
          <a:p>
            <a:r>
              <a:rPr lang="zh-CN" altLang="en-US" sz="1600" dirty="0" smtClean="0">
                <a:solidFill>
                  <a:srgbClr val="FFFF00"/>
                </a:solidFill>
              </a:rPr>
              <a:t>暴力</a:t>
            </a:r>
            <a:endParaRPr lang="zh-CN" altLang="en-US" sz="1600" dirty="0">
              <a:solidFill>
                <a:srgbClr val="FFFF00"/>
              </a:solidFill>
            </a:endParaRPr>
          </a:p>
        </p:txBody>
      </p:sp>
      <p:cxnSp>
        <p:nvCxnSpPr>
          <p:cNvPr id="39" name="直接箭头连接符 38"/>
          <p:cNvCxnSpPr/>
          <p:nvPr/>
        </p:nvCxnSpPr>
        <p:spPr>
          <a:xfrm flipV="1">
            <a:off x="4039394" y="1581944"/>
            <a:ext cx="457200" cy="533400"/>
          </a:xfrm>
          <a:prstGeom prst="straightConnector1">
            <a:avLst/>
          </a:prstGeom>
          <a:ln>
            <a:solidFill>
              <a:srgbClr val="FF0000"/>
            </a:solidFill>
            <a:tailEnd type="arrow"/>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5410994" y="1429544"/>
            <a:ext cx="609600" cy="457200"/>
          </a:xfrm>
          <a:prstGeom prst="straightConnector1">
            <a:avLst/>
          </a:prstGeom>
          <a:ln>
            <a:solidFill>
              <a:srgbClr val="FF0000"/>
            </a:solidFill>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4572794" y="2648744"/>
            <a:ext cx="1143000" cy="152400"/>
          </a:xfrm>
          <a:prstGeom prst="straightConnector1">
            <a:avLst/>
          </a:prstGeom>
          <a:ln>
            <a:solidFill>
              <a:srgbClr val="FF0000"/>
            </a:solidFill>
            <a:headEnd type="arrow"/>
            <a:tailEnd type="arrow"/>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9" presetClass="entr" presetSubtype="0" accel="10000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Scale>
                                      <p:cBhvr>
                                        <p:cTn id="2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7"/>
                                        </p:tgtEl>
                                        <p:attrNameLst>
                                          <p:attrName>ppt_x</p:attrName>
                                          <p:attrName>ppt_y</p:attrName>
                                        </p:attrNameLst>
                                      </p:cBhvr>
                                    </p:animMotion>
                                    <p:animEffect transition="in" filter="fade">
                                      <p:cBhvr>
                                        <p:cTn id="28" dur="10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dissolve">
                                      <p:cBhvr>
                                        <p:cTn id="33" dur="500"/>
                                        <p:tgtEl>
                                          <p:spTgt spid="3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6"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barn(inHorizontal)">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52" presetClass="entr" presetSubtype="0" fill="hold" nodeType="clickEffect">
                                  <p:stCondLst>
                                    <p:cond delay="0"/>
                                  </p:stCondLst>
                                  <p:childTnLst>
                                    <p:set>
                                      <p:cBhvr>
                                        <p:cTn id="42" dur="1" fill="hold">
                                          <p:stCondLst>
                                            <p:cond delay="0"/>
                                          </p:stCondLst>
                                        </p:cTn>
                                        <p:tgtEl>
                                          <p:spTgt spid="33"/>
                                        </p:tgtEl>
                                        <p:attrNameLst>
                                          <p:attrName>style.visibility</p:attrName>
                                        </p:attrNameLst>
                                      </p:cBhvr>
                                      <p:to>
                                        <p:strVal val="visible"/>
                                      </p:to>
                                    </p:set>
                                    <p:animScale>
                                      <p:cBhvr>
                                        <p:cTn id="4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33"/>
                                        </p:tgtEl>
                                        <p:attrNameLst>
                                          <p:attrName>ppt_x</p:attrName>
                                          <p:attrName>ppt_y</p:attrName>
                                        </p:attrNameLst>
                                      </p:cBhvr>
                                    </p:animMotion>
                                    <p:animEffect transition="in" filter="fade">
                                      <p:cBhvr>
                                        <p:cTn id="45" dur="10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37">
                                            <p:txEl>
                                              <p:pRg st="0" end="0"/>
                                            </p:txEl>
                                          </p:spTgt>
                                        </p:tgtEl>
                                        <p:attrNameLst>
                                          <p:attrName>style.visibility</p:attrName>
                                        </p:attrNameLst>
                                      </p:cBhvr>
                                      <p:to>
                                        <p:strVal val="visible"/>
                                      </p:to>
                                    </p:set>
                                    <p:animEffect transition="in" filter="dissolve">
                                      <p:cBhvr>
                                        <p:cTn id="50" dur="500"/>
                                        <p:tgtEl>
                                          <p:spTgt spid="37">
                                            <p:txEl>
                                              <p:pRg st="0" end="0"/>
                                            </p:txEl>
                                          </p:spTgt>
                                        </p:tgtEl>
                                      </p:cBhvr>
                                    </p:animEffect>
                                  </p:childTnLst>
                                </p:cTn>
                              </p:par>
                              <p:par>
                                <p:cTn id="51" presetID="9" presetClass="entr" presetSubtype="0" fill="hold" nodeType="withEffect">
                                  <p:stCondLst>
                                    <p:cond delay="0"/>
                                  </p:stCondLst>
                                  <p:childTnLst>
                                    <p:set>
                                      <p:cBhvr>
                                        <p:cTn id="52" dur="1" fill="hold">
                                          <p:stCondLst>
                                            <p:cond delay="0"/>
                                          </p:stCondLst>
                                        </p:cTn>
                                        <p:tgtEl>
                                          <p:spTgt spid="37">
                                            <p:txEl>
                                              <p:pRg st="1" end="1"/>
                                            </p:txEl>
                                          </p:spTgt>
                                        </p:tgtEl>
                                        <p:attrNameLst>
                                          <p:attrName>style.visibility</p:attrName>
                                        </p:attrNameLst>
                                      </p:cBhvr>
                                      <p:to>
                                        <p:strVal val="visible"/>
                                      </p:to>
                                    </p:set>
                                    <p:animEffect transition="in" filter="dissolve">
                                      <p:cBhvr>
                                        <p:cTn id="53" dur="500"/>
                                        <p:tgtEl>
                                          <p:spTgt spid="37">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6" fill="hold"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Horizontal)">
                                      <p:cBhvr>
                                        <p:cTn id="58" dur="500"/>
                                        <p:tgtEl>
                                          <p:spTgt spid="41"/>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Scale>
                                      <p:cBhvr>
                                        <p:cTn id="6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21"/>
                                        </p:tgtEl>
                                        <p:attrNameLst>
                                          <p:attrName>ppt_x</p:attrName>
                                          <p:attrName>ppt_y</p:attrName>
                                        </p:attrNameLst>
                                      </p:cBhvr>
                                    </p:animMotion>
                                    <p:animEffect transition="in" filter="fade">
                                      <p:cBhvr>
                                        <p:cTn id="65" dur="10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nodeType="clickEffect">
                                  <p:stCondLst>
                                    <p:cond delay="0"/>
                                  </p:stCondLst>
                                  <p:childTnLst>
                                    <p:set>
                                      <p:cBhvr>
                                        <p:cTn id="69" dur="1" fill="hold">
                                          <p:stCondLst>
                                            <p:cond delay="0"/>
                                          </p:stCondLst>
                                        </p:cTn>
                                        <p:tgtEl>
                                          <p:spTgt spid="31">
                                            <p:txEl>
                                              <p:pRg st="0" end="0"/>
                                            </p:txEl>
                                          </p:spTgt>
                                        </p:tgtEl>
                                        <p:attrNameLst>
                                          <p:attrName>style.visibility</p:attrName>
                                        </p:attrNameLst>
                                      </p:cBhvr>
                                      <p:to>
                                        <p:strVal val="visible"/>
                                      </p:to>
                                    </p:set>
                                    <p:animEffect transition="in" filter="dissolve">
                                      <p:cBhvr>
                                        <p:cTn id="70" dur="500"/>
                                        <p:tgtEl>
                                          <p:spTgt spid="31">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6" fill="hold" nodeType="click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barn(in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cxnSp>
        <p:nvCxnSpPr>
          <p:cNvPr id="6" name="直接连接符 5"/>
          <p:cNvCxnSpPr/>
          <p:nvPr/>
        </p:nvCxnSpPr>
        <p:spPr>
          <a:xfrm>
            <a:off x="76994" y="2877344"/>
            <a:ext cx="9068594"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7627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sz="1600" dirty="0">
                <a:solidFill>
                  <a:schemeClr val="bg1"/>
                </a:solidFill>
                <a:latin typeface="+mj-ea"/>
                <a:ea typeface="+mj-ea"/>
              </a:rPr>
              <a:t>1</a:t>
            </a:r>
            <a:endParaRPr lang="zh-CN" altLang="en-US" sz="1600" dirty="0">
              <a:solidFill>
                <a:schemeClr val="bg1"/>
              </a:solidFill>
              <a:latin typeface="+mj-ea"/>
              <a:ea typeface="+mj-ea"/>
            </a:endParaRPr>
          </a:p>
        </p:txBody>
      </p:sp>
      <p:sp>
        <p:nvSpPr>
          <p:cNvPr id="8" name="椭圆 7"/>
          <p:cNvSpPr/>
          <p:nvPr/>
        </p:nvSpPr>
        <p:spPr>
          <a:xfrm>
            <a:off x="22105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dirty="0" smtClean="0">
                <a:solidFill>
                  <a:schemeClr val="bg1"/>
                </a:solidFill>
                <a:latin typeface="+mj-ea"/>
                <a:ea typeface="+mj-ea"/>
              </a:rPr>
              <a:t>2</a:t>
            </a:r>
            <a:endParaRPr lang="zh-CN" altLang="en-US" dirty="0">
              <a:solidFill>
                <a:schemeClr val="bg1"/>
              </a:solidFill>
              <a:latin typeface="+mj-ea"/>
              <a:ea typeface="+mj-ea"/>
            </a:endParaRPr>
          </a:p>
        </p:txBody>
      </p:sp>
      <p:sp>
        <p:nvSpPr>
          <p:cNvPr id="9" name="椭圆 8"/>
          <p:cNvSpPr/>
          <p:nvPr/>
        </p:nvSpPr>
        <p:spPr>
          <a:xfrm>
            <a:off x="35821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dirty="0" smtClean="0">
                <a:solidFill>
                  <a:schemeClr val="bg1"/>
                </a:solidFill>
                <a:latin typeface="+mj-ea"/>
                <a:ea typeface="+mj-ea"/>
              </a:rPr>
              <a:t>3</a:t>
            </a:r>
            <a:endParaRPr lang="zh-CN" altLang="en-US" dirty="0">
              <a:solidFill>
                <a:schemeClr val="bg1"/>
              </a:solidFill>
              <a:latin typeface="+mj-ea"/>
              <a:ea typeface="+mj-ea"/>
            </a:endParaRPr>
          </a:p>
        </p:txBody>
      </p:sp>
      <p:sp>
        <p:nvSpPr>
          <p:cNvPr id="10" name="椭圆 9"/>
          <p:cNvSpPr/>
          <p:nvPr/>
        </p:nvSpPr>
        <p:spPr>
          <a:xfrm>
            <a:off x="49537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dirty="0" smtClean="0">
                <a:solidFill>
                  <a:schemeClr val="bg1"/>
                </a:solidFill>
                <a:latin typeface="+mj-ea"/>
                <a:ea typeface="+mj-ea"/>
              </a:rPr>
              <a:t>4</a:t>
            </a:r>
            <a:endParaRPr lang="zh-CN" altLang="en-US" dirty="0">
              <a:solidFill>
                <a:schemeClr val="bg1"/>
              </a:solidFill>
              <a:latin typeface="+mj-ea"/>
              <a:ea typeface="+mj-ea"/>
            </a:endParaRPr>
          </a:p>
        </p:txBody>
      </p:sp>
      <p:sp>
        <p:nvSpPr>
          <p:cNvPr id="11" name="椭圆 10"/>
          <p:cNvSpPr/>
          <p:nvPr/>
        </p:nvSpPr>
        <p:spPr>
          <a:xfrm>
            <a:off x="64015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dirty="0" smtClean="0">
                <a:solidFill>
                  <a:schemeClr val="bg1"/>
                </a:solidFill>
                <a:latin typeface="+mj-ea"/>
                <a:ea typeface="+mj-ea"/>
              </a:rPr>
              <a:t>5</a:t>
            </a:r>
            <a:endParaRPr lang="zh-CN" altLang="en-US" dirty="0">
              <a:solidFill>
                <a:schemeClr val="bg1"/>
              </a:solidFill>
              <a:latin typeface="+mj-ea"/>
              <a:ea typeface="+mj-ea"/>
            </a:endParaRPr>
          </a:p>
        </p:txBody>
      </p:sp>
      <p:sp>
        <p:nvSpPr>
          <p:cNvPr id="12" name="椭圆 11"/>
          <p:cNvSpPr/>
          <p:nvPr/>
        </p:nvSpPr>
        <p:spPr>
          <a:xfrm>
            <a:off x="7925594" y="2648744"/>
            <a:ext cx="373375" cy="373425"/>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en-US" altLang="zh-CN" dirty="0" smtClean="0">
                <a:solidFill>
                  <a:schemeClr val="bg1"/>
                </a:solidFill>
                <a:latin typeface="+mj-ea"/>
                <a:ea typeface="+mj-ea"/>
              </a:rPr>
              <a:t>6</a:t>
            </a:r>
            <a:endParaRPr lang="zh-CN" altLang="en-US" dirty="0">
              <a:solidFill>
                <a:schemeClr val="bg1"/>
              </a:solidFill>
              <a:latin typeface="+mj-ea"/>
              <a:ea typeface="+mj-ea"/>
            </a:endParaRPr>
          </a:p>
        </p:txBody>
      </p:sp>
      <p:pic>
        <p:nvPicPr>
          <p:cNvPr id="13" name="图片 12"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14" name="矩形标注 13"/>
          <p:cNvSpPr/>
          <p:nvPr/>
        </p:nvSpPr>
        <p:spPr bwMode="auto">
          <a:xfrm>
            <a:off x="305594" y="1200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latin typeface="微软雅黑" pitchFamily="34" charset="-122"/>
              <a:ea typeface="微软雅黑" panose="020B0503020204020204" pitchFamily="34" charset="-122"/>
            </a:endParaRPr>
          </a:p>
        </p:txBody>
      </p:sp>
      <p:sp>
        <p:nvSpPr>
          <p:cNvPr id="15" name="矩形标注 14"/>
          <p:cNvSpPr/>
          <p:nvPr/>
        </p:nvSpPr>
        <p:spPr bwMode="auto">
          <a:xfrm>
            <a:off x="3201194" y="1200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latin typeface="微软雅黑" pitchFamily="34" charset="-122"/>
              <a:ea typeface="微软雅黑" panose="020B0503020204020204" pitchFamily="34" charset="-122"/>
            </a:endParaRPr>
          </a:p>
        </p:txBody>
      </p:sp>
      <p:sp>
        <p:nvSpPr>
          <p:cNvPr id="16" name="矩形标注 15"/>
          <p:cNvSpPr/>
          <p:nvPr/>
        </p:nvSpPr>
        <p:spPr bwMode="auto">
          <a:xfrm>
            <a:off x="6020594" y="1200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7" name="矩形标注 16"/>
          <p:cNvSpPr/>
          <p:nvPr/>
        </p:nvSpPr>
        <p:spPr bwMode="auto">
          <a:xfrm rot="10800000">
            <a:off x="1448594" y="3486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8" name="矩形标注 17"/>
          <p:cNvSpPr/>
          <p:nvPr/>
        </p:nvSpPr>
        <p:spPr bwMode="auto">
          <a:xfrm rot="10800000">
            <a:off x="4267994" y="3486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9" name="矩形标注 18"/>
          <p:cNvSpPr/>
          <p:nvPr/>
        </p:nvSpPr>
        <p:spPr bwMode="auto">
          <a:xfrm rot="10800000">
            <a:off x="7239794" y="3486944"/>
            <a:ext cx="1752600" cy="990600"/>
          </a:xfrm>
          <a:prstGeom prst="wedgeRectCallout">
            <a:avLst>
              <a:gd name="adj1" fmla="val -15725"/>
              <a:gd name="adj2" fmla="val 82862"/>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1" name="矩形 20"/>
          <p:cNvSpPr/>
          <p:nvPr/>
        </p:nvSpPr>
        <p:spPr>
          <a:xfrm>
            <a:off x="381794" y="1277144"/>
            <a:ext cx="1676400" cy="584775"/>
          </a:xfrm>
          <a:prstGeom prst="rect">
            <a:avLst/>
          </a:prstGeom>
        </p:spPr>
        <p:txBody>
          <a:bodyPr wrap="square">
            <a:spAutoFit/>
          </a:bodyPr>
          <a:lstStyle/>
          <a:p>
            <a:pPr algn="l"/>
            <a:r>
              <a:rPr lang="zh-CN" altLang="en-US" sz="1600" b="1" dirty="0" smtClean="0">
                <a:solidFill>
                  <a:schemeClr val="bg1"/>
                </a:solidFill>
                <a:latin typeface="楷体" pitchFamily="49" charset="-122"/>
                <a:ea typeface="楷体" pitchFamily="49" charset="-122"/>
              </a:rPr>
              <a:t>走私、贩卖、运输、制造毒品罪</a:t>
            </a:r>
            <a:endParaRPr lang="zh-CN" altLang="en-US" sz="1600" dirty="0">
              <a:solidFill>
                <a:schemeClr val="bg1"/>
              </a:solidFill>
              <a:latin typeface="楷体" pitchFamily="49" charset="-122"/>
              <a:ea typeface="楷体" pitchFamily="49" charset="-122"/>
            </a:endParaRPr>
          </a:p>
        </p:txBody>
      </p:sp>
      <p:sp>
        <p:nvSpPr>
          <p:cNvPr id="22" name="矩形 21"/>
          <p:cNvSpPr/>
          <p:nvPr/>
        </p:nvSpPr>
        <p:spPr>
          <a:xfrm>
            <a:off x="3277394" y="1353344"/>
            <a:ext cx="1520165" cy="584775"/>
          </a:xfrm>
          <a:prstGeom prst="rect">
            <a:avLst/>
          </a:prstGeom>
        </p:spPr>
        <p:txBody>
          <a:bodyPr wrap="square">
            <a:spAutoFit/>
          </a:bodyPr>
          <a:lstStyle/>
          <a:p>
            <a:r>
              <a:rPr lang="zh-CN" altLang="en-US" sz="1600" b="1" dirty="0" smtClean="0">
                <a:solidFill>
                  <a:schemeClr val="bg1"/>
                </a:solidFill>
                <a:latin typeface="楷体" pitchFamily="49" charset="-122"/>
                <a:ea typeface="楷体" pitchFamily="49" charset="-122"/>
              </a:rPr>
              <a:t>非法持有</a:t>
            </a:r>
            <a:endParaRPr lang="en-US" altLang="zh-CN" sz="1600" b="1" dirty="0" smtClean="0">
              <a:solidFill>
                <a:schemeClr val="bg1"/>
              </a:solidFill>
              <a:latin typeface="楷体" pitchFamily="49" charset="-122"/>
              <a:ea typeface="楷体" pitchFamily="49" charset="-122"/>
            </a:endParaRPr>
          </a:p>
          <a:p>
            <a:r>
              <a:rPr lang="zh-CN" altLang="en-US" sz="1600" b="1" dirty="0" smtClean="0">
                <a:solidFill>
                  <a:schemeClr val="bg1"/>
                </a:solidFill>
                <a:latin typeface="楷体" pitchFamily="49" charset="-122"/>
                <a:ea typeface="楷体" pitchFamily="49" charset="-122"/>
              </a:rPr>
              <a:t>毒品罪</a:t>
            </a:r>
            <a:endParaRPr lang="zh-CN" altLang="en-US" sz="1600" dirty="0">
              <a:solidFill>
                <a:schemeClr val="bg1"/>
              </a:solidFill>
              <a:latin typeface="楷体" pitchFamily="49" charset="-122"/>
              <a:ea typeface="楷体" pitchFamily="49" charset="-122"/>
            </a:endParaRPr>
          </a:p>
        </p:txBody>
      </p:sp>
      <p:sp>
        <p:nvSpPr>
          <p:cNvPr id="23" name="矩形 22"/>
          <p:cNvSpPr/>
          <p:nvPr/>
        </p:nvSpPr>
        <p:spPr>
          <a:xfrm>
            <a:off x="6110362" y="1429544"/>
            <a:ext cx="1632177" cy="338554"/>
          </a:xfrm>
          <a:prstGeom prst="rect">
            <a:avLst/>
          </a:prstGeom>
        </p:spPr>
        <p:txBody>
          <a:bodyPr wrap="none">
            <a:spAutoFit/>
          </a:bodyPr>
          <a:lstStyle/>
          <a:p>
            <a:r>
              <a:rPr lang="zh-CN" altLang="en-US" sz="1600" b="1" dirty="0" smtClean="0">
                <a:solidFill>
                  <a:schemeClr val="bg1"/>
                </a:solidFill>
                <a:latin typeface="楷体" pitchFamily="49" charset="-122"/>
                <a:ea typeface="楷体" pitchFamily="49" charset="-122"/>
              </a:rPr>
              <a:t>留容他人吸毒罪</a:t>
            </a:r>
            <a:endParaRPr lang="zh-CN" altLang="en-US" sz="1600" dirty="0">
              <a:solidFill>
                <a:schemeClr val="bg1"/>
              </a:solidFill>
              <a:latin typeface="楷体" pitchFamily="49" charset="-122"/>
              <a:ea typeface="楷体" pitchFamily="49" charset="-122"/>
            </a:endParaRPr>
          </a:p>
        </p:txBody>
      </p:sp>
      <p:sp>
        <p:nvSpPr>
          <p:cNvPr id="24" name="矩形 23"/>
          <p:cNvSpPr/>
          <p:nvPr/>
        </p:nvSpPr>
        <p:spPr>
          <a:xfrm>
            <a:off x="1448594" y="3639344"/>
            <a:ext cx="1828800" cy="830997"/>
          </a:xfrm>
          <a:prstGeom prst="rect">
            <a:avLst/>
          </a:prstGeom>
        </p:spPr>
        <p:txBody>
          <a:bodyPr wrap="square">
            <a:spAutoFit/>
          </a:bodyPr>
          <a:lstStyle/>
          <a:p>
            <a:pPr algn="l"/>
            <a:r>
              <a:rPr lang="zh-CN" altLang="en-US" sz="1600" b="1" dirty="0" smtClean="0">
                <a:solidFill>
                  <a:schemeClr val="bg1"/>
                </a:solidFill>
                <a:latin typeface="楷体" pitchFamily="49" charset="-122"/>
                <a:ea typeface="楷体" pitchFamily="49" charset="-122"/>
              </a:rPr>
              <a:t>引诱、教唆、欺骗他人吸毒罪；</a:t>
            </a:r>
            <a:endParaRPr lang="en-US" altLang="zh-CN" sz="1600" b="1" dirty="0" smtClean="0">
              <a:solidFill>
                <a:schemeClr val="bg1"/>
              </a:solidFill>
              <a:latin typeface="楷体" pitchFamily="49" charset="-122"/>
              <a:ea typeface="楷体" pitchFamily="49" charset="-122"/>
            </a:endParaRPr>
          </a:p>
          <a:p>
            <a:pPr algn="l"/>
            <a:r>
              <a:rPr lang="zh-CN" altLang="en-US" sz="1600" b="1" dirty="0" smtClean="0">
                <a:solidFill>
                  <a:schemeClr val="bg1"/>
                </a:solidFill>
                <a:latin typeface="楷体" pitchFamily="49" charset="-122"/>
                <a:ea typeface="楷体" pitchFamily="49" charset="-122"/>
              </a:rPr>
              <a:t>强迫他人吸毒罪</a:t>
            </a:r>
            <a:endParaRPr lang="zh-CN" altLang="en-US" sz="1600" dirty="0">
              <a:solidFill>
                <a:schemeClr val="bg1"/>
              </a:solidFill>
              <a:latin typeface="楷体" pitchFamily="49" charset="-122"/>
              <a:ea typeface="楷体" pitchFamily="49" charset="-122"/>
            </a:endParaRPr>
          </a:p>
        </p:txBody>
      </p:sp>
      <p:sp>
        <p:nvSpPr>
          <p:cNvPr id="25" name="矩形 24"/>
          <p:cNvSpPr/>
          <p:nvPr/>
        </p:nvSpPr>
        <p:spPr>
          <a:xfrm>
            <a:off x="4420394" y="3639344"/>
            <a:ext cx="1425390" cy="584775"/>
          </a:xfrm>
          <a:prstGeom prst="rect">
            <a:avLst/>
          </a:prstGeom>
        </p:spPr>
        <p:txBody>
          <a:bodyPr wrap="none">
            <a:spAutoFit/>
          </a:bodyPr>
          <a:lstStyle/>
          <a:p>
            <a:r>
              <a:rPr lang="zh-CN" altLang="en-US" sz="1600" b="1" dirty="0" smtClean="0">
                <a:solidFill>
                  <a:schemeClr val="bg1"/>
                </a:solidFill>
                <a:latin typeface="楷体" pitchFamily="49" charset="-122"/>
                <a:ea typeface="楷体" pitchFamily="49" charset="-122"/>
              </a:rPr>
              <a:t>非法种植毒品</a:t>
            </a:r>
            <a:endParaRPr lang="en-US" altLang="zh-CN" sz="1600" b="1" dirty="0" smtClean="0">
              <a:solidFill>
                <a:schemeClr val="bg1"/>
              </a:solidFill>
              <a:latin typeface="楷体" pitchFamily="49" charset="-122"/>
              <a:ea typeface="楷体" pitchFamily="49" charset="-122"/>
            </a:endParaRPr>
          </a:p>
          <a:p>
            <a:r>
              <a:rPr lang="zh-CN" altLang="en-US" sz="1600" b="1" dirty="0" smtClean="0">
                <a:solidFill>
                  <a:schemeClr val="bg1"/>
                </a:solidFill>
                <a:latin typeface="楷体" pitchFamily="49" charset="-122"/>
                <a:ea typeface="楷体" pitchFamily="49" charset="-122"/>
              </a:rPr>
              <a:t>原植物罪</a:t>
            </a:r>
            <a:endParaRPr lang="zh-CN" altLang="en-US" sz="1600" dirty="0">
              <a:solidFill>
                <a:schemeClr val="bg1"/>
              </a:solidFill>
              <a:latin typeface="楷体" pitchFamily="49" charset="-122"/>
              <a:ea typeface="楷体" pitchFamily="49" charset="-122"/>
            </a:endParaRPr>
          </a:p>
        </p:txBody>
      </p:sp>
      <p:sp>
        <p:nvSpPr>
          <p:cNvPr id="26" name="矩形 25"/>
          <p:cNvSpPr/>
          <p:nvPr/>
        </p:nvSpPr>
        <p:spPr>
          <a:xfrm>
            <a:off x="7239794" y="3563144"/>
            <a:ext cx="1905794" cy="830997"/>
          </a:xfrm>
          <a:prstGeom prst="rect">
            <a:avLst/>
          </a:prstGeom>
        </p:spPr>
        <p:txBody>
          <a:bodyPr wrap="square">
            <a:spAutoFit/>
          </a:bodyPr>
          <a:lstStyle/>
          <a:p>
            <a:pPr algn="l"/>
            <a:r>
              <a:rPr lang="zh-CN" altLang="en-US" sz="1600" b="1" dirty="0" smtClean="0">
                <a:solidFill>
                  <a:schemeClr val="bg1"/>
                </a:solidFill>
                <a:latin typeface="楷体" pitchFamily="49" charset="-122"/>
                <a:ea typeface="楷体" pitchFamily="49" charset="-122"/>
              </a:rPr>
              <a:t>包庇毒品犯罪分子罪；窝藏、转移、隐瞒毒品、毒赃罪</a:t>
            </a:r>
            <a:endParaRPr lang="zh-CN" altLang="en-US" sz="1600" dirty="0">
              <a:solidFill>
                <a:schemeClr val="bg1"/>
              </a:solidFill>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0" fill="hold" grpId="0" nodeType="afterEffec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0" fill="hold" grpId="0" nodeType="afterEffec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0" fill="hold" grpId="0" nodeType="afterEffec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0" fill="hold" grpId="0" nodeType="afterEffec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0" fill="hold" grpId="0" nodeType="afterEffec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strips(down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dissolve">
                                      <p:cBhvr>
                                        <p:cTn id="49" dur="500"/>
                                        <p:tgtEl>
                                          <p:spTgt spid="2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12" fill="hold" nodeType="clickEffect">
                                  <p:stCondLst>
                                    <p:cond delay="0"/>
                                  </p:stCondLst>
                                  <p:childTnLst>
                                    <p:set>
                                      <p:cBhvr>
                                        <p:cTn id="60" dur="1" fill="hold">
                                          <p:stCondLst>
                                            <p:cond delay="0"/>
                                          </p:stCondLst>
                                        </p:cTn>
                                        <p:tgtEl>
                                          <p:spTgt spid="24">
                                            <p:txEl>
                                              <p:pRg st="0" end="0"/>
                                            </p:txEl>
                                          </p:spTgt>
                                        </p:tgtEl>
                                        <p:attrNameLst>
                                          <p:attrName>style.visibility</p:attrName>
                                        </p:attrNameLst>
                                      </p:cBhvr>
                                      <p:to>
                                        <p:strVal val="visible"/>
                                      </p:to>
                                    </p:set>
                                    <p:animEffect transition="in" filter="strips(downLeft)">
                                      <p:cBhvr>
                                        <p:cTn id="61" dur="500"/>
                                        <p:tgtEl>
                                          <p:spTgt spid="24">
                                            <p:txEl>
                                              <p:pRg st="0" end="0"/>
                                            </p:txEl>
                                          </p:spTgt>
                                        </p:tgtEl>
                                      </p:cBhvr>
                                    </p:animEffect>
                                  </p:childTnLst>
                                </p:cTn>
                              </p:par>
                              <p:par>
                                <p:cTn id="62" presetID="18" presetClass="entr" presetSubtype="12" fill="hold" nodeType="withEffect">
                                  <p:stCondLst>
                                    <p:cond delay="0"/>
                                  </p:stCondLst>
                                  <p:childTnLst>
                                    <p:set>
                                      <p:cBhvr>
                                        <p:cTn id="63" dur="1" fill="hold">
                                          <p:stCondLst>
                                            <p:cond delay="0"/>
                                          </p:stCondLst>
                                        </p:cTn>
                                        <p:tgtEl>
                                          <p:spTgt spid="24">
                                            <p:txEl>
                                              <p:pRg st="1" end="1"/>
                                            </p:txEl>
                                          </p:spTgt>
                                        </p:tgtEl>
                                        <p:attrNameLst>
                                          <p:attrName>style.visibility</p:attrName>
                                        </p:attrNameLst>
                                      </p:cBhvr>
                                      <p:to>
                                        <p:strVal val="visible"/>
                                      </p:to>
                                    </p:set>
                                    <p:animEffect transition="in" filter="strips(downLeft)">
                                      <p:cBhvr>
                                        <p:cTn id="64" dur="500"/>
                                        <p:tgtEl>
                                          <p:spTgt spid="24">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22">
                                            <p:txEl>
                                              <p:pRg st="0" end="0"/>
                                            </p:txEl>
                                          </p:spTgt>
                                        </p:tgtEl>
                                        <p:attrNameLst>
                                          <p:attrName>style.visibility</p:attrName>
                                        </p:attrNameLst>
                                      </p:cBhvr>
                                      <p:to>
                                        <p:strVal val="visible"/>
                                      </p:to>
                                    </p:set>
                                    <p:animEffect transition="in" filter="dissolve">
                                      <p:cBhvr>
                                        <p:cTn id="76" dur="500"/>
                                        <p:tgtEl>
                                          <p:spTgt spid="22">
                                            <p:txEl>
                                              <p:pRg st="0" end="0"/>
                                            </p:txEl>
                                          </p:spTgt>
                                        </p:tgtEl>
                                      </p:cBhvr>
                                    </p:animEffect>
                                  </p:childTnLst>
                                </p:cTn>
                              </p:par>
                              <p:par>
                                <p:cTn id="77" presetID="9" presetClass="entr" presetSubtype="0" fill="hold" nodeType="withEffect">
                                  <p:stCondLst>
                                    <p:cond delay="0"/>
                                  </p:stCondLst>
                                  <p:childTnLst>
                                    <p:set>
                                      <p:cBhvr>
                                        <p:cTn id="78" dur="1" fill="hold">
                                          <p:stCondLst>
                                            <p:cond delay="0"/>
                                          </p:stCondLst>
                                        </p:cTn>
                                        <p:tgtEl>
                                          <p:spTgt spid="22">
                                            <p:txEl>
                                              <p:pRg st="1" end="1"/>
                                            </p:txEl>
                                          </p:spTgt>
                                        </p:tgtEl>
                                        <p:attrNameLst>
                                          <p:attrName>style.visibility</p:attrName>
                                        </p:attrNameLst>
                                      </p:cBhvr>
                                      <p:to>
                                        <p:strVal val="visible"/>
                                      </p:to>
                                    </p:set>
                                    <p:animEffect transition="in" filter="dissolve">
                                      <p:cBhvr>
                                        <p:cTn id="79" dur="500"/>
                                        <p:tgtEl>
                                          <p:spTgt spid="22">
                                            <p:txEl>
                                              <p:pRg st="1" end="1"/>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0"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Effect transition="in" filter="fade">
                                      <p:cBhvr>
                                        <p:cTn id="86" dur="500"/>
                                        <p:tgtEl>
                                          <p:spTgt spid="18"/>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nodeType="click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dissolve">
                                      <p:cBhvr>
                                        <p:cTn id="91" dur="500"/>
                                        <p:tgtEl>
                                          <p:spTgt spid="25">
                                            <p:txEl>
                                              <p:pRg st="0" end="0"/>
                                            </p:txEl>
                                          </p:spTgt>
                                        </p:tgtEl>
                                      </p:cBhvr>
                                    </p:animEffect>
                                  </p:childTnLst>
                                </p:cTn>
                              </p:par>
                              <p:par>
                                <p:cTn id="92" presetID="9" presetClass="entr" presetSubtype="0" fill="hold" nodeType="withEffect">
                                  <p:stCondLst>
                                    <p:cond delay="0"/>
                                  </p:stCondLst>
                                  <p:childTnLst>
                                    <p:set>
                                      <p:cBhvr>
                                        <p:cTn id="93" dur="1" fill="hold">
                                          <p:stCondLst>
                                            <p:cond delay="0"/>
                                          </p:stCondLst>
                                        </p:cTn>
                                        <p:tgtEl>
                                          <p:spTgt spid="25">
                                            <p:txEl>
                                              <p:pRg st="1" end="1"/>
                                            </p:txEl>
                                          </p:spTgt>
                                        </p:tgtEl>
                                        <p:attrNameLst>
                                          <p:attrName>style.visibility</p:attrName>
                                        </p:attrNameLst>
                                      </p:cBhvr>
                                      <p:to>
                                        <p:strVal val="visible"/>
                                      </p:to>
                                    </p:set>
                                    <p:animEffect transition="in" filter="dissolve">
                                      <p:cBhvr>
                                        <p:cTn id="94" dur="500"/>
                                        <p:tgtEl>
                                          <p:spTgt spid="25">
                                            <p:txEl>
                                              <p:pRg st="1" end="1"/>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0" fill="hold" grpId="0" nodeType="click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fltVal val="0"/>
                                          </p:val>
                                        </p:tav>
                                        <p:tav tm="100000">
                                          <p:val>
                                            <p:strVal val="#ppt_h"/>
                                          </p:val>
                                        </p:tav>
                                      </p:tavLst>
                                    </p:anim>
                                    <p:animEffect transition="in" filter="fade">
                                      <p:cBhvr>
                                        <p:cTn id="101" dur="5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9" presetClass="entr" presetSubtype="0" fill="hold" nodeType="clickEffect">
                                  <p:stCondLst>
                                    <p:cond delay="0"/>
                                  </p:stCondLst>
                                  <p:childTnLst>
                                    <p:set>
                                      <p:cBhvr>
                                        <p:cTn id="105" dur="1" fill="hold">
                                          <p:stCondLst>
                                            <p:cond delay="0"/>
                                          </p:stCondLst>
                                        </p:cTn>
                                        <p:tgtEl>
                                          <p:spTgt spid="23">
                                            <p:txEl>
                                              <p:pRg st="0" end="0"/>
                                            </p:txEl>
                                          </p:spTgt>
                                        </p:tgtEl>
                                        <p:attrNameLst>
                                          <p:attrName>style.visibility</p:attrName>
                                        </p:attrNameLst>
                                      </p:cBhvr>
                                      <p:to>
                                        <p:strVal val="visible"/>
                                      </p:to>
                                    </p:set>
                                    <p:animEffect transition="in" filter="dissolve">
                                      <p:cBhvr>
                                        <p:cTn id="106" dur="500"/>
                                        <p:tgtEl>
                                          <p:spTgt spid="23">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0" fill="hold" grpId="0" nodeType="click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ppt_w</p:attrName>
                                        </p:attrNameLst>
                                      </p:cBhvr>
                                      <p:tavLst>
                                        <p:tav tm="0">
                                          <p:val>
                                            <p:fltVal val="0"/>
                                          </p:val>
                                        </p:tav>
                                        <p:tav tm="100000">
                                          <p:val>
                                            <p:strVal val="#ppt_w"/>
                                          </p:val>
                                        </p:tav>
                                      </p:tavLst>
                                    </p:anim>
                                    <p:anim calcmode="lin" valueType="num">
                                      <p:cBhvr>
                                        <p:cTn id="112" dur="500" fill="hold"/>
                                        <p:tgtEl>
                                          <p:spTgt spid="19"/>
                                        </p:tgtEl>
                                        <p:attrNameLst>
                                          <p:attrName>ppt_h</p:attrName>
                                        </p:attrNameLst>
                                      </p:cBhvr>
                                      <p:tavLst>
                                        <p:tav tm="0">
                                          <p:val>
                                            <p:fltVal val="0"/>
                                          </p:val>
                                        </p:tav>
                                        <p:tav tm="100000">
                                          <p:val>
                                            <p:strVal val="#ppt_h"/>
                                          </p:val>
                                        </p:tav>
                                      </p:tavLst>
                                    </p:anim>
                                    <p:animEffect transition="in" filter="fade">
                                      <p:cBhvr>
                                        <p:cTn id="113" dur="500"/>
                                        <p:tgtEl>
                                          <p:spTgt spid="19"/>
                                        </p:tgtEl>
                                      </p:cBhvr>
                                    </p:animEffect>
                                  </p:childTnLst>
                                </p:cTn>
                              </p:par>
                            </p:childTnLst>
                          </p:cTn>
                        </p:par>
                      </p:childTnLst>
                    </p:cTn>
                  </p:par>
                  <p:par>
                    <p:cTn id="114" fill="hold">
                      <p:stCondLst>
                        <p:cond delay="indefinite"/>
                      </p:stCondLst>
                      <p:childTnLst>
                        <p:par>
                          <p:cTn id="115" fill="hold">
                            <p:stCondLst>
                              <p:cond delay="0"/>
                            </p:stCondLst>
                            <p:childTnLst>
                              <p:par>
                                <p:cTn id="116" presetID="9" presetClass="entr" presetSubtype="0" fill="hold" nodeType="clickEffect">
                                  <p:stCondLst>
                                    <p:cond delay="0"/>
                                  </p:stCondLst>
                                  <p:childTnLst>
                                    <p:set>
                                      <p:cBhvr>
                                        <p:cTn id="117" dur="1" fill="hold">
                                          <p:stCondLst>
                                            <p:cond delay="0"/>
                                          </p:stCondLst>
                                        </p:cTn>
                                        <p:tgtEl>
                                          <p:spTgt spid="26">
                                            <p:txEl>
                                              <p:pRg st="0" end="0"/>
                                            </p:txEl>
                                          </p:spTgt>
                                        </p:tgtEl>
                                        <p:attrNameLst>
                                          <p:attrName>style.visibility</p:attrName>
                                        </p:attrNameLst>
                                      </p:cBhvr>
                                      <p:to>
                                        <p:strVal val="visible"/>
                                      </p:to>
                                    </p:set>
                                    <p:animEffect transition="in" filter="dissolve">
                                      <p:cBhvr>
                                        <p:cTn id="118"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grpSp>
        <p:nvGrpSpPr>
          <p:cNvPr id="3" name="组合 2"/>
          <p:cNvGrpSpPr/>
          <p:nvPr/>
        </p:nvGrpSpPr>
        <p:grpSpPr>
          <a:xfrm>
            <a:off x="2820194" y="896144"/>
            <a:ext cx="3200400" cy="3249656"/>
            <a:chOff x="2882997" y="1263845"/>
            <a:chExt cx="2697115" cy="2665842"/>
          </a:xfrm>
        </p:grpSpPr>
        <p:sp>
          <p:nvSpPr>
            <p:cNvPr id="4" name="椭圆 3"/>
            <p:cNvSpPr/>
            <p:nvPr/>
          </p:nvSpPr>
          <p:spPr>
            <a:xfrm>
              <a:off x="2915816" y="1263845"/>
              <a:ext cx="2664296" cy="2664296"/>
            </a:xfrm>
            <a:prstGeom prst="ellipse">
              <a:avLst/>
            </a:prstGeom>
            <a:noFill/>
            <a:ln w="28575">
              <a:solidFill>
                <a:srgbClr val="DC0A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 name="椭圆 4"/>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 name="椭圆 5"/>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 name="椭圆 6"/>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 name="椭圆 7"/>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flipH="1">
            <a:off x="915194" y="1200944"/>
            <a:ext cx="23622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0" y="1200944"/>
            <a:ext cx="915194" cy="2057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菱形 18"/>
          <p:cNvSpPr/>
          <p:nvPr/>
        </p:nvSpPr>
        <p:spPr bwMode="auto">
          <a:xfrm>
            <a:off x="3048794" y="972344"/>
            <a:ext cx="609600" cy="533400"/>
          </a:xfrm>
          <a:prstGeom prst="diamond">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0" name="菱形 19"/>
          <p:cNvSpPr/>
          <p:nvPr/>
        </p:nvSpPr>
        <p:spPr bwMode="auto">
          <a:xfrm>
            <a:off x="5715794" y="1734344"/>
            <a:ext cx="609600" cy="533400"/>
          </a:xfrm>
          <a:prstGeom prst="diamond">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cxnSp>
        <p:nvCxnSpPr>
          <p:cNvPr id="22" name="直接连接符 21"/>
          <p:cNvCxnSpPr>
            <a:stCxn id="20" idx="3"/>
          </p:cNvCxnSpPr>
          <p:nvPr/>
        </p:nvCxnSpPr>
        <p:spPr>
          <a:xfrm flipV="1">
            <a:off x="6325394" y="1962944"/>
            <a:ext cx="2057400" cy="38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382794" y="1962944"/>
            <a:ext cx="762794" cy="2057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43794" y="819944"/>
            <a:ext cx="1811714"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留容他人吸毒罪</a:t>
            </a:r>
            <a:endParaRPr lang="zh-CN" altLang="en-US" dirty="0">
              <a:solidFill>
                <a:schemeClr val="bg1"/>
              </a:solidFill>
              <a:latin typeface="楷体" pitchFamily="49" charset="-122"/>
              <a:ea typeface="楷体" pitchFamily="49" charset="-122"/>
            </a:endParaRPr>
          </a:p>
        </p:txBody>
      </p:sp>
      <p:sp>
        <p:nvSpPr>
          <p:cNvPr id="28" name="AutoShape 14"/>
          <p:cNvSpPr>
            <a:spLocks noChangeArrowheads="1"/>
          </p:cNvSpPr>
          <p:nvPr/>
        </p:nvSpPr>
        <p:spPr bwMode="auto">
          <a:xfrm>
            <a:off x="915194" y="819944"/>
            <a:ext cx="2133600" cy="325967"/>
          </a:xfrm>
          <a:prstGeom prst="roundRect">
            <a:avLst>
              <a:gd name="adj" fmla="val 16667"/>
            </a:avLst>
          </a:prstGeom>
          <a:solidFill>
            <a:srgbClr val="DC0A16"/>
          </a:solidFill>
          <a:ln w="9525">
            <a:noFill/>
            <a:round/>
            <a:headEnd/>
            <a:tailEnd/>
          </a:ln>
          <a:effectLst/>
        </p:spPr>
        <p:txBody>
          <a:bodyPr wrap="none" anchor="ctr"/>
          <a:lstStyle/>
          <a:p>
            <a:r>
              <a:rPr lang="zh-CN" altLang="en-US" sz="1200" b="1" dirty="0" smtClean="0">
                <a:solidFill>
                  <a:schemeClr val="bg1"/>
                </a:solidFill>
                <a:latin typeface="楷体" pitchFamily="49" charset="-122"/>
                <a:ea typeface="楷体" pitchFamily="49" charset="-122"/>
              </a:rPr>
              <a:t>留容他人吸毒罪</a:t>
            </a:r>
            <a:endParaRPr lang="zh-CN" altLang="en-US" sz="1200" dirty="0">
              <a:solidFill>
                <a:schemeClr val="bg1"/>
              </a:solidFill>
              <a:latin typeface="楷体" pitchFamily="49" charset="-122"/>
              <a:ea typeface="楷体" pitchFamily="49" charset="-122"/>
            </a:endParaRPr>
          </a:p>
        </p:txBody>
      </p:sp>
      <p:sp>
        <p:nvSpPr>
          <p:cNvPr id="37" name="AutoShape 14"/>
          <p:cNvSpPr>
            <a:spLocks noChangeArrowheads="1"/>
          </p:cNvSpPr>
          <p:nvPr/>
        </p:nvSpPr>
        <p:spPr bwMode="auto">
          <a:xfrm>
            <a:off x="6401594" y="1581944"/>
            <a:ext cx="1676400" cy="325967"/>
          </a:xfrm>
          <a:prstGeom prst="roundRect">
            <a:avLst>
              <a:gd name="adj" fmla="val 16667"/>
            </a:avLst>
          </a:prstGeom>
          <a:solidFill>
            <a:srgbClr val="DC0A16"/>
          </a:solidFill>
          <a:ln w="9525">
            <a:noFill/>
            <a:round/>
            <a:headEnd/>
            <a:tailEnd/>
          </a:ln>
          <a:effectLst/>
        </p:spPr>
        <p:txBody>
          <a:bodyPr wrap="none" anchor="ctr"/>
          <a:lstStyle/>
          <a:p>
            <a:pPr algn="ctr">
              <a:defRPr/>
            </a:pPr>
            <a:endParaRPr lang="zh-CN" altLang="en-US" sz="1867" dirty="0">
              <a:solidFill>
                <a:srgbClr val="FFFFFF"/>
              </a:solidFill>
            </a:endParaRPr>
          </a:p>
        </p:txBody>
      </p:sp>
      <p:sp>
        <p:nvSpPr>
          <p:cNvPr id="40" name="矩形 39"/>
          <p:cNvSpPr/>
          <p:nvPr/>
        </p:nvSpPr>
        <p:spPr>
          <a:xfrm>
            <a:off x="6706394" y="1581944"/>
            <a:ext cx="954107" cy="276999"/>
          </a:xfrm>
          <a:prstGeom prst="rect">
            <a:avLst/>
          </a:prstGeom>
        </p:spPr>
        <p:txBody>
          <a:bodyPr wrap="none">
            <a:spAutoFit/>
          </a:bodyPr>
          <a:lstStyle/>
          <a:p>
            <a:r>
              <a:rPr lang="zh-CN" altLang="en-US" sz="1200" b="1" dirty="0" smtClean="0">
                <a:solidFill>
                  <a:schemeClr val="bg1"/>
                </a:solidFill>
                <a:latin typeface="楷体" pitchFamily="49" charset="-122"/>
                <a:ea typeface="楷体" pitchFamily="49" charset="-122"/>
              </a:rPr>
              <a:t>贩卖毒品罪</a:t>
            </a:r>
            <a:endParaRPr lang="zh-CN" altLang="en-US" sz="1200" dirty="0">
              <a:solidFill>
                <a:schemeClr val="bg1"/>
              </a:solidFill>
              <a:latin typeface="楷体" pitchFamily="49" charset="-122"/>
              <a:ea typeface="楷体" pitchFamily="49" charset="-122"/>
            </a:endParaRPr>
          </a:p>
        </p:txBody>
      </p:sp>
      <p:sp>
        <p:nvSpPr>
          <p:cNvPr id="42" name="菱形 41"/>
          <p:cNvSpPr/>
          <p:nvPr/>
        </p:nvSpPr>
        <p:spPr bwMode="auto">
          <a:xfrm>
            <a:off x="2743994" y="3182144"/>
            <a:ext cx="609600" cy="533400"/>
          </a:xfrm>
          <a:prstGeom prst="diamond">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3" name="菱形 42"/>
          <p:cNvSpPr/>
          <p:nvPr/>
        </p:nvSpPr>
        <p:spPr bwMode="auto">
          <a:xfrm>
            <a:off x="4953794" y="3791744"/>
            <a:ext cx="609600" cy="533400"/>
          </a:xfrm>
          <a:prstGeom prst="diamond">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5" name="矩形 24"/>
          <p:cNvSpPr/>
          <p:nvPr/>
        </p:nvSpPr>
        <p:spPr>
          <a:xfrm>
            <a:off x="838994" y="1277144"/>
            <a:ext cx="4876800" cy="1015663"/>
          </a:xfrm>
          <a:prstGeom prst="rect">
            <a:avLst/>
          </a:prstGeom>
        </p:spPr>
        <p:txBody>
          <a:bodyPr wrap="square">
            <a:spAutoFit/>
          </a:bodyPr>
          <a:lstStyle/>
          <a:p>
            <a:pPr algn="l" defTabSz="812802"/>
            <a:r>
              <a:rPr lang="zh-CN" altLang="en-US" sz="1200" dirty="0" smtClean="0">
                <a:latin typeface="楷体" pitchFamily="49" charset="-122"/>
                <a:ea typeface="楷体" pitchFamily="49" charset="-122"/>
              </a:rPr>
              <a:t>第三百五十四条 </a:t>
            </a:r>
            <a:endParaRPr lang="en-US" altLang="zh-CN" sz="1200" dirty="0" smtClean="0">
              <a:latin typeface="楷体" pitchFamily="49" charset="-122"/>
              <a:ea typeface="楷体" pitchFamily="49" charset="-122"/>
            </a:endParaRPr>
          </a:p>
          <a:p>
            <a:pPr algn="l" defTabSz="812802"/>
            <a:r>
              <a:rPr lang="zh-CN" altLang="en-US" sz="1200" dirty="0" smtClean="0">
                <a:latin typeface="楷体" pitchFamily="49" charset="-122"/>
                <a:ea typeface="楷体" pitchFamily="49" charset="-122"/>
              </a:rPr>
              <a:t>容留他人吸食、注射毒品的，</a:t>
            </a:r>
            <a:endParaRPr lang="en-US" altLang="zh-CN" sz="1200" dirty="0" smtClean="0">
              <a:latin typeface="楷体" pitchFamily="49" charset="-122"/>
              <a:ea typeface="楷体" pitchFamily="49" charset="-122"/>
            </a:endParaRPr>
          </a:p>
          <a:p>
            <a:pPr algn="l" defTabSz="812802"/>
            <a:r>
              <a:rPr lang="zh-CN" altLang="en-US" sz="1200" dirty="0" smtClean="0">
                <a:latin typeface="楷体" pitchFamily="49" charset="-122"/>
                <a:ea typeface="楷体" pitchFamily="49" charset="-122"/>
              </a:rPr>
              <a:t>处三年以下有期徒刑、</a:t>
            </a:r>
            <a:endParaRPr lang="en-US" altLang="zh-CN" sz="1200" dirty="0" smtClean="0">
              <a:latin typeface="楷体" pitchFamily="49" charset="-122"/>
              <a:ea typeface="楷体" pitchFamily="49" charset="-122"/>
            </a:endParaRPr>
          </a:p>
          <a:p>
            <a:pPr algn="l" defTabSz="812802"/>
            <a:r>
              <a:rPr lang="zh-CN" altLang="en-US" sz="1200" dirty="0" smtClean="0">
                <a:latin typeface="楷体" pitchFamily="49" charset="-122"/>
                <a:ea typeface="楷体" pitchFamily="49" charset="-122"/>
              </a:rPr>
              <a:t>拘役或者管制，并处罚金</a:t>
            </a:r>
            <a:r>
              <a:rPr lang="zh-CN" altLang="en-US" sz="1200" b="1" dirty="0" smtClean="0">
                <a:latin typeface="楷体" pitchFamily="49" charset="-122"/>
                <a:ea typeface="楷体" pitchFamily="49" charset="-122"/>
              </a:rPr>
              <a:t>。</a:t>
            </a:r>
            <a:endParaRPr lang="en-US" altLang="zh-CN" sz="1200" dirty="0" smtClean="0">
              <a:solidFill>
                <a:srgbClr val="FFFFFF"/>
              </a:solidFill>
              <a:latin typeface="楷体" pitchFamily="49" charset="-122"/>
              <a:ea typeface="楷体" pitchFamily="49" charset="-122"/>
            </a:endParaRPr>
          </a:p>
          <a:p>
            <a:pPr algn="l"/>
            <a:endParaRPr lang="zh-CN" altLang="en-US" sz="1200" dirty="0"/>
          </a:p>
        </p:txBody>
      </p:sp>
      <p:sp>
        <p:nvSpPr>
          <p:cNvPr id="27" name="矩形 26"/>
          <p:cNvSpPr/>
          <p:nvPr/>
        </p:nvSpPr>
        <p:spPr>
          <a:xfrm>
            <a:off x="0" y="3029744"/>
            <a:ext cx="2820194" cy="1938992"/>
          </a:xfrm>
          <a:prstGeom prst="rect">
            <a:avLst/>
          </a:prstGeom>
        </p:spPr>
        <p:txBody>
          <a:bodyPr wrap="square">
            <a:spAutoFit/>
          </a:bodyPr>
          <a:lstStyle/>
          <a:p>
            <a:r>
              <a:rPr lang="zh-CN" altLang="en-US" sz="1200" dirty="0" smtClean="0">
                <a:latin typeface="楷体" pitchFamily="49" charset="-122"/>
                <a:ea typeface="楷体" pitchFamily="49" charset="-122"/>
              </a:rPr>
              <a:t>第三百四十八条 非法持有鸦片一千克以上、海洛因或者甲基苯丙胺五十克以上或者其他毒品数量大的，处七年以上有期徒刑或者无期徒刑，并处罚金；非法持有鸦片二百克以上不满一千克、海洛因或者甲基苯丙胺十克以上不满五十克或者其他毒品数量较大的，处三年以下有期徒刑、拘役或者管制，并处罚金；情节严重的，处三年以上七年以下有期徒刑，并处罚金</a:t>
            </a:r>
            <a:endParaRPr lang="zh-CN" altLang="en-US" sz="1200" dirty="0"/>
          </a:p>
        </p:txBody>
      </p:sp>
      <p:sp>
        <p:nvSpPr>
          <p:cNvPr id="29" name="矩形 28"/>
          <p:cNvSpPr/>
          <p:nvPr/>
        </p:nvSpPr>
        <p:spPr>
          <a:xfrm>
            <a:off x="6096794" y="2115344"/>
            <a:ext cx="3048794" cy="1754326"/>
          </a:xfrm>
          <a:prstGeom prst="rect">
            <a:avLst/>
          </a:prstGeom>
        </p:spPr>
        <p:txBody>
          <a:bodyPr wrap="square">
            <a:spAutoFit/>
          </a:bodyPr>
          <a:lstStyle/>
          <a:p>
            <a:pPr algn="l"/>
            <a:r>
              <a:rPr lang="en-US" altLang="zh-CN" sz="1200" dirty="0" smtClean="0">
                <a:solidFill>
                  <a:schemeClr val="tx1">
                    <a:lumMod val="95000"/>
                    <a:lumOff val="5000"/>
                  </a:schemeClr>
                </a:solidFill>
                <a:latin typeface="楷体" pitchFamily="49" charset="-122"/>
                <a:ea typeface="楷体" pitchFamily="49" charset="-122"/>
              </a:rPr>
              <a:t> 《</a:t>
            </a:r>
            <a:r>
              <a:rPr lang="zh-CN" altLang="en-US" sz="1200" dirty="0" smtClean="0">
                <a:solidFill>
                  <a:schemeClr val="tx1">
                    <a:lumMod val="95000"/>
                    <a:lumOff val="5000"/>
                  </a:schemeClr>
                </a:solidFill>
                <a:latin typeface="楷体" pitchFamily="49" charset="-122"/>
                <a:ea typeface="楷体" pitchFamily="49" charset="-122"/>
              </a:rPr>
              <a:t>刑法</a:t>
            </a:r>
            <a:r>
              <a:rPr lang="en-US" altLang="zh-CN" sz="1200" dirty="0" smtClean="0">
                <a:solidFill>
                  <a:schemeClr val="tx1">
                    <a:lumMod val="95000"/>
                    <a:lumOff val="5000"/>
                  </a:schemeClr>
                </a:solidFill>
                <a:latin typeface="楷体" pitchFamily="49" charset="-122"/>
                <a:ea typeface="楷体" pitchFamily="49" charset="-122"/>
              </a:rPr>
              <a:t>》</a:t>
            </a:r>
            <a:r>
              <a:rPr lang="zh-CN" altLang="en-US" sz="1200" dirty="0" smtClean="0">
                <a:solidFill>
                  <a:schemeClr val="tx1">
                    <a:lumMod val="95000"/>
                    <a:lumOff val="5000"/>
                  </a:schemeClr>
                </a:solidFill>
                <a:latin typeface="楷体" pitchFamily="49" charset="-122"/>
                <a:ea typeface="楷体" pitchFamily="49" charset="-122"/>
              </a:rPr>
              <a:t>第三百四十七条 </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贩卖鸦片二百克以上不满一千克</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海洛因或者甲基苯丙胺十克以上</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不满五十克或者其他毒品数量较大</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的，处七年以上有期徒刑，并处罚金。</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贩卖鸦片不满二百克、海洛因或者甲基</a:t>
            </a:r>
            <a:endParaRPr lang="en-US" altLang="zh-CN" sz="1200" dirty="0" smtClean="0">
              <a:solidFill>
                <a:schemeClr val="tx1">
                  <a:lumMod val="95000"/>
                  <a:lumOff val="5000"/>
                </a:schemeClr>
              </a:solidFill>
              <a:latin typeface="楷体" pitchFamily="49" charset="-122"/>
              <a:ea typeface="楷体" pitchFamily="49" charset="-122"/>
            </a:endParaRPr>
          </a:p>
          <a:p>
            <a:pPr algn="l"/>
            <a:r>
              <a:rPr lang="zh-CN" altLang="en-US" sz="1200" dirty="0" smtClean="0">
                <a:solidFill>
                  <a:schemeClr val="tx1">
                    <a:lumMod val="95000"/>
                    <a:lumOff val="5000"/>
                  </a:schemeClr>
                </a:solidFill>
                <a:latin typeface="楷体" pitchFamily="49" charset="-122"/>
                <a:ea typeface="楷体" pitchFamily="49" charset="-122"/>
              </a:rPr>
              <a:t>苯丙胺不满十克或者其他少量毒品的处三年以下有期徒刑、拘役或者管制，并处罚金；情节严重的，处三年以上七年以下</a:t>
            </a:r>
            <a:endParaRPr lang="zh-CN" altLang="en-US" sz="1200" dirty="0">
              <a:ln>
                <a:solidFill>
                  <a:sysClr val="windowText" lastClr="000000"/>
                </a:solidFill>
              </a:ln>
              <a:latin typeface="楷体" pitchFamily="49" charset="-122"/>
              <a:ea typeface="楷体" pitchFamily="49" charset="-122"/>
            </a:endParaRPr>
          </a:p>
        </p:txBody>
      </p:sp>
      <p:sp>
        <p:nvSpPr>
          <p:cNvPr id="32" name="椭圆 31"/>
          <p:cNvSpPr/>
          <p:nvPr/>
        </p:nvSpPr>
        <p:spPr>
          <a:xfrm>
            <a:off x="3082174" y="1048544"/>
            <a:ext cx="2709820" cy="2893921"/>
          </a:xfrm>
          <a:prstGeom prst="ellipse">
            <a:avLst/>
          </a:prstGeom>
          <a:solidFill>
            <a:srgbClr val="C00000"/>
          </a:solid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1" name="矩形 40"/>
          <p:cNvSpPr/>
          <p:nvPr/>
        </p:nvSpPr>
        <p:spPr>
          <a:xfrm>
            <a:off x="3429794" y="2115344"/>
            <a:ext cx="1981200" cy="707886"/>
          </a:xfrm>
          <a:prstGeom prst="rect">
            <a:avLst/>
          </a:prstGeom>
        </p:spPr>
        <p:txBody>
          <a:bodyPr wrap="square">
            <a:spAutoFit/>
          </a:bodyPr>
          <a:lstStyle/>
          <a:p>
            <a:pPr algn="r"/>
            <a:r>
              <a:rPr lang="zh-CN" altLang="en-US" sz="2800" b="1" dirty="0" smtClean="0">
                <a:solidFill>
                  <a:schemeClr val="bg1"/>
                </a:solidFill>
                <a:latin typeface="微软雅黑" panose="020B0503020204020204" pitchFamily="34" charset="-122"/>
                <a:ea typeface="微软雅黑" panose="020B0503020204020204" pitchFamily="34" charset="-122"/>
              </a:rPr>
              <a:t>毒品与犯罪</a:t>
            </a:r>
            <a:r>
              <a:rPr lang="zh-CN" altLang="en-US" sz="1200" b="1" dirty="0" smtClean="0">
                <a:solidFill>
                  <a:schemeClr val="bg1"/>
                </a:solidFill>
                <a:latin typeface="楷体" pitchFamily="49" charset="-122"/>
                <a:ea typeface="楷体" pitchFamily="49" charset="-122"/>
              </a:rPr>
              <a:t>常见的几种类型                </a:t>
            </a:r>
            <a:endParaRPr lang="zh-CN" altLang="en-US" sz="1200" b="1" dirty="0">
              <a:solidFill>
                <a:schemeClr val="bg1"/>
              </a:solidFill>
              <a:latin typeface="楷体" pitchFamily="49" charset="-122"/>
              <a:ea typeface="楷体" pitchFamily="49" charset="-122"/>
            </a:endParaRPr>
          </a:p>
        </p:txBody>
      </p:sp>
      <p:cxnSp>
        <p:nvCxnSpPr>
          <p:cNvPr id="50" name="直接连接符 49"/>
          <p:cNvCxnSpPr>
            <a:stCxn id="42" idx="2"/>
          </p:cNvCxnSpPr>
          <p:nvPr/>
        </p:nvCxnSpPr>
        <p:spPr>
          <a:xfrm flipH="1">
            <a:off x="2743994" y="3715544"/>
            <a:ext cx="304800" cy="1295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53" name="图片 52" descr="图片3.png"/>
          <p:cNvPicPr>
            <a:picLocks noChangeAspect="1"/>
          </p:cNvPicPr>
          <p:nvPr/>
        </p:nvPicPr>
        <p:blipFill>
          <a:blip r:embed="rId2" cstate="print"/>
          <a:stretch>
            <a:fillRect/>
          </a:stretch>
        </p:blipFill>
        <p:spPr>
          <a:xfrm>
            <a:off x="0" y="5050608"/>
            <a:ext cx="9145588" cy="188960"/>
          </a:xfrm>
          <a:prstGeom prst="rect">
            <a:avLst/>
          </a:prstGeom>
        </p:spPr>
      </p:pic>
      <p:cxnSp>
        <p:nvCxnSpPr>
          <p:cNvPr id="56" name="直接连接符 55"/>
          <p:cNvCxnSpPr/>
          <p:nvPr/>
        </p:nvCxnSpPr>
        <p:spPr>
          <a:xfrm>
            <a:off x="0" y="5010944"/>
            <a:ext cx="274399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AutoShape 14"/>
          <p:cNvSpPr>
            <a:spLocks noChangeArrowheads="1"/>
          </p:cNvSpPr>
          <p:nvPr/>
        </p:nvSpPr>
        <p:spPr bwMode="auto">
          <a:xfrm>
            <a:off x="381794" y="2648744"/>
            <a:ext cx="2209800" cy="325967"/>
          </a:xfrm>
          <a:prstGeom prst="roundRect">
            <a:avLst>
              <a:gd name="adj" fmla="val 16667"/>
            </a:avLst>
          </a:prstGeom>
          <a:solidFill>
            <a:srgbClr val="DC0A16"/>
          </a:solidFill>
          <a:ln w="9525">
            <a:noFill/>
            <a:round/>
            <a:headEnd/>
            <a:tailEnd/>
          </a:ln>
          <a:effectLst/>
        </p:spPr>
        <p:txBody>
          <a:bodyPr wrap="none" anchor="ctr"/>
          <a:lstStyle/>
          <a:p>
            <a:r>
              <a:rPr lang="zh-CN" altLang="en-US" sz="1200" b="1" dirty="0" smtClean="0">
                <a:solidFill>
                  <a:schemeClr val="bg1"/>
                </a:solidFill>
                <a:latin typeface="楷体" pitchFamily="49" charset="-122"/>
                <a:ea typeface="楷体" pitchFamily="49" charset="-122"/>
              </a:rPr>
              <a:t>非法持有毒品罪</a:t>
            </a:r>
            <a:endParaRPr lang="zh-CN" altLang="en-US" sz="1200" dirty="0">
              <a:solidFill>
                <a:schemeClr val="bg1"/>
              </a:solidFill>
              <a:latin typeface="楷体" pitchFamily="49" charset="-122"/>
              <a:ea typeface="楷体" pitchFamily="49" charset="-122"/>
            </a:endParaRPr>
          </a:p>
        </p:txBody>
      </p:sp>
      <p:cxnSp>
        <p:nvCxnSpPr>
          <p:cNvPr id="59" name="直接连接符 58"/>
          <p:cNvCxnSpPr/>
          <p:nvPr/>
        </p:nvCxnSpPr>
        <p:spPr>
          <a:xfrm>
            <a:off x="5258594" y="4325144"/>
            <a:ext cx="381000" cy="6858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639594" y="5010944"/>
            <a:ext cx="350599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3201194" y="1048544"/>
            <a:ext cx="328936" cy="369332"/>
          </a:xfrm>
          <a:prstGeom prst="rect">
            <a:avLst/>
          </a:prstGeom>
        </p:spPr>
        <p:txBody>
          <a:bodyPr wrap="none">
            <a:spAutoFit/>
          </a:bodyPr>
          <a:lstStyle/>
          <a:p>
            <a:r>
              <a:rPr lang="en-US" altLang="zh-CN" dirty="0" smtClean="0">
                <a:solidFill>
                  <a:schemeClr val="bg1"/>
                </a:solidFill>
              </a:rPr>
              <a:t>01</a:t>
            </a:r>
            <a:endParaRPr lang="zh-CN" altLang="en-US" dirty="0">
              <a:solidFill>
                <a:schemeClr val="bg1"/>
              </a:solidFill>
            </a:endParaRPr>
          </a:p>
        </p:txBody>
      </p:sp>
      <p:sp>
        <p:nvSpPr>
          <p:cNvPr id="64" name="矩形 63"/>
          <p:cNvSpPr/>
          <p:nvPr/>
        </p:nvSpPr>
        <p:spPr>
          <a:xfrm>
            <a:off x="5856171" y="1810544"/>
            <a:ext cx="352982" cy="369332"/>
          </a:xfrm>
          <a:prstGeom prst="rect">
            <a:avLst/>
          </a:prstGeom>
        </p:spPr>
        <p:txBody>
          <a:bodyPr wrap="none">
            <a:spAutoFit/>
          </a:bodyPr>
          <a:lstStyle/>
          <a:p>
            <a:r>
              <a:rPr lang="en-US" altLang="zh-CN" dirty="0" smtClean="0">
                <a:solidFill>
                  <a:schemeClr val="bg1"/>
                </a:solidFill>
              </a:rPr>
              <a:t>03</a:t>
            </a:r>
            <a:endParaRPr lang="zh-CN" altLang="en-US" dirty="0">
              <a:solidFill>
                <a:schemeClr val="bg1"/>
              </a:solidFill>
            </a:endParaRPr>
          </a:p>
        </p:txBody>
      </p:sp>
      <p:sp>
        <p:nvSpPr>
          <p:cNvPr id="65" name="矩形 64"/>
          <p:cNvSpPr/>
          <p:nvPr/>
        </p:nvSpPr>
        <p:spPr>
          <a:xfrm>
            <a:off x="2885172" y="3258344"/>
            <a:ext cx="351379" cy="369332"/>
          </a:xfrm>
          <a:prstGeom prst="rect">
            <a:avLst/>
          </a:prstGeom>
        </p:spPr>
        <p:txBody>
          <a:bodyPr wrap="none">
            <a:spAutoFit/>
          </a:bodyPr>
          <a:lstStyle/>
          <a:p>
            <a:r>
              <a:rPr lang="en-US" altLang="zh-CN" dirty="0" smtClean="0">
                <a:solidFill>
                  <a:schemeClr val="bg1"/>
                </a:solidFill>
              </a:rPr>
              <a:t>02</a:t>
            </a:r>
            <a:endParaRPr lang="zh-CN" altLang="en-US" dirty="0">
              <a:solidFill>
                <a:schemeClr val="bg1"/>
              </a:solidFill>
            </a:endParaRPr>
          </a:p>
        </p:txBody>
      </p:sp>
      <p:sp>
        <p:nvSpPr>
          <p:cNvPr id="66" name="矩形 65"/>
          <p:cNvSpPr/>
          <p:nvPr/>
        </p:nvSpPr>
        <p:spPr>
          <a:xfrm>
            <a:off x="5086958" y="3867944"/>
            <a:ext cx="367408" cy="369332"/>
          </a:xfrm>
          <a:prstGeom prst="rect">
            <a:avLst/>
          </a:prstGeom>
        </p:spPr>
        <p:txBody>
          <a:bodyPr wrap="none">
            <a:spAutoFit/>
          </a:bodyPr>
          <a:lstStyle/>
          <a:p>
            <a:r>
              <a:rPr lang="en-US" altLang="zh-CN" dirty="0" smtClean="0">
                <a:solidFill>
                  <a:schemeClr val="bg1"/>
                </a:solidFill>
              </a:rPr>
              <a:t>04</a:t>
            </a:r>
            <a:endParaRPr lang="zh-CN" altLang="en-US" dirty="0">
              <a:solidFill>
                <a:schemeClr val="bg1"/>
              </a:solidFill>
            </a:endParaRPr>
          </a:p>
        </p:txBody>
      </p:sp>
      <p:sp>
        <p:nvSpPr>
          <p:cNvPr id="67" name="AutoShape 14"/>
          <p:cNvSpPr>
            <a:spLocks noChangeArrowheads="1"/>
          </p:cNvSpPr>
          <p:nvPr/>
        </p:nvSpPr>
        <p:spPr bwMode="auto">
          <a:xfrm>
            <a:off x="5715794" y="4477544"/>
            <a:ext cx="3429794" cy="478367"/>
          </a:xfrm>
          <a:prstGeom prst="roundRect">
            <a:avLst>
              <a:gd name="adj" fmla="val 16667"/>
            </a:avLst>
          </a:prstGeom>
          <a:solidFill>
            <a:srgbClr val="DC0A16"/>
          </a:solidFill>
          <a:ln w="9525">
            <a:noFill/>
            <a:round/>
            <a:headEnd/>
            <a:tailEnd/>
          </a:ln>
          <a:effectLst/>
        </p:spPr>
        <p:txBody>
          <a:bodyPr wrap="none" anchor="ctr"/>
          <a:lstStyle/>
          <a:p>
            <a:r>
              <a:rPr lang="zh-CN" altLang="en-US" sz="1100" b="1" dirty="0" smtClean="0">
                <a:solidFill>
                  <a:schemeClr val="bg1"/>
                </a:solidFill>
                <a:latin typeface="楷体" pitchFamily="49" charset="-122"/>
                <a:ea typeface="楷体" pitchFamily="49" charset="-122"/>
              </a:rPr>
              <a:t>警示：毒品的泛滥容易催生暴力犯</a:t>
            </a:r>
            <a:r>
              <a:rPr lang="zh-CN" altLang="en-US" sz="1100" b="1" smtClean="0">
                <a:solidFill>
                  <a:schemeClr val="bg1"/>
                </a:solidFill>
                <a:latin typeface="楷体" pitchFamily="49" charset="-122"/>
                <a:ea typeface="楷体" pitchFamily="49" charset="-122"/>
              </a:rPr>
              <a:t>罪，影响社</a:t>
            </a:r>
            <a:r>
              <a:rPr lang="zh-CN" altLang="en-US" sz="1100" b="1" dirty="0" smtClean="0">
                <a:solidFill>
                  <a:schemeClr val="bg1"/>
                </a:solidFill>
                <a:latin typeface="楷体" pitchFamily="49" charset="-122"/>
                <a:ea typeface="楷体" pitchFamily="49" charset="-122"/>
              </a:rPr>
              <a:t>会治安</a:t>
            </a:r>
            <a:endParaRPr lang="zh-CN" altLang="en-US" sz="1100" dirty="0">
              <a:solidFill>
                <a:schemeClr val="bg1"/>
              </a:solidFill>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63">
                                            <p:txEl>
                                              <p:pRg st="0" end="0"/>
                                            </p:txEl>
                                          </p:spTgt>
                                        </p:tgtEl>
                                        <p:attrNameLst>
                                          <p:attrName>style.visibility</p:attrName>
                                        </p:attrNameLst>
                                      </p:cBhvr>
                                      <p:to>
                                        <p:strVal val="visible"/>
                                      </p:to>
                                    </p:set>
                                    <p:animEffect transition="in" filter="strips(downLeft)">
                                      <p:cBhvr>
                                        <p:cTn id="44" dur="500"/>
                                        <p:tgtEl>
                                          <p:spTgt spid="6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6"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Horizont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6"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inHorizontal)">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Effect transition="in" filter="dissolve">
                                      <p:cBhvr>
                                        <p:cTn id="66" dur="500"/>
                                        <p:tgtEl>
                                          <p:spTgt spid="25">
                                            <p:txEl>
                                              <p:pRg st="0" end="0"/>
                                            </p:txEl>
                                          </p:spTgt>
                                        </p:tgtEl>
                                      </p:cBhvr>
                                    </p:animEffect>
                                  </p:childTnLst>
                                </p:cTn>
                              </p:par>
                              <p:par>
                                <p:cTn id="67" presetID="9" presetClass="entr" presetSubtype="0" fill="hold" nodeType="withEffect">
                                  <p:stCondLst>
                                    <p:cond delay="0"/>
                                  </p:stCondLst>
                                  <p:childTnLst>
                                    <p:set>
                                      <p:cBhvr>
                                        <p:cTn id="68" dur="1" fill="hold">
                                          <p:stCondLst>
                                            <p:cond delay="0"/>
                                          </p:stCondLst>
                                        </p:cTn>
                                        <p:tgtEl>
                                          <p:spTgt spid="25">
                                            <p:txEl>
                                              <p:pRg st="1" end="1"/>
                                            </p:txEl>
                                          </p:spTgt>
                                        </p:tgtEl>
                                        <p:attrNameLst>
                                          <p:attrName>style.visibility</p:attrName>
                                        </p:attrNameLst>
                                      </p:cBhvr>
                                      <p:to>
                                        <p:strVal val="visible"/>
                                      </p:to>
                                    </p:set>
                                    <p:animEffect transition="in" filter="dissolve">
                                      <p:cBhvr>
                                        <p:cTn id="69" dur="500"/>
                                        <p:tgtEl>
                                          <p:spTgt spid="25">
                                            <p:txEl>
                                              <p:pRg st="1" end="1"/>
                                            </p:txEl>
                                          </p:spTgt>
                                        </p:tgtEl>
                                      </p:cBhvr>
                                    </p:animEffect>
                                  </p:childTnLst>
                                </p:cTn>
                              </p:par>
                              <p:par>
                                <p:cTn id="70" presetID="9" presetClass="entr" presetSubtype="0" fill="hold" nodeType="withEffect">
                                  <p:stCondLst>
                                    <p:cond delay="0"/>
                                  </p:stCondLst>
                                  <p:childTnLst>
                                    <p:set>
                                      <p:cBhvr>
                                        <p:cTn id="71" dur="1" fill="hold">
                                          <p:stCondLst>
                                            <p:cond delay="0"/>
                                          </p:stCondLst>
                                        </p:cTn>
                                        <p:tgtEl>
                                          <p:spTgt spid="25">
                                            <p:txEl>
                                              <p:pRg st="2" end="2"/>
                                            </p:txEl>
                                          </p:spTgt>
                                        </p:tgtEl>
                                        <p:attrNameLst>
                                          <p:attrName>style.visibility</p:attrName>
                                        </p:attrNameLst>
                                      </p:cBhvr>
                                      <p:to>
                                        <p:strVal val="visible"/>
                                      </p:to>
                                    </p:set>
                                    <p:animEffect transition="in" filter="dissolve">
                                      <p:cBhvr>
                                        <p:cTn id="72" dur="500"/>
                                        <p:tgtEl>
                                          <p:spTgt spid="25">
                                            <p:txEl>
                                              <p:pRg st="2" end="2"/>
                                            </p:txEl>
                                          </p:spTgt>
                                        </p:tgtEl>
                                      </p:cBhvr>
                                    </p:animEffect>
                                  </p:childTnLst>
                                </p:cTn>
                              </p:par>
                              <p:par>
                                <p:cTn id="73" presetID="9" presetClass="entr" presetSubtype="0" fill="hold" nodeType="withEffect">
                                  <p:stCondLst>
                                    <p:cond delay="0"/>
                                  </p:stCondLst>
                                  <p:childTnLst>
                                    <p:set>
                                      <p:cBhvr>
                                        <p:cTn id="74" dur="1" fill="hold">
                                          <p:stCondLst>
                                            <p:cond delay="0"/>
                                          </p:stCondLst>
                                        </p:cTn>
                                        <p:tgtEl>
                                          <p:spTgt spid="25">
                                            <p:txEl>
                                              <p:pRg st="3" end="3"/>
                                            </p:txEl>
                                          </p:spTgt>
                                        </p:tgtEl>
                                        <p:attrNameLst>
                                          <p:attrName>style.visibility</p:attrName>
                                        </p:attrNameLst>
                                      </p:cBhvr>
                                      <p:to>
                                        <p:strVal val="visible"/>
                                      </p:to>
                                    </p:set>
                                    <p:animEffect transition="in" filter="dissolve">
                                      <p:cBhvr>
                                        <p:cTn id="75" dur="500"/>
                                        <p:tgtEl>
                                          <p:spTgt spid="25">
                                            <p:txEl>
                                              <p:pRg st="3" end="3"/>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0" fill="hold" grpId="0" nodeType="click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Effect transition="in" filter="fade">
                                      <p:cBhvr>
                                        <p:cTn id="82" dur="500"/>
                                        <p:tgtEl>
                                          <p:spTgt spid="42"/>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65">
                                            <p:txEl>
                                              <p:pRg st="0" end="0"/>
                                            </p:txEl>
                                          </p:spTgt>
                                        </p:tgtEl>
                                        <p:attrNameLst>
                                          <p:attrName>style.visibility</p:attrName>
                                        </p:attrNameLst>
                                      </p:cBhvr>
                                      <p:to>
                                        <p:strVal val="visible"/>
                                      </p:to>
                                    </p:set>
                                    <p:animEffect transition="in" filter="strips(downLeft)">
                                      <p:cBhvr>
                                        <p:cTn id="87" dur="500"/>
                                        <p:tgtEl>
                                          <p:spTgt spid="65">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6" fill="hold" nodeType="click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barn(inHorizontal)">
                                      <p:cBhvr>
                                        <p:cTn id="92" dur="500"/>
                                        <p:tgtEl>
                                          <p:spTgt spid="50"/>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6" fill="hold" nodeType="click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barn(inHorizontal)">
                                      <p:cBhvr>
                                        <p:cTn id="97" dur="500"/>
                                        <p:tgtEl>
                                          <p:spTgt spid="56"/>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grpId="0" nodeType="click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dissolve">
                                      <p:cBhvr>
                                        <p:cTn id="102" dur="500"/>
                                        <p:tgtEl>
                                          <p:spTgt spid="57"/>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nodeType="clickEffect">
                                  <p:stCondLst>
                                    <p:cond delay="0"/>
                                  </p:stCondLst>
                                  <p:childTnLst>
                                    <p:set>
                                      <p:cBhvr>
                                        <p:cTn id="106" dur="1" fill="hold">
                                          <p:stCondLst>
                                            <p:cond delay="0"/>
                                          </p:stCondLst>
                                        </p:cTn>
                                        <p:tgtEl>
                                          <p:spTgt spid="27">
                                            <p:txEl>
                                              <p:pRg st="0" end="0"/>
                                            </p:txEl>
                                          </p:spTgt>
                                        </p:tgtEl>
                                        <p:attrNameLst>
                                          <p:attrName>style.visibility</p:attrName>
                                        </p:attrNameLst>
                                      </p:cBhvr>
                                      <p:to>
                                        <p:strVal val="visible"/>
                                      </p:to>
                                    </p:set>
                                    <p:animEffect transition="in" filter="dissolve">
                                      <p:cBhvr>
                                        <p:cTn id="107" dur="500"/>
                                        <p:tgtEl>
                                          <p:spTgt spid="27">
                                            <p:txEl>
                                              <p:pRg st="0" end="0"/>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0" fill="hold" grpId="0" nodeType="click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0" fill="hold" nodeType="clickEffect">
                                  <p:stCondLst>
                                    <p:cond delay="0"/>
                                  </p:stCondLst>
                                  <p:childTnLst>
                                    <p:set>
                                      <p:cBhvr>
                                        <p:cTn id="118" dur="1" fill="hold">
                                          <p:stCondLst>
                                            <p:cond delay="0"/>
                                          </p:stCondLst>
                                        </p:cTn>
                                        <p:tgtEl>
                                          <p:spTgt spid="64">
                                            <p:txEl>
                                              <p:pRg st="0" end="0"/>
                                            </p:txEl>
                                          </p:spTgt>
                                        </p:tgtEl>
                                        <p:attrNameLst>
                                          <p:attrName>style.visibility</p:attrName>
                                        </p:attrNameLst>
                                      </p:cBhvr>
                                      <p:to>
                                        <p:strVal val="visible"/>
                                      </p:to>
                                    </p:set>
                                    <p:anim calcmode="lin" valueType="num">
                                      <p:cBhvr>
                                        <p:cTn id="119" dur="5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120" dur="5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121" dur="500"/>
                                        <p:tgtEl>
                                          <p:spTgt spid="64">
                                            <p:txEl>
                                              <p:pRg st="0" end="0"/>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16" presetClass="entr" presetSubtype="26" fill="hold" nodeType="clickEffect">
                                  <p:stCondLst>
                                    <p:cond delay="0"/>
                                  </p:stCondLst>
                                  <p:childTnLst>
                                    <p:set>
                                      <p:cBhvr>
                                        <p:cTn id="125" dur="1" fill="hold">
                                          <p:stCondLst>
                                            <p:cond delay="0"/>
                                          </p:stCondLst>
                                        </p:cTn>
                                        <p:tgtEl>
                                          <p:spTgt spid="22"/>
                                        </p:tgtEl>
                                        <p:attrNameLst>
                                          <p:attrName>style.visibility</p:attrName>
                                        </p:attrNameLst>
                                      </p:cBhvr>
                                      <p:to>
                                        <p:strVal val="visible"/>
                                      </p:to>
                                    </p:set>
                                    <p:animEffect transition="in" filter="barn(inHorizontal)">
                                      <p:cBhvr>
                                        <p:cTn id="126" dur="500"/>
                                        <p:tgtEl>
                                          <p:spTgt spid="22"/>
                                        </p:tgtEl>
                                      </p:cBhvr>
                                    </p:animEffect>
                                  </p:childTnLst>
                                </p:cTn>
                              </p:par>
                            </p:childTnLst>
                          </p:cTn>
                        </p:par>
                      </p:childTnLst>
                    </p:cTn>
                  </p:par>
                  <p:par>
                    <p:cTn id="127" fill="hold">
                      <p:stCondLst>
                        <p:cond delay="indefinite"/>
                      </p:stCondLst>
                      <p:childTnLst>
                        <p:par>
                          <p:cTn id="128" fill="hold">
                            <p:stCondLst>
                              <p:cond delay="0"/>
                            </p:stCondLst>
                            <p:childTnLst>
                              <p:par>
                                <p:cTn id="129" presetID="16" presetClass="entr" presetSubtype="26" fill="hold" nodeType="click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barn(inHorizontal)">
                                      <p:cBhvr>
                                        <p:cTn id="131" dur="500"/>
                                        <p:tgtEl>
                                          <p:spTgt spid="24"/>
                                        </p:tgtEl>
                                      </p:cBhvr>
                                    </p:animEffect>
                                  </p:childTnLst>
                                </p:cTn>
                              </p:par>
                            </p:childTnLst>
                          </p:cTn>
                        </p:par>
                      </p:childTnLst>
                    </p:cTn>
                  </p:par>
                  <p:par>
                    <p:cTn id="132" fill="hold">
                      <p:stCondLst>
                        <p:cond delay="indefinite"/>
                      </p:stCondLst>
                      <p:childTnLst>
                        <p:par>
                          <p:cTn id="133" fill="hold">
                            <p:stCondLst>
                              <p:cond delay="0"/>
                            </p:stCondLst>
                            <p:childTnLst>
                              <p:par>
                                <p:cTn id="134" presetID="53" presetClass="entr" presetSubtype="0" fill="hold" grpId="0" nodeType="click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p:cTn id="136" dur="500" fill="hold"/>
                                        <p:tgtEl>
                                          <p:spTgt spid="37"/>
                                        </p:tgtEl>
                                        <p:attrNameLst>
                                          <p:attrName>ppt_w</p:attrName>
                                        </p:attrNameLst>
                                      </p:cBhvr>
                                      <p:tavLst>
                                        <p:tav tm="0">
                                          <p:val>
                                            <p:fltVal val="0"/>
                                          </p:val>
                                        </p:tav>
                                        <p:tav tm="100000">
                                          <p:val>
                                            <p:strVal val="#ppt_w"/>
                                          </p:val>
                                        </p:tav>
                                      </p:tavLst>
                                    </p:anim>
                                    <p:anim calcmode="lin" valueType="num">
                                      <p:cBhvr>
                                        <p:cTn id="137" dur="500" fill="hold"/>
                                        <p:tgtEl>
                                          <p:spTgt spid="37"/>
                                        </p:tgtEl>
                                        <p:attrNameLst>
                                          <p:attrName>ppt_h</p:attrName>
                                        </p:attrNameLst>
                                      </p:cBhvr>
                                      <p:tavLst>
                                        <p:tav tm="0">
                                          <p:val>
                                            <p:fltVal val="0"/>
                                          </p:val>
                                        </p:tav>
                                        <p:tav tm="100000">
                                          <p:val>
                                            <p:strVal val="#ppt_h"/>
                                          </p:val>
                                        </p:tav>
                                      </p:tavLst>
                                    </p:anim>
                                    <p:animEffect transition="in" filter="fade">
                                      <p:cBhvr>
                                        <p:cTn id="138" dur="500"/>
                                        <p:tgtEl>
                                          <p:spTgt spid="37"/>
                                        </p:tgtEl>
                                      </p:cBhvr>
                                    </p:animEffect>
                                  </p:childTnLst>
                                </p:cTn>
                              </p:par>
                            </p:childTnLst>
                          </p:cTn>
                        </p:par>
                      </p:childTnLst>
                    </p:cTn>
                  </p:par>
                  <p:par>
                    <p:cTn id="139" fill="hold">
                      <p:stCondLst>
                        <p:cond delay="indefinite"/>
                      </p:stCondLst>
                      <p:childTnLst>
                        <p:par>
                          <p:cTn id="140" fill="hold">
                            <p:stCondLst>
                              <p:cond delay="0"/>
                            </p:stCondLst>
                            <p:childTnLst>
                              <p:par>
                                <p:cTn id="141" presetID="9" presetClass="entr" presetSubtype="0" fill="hold" nodeType="clickEffect">
                                  <p:stCondLst>
                                    <p:cond delay="0"/>
                                  </p:stCondLst>
                                  <p:childTnLst>
                                    <p:set>
                                      <p:cBhvr>
                                        <p:cTn id="142" dur="1" fill="hold">
                                          <p:stCondLst>
                                            <p:cond delay="0"/>
                                          </p:stCondLst>
                                        </p:cTn>
                                        <p:tgtEl>
                                          <p:spTgt spid="29">
                                            <p:txEl>
                                              <p:pRg st="0" end="0"/>
                                            </p:txEl>
                                          </p:spTgt>
                                        </p:tgtEl>
                                        <p:attrNameLst>
                                          <p:attrName>style.visibility</p:attrName>
                                        </p:attrNameLst>
                                      </p:cBhvr>
                                      <p:to>
                                        <p:strVal val="visible"/>
                                      </p:to>
                                    </p:set>
                                    <p:animEffect transition="in" filter="dissolve">
                                      <p:cBhvr>
                                        <p:cTn id="143" dur="500"/>
                                        <p:tgtEl>
                                          <p:spTgt spid="29">
                                            <p:txEl>
                                              <p:pRg st="0" end="0"/>
                                            </p:txEl>
                                          </p:spTgt>
                                        </p:tgtEl>
                                      </p:cBhvr>
                                    </p:animEffect>
                                  </p:childTnLst>
                                </p:cTn>
                              </p:par>
                              <p:par>
                                <p:cTn id="144" presetID="9" presetClass="entr" presetSubtype="0" fill="hold" nodeType="withEffect">
                                  <p:stCondLst>
                                    <p:cond delay="0"/>
                                  </p:stCondLst>
                                  <p:childTnLst>
                                    <p:set>
                                      <p:cBhvr>
                                        <p:cTn id="145" dur="1" fill="hold">
                                          <p:stCondLst>
                                            <p:cond delay="0"/>
                                          </p:stCondLst>
                                        </p:cTn>
                                        <p:tgtEl>
                                          <p:spTgt spid="29">
                                            <p:txEl>
                                              <p:pRg st="1" end="1"/>
                                            </p:txEl>
                                          </p:spTgt>
                                        </p:tgtEl>
                                        <p:attrNameLst>
                                          <p:attrName>style.visibility</p:attrName>
                                        </p:attrNameLst>
                                      </p:cBhvr>
                                      <p:to>
                                        <p:strVal val="visible"/>
                                      </p:to>
                                    </p:set>
                                    <p:animEffect transition="in" filter="dissolve">
                                      <p:cBhvr>
                                        <p:cTn id="146" dur="500"/>
                                        <p:tgtEl>
                                          <p:spTgt spid="29">
                                            <p:txEl>
                                              <p:pRg st="1" end="1"/>
                                            </p:txEl>
                                          </p:spTgt>
                                        </p:tgtEl>
                                      </p:cBhvr>
                                    </p:animEffect>
                                  </p:childTnLst>
                                </p:cTn>
                              </p:par>
                              <p:par>
                                <p:cTn id="147" presetID="9" presetClass="entr" presetSubtype="0" fill="hold" nodeType="withEffect">
                                  <p:stCondLst>
                                    <p:cond delay="0"/>
                                  </p:stCondLst>
                                  <p:childTnLst>
                                    <p:set>
                                      <p:cBhvr>
                                        <p:cTn id="148" dur="1" fill="hold">
                                          <p:stCondLst>
                                            <p:cond delay="0"/>
                                          </p:stCondLst>
                                        </p:cTn>
                                        <p:tgtEl>
                                          <p:spTgt spid="29">
                                            <p:txEl>
                                              <p:pRg st="2" end="2"/>
                                            </p:txEl>
                                          </p:spTgt>
                                        </p:tgtEl>
                                        <p:attrNameLst>
                                          <p:attrName>style.visibility</p:attrName>
                                        </p:attrNameLst>
                                      </p:cBhvr>
                                      <p:to>
                                        <p:strVal val="visible"/>
                                      </p:to>
                                    </p:set>
                                    <p:animEffect transition="in" filter="dissolve">
                                      <p:cBhvr>
                                        <p:cTn id="149" dur="500"/>
                                        <p:tgtEl>
                                          <p:spTgt spid="29">
                                            <p:txEl>
                                              <p:pRg st="2" end="2"/>
                                            </p:txEl>
                                          </p:spTgt>
                                        </p:tgtEl>
                                      </p:cBhvr>
                                    </p:animEffect>
                                  </p:childTnLst>
                                </p:cTn>
                              </p:par>
                              <p:par>
                                <p:cTn id="150" presetID="9" presetClass="entr" presetSubtype="0" fill="hold" nodeType="withEffect">
                                  <p:stCondLst>
                                    <p:cond delay="0"/>
                                  </p:stCondLst>
                                  <p:childTnLst>
                                    <p:set>
                                      <p:cBhvr>
                                        <p:cTn id="151" dur="1" fill="hold">
                                          <p:stCondLst>
                                            <p:cond delay="0"/>
                                          </p:stCondLst>
                                        </p:cTn>
                                        <p:tgtEl>
                                          <p:spTgt spid="29">
                                            <p:txEl>
                                              <p:pRg st="3" end="3"/>
                                            </p:txEl>
                                          </p:spTgt>
                                        </p:tgtEl>
                                        <p:attrNameLst>
                                          <p:attrName>style.visibility</p:attrName>
                                        </p:attrNameLst>
                                      </p:cBhvr>
                                      <p:to>
                                        <p:strVal val="visible"/>
                                      </p:to>
                                    </p:set>
                                    <p:animEffect transition="in" filter="dissolve">
                                      <p:cBhvr>
                                        <p:cTn id="152" dur="500"/>
                                        <p:tgtEl>
                                          <p:spTgt spid="29">
                                            <p:txEl>
                                              <p:pRg st="3" end="3"/>
                                            </p:txEl>
                                          </p:spTgt>
                                        </p:tgtEl>
                                      </p:cBhvr>
                                    </p:animEffect>
                                  </p:childTnLst>
                                </p:cTn>
                              </p:par>
                              <p:par>
                                <p:cTn id="153" presetID="9" presetClass="entr" presetSubtype="0" fill="hold" nodeType="withEffect">
                                  <p:stCondLst>
                                    <p:cond delay="0"/>
                                  </p:stCondLst>
                                  <p:childTnLst>
                                    <p:set>
                                      <p:cBhvr>
                                        <p:cTn id="154" dur="1" fill="hold">
                                          <p:stCondLst>
                                            <p:cond delay="0"/>
                                          </p:stCondLst>
                                        </p:cTn>
                                        <p:tgtEl>
                                          <p:spTgt spid="29">
                                            <p:txEl>
                                              <p:pRg st="4" end="4"/>
                                            </p:txEl>
                                          </p:spTgt>
                                        </p:tgtEl>
                                        <p:attrNameLst>
                                          <p:attrName>style.visibility</p:attrName>
                                        </p:attrNameLst>
                                      </p:cBhvr>
                                      <p:to>
                                        <p:strVal val="visible"/>
                                      </p:to>
                                    </p:set>
                                    <p:animEffect transition="in" filter="dissolve">
                                      <p:cBhvr>
                                        <p:cTn id="155" dur="500"/>
                                        <p:tgtEl>
                                          <p:spTgt spid="29">
                                            <p:txEl>
                                              <p:pRg st="4" end="4"/>
                                            </p:txEl>
                                          </p:spTgt>
                                        </p:tgtEl>
                                      </p:cBhvr>
                                    </p:animEffect>
                                  </p:childTnLst>
                                </p:cTn>
                              </p:par>
                              <p:par>
                                <p:cTn id="156" presetID="9" presetClass="entr" presetSubtype="0" fill="hold" nodeType="withEffect">
                                  <p:stCondLst>
                                    <p:cond delay="0"/>
                                  </p:stCondLst>
                                  <p:childTnLst>
                                    <p:set>
                                      <p:cBhvr>
                                        <p:cTn id="157" dur="1" fill="hold">
                                          <p:stCondLst>
                                            <p:cond delay="0"/>
                                          </p:stCondLst>
                                        </p:cTn>
                                        <p:tgtEl>
                                          <p:spTgt spid="29">
                                            <p:txEl>
                                              <p:pRg st="5" end="5"/>
                                            </p:txEl>
                                          </p:spTgt>
                                        </p:tgtEl>
                                        <p:attrNameLst>
                                          <p:attrName>style.visibility</p:attrName>
                                        </p:attrNameLst>
                                      </p:cBhvr>
                                      <p:to>
                                        <p:strVal val="visible"/>
                                      </p:to>
                                    </p:set>
                                    <p:animEffect transition="in" filter="dissolve">
                                      <p:cBhvr>
                                        <p:cTn id="158" dur="500"/>
                                        <p:tgtEl>
                                          <p:spTgt spid="29">
                                            <p:txEl>
                                              <p:pRg st="5" end="5"/>
                                            </p:txEl>
                                          </p:spTgt>
                                        </p:tgtEl>
                                      </p:cBhvr>
                                    </p:animEffect>
                                  </p:childTnLst>
                                </p:cTn>
                              </p:par>
                              <p:par>
                                <p:cTn id="159" presetID="9" presetClass="entr" presetSubtype="0" fill="hold" nodeType="withEffect">
                                  <p:stCondLst>
                                    <p:cond delay="0"/>
                                  </p:stCondLst>
                                  <p:childTnLst>
                                    <p:set>
                                      <p:cBhvr>
                                        <p:cTn id="160" dur="1" fill="hold">
                                          <p:stCondLst>
                                            <p:cond delay="0"/>
                                          </p:stCondLst>
                                        </p:cTn>
                                        <p:tgtEl>
                                          <p:spTgt spid="29">
                                            <p:txEl>
                                              <p:pRg st="6" end="6"/>
                                            </p:txEl>
                                          </p:spTgt>
                                        </p:tgtEl>
                                        <p:attrNameLst>
                                          <p:attrName>style.visibility</p:attrName>
                                        </p:attrNameLst>
                                      </p:cBhvr>
                                      <p:to>
                                        <p:strVal val="visible"/>
                                      </p:to>
                                    </p:set>
                                    <p:animEffect transition="in" filter="dissolve">
                                      <p:cBhvr>
                                        <p:cTn id="161" dur="500"/>
                                        <p:tgtEl>
                                          <p:spTgt spid="29">
                                            <p:txEl>
                                              <p:pRg st="6" end="6"/>
                                            </p:txEl>
                                          </p:spTgt>
                                        </p:tgtEl>
                                      </p:cBhvr>
                                    </p:animEffect>
                                  </p:childTnLst>
                                </p:cTn>
                              </p:par>
                            </p:childTnLst>
                          </p:cTn>
                        </p:par>
                      </p:childTnLst>
                    </p:cTn>
                  </p:par>
                  <p:par>
                    <p:cTn id="162" fill="hold">
                      <p:stCondLst>
                        <p:cond delay="indefinite"/>
                      </p:stCondLst>
                      <p:childTnLst>
                        <p:par>
                          <p:cTn id="163" fill="hold">
                            <p:stCondLst>
                              <p:cond delay="0"/>
                            </p:stCondLst>
                            <p:childTnLst>
                              <p:par>
                                <p:cTn id="164" presetID="53" presetClass="entr" presetSubtype="0" fill="hold" grpId="0" nodeType="clickEffect">
                                  <p:stCondLst>
                                    <p:cond delay="0"/>
                                  </p:stCondLst>
                                  <p:childTnLst>
                                    <p:set>
                                      <p:cBhvr>
                                        <p:cTn id="165" dur="1" fill="hold">
                                          <p:stCondLst>
                                            <p:cond delay="0"/>
                                          </p:stCondLst>
                                        </p:cTn>
                                        <p:tgtEl>
                                          <p:spTgt spid="43"/>
                                        </p:tgtEl>
                                        <p:attrNameLst>
                                          <p:attrName>style.visibility</p:attrName>
                                        </p:attrNameLst>
                                      </p:cBhvr>
                                      <p:to>
                                        <p:strVal val="visible"/>
                                      </p:to>
                                    </p:set>
                                    <p:anim calcmode="lin" valueType="num">
                                      <p:cBhvr>
                                        <p:cTn id="166" dur="500" fill="hold"/>
                                        <p:tgtEl>
                                          <p:spTgt spid="43"/>
                                        </p:tgtEl>
                                        <p:attrNameLst>
                                          <p:attrName>ppt_w</p:attrName>
                                        </p:attrNameLst>
                                      </p:cBhvr>
                                      <p:tavLst>
                                        <p:tav tm="0">
                                          <p:val>
                                            <p:fltVal val="0"/>
                                          </p:val>
                                        </p:tav>
                                        <p:tav tm="100000">
                                          <p:val>
                                            <p:strVal val="#ppt_w"/>
                                          </p:val>
                                        </p:tav>
                                      </p:tavLst>
                                    </p:anim>
                                    <p:anim calcmode="lin" valueType="num">
                                      <p:cBhvr>
                                        <p:cTn id="167" dur="500" fill="hold"/>
                                        <p:tgtEl>
                                          <p:spTgt spid="43"/>
                                        </p:tgtEl>
                                        <p:attrNameLst>
                                          <p:attrName>ppt_h</p:attrName>
                                        </p:attrNameLst>
                                      </p:cBhvr>
                                      <p:tavLst>
                                        <p:tav tm="0">
                                          <p:val>
                                            <p:fltVal val="0"/>
                                          </p:val>
                                        </p:tav>
                                        <p:tav tm="100000">
                                          <p:val>
                                            <p:strVal val="#ppt_h"/>
                                          </p:val>
                                        </p:tav>
                                      </p:tavLst>
                                    </p:anim>
                                    <p:animEffect transition="in" filter="fade">
                                      <p:cBhvr>
                                        <p:cTn id="168" dur="500"/>
                                        <p:tgtEl>
                                          <p:spTgt spid="43"/>
                                        </p:tgtEl>
                                      </p:cBhvr>
                                    </p:animEffect>
                                  </p:childTnLst>
                                </p:cTn>
                              </p:par>
                            </p:childTnLst>
                          </p:cTn>
                        </p:par>
                      </p:childTnLst>
                    </p:cTn>
                  </p:par>
                  <p:par>
                    <p:cTn id="169" fill="hold">
                      <p:stCondLst>
                        <p:cond delay="indefinite"/>
                      </p:stCondLst>
                      <p:childTnLst>
                        <p:par>
                          <p:cTn id="170" fill="hold">
                            <p:stCondLst>
                              <p:cond delay="0"/>
                            </p:stCondLst>
                            <p:childTnLst>
                              <p:par>
                                <p:cTn id="171" presetID="53" presetClass="entr" presetSubtype="0" fill="hold" nodeType="clickEffect">
                                  <p:stCondLst>
                                    <p:cond delay="0"/>
                                  </p:stCondLst>
                                  <p:childTnLst>
                                    <p:set>
                                      <p:cBhvr>
                                        <p:cTn id="172" dur="1" fill="hold">
                                          <p:stCondLst>
                                            <p:cond delay="0"/>
                                          </p:stCondLst>
                                        </p:cTn>
                                        <p:tgtEl>
                                          <p:spTgt spid="66">
                                            <p:txEl>
                                              <p:pRg st="0" end="0"/>
                                            </p:txEl>
                                          </p:spTgt>
                                        </p:tgtEl>
                                        <p:attrNameLst>
                                          <p:attrName>style.visibility</p:attrName>
                                        </p:attrNameLst>
                                      </p:cBhvr>
                                      <p:to>
                                        <p:strVal val="visible"/>
                                      </p:to>
                                    </p:set>
                                    <p:anim calcmode="lin" valueType="num">
                                      <p:cBhvr>
                                        <p:cTn id="173" dur="5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174" dur="5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175" dur="500"/>
                                        <p:tgtEl>
                                          <p:spTgt spid="66">
                                            <p:txEl>
                                              <p:pRg st="0" end="0"/>
                                            </p:txEl>
                                          </p:spTgt>
                                        </p:tgtEl>
                                      </p:cBhvr>
                                    </p:animEffect>
                                  </p:childTnLst>
                                </p:cTn>
                              </p:par>
                            </p:childTnLst>
                          </p:cTn>
                        </p:par>
                      </p:childTnLst>
                    </p:cTn>
                  </p:par>
                  <p:par>
                    <p:cTn id="176" fill="hold">
                      <p:stCondLst>
                        <p:cond delay="indefinite"/>
                      </p:stCondLst>
                      <p:childTnLst>
                        <p:par>
                          <p:cTn id="177" fill="hold">
                            <p:stCondLst>
                              <p:cond delay="0"/>
                            </p:stCondLst>
                            <p:childTnLst>
                              <p:par>
                                <p:cTn id="178" presetID="16" presetClass="entr" presetSubtype="26" fill="hold" nodeType="clickEffect">
                                  <p:stCondLst>
                                    <p:cond delay="0"/>
                                  </p:stCondLst>
                                  <p:childTnLst>
                                    <p:set>
                                      <p:cBhvr>
                                        <p:cTn id="179" dur="1" fill="hold">
                                          <p:stCondLst>
                                            <p:cond delay="0"/>
                                          </p:stCondLst>
                                        </p:cTn>
                                        <p:tgtEl>
                                          <p:spTgt spid="59"/>
                                        </p:tgtEl>
                                        <p:attrNameLst>
                                          <p:attrName>style.visibility</p:attrName>
                                        </p:attrNameLst>
                                      </p:cBhvr>
                                      <p:to>
                                        <p:strVal val="visible"/>
                                      </p:to>
                                    </p:set>
                                    <p:animEffect transition="in" filter="barn(inHorizontal)">
                                      <p:cBhvr>
                                        <p:cTn id="180" dur="500"/>
                                        <p:tgtEl>
                                          <p:spTgt spid="59"/>
                                        </p:tgtEl>
                                      </p:cBhvr>
                                    </p:animEffect>
                                  </p:childTnLst>
                                </p:cTn>
                              </p:par>
                            </p:childTnLst>
                          </p:cTn>
                        </p:par>
                      </p:childTnLst>
                    </p:cTn>
                  </p:par>
                  <p:par>
                    <p:cTn id="181" fill="hold">
                      <p:stCondLst>
                        <p:cond delay="indefinite"/>
                      </p:stCondLst>
                      <p:childTnLst>
                        <p:par>
                          <p:cTn id="182" fill="hold">
                            <p:stCondLst>
                              <p:cond delay="0"/>
                            </p:stCondLst>
                            <p:childTnLst>
                              <p:par>
                                <p:cTn id="183" presetID="16" presetClass="entr" presetSubtype="26" fill="hold" nodeType="clickEffect">
                                  <p:stCondLst>
                                    <p:cond delay="0"/>
                                  </p:stCondLst>
                                  <p:childTnLst>
                                    <p:set>
                                      <p:cBhvr>
                                        <p:cTn id="184" dur="1" fill="hold">
                                          <p:stCondLst>
                                            <p:cond delay="0"/>
                                          </p:stCondLst>
                                        </p:cTn>
                                        <p:tgtEl>
                                          <p:spTgt spid="61"/>
                                        </p:tgtEl>
                                        <p:attrNameLst>
                                          <p:attrName>style.visibility</p:attrName>
                                        </p:attrNameLst>
                                      </p:cBhvr>
                                      <p:to>
                                        <p:strVal val="visible"/>
                                      </p:to>
                                    </p:set>
                                    <p:animEffect transition="in" filter="barn(inHorizontal)">
                                      <p:cBhvr>
                                        <p:cTn id="185" dur="500"/>
                                        <p:tgtEl>
                                          <p:spTgt spid="61"/>
                                        </p:tgtEl>
                                      </p:cBhvr>
                                    </p:animEffect>
                                  </p:childTnLst>
                                </p:cTn>
                              </p:par>
                            </p:childTnLst>
                          </p:cTn>
                        </p:par>
                      </p:childTnLst>
                    </p:cTn>
                  </p:par>
                  <p:par>
                    <p:cTn id="186" fill="hold">
                      <p:stCondLst>
                        <p:cond delay="indefinite"/>
                      </p:stCondLst>
                      <p:childTnLst>
                        <p:par>
                          <p:cTn id="187" fill="hold">
                            <p:stCondLst>
                              <p:cond delay="0"/>
                            </p:stCondLst>
                            <p:childTnLst>
                              <p:par>
                                <p:cTn id="188" presetID="9" presetClass="entr" presetSubtype="0" fill="hold" grpId="0" nodeType="clickEffect">
                                  <p:stCondLst>
                                    <p:cond delay="0"/>
                                  </p:stCondLst>
                                  <p:childTnLst>
                                    <p:set>
                                      <p:cBhvr>
                                        <p:cTn id="189" dur="1" fill="hold">
                                          <p:stCondLst>
                                            <p:cond delay="0"/>
                                          </p:stCondLst>
                                        </p:cTn>
                                        <p:tgtEl>
                                          <p:spTgt spid="67"/>
                                        </p:tgtEl>
                                        <p:attrNameLst>
                                          <p:attrName>style.visibility</p:attrName>
                                        </p:attrNameLst>
                                      </p:cBhvr>
                                      <p:to>
                                        <p:strVal val="visible"/>
                                      </p:to>
                                    </p:set>
                                    <p:animEffect transition="in" filter="dissolve">
                                      <p:cBhvr>
                                        <p:cTn id="19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8" grpId="0" animBg="1"/>
      <p:bldP spid="37" grpId="0" animBg="1"/>
      <p:bldP spid="42" grpId="0" animBg="1"/>
      <p:bldP spid="43" grpId="0" animBg="1"/>
      <p:bldP spid="32" grpId="0" animBg="1"/>
      <p:bldP spid="41" grpId="0"/>
      <p:bldP spid="57" grpId="0" animBg="1"/>
      <p:bldP spid="6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381794" y="743744"/>
            <a:ext cx="6934200" cy="3505200"/>
          </a:xfrm>
          <a:prstGeom prst="rect">
            <a:avLst/>
          </a:prstGeom>
          <a:solidFill>
            <a:schemeClr val="bg1"/>
          </a:solidFill>
          <a:ln>
            <a:solidFill>
              <a:srgbClr val="C00000"/>
            </a:solidFill>
          </a:ln>
          <a:effectLst>
            <a:outerShdw blurRad="76200" dist="12700" dir="2700000" sy="-23000" kx="-800400" algn="bl"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5" name="矩形 4"/>
          <p:cNvSpPr/>
          <p:nvPr/>
        </p:nvSpPr>
        <p:spPr bwMode="auto">
          <a:xfrm>
            <a:off x="534194" y="819944"/>
            <a:ext cx="6629400" cy="3352800"/>
          </a:xfrm>
          <a:prstGeom prst="rect">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latin typeface="微软雅黑" pitchFamily="34" charset="-122"/>
              <a:ea typeface="微软雅黑" panose="020B0503020204020204" pitchFamily="34" charset="-122"/>
            </a:endParaRPr>
          </a:p>
        </p:txBody>
      </p:sp>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3" name="图片 2" descr="警察男.png"/>
          <p:cNvPicPr>
            <a:picLocks noChangeAspect="1"/>
          </p:cNvPicPr>
          <p:nvPr/>
        </p:nvPicPr>
        <p:blipFill>
          <a:blip r:embed="rId2" cstate="print"/>
          <a:stretch>
            <a:fillRect/>
          </a:stretch>
        </p:blipFill>
        <p:spPr>
          <a:xfrm>
            <a:off x="6690098" y="1353344"/>
            <a:ext cx="2455490" cy="3603165"/>
          </a:xfrm>
          <a:prstGeom prst="rect">
            <a:avLst/>
          </a:prstGeom>
        </p:spPr>
      </p:pic>
      <p:pic>
        <p:nvPicPr>
          <p:cNvPr id="6" name="图片 5" descr="图片3.png"/>
          <p:cNvPicPr>
            <a:picLocks noChangeAspect="1"/>
          </p:cNvPicPr>
          <p:nvPr/>
        </p:nvPicPr>
        <p:blipFill>
          <a:blip r:embed="rId3" cstate="print"/>
          <a:stretch>
            <a:fillRect/>
          </a:stretch>
        </p:blipFill>
        <p:spPr>
          <a:xfrm>
            <a:off x="0" y="4956128"/>
            <a:ext cx="9145588" cy="188960"/>
          </a:xfrm>
          <a:prstGeom prst="rect">
            <a:avLst/>
          </a:prstGeom>
        </p:spPr>
      </p:pic>
      <p:sp>
        <p:nvSpPr>
          <p:cNvPr id="13" name="椭圆 12"/>
          <p:cNvSpPr/>
          <p:nvPr/>
        </p:nvSpPr>
        <p:spPr bwMode="auto">
          <a:xfrm>
            <a:off x="915194" y="12771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4" name="椭圆 13"/>
          <p:cNvSpPr/>
          <p:nvPr/>
        </p:nvSpPr>
        <p:spPr bwMode="auto">
          <a:xfrm>
            <a:off x="915194" y="22677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5" name="椭圆 14"/>
          <p:cNvSpPr/>
          <p:nvPr/>
        </p:nvSpPr>
        <p:spPr bwMode="auto">
          <a:xfrm>
            <a:off x="915194" y="32583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9" name="TextBox 18"/>
          <p:cNvSpPr txBox="1"/>
          <p:nvPr/>
        </p:nvSpPr>
        <p:spPr>
          <a:xfrm>
            <a:off x="1143794" y="819944"/>
            <a:ext cx="5486400" cy="1461939"/>
          </a:xfrm>
          <a:prstGeom prst="rect">
            <a:avLst/>
          </a:prstGeom>
          <a:noFill/>
        </p:spPr>
        <p:txBody>
          <a:bodyPr wrap="square" rtlCol="0">
            <a:spAutoFit/>
          </a:bodyPr>
          <a:lstStyle/>
          <a:p>
            <a:pPr algn="l"/>
            <a:r>
              <a:rPr lang="en-US" altLang="zh-CN" sz="1100" dirty="0" smtClean="0">
                <a:solidFill>
                  <a:schemeClr val="bg1"/>
                </a:solidFill>
                <a:latin typeface="楷体" pitchFamily="49" charset="-122"/>
                <a:ea typeface="楷体" pitchFamily="49" charset="-122"/>
              </a:rPr>
              <a:t>2015</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4</a:t>
            </a:r>
            <a:r>
              <a:rPr lang="zh-CN" altLang="en-US" sz="1100" dirty="0" smtClean="0">
                <a:solidFill>
                  <a:schemeClr val="bg1"/>
                </a:solidFill>
                <a:latin typeface="楷体" pitchFamily="49" charset="-122"/>
                <a:ea typeface="楷体" pitchFamily="49" charset="-122"/>
              </a:rPr>
              <a:t>月，时任岳阳市临湘市市长的龚卫国因涉嫌吸毒，被公安机关立案调查，其临湘市委副书记、市长职务先后被免，该案件引发广泛关注，龚卫国也被称为“吸毒市长”。据澎湃新闻此前报道，龚卫国曾与吸毒女子张某长期保持不正当男女关系。张某早先与一名开发商谈恋爱，龚卫国与这名开发商是朋友，两人因此结识。之后龚卫国与张某成为“毒友”，共同吸食毒品并发生性关系，张某还曾为龚卫国怀过孕。龚卫国吸毒被查还累及多人，临湘市公安局局长曹青松因监管不力被免职，临湘市检察院检察长刘群林因“陪吸”被双开。</a:t>
            </a:r>
            <a:r>
              <a:rPr lang="zh-CN" altLang="en-US" sz="1200" dirty="0" smtClean="0"/>
              <a:t/>
            </a:r>
            <a:br>
              <a:rPr lang="zh-CN" altLang="en-US" sz="1200" dirty="0" smtClean="0"/>
            </a:br>
            <a:endParaRPr lang="zh-CN" altLang="en-US" sz="1200" dirty="0"/>
          </a:p>
        </p:txBody>
      </p:sp>
      <p:sp>
        <p:nvSpPr>
          <p:cNvPr id="20" name="TextBox 19"/>
          <p:cNvSpPr txBox="1"/>
          <p:nvPr/>
        </p:nvSpPr>
        <p:spPr>
          <a:xfrm>
            <a:off x="1143794" y="1886744"/>
            <a:ext cx="5257800" cy="954107"/>
          </a:xfrm>
          <a:prstGeom prst="rect">
            <a:avLst/>
          </a:prstGeom>
          <a:noFill/>
        </p:spPr>
        <p:txBody>
          <a:bodyPr wrap="square" rtlCol="0">
            <a:spAutoFit/>
          </a:bodyPr>
          <a:lstStyle/>
          <a:p>
            <a:pPr algn="l"/>
            <a:endParaRPr lang="en-US" altLang="zh-CN" sz="1200" dirty="0" smtClean="0">
              <a:solidFill>
                <a:schemeClr val="bg1"/>
              </a:solidFill>
              <a:latin typeface="楷体" pitchFamily="49" charset="-122"/>
              <a:ea typeface="楷体" pitchFamily="49" charset="-122"/>
            </a:endParaRPr>
          </a:p>
          <a:p>
            <a:pPr algn="l"/>
            <a:r>
              <a:rPr lang="zh-CN" altLang="zh-CN" sz="1100" dirty="0" smtClean="0">
                <a:solidFill>
                  <a:schemeClr val="bg1"/>
                </a:solidFill>
                <a:latin typeface="楷体" pitchFamily="49" charset="-122"/>
                <a:ea typeface="楷体" pitchFamily="49" charset="-122"/>
              </a:rPr>
              <a:t>汉寿县公安局侵财案件侦查大队二级警员李柏海吸食毒品问题。李柏海在公安机关进行突击尿检时，检测结果呈阳性反应。经查，</a:t>
            </a:r>
            <a:r>
              <a:rPr lang="en-US" altLang="zh-CN" sz="1100" dirty="0" smtClean="0">
                <a:solidFill>
                  <a:schemeClr val="bg1"/>
                </a:solidFill>
                <a:latin typeface="楷体" pitchFamily="49" charset="-122"/>
                <a:ea typeface="楷体" pitchFamily="49" charset="-122"/>
              </a:rPr>
              <a:t>2018</a:t>
            </a:r>
            <a:r>
              <a:rPr lang="zh-CN" altLang="zh-CN"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5</a:t>
            </a:r>
            <a:r>
              <a:rPr lang="zh-CN" altLang="zh-CN"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18</a:t>
            </a:r>
            <a:r>
              <a:rPr lang="zh-CN" altLang="zh-CN" sz="1100" dirty="0" smtClean="0">
                <a:solidFill>
                  <a:schemeClr val="bg1"/>
                </a:solidFill>
                <a:latin typeface="楷体" pitchFamily="49" charset="-122"/>
                <a:ea typeface="楷体" pitchFamily="49" charset="-122"/>
              </a:rPr>
              <a:t>日，李柏海在其租住的廉租房内采取“烫吸”的方式吸食毒品，被公安机关处以罚款二百元的行政处罚。</a:t>
            </a:r>
            <a:r>
              <a:rPr lang="en-US" altLang="zh-CN" sz="1100" dirty="0" smtClean="0">
                <a:solidFill>
                  <a:schemeClr val="bg1"/>
                </a:solidFill>
                <a:latin typeface="楷体" pitchFamily="49" charset="-122"/>
                <a:ea typeface="楷体" pitchFamily="49" charset="-122"/>
              </a:rPr>
              <a:t>2018</a:t>
            </a:r>
            <a:r>
              <a:rPr lang="zh-CN" altLang="zh-CN"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9</a:t>
            </a:r>
            <a:r>
              <a:rPr lang="zh-CN" altLang="zh-CN" sz="1100" dirty="0" smtClean="0">
                <a:solidFill>
                  <a:schemeClr val="bg1"/>
                </a:solidFill>
                <a:latin typeface="楷体" pitchFamily="49" charset="-122"/>
                <a:ea typeface="楷体" pitchFamily="49" charset="-122"/>
              </a:rPr>
              <a:t>月，李柏海受到开除党籍、开除公职处分。</a:t>
            </a:r>
            <a:endParaRPr lang="zh-CN" altLang="en-US" sz="1100" dirty="0">
              <a:solidFill>
                <a:schemeClr val="bg1"/>
              </a:solidFill>
              <a:latin typeface="楷体" pitchFamily="49" charset="-122"/>
              <a:ea typeface="楷体" pitchFamily="49" charset="-122"/>
            </a:endParaRPr>
          </a:p>
        </p:txBody>
      </p:sp>
      <p:sp>
        <p:nvSpPr>
          <p:cNvPr id="21" name="TextBox 20"/>
          <p:cNvSpPr txBox="1"/>
          <p:nvPr/>
        </p:nvSpPr>
        <p:spPr>
          <a:xfrm>
            <a:off x="1143794" y="2877344"/>
            <a:ext cx="5334000" cy="1107996"/>
          </a:xfrm>
          <a:prstGeom prst="rect">
            <a:avLst/>
          </a:prstGeom>
          <a:noFill/>
        </p:spPr>
        <p:txBody>
          <a:bodyPr wrap="square" rtlCol="0">
            <a:spAutoFit/>
          </a:bodyPr>
          <a:lstStyle/>
          <a:p>
            <a:pPr algn="l"/>
            <a:r>
              <a:rPr lang="en-US" altLang="zh-CN" sz="1100" dirty="0" smtClean="0">
                <a:solidFill>
                  <a:schemeClr val="bg1"/>
                </a:solidFill>
                <a:latin typeface="楷体" pitchFamily="49" charset="-122"/>
                <a:ea typeface="楷体" pitchFamily="49" charset="-122"/>
              </a:rPr>
              <a:t>2017</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7</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2</a:t>
            </a:r>
            <a:r>
              <a:rPr lang="zh-CN" altLang="en-US" sz="1100" dirty="0" smtClean="0">
                <a:solidFill>
                  <a:schemeClr val="bg1"/>
                </a:solidFill>
                <a:latin typeface="楷体" pitchFamily="49" charset="-122"/>
                <a:ea typeface="楷体" pitchFamily="49" charset="-122"/>
              </a:rPr>
              <a:t>日下午，南岳区农业局工作人员王小龙独自驾车至衡阳市立新开发区，在一男子处购买了</a:t>
            </a:r>
            <a:r>
              <a:rPr lang="en-US" altLang="zh-CN" sz="1100" dirty="0" smtClean="0">
                <a:solidFill>
                  <a:schemeClr val="bg1"/>
                </a:solidFill>
                <a:latin typeface="楷体" pitchFamily="49" charset="-122"/>
                <a:ea typeface="楷体" pitchFamily="49" charset="-122"/>
              </a:rPr>
              <a:t>300</a:t>
            </a:r>
            <a:r>
              <a:rPr lang="zh-CN" altLang="en-US" sz="1100" dirty="0" smtClean="0">
                <a:solidFill>
                  <a:schemeClr val="bg1"/>
                </a:solidFill>
                <a:latin typeface="楷体" pitchFamily="49" charset="-122"/>
                <a:ea typeface="楷体" pitchFamily="49" charset="-122"/>
              </a:rPr>
              <a:t>元毒品麻古和冰毒，后驾车返回南岳，在南岳区一中旁自己小车内用自制的吸毒工具吸食了毒品麻古和冰毒。</a:t>
            </a:r>
            <a:r>
              <a:rPr lang="en-US" altLang="zh-CN" sz="1100" dirty="0" smtClean="0">
                <a:solidFill>
                  <a:schemeClr val="bg1"/>
                </a:solidFill>
                <a:latin typeface="楷体" pitchFamily="49" charset="-122"/>
                <a:ea typeface="楷体" pitchFamily="49" charset="-122"/>
              </a:rPr>
              <a:t>2017</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7</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6</a:t>
            </a:r>
            <a:r>
              <a:rPr lang="zh-CN" altLang="en-US" sz="1100" dirty="0" smtClean="0">
                <a:solidFill>
                  <a:schemeClr val="bg1"/>
                </a:solidFill>
                <a:latin typeface="楷体" pitchFamily="49" charset="-122"/>
                <a:ea typeface="楷体" pitchFamily="49" charset="-122"/>
              </a:rPr>
              <a:t>日下午，王小龙主动到衡阳市公安局南岳分局投案自首，经对其尿液检验检测冰毒类呈阳性，王小龙被处以行政拘留三日的处罚。</a:t>
            </a:r>
            <a:r>
              <a:rPr lang="en-US" altLang="zh-CN" sz="1100" dirty="0" smtClean="0">
                <a:solidFill>
                  <a:schemeClr val="bg1"/>
                </a:solidFill>
                <a:latin typeface="楷体" pitchFamily="49" charset="-122"/>
                <a:ea typeface="楷体" pitchFamily="49" charset="-122"/>
              </a:rPr>
              <a:t>2017</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7</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28</a:t>
            </a:r>
            <a:r>
              <a:rPr lang="zh-CN" altLang="en-US" sz="1100" dirty="0" smtClean="0">
                <a:solidFill>
                  <a:schemeClr val="bg1"/>
                </a:solidFill>
                <a:latin typeface="楷体" pitchFamily="49" charset="-122"/>
                <a:ea typeface="楷体" pitchFamily="49" charset="-122"/>
              </a:rPr>
              <a:t>日，王小龙被给予开除党籍、降低岗位等级处分。</a:t>
            </a:r>
            <a:endParaRPr lang="zh-CN" altLang="en-US" sz="1100" dirty="0">
              <a:solidFill>
                <a:schemeClr val="bg1"/>
              </a:solidFill>
              <a:latin typeface="楷体" pitchFamily="49" charset="-122"/>
              <a:ea typeface="楷体"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dissolve">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3" grpId="0" animBg="1"/>
      <p:bldP spid="14" grpId="0" animBg="1"/>
      <p:bldP spid="15" grpId="0" animBg="1"/>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905794" y="743744"/>
            <a:ext cx="6934200" cy="3505200"/>
          </a:xfrm>
          <a:prstGeom prst="rect">
            <a:avLst/>
          </a:prstGeom>
          <a:solidFill>
            <a:schemeClr val="bg1"/>
          </a:solidFill>
          <a:ln>
            <a:solidFill>
              <a:srgbClr val="C00000"/>
            </a:solidFill>
          </a:ln>
          <a:effectLst>
            <a:outerShdw blurRad="76200" dist="12700" dir="8100000" sy="-23000" kx="800400" algn="br"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style>
          <a:lnRef idx="3">
            <a:schemeClr val="lt1"/>
          </a:lnRef>
          <a:fillRef idx="1">
            <a:schemeClr val="accent1"/>
          </a:fillRef>
          <a:effectRef idx="1">
            <a:schemeClr val="accent1"/>
          </a:effectRef>
          <a:fontRef idx="minor">
            <a:schemeClr val="lt1"/>
          </a:fontRef>
        </p:style>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5" name="矩形 4"/>
          <p:cNvSpPr/>
          <p:nvPr/>
        </p:nvSpPr>
        <p:spPr bwMode="auto">
          <a:xfrm>
            <a:off x="2058194" y="819944"/>
            <a:ext cx="6629400" cy="3352800"/>
          </a:xfrm>
          <a:prstGeom prst="rect">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6" name="图片 5" descr="图片3.png"/>
          <p:cNvPicPr>
            <a:picLocks noChangeAspect="1"/>
          </p:cNvPicPr>
          <p:nvPr/>
        </p:nvPicPr>
        <p:blipFill>
          <a:blip r:embed="rId2" cstate="print"/>
          <a:stretch>
            <a:fillRect/>
          </a:stretch>
        </p:blipFill>
        <p:spPr>
          <a:xfrm>
            <a:off x="0" y="4956128"/>
            <a:ext cx="9145588" cy="188960"/>
          </a:xfrm>
          <a:prstGeom prst="rect">
            <a:avLst/>
          </a:prstGeom>
        </p:spPr>
      </p:pic>
      <p:pic>
        <p:nvPicPr>
          <p:cNvPr id="7" name="图片 6" descr="风格复古风格.png"/>
          <p:cNvPicPr>
            <a:picLocks noChangeAspect="1"/>
          </p:cNvPicPr>
          <p:nvPr/>
        </p:nvPicPr>
        <p:blipFill>
          <a:blip r:embed="rId3" cstate="print"/>
          <a:stretch>
            <a:fillRect/>
          </a:stretch>
        </p:blipFill>
        <p:spPr>
          <a:xfrm>
            <a:off x="0" y="1353344"/>
            <a:ext cx="2439194" cy="3583507"/>
          </a:xfrm>
          <a:prstGeom prst="rect">
            <a:avLst/>
          </a:prstGeom>
        </p:spPr>
      </p:pic>
      <p:sp>
        <p:nvSpPr>
          <p:cNvPr id="11" name="椭圆 10"/>
          <p:cNvSpPr/>
          <p:nvPr/>
        </p:nvSpPr>
        <p:spPr bwMode="auto">
          <a:xfrm>
            <a:off x="2439194" y="14295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6" name="椭圆 15"/>
          <p:cNvSpPr/>
          <p:nvPr/>
        </p:nvSpPr>
        <p:spPr bwMode="auto">
          <a:xfrm>
            <a:off x="2439194" y="30297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st="12700" dir="2700000" sy="-23000" kx="-800400" algn="bl" rotWithShape="0">
              <a:schemeClr val="tx1">
                <a:alpha val="20000"/>
              </a:scheme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8" name="TextBox 17"/>
          <p:cNvSpPr txBox="1"/>
          <p:nvPr/>
        </p:nvSpPr>
        <p:spPr>
          <a:xfrm>
            <a:off x="2667794" y="819944"/>
            <a:ext cx="6019800" cy="1615827"/>
          </a:xfrm>
          <a:prstGeom prst="rect">
            <a:avLst/>
          </a:prstGeom>
          <a:noFill/>
        </p:spPr>
        <p:txBody>
          <a:bodyPr wrap="square" rtlCol="0">
            <a:spAutoFit/>
          </a:bodyPr>
          <a:lstStyle/>
          <a:p>
            <a:pPr algn="l" latinLnBrk="1"/>
            <a:r>
              <a:rPr lang="zh-CN" altLang="en-US" sz="1100" dirty="0" smtClean="0">
                <a:solidFill>
                  <a:schemeClr val="bg1"/>
                </a:solidFill>
                <a:latin typeface="楷体" pitchFamily="49" charset="-122"/>
                <a:ea typeface="楷体" pitchFamily="49" charset="-122"/>
              </a:rPr>
              <a:t>被告人陈万寿，男，汉族，</a:t>
            </a:r>
            <a:r>
              <a:rPr lang="en-US" altLang="zh-CN" sz="1100" dirty="0" smtClean="0">
                <a:solidFill>
                  <a:schemeClr val="bg1"/>
                </a:solidFill>
                <a:latin typeface="楷体" pitchFamily="49" charset="-122"/>
                <a:ea typeface="楷体" pitchFamily="49" charset="-122"/>
              </a:rPr>
              <a:t>1979</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10</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17</a:t>
            </a:r>
            <a:r>
              <a:rPr lang="zh-CN" altLang="en-US" sz="1100" dirty="0" smtClean="0">
                <a:solidFill>
                  <a:schemeClr val="bg1"/>
                </a:solidFill>
                <a:latin typeface="楷体" pitchFamily="49" charset="-122"/>
                <a:ea typeface="楷体" pitchFamily="49" charset="-122"/>
              </a:rPr>
              <a:t>日出生，农民。被告人陈万寿常年吸毒，曾被强制隔离戒毒二年后复吸毒品。</a:t>
            </a:r>
            <a:r>
              <a:rPr lang="en-US" altLang="zh-CN" sz="1100" dirty="0" smtClean="0">
                <a:solidFill>
                  <a:schemeClr val="bg1"/>
                </a:solidFill>
                <a:latin typeface="楷体" pitchFamily="49" charset="-122"/>
                <a:ea typeface="楷体" pitchFamily="49" charset="-122"/>
              </a:rPr>
              <a:t>2013</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9</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20</a:t>
            </a:r>
            <a:r>
              <a:rPr lang="zh-CN" altLang="en-US" sz="1100" dirty="0" smtClean="0">
                <a:solidFill>
                  <a:schemeClr val="bg1"/>
                </a:solidFill>
                <a:latin typeface="楷体" pitchFamily="49" charset="-122"/>
                <a:ea typeface="楷体" pitchFamily="49" charset="-122"/>
              </a:rPr>
              <a:t>日</a:t>
            </a:r>
            <a:r>
              <a:rPr lang="en-US" altLang="zh-CN" sz="1100" dirty="0" smtClean="0">
                <a:solidFill>
                  <a:schemeClr val="bg1"/>
                </a:solidFill>
                <a:latin typeface="楷体" pitchFamily="49" charset="-122"/>
                <a:ea typeface="楷体" pitchFamily="49" charset="-122"/>
              </a:rPr>
              <a:t>12</a:t>
            </a:r>
            <a:r>
              <a:rPr lang="zh-CN" altLang="en-US" sz="1100" dirty="0" smtClean="0">
                <a:solidFill>
                  <a:schemeClr val="bg1"/>
                </a:solidFill>
                <a:latin typeface="楷体" pitchFamily="49" charset="-122"/>
                <a:ea typeface="楷体" pitchFamily="49" charset="-122"/>
              </a:rPr>
              <a:t>时许，陈万寿在广东省湛江市麻章区太平镇岭头村家中吸毒产生幻觉后，持菜刀闯入邻居陈某甲住宅，挟持陈某甲之子陈某乙（被害人，殁年</a:t>
            </a:r>
            <a:r>
              <a:rPr lang="en-US" altLang="zh-CN" sz="1100" dirty="0" smtClean="0">
                <a:solidFill>
                  <a:schemeClr val="bg1"/>
                </a:solidFill>
                <a:latin typeface="楷体" pitchFamily="49" charset="-122"/>
                <a:ea typeface="楷体" pitchFamily="49" charset="-122"/>
              </a:rPr>
              <a:t>3</a:t>
            </a:r>
            <a:r>
              <a:rPr lang="zh-CN" altLang="en-US" sz="1100" dirty="0" smtClean="0">
                <a:solidFill>
                  <a:schemeClr val="bg1"/>
                </a:solidFill>
                <a:latin typeface="楷体" pitchFamily="49" charset="-122"/>
                <a:ea typeface="楷体" pitchFamily="49" charset="-122"/>
              </a:rPr>
              <a:t>岁），威胁在一旁劝阻的群众。公安人员接警后赶到现场，陈万寿将陈某乙挟持至院内，不顾众人劝解，持菜刀砍切陈某乙颈部一刀，致其当场死亡。法院认为，被告人陈万寿故意非法剥夺他人生命，其行为已构成故意杀人罪。陈万寿吸毒产生幻觉后，行凶杀害年仅</a:t>
            </a:r>
            <a:r>
              <a:rPr lang="en-US" altLang="zh-CN" sz="1100" dirty="0" smtClean="0">
                <a:solidFill>
                  <a:schemeClr val="bg1"/>
                </a:solidFill>
                <a:latin typeface="楷体" pitchFamily="49" charset="-122"/>
                <a:ea typeface="楷体" pitchFamily="49" charset="-122"/>
              </a:rPr>
              <a:t>3</a:t>
            </a:r>
            <a:r>
              <a:rPr lang="zh-CN" altLang="en-US" sz="1100" dirty="0" smtClean="0">
                <a:solidFill>
                  <a:schemeClr val="bg1"/>
                </a:solidFill>
                <a:latin typeface="楷体" pitchFamily="49" charset="-122"/>
                <a:ea typeface="楷体" pitchFamily="49" charset="-122"/>
              </a:rPr>
              <a:t>岁的幼儿，犯罪手段残忍，情节恶劣，罪行极其严重，应依法惩处。据此，依法对被告人陈万寿判处并核准死刑，剥夺政治权利终身。罪犯陈万寿已于</a:t>
            </a:r>
            <a:r>
              <a:rPr lang="en-US" altLang="zh-CN" sz="1100" dirty="0" smtClean="0">
                <a:solidFill>
                  <a:schemeClr val="bg1"/>
                </a:solidFill>
                <a:latin typeface="楷体" pitchFamily="49" charset="-122"/>
                <a:ea typeface="楷体" pitchFamily="49" charset="-122"/>
              </a:rPr>
              <a:t>2016</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1</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22</a:t>
            </a:r>
            <a:r>
              <a:rPr lang="zh-CN" altLang="en-US" sz="1100" dirty="0" smtClean="0">
                <a:solidFill>
                  <a:schemeClr val="bg1"/>
                </a:solidFill>
                <a:latin typeface="楷体" pitchFamily="49" charset="-122"/>
                <a:ea typeface="楷体" pitchFamily="49" charset="-122"/>
              </a:rPr>
              <a:t>日被依法执行死刑。</a:t>
            </a:r>
          </a:p>
          <a:p>
            <a:pPr algn="l" latinLnBrk="1"/>
            <a:endParaRPr lang="zh-CN" altLang="en-US" sz="1100" dirty="0">
              <a:solidFill>
                <a:schemeClr val="bg1"/>
              </a:solidFill>
              <a:latin typeface="楷体" pitchFamily="49" charset="-122"/>
              <a:ea typeface="楷体" pitchFamily="49" charset="-122"/>
            </a:endParaRPr>
          </a:p>
        </p:txBody>
      </p:sp>
      <p:sp>
        <p:nvSpPr>
          <p:cNvPr id="19" name="TextBox 18"/>
          <p:cNvSpPr txBox="1"/>
          <p:nvPr/>
        </p:nvSpPr>
        <p:spPr>
          <a:xfrm>
            <a:off x="2667794" y="2496344"/>
            <a:ext cx="6019800" cy="1554272"/>
          </a:xfrm>
          <a:prstGeom prst="rect">
            <a:avLst/>
          </a:prstGeom>
          <a:noFill/>
        </p:spPr>
        <p:txBody>
          <a:bodyPr wrap="square" rtlCol="0">
            <a:spAutoFit/>
          </a:bodyPr>
          <a:lstStyle/>
          <a:p>
            <a:pPr algn="l"/>
            <a:r>
              <a:rPr lang="zh-CN" altLang="en-US" sz="1100" dirty="0" smtClean="0">
                <a:solidFill>
                  <a:schemeClr val="bg1"/>
                </a:solidFill>
                <a:latin typeface="楷体" pitchFamily="49" charset="-122"/>
                <a:ea typeface="楷体" pitchFamily="49" charset="-122"/>
              </a:rPr>
              <a:t>被告人王祖文，男，汉族，</a:t>
            </a:r>
            <a:r>
              <a:rPr lang="en-US" altLang="zh-CN" sz="1100" dirty="0" smtClean="0">
                <a:solidFill>
                  <a:schemeClr val="bg1"/>
                </a:solidFill>
                <a:latin typeface="楷体" pitchFamily="49" charset="-122"/>
                <a:ea typeface="楷体" pitchFamily="49" charset="-122"/>
              </a:rPr>
              <a:t>1992</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12</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18</a:t>
            </a:r>
            <a:r>
              <a:rPr lang="zh-CN" altLang="en-US" sz="1100" dirty="0" smtClean="0">
                <a:solidFill>
                  <a:schemeClr val="bg1"/>
                </a:solidFill>
                <a:latin typeface="楷体" pitchFamily="49" charset="-122"/>
                <a:ea typeface="楷体" pitchFamily="49" charset="-122"/>
              </a:rPr>
              <a:t>日出生，无业。自幼由养祖父王清渠（被害人，殁年</a:t>
            </a:r>
            <a:r>
              <a:rPr lang="en-US" altLang="zh-CN" sz="1100" dirty="0" smtClean="0">
                <a:solidFill>
                  <a:schemeClr val="bg1"/>
                </a:solidFill>
                <a:latin typeface="楷体" pitchFamily="49" charset="-122"/>
                <a:ea typeface="楷体" pitchFamily="49" charset="-122"/>
              </a:rPr>
              <a:t>80</a:t>
            </a:r>
            <a:r>
              <a:rPr lang="zh-CN" altLang="en-US" sz="1100" dirty="0" smtClean="0">
                <a:solidFill>
                  <a:schemeClr val="bg1"/>
                </a:solidFill>
                <a:latin typeface="楷体" pitchFamily="49" charset="-122"/>
                <a:ea typeface="楷体" pitchFamily="49" charset="-122"/>
              </a:rPr>
              <a:t>岁）、养祖母陈素莲（被害人，殁年</a:t>
            </a:r>
            <a:r>
              <a:rPr lang="en-US" altLang="zh-CN" sz="1100" dirty="0" smtClean="0">
                <a:solidFill>
                  <a:schemeClr val="bg1"/>
                </a:solidFill>
                <a:latin typeface="楷体" pitchFamily="49" charset="-122"/>
                <a:ea typeface="楷体" pitchFamily="49" charset="-122"/>
              </a:rPr>
              <a:t>76</a:t>
            </a:r>
            <a:r>
              <a:rPr lang="zh-CN" altLang="en-US" sz="1100" dirty="0" smtClean="0">
                <a:solidFill>
                  <a:schemeClr val="bg1"/>
                </a:solidFill>
                <a:latin typeface="楷体" pitchFamily="49" charset="-122"/>
                <a:ea typeface="楷体" pitchFamily="49" charset="-122"/>
              </a:rPr>
              <a:t>岁）抚养长大，案发前长期吸食氯胺酮。</a:t>
            </a:r>
            <a:r>
              <a:rPr lang="en-US" altLang="zh-CN" sz="1100" dirty="0" smtClean="0">
                <a:solidFill>
                  <a:schemeClr val="bg1"/>
                </a:solidFill>
                <a:latin typeface="楷体" pitchFamily="49" charset="-122"/>
                <a:ea typeface="楷体" pitchFamily="49" charset="-122"/>
              </a:rPr>
              <a:t>2013</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8</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11</a:t>
            </a:r>
            <a:r>
              <a:rPr lang="zh-CN" altLang="en-US" sz="1100" dirty="0" smtClean="0">
                <a:solidFill>
                  <a:schemeClr val="bg1"/>
                </a:solidFill>
                <a:latin typeface="楷体" pitchFamily="49" charset="-122"/>
                <a:ea typeface="楷体" pitchFamily="49" charset="-122"/>
              </a:rPr>
              <a:t>日，王祖文在福建省永春县某小区家中再次吸食氯胺酮。次日凌晨，王祖文产生杀害王清渠、陈素莲之念，遂从其卧室拿出一把双刃长剑到王清渠、陈素莲的卧室，持剑朝熟睡中的王清渠、陈素莲乱砍乱刺，致二被害人均因锐器刺破心脏而死亡。后王祖文从窗户爬出跳至楼下，王祖文的养父王伟艺（被害人，时年</a:t>
            </a:r>
            <a:r>
              <a:rPr lang="en-US" altLang="zh-CN" sz="1100" dirty="0" smtClean="0">
                <a:solidFill>
                  <a:schemeClr val="bg1"/>
                </a:solidFill>
                <a:latin typeface="楷体" pitchFamily="49" charset="-122"/>
                <a:ea typeface="楷体" pitchFamily="49" charset="-122"/>
              </a:rPr>
              <a:t>51</a:t>
            </a:r>
            <a:r>
              <a:rPr lang="zh-CN" altLang="en-US" sz="1100" dirty="0" smtClean="0">
                <a:solidFill>
                  <a:schemeClr val="bg1"/>
                </a:solidFill>
                <a:latin typeface="楷体" pitchFamily="49" charset="-122"/>
                <a:ea typeface="楷体" pitchFamily="49" charset="-122"/>
              </a:rPr>
              <a:t>岁）闻讯赶到，王祖文又持剑砍击王伟艺，致王伟艺受轻伤。罪犯王祖文已于</a:t>
            </a:r>
            <a:r>
              <a:rPr lang="en-US" altLang="zh-CN" sz="1100" dirty="0" smtClean="0">
                <a:solidFill>
                  <a:schemeClr val="bg1"/>
                </a:solidFill>
                <a:latin typeface="楷体" pitchFamily="49" charset="-122"/>
                <a:ea typeface="楷体" pitchFamily="49" charset="-122"/>
              </a:rPr>
              <a:t>2015</a:t>
            </a:r>
            <a:r>
              <a:rPr lang="zh-CN" altLang="en-US" sz="1100" dirty="0" smtClean="0">
                <a:solidFill>
                  <a:schemeClr val="bg1"/>
                </a:solidFill>
                <a:latin typeface="楷体" pitchFamily="49" charset="-122"/>
                <a:ea typeface="楷体" pitchFamily="49" charset="-122"/>
              </a:rPr>
              <a:t>年</a:t>
            </a:r>
            <a:r>
              <a:rPr lang="en-US" altLang="zh-CN" sz="1100" dirty="0" smtClean="0">
                <a:solidFill>
                  <a:schemeClr val="bg1"/>
                </a:solidFill>
                <a:latin typeface="楷体" pitchFamily="49" charset="-122"/>
                <a:ea typeface="楷体" pitchFamily="49" charset="-122"/>
              </a:rPr>
              <a:t>6</a:t>
            </a:r>
            <a:r>
              <a:rPr lang="zh-CN" altLang="en-US" sz="1100" dirty="0" smtClean="0">
                <a:solidFill>
                  <a:schemeClr val="bg1"/>
                </a:solidFill>
                <a:latin typeface="楷体" pitchFamily="49" charset="-122"/>
                <a:ea typeface="楷体" pitchFamily="49" charset="-122"/>
              </a:rPr>
              <a:t>月</a:t>
            </a:r>
            <a:r>
              <a:rPr lang="en-US" altLang="zh-CN" sz="1100" dirty="0" smtClean="0">
                <a:solidFill>
                  <a:schemeClr val="bg1"/>
                </a:solidFill>
                <a:latin typeface="楷体" pitchFamily="49" charset="-122"/>
                <a:ea typeface="楷体" pitchFamily="49" charset="-122"/>
              </a:rPr>
              <a:t>23</a:t>
            </a:r>
            <a:r>
              <a:rPr lang="zh-CN" altLang="en-US" sz="1100" dirty="0" smtClean="0">
                <a:solidFill>
                  <a:schemeClr val="bg1"/>
                </a:solidFill>
                <a:latin typeface="楷体" pitchFamily="49" charset="-122"/>
                <a:ea typeface="楷体" pitchFamily="49" charset="-122"/>
              </a:rPr>
              <a:t>日被依法执行死刑。</a:t>
            </a:r>
          </a:p>
          <a:p>
            <a:endParaRPr lang="zh-CN" altLang="en-US" dirty="0"/>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dissolve">
                                      <p:cBhvr>
                                        <p:cTn id="24" dur="500"/>
                                        <p:tgtEl>
                                          <p:spTgt spid="16"/>
                                        </p:tgtEl>
                                      </p:cBhvr>
                                    </p:animEffect>
                                  </p:childTnLst>
                                </p:cTn>
                              </p:par>
                            </p:childTnLst>
                          </p:cTn>
                        </p:par>
                        <p:par>
                          <p:cTn id="25" fill="hold">
                            <p:stCondLst>
                              <p:cond delay="1500"/>
                            </p:stCondLst>
                            <p:childTnLst>
                              <p:par>
                                <p:cTn id="26" presetID="9"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ssolv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6" grpId="0" animBg="1"/>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pic>
        <p:nvPicPr>
          <p:cNvPr id="6" name="图片 5" descr="图片5.png"/>
          <p:cNvPicPr>
            <a:picLocks noChangeAspect="1"/>
          </p:cNvPicPr>
          <p:nvPr/>
        </p:nvPicPr>
        <p:blipFill>
          <a:blip r:embed="rId3" cstate="print"/>
          <a:stretch>
            <a:fillRect/>
          </a:stretch>
        </p:blipFill>
        <p:spPr>
          <a:xfrm>
            <a:off x="-456406" y="3062220"/>
            <a:ext cx="4495800" cy="1916089"/>
          </a:xfrm>
          <a:prstGeom prst="rect">
            <a:avLst/>
          </a:prstGeom>
        </p:spPr>
      </p:pic>
      <p:pic>
        <p:nvPicPr>
          <p:cNvPr id="7" name="图片 6" descr="大方豆腐.png"/>
          <p:cNvPicPr>
            <a:picLocks noChangeAspect="1"/>
          </p:cNvPicPr>
          <p:nvPr/>
        </p:nvPicPr>
        <p:blipFill>
          <a:blip r:embed="rId4" cstate="print"/>
          <a:stretch>
            <a:fillRect/>
          </a:stretch>
        </p:blipFill>
        <p:spPr>
          <a:xfrm rot="375984">
            <a:off x="631857" y="-143914"/>
            <a:ext cx="9145588" cy="5082581"/>
          </a:xfrm>
          <a:prstGeom prst="rect">
            <a:avLst/>
          </a:prstGeom>
        </p:spPr>
      </p:pic>
      <p:sp>
        <p:nvSpPr>
          <p:cNvPr id="9" name="TextBox 8"/>
          <p:cNvSpPr txBox="1"/>
          <p:nvPr/>
        </p:nvSpPr>
        <p:spPr>
          <a:xfrm>
            <a:off x="3886994" y="1505744"/>
            <a:ext cx="3505200" cy="954107"/>
          </a:xfrm>
          <a:prstGeom prst="rect">
            <a:avLst/>
          </a:prstGeom>
          <a:noFill/>
        </p:spPr>
        <p:txBody>
          <a:bodyPr wrap="square" rtlCol="0">
            <a:spAutoFit/>
          </a:bodyPr>
          <a:lstStyle/>
          <a:p>
            <a:r>
              <a:rPr lang="zh-CN" altLang="en-US" sz="2800" b="1" dirty="0" smtClean="0">
                <a:solidFill>
                  <a:schemeClr val="bg1"/>
                </a:solidFill>
                <a:latin typeface="楷体" pitchFamily="49" charset="-122"/>
                <a:ea typeface="楷体" pitchFamily="49" charset="-122"/>
              </a:rPr>
              <a:t>毒品与防范</a:t>
            </a:r>
            <a:endParaRPr lang="en-US" altLang="zh-CN" sz="2800" b="1" dirty="0" smtClean="0">
              <a:solidFill>
                <a:schemeClr val="bg1"/>
              </a:solidFill>
              <a:latin typeface="楷体" pitchFamily="49" charset="-122"/>
              <a:ea typeface="楷体" pitchFamily="49" charset="-122"/>
            </a:endParaRPr>
          </a:p>
          <a:p>
            <a:r>
              <a:rPr lang="en-US" altLang="zh-CN" sz="2800" b="1" dirty="0" smtClean="0">
                <a:solidFill>
                  <a:schemeClr val="bg1"/>
                </a:solidFill>
                <a:latin typeface="楷体" pitchFamily="49" charset="-122"/>
                <a:ea typeface="楷体" pitchFamily="49" charset="-122"/>
              </a:rPr>
              <a:t>   </a:t>
            </a:r>
          </a:p>
        </p:txBody>
      </p:sp>
      <p:pic>
        <p:nvPicPr>
          <p:cNvPr id="10" name="图片 9" descr="不vbvbfvbf.png"/>
          <p:cNvPicPr>
            <a:picLocks noChangeAspect="1"/>
          </p:cNvPicPr>
          <p:nvPr/>
        </p:nvPicPr>
        <p:blipFill>
          <a:blip r:embed="rId5" cstate="print"/>
          <a:stretch>
            <a:fillRect/>
          </a:stretch>
        </p:blipFill>
        <p:spPr>
          <a:xfrm>
            <a:off x="6706394" y="2877344"/>
            <a:ext cx="1704762" cy="2142857"/>
          </a:xfrm>
          <a:prstGeom prst="rect">
            <a:avLst/>
          </a:prstGeom>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dissolve">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dissolve">
                                      <p:cBhvr>
                                        <p:cTn id="31" dur="500"/>
                                        <p:tgtEl>
                                          <p:spTgt spid="9">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Scale>
                                      <p:cBhvr>
                                        <p:cTn id="3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0"/>
                                        </p:tgtEl>
                                        <p:attrNameLst>
                                          <p:attrName>ppt_x</p:attrName>
                                          <p:attrName>ppt_y</p:attrName>
                                        </p:attrNameLst>
                                      </p:cBhvr>
                                    </p:animMotion>
                                    <p:animEffect transition="in" filter="fade">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3" name="图片 2"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32" name="TextBox 31"/>
          <p:cNvSpPr txBox="1"/>
          <p:nvPr/>
        </p:nvSpPr>
        <p:spPr>
          <a:xfrm>
            <a:off x="3734594" y="2343944"/>
            <a:ext cx="1524000" cy="646331"/>
          </a:xfrm>
          <a:prstGeom prst="rect">
            <a:avLst/>
          </a:prstGeom>
          <a:noFill/>
        </p:spPr>
        <p:txBody>
          <a:bodyPr wrap="square" rtlCol="0">
            <a:spAutoFit/>
          </a:bodyPr>
          <a:lstStyle/>
          <a:p>
            <a:r>
              <a:rPr lang="zh-CN" altLang="en-US" dirty="0" smtClean="0">
                <a:solidFill>
                  <a:schemeClr val="bg1"/>
                </a:solidFill>
                <a:latin typeface="楷体" pitchFamily="49" charset="-122"/>
                <a:ea typeface="楷体" pitchFamily="49" charset="-122"/>
              </a:rPr>
              <a:t>如何与毒品绝缘</a:t>
            </a:r>
            <a:endParaRPr lang="zh-CN" altLang="en-US" dirty="0">
              <a:solidFill>
                <a:schemeClr val="bg1"/>
              </a:solidFill>
              <a:latin typeface="楷体" pitchFamily="49" charset="-122"/>
              <a:ea typeface="楷体" pitchFamily="49" charset="-122"/>
            </a:endParaRPr>
          </a:p>
        </p:txBody>
      </p:sp>
      <p:grpSp>
        <p:nvGrpSpPr>
          <p:cNvPr id="125" name="组合 124"/>
          <p:cNvGrpSpPr/>
          <p:nvPr/>
        </p:nvGrpSpPr>
        <p:grpSpPr>
          <a:xfrm>
            <a:off x="546545" y="1070226"/>
            <a:ext cx="1892649" cy="3407318"/>
            <a:chOff x="546545" y="1070226"/>
            <a:chExt cx="1892649" cy="3407318"/>
          </a:xfrm>
        </p:grpSpPr>
        <p:grpSp>
          <p:nvGrpSpPr>
            <p:cNvPr id="102" name="组合 101"/>
            <p:cNvGrpSpPr/>
            <p:nvPr/>
          </p:nvGrpSpPr>
          <p:grpSpPr>
            <a:xfrm>
              <a:off x="546545" y="1070226"/>
              <a:ext cx="990600" cy="914400"/>
              <a:chOff x="546545" y="1070226"/>
              <a:chExt cx="990600" cy="914400"/>
            </a:xfrm>
          </p:grpSpPr>
          <p:grpSp>
            <p:nvGrpSpPr>
              <p:cNvPr id="95" name="Group 10"/>
              <p:cNvGrpSpPr>
                <a:grpSpLocks/>
              </p:cNvGrpSpPr>
              <p:nvPr/>
            </p:nvGrpSpPr>
            <p:grpSpPr bwMode="auto">
              <a:xfrm rot="20836415">
                <a:off x="546545" y="1070226"/>
                <a:ext cx="990600" cy="914400"/>
                <a:chOff x="5999190" y="2626865"/>
                <a:chExt cx="1192668" cy="1213614"/>
              </a:xfrm>
            </p:grpSpPr>
            <p:sp>
              <p:nvSpPr>
                <p:cNvPr id="96"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7"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98" name="TextBox 97"/>
              <p:cNvSpPr txBox="1"/>
              <p:nvPr/>
            </p:nvSpPr>
            <p:spPr>
              <a:xfrm rot="20947213">
                <a:off x="581164" y="1205785"/>
                <a:ext cx="9144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慧</a:t>
                </a:r>
                <a:endParaRPr lang="zh-CN" altLang="en-US" sz="3200" dirty="0">
                  <a:solidFill>
                    <a:schemeClr val="bg1"/>
                  </a:solidFill>
                  <a:latin typeface="方正粗黑宋简体" pitchFamily="2" charset="-122"/>
                  <a:ea typeface="方正粗黑宋简体" pitchFamily="2" charset="-122"/>
                </a:endParaRPr>
              </a:p>
            </p:txBody>
          </p:sp>
        </p:grpSp>
        <p:grpSp>
          <p:nvGrpSpPr>
            <p:cNvPr id="103" name="组合 102"/>
            <p:cNvGrpSpPr/>
            <p:nvPr/>
          </p:nvGrpSpPr>
          <p:grpSpPr>
            <a:xfrm>
              <a:off x="1067594" y="1886744"/>
              <a:ext cx="1066800" cy="914400"/>
              <a:chOff x="1067594" y="1886744"/>
              <a:chExt cx="1066800" cy="914400"/>
            </a:xfrm>
          </p:grpSpPr>
          <p:grpSp>
            <p:nvGrpSpPr>
              <p:cNvPr id="63" name="Group 10"/>
              <p:cNvGrpSpPr>
                <a:grpSpLocks/>
              </p:cNvGrpSpPr>
              <p:nvPr/>
            </p:nvGrpSpPr>
            <p:grpSpPr bwMode="auto">
              <a:xfrm>
                <a:off x="1067594" y="1886744"/>
                <a:ext cx="990600" cy="914400"/>
                <a:chOff x="5999190" y="2626865"/>
                <a:chExt cx="1192668" cy="1213614"/>
              </a:xfrm>
            </p:grpSpPr>
            <p:sp>
              <p:nvSpPr>
                <p:cNvPr id="64"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66"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99" name="TextBox 98"/>
              <p:cNvSpPr txBox="1"/>
              <p:nvPr/>
            </p:nvSpPr>
            <p:spPr>
              <a:xfrm>
                <a:off x="1067594" y="2039144"/>
                <a:ext cx="10668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眼</a:t>
                </a:r>
                <a:endParaRPr lang="zh-CN" altLang="en-US" sz="3200" dirty="0">
                  <a:solidFill>
                    <a:schemeClr val="bg1"/>
                  </a:solidFill>
                  <a:latin typeface="方正粗黑宋简体" pitchFamily="2" charset="-122"/>
                  <a:ea typeface="方正粗黑宋简体" pitchFamily="2" charset="-122"/>
                </a:endParaRPr>
              </a:p>
            </p:txBody>
          </p:sp>
        </p:grpSp>
        <p:grpSp>
          <p:nvGrpSpPr>
            <p:cNvPr id="104" name="组合 103"/>
            <p:cNvGrpSpPr/>
            <p:nvPr/>
          </p:nvGrpSpPr>
          <p:grpSpPr>
            <a:xfrm>
              <a:off x="1448594" y="2724944"/>
              <a:ext cx="990600" cy="914400"/>
              <a:chOff x="1448594" y="2724944"/>
              <a:chExt cx="990600" cy="914400"/>
            </a:xfrm>
          </p:grpSpPr>
          <p:grpSp>
            <p:nvGrpSpPr>
              <p:cNvPr id="89" name="Group 10"/>
              <p:cNvGrpSpPr>
                <a:grpSpLocks/>
              </p:cNvGrpSpPr>
              <p:nvPr/>
            </p:nvGrpSpPr>
            <p:grpSpPr bwMode="auto">
              <a:xfrm>
                <a:off x="1448594" y="2724944"/>
                <a:ext cx="990600" cy="914400"/>
                <a:chOff x="5999190" y="2626865"/>
                <a:chExt cx="1192668" cy="1213614"/>
              </a:xfrm>
            </p:grpSpPr>
            <p:sp>
              <p:nvSpPr>
                <p:cNvPr id="90"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1"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100" name="TextBox 99"/>
              <p:cNvSpPr txBox="1"/>
              <p:nvPr/>
            </p:nvSpPr>
            <p:spPr>
              <a:xfrm>
                <a:off x="1677194" y="2877344"/>
                <a:ext cx="5334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识</a:t>
                </a:r>
                <a:endParaRPr lang="zh-CN" altLang="en-US" sz="3200" dirty="0">
                  <a:solidFill>
                    <a:schemeClr val="bg1"/>
                  </a:solidFill>
                  <a:latin typeface="方正粗黑宋简体" pitchFamily="2" charset="-122"/>
                  <a:ea typeface="方正粗黑宋简体" pitchFamily="2" charset="-122"/>
                </a:endParaRPr>
              </a:p>
            </p:txBody>
          </p:sp>
        </p:grpSp>
        <p:grpSp>
          <p:nvGrpSpPr>
            <p:cNvPr id="105" name="组合 104"/>
            <p:cNvGrpSpPr/>
            <p:nvPr/>
          </p:nvGrpSpPr>
          <p:grpSpPr>
            <a:xfrm>
              <a:off x="915194" y="3563144"/>
              <a:ext cx="990600" cy="914400"/>
              <a:chOff x="915194" y="3563144"/>
              <a:chExt cx="990600" cy="914400"/>
            </a:xfrm>
          </p:grpSpPr>
          <p:grpSp>
            <p:nvGrpSpPr>
              <p:cNvPr id="92" name="Group 10"/>
              <p:cNvGrpSpPr>
                <a:grpSpLocks/>
              </p:cNvGrpSpPr>
              <p:nvPr/>
            </p:nvGrpSpPr>
            <p:grpSpPr bwMode="auto">
              <a:xfrm>
                <a:off x="915194" y="3563144"/>
                <a:ext cx="990600" cy="914400"/>
                <a:chOff x="5999190" y="2626865"/>
                <a:chExt cx="1192668" cy="1213614"/>
              </a:xfrm>
            </p:grpSpPr>
            <p:sp>
              <p:nvSpPr>
                <p:cNvPr id="93"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4"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101" name="TextBox 100"/>
              <p:cNvSpPr txBox="1"/>
              <p:nvPr/>
            </p:nvSpPr>
            <p:spPr>
              <a:xfrm>
                <a:off x="915194" y="3715544"/>
                <a:ext cx="9906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毒</a:t>
                </a:r>
                <a:endParaRPr lang="zh-CN" altLang="en-US" sz="3200" dirty="0">
                  <a:solidFill>
                    <a:schemeClr val="bg1"/>
                  </a:solidFill>
                  <a:latin typeface="方正粗黑宋简体" pitchFamily="2" charset="-122"/>
                  <a:ea typeface="方正粗黑宋简体" pitchFamily="2" charset="-122"/>
                </a:endParaRPr>
              </a:p>
            </p:txBody>
          </p:sp>
        </p:grpSp>
      </p:grpSp>
      <p:grpSp>
        <p:nvGrpSpPr>
          <p:cNvPr id="128" name="组合 127"/>
          <p:cNvGrpSpPr/>
          <p:nvPr/>
        </p:nvGrpSpPr>
        <p:grpSpPr>
          <a:xfrm>
            <a:off x="2591594" y="743744"/>
            <a:ext cx="6400800" cy="1702951"/>
            <a:chOff x="2591594" y="743744"/>
            <a:chExt cx="6400800" cy="1702951"/>
          </a:xfrm>
        </p:grpSpPr>
        <p:grpSp>
          <p:nvGrpSpPr>
            <p:cNvPr id="108" name="组合 107"/>
            <p:cNvGrpSpPr/>
            <p:nvPr/>
          </p:nvGrpSpPr>
          <p:grpSpPr>
            <a:xfrm>
              <a:off x="2591594" y="743744"/>
              <a:ext cx="6360285" cy="1670682"/>
              <a:chOff x="2591594" y="743744"/>
              <a:chExt cx="6360285" cy="1670682"/>
            </a:xfrm>
          </p:grpSpPr>
          <p:sp>
            <p:nvSpPr>
              <p:cNvPr id="106" name="矩形 105"/>
              <p:cNvSpPr/>
              <p:nvPr/>
            </p:nvSpPr>
            <p:spPr>
              <a:xfrm>
                <a:off x="2591594" y="97234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07" name="矩形 106"/>
              <p:cNvSpPr/>
              <p:nvPr/>
            </p:nvSpPr>
            <p:spPr>
              <a:xfrm>
                <a:off x="3582194" y="743744"/>
                <a:ext cx="4685690" cy="463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r>
                  <a:rPr lang="en-US" altLang="zh-CN" sz="2400" b="1" dirty="0" smtClean="0"/>
                  <a:t>1.</a:t>
                </a:r>
                <a:r>
                  <a:rPr lang="zh-CN" altLang="en-US" sz="2400" b="1" dirty="0" smtClean="0"/>
                  <a:t>场地观察法</a:t>
                </a:r>
                <a:endParaRPr lang="zh-CN" altLang="en-US" sz="2400" dirty="0">
                  <a:latin typeface="微软雅黑" pitchFamily="34" charset="-122"/>
                  <a:ea typeface="微软雅黑" pitchFamily="34" charset="-122"/>
                </a:endParaRPr>
              </a:p>
            </p:txBody>
          </p:sp>
        </p:grpSp>
        <p:pic>
          <p:nvPicPr>
            <p:cNvPr id="112" name="图片 111" descr="01.jpg"/>
            <p:cNvPicPr>
              <a:picLocks noChangeAspect="1"/>
            </p:cNvPicPr>
            <p:nvPr/>
          </p:nvPicPr>
          <p:blipFill>
            <a:blip r:embed="rId3" cstate="print"/>
            <a:stretch>
              <a:fillRect/>
            </a:stretch>
          </p:blipFill>
          <p:spPr>
            <a:xfrm>
              <a:off x="2667794" y="1277144"/>
              <a:ext cx="1752600" cy="1095716"/>
            </a:xfrm>
            <a:prstGeom prst="rect">
              <a:avLst/>
            </a:prstGeom>
            <a:ln>
              <a:noFill/>
            </a:ln>
            <a:effectLst>
              <a:outerShdw blurRad="292100" dist="139700" dir="2700000" algn="tl" rotWithShape="0">
                <a:srgbClr val="333333">
                  <a:alpha val="65000"/>
                </a:srgbClr>
              </a:outerShdw>
            </a:effectLst>
          </p:spPr>
        </p:pic>
        <p:sp>
          <p:nvSpPr>
            <p:cNvPr id="113" name="TextBox 112"/>
            <p:cNvSpPr txBox="1"/>
            <p:nvPr/>
          </p:nvSpPr>
          <p:spPr>
            <a:xfrm>
              <a:off x="4496594" y="1277144"/>
              <a:ext cx="4495800" cy="1169551"/>
            </a:xfrm>
            <a:prstGeom prst="rect">
              <a:avLst/>
            </a:prstGeom>
            <a:noFill/>
          </p:spPr>
          <p:txBody>
            <a:bodyPr wrap="square" rtlCol="0">
              <a:spAutoFit/>
            </a:bodyPr>
            <a:lstStyle/>
            <a:p>
              <a:pPr algn="l"/>
              <a:r>
                <a:rPr lang="zh-CN" altLang="en-US" sz="1400" b="1" dirty="0" smtClean="0">
                  <a:latin typeface="楷体" pitchFamily="49" charset="-122"/>
                  <a:ea typeface="楷体" pitchFamily="49" charset="-122"/>
                </a:rPr>
                <a:t>①制毒工厂通常选择在偏僻、废弃的厂房或隐蔽的居民楼内作业。场地通常由当地人提供，或以场地入股，或是采取由当地人出面去租住的方式； ②制毒窝点的隐蔽手法主要有：用窗帘、报纸或砖头封堵、遮挡所有窗户；使用、安装监控摄像头；</a:t>
              </a:r>
              <a:endParaRPr lang="zh-CN" altLang="en-US" sz="1400" b="1" dirty="0">
                <a:latin typeface="楷体" pitchFamily="49" charset="-122"/>
                <a:ea typeface="楷体" pitchFamily="49" charset="-122"/>
              </a:endParaRPr>
            </a:p>
          </p:txBody>
        </p:sp>
      </p:grpSp>
      <p:grpSp>
        <p:nvGrpSpPr>
          <p:cNvPr id="129" name="组合 128"/>
          <p:cNvGrpSpPr/>
          <p:nvPr/>
        </p:nvGrpSpPr>
        <p:grpSpPr>
          <a:xfrm>
            <a:off x="2667794" y="2724944"/>
            <a:ext cx="6360285" cy="1670682"/>
            <a:chOff x="2667794" y="2724944"/>
            <a:chExt cx="6360285" cy="1670682"/>
          </a:xfrm>
        </p:grpSpPr>
        <p:grpSp>
          <p:nvGrpSpPr>
            <p:cNvPr id="109" name="组合 108"/>
            <p:cNvGrpSpPr/>
            <p:nvPr/>
          </p:nvGrpSpPr>
          <p:grpSpPr>
            <a:xfrm>
              <a:off x="2667794" y="2724944"/>
              <a:ext cx="6360285" cy="1670682"/>
              <a:chOff x="2591594" y="743744"/>
              <a:chExt cx="6360285" cy="1670682"/>
            </a:xfrm>
          </p:grpSpPr>
          <p:sp>
            <p:nvSpPr>
              <p:cNvPr id="110" name="矩形 109"/>
              <p:cNvSpPr/>
              <p:nvPr/>
            </p:nvSpPr>
            <p:spPr>
              <a:xfrm>
                <a:off x="2591594" y="97234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11" name="矩形 110"/>
              <p:cNvSpPr/>
              <p:nvPr/>
            </p:nvSpPr>
            <p:spPr>
              <a:xfrm>
                <a:off x="3582194" y="743744"/>
                <a:ext cx="4685690" cy="463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r>
                  <a:rPr lang="en-US" altLang="zh-CN" sz="2400" b="1" dirty="0" smtClean="0"/>
                  <a:t>2.</a:t>
                </a:r>
                <a:r>
                  <a:rPr lang="zh-CN" altLang="en-US" sz="2400" b="1" dirty="0" smtClean="0"/>
                  <a:t>制毒过程识别法</a:t>
                </a:r>
                <a:endParaRPr lang="zh-CN" altLang="en-US" sz="2400" dirty="0">
                  <a:latin typeface="微软雅黑" pitchFamily="34" charset="-122"/>
                  <a:ea typeface="微软雅黑" pitchFamily="34" charset="-122"/>
                </a:endParaRPr>
              </a:p>
            </p:txBody>
          </p:sp>
        </p:grpSp>
        <p:pic>
          <p:nvPicPr>
            <p:cNvPr id="114" name="图片 113" descr="04.jpg"/>
            <p:cNvPicPr>
              <a:picLocks noChangeAspect="1"/>
            </p:cNvPicPr>
            <p:nvPr/>
          </p:nvPicPr>
          <p:blipFill>
            <a:blip r:embed="rId4" cstate="print"/>
            <a:stretch>
              <a:fillRect/>
            </a:stretch>
          </p:blipFill>
          <p:spPr>
            <a:xfrm>
              <a:off x="2743994" y="3258345"/>
              <a:ext cx="1676400" cy="1066800"/>
            </a:xfrm>
            <a:prstGeom prst="rect">
              <a:avLst/>
            </a:prstGeom>
            <a:ln>
              <a:noFill/>
            </a:ln>
            <a:effectLst>
              <a:outerShdw blurRad="292100" dist="139700" dir="2700000" algn="tl" rotWithShape="0">
                <a:srgbClr val="333333">
                  <a:alpha val="65000"/>
                </a:srgbClr>
              </a:outerShdw>
            </a:effectLst>
          </p:spPr>
        </p:pic>
        <p:sp>
          <p:nvSpPr>
            <p:cNvPr id="126" name="TextBox 125"/>
            <p:cNvSpPr txBox="1"/>
            <p:nvPr/>
          </p:nvSpPr>
          <p:spPr>
            <a:xfrm>
              <a:off x="4496594" y="3182144"/>
              <a:ext cx="4495800" cy="1169551"/>
            </a:xfrm>
            <a:prstGeom prst="rect">
              <a:avLst/>
            </a:prstGeom>
            <a:noFill/>
          </p:spPr>
          <p:txBody>
            <a:bodyPr wrap="square" rtlCol="0">
              <a:spAutoFit/>
            </a:bodyPr>
            <a:lstStyle/>
            <a:p>
              <a:pPr algn="l"/>
              <a:r>
                <a:rPr lang="zh-CN" altLang="en-US" sz="1400" b="1" dirty="0" smtClean="0">
                  <a:latin typeface="楷体" pitchFamily="49" charset="-122"/>
                  <a:ea typeface="楷体" pitchFamily="49" charset="-122"/>
                </a:rPr>
                <a:t>①采取严格的封闭式生产，生产时断时续，而且往往选择在夜间或风雨天气开工； ②生产时排放红黄色或白色具有刺激性气味的烟尘，产生的烟雾较难散去</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制造</a:t>
              </a:r>
              <a:r>
                <a:rPr lang="en-US" altLang="zh-CN" sz="1400" b="1" dirty="0" smtClean="0">
                  <a:latin typeface="楷体" pitchFamily="49" charset="-122"/>
                  <a:ea typeface="楷体" pitchFamily="49" charset="-122"/>
                </a:rPr>
                <a:t>K</a:t>
              </a:r>
              <a:r>
                <a:rPr lang="zh-CN" altLang="en-US" sz="1400" b="1" dirty="0" smtClean="0">
                  <a:latin typeface="楷体" pitchFamily="49" charset="-122"/>
                  <a:ea typeface="楷体" pitchFamily="49" charset="-122"/>
                </a:rPr>
                <a:t>粉的窝点没有刺激性气味</a:t>
              </a:r>
              <a:r>
                <a:rPr lang="en-US" altLang="zh-CN" sz="1400" b="1" dirty="0" smtClean="0">
                  <a:latin typeface="楷体" pitchFamily="49" charset="-122"/>
                  <a:ea typeface="楷体" pitchFamily="49" charset="-122"/>
                </a:rPr>
                <a:t>)</a:t>
              </a:r>
              <a:r>
                <a:rPr lang="zh-CN" altLang="en-US" sz="1400" b="1" dirty="0" smtClean="0">
                  <a:latin typeface="楷体" pitchFamily="49" charset="-122"/>
                  <a:ea typeface="楷体" pitchFamily="49" charset="-122"/>
                </a:rPr>
                <a:t>；</a:t>
              </a:r>
              <a:r>
                <a:rPr lang="zh-CN" altLang="en-US" sz="1400" dirty="0" smtClean="0"/>
                <a:t> </a:t>
              </a:r>
              <a:r>
                <a:rPr lang="zh-CN" altLang="en-US" sz="1400" b="1" dirty="0" smtClean="0">
                  <a:latin typeface="楷体" pitchFamily="49" charset="-122"/>
                  <a:ea typeface="楷体" pitchFamily="49" charset="-122"/>
                </a:rPr>
                <a:t>③窝点排污严重，影响居民正常生活；</a:t>
              </a:r>
              <a:endParaRPr lang="zh-CN" altLang="en-US" sz="1400" b="1" dirty="0">
                <a:latin typeface="楷体" pitchFamily="49" charset="-122"/>
                <a:ea typeface="楷体" pitchFamily="49" charset="-122"/>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2000"/>
                                        <p:tgtEl>
                                          <p:spTgt spid="125"/>
                                        </p:tgtEl>
                                      </p:cBhvr>
                                    </p:animEffect>
                                    <p:anim calcmode="lin" valueType="num">
                                      <p:cBhvr>
                                        <p:cTn id="8" dur="2000" fill="hold"/>
                                        <p:tgtEl>
                                          <p:spTgt spid="125"/>
                                        </p:tgtEl>
                                        <p:attrNameLst>
                                          <p:attrName>style.rotation</p:attrName>
                                        </p:attrNameLst>
                                      </p:cBhvr>
                                      <p:tavLst>
                                        <p:tav tm="0">
                                          <p:val>
                                            <p:fltVal val="720"/>
                                          </p:val>
                                        </p:tav>
                                        <p:tav tm="100000">
                                          <p:val>
                                            <p:fltVal val="0"/>
                                          </p:val>
                                        </p:tav>
                                      </p:tavLst>
                                    </p:anim>
                                    <p:anim calcmode="lin" valueType="num">
                                      <p:cBhvr>
                                        <p:cTn id="9" dur="2000" fill="hold"/>
                                        <p:tgtEl>
                                          <p:spTgt spid="125"/>
                                        </p:tgtEl>
                                        <p:attrNameLst>
                                          <p:attrName>ppt_h</p:attrName>
                                        </p:attrNameLst>
                                      </p:cBhvr>
                                      <p:tavLst>
                                        <p:tav tm="0">
                                          <p:val>
                                            <p:fltVal val="0"/>
                                          </p:val>
                                        </p:tav>
                                        <p:tav tm="100000">
                                          <p:val>
                                            <p:strVal val="#ppt_h"/>
                                          </p:val>
                                        </p:tav>
                                      </p:tavLst>
                                    </p:anim>
                                    <p:anim calcmode="lin" valueType="num">
                                      <p:cBhvr>
                                        <p:cTn id="10" dur="2000" fill="hold"/>
                                        <p:tgtEl>
                                          <p:spTgt spid="12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8"/>
                                        </p:tgtEl>
                                        <p:attrNameLst>
                                          <p:attrName>style.visibility</p:attrName>
                                        </p:attrNameLst>
                                      </p:cBhvr>
                                      <p:to>
                                        <p:strVal val="visible"/>
                                      </p:to>
                                    </p:set>
                                    <p:animEffect transition="in" filter="fade">
                                      <p:cBhvr>
                                        <p:cTn id="15" dur="2000"/>
                                        <p:tgtEl>
                                          <p:spTgt spid="1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fade">
                                      <p:cBhvr>
                                        <p:cTn id="20" dur="20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3" name="图片 2"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32" name="TextBox 31"/>
          <p:cNvSpPr txBox="1"/>
          <p:nvPr/>
        </p:nvSpPr>
        <p:spPr>
          <a:xfrm>
            <a:off x="3734594" y="2343944"/>
            <a:ext cx="1524000" cy="646331"/>
          </a:xfrm>
          <a:prstGeom prst="rect">
            <a:avLst/>
          </a:prstGeom>
          <a:noFill/>
        </p:spPr>
        <p:txBody>
          <a:bodyPr wrap="square" rtlCol="0">
            <a:spAutoFit/>
          </a:bodyPr>
          <a:lstStyle/>
          <a:p>
            <a:r>
              <a:rPr lang="zh-CN" altLang="en-US" dirty="0" smtClean="0">
                <a:solidFill>
                  <a:schemeClr val="bg1"/>
                </a:solidFill>
                <a:latin typeface="楷体" pitchFamily="49" charset="-122"/>
                <a:ea typeface="楷体" pitchFamily="49" charset="-122"/>
              </a:rPr>
              <a:t>如何与毒品绝缘</a:t>
            </a:r>
            <a:endParaRPr lang="zh-CN" altLang="en-US" dirty="0">
              <a:solidFill>
                <a:schemeClr val="bg1"/>
              </a:solidFill>
              <a:latin typeface="楷体" pitchFamily="49" charset="-122"/>
              <a:ea typeface="楷体" pitchFamily="49" charset="-122"/>
            </a:endParaRPr>
          </a:p>
        </p:txBody>
      </p:sp>
      <p:grpSp>
        <p:nvGrpSpPr>
          <p:cNvPr id="4" name="组合 124"/>
          <p:cNvGrpSpPr/>
          <p:nvPr/>
        </p:nvGrpSpPr>
        <p:grpSpPr>
          <a:xfrm>
            <a:off x="546545" y="1070226"/>
            <a:ext cx="1892649" cy="3407318"/>
            <a:chOff x="546545" y="1070226"/>
            <a:chExt cx="1892649" cy="3407318"/>
          </a:xfrm>
        </p:grpSpPr>
        <p:grpSp>
          <p:nvGrpSpPr>
            <p:cNvPr id="5" name="组合 101"/>
            <p:cNvGrpSpPr/>
            <p:nvPr/>
          </p:nvGrpSpPr>
          <p:grpSpPr>
            <a:xfrm>
              <a:off x="546545" y="1070226"/>
              <a:ext cx="990600" cy="914400"/>
              <a:chOff x="546545" y="1070226"/>
              <a:chExt cx="990600" cy="914400"/>
            </a:xfrm>
          </p:grpSpPr>
          <p:grpSp>
            <p:nvGrpSpPr>
              <p:cNvPr id="6" name="Group 10"/>
              <p:cNvGrpSpPr>
                <a:grpSpLocks/>
              </p:cNvGrpSpPr>
              <p:nvPr/>
            </p:nvGrpSpPr>
            <p:grpSpPr bwMode="auto">
              <a:xfrm rot="20836415">
                <a:off x="546545" y="1070226"/>
                <a:ext cx="990600" cy="914400"/>
                <a:chOff x="5999190" y="2626865"/>
                <a:chExt cx="1192668" cy="1213614"/>
              </a:xfrm>
            </p:grpSpPr>
            <p:sp>
              <p:nvSpPr>
                <p:cNvPr id="96"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7"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98" name="TextBox 97"/>
              <p:cNvSpPr txBox="1"/>
              <p:nvPr/>
            </p:nvSpPr>
            <p:spPr>
              <a:xfrm rot="20947213">
                <a:off x="581164" y="1205785"/>
                <a:ext cx="9144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慧</a:t>
                </a:r>
                <a:endParaRPr lang="zh-CN" altLang="en-US" sz="3200" dirty="0">
                  <a:solidFill>
                    <a:schemeClr val="bg1"/>
                  </a:solidFill>
                  <a:latin typeface="方正粗黑宋简体" pitchFamily="2" charset="-122"/>
                  <a:ea typeface="方正粗黑宋简体" pitchFamily="2" charset="-122"/>
                </a:endParaRPr>
              </a:p>
            </p:txBody>
          </p:sp>
        </p:grpSp>
        <p:grpSp>
          <p:nvGrpSpPr>
            <p:cNvPr id="7" name="组合 102"/>
            <p:cNvGrpSpPr/>
            <p:nvPr/>
          </p:nvGrpSpPr>
          <p:grpSpPr>
            <a:xfrm>
              <a:off x="1067594" y="1886744"/>
              <a:ext cx="1066800" cy="914400"/>
              <a:chOff x="1067594" y="1886744"/>
              <a:chExt cx="1066800" cy="914400"/>
            </a:xfrm>
          </p:grpSpPr>
          <p:grpSp>
            <p:nvGrpSpPr>
              <p:cNvPr id="8" name="Group 10"/>
              <p:cNvGrpSpPr>
                <a:grpSpLocks/>
              </p:cNvGrpSpPr>
              <p:nvPr/>
            </p:nvGrpSpPr>
            <p:grpSpPr bwMode="auto">
              <a:xfrm>
                <a:off x="1067594" y="1886744"/>
                <a:ext cx="990600" cy="914400"/>
                <a:chOff x="5999190" y="2626865"/>
                <a:chExt cx="1192668" cy="1213614"/>
              </a:xfrm>
            </p:grpSpPr>
            <p:sp>
              <p:nvSpPr>
                <p:cNvPr id="64"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66"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99" name="TextBox 98"/>
              <p:cNvSpPr txBox="1"/>
              <p:nvPr/>
            </p:nvSpPr>
            <p:spPr>
              <a:xfrm>
                <a:off x="1067594" y="2039144"/>
                <a:ext cx="10668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眼</a:t>
                </a:r>
                <a:endParaRPr lang="zh-CN" altLang="en-US" sz="3200" dirty="0">
                  <a:solidFill>
                    <a:schemeClr val="bg1"/>
                  </a:solidFill>
                  <a:latin typeface="方正粗黑宋简体" pitchFamily="2" charset="-122"/>
                  <a:ea typeface="方正粗黑宋简体" pitchFamily="2" charset="-122"/>
                </a:endParaRPr>
              </a:p>
            </p:txBody>
          </p:sp>
        </p:grpSp>
        <p:grpSp>
          <p:nvGrpSpPr>
            <p:cNvPr id="9" name="组合 103"/>
            <p:cNvGrpSpPr/>
            <p:nvPr/>
          </p:nvGrpSpPr>
          <p:grpSpPr>
            <a:xfrm>
              <a:off x="1448594" y="2724944"/>
              <a:ext cx="990600" cy="914400"/>
              <a:chOff x="1448594" y="2724944"/>
              <a:chExt cx="990600" cy="914400"/>
            </a:xfrm>
          </p:grpSpPr>
          <p:grpSp>
            <p:nvGrpSpPr>
              <p:cNvPr id="10" name="Group 10"/>
              <p:cNvGrpSpPr>
                <a:grpSpLocks/>
              </p:cNvGrpSpPr>
              <p:nvPr/>
            </p:nvGrpSpPr>
            <p:grpSpPr bwMode="auto">
              <a:xfrm>
                <a:off x="1448594" y="2724944"/>
                <a:ext cx="990600" cy="914400"/>
                <a:chOff x="5999190" y="2626865"/>
                <a:chExt cx="1192668" cy="1213614"/>
              </a:xfrm>
            </p:grpSpPr>
            <p:sp>
              <p:nvSpPr>
                <p:cNvPr id="90"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1"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100" name="TextBox 99"/>
              <p:cNvSpPr txBox="1"/>
              <p:nvPr/>
            </p:nvSpPr>
            <p:spPr>
              <a:xfrm>
                <a:off x="1677194" y="2877344"/>
                <a:ext cx="5334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识</a:t>
                </a:r>
                <a:endParaRPr lang="zh-CN" altLang="en-US" sz="3200" dirty="0">
                  <a:solidFill>
                    <a:schemeClr val="bg1"/>
                  </a:solidFill>
                  <a:latin typeface="方正粗黑宋简体" pitchFamily="2" charset="-122"/>
                  <a:ea typeface="方正粗黑宋简体" pitchFamily="2" charset="-122"/>
                </a:endParaRPr>
              </a:p>
            </p:txBody>
          </p:sp>
        </p:grpSp>
        <p:grpSp>
          <p:nvGrpSpPr>
            <p:cNvPr id="11" name="组合 104"/>
            <p:cNvGrpSpPr/>
            <p:nvPr/>
          </p:nvGrpSpPr>
          <p:grpSpPr>
            <a:xfrm>
              <a:off x="915194" y="3563144"/>
              <a:ext cx="990600" cy="914400"/>
              <a:chOff x="915194" y="3563144"/>
              <a:chExt cx="990600" cy="914400"/>
            </a:xfrm>
          </p:grpSpPr>
          <p:grpSp>
            <p:nvGrpSpPr>
              <p:cNvPr id="12" name="Group 10"/>
              <p:cNvGrpSpPr>
                <a:grpSpLocks/>
              </p:cNvGrpSpPr>
              <p:nvPr/>
            </p:nvGrpSpPr>
            <p:grpSpPr bwMode="auto">
              <a:xfrm>
                <a:off x="915194" y="3563144"/>
                <a:ext cx="990600" cy="914400"/>
                <a:chOff x="5999190" y="2626865"/>
                <a:chExt cx="1192668" cy="1213614"/>
              </a:xfrm>
            </p:grpSpPr>
            <p:sp>
              <p:nvSpPr>
                <p:cNvPr id="93" name="Rounded Rectangle 11"/>
                <p:cNvSpPr>
                  <a:spLocks noChangeArrowheads="1"/>
                </p:cNvSpPr>
                <p:nvPr/>
              </p:nvSpPr>
              <p:spPr bwMode="auto">
                <a:xfrm>
                  <a:off x="5999190" y="2626865"/>
                  <a:ext cx="1192668" cy="1122553"/>
                </a:xfrm>
                <a:prstGeom prst="roundRect">
                  <a:avLst>
                    <a:gd name="adj" fmla="val 9375"/>
                  </a:avLst>
                </a:prstGeom>
                <a:solidFill>
                  <a:srgbClr val="C00000"/>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3199">
                    <a:solidFill>
                      <a:schemeClr val="bg1"/>
                    </a:solidFill>
                    <a:latin typeface="Calibri" pitchFamily="34" charset="0"/>
                    <a:ea typeface="MS PGothic" pitchFamily="34" charset="-128"/>
                  </a:endParaRPr>
                </a:p>
              </p:txBody>
            </p:sp>
            <p:sp>
              <p:nvSpPr>
                <p:cNvPr id="94" name="TextBox 23"/>
                <p:cNvSpPr txBox="1">
                  <a:spLocks noChangeArrowheads="1"/>
                </p:cNvSpPr>
                <p:nvPr/>
              </p:nvSpPr>
              <p:spPr bwMode="auto">
                <a:xfrm>
                  <a:off x="6319132" y="2641309"/>
                  <a:ext cx="771729" cy="1199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nb-NO" altLang="id-ID" sz="6665" dirty="0">
                    <a:solidFill>
                      <a:schemeClr val="bg1"/>
                    </a:solidFill>
                    <a:ea typeface="MS PGothic" pitchFamily="34" charset="-128"/>
                  </a:endParaRPr>
                </a:p>
              </p:txBody>
            </p:sp>
          </p:grpSp>
          <p:sp>
            <p:nvSpPr>
              <p:cNvPr id="101" name="TextBox 100"/>
              <p:cNvSpPr txBox="1"/>
              <p:nvPr/>
            </p:nvSpPr>
            <p:spPr>
              <a:xfrm>
                <a:off x="915194" y="3715544"/>
                <a:ext cx="990600" cy="584775"/>
              </a:xfrm>
              <a:prstGeom prst="rect">
                <a:avLst/>
              </a:prstGeom>
              <a:noFill/>
            </p:spPr>
            <p:txBody>
              <a:bodyPr wrap="square" rtlCol="0">
                <a:spAutoFit/>
              </a:bodyPr>
              <a:lstStyle/>
              <a:p>
                <a:r>
                  <a:rPr lang="zh-CN" altLang="en-US" sz="3200" dirty="0" smtClean="0">
                    <a:solidFill>
                      <a:schemeClr val="bg1"/>
                    </a:solidFill>
                    <a:latin typeface="方正粗黑宋简体" pitchFamily="2" charset="-122"/>
                    <a:ea typeface="方正粗黑宋简体" pitchFamily="2" charset="-122"/>
                  </a:rPr>
                  <a:t>毒</a:t>
                </a:r>
                <a:endParaRPr lang="zh-CN" altLang="en-US" sz="3200" dirty="0">
                  <a:solidFill>
                    <a:schemeClr val="bg1"/>
                  </a:solidFill>
                  <a:latin typeface="方正粗黑宋简体" pitchFamily="2" charset="-122"/>
                  <a:ea typeface="方正粗黑宋简体" pitchFamily="2" charset="-122"/>
                </a:endParaRPr>
              </a:p>
            </p:txBody>
          </p:sp>
        </p:grpSp>
      </p:grpSp>
      <p:grpSp>
        <p:nvGrpSpPr>
          <p:cNvPr id="44" name="组合 43"/>
          <p:cNvGrpSpPr/>
          <p:nvPr/>
        </p:nvGrpSpPr>
        <p:grpSpPr>
          <a:xfrm>
            <a:off x="2591594" y="743744"/>
            <a:ext cx="6400800" cy="1702951"/>
            <a:chOff x="2591594" y="743744"/>
            <a:chExt cx="6400800" cy="1702951"/>
          </a:xfrm>
        </p:grpSpPr>
        <p:grpSp>
          <p:nvGrpSpPr>
            <p:cNvPr id="13" name="组合 127"/>
            <p:cNvGrpSpPr/>
            <p:nvPr/>
          </p:nvGrpSpPr>
          <p:grpSpPr>
            <a:xfrm>
              <a:off x="2591594" y="743744"/>
              <a:ext cx="6400800" cy="1702951"/>
              <a:chOff x="2591594" y="743744"/>
              <a:chExt cx="6400800" cy="1702951"/>
            </a:xfrm>
          </p:grpSpPr>
          <p:grpSp>
            <p:nvGrpSpPr>
              <p:cNvPr id="14" name="组合 107"/>
              <p:cNvGrpSpPr/>
              <p:nvPr/>
            </p:nvGrpSpPr>
            <p:grpSpPr>
              <a:xfrm>
                <a:off x="2591594" y="743744"/>
                <a:ext cx="6360285" cy="1670682"/>
                <a:chOff x="2591594" y="743744"/>
                <a:chExt cx="6360285" cy="1670682"/>
              </a:xfrm>
            </p:grpSpPr>
            <p:sp>
              <p:nvSpPr>
                <p:cNvPr id="106" name="矩形 105"/>
                <p:cNvSpPr/>
                <p:nvPr/>
              </p:nvSpPr>
              <p:spPr>
                <a:xfrm>
                  <a:off x="2591594" y="97234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07" name="矩形 106"/>
                <p:cNvSpPr/>
                <p:nvPr/>
              </p:nvSpPr>
              <p:spPr>
                <a:xfrm>
                  <a:off x="3582194" y="743744"/>
                  <a:ext cx="4685690" cy="463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r>
                    <a:rPr lang="en-US" altLang="zh-CN" sz="2400" b="1" dirty="0" smtClean="0"/>
                    <a:t>3.</a:t>
                  </a:r>
                  <a:r>
                    <a:rPr lang="zh-CN" altLang="en-US" sz="2400" b="1" dirty="0" smtClean="0"/>
                    <a:t>排出物、丢弃物判断法</a:t>
                  </a:r>
                  <a:endParaRPr lang="zh-CN" altLang="en-US" sz="2400" dirty="0">
                    <a:latin typeface="微软雅黑" pitchFamily="34" charset="-122"/>
                    <a:ea typeface="微软雅黑" pitchFamily="34" charset="-122"/>
                  </a:endParaRPr>
                </a:p>
              </p:txBody>
            </p:sp>
          </p:grpSp>
          <p:sp>
            <p:nvSpPr>
              <p:cNvPr id="113" name="TextBox 112"/>
              <p:cNvSpPr txBox="1"/>
              <p:nvPr/>
            </p:nvSpPr>
            <p:spPr>
              <a:xfrm>
                <a:off x="4496594" y="1277144"/>
                <a:ext cx="4495800" cy="1169551"/>
              </a:xfrm>
              <a:prstGeom prst="rect">
                <a:avLst/>
              </a:prstGeom>
              <a:noFill/>
            </p:spPr>
            <p:txBody>
              <a:bodyPr wrap="square" rtlCol="0">
                <a:spAutoFit/>
              </a:bodyPr>
              <a:lstStyle/>
              <a:p>
                <a:pPr algn="l"/>
                <a:r>
                  <a:rPr lang="zh-CN" altLang="en-US" sz="1400" b="1" dirty="0" smtClean="0">
                    <a:latin typeface="楷体" pitchFamily="49" charset="-122"/>
                    <a:ea typeface="楷体" pitchFamily="49" charset="-122"/>
                  </a:rPr>
                  <a:t>①排出的废气有浓烈异味，废水是带有泡沫的刺鼻白色黏稠状液体；②废气污染周围环境，常常导致附近树木、杂草枯萎死亡；人闻到会明显有恶心、流鼻涕、眼泪等不适感； ③加工窝点周围丢弃有大量盛装过易制毒化学品的玻璃瓶、胶罐、包装物。</a:t>
                </a:r>
                <a:endParaRPr lang="zh-CN" altLang="en-US" sz="1400" b="1" dirty="0">
                  <a:latin typeface="楷体" pitchFamily="49" charset="-122"/>
                  <a:ea typeface="楷体" pitchFamily="49" charset="-122"/>
                </a:endParaRPr>
              </a:p>
            </p:txBody>
          </p:sp>
        </p:grpSp>
        <p:pic>
          <p:nvPicPr>
            <p:cNvPr id="38" name="图片 37" descr="86c799130cbe4ce8b4c995917ea939ee.jpg"/>
            <p:cNvPicPr>
              <a:picLocks noChangeAspect="1"/>
            </p:cNvPicPr>
            <p:nvPr/>
          </p:nvPicPr>
          <p:blipFill>
            <a:blip r:embed="rId3" cstate="print"/>
            <a:stretch>
              <a:fillRect/>
            </a:stretch>
          </p:blipFill>
          <p:spPr>
            <a:xfrm>
              <a:off x="2667794" y="1277144"/>
              <a:ext cx="1752600" cy="1066800"/>
            </a:xfrm>
            <a:prstGeom prst="rect">
              <a:avLst/>
            </a:prstGeom>
            <a:ln>
              <a:noFill/>
            </a:ln>
            <a:effectLst>
              <a:outerShdw blurRad="292100" dist="139700" dir="2700000" algn="tl" rotWithShape="0">
                <a:srgbClr val="333333">
                  <a:alpha val="65000"/>
                </a:srgbClr>
              </a:outerShdw>
            </a:effectLst>
          </p:spPr>
        </p:pic>
      </p:grpSp>
      <p:grpSp>
        <p:nvGrpSpPr>
          <p:cNvPr id="43" name="组合 42"/>
          <p:cNvGrpSpPr/>
          <p:nvPr/>
        </p:nvGrpSpPr>
        <p:grpSpPr>
          <a:xfrm>
            <a:off x="2667794" y="2724944"/>
            <a:ext cx="6360285" cy="1670682"/>
            <a:chOff x="2667794" y="2724944"/>
            <a:chExt cx="6360285" cy="1670682"/>
          </a:xfrm>
        </p:grpSpPr>
        <p:grpSp>
          <p:nvGrpSpPr>
            <p:cNvPr id="16" name="组合 108"/>
            <p:cNvGrpSpPr/>
            <p:nvPr/>
          </p:nvGrpSpPr>
          <p:grpSpPr>
            <a:xfrm>
              <a:off x="2667794" y="2724944"/>
              <a:ext cx="6360285" cy="1670682"/>
              <a:chOff x="2591594" y="743744"/>
              <a:chExt cx="6360285" cy="1670682"/>
            </a:xfrm>
          </p:grpSpPr>
          <p:sp>
            <p:nvSpPr>
              <p:cNvPr id="110" name="矩形 109"/>
              <p:cNvSpPr/>
              <p:nvPr/>
            </p:nvSpPr>
            <p:spPr>
              <a:xfrm>
                <a:off x="2591594" y="97234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11" name="矩形 110"/>
              <p:cNvSpPr/>
              <p:nvPr/>
            </p:nvSpPr>
            <p:spPr>
              <a:xfrm>
                <a:off x="3582194" y="743744"/>
                <a:ext cx="4685690" cy="463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r>
                  <a:rPr lang="en-US" altLang="zh-CN" sz="2400" b="1" dirty="0" smtClean="0"/>
                  <a:t>4.</a:t>
                </a:r>
                <a:r>
                  <a:rPr lang="zh-CN" altLang="en-US" sz="2400" b="1" dirty="0" smtClean="0"/>
                  <a:t>制毒机器识别法</a:t>
                </a:r>
                <a:endParaRPr lang="zh-CN" altLang="en-US" sz="2400" dirty="0">
                  <a:latin typeface="微软雅黑" pitchFamily="34" charset="-122"/>
                  <a:ea typeface="微软雅黑" pitchFamily="34" charset="-122"/>
                </a:endParaRPr>
              </a:p>
            </p:txBody>
          </p:sp>
        </p:grpSp>
        <p:pic>
          <p:nvPicPr>
            <p:cNvPr id="39" name="图片 38" descr="10.jpg"/>
            <p:cNvPicPr>
              <a:picLocks noChangeAspect="1"/>
            </p:cNvPicPr>
            <p:nvPr/>
          </p:nvPicPr>
          <p:blipFill>
            <a:blip r:embed="rId4" cstate="print"/>
            <a:stretch>
              <a:fillRect/>
            </a:stretch>
          </p:blipFill>
          <p:spPr>
            <a:xfrm>
              <a:off x="2743994" y="3258344"/>
              <a:ext cx="1494415" cy="1066800"/>
            </a:xfrm>
            <a:prstGeom prst="rect">
              <a:avLst/>
            </a:prstGeom>
            <a:ln>
              <a:noFill/>
            </a:ln>
            <a:effectLst>
              <a:outerShdw blurRad="292100" dist="139700" dir="2700000" algn="tl" rotWithShape="0">
                <a:srgbClr val="333333">
                  <a:alpha val="65000"/>
                </a:srgbClr>
              </a:outerShdw>
            </a:effectLst>
          </p:spPr>
        </p:pic>
        <p:pic>
          <p:nvPicPr>
            <p:cNvPr id="40" name="图片 39" descr="11.jpg"/>
            <p:cNvPicPr>
              <a:picLocks noChangeAspect="1"/>
            </p:cNvPicPr>
            <p:nvPr/>
          </p:nvPicPr>
          <p:blipFill>
            <a:blip r:embed="rId5" cstate="print"/>
            <a:stretch>
              <a:fillRect/>
            </a:stretch>
          </p:blipFill>
          <p:spPr>
            <a:xfrm>
              <a:off x="4344194" y="3258344"/>
              <a:ext cx="1505654" cy="1073150"/>
            </a:xfrm>
            <a:prstGeom prst="rect">
              <a:avLst/>
            </a:prstGeom>
            <a:ln>
              <a:noFill/>
            </a:ln>
            <a:effectLst>
              <a:outerShdw blurRad="292100" dist="139700" dir="2700000" algn="tl" rotWithShape="0">
                <a:srgbClr val="333333">
                  <a:alpha val="65000"/>
                </a:srgbClr>
              </a:outerShdw>
            </a:effectLst>
          </p:spPr>
        </p:pic>
        <p:pic>
          <p:nvPicPr>
            <p:cNvPr id="41" name="图片 40" descr="12.jpg"/>
            <p:cNvPicPr>
              <a:picLocks noChangeAspect="1"/>
            </p:cNvPicPr>
            <p:nvPr/>
          </p:nvPicPr>
          <p:blipFill>
            <a:blip r:embed="rId6" cstate="print"/>
            <a:stretch>
              <a:fillRect/>
            </a:stretch>
          </p:blipFill>
          <p:spPr>
            <a:xfrm>
              <a:off x="6020594" y="3258344"/>
              <a:ext cx="1524000" cy="1067752"/>
            </a:xfrm>
            <a:prstGeom prst="rect">
              <a:avLst/>
            </a:prstGeom>
            <a:ln>
              <a:noFill/>
            </a:ln>
            <a:effectLst>
              <a:outerShdw blurRad="292100" dist="139700" dir="2700000" algn="tl" rotWithShape="0">
                <a:srgbClr val="333333">
                  <a:alpha val="65000"/>
                </a:srgbClr>
              </a:outerShdw>
            </a:effectLst>
          </p:spPr>
        </p:pic>
        <p:pic>
          <p:nvPicPr>
            <p:cNvPr id="42" name="图片 41" descr="13.jpg"/>
            <p:cNvPicPr>
              <a:picLocks noChangeAspect="1"/>
            </p:cNvPicPr>
            <p:nvPr/>
          </p:nvPicPr>
          <p:blipFill>
            <a:blip r:embed="rId7" cstate="print"/>
            <a:stretch>
              <a:fillRect/>
            </a:stretch>
          </p:blipFill>
          <p:spPr>
            <a:xfrm>
              <a:off x="7696994" y="3258344"/>
              <a:ext cx="1231114" cy="1048544"/>
            </a:xfrm>
            <a:prstGeom prst="rect">
              <a:avLst/>
            </a:prstGeom>
            <a:ln>
              <a:noFill/>
            </a:ln>
            <a:effectLst>
              <a:outerShdw blurRad="292100" dist="139700" dir="2700000" algn="tl" rotWithShape="0">
                <a:srgbClr val="333333">
                  <a:alpha val="65000"/>
                </a:srgbClr>
              </a:outerShdw>
            </a:effectLst>
          </p:spPr>
        </p:pic>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20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bwMode="auto">
          <a:xfrm>
            <a:off x="3658394" y="1886744"/>
            <a:ext cx="1600200" cy="1600200"/>
          </a:xfrm>
          <a:prstGeom prst="ellipse">
            <a:avLst/>
          </a:prstGeom>
          <a:gradFill>
            <a:gsLst>
              <a:gs pos="0">
                <a:srgbClr val="FFEFD1"/>
              </a:gs>
              <a:gs pos="64999">
                <a:srgbClr val="F0EBD5"/>
              </a:gs>
              <a:gs pos="100000">
                <a:srgbClr val="D1C39F"/>
              </a:gs>
            </a:gsLst>
            <a:lin ang="5400000" scaled="0"/>
          </a:gradFill>
          <a:ln>
            <a:solidFill>
              <a:srgbClr val="C00000"/>
            </a:solidFill>
          </a:ln>
          <a:effectLst>
            <a:outerShdw blurRad="76200" dir="13500000" sy="23000" kx="1200000" algn="br"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3" name="图片 2"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30" name="椭圆 29"/>
          <p:cNvSpPr/>
          <p:nvPr/>
        </p:nvSpPr>
        <p:spPr bwMode="auto">
          <a:xfrm>
            <a:off x="3734594" y="1962944"/>
            <a:ext cx="1447800" cy="1447800"/>
          </a:xfrm>
          <a:prstGeom prst="ellipse">
            <a:avLst/>
          </a:prstGeom>
          <a:solidFill>
            <a:srgbClr val="C00000"/>
          </a:solidFill>
          <a:ln>
            <a:noFill/>
          </a:ln>
          <a:effectLst>
            <a:outerShdw blurRad="50800" dist="38100" dir="10800000" algn="r"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32" name="TextBox 31"/>
          <p:cNvSpPr txBox="1"/>
          <p:nvPr/>
        </p:nvSpPr>
        <p:spPr>
          <a:xfrm>
            <a:off x="3734594" y="2343944"/>
            <a:ext cx="1524000" cy="646331"/>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如何与毒品绝缘</a:t>
            </a:r>
            <a:endParaRPr lang="zh-CN" altLang="en-US" b="1" dirty="0">
              <a:solidFill>
                <a:schemeClr val="bg1"/>
              </a:solidFill>
              <a:latin typeface="微软雅黑" pitchFamily="34" charset="-122"/>
              <a:ea typeface="微软雅黑" pitchFamily="34" charset="-122"/>
            </a:endParaRPr>
          </a:p>
        </p:txBody>
      </p:sp>
      <p:cxnSp>
        <p:nvCxnSpPr>
          <p:cNvPr id="47" name="直接箭头连接符 46"/>
          <p:cNvCxnSpPr>
            <a:stCxn id="31" idx="1"/>
          </p:cNvCxnSpPr>
          <p:nvPr/>
        </p:nvCxnSpPr>
        <p:spPr>
          <a:xfrm flipH="1" flipV="1">
            <a:off x="2591594" y="1429544"/>
            <a:ext cx="1301144" cy="691544"/>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0" y="1581944"/>
            <a:ext cx="2591594" cy="461665"/>
          </a:xfrm>
          <a:prstGeom prst="rect">
            <a:avLst/>
          </a:prstGeom>
        </p:spPr>
        <p:txBody>
          <a:bodyPr wrap="square">
            <a:spAutoFit/>
          </a:bodyPr>
          <a:lstStyle/>
          <a:p>
            <a:pPr algn="l"/>
            <a:r>
              <a:rPr lang="zh-CN" altLang="en-US" sz="1200" b="1" dirty="0" smtClean="0">
                <a:latin typeface="楷体" pitchFamily="49" charset="-122"/>
                <a:ea typeface="楷体" pitchFamily="49" charset="-122"/>
              </a:rPr>
              <a:t>树立正确的人生观，不盲目追求享受，寻求刺激，赶时髦。</a:t>
            </a:r>
            <a:endParaRPr lang="zh-CN" altLang="en-US" sz="1200" b="1" dirty="0">
              <a:latin typeface="楷体" pitchFamily="49" charset="-122"/>
              <a:ea typeface="楷体" pitchFamily="49" charset="-122"/>
            </a:endParaRPr>
          </a:p>
        </p:txBody>
      </p:sp>
      <p:sp>
        <p:nvSpPr>
          <p:cNvPr id="50" name="椭圆 49"/>
          <p:cNvSpPr/>
          <p:nvPr/>
        </p:nvSpPr>
        <p:spPr>
          <a:xfrm>
            <a:off x="2210594" y="11247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1</a:t>
            </a:r>
            <a:endParaRPr lang="zh-CN" altLang="en-US" sz="1200" dirty="0">
              <a:solidFill>
                <a:schemeClr val="bg1"/>
              </a:solidFill>
              <a:latin typeface="楷体" pitchFamily="49" charset="-122"/>
              <a:ea typeface="楷体" pitchFamily="49" charset="-122"/>
            </a:endParaRPr>
          </a:p>
        </p:txBody>
      </p:sp>
      <p:cxnSp>
        <p:nvCxnSpPr>
          <p:cNvPr id="52" name="直接箭头连接符 51"/>
          <p:cNvCxnSpPr>
            <a:stCxn id="31" idx="2"/>
            <a:endCxn id="55" idx="6"/>
          </p:cNvCxnSpPr>
          <p:nvPr/>
        </p:nvCxnSpPr>
        <p:spPr>
          <a:xfrm flipH="1">
            <a:off x="2050504" y="2686844"/>
            <a:ext cx="1607890" cy="72355"/>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31" idx="3"/>
          </p:cNvCxnSpPr>
          <p:nvPr/>
        </p:nvCxnSpPr>
        <p:spPr>
          <a:xfrm flipH="1">
            <a:off x="2591594" y="3252600"/>
            <a:ext cx="1301144" cy="767744"/>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677194" y="25725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2</a:t>
            </a:r>
            <a:endParaRPr lang="zh-CN" altLang="en-US" sz="1200" dirty="0">
              <a:solidFill>
                <a:schemeClr val="bg1"/>
              </a:solidFill>
              <a:latin typeface="楷体" pitchFamily="49" charset="-122"/>
              <a:ea typeface="楷体" pitchFamily="49" charset="-122"/>
            </a:endParaRPr>
          </a:p>
        </p:txBody>
      </p:sp>
      <p:sp>
        <p:nvSpPr>
          <p:cNvPr id="56" name="椭圆 55"/>
          <p:cNvSpPr/>
          <p:nvPr/>
        </p:nvSpPr>
        <p:spPr>
          <a:xfrm>
            <a:off x="2210594" y="38679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3</a:t>
            </a:r>
            <a:endParaRPr lang="zh-CN" altLang="en-US" sz="1200" dirty="0">
              <a:solidFill>
                <a:schemeClr val="bg1"/>
              </a:solidFill>
              <a:latin typeface="楷体" pitchFamily="49" charset="-122"/>
              <a:ea typeface="楷体" pitchFamily="49" charset="-122"/>
            </a:endParaRPr>
          </a:p>
        </p:txBody>
      </p:sp>
      <p:sp>
        <p:nvSpPr>
          <p:cNvPr id="60" name="矩形 59"/>
          <p:cNvSpPr/>
          <p:nvPr/>
        </p:nvSpPr>
        <p:spPr>
          <a:xfrm>
            <a:off x="0" y="3029744"/>
            <a:ext cx="2591594" cy="461665"/>
          </a:xfrm>
          <a:prstGeom prst="rect">
            <a:avLst/>
          </a:prstGeom>
        </p:spPr>
        <p:txBody>
          <a:bodyPr wrap="square">
            <a:spAutoFit/>
          </a:bodyPr>
          <a:lstStyle/>
          <a:p>
            <a:pPr algn="l"/>
            <a:r>
              <a:rPr lang="zh-CN" altLang="en-US" sz="1200" b="1" dirty="0" smtClean="0">
                <a:latin typeface="楷体" pitchFamily="49" charset="-122"/>
                <a:ea typeface="楷体" pitchFamily="49" charset="-122"/>
              </a:rPr>
              <a:t>接受毒品基本知识和禁毒法律法规教育，了解毒品的危害。</a:t>
            </a:r>
            <a:endParaRPr lang="zh-CN" altLang="en-US" sz="1200" b="1" dirty="0">
              <a:latin typeface="楷体" pitchFamily="49" charset="-122"/>
              <a:ea typeface="楷体" pitchFamily="49" charset="-122"/>
            </a:endParaRPr>
          </a:p>
        </p:txBody>
      </p:sp>
      <p:sp>
        <p:nvSpPr>
          <p:cNvPr id="61" name="矩形 60"/>
          <p:cNvSpPr/>
          <p:nvPr/>
        </p:nvSpPr>
        <p:spPr>
          <a:xfrm>
            <a:off x="0" y="4325144"/>
            <a:ext cx="2515394" cy="461665"/>
          </a:xfrm>
          <a:prstGeom prst="rect">
            <a:avLst/>
          </a:prstGeom>
        </p:spPr>
        <p:txBody>
          <a:bodyPr wrap="square">
            <a:spAutoFit/>
          </a:bodyPr>
          <a:lstStyle/>
          <a:p>
            <a:pPr algn="l"/>
            <a:r>
              <a:rPr lang="zh-CN" altLang="en-US" sz="1200" b="1" dirty="0" smtClean="0">
                <a:latin typeface="楷体" pitchFamily="49" charset="-122"/>
                <a:ea typeface="楷体" pitchFamily="49" charset="-122"/>
              </a:rPr>
              <a:t>不听信毒品能减肥、治病、毒品能解脱烦恼和痛苦等各种花言巧语。</a:t>
            </a:r>
            <a:endParaRPr lang="zh-CN" altLang="en-US" sz="1200" b="1" dirty="0">
              <a:latin typeface="楷体" pitchFamily="49" charset="-122"/>
              <a:ea typeface="楷体" pitchFamily="49" charset="-122"/>
            </a:endParaRPr>
          </a:p>
        </p:txBody>
      </p:sp>
      <p:cxnSp>
        <p:nvCxnSpPr>
          <p:cNvPr id="65" name="直接箭头连接符 64"/>
          <p:cNvCxnSpPr>
            <a:stCxn id="31" idx="7"/>
          </p:cNvCxnSpPr>
          <p:nvPr/>
        </p:nvCxnSpPr>
        <p:spPr>
          <a:xfrm flipV="1">
            <a:off x="5024250" y="1505744"/>
            <a:ext cx="1453544" cy="615344"/>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32" idx="3"/>
          </p:cNvCxnSpPr>
          <p:nvPr/>
        </p:nvCxnSpPr>
        <p:spPr>
          <a:xfrm flipV="1">
            <a:off x="5258594" y="2648744"/>
            <a:ext cx="1905000" cy="18366"/>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a:stCxn id="31" idx="5"/>
          </p:cNvCxnSpPr>
          <p:nvPr/>
        </p:nvCxnSpPr>
        <p:spPr>
          <a:xfrm>
            <a:off x="5024250" y="3252600"/>
            <a:ext cx="1758344" cy="843944"/>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a:off x="6477794" y="12771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4</a:t>
            </a:r>
            <a:endParaRPr lang="zh-CN" altLang="en-US" sz="1200" dirty="0">
              <a:solidFill>
                <a:schemeClr val="bg1"/>
              </a:solidFill>
              <a:latin typeface="楷体" pitchFamily="49" charset="-122"/>
              <a:ea typeface="楷体" pitchFamily="49" charset="-122"/>
            </a:endParaRPr>
          </a:p>
        </p:txBody>
      </p:sp>
      <p:sp>
        <p:nvSpPr>
          <p:cNvPr id="71" name="椭圆 70"/>
          <p:cNvSpPr/>
          <p:nvPr/>
        </p:nvSpPr>
        <p:spPr>
          <a:xfrm>
            <a:off x="7163594" y="24201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5</a:t>
            </a:r>
            <a:endParaRPr lang="zh-CN" altLang="en-US" sz="1200" dirty="0">
              <a:solidFill>
                <a:schemeClr val="bg1"/>
              </a:solidFill>
              <a:latin typeface="楷体" pitchFamily="49" charset="-122"/>
              <a:ea typeface="楷体" pitchFamily="49" charset="-122"/>
            </a:endParaRPr>
          </a:p>
        </p:txBody>
      </p:sp>
      <p:sp>
        <p:nvSpPr>
          <p:cNvPr id="72" name="椭圆 71"/>
          <p:cNvSpPr/>
          <p:nvPr/>
        </p:nvSpPr>
        <p:spPr>
          <a:xfrm>
            <a:off x="6782594" y="3944144"/>
            <a:ext cx="373310" cy="373310"/>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楷体" pitchFamily="49" charset="-122"/>
                <a:ea typeface="楷体" pitchFamily="49" charset="-122"/>
              </a:rPr>
              <a:t>6</a:t>
            </a:r>
            <a:endParaRPr lang="zh-CN" altLang="en-US" sz="1200" dirty="0">
              <a:solidFill>
                <a:schemeClr val="bg1"/>
              </a:solidFill>
              <a:latin typeface="楷体" pitchFamily="49" charset="-122"/>
              <a:ea typeface="楷体" pitchFamily="49" charset="-122"/>
            </a:endParaRPr>
          </a:p>
        </p:txBody>
      </p:sp>
      <p:sp>
        <p:nvSpPr>
          <p:cNvPr id="75" name="矩形 74"/>
          <p:cNvSpPr/>
          <p:nvPr/>
        </p:nvSpPr>
        <p:spPr>
          <a:xfrm>
            <a:off x="6021388" y="1734344"/>
            <a:ext cx="3124200" cy="646331"/>
          </a:xfrm>
          <a:prstGeom prst="rect">
            <a:avLst/>
          </a:prstGeom>
        </p:spPr>
        <p:txBody>
          <a:bodyPr wrap="square">
            <a:spAutoFit/>
          </a:bodyPr>
          <a:lstStyle/>
          <a:p>
            <a:pPr algn="l"/>
            <a:r>
              <a:rPr lang="zh-CN" altLang="en-US" sz="1200" b="1" dirty="0" smtClean="0">
                <a:latin typeface="楷体" pitchFamily="49" charset="-122"/>
                <a:ea typeface="楷体" pitchFamily="49" charset="-122"/>
              </a:rPr>
              <a:t>不结交有吸毒、贩毒行为的人。如果发现亲朋好友中有吸、贩毒行为的人，一定要劝阻或者远离、举报。</a:t>
            </a:r>
            <a:endParaRPr lang="zh-CN" altLang="en-US" sz="1200" b="1" dirty="0">
              <a:latin typeface="楷体" pitchFamily="49" charset="-122"/>
              <a:ea typeface="楷体" pitchFamily="49" charset="-122"/>
            </a:endParaRPr>
          </a:p>
        </p:txBody>
      </p:sp>
      <p:sp>
        <p:nvSpPr>
          <p:cNvPr id="76" name="矩形 75"/>
          <p:cNvSpPr/>
          <p:nvPr/>
        </p:nvSpPr>
        <p:spPr>
          <a:xfrm>
            <a:off x="6249194" y="4325144"/>
            <a:ext cx="2819400" cy="646331"/>
          </a:xfrm>
          <a:prstGeom prst="rect">
            <a:avLst/>
          </a:prstGeom>
        </p:spPr>
        <p:txBody>
          <a:bodyPr wrap="square">
            <a:spAutoFit/>
          </a:bodyPr>
          <a:lstStyle/>
          <a:p>
            <a:pPr algn="l"/>
            <a:r>
              <a:rPr lang="zh-CN" altLang="en-US" sz="1200" b="1" dirty="0" smtClean="0">
                <a:latin typeface="楷体" pitchFamily="49" charset="-122"/>
                <a:ea typeface="楷体" pitchFamily="49" charset="-122"/>
              </a:rPr>
              <a:t>进入公众场所要谨慎，决不吸食摇头丸、</a:t>
            </a:r>
            <a:r>
              <a:rPr lang="en-US" altLang="zh-CN" sz="1200" b="1" dirty="0" smtClean="0">
                <a:latin typeface="楷体" pitchFamily="49" charset="-122"/>
                <a:ea typeface="楷体" pitchFamily="49" charset="-122"/>
              </a:rPr>
              <a:t>K </a:t>
            </a:r>
            <a:r>
              <a:rPr lang="zh-CN" altLang="en-US" sz="1200" b="1" dirty="0" smtClean="0">
                <a:latin typeface="楷体" pitchFamily="49" charset="-122"/>
                <a:ea typeface="楷体" pitchFamily="49" charset="-122"/>
              </a:rPr>
              <a:t>粉等兴奋剂，觉不随意接受陌生人递交的物品。</a:t>
            </a:r>
            <a:endParaRPr lang="zh-CN" altLang="en-US" sz="1200" b="1" dirty="0">
              <a:latin typeface="楷体" pitchFamily="49" charset="-122"/>
              <a:ea typeface="楷体" pitchFamily="49" charset="-122"/>
            </a:endParaRPr>
          </a:p>
        </p:txBody>
      </p:sp>
      <p:sp>
        <p:nvSpPr>
          <p:cNvPr id="77" name="矩形 76"/>
          <p:cNvSpPr/>
          <p:nvPr/>
        </p:nvSpPr>
        <p:spPr>
          <a:xfrm>
            <a:off x="5945982" y="3029744"/>
            <a:ext cx="3199606" cy="553998"/>
          </a:xfrm>
          <a:prstGeom prst="rect">
            <a:avLst/>
          </a:prstGeom>
        </p:spPr>
        <p:txBody>
          <a:bodyPr wrap="square">
            <a:spAutoFit/>
          </a:bodyPr>
          <a:lstStyle/>
          <a:p>
            <a:pPr algn="l"/>
            <a:r>
              <a:rPr lang="zh-CN" altLang="en-US" sz="1200" b="1" dirty="0" smtClean="0">
                <a:latin typeface="楷体" pitchFamily="49" charset="-122"/>
                <a:ea typeface="楷体" pitchFamily="49" charset="-122"/>
              </a:rPr>
              <a:t>即使在不知情的情况下，被引诱、欺骗吸毒一次，也要珍惜自己的生命，不再吸第二次</a:t>
            </a:r>
            <a:r>
              <a:rPr lang="zh-CN" altLang="en-US" dirty="0" smtClean="0"/>
              <a:t>。</a:t>
            </a:r>
            <a:endParaRPr lang="zh-CN" altLang="en-US" dirty="0"/>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2">
                                            <p:txEl>
                                              <p:pRg st="0" end="0"/>
                                            </p:txEl>
                                          </p:spTgt>
                                        </p:tgtEl>
                                        <p:attrNameLst>
                                          <p:attrName>style.visibility</p:attrName>
                                        </p:attrNameLst>
                                      </p:cBhvr>
                                      <p:to>
                                        <p:strVal val="visible"/>
                                      </p:to>
                                    </p:set>
                                    <p:animEffect transition="in" filter="dissolve">
                                      <p:cBhvr>
                                        <p:cTn id="19" dur="500"/>
                                        <p:tgtEl>
                                          <p:spTgt spid="3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barn(inHorizontal)">
                                      <p:cBhvr>
                                        <p:cTn id="24" dur="500"/>
                                        <p:tgtEl>
                                          <p:spTgt spid="47"/>
                                        </p:tgtEl>
                                      </p:cBhvr>
                                    </p:animEffect>
                                  </p:childTnLst>
                                </p:cTn>
                              </p:par>
                            </p:childTnLst>
                          </p:cTn>
                        </p:par>
                        <p:par>
                          <p:cTn id="25" fill="hold">
                            <p:stCondLst>
                              <p:cond delay="500"/>
                            </p:stCondLst>
                            <p:childTnLst>
                              <p:par>
                                <p:cTn id="26" presetID="53" presetClass="entr" presetSubtype="0" fill="hold" grpId="0" nodeType="afterEffec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49">
                                            <p:txEl>
                                              <p:pRg st="0" end="0"/>
                                            </p:txEl>
                                          </p:spTgt>
                                        </p:tgtEl>
                                        <p:attrNameLst>
                                          <p:attrName>style.visibility</p:attrName>
                                        </p:attrNameLst>
                                      </p:cBhvr>
                                      <p:to>
                                        <p:strVal val="visible"/>
                                      </p:to>
                                    </p:set>
                                    <p:animEffect transition="in" filter="strips(downLeft)">
                                      <p:cBhvr>
                                        <p:cTn id="35" dur="500"/>
                                        <p:tgtEl>
                                          <p:spTgt spid="4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6"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inHorizontal)">
                                      <p:cBhvr>
                                        <p:cTn id="40" dur="500"/>
                                        <p:tgtEl>
                                          <p:spTgt spid="52"/>
                                        </p:tgtEl>
                                      </p:cBhvr>
                                    </p:animEffect>
                                  </p:childTnLst>
                                </p:cTn>
                              </p:par>
                            </p:childTnLst>
                          </p:cTn>
                        </p:par>
                        <p:par>
                          <p:cTn id="41" fill="hold">
                            <p:stCondLst>
                              <p:cond delay="500"/>
                            </p:stCondLst>
                            <p:childTnLst>
                              <p:par>
                                <p:cTn id="42" presetID="53" presetClass="entr" presetSubtype="0" fill="hold" grpId="0" nodeType="afterEffec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60">
                                            <p:txEl>
                                              <p:pRg st="0" end="0"/>
                                            </p:txEl>
                                          </p:spTgt>
                                        </p:tgtEl>
                                        <p:attrNameLst>
                                          <p:attrName>style.visibility</p:attrName>
                                        </p:attrNameLst>
                                      </p:cBhvr>
                                      <p:to>
                                        <p:strVal val="visible"/>
                                      </p:to>
                                    </p:set>
                                    <p:animEffect transition="in" filter="dissolve">
                                      <p:cBhvr>
                                        <p:cTn id="51" dur="500"/>
                                        <p:tgtEl>
                                          <p:spTgt spid="6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6" fill="hold" nodeType="click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barn(inHorizontal)">
                                      <p:cBhvr>
                                        <p:cTn id="56" dur="500"/>
                                        <p:tgtEl>
                                          <p:spTgt spid="54"/>
                                        </p:tgtEl>
                                      </p:cBhvr>
                                    </p:animEffect>
                                  </p:childTnLst>
                                </p:cTn>
                              </p:par>
                            </p:childTnLst>
                          </p:cTn>
                        </p:par>
                        <p:par>
                          <p:cTn id="57" fill="hold">
                            <p:stCondLst>
                              <p:cond delay="500"/>
                            </p:stCondLst>
                            <p:childTnLst>
                              <p:par>
                                <p:cTn id="58" presetID="53" presetClass="entr" presetSubtype="0" fill="hold" grpId="0" nodeType="afterEffec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61">
                                            <p:txEl>
                                              <p:pRg st="0" end="0"/>
                                            </p:txEl>
                                          </p:spTgt>
                                        </p:tgtEl>
                                        <p:attrNameLst>
                                          <p:attrName>style.visibility</p:attrName>
                                        </p:attrNameLst>
                                      </p:cBhvr>
                                      <p:to>
                                        <p:strVal val="visible"/>
                                      </p:to>
                                    </p:set>
                                    <p:animEffect transition="in" filter="dissolve">
                                      <p:cBhvr>
                                        <p:cTn id="67" dur="500"/>
                                        <p:tgtEl>
                                          <p:spTgt spid="61">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6" fill="hold" nodeType="click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barn(inHorizontal)">
                                      <p:cBhvr>
                                        <p:cTn id="72" dur="500"/>
                                        <p:tgtEl>
                                          <p:spTgt spid="65"/>
                                        </p:tgtEl>
                                      </p:cBhvr>
                                    </p:animEffect>
                                  </p:childTnLst>
                                </p:cTn>
                              </p:par>
                            </p:childTnLst>
                          </p:cTn>
                        </p:par>
                        <p:par>
                          <p:cTn id="73" fill="hold">
                            <p:stCondLst>
                              <p:cond delay="500"/>
                            </p:stCondLst>
                            <p:childTnLst>
                              <p:par>
                                <p:cTn id="74" presetID="53" presetClass="entr" presetSubtype="0" fill="hold" grpId="0" nodeType="afterEffect">
                                  <p:childTnLst>
                                    <p:set>
                                      <p:cBhvr>
                                        <p:cTn id="75" dur="1" fill="hold">
                                          <p:stCondLst>
                                            <p:cond delay="0"/>
                                          </p:stCondLst>
                                        </p:cTn>
                                        <p:tgtEl>
                                          <p:spTgt spid="70"/>
                                        </p:tgtEl>
                                        <p:attrNameLst>
                                          <p:attrName>style.visibility</p:attrName>
                                        </p:attrNameLst>
                                      </p:cBhvr>
                                      <p:to>
                                        <p:strVal val="visible"/>
                                      </p:to>
                                    </p:set>
                                    <p:anim calcmode="lin" valueType="num">
                                      <p:cBhvr>
                                        <p:cTn id="76" dur="500" fill="hold"/>
                                        <p:tgtEl>
                                          <p:spTgt spid="70"/>
                                        </p:tgtEl>
                                        <p:attrNameLst>
                                          <p:attrName>ppt_w</p:attrName>
                                        </p:attrNameLst>
                                      </p:cBhvr>
                                      <p:tavLst>
                                        <p:tav tm="0">
                                          <p:val>
                                            <p:fltVal val="0"/>
                                          </p:val>
                                        </p:tav>
                                        <p:tav tm="100000">
                                          <p:val>
                                            <p:strVal val="#ppt_w"/>
                                          </p:val>
                                        </p:tav>
                                      </p:tavLst>
                                    </p:anim>
                                    <p:anim calcmode="lin" valueType="num">
                                      <p:cBhvr>
                                        <p:cTn id="77" dur="500" fill="hold"/>
                                        <p:tgtEl>
                                          <p:spTgt spid="70"/>
                                        </p:tgtEl>
                                        <p:attrNameLst>
                                          <p:attrName>ppt_h</p:attrName>
                                        </p:attrNameLst>
                                      </p:cBhvr>
                                      <p:tavLst>
                                        <p:tav tm="0">
                                          <p:val>
                                            <p:fltVal val="0"/>
                                          </p:val>
                                        </p:tav>
                                        <p:tav tm="100000">
                                          <p:val>
                                            <p:strVal val="#ppt_h"/>
                                          </p:val>
                                        </p:tav>
                                      </p:tavLst>
                                    </p:anim>
                                    <p:animEffect transition="in" filter="fade">
                                      <p:cBhvr>
                                        <p:cTn id="78" dur="500"/>
                                        <p:tgtEl>
                                          <p:spTgt spid="70"/>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nodeType="clickEffect">
                                  <p:stCondLst>
                                    <p:cond delay="0"/>
                                  </p:stCondLst>
                                  <p:childTnLst>
                                    <p:set>
                                      <p:cBhvr>
                                        <p:cTn id="82" dur="1" fill="hold">
                                          <p:stCondLst>
                                            <p:cond delay="0"/>
                                          </p:stCondLst>
                                        </p:cTn>
                                        <p:tgtEl>
                                          <p:spTgt spid="75">
                                            <p:txEl>
                                              <p:pRg st="0" end="0"/>
                                            </p:txEl>
                                          </p:spTgt>
                                        </p:tgtEl>
                                        <p:attrNameLst>
                                          <p:attrName>style.visibility</p:attrName>
                                        </p:attrNameLst>
                                      </p:cBhvr>
                                      <p:to>
                                        <p:strVal val="visible"/>
                                      </p:to>
                                    </p:set>
                                    <p:animEffect transition="in" filter="dissolve">
                                      <p:cBhvr>
                                        <p:cTn id="83" dur="500"/>
                                        <p:tgtEl>
                                          <p:spTgt spid="75">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6" fill="hold" nodeType="click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barn(inHorizontal)">
                                      <p:cBhvr>
                                        <p:cTn id="88" dur="500"/>
                                        <p:tgtEl>
                                          <p:spTgt spid="67"/>
                                        </p:tgtEl>
                                      </p:cBhvr>
                                    </p:animEffect>
                                  </p:childTnLst>
                                </p:cTn>
                              </p:par>
                            </p:childTnLst>
                          </p:cTn>
                        </p:par>
                        <p:par>
                          <p:cTn id="89" fill="hold">
                            <p:stCondLst>
                              <p:cond delay="500"/>
                            </p:stCondLst>
                            <p:childTnLst>
                              <p:par>
                                <p:cTn id="90" presetID="53" presetClass="entr" presetSubtype="0" fill="hold" grpId="0" nodeType="afterEffect">
                                  <p:childTnLst>
                                    <p:set>
                                      <p:cBhvr>
                                        <p:cTn id="91" dur="1" fill="hold">
                                          <p:stCondLst>
                                            <p:cond delay="0"/>
                                          </p:stCondLst>
                                        </p:cTn>
                                        <p:tgtEl>
                                          <p:spTgt spid="71"/>
                                        </p:tgtEl>
                                        <p:attrNameLst>
                                          <p:attrName>style.visibility</p:attrName>
                                        </p:attrNameLst>
                                      </p:cBhvr>
                                      <p:to>
                                        <p:strVal val="visible"/>
                                      </p:to>
                                    </p:set>
                                    <p:anim calcmode="lin" valueType="num">
                                      <p:cBhvr>
                                        <p:cTn id="92" dur="500" fill="hold"/>
                                        <p:tgtEl>
                                          <p:spTgt spid="71"/>
                                        </p:tgtEl>
                                        <p:attrNameLst>
                                          <p:attrName>ppt_w</p:attrName>
                                        </p:attrNameLst>
                                      </p:cBhvr>
                                      <p:tavLst>
                                        <p:tav tm="0">
                                          <p:val>
                                            <p:fltVal val="0"/>
                                          </p:val>
                                        </p:tav>
                                        <p:tav tm="100000">
                                          <p:val>
                                            <p:strVal val="#ppt_w"/>
                                          </p:val>
                                        </p:tav>
                                      </p:tavLst>
                                    </p:anim>
                                    <p:anim calcmode="lin" valueType="num">
                                      <p:cBhvr>
                                        <p:cTn id="93" dur="500" fill="hold"/>
                                        <p:tgtEl>
                                          <p:spTgt spid="71"/>
                                        </p:tgtEl>
                                        <p:attrNameLst>
                                          <p:attrName>ppt_h</p:attrName>
                                        </p:attrNameLst>
                                      </p:cBhvr>
                                      <p:tavLst>
                                        <p:tav tm="0">
                                          <p:val>
                                            <p:fltVal val="0"/>
                                          </p:val>
                                        </p:tav>
                                        <p:tav tm="100000">
                                          <p:val>
                                            <p:strVal val="#ppt_h"/>
                                          </p:val>
                                        </p:tav>
                                      </p:tavLst>
                                    </p:anim>
                                    <p:animEffect transition="in" filter="fade">
                                      <p:cBhvr>
                                        <p:cTn id="94" dur="500"/>
                                        <p:tgtEl>
                                          <p:spTgt spid="71"/>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nodeType="clickEffect">
                                  <p:stCondLst>
                                    <p:cond delay="0"/>
                                  </p:stCondLst>
                                  <p:childTnLst>
                                    <p:set>
                                      <p:cBhvr>
                                        <p:cTn id="98" dur="1" fill="hold">
                                          <p:stCondLst>
                                            <p:cond delay="0"/>
                                          </p:stCondLst>
                                        </p:cTn>
                                        <p:tgtEl>
                                          <p:spTgt spid="77">
                                            <p:txEl>
                                              <p:pRg st="0" end="0"/>
                                            </p:txEl>
                                          </p:spTgt>
                                        </p:tgtEl>
                                        <p:attrNameLst>
                                          <p:attrName>style.visibility</p:attrName>
                                        </p:attrNameLst>
                                      </p:cBhvr>
                                      <p:to>
                                        <p:strVal val="visible"/>
                                      </p:to>
                                    </p:set>
                                    <p:animEffect transition="in" filter="dissolve">
                                      <p:cBhvr>
                                        <p:cTn id="99" dur="500"/>
                                        <p:tgtEl>
                                          <p:spTgt spid="77">
                                            <p:txEl>
                                              <p:pRg st="0" end="0"/>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6" fill="hold" nodeType="clickEffect">
                                  <p:stCondLst>
                                    <p:cond delay="0"/>
                                  </p:stCondLst>
                                  <p:childTnLst>
                                    <p:set>
                                      <p:cBhvr>
                                        <p:cTn id="103" dur="1" fill="hold">
                                          <p:stCondLst>
                                            <p:cond delay="0"/>
                                          </p:stCondLst>
                                        </p:cTn>
                                        <p:tgtEl>
                                          <p:spTgt spid="69"/>
                                        </p:tgtEl>
                                        <p:attrNameLst>
                                          <p:attrName>style.visibility</p:attrName>
                                        </p:attrNameLst>
                                      </p:cBhvr>
                                      <p:to>
                                        <p:strVal val="visible"/>
                                      </p:to>
                                    </p:set>
                                    <p:animEffect transition="in" filter="barn(inHorizontal)">
                                      <p:cBhvr>
                                        <p:cTn id="104" dur="500"/>
                                        <p:tgtEl>
                                          <p:spTgt spid="69"/>
                                        </p:tgtEl>
                                      </p:cBhvr>
                                    </p:animEffect>
                                  </p:childTnLst>
                                </p:cTn>
                              </p:par>
                            </p:childTnLst>
                          </p:cTn>
                        </p:par>
                        <p:par>
                          <p:cTn id="105" fill="hold">
                            <p:stCondLst>
                              <p:cond delay="500"/>
                            </p:stCondLst>
                            <p:childTnLst>
                              <p:par>
                                <p:cTn id="106" presetID="53" presetClass="entr" presetSubtype="0" fill="hold" grpId="0" nodeType="afterEffect">
                                  <p:childTnLst>
                                    <p:set>
                                      <p:cBhvr>
                                        <p:cTn id="107" dur="1" fill="hold">
                                          <p:stCondLst>
                                            <p:cond delay="0"/>
                                          </p:stCondLst>
                                        </p:cTn>
                                        <p:tgtEl>
                                          <p:spTgt spid="72"/>
                                        </p:tgtEl>
                                        <p:attrNameLst>
                                          <p:attrName>style.visibility</p:attrName>
                                        </p:attrNameLst>
                                      </p:cBhvr>
                                      <p:to>
                                        <p:strVal val="visible"/>
                                      </p:to>
                                    </p:set>
                                    <p:anim calcmode="lin" valueType="num">
                                      <p:cBhvr>
                                        <p:cTn id="108" dur="500" fill="hold"/>
                                        <p:tgtEl>
                                          <p:spTgt spid="72"/>
                                        </p:tgtEl>
                                        <p:attrNameLst>
                                          <p:attrName>ppt_w</p:attrName>
                                        </p:attrNameLst>
                                      </p:cBhvr>
                                      <p:tavLst>
                                        <p:tav tm="0">
                                          <p:val>
                                            <p:fltVal val="0"/>
                                          </p:val>
                                        </p:tav>
                                        <p:tav tm="100000">
                                          <p:val>
                                            <p:strVal val="#ppt_w"/>
                                          </p:val>
                                        </p:tav>
                                      </p:tavLst>
                                    </p:anim>
                                    <p:anim calcmode="lin" valueType="num">
                                      <p:cBhvr>
                                        <p:cTn id="109" dur="500" fill="hold"/>
                                        <p:tgtEl>
                                          <p:spTgt spid="72"/>
                                        </p:tgtEl>
                                        <p:attrNameLst>
                                          <p:attrName>ppt_h</p:attrName>
                                        </p:attrNameLst>
                                      </p:cBhvr>
                                      <p:tavLst>
                                        <p:tav tm="0">
                                          <p:val>
                                            <p:fltVal val="0"/>
                                          </p:val>
                                        </p:tav>
                                        <p:tav tm="100000">
                                          <p:val>
                                            <p:strVal val="#ppt_h"/>
                                          </p:val>
                                        </p:tav>
                                      </p:tavLst>
                                    </p:anim>
                                    <p:animEffect transition="in" filter="fade">
                                      <p:cBhvr>
                                        <p:cTn id="110" dur="500"/>
                                        <p:tgtEl>
                                          <p:spTgt spid="72"/>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nodeType="clickEffect">
                                  <p:stCondLst>
                                    <p:cond delay="0"/>
                                  </p:stCondLst>
                                  <p:childTnLst>
                                    <p:set>
                                      <p:cBhvr>
                                        <p:cTn id="114" dur="1" fill="hold">
                                          <p:stCondLst>
                                            <p:cond delay="0"/>
                                          </p:stCondLst>
                                        </p:cTn>
                                        <p:tgtEl>
                                          <p:spTgt spid="76">
                                            <p:txEl>
                                              <p:pRg st="0" end="0"/>
                                            </p:txEl>
                                          </p:spTgt>
                                        </p:tgtEl>
                                        <p:attrNameLst>
                                          <p:attrName>style.visibility</p:attrName>
                                        </p:attrNameLst>
                                      </p:cBhvr>
                                      <p:to>
                                        <p:strVal val="visible"/>
                                      </p:to>
                                    </p:set>
                                    <p:animEffect transition="in" filter="dissolve">
                                      <p:cBhvr>
                                        <p:cTn id="115" dur="500"/>
                                        <p:tgtEl>
                                          <p:spTgt spid="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50" grpId="0" animBg="1"/>
      <p:bldP spid="55" grpId="0" animBg="1"/>
      <p:bldP spid="56" grpId="0" animBg="1"/>
      <p:bldP spid="70" grpId="0" animBg="1"/>
      <p:bldP spid="71" grpId="0" animBg="1"/>
      <p:bldP spid="7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sp>
        <p:nvSpPr>
          <p:cNvPr id="4" name="椭圆 3"/>
          <p:cNvSpPr/>
          <p:nvPr/>
        </p:nvSpPr>
        <p:spPr>
          <a:xfrm>
            <a:off x="-380206" y="3583826"/>
            <a:ext cx="1561262" cy="1561262"/>
          </a:xfrm>
          <a:prstGeom prst="ellipse">
            <a:avLst/>
          </a:prstGeom>
          <a:solidFill>
            <a:srgbClr val="C0000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1753394" y="972344"/>
            <a:ext cx="6768440" cy="2822588"/>
          </a:xfrm>
          <a:prstGeom prst="flowChartProcess">
            <a:avLst/>
          </a:prstGeom>
          <a:solidFill>
            <a:srgbClr val="808080"/>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1372394" y="1124744"/>
            <a:ext cx="6840760" cy="2736304"/>
          </a:xfrm>
          <a:prstGeom prst="flowChartProcess">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a:off x="-304006" y="3715544"/>
            <a:ext cx="1368153" cy="1368153"/>
          </a:xfrm>
          <a:prstGeom prst="ellipse">
            <a:avLst/>
          </a:prstGeom>
          <a:solidFill>
            <a:srgbClr val="C0000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1606" y="4096544"/>
            <a:ext cx="990600" cy="707886"/>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禁毒</a:t>
            </a:r>
            <a:endParaRPr lang="en-US" altLang="zh-CN" sz="2800" b="1" dirty="0" smtClean="0">
              <a:solidFill>
                <a:schemeClr val="bg1"/>
              </a:solidFill>
              <a:latin typeface="微软雅黑" pitchFamily="34" charset="-122"/>
              <a:ea typeface="微软雅黑" pitchFamily="34" charset="-122"/>
            </a:endParaRPr>
          </a:p>
          <a:p>
            <a:r>
              <a:rPr lang="zh-CN" altLang="en-US" sz="1200" b="1" dirty="0" smtClean="0">
                <a:solidFill>
                  <a:schemeClr val="bg1"/>
                </a:solidFill>
                <a:latin typeface="微软雅黑" pitchFamily="34" charset="-122"/>
                <a:ea typeface="微软雅黑" pitchFamily="34" charset="-122"/>
              </a:rPr>
              <a:t>从我做起</a:t>
            </a:r>
            <a:endParaRPr lang="zh-CN" altLang="en-US" sz="1200" b="1" dirty="0">
              <a:solidFill>
                <a:schemeClr val="bg1"/>
              </a:solidFill>
              <a:latin typeface="微软雅黑" pitchFamily="34" charset="-122"/>
              <a:ea typeface="微软雅黑" pitchFamily="34" charset="-122"/>
            </a:endParaRPr>
          </a:p>
        </p:txBody>
      </p:sp>
      <p:sp>
        <p:nvSpPr>
          <p:cNvPr id="10" name="矩形 9"/>
          <p:cNvSpPr/>
          <p:nvPr/>
        </p:nvSpPr>
        <p:spPr>
          <a:xfrm>
            <a:off x="1753394" y="1658144"/>
            <a:ext cx="5944394" cy="1938992"/>
          </a:xfrm>
          <a:prstGeom prst="rect">
            <a:avLst/>
          </a:prstGeom>
        </p:spPr>
        <p:txBody>
          <a:bodyPr wrap="square">
            <a:spAutoFit/>
          </a:bodyPr>
          <a:lstStyle/>
          <a:p>
            <a:pPr algn="l"/>
            <a:r>
              <a:rPr lang="zh-CN" altLang="en-US" sz="1200" dirty="0" smtClean="0">
                <a:solidFill>
                  <a:schemeClr val="bg1"/>
                </a:solidFill>
                <a:latin typeface="楷体" pitchFamily="49" charset="-122"/>
                <a:ea typeface="楷体" pitchFamily="49" charset="-122"/>
              </a:rPr>
              <a:t>   </a:t>
            </a:r>
            <a:r>
              <a:rPr lang="zh-CN" altLang="en-US" sz="1200" dirty="0" smtClean="0">
                <a:solidFill>
                  <a:schemeClr val="bg1"/>
                </a:solidFill>
                <a:latin typeface="微软雅黑" pitchFamily="34" charset="-122"/>
                <a:ea typeface="微软雅黑" pitchFamily="34" charset="-122"/>
              </a:rPr>
              <a:t> 中共中央总书记、国家主席、中央军委主席习近平就禁毒工作作出重要指示强调，要加强党的领导，充分发挥政治优势和制度优势，完善治理体系，压实工作责任，广泛发动群众，走中国特色的毒品问题治理之路，坚决打赢新时代禁毒人民战争。</a:t>
            </a:r>
          </a:p>
          <a:p>
            <a:pPr algn="l"/>
            <a:r>
              <a:rPr lang="zh-CN" altLang="en-US" sz="1200" dirty="0" smtClean="0">
                <a:solidFill>
                  <a:schemeClr val="bg1"/>
                </a:solidFill>
                <a:latin typeface="微软雅黑" pitchFamily="34" charset="-122"/>
                <a:ea typeface="微软雅黑" pitchFamily="34" charset="-122"/>
              </a:rPr>
              <a:t>　　习近平指出，党的十八大以来，国家禁毒委和各地区、各有关部门坚决贯彻中央决策部署，主动作为、攻坚克难，推动禁毒工作取得重要阶段性成果。</a:t>
            </a:r>
          </a:p>
          <a:p>
            <a:pPr algn="l"/>
            <a:r>
              <a:rPr lang="zh-CN" altLang="en-US" sz="1200" dirty="0" smtClean="0">
                <a:solidFill>
                  <a:schemeClr val="bg1"/>
                </a:solidFill>
                <a:latin typeface="微软雅黑" pitchFamily="34" charset="-122"/>
                <a:ea typeface="微软雅黑" pitchFamily="34" charset="-122"/>
              </a:rPr>
              <a:t>　　习近平强调，禁毒工作事关国家安危、民族兴衰、人民福祉，毒品一日不除，禁毒斗争就一日不能松懈。要依法严厉打击毒品违法犯罪，加大重点地区整治力度，坚决摧毁制贩毒团伙网络，深挖涉毒黑恶势力及其“保护伞”，铲除毒品问题滋生蔓延的土壤。要坚持关口前移、预防为先，重点针对青少年等群体，深入开展毒品预防宣传教育，在全社会形成自觉抵制毒品的浓厚氛围。</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2134394" y="1277144"/>
            <a:ext cx="5181600" cy="307777"/>
          </a:xfrm>
          <a:prstGeom prst="rect">
            <a:avLst/>
          </a:prstGeom>
        </p:spPr>
        <p:txBody>
          <a:bodyPr wrap="square">
            <a:spAutoFit/>
          </a:bodyPr>
          <a:lstStyle/>
          <a:p>
            <a:r>
              <a:rPr lang="zh-CN" altLang="en-US" sz="1400" b="1" dirty="0" smtClean="0">
                <a:solidFill>
                  <a:schemeClr val="bg1"/>
                </a:solidFill>
                <a:latin typeface="微软雅黑" pitchFamily="34" charset="-122"/>
                <a:ea typeface="微软雅黑" pitchFamily="34" charset="-122"/>
              </a:rPr>
              <a:t>走中国特色的毒品问题治理之路 坚决打赢新时代禁毒人民战争</a:t>
            </a:r>
            <a:endParaRPr lang="zh-CN" altLang="en-US" sz="1400" dirty="0">
              <a:solidFill>
                <a:schemeClr val="bg1"/>
              </a:solidFill>
              <a:latin typeface="微软雅黑" pitchFamily="34" charset="-122"/>
              <a:ea typeface="微软雅黑" pitchFamily="34" charset="-122"/>
            </a:endParaRPr>
          </a:p>
        </p:txBody>
      </p:sp>
      <p:pic>
        <p:nvPicPr>
          <p:cNvPr id="12" name="图片 11" descr="图片2.png"/>
          <p:cNvPicPr>
            <a:picLocks noChangeAspect="1"/>
          </p:cNvPicPr>
          <p:nvPr/>
        </p:nvPicPr>
        <p:blipFill>
          <a:blip r:embed="rId3" cstate="print"/>
          <a:stretch>
            <a:fillRect/>
          </a:stretch>
        </p:blipFill>
        <p:spPr>
          <a:xfrm>
            <a:off x="7163594" y="3105944"/>
            <a:ext cx="1828800" cy="1848020"/>
          </a:xfrm>
          <a:prstGeom prst="rect">
            <a:avLst/>
          </a:prstGeom>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8" presetClass="emph" presetSubtype="0" fill="hold" grpId="0" nodeType="withEffect">
                                  <p:stCondLst>
                                    <p:cond delay="300"/>
                                  </p:stCondLst>
                                  <p:childTnLst>
                                    <p:animRot by="-21600000">
                                      <p:cBhvr>
                                        <p:cTn id="9" dur="3000" fill="hold"/>
                                        <p:tgtEl>
                                          <p:spTgt spid="4"/>
                                        </p:tgtEl>
                                        <p:attrNameLst>
                                          <p:attrName>r</p:attrName>
                                        </p:attrNameLst>
                                      </p:cBhvr>
                                    </p:animRot>
                                  </p:childTnLst>
                                </p:cTn>
                              </p:par>
                              <p:par>
                                <p:cTn id="10" presetID="8" presetClass="emph" presetSubtype="0" fill="hold" grpId="0" nodeType="withEffect">
                                  <p:stCondLst>
                                    <p:cond delay="300"/>
                                  </p:stCondLst>
                                  <p:childTnLst>
                                    <p:animRot by="21600000">
                                      <p:cBhvr>
                                        <p:cTn id="11" dur="3000" fill="hold"/>
                                        <p:tgtEl>
                                          <p:spTgt spid="8"/>
                                        </p:tgtEl>
                                        <p:attrNameLst>
                                          <p:attrName>r</p:attrName>
                                        </p:attrNameLst>
                                      </p:cBhvr>
                                    </p:animRot>
                                  </p:childTnLst>
                                </p:cTn>
                              </p:par>
                            </p:childTnLst>
                          </p:cTn>
                        </p:par>
                        <p:par>
                          <p:cTn id="12" fill="hold">
                            <p:stCondLst>
                              <p:cond delay="33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38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43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par>
                          <p:cTn id="25" fill="hold">
                            <p:stCondLst>
                              <p:cond delay="4800"/>
                            </p:stCondLst>
                            <p:childTnLst>
                              <p:par>
                                <p:cTn id="26" presetID="5"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childTnLst>
                          </p:cTn>
                        </p:par>
                        <p:par>
                          <p:cTn id="29" fill="hold">
                            <p:stCondLst>
                              <p:cond delay="5300"/>
                            </p:stCondLst>
                            <p:childTnLst>
                              <p:par>
                                <p:cTn id="30" presetID="5" presetClass="entr" presetSubtype="1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608806" y="667544"/>
          <a:ext cx="6097059" cy="4064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915194" y="210344"/>
            <a:ext cx="2133600" cy="369332"/>
          </a:xfrm>
          <a:prstGeom prst="rect">
            <a:avLst/>
          </a:prstGeom>
          <a:noFill/>
        </p:spPr>
        <p:txBody>
          <a:bodyPr wrap="square" rtlCol="0">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a:p>
        </p:txBody>
      </p:sp>
      <p:sp>
        <p:nvSpPr>
          <p:cNvPr id="10" name="矩形 9"/>
          <p:cNvSpPr/>
          <p:nvPr/>
        </p:nvSpPr>
        <p:spPr>
          <a:xfrm>
            <a:off x="5487194" y="1353345"/>
            <a:ext cx="1828800" cy="461665"/>
          </a:xfrm>
          <a:prstGeom prst="rect">
            <a:avLst/>
          </a:prstGeom>
        </p:spPr>
        <p:txBody>
          <a:bodyPr wrap="square">
            <a:spAutoFit/>
          </a:bodyPr>
          <a:lstStyle/>
          <a:p>
            <a:r>
              <a:rPr lang="zh-CN" altLang="en-US" sz="2400" b="1" dirty="0" smtClean="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itchFamily="34" charset="-122"/>
                <a:ea typeface="微软雅黑" panose="020B0503020204020204" pitchFamily="34" charset="-122"/>
              </a:rPr>
              <a:t>前言</a:t>
            </a:r>
            <a:endParaRPr lang="zh-CN" altLang="en-US" sz="24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itchFamily="34" charset="-122"/>
              <a:ea typeface="微软雅黑" panose="020B0503020204020204" pitchFamily="34" charset="-122"/>
            </a:endParaRPr>
          </a:p>
        </p:txBody>
      </p:sp>
      <p:cxnSp>
        <p:nvCxnSpPr>
          <p:cNvPr id="12" name="直接连接符 11"/>
          <p:cNvCxnSpPr/>
          <p:nvPr/>
        </p:nvCxnSpPr>
        <p:spPr>
          <a:xfrm>
            <a:off x="6706394" y="1581944"/>
            <a:ext cx="2439194" cy="12700"/>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15" name="直接连接符 14"/>
          <p:cNvCxnSpPr/>
          <p:nvPr/>
        </p:nvCxnSpPr>
        <p:spPr>
          <a:xfrm>
            <a:off x="5106194" y="1658144"/>
            <a:ext cx="9144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直接连接符 16"/>
          <p:cNvCxnSpPr/>
          <p:nvPr/>
        </p:nvCxnSpPr>
        <p:spPr>
          <a:xfrm>
            <a:off x="5106194" y="1658144"/>
            <a:ext cx="0" cy="2743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20" name="直接连接符 19"/>
          <p:cNvCxnSpPr/>
          <p:nvPr/>
        </p:nvCxnSpPr>
        <p:spPr>
          <a:xfrm>
            <a:off x="5106194" y="4401344"/>
            <a:ext cx="4039394"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9145588" y="1581944"/>
            <a:ext cx="0" cy="2819400"/>
          </a:xfrm>
          <a:prstGeom prst="line">
            <a:avLst/>
          </a:prstGeom>
        </p:spPr>
        <p:style>
          <a:lnRef idx="3">
            <a:schemeClr val="accent6"/>
          </a:lnRef>
          <a:fillRef idx="0">
            <a:schemeClr val="accent6"/>
          </a:fillRef>
          <a:effectRef idx="2">
            <a:schemeClr val="accent6"/>
          </a:effectRef>
          <a:fontRef idx="minor">
            <a:schemeClr val="tx1"/>
          </a:fontRef>
        </p:style>
      </p:cxnSp>
      <p:sp>
        <p:nvSpPr>
          <p:cNvPr id="25" name="矩形 24"/>
          <p:cNvSpPr/>
          <p:nvPr/>
        </p:nvSpPr>
        <p:spPr>
          <a:xfrm>
            <a:off x="6782594" y="1581945"/>
            <a:ext cx="1066800" cy="276999"/>
          </a:xfrm>
          <a:prstGeom prst="rect">
            <a:avLst/>
          </a:prstGeom>
        </p:spPr>
        <p:txBody>
          <a:bodyPr wrap="square">
            <a:spAutoFit/>
          </a:bodyPr>
          <a:lstStyle/>
          <a:p>
            <a:r>
              <a:rPr lang="en-US" altLang="zh-CN" sz="1200" dirty="0" smtClean="0">
                <a:ln w="12700">
                  <a:noFill/>
                </a:ln>
                <a:solidFill>
                  <a:srgbClr val="C00000"/>
                </a:solidFill>
                <a:latin typeface="微软雅黑" pitchFamily="34" charset="-122"/>
                <a:ea typeface="微软雅黑" panose="020B0503020204020204" pitchFamily="34" charset="-122"/>
              </a:rPr>
              <a:t>QIAN YAN</a:t>
            </a:r>
            <a:endParaRPr lang="zh-CN" altLang="en-US" sz="1200" dirty="0">
              <a:ln w="12700">
                <a:noFill/>
              </a:ln>
              <a:solidFill>
                <a:srgbClr val="C00000"/>
              </a:solidFill>
              <a:latin typeface="微软雅黑" pitchFamily="34" charset="-122"/>
              <a:ea typeface="微软雅黑" panose="020B0503020204020204" pitchFamily="34" charset="-122"/>
            </a:endParaRPr>
          </a:p>
        </p:txBody>
      </p:sp>
      <p:cxnSp>
        <p:nvCxnSpPr>
          <p:cNvPr id="27" name="直接连接符 26"/>
          <p:cNvCxnSpPr/>
          <p:nvPr/>
        </p:nvCxnSpPr>
        <p:spPr>
          <a:xfrm>
            <a:off x="5106194" y="4401344"/>
            <a:ext cx="4039394" cy="0"/>
          </a:xfrm>
          <a:prstGeom prst="line">
            <a:avLst/>
          </a:prstGeom>
        </p:spPr>
        <p:style>
          <a:lnRef idx="3">
            <a:schemeClr val="accent6"/>
          </a:lnRef>
          <a:fillRef idx="0">
            <a:schemeClr val="accent6"/>
          </a:fillRef>
          <a:effectRef idx="2">
            <a:schemeClr val="accent6"/>
          </a:effectRef>
          <a:fontRef idx="minor">
            <a:schemeClr val="tx1"/>
          </a:fontRef>
        </p:style>
      </p:cxnSp>
      <p:sp>
        <p:nvSpPr>
          <p:cNvPr id="28" name="TextBox 27"/>
          <p:cNvSpPr txBox="1"/>
          <p:nvPr/>
        </p:nvSpPr>
        <p:spPr>
          <a:xfrm>
            <a:off x="5410994" y="2115344"/>
            <a:ext cx="3581400" cy="1754326"/>
          </a:xfrm>
          <a:prstGeom prst="rect">
            <a:avLst/>
          </a:prstGeom>
          <a:noFill/>
        </p:spPr>
        <p:txBody>
          <a:bodyPr wrap="square" rtlCol="0">
            <a:spAutoFit/>
          </a:bodyPr>
          <a:lstStyle/>
          <a:p>
            <a:pPr algn="l"/>
            <a:r>
              <a:rPr lang="zh-CN" altLang="en-US" sz="1200" dirty="0" smtClean="0">
                <a:latin typeface="楷体" pitchFamily="49" charset="-122"/>
                <a:ea typeface="楷体" pitchFamily="49" charset="-122"/>
              </a:rPr>
              <a:t>    毒品祸国殃民，开展禁毒斗争，扫除毒品祸害，是中国政府的历史责任。在旧中国，毒品曾给中华民族带来深重灾难。</a:t>
            </a:r>
            <a:r>
              <a:rPr lang="en-US" altLang="zh-CN" sz="1200" dirty="0" smtClean="0">
                <a:latin typeface="楷体" pitchFamily="49" charset="-122"/>
                <a:ea typeface="楷体" pitchFamily="49" charset="-122"/>
              </a:rPr>
              <a:t>1949</a:t>
            </a:r>
            <a:r>
              <a:rPr lang="zh-CN" altLang="en-US" sz="1200" dirty="0" smtClean="0">
                <a:latin typeface="楷体" pitchFamily="49" charset="-122"/>
                <a:ea typeface="楷体" pitchFamily="49" charset="-122"/>
              </a:rPr>
              <a:t>年中华人民共和国成立后，中国政府领导人民开展了声势浩大的禁毒斗争，在短短三年时间里，一举禁绝了为患百年的鸦片烟毒，创造了举世公认的奇迹。面对新的毒品问题，中国政府以对国家、民族、人民和全人类高度负责的态度，坚持严厉禁毒的立场，采取一切必要措施，尽最大努力禁绝毒品，造福人民。</a:t>
            </a:r>
            <a:endParaRPr lang="zh-CN" altLang="en-US" sz="1200"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graphicEl>
                                              <a:dgm id="{FBD81138-EC42-4F7D-976A-18BDA36AC975}"/>
                                            </p:graphicEl>
                                          </p:spTgt>
                                        </p:tgtEl>
                                        <p:attrNameLst>
                                          <p:attrName>style.visibility</p:attrName>
                                        </p:attrNameLst>
                                      </p:cBhvr>
                                      <p:to>
                                        <p:strVal val="visible"/>
                                      </p:to>
                                    </p:set>
                                    <p:animEffect transition="in" filter="diamond(in)">
                                      <p:cBhvr>
                                        <p:cTn id="7" dur="1000"/>
                                        <p:tgtEl>
                                          <p:spTgt spid="2">
                                            <p:graphicEl>
                                              <a:dgm id="{FBD81138-EC42-4F7D-976A-18BDA36AC975}"/>
                                            </p:graphic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
                                            <p:graphicEl>
                                              <a:dgm id="{D3F30F0C-787B-4722-B546-43FA782904EE}"/>
                                            </p:graphicEl>
                                          </p:spTgt>
                                        </p:tgtEl>
                                        <p:attrNameLst>
                                          <p:attrName>style.visibility</p:attrName>
                                        </p:attrNameLst>
                                      </p:cBhvr>
                                      <p:to>
                                        <p:strVal val="visible"/>
                                      </p:to>
                                    </p:set>
                                    <p:animEffect transition="in" filter="diamond(in)">
                                      <p:cBhvr>
                                        <p:cTn id="10" dur="1000"/>
                                        <p:tgtEl>
                                          <p:spTgt spid="2">
                                            <p:graphicEl>
                                              <a:dgm id="{D3F30F0C-787B-4722-B546-43FA782904EE}"/>
                                            </p:graphic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graphicEl>
                                              <a:dgm id="{FC48A406-2C13-442C-9758-65B16842D8E1}"/>
                                            </p:graphicEl>
                                          </p:spTgt>
                                        </p:tgtEl>
                                        <p:attrNameLst>
                                          <p:attrName>style.visibility</p:attrName>
                                        </p:attrNameLst>
                                      </p:cBhvr>
                                      <p:to>
                                        <p:strVal val="visible"/>
                                      </p:to>
                                    </p:set>
                                    <p:animEffect transition="in" filter="diamond(in)">
                                      <p:cBhvr>
                                        <p:cTn id="13" dur="1000"/>
                                        <p:tgtEl>
                                          <p:spTgt spid="2">
                                            <p:graphicEl>
                                              <a:dgm id="{FC48A406-2C13-442C-9758-65B16842D8E1}"/>
                                            </p:graphic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
                                            <p:graphicEl>
                                              <a:dgm id="{23817F61-9530-4F30-B516-333C1667ECA1}"/>
                                            </p:graphicEl>
                                          </p:spTgt>
                                        </p:tgtEl>
                                        <p:attrNameLst>
                                          <p:attrName>style.visibility</p:attrName>
                                        </p:attrNameLst>
                                      </p:cBhvr>
                                      <p:to>
                                        <p:strVal val="visible"/>
                                      </p:to>
                                    </p:set>
                                    <p:animEffect transition="in" filter="diamond(in)">
                                      <p:cBhvr>
                                        <p:cTn id="16" dur="1000"/>
                                        <p:tgtEl>
                                          <p:spTgt spid="2">
                                            <p:graphicEl>
                                              <a:dgm id="{23817F61-9530-4F30-B516-333C1667ECA1}"/>
                                            </p:graphic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2">
                                            <p:graphicEl>
                                              <a:dgm id="{B8CE124F-686B-44D3-871F-14AA0B25C58A}"/>
                                            </p:graphicEl>
                                          </p:spTgt>
                                        </p:tgtEl>
                                        <p:attrNameLst>
                                          <p:attrName>style.visibility</p:attrName>
                                        </p:attrNameLst>
                                      </p:cBhvr>
                                      <p:to>
                                        <p:strVal val="visible"/>
                                      </p:to>
                                    </p:set>
                                    <p:animEffect transition="in" filter="diamond(in)">
                                      <p:cBhvr>
                                        <p:cTn id="19" dur="1000"/>
                                        <p:tgtEl>
                                          <p:spTgt spid="2">
                                            <p:graphicEl>
                                              <a:dgm id="{B8CE124F-686B-44D3-871F-14AA0B25C58A}"/>
                                            </p:graphicEl>
                                          </p:spTgt>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2">
                                            <p:graphicEl>
                                              <a:dgm id="{6559EFF3-BA51-4B22-85FA-C95754D4E7D4}"/>
                                            </p:graphicEl>
                                          </p:spTgt>
                                        </p:tgtEl>
                                        <p:attrNameLst>
                                          <p:attrName>style.visibility</p:attrName>
                                        </p:attrNameLst>
                                      </p:cBhvr>
                                      <p:to>
                                        <p:strVal val="visible"/>
                                      </p:to>
                                    </p:set>
                                    <p:animEffect transition="in" filter="diamond(in)">
                                      <p:cBhvr>
                                        <p:cTn id="22" dur="1000"/>
                                        <p:tgtEl>
                                          <p:spTgt spid="2">
                                            <p:graphicEl>
                                              <a:dgm id="{6559EFF3-BA51-4B22-85FA-C95754D4E7D4}"/>
                                            </p:graphicEl>
                                          </p:spTgt>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2">
                                            <p:graphicEl>
                                              <a:dgm id="{5B0D4833-C70A-4E42-88AB-EC6D045B13AA}"/>
                                            </p:graphicEl>
                                          </p:spTgt>
                                        </p:tgtEl>
                                        <p:attrNameLst>
                                          <p:attrName>style.visibility</p:attrName>
                                        </p:attrNameLst>
                                      </p:cBhvr>
                                      <p:to>
                                        <p:strVal val="visible"/>
                                      </p:to>
                                    </p:set>
                                    <p:animEffect transition="in" filter="diamond(in)">
                                      <p:cBhvr>
                                        <p:cTn id="25" dur="1000"/>
                                        <p:tgtEl>
                                          <p:spTgt spid="2">
                                            <p:graphicEl>
                                              <a:dgm id="{5B0D4833-C70A-4E42-88AB-EC6D045B13AA}"/>
                                            </p:graphicEl>
                                          </p:spTgt>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2">
                                            <p:graphicEl>
                                              <a:dgm id="{6A4C7248-1CA9-4A43-A393-07115FD29ACE}"/>
                                            </p:graphicEl>
                                          </p:spTgt>
                                        </p:tgtEl>
                                        <p:attrNameLst>
                                          <p:attrName>style.visibility</p:attrName>
                                        </p:attrNameLst>
                                      </p:cBhvr>
                                      <p:to>
                                        <p:strVal val="visible"/>
                                      </p:to>
                                    </p:set>
                                    <p:animEffect transition="in" filter="diamond(in)">
                                      <p:cBhvr>
                                        <p:cTn id="28" dur="1000"/>
                                        <p:tgtEl>
                                          <p:spTgt spid="2">
                                            <p:graphicEl>
                                              <a:dgm id="{6A4C7248-1CA9-4A43-A393-07115FD29ACE}"/>
                                            </p:graphicEl>
                                          </p:spTgt>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2">
                                            <p:graphicEl>
                                              <a:dgm id="{88D0D7EA-9865-423A-9D91-75ADE61FB1A3}"/>
                                            </p:graphicEl>
                                          </p:spTgt>
                                        </p:tgtEl>
                                        <p:attrNameLst>
                                          <p:attrName>style.visibility</p:attrName>
                                        </p:attrNameLst>
                                      </p:cBhvr>
                                      <p:to>
                                        <p:strVal val="visible"/>
                                      </p:to>
                                    </p:set>
                                    <p:animEffect transition="in" filter="diamond(in)">
                                      <p:cBhvr>
                                        <p:cTn id="31" dur="1000"/>
                                        <p:tgtEl>
                                          <p:spTgt spid="2">
                                            <p:graphicEl>
                                              <a:dgm id="{88D0D7EA-9865-423A-9D91-75ADE61FB1A3}"/>
                                            </p:graphic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2">
                                            <p:graphicEl>
                                              <a:dgm id="{88084562-5AA1-443B-B5E2-E9BE0EA412F7}"/>
                                            </p:graphicEl>
                                          </p:spTgt>
                                        </p:tgtEl>
                                        <p:attrNameLst>
                                          <p:attrName>style.visibility</p:attrName>
                                        </p:attrNameLst>
                                      </p:cBhvr>
                                      <p:to>
                                        <p:strVal val="visible"/>
                                      </p:to>
                                    </p:set>
                                    <p:animEffect transition="in" filter="diamond(in)">
                                      <p:cBhvr>
                                        <p:cTn id="34" dur="1000"/>
                                        <p:tgtEl>
                                          <p:spTgt spid="2">
                                            <p:graphicEl>
                                              <a:dgm id="{88084562-5AA1-443B-B5E2-E9BE0EA412F7}"/>
                                            </p:graphicEl>
                                          </p:spTgt>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2">
                                            <p:graphicEl>
                                              <a:dgm id="{E2AA985E-D4B0-4E7C-A8A6-B39B8C34530C}"/>
                                            </p:graphicEl>
                                          </p:spTgt>
                                        </p:tgtEl>
                                        <p:attrNameLst>
                                          <p:attrName>style.visibility</p:attrName>
                                        </p:attrNameLst>
                                      </p:cBhvr>
                                      <p:to>
                                        <p:strVal val="visible"/>
                                      </p:to>
                                    </p:set>
                                    <p:animEffect transition="in" filter="diamond(in)">
                                      <p:cBhvr>
                                        <p:cTn id="37" dur="1000"/>
                                        <p:tgtEl>
                                          <p:spTgt spid="2">
                                            <p:graphicEl>
                                              <a:dgm id="{E2AA985E-D4B0-4E7C-A8A6-B39B8C34530C}"/>
                                            </p:graphicEl>
                                          </p:spTgt>
                                        </p:tgtEl>
                                      </p:cBhvr>
                                    </p:animEffect>
                                  </p:childTnLst>
                                </p:cTn>
                              </p:par>
                            </p:childTnLst>
                          </p:cTn>
                        </p:par>
                        <p:par>
                          <p:cTn id="38" fill="hold">
                            <p:stCondLst>
                              <p:cond delay="1000"/>
                            </p:stCondLst>
                            <p:childTnLst>
                              <p:par>
                                <p:cTn id="39" presetID="8"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amond(in)">
                                      <p:cBhvr>
                                        <p:cTn id="41" dur="1000"/>
                                        <p:tgtEl>
                                          <p:spTgt spid="10"/>
                                        </p:tgtEl>
                                      </p:cBhvr>
                                    </p:animEffect>
                                  </p:childTnLst>
                                </p:cTn>
                              </p:par>
                            </p:childTnLst>
                          </p:cTn>
                        </p:par>
                        <p:par>
                          <p:cTn id="42" fill="hold">
                            <p:stCondLst>
                              <p:cond delay="2000"/>
                            </p:stCondLst>
                            <p:childTnLst>
                              <p:par>
                                <p:cTn id="43" presetID="53"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0" fill="hold" nodeType="click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0"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500"/>
                            </p:stCondLst>
                            <p:childTnLst>
                              <p:par>
                                <p:cTn id="77" presetID="5" presetClass="entr" presetSubtype="10" fill="hold" grpId="0" nodeType="afterEffect">
                                  <p:stCondLst>
                                    <p:cond delay="0"/>
                                  </p:stCondLst>
                                  <p:iterate type="wd">
                                    <p:tmPct val="5000"/>
                                  </p:iterate>
                                  <p:childTnLst>
                                    <p:set>
                                      <p:cBhvr>
                                        <p:cTn id="78" dur="1" fill="hold">
                                          <p:stCondLst>
                                            <p:cond delay="0"/>
                                          </p:stCondLst>
                                        </p:cTn>
                                        <p:tgtEl>
                                          <p:spTgt spid="25"/>
                                        </p:tgtEl>
                                        <p:attrNameLst>
                                          <p:attrName>style.visibility</p:attrName>
                                        </p:attrNameLst>
                                      </p:cBhvr>
                                      <p:to>
                                        <p:strVal val="visible"/>
                                      </p:to>
                                    </p:set>
                                    <p:animEffect transition="in" filter="checkerboard(across)">
                                      <p:cBhvr>
                                        <p:cTn id="79" dur="500"/>
                                        <p:tgtEl>
                                          <p:spTgt spid="25"/>
                                        </p:tgtEl>
                                      </p:cBhvr>
                                    </p:animEffect>
                                  </p:childTnLst>
                                </p:cTn>
                              </p:par>
                            </p:childTnLst>
                          </p:cTn>
                        </p:par>
                        <p:par>
                          <p:cTn id="80" fill="hold">
                            <p:stCondLst>
                              <p:cond delay="1025"/>
                            </p:stCondLst>
                            <p:childTnLst>
                              <p:par>
                                <p:cTn id="81" presetID="12" presetClass="entr" presetSubtype="4" fill="hold" nodeType="afterEffect">
                                  <p:stCondLst>
                                    <p:cond delay="0"/>
                                  </p:stCondLst>
                                  <p:childTnLst>
                                    <p:set>
                                      <p:cBhvr>
                                        <p:cTn id="82" dur="1" fill="hold">
                                          <p:stCondLst>
                                            <p:cond delay="0"/>
                                          </p:stCondLst>
                                        </p:cTn>
                                        <p:tgtEl>
                                          <p:spTgt spid="28">
                                            <p:txEl>
                                              <p:pRg st="0" end="0"/>
                                            </p:txEl>
                                          </p:spTgt>
                                        </p:tgtEl>
                                        <p:attrNameLst>
                                          <p:attrName>style.visibility</p:attrName>
                                        </p:attrNameLst>
                                      </p:cBhvr>
                                      <p:to>
                                        <p:strVal val="visible"/>
                                      </p:to>
                                    </p:set>
                                    <p:animEffect transition="in" filter="slide(fromBottom)">
                                      <p:cBhvr>
                                        <p:cTn id="83"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P spid="10"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8" name="组合 7"/>
          <p:cNvGrpSpPr>
            <a:grpSpLocks/>
          </p:cNvGrpSpPr>
          <p:nvPr/>
        </p:nvGrpSpPr>
        <p:grpSpPr bwMode="auto">
          <a:xfrm>
            <a:off x="395536" y="962996"/>
            <a:ext cx="8424936" cy="810870"/>
            <a:chOff x="1011381" y="1080655"/>
            <a:chExt cx="10252364" cy="1259253"/>
          </a:xfrm>
        </p:grpSpPr>
        <p:sp>
          <p:nvSpPr>
            <p:cNvPr id="9" name="矩形 8"/>
            <p:cNvSpPr/>
            <p:nvPr/>
          </p:nvSpPr>
          <p:spPr>
            <a:xfrm>
              <a:off x="1011381" y="1080655"/>
              <a:ext cx="10252364" cy="1259253"/>
            </a:xfrm>
            <a:prstGeom prst="rect">
              <a:avLst/>
            </a:prstGeom>
            <a:solidFill>
              <a:srgbClr val="C00000"/>
            </a:solid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solidFill>
              </a:endParaRPr>
            </a:p>
          </p:txBody>
        </p:sp>
        <p:sp>
          <p:nvSpPr>
            <p:cNvPr id="10" name="矩形 1"/>
            <p:cNvSpPr>
              <a:spLocks noChangeArrowheads="1"/>
            </p:cNvSpPr>
            <p:nvPr/>
          </p:nvSpPr>
          <p:spPr bwMode="auto">
            <a:xfrm>
              <a:off x="1461572" y="1251938"/>
              <a:ext cx="9351981" cy="5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305594" y="1048544"/>
            <a:ext cx="8153400" cy="646331"/>
          </a:xfrm>
          <a:prstGeom prst="rect">
            <a:avLst/>
          </a:prstGeom>
          <a:noFill/>
        </p:spPr>
        <p:txBody>
          <a:bodyPr wrap="square" rtlCol="0">
            <a:spAutoFit/>
          </a:bodyPr>
          <a:lstStyle/>
          <a:p>
            <a:pPr algn="l"/>
            <a:r>
              <a:rPr lang="zh-CN" altLang="en-US" b="1" dirty="0" smtClean="0">
                <a:solidFill>
                  <a:schemeClr val="bg1"/>
                </a:solidFill>
                <a:latin typeface="微软雅黑" pitchFamily="34" charset="-122"/>
                <a:ea typeface="微软雅黑" pitchFamily="34" charset="-122"/>
              </a:rPr>
              <a:t>                             全国重拳出击严厉打击毒品犯罪成效</a:t>
            </a:r>
            <a:endParaRPr lang="en-US" altLang="zh-CN" b="1" dirty="0" smtClean="0">
              <a:solidFill>
                <a:schemeClr val="bg1"/>
              </a:solidFill>
              <a:latin typeface="微软雅黑" pitchFamily="34" charset="-122"/>
              <a:ea typeface="微软雅黑" pitchFamily="34" charset="-122"/>
            </a:endParaRPr>
          </a:p>
          <a:p>
            <a:pPr algn="l"/>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禁毒有我    我为禁毒 </a:t>
            </a:r>
            <a:endParaRPr lang="zh-CN" altLang="en-US" b="1" dirty="0">
              <a:solidFill>
                <a:schemeClr val="bg1"/>
              </a:solidFill>
              <a:latin typeface="微软雅黑" pitchFamily="34" charset="-122"/>
              <a:ea typeface="微软雅黑" pitchFamily="34" charset="-122"/>
            </a:endParaRPr>
          </a:p>
        </p:txBody>
      </p:sp>
      <p:pic>
        <p:nvPicPr>
          <p:cNvPr id="12" name="图片 11" descr="F91WKFYYSB~3R%((_{KT69T.png"/>
          <p:cNvPicPr>
            <a:picLocks noChangeAspect="1"/>
          </p:cNvPicPr>
          <p:nvPr/>
        </p:nvPicPr>
        <p:blipFill>
          <a:blip r:embed="rId3" cstate="print"/>
          <a:stretch>
            <a:fillRect/>
          </a:stretch>
        </p:blipFill>
        <p:spPr>
          <a:xfrm>
            <a:off x="3353594" y="2953544"/>
            <a:ext cx="2684020" cy="1610412"/>
          </a:xfrm>
          <a:prstGeom prst="rect">
            <a:avLst/>
          </a:prstGeom>
        </p:spPr>
      </p:pic>
      <p:pic>
        <p:nvPicPr>
          <p:cNvPr id="1026" name="Picture 2" descr="C:\Users\Administrator\Desktop\)]YNMJN4R8M58)T8`%ZGFBQ.png"/>
          <p:cNvPicPr>
            <a:picLocks noChangeAspect="1" noChangeArrowheads="1"/>
          </p:cNvPicPr>
          <p:nvPr/>
        </p:nvPicPr>
        <p:blipFill>
          <a:blip r:embed="rId4" cstate="print"/>
          <a:srcRect/>
          <a:stretch>
            <a:fillRect/>
          </a:stretch>
        </p:blipFill>
        <p:spPr bwMode="auto">
          <a:xfrm>
            <a:off x="6401594" y="2953544"/>
            <a:ext cx="2590800" cy="1600200"/>
          </a:xfrm>
          <a:prstGeom prst="rect">
            <a:avLst/>
          </a:prstGeom>
          <a:noFill/>
        </p:spPr>
      </p:pic>
      <p:sp>
        <p:nvSpPr>
          <p:cNvPr id="18" name="上箭头 17"/>
          <p:cNvSpPr/>
          <p:nvPr/>
        </p:nvSpPr>
        <p:spPr bwMode="auto">
          <a:xfrm flipV="1">
            <a:off x="9151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9" name="上箭头 18"/>
          <p:cNvSpPr/>
          <p:nvPr/>
        </p:nvSpPr>
        <p:spPr bwMode="auto">
          <a:xfrm flipV="1">
            <a:off x="39631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0" name="上箭头 19"/>
          <p:cNvSpPr/>
          <p:nvPr/>
        </p:nvSpPr>
        <p:spPr bwMode="auto">
          <a:xfrm flipV="1">
            <a:off x="70873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pic>
        <p:nvPicPr>
          <p:cNvPr id="15" name="图片 14" descr="微信图片_20190811220603.png"/>
          <p:cNvPicPr>
            <a:picLocks noChangeAspect="1"/>
          </p:cNvPicPr>
          <p:nvPr/>
        </p:nvPicPr>
        <p:blipFill>
          <a:blip r:embed="rId5" cstate="print"/>
          <a:stretch>
            <a:fillRect/>
          </a:stretch>
        </p:blipFill>
        <p:spPr>
          <a:xfrm>
            <a:off x="381794" y="3029744"/>
            <a:ext cx="2590800" cy="1524000"/>
          </a:xfrm>
          <a:prstGeom prst="rect">
            <a:avLst/>
          </a:prstGeom>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8"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amond(in)">
                                      <p:cBhvr>
                                        <p:cTn id="16" dur="1000"/>
                                        <p:tgtEl>
                                          <p:spTgt spid="11"/>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5" presetClass="entr" presetSubtype="1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heckerboard(across)">
                                      <p:cBhvr>
                                        <p:cTn id="25" dur="500"/>
                                        <p:tgtEl>
                                          <p:spTgt spid="15"/>
                                        </p:tgtEl>
                                      </p:cBhvr>
                                    </p:animEffect>
                                  </p:childTnLst>
                                </p:cTn>
                              </p:par>
                            </p:childTnLst>
                          </p:cTn>
                        </p:par>
                        <p:par>
                          <p:cTn id="26" fill="hold">
                            <p:stCondLst>
                              <p:cond delay="3000"/>
                            </p:stCondLst>
                            <p:childTnLst>
                              <p:par>
                                <p:cTn id="27" presetID="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500"/>
                            </p:stCondLst>
                            <p:childTnLst>
                              <p:par>
                                <p:cTn id="32" presetID="5" presetClass="entr" presetSubtype="1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heckerboard(across)">
                                      <p:cBhvr>
                                        <p:cTn id="34" dur="500"/>
                                        <p:tgtEl>
                                          <p:spTgt spid="12"/>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5" presetClass="entr" presetSubtype="10" fill="hold" nodeType="after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checkerboard(across)">
                                      <p:cBhvr>
                                        <p:cTn id="4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animBg="1"/>
      <p:bldP spid="19" grpId="0" animBg="1"/>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5" name="图片 4" descr="图片3.png"/>
          <p:cNvPicPr>
            <a:picLocks noChangeAspect="1"/>
          </p:cNvPicPr>
          <p:nvPr/>
        </p:nvPicPr>
        <p:blipFill>
          <a:blip r:embed="rId2" cstate="print"/>
          <a:stretch>
            <a:fillRect/>
          </a:stretch>
        </p:blipFill>
        <p:spPr>
          <a:xfrm>
            <a:off x="0" y="4956128"/>
            <a:ext cx="9145588" cy="188960"/>
          </a:xfrm>
          <a:prstGeom prst="rect">
            <a:avLst/>
          </a:prstGeom>
        </p:spPr>
      </p:pic>
      <p:grpSp>
        <p:nvGrpSpPr>
          <p:cNvPr id="3" name="组合 7"/>
          <p:cNvGrpSpPr>
            <a:grpSpLocks/>
          </p:cNvGrpSpPr>
          <p:nvPr/>
        </p:nvGrpSpPr>
        <p:grpSpPr bwMode="auto">
          <a:xfrm>
            <a:off x="395536" y="962996"/>
            <a:ext cx="8424936" cy="810870"/>
            <a:chOff x="1011381" y="1080655"/>
            <a:chExt cx="10252364" cy="1259253"/>
          </a:xfrm>
        </p:grpSpPr>
        <p:sp>
          <p:nvSpPr>
            <p:cNvPr id="9" name="矩形 8"/>
            <p:cNvSpPr/>
            <p:nvPr/>
          </p:nvSpPr>
          <p:spPr>
            <a:xfrm>
              <a:off x="1011381" y="1080655"/>
              <a:ext cx="10252364" cy="1259253"/>
            </a:xfrm>
            <a:prstGeom prst="rect">
              <a:avLst/>
            </a:prstGeom>
            <a:solidFill>
              <a:srgbClr val="C00000"/>
            </a:solidFill>
            <a:ln>
              <a:solidFill>
                <a:srgbClr val="C000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solidFill>
              </a:endParaRPr>
            </a:p>
          </p:txBody>
        </p:sp>
        <p:sp>
          <p:nvSpPr>
            <p:cNvPr id="10" name="矩形 1"/>
            <p:cNvSpPr>
              <a:spLocks noChangeArrowheads="1"/>
            </p:cNvSpPr>
            <p:nvPr/>
          </p:nvSpPr>
          <p:spPr bwMode="auto">
            <a:xfrm>
              <a:off x="1461572" y="1251938"/>
              <a:ext cx="9351981" cy="5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305594" y="1048544"/>
            <a:ext cx="8153400" cy="646331"/>
          </a:xfrm>
          <a:prstGeom prst="rect">
            <a:avLst/>
          </a:prstGeom>
          <a:noFill/>
        </p:spPr>
        <p:txBody>
          <a:bodyPr wrap="square" rtlCol="0">
            <a:spAutoFit/>
          </a:bodyPr>
          <a:lstStyle/>
          <a:p>
            <a:pPr algn="l"/>
            <a:r>
              <a:rPr lang="zh-CN" altLang="en-US" b="1" dirty="0" smtClean="0">
                <a:solidFill>
                  <a:schemeClr val="bg1"/>
                </a:solidFill>
                <a:latin typeface="微软雅黑" pitchFamily="34" charset="-122"/>
                <a:ea typeface="微软雅黑" pitchFamily="34" charset="-122"/>
              </a:rPr>
              <a:t>                             全国重拳出击严厉打击毒品犯罪成效</a:t>
            </a:r>
            <a:endParaRPr lang="en-US" altLang="zh-CN" b="1" dirty="0" smtClean="0">
              <a:solidFill>
                <a:schemeClr val="bg1"/>
              </a:solidFill>
              <a:latin typeface="微软雅黑" pitchFamily="34" charset="-122"/>
              <a:ea typeface="微软雅黑" pitchFamily="34" charset="-122"/>
            </a:endParaRPr>
          </a:p>
          <a:p>
            <a:pPr algn="l"/>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禁毒有我    我为禁毒 </a:t>
            </a:r>
            <a:endParaRPr lang="zh-CN" altLang="en-US" b="1" dirty="0">
              <a:solidFill>
                <a:schemeClr val="bg1"/>
              </a:solidFill>
              <a:latin typeface="微软雅黑" pitchFamily="34" charset="-122"/>
              <a:ea typeface="微软雅黑" pitchFamily="34" charset="-122"/>
            </a:endParaRPr>
          </a:p>
        </p:txBody>
      </p:sp>
      <p:sp>
        <p:nvSpPr>
          <p:cNvPr id="18" name="上箭头 17"/>
          <p:cNvSpPr/>
          <p:nvPr/>
        </p:nvSpPr>
        <p:spPr bwMode="auto">
          <a:xfrm flipV="1">
            <a:off x="9151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19" name="上箭头 18"/>
          <p:cNvSpPr/>
          <p:nvPr/>
        </p:nvSpPr>
        <p:spPr bwMode="auto">
          <a:xfrm flipV="1">
            <a:off x="39631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20" name="上箭头 19"/>
          <p:cNvSpPr/>
          <p:nvPr/>
        </p:nvSpPr>
        <p:spPr bwMode="auto">
          <a:xfrm flipV="1">
            <a:off x="7087394" y="1810544"/>
            <a:ext cx="1447800" cy="1143000"/>
          </a:xfrm>
          <a:prstGeom prst="upArrow">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pic>
        <p:nvPicPr>
          <p:cNvPr id="15" name="图片 14" descr="(AHBYJT}O5NZ[%S%%GGRZ34.png"/>
          <p:cNvPicPr>
            <a:picLocks noChangeAspect="1"/>
          </p:cNvPicPr>
          <p:nvPr/>
        </p:nvPicPr>
        <p:blipFill>
          <a:blip r:embed="rId3" cstate="print"/>
          <a:stretch>
            <a:fillRect/>
          </a:stretch>
        </p:blipFill>
        <p:spPr>
          <a:xfrm>
            <a:off x="305594" y="3029744"/>
            <a:ext cx="2638056" cy="1524000"/>
          </a:xfrm>
          <a:prstGeom prst="rect">
            <a:avLst/>
          </a:prstGeom>
        </p:spPr>
      </p:pic>
      <p:pic>
        <p:nvPicPr>
          <p:cNvPr id="16" name="图片 15" descr="8H[I_QRT~]I$DH)Q[@IBPLG.png"/>
          <p:cNvPicPr>
            <a:picLocks noChangeAspect="1"/>
          </p:cNvPicPr>
          <p:nvPr/>
        </p:nvPicPr>
        <p:blipFill>
          <a:blip r:embed="rId4" cstate="print"/>
          <a:stretch>
            <a:fillRect/>
          </a:stretch>
        </p:blipFill>
        <p:spPr>
          <a:xfrm>
            <a:off x="3353594" y="3105944"/>
            <a:ext cx="2895600" cy="1447800"/>
          </a:xfrm>
          <a:prstGeom prst="rect">
            <a:avLst/>
          </a:prstGeom>
        </p:spPr>
      </p:pic>
      <p:pic>
        <p:nvPicPr>
          <p:cNvPr id="17" name="图片 16" descr="J[Z7HV`3X27%XQB77SDN[$H.png"/>
          <p:cNvPicPr>
            <a:picLocks noChangeAspect="1"/>
          </p:cNvPicPr>
          <p:nvPr/>
        </p:nvPicPr>
        <p:blipFill>
          <a:blip r:embed="rId5" cstate="print"/>
          <a:stretch>
            <a:fillRect/>
          </a:stretch>
        </p:blipFill>
        <p:spPr>
          <a:xfrm>
            <a:off x="6630194" y="3105944"/>
            <a:ext cx="2398362" cy="1447800"/>
          </a:xfrm>
          <a:prstGeom prst="rect">
            <a:avLst/>
          </a:prstGeom>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8"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amond(in)">
                                      <p:cBhvr>
                                        <p:cTn id="16" dur="1000"/>
                                        <p:tgtEl>
                                          <p:spTgt spid="11"/>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5" presetClass="entr" presetSubtype="1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heckerboard(across)">
                                      <p:cBhvr>
                                        <p:cTn id="25" dur="500"/>
                                        <p:tgtEl>
                                          <p:spTgt spid="15"/>
                                        </p:tgtEl>
                                      </p:cBhvr>
                                    </p:animEffect>
                                  </p:childTnLst>
                                </p:cTn>
                              </p:par>
                            </p:childTnLst>
                          </p:cTn>
                        </p:par>
                        <p:par>
                          <p:cTn id="26" fill="hold">
                            <p:stCondLst>
                              <p:cond delay="3000"/>
                            </p:stCondLst>
                            <p:childTnLst>
                              <p:par>
                                <p:cTn id="27" presetID="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500"/>
                            </p:stCondLst>
                            <p:childTnLst>
                              <p:par>
                                <p:cTn id="32" presetID="5" presetClass="entr" presetSubtype="1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checkerboard(across)">
                                      <p:cBhvr>
                                        <p:cTn id="34" dur="500"/>
                                        <p:tgtEl>
                                          <p:spTgt spid="16"/>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5" presetClass="entr" presetSubtype="1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checkerboard(across)">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animBg="1"/>
      <p:bldP spid="19" grpId="0" animBg="1"/>
      <p:bldP spid="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a:spLocks noChangeArrowheads="1"/>
          </p:cNvSpPr>
          <p:nvPr/>
        </p:nvSpPr>
        <p:spPr bwMode="auto">
          <a:xfrm rot="21351800">
            <a:off x="4706367" y="1830154"/>
            <a:ext cx="3374467" cy="2464147"/>
          </a:xfrm>
          <a:prstGeom prst="rect">
            <a:avLst/>
          </a:prstGeom>
          <a:solidFill>
            <a:srgbClr val="FFFFFF"/>
          </a:solidFill>
          <a:ln w="76200" algn="ctr">
            <a:solidFill>
              <a:srgbClr val="C00000"/>
            </a:solidFill>
            <a:miter lim="800000"/>
          </a:ln>
          <a:effectLst>
            <a:outerShdw blurRad="76200" dir="13500000" sy="23000" kx="1200000" algn="br" rotWithShape="0">
              <a:prstClr val="black">
                <a:alpha val="20000"/>
              </a:prstClr>
            </a:outerShdw>
          </a:effectLst>
        </p:spPr>
        <p:txBody>
          <a:bodyPr lIns="81310" tIns="40655" rIns="81310" bIns="40655" anchor="ctr"/>
          <a:lstStyle/>
          <a:p>
            <a:pPr defTabSz="812802"/>
            <a:r>
              <a:rPr lang="en-US" altLang="zh-CN" sz="1600" b="0" dirty="0">
                <a:solidFill>
                  <a:srgbClr val="FFFFFF"/>
                </a:solidFill>
                <a:latin typeface="Calibri" pitchFamily="34" charset="0"/>
                <a:ea typeface="宋体" pitchFamily="2" charset="-122"/>
              </a:rPr>
              <a:t>0</a:t>
            </a:r>
          </a:p>
        </p:txBody>
      </p:sp>
      <p:sp>
        <p:nvSpPr>
          <p:cNvPr id="21" name="TextBox 20"/>
          <p:cNvSpPr txBox="1">
            <a:spLocks noChangeArrowheads="1"/>
          </p:cNvSpPr>
          <p:nvPr/>
        </p:nvSpPr>
        <p:spPr bwMode="auto">
          <a:xfrm rot="21311584">
            <a:off x="4715850" y="1168930"/>
            <a:ext cx="3360164" cy="2990593"/>
          </a:xfrm>
          <a:prstGeom prst="rect">
            <a:avLst/>
          </a:prstGeom>
          <a:noFill/>
          <a:ln>
            <a:noFill/>
          </a:ln>
          <a:extLst>
            <a:ext uri="{909E8E84-426E-40DD-AFC4-6F175D3DCCD1}">
              <a14:hiddenFill xmlns:a14="http://schemas.microsoft.com/office/drawing/2010/main" xmlns:p15="http://schemas.microsoft.com/office/powerpoint/2012/main" xmlns:p14="http://schemas.microsoft.com/office/powerpoint/2010/main" xmlns="">
                <a:solidFill>
                  <a:srgbClr val="FFFFFF"/>
                </a:solidFill>
              </a14:hiddenFill>
            </a:ex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wrap="square" lIns="81310" tIns="40655" rIns="81310" bIns="40655">
            <a:spAutoFit/>
          </a:bodyPr>
          <a:lstStyle>
            <a:lvl1pPr algn="l" defTabSz="1023938" eaLnBrk="0" hangingPunct="0">
              <a:defRPr>
                <a:solidFill>
                  <a:schemeClr val="tx1"/>
                </a:solidFill>
                <a:latin typeface="Arial" panose="020B0604020202020204" pitchFamily="34" charset="0"/>
              </a:defRPr>
            </a:lvl1pPr>
            <a:lvl2pPr marL="831850" indent="-319088" algn="l" defTabSz="1023938" eaLnBrk="0" hangingPunct="0">
              <a:defRPr>
                <a:solidFill>
                  <a:schemeClr val="tx1"/>
                </a:solidFill>
                <a:latin typeface="Arial" panose="020B0604020202020204" pitchFamily="34" charset="0"/>
              </a:defRPr>
            </a:lvl2pPr>
            <a:lvl3pPr marL="1281113" indent="-257175" algn="l" defTabSz="1023938" eaLnBrk="0" hangingPunct="0">
              <a:defRPr>
                <a:solidFill>
                  <a:schemeClr val="tx1"/>
                </a:solidFill>
                <a:latin typeface="Arial" panose="020B0604020202020204" pitchFamily="34" charset="0"/>
              </a:defRPr>
            </a:lvl3pPr>
            <a:lvl4pPr marL="1792288" indent="-255588" algn="l" defTabSz="1023938" eaLnBrk="0" hangingPunct="0">
              <a:defRPr>
                <a:solidFill>
                  <a:schemeClr val="tx1"/>
                </a:solidFill>
                <a:latin typeface="Arial" panose="020B0604020202020204" pitchFamily="34" charset="0"/>
              </a:defRPr>
            </a:lvl4pPr>
            <a:lvl5pPr marL="2305050" indent="-257175" algn="l" defTabSz="1023938" eaLnBrk="0" hangingPunct="0">
              <a:defRPr>
                <a:solidFill>
                  <a:schemeClr val="tx1"/>
                </a:solidFill>
                <a:latin typeface="Arial" panose="020B0604020202020204" pitchFamily="34" charset="0"/>
              </a:defRPr>
            </a:lvl5pPr>
            <a:lvl6pPr marL="2762250" indent="-257175" defTabSz="1023938" eaLnBrk="0" fontAlgn="base" hangingPunct="0">
              <a:spcBef>
                <a:spcPct val="0"/>
              </a:spcBef>
              <a:spcAft>
                <a:spcPct val="0"/>
              </a:spcAft>
              <a:defRPr>
                <a:solidFill>
                  <a:schemeClr val="tx1"/>
                </a:solidFill>
                <a:latin typeface="Arial" panose="020B0604020202020204" pitchFamily="34" charset="0"/>
              </a:defRPr>
            </a:lvl6pPr>
            <a:lvl7pPr marL="3219450" indent="-257175" defTabSz="1023938" eaLnBrk="0" fontAlgn="base" hangingPunct="0">
              <a:spcBef>
                <a:spcPct val="0"/>
              </a:spcBef>
              <a:spcAft>
                <a:spcPct val="0"/>
              </a:spcAft>
              <a:defRPr>
                <a:solidFill>
                  <a:schemeClr val="tx1"/>
                </a:solidFill>
                <a:latin typeface="Arial" panose="020B0604020202020204" pitchFamily="34" charset="0"/>
              </a:defRPr>
            </a:lvl7pPr>
            <a:lvl8pPr marL="3676650" indent="-257175" defTabSz="1023938" eaLnBrk="0" fontAlgn="base" hangingPunct="0">
              <a:spcBef>
                <a:spcPct val="0"/>
              </a:spcBef>
              <a:spcAft>
                <a:spcPct val="0"/>
              </a:spcAft>
              <a:defRPr>
                <a:solidFill>
                  <a:schemeClr val="tx1"/>
                </a:solidFill>
                <a:latin typeface="Arial" panose="020B0604020202020204" pitchFamily="34" charset="0"/>
              </a:defRPr>
            </a:lvl8pPr>
            <a:lvl9pPr marL="4133850" indent="-257175" defTabSz="1023938"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50000"/>
              </a:lnSpc>
            </a:pPr>
            <a:endParaRPr lang="en-US" altLang="zh-CN" sz="1400" dirty="0" smtClean="0"/>
          </a:p>
          <a:p>
            <a:pPr algn="ctr" eaLnBrk="1" hangingPunct="1">
              <a:lnSpc>
                <a:spcPct val="150000"/>
              </a:lnSpc>
            </a:pPr>
            <a:endParaRPr lang="en-US" altLang="zh-CN" sz="1400" dirty="0" smtClean="0"/>
          </a:p>
          <a:p>
            <a:pPr algn="ctr" eaLnBrk="1" hangingPunct="1">
              <a:lnSpc>
                <a:spcPct val="150000"/>
              </a:lnSpc>
            </a:pPr>
            <a:r>
              <a:rPr lang="zh-CN" altLang="en-US" sz="1400" b="1" dirty="0" smtClean="0">
                <a:latin typeface="微软雅黑" pitchFamily="34" charset="-122"/>
                <a:ea typeface="微软雅黑" pitchFamily="34" charset="-122"/>
              </a:rPr>
              <a:t>禁毒名言警句</a:t>
            </a:r>
            <a:endParaRPr lang="en-US" altLang="zh-CN" sz="1400" b="1" dirty="0" smtClean="0">
              <a:latin typeface="微软雅黑" pitchFamily="34" charset="-122"/>
              <a:ea typeface="微软雅黑" pitchFamily="34" charset="-122"/>
            </a:endParaRPr>
          </a:p>
          <a:p>
            <a:pPr eaLnBrk="1" hangingPunct="1">
              <a:lnSpc>
                <a:spcPct val="150000"/>
              </a:lnSpc>
            </a:pPr>
            <a:r>
              <a:rPr lang="en-US" altLang="zh-CN" sz="1400" b="1" dirty="0" smtClean="0">
                <a:latin typeface="楷体" pitchFamily="49" charset="-122"/>
                <a:ea typeface="楷体" pitchFamily="49" charset="-122"/>
              </a:rPr>
              <a:t>1</a:t>
            </a:r>
            <a:r>
              <a:rPr lang="zh-CN" altLang="en-US" sz="1400" b="1" dirty="0" smtClean="0">
                <a:latin typeface="楷体" pitchFamily="49" charset="-122"/>
                <a:ea typeface="楷体" pitchFamily="49" charset="-122"/>
              </a:rPr>
              <a:t>、把自己的一生全都用来吸食毒品上，那么你将永远都低着头。</a:t>
            </a:r>
            <a:endParaRPr lang="en-US" altLang="zh-CN" sz="1400" b="1" dirty="0" smtClean="0">
              <a:latin typeface="楷体" pitchFamily="49" charset="-122"/>
              <a:ea typeface="楷体" pitchFamily="49" charset="-122"/>
            </a:endParaRPr>
          </a:p>
          <a:p>
            <a:pPr eaLnBrk="1" hangingPunct="1">
              <a:lnSpc>
                <a:spcPct val="150000"/>
              </a:lnSpc>
            </a:pPr>
            <a:r>
              <a:rPr lang="en-US" altLang="zh-CN" sz="1400" b="1" dirty="0" smtClean="0">
                <a:latin typeface="楷体" pitchFamily="49" charset="-122"/>
                <a:ea typeface="楷体" pitchFamily="49" charset="-122"/>
              </a:rPr>
              <a:t>2</a:t>
            </a:r>
            <a:r>
              <a:rPr lang="zh-CN" altLang="en-US" sz="1400" b="1" dirty="0" smtClean="0">
                <a:latin typeface="楷体" pitchFamily="49" charset="-122"/>
                <a:ea typeface="楷体" pitchFamily="49" charset="-122"/>
              </a:rPr>
              <a:t>、吸毒制毒贩毒害人害己，戒毒辑毒禁毒有益你我。</a:t>
            </a:r>
            <a:endParaRPr lang="en-US" altLang="zh-CN" sz="1400" b="1" dirty="0" smtClean="0">
              <a:latin typeface="楷体" pitchFamily="49" charset="-122"/>
              <a:ea typeface="楷体" pitchFamily="49" charset="-122"/>
            </a:endParaRPr>
          </a:p>
          <a:p>
            <a:pPr eaLnBrk="1" hangingPunct="1">
              <a:lnSpc>
                <a:spcPct val="150000"/>
              </a:lnSpc>
            </a:pPr>
            <a:r>
              <a:rPr lang="zh-CN" altLang="en-US" sz="1400" b="1" dirty="0" smtClean="0">
                <a:latin typeface="楷体" pitchFamily="49" charset="-122"/>
                <a:ea typeface="楷体" pitchFamily="49" charset="-122"/>
              </a:rPr>
              <a:t> </a:t>
            </a:r>
            <a:r>
              <a:rPr lang="en-US" altLang="zh-CN" sz="1400" b="1" dirty="0" smtClean="0">
                <a:latin typeface="楷体" pitchFamily="49" charset="-122"/>
                <a:ea typeface="楷体" pitchFamily="49" charset="-122"/>
              </a:rPr>
              <a:t>3</a:t>
            </a:r>
            <a:r>
              <a:rPr lang="zh-CN" altLang="en-US" sz="1400" b="1" dirty="0" smtClean="0">
                <a:latin typeface="楷体" pitchFamily="49" charset="-122"/>
                <a:ea typeface="楷体" pitchFamily="49" charset="-122"/>
              </a:rPr>
              <a:t>、吸毒就像铅笔，用得越多，生命就越短。</a:t>
            </a:r>
            <a:endParaRPr lang="en-US" altLang="zh-CN" sz="1300" b="1" dirty="0">
              <a:solidFill>
                <a:srgbClr val="0D0D0D"/>
              </a:solidFill>
              <a:latin typeface="楷体" pitchFamily="49" charset="-122"/>
              <a:ea typeface="楷体" pitchFamily="49" charset="-122"/>
            </a:endParaRPr>
          </a:p>
        </p:txBody>
      </p:sp>
      <p:pic>
        <p:nvPicPr>
          <p:cNvPr id="23" name="图片 22" descr="图片3.png"/>
          <p:cNvPicPr>
            <a:picLocks noChangeAspect="1"/>
          </p:cNvPicPr>
          <p:nvPr/>
        </p:nvPicPr>
        <p:blipFill>
          <a:blip r:embed="rId3" cstate="print"/>
          <a:stretch>
            <a:fillRect/>
          </a:stretch>
        </p:blipFill>
        <p:spPr>
          <a:xfrm>
            <a:off x="0" y="4956128"/>
            <a:ext cx="9145588" cy="188960"/>
          </a:xfrm>
          <a:prstGeom prst="rect">
            <a:avLst/>
          </a:prstGeom>
        </p:spPr>
      </p:pic>
      <p:sp>
        <p:nvSpPr>
          <p:cNvPr id="41" name="半闭框 40"/>
          <p:cNvSpPr/>
          <p:nvPr/>
        </p:nvSpPr>
        <p:spPr bwMode="auto">
          <a:xfrm rot="2443521">
            <a:off x="3141054" y="4224733"/>
            <a:ext cx="577478" cy="497154"/>
          </a:xfrm>
          <a:prstGeom prst="halfFrame">
            <a:avLst/>
          </a:prstGeom>
          <a:solidFill>
            <a:srgbClr val="C00000"/>
          </a:solidFill>
          <a:ln>
            <a:noFill/>
          </a:ln>
          <a:effectLst>
            <a:outerShdw blurRad="50800" dist="38100" dir="18900000" algn="bl"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grpSp>
        <p:nvGrpSpPr>
          <p:cNvPr id="27" name="组合 26"/>
          <p:cNvGrpSpPr/>
          <p:nvPr/>
        </p:nvGrpSpPr>
        <p:grpSpPr>
          <a:xfrm>
            <a:off x="534194" y="2039144"/>
            <a:ext cx="2590800" cy="685800"/>
            <a:chOff x="534194" y="2039144"/>
            <a:chExt cx="2590800" cy="685800"/>
          </a:xfrm>
        </p:grpSpPr>
        <p:sp>
          <p:nvSpPr>
            <p:cNvPr id="36" name="矩形 35"/>
            <p:cNvSpPr/>
            <p:nvPr/>
          </p:nvSpPr>
          <p:spPr bwMode="auto">
            <a:xfrm>
              <a:off x="534194" y="2039144"/>
              <a:ext cx="2590800" cy="685800"/>
            </a:xfrm>
            <a:prstGeom prst="rect">
              <a:avLst/>
            </a:prstGeom>
            <a:solidFill>
              <a:schemeClr val="bg1"/>
            </a:solidFill>
            <a:ln>
              <a:solidFill>
                <a:srgbClr val="C00000"/>
              </a:solidFill>
            </a:ln>
            <a:effectLst>
              <a:outerShdw blurRad="76200" dist="12700" dir="2700000" sy="-23000" kx="-800400" algn="bl"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35" name="矩形 34"/>
            <p:cNvSpPr/>
            <p:nvPr/>
          </p:nvSpPr>
          <p:spPr bwMode="auto">
            <a:xfrm>
              <a:off x="610394" y="2115344"/>
              <a:ext cx="2438400" cy="533400"/>
            </a:xfrm>
            <a:prstGeom prst="rect">
              <a:avLst/>
            </a:prstGeom>
            <a:solidFill>
              <a:srgbClr val="C00000"/>
            </a:solidFill>
            <a:ln>
              <a:noFill/>
            </a:ln>
            <a:effectLst>
              <a:outerShdw blurRad="50800" dist="38100" dir="10800000" algn="r"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2" name="TextBox 41"/>
            <p:cNvSpPr txBox="1"/>
            <p:nvPr/>
          </p:nvSpPr>
          <p:spPr>
            <a:xfrm>
              <a:off x="610394" y="2191544"/>
              <a:ext cx="2438400" cy="369332"/>
            </a:xfrm>
            <a:prstGeom prst="rect">
              <a:avLst/>
            </a:prstGeom>
            <a:noFill/>
          </p:spPr>
          <p:txBody>
            <a:bodyPr wrap="square" rtlCol="0">
              <a:spAutoFit/>
            </a:bodyPr>
            <a:lstStyle/>
            <a:p>
              <a:r>
                <a:rPr lang="zh-CN" altLang="en-US" b="1" dirty="0" smtClean="0">
                  <a:solidFill>
                    <a:schemeClr val="bg1"/>
                  </a:solidFill>
                  <a:latin typeface="楷体" pitchFamily="49" charset="-122"/>
                  <a:ea typeface="楷体" pitchFamily="49" charset="-122"/>
                </a:rPr>
                <a:t>富强 民主 文明 和谐</a:t>
              </a:r>
              <a:endParaRPr lang="zh-CN" altLang="en-US" b="1" dirty="0">
                <a:solidFill>
                  <a:schemeClr val="bg1"/>
                </a:solidFill>
                <a:latin typeface="楷体" pitchFamily="49" charset="-122"/>
                <a:ea typeface="楷体" pitchFamily="49" charset="-122"/>
              </a:endParaRPr>
            </a:p>
          </p:txBody>
        </p:sp>
      </p:grpSp>
      <p:grpSp>
        <p:nvGrpSpPr>
          <p:cNvPr id="26" name="组合 25"/>
          <p:cNvGrpSpPr/>
          <p:nvPr/>
        </p:nvGrpSpPr>
        <p:grpSpPr>
          <a:xfrm>
            <a:off x="1067594" y="2724944"/>
            <a:ext cx="2590800" cy="685800"/>
            <a:chOff x="1067594" y="2724944"/>
            <a:chExt cx="2590800" cy="685800"/>
          </a:xfrm>
        </p:grpSpPr>
        <p:sp>
          <p:nvSpPr>
            <p:cNvPr id="37" name="矩形 36"/>
            <p:cNvSpPr/>
            <p:nvPr/>
          </p:nvSpPr>
          <p:spPr bwMode="auto">
            <a:xfrm>
              <a:off x="1067594" y="2724944"/>
              <a:ext cx="2590800" cy="685800"/>
            </a:xfrm>
            <a:prstGeom prst="rect">
              <a:avLst/>
            </a:prstGeom>
            <a:solidFill>
              <a:schemeClr val="bg1"/>
            </a:solidFill>
            <a:ln>
              <a:solidFill>
                <a:srgbClr val="C00000"/>
              </a:solidFill>
            </a:ln>
            <a:effectLst>
              <a:outerShdw blurRad="76200" dist="12700" dir="8100000" sy="-23000" kx="800400" algn="br"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38" name="矩形 37"/>
            <p:cNvSpPr/>
            <p:nvPr/>
          </p:nvSpPr>
          <p:spPr bwMode="auto">
            <a:xfrm>
              <a:off x="1143794" y="2801144"/>
              <a:ext cx="2438400" cy="533400"/>
            </a:xfrm>
            <a:prstGeom prst="rect">
              <a:avLst/>
            </a:prstGeom>
            <a:solidFill>
              <a:srgbClr val="C0000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3" name="矩形 42"/>
            <p:cNvSpPr/>
            <p:nvPr/>
          </p:nvSpPr>
          <p:spPr>
            <a:xfrm>
              <a:off x="1183183" y="2877344"/>
              <a:ext cx="2377574"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自由 平等 公正 法治</a:t>
              </a:r>
              <a:endParaRPr lang="zh-CN" altLang="en-US" b="1" dirty="0">
                <a:solidFill>
                  <a:schemeClr val="bg1"/>
                </a:solidFill>
                <a:latin typeface="楷体" pitchFamily="49" charset="-122"/>
                <a:ea typeface="楷体" pitchFamily="49" charset="-122"/>
              </a:endParaRPr>
            </a:p>
          </p:txBody>
        </p:sp>
      </p:grpSp>
      <p:grpSp>
        <p:nvGrpSpPr>
          <p:cNvPr id="25" name="组合 24"/>
          <p:cNvGrpSpPr/>
          <p:nvPr/>
        </p:nvGrpSpPr>
        <p:grpSpPr>
          <a:xfrm>
            <a:off x="1524794" y="3410744"/>
            <a:ext cx="2590800" cy="685800"/>
            <a:chOff x="1524794" y="3410744"/>
            <a:chExt cx="2590800" cy="685800"/>
          </a:xfrm>
        </p:grpSpPr>
        <p:sp>
          <p:nvSpPr>
            <p:cNvPr id="39" name="矩形 38"/>
            <p:cNvSpPr/>
            <p:nvPr/>
          </p:nvSpPr>
          <p:spPr bwMode="auto">
            <a:xfrm>
              <a:off x="1524794" y="3410744"/>
              <a:ext cx="2590800" cy="685800"/>
            </a:xfrm>
            <a:prstGeom prst="rect">
              <a:avLst/>
            </a:prstGeom>
            <a:solidFill>
              <a:schemeClr val="bg1"/>
            </a:solidFill>
            <a:ln>
              <a:solidFill>
                <a:srgbClr val="C00000"/>
              </a:solidFill>
            </a:ln>
            <a:effectLst>
              <a:outerShdw blurRad="76200" dist="12700" dir="2700000" sy="-23000" kx="-800400" algn="bl"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0" name="矩形 39"/>
            <p:cNvSpPr/>
            <p:nvPr/>
          </p:nvSpPr>
          <p:spPr bwMode="auto">
            <a:xfrm>
              <a:off x="1600994" y="3486944"/>
              <a:ext cx="2438400" cy="533400"/>
            </a:xfrm>
            <a:prstGeom prst="rect">
              <a:avLst/>
            </a:prstGeom>
            <a:solidFill>
              <a:srgbClr val="C00000"/>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4" name="矩形 43"/>
            <p:cNvSpPr/>
            <p:nvPr/>
          </p:nvSpPr>
          <p:spPr>
            <a:xfrm>
              <a:off x="1640383" y="3563144"/>
              <a:ext cx="2377574"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爱国 敬业 诚信 友善</a:t>
              </a:r>
              <a:endParaRPr lang="zh-CN" altLang="en-US" b="1" dirty="0">
                <a:solidFill>
                  <a:schemeClr val="bg1"/>
                </a:solidFill>
                <a:latin typeface="楷体" pitchFamily="49" charset="-122"/>
                <a:ea typeface="楷体" pitchFamily="49" charset="-122"/>
              </a:endParaRPr>
            </a:p>
          </p:txBody>
        </p:sp>
      </p:grpSp>
      <p:grpSp>
        <p:nvGrpSpPr>
          <p:cNvPr id="28" name="组合 27"/>
          <p:cNvGrpSpPr/>
          <p:nvPr/>
        </p:nvGrpSpPr>
        <p:grpSpPr>
          <a:xfrm>
            <a:off x="5182394" y="743744"/>
            <a:ext cx="2133600" cy="1219200"/>
            <a:chOff x="5182394" y="743744"/>
            <a:chExt cx="2133600" cy="1219200"/>
          </a:xfrm>
        </p:grpSpPr>
        <p:cxnSp>
          <p:nvCxnSpPr>
            <p:cNvPr id="47" name="直接连接符 46"/>
            <p:cNvCxnSpPr/>
            <p:nvPr/>
          </p:nvCxnSpPr>
          <p:spPr>
            <a:xfrm>
              <a:off x="6096794" y="896144"/>
              <a:ext cx="1176478" cy="871678"/>
            </a:xfrm>
            <a:prstGeom prst="line">
              <a:avLst/>
            </a:prstGeom>
            <a:ln>
              <a:solidFill>
                <a:schemeClr val="accent2">
                  <a:lumMod val="75000"/>
                </a:schemeClr>
              </a:solidFill>
            </a:ln>
          </p:spPr>
          <p:style>
            <a:lnRef idx="3">
              <a:schemeClr val="accent1"/>
            </a:lnRef>
            <a:fillRef idx="0">
              <a:schemeClr val="accent1"/>
            </a:fillRef>
            <a:effectRef idx="2">
              <a:schemeClr val="accent1"/>
            </a:effectRef>
            <a:fontRef idx="minor">
              <a:schemeClr val="tx1"/>
            </a:fontRef>
          </p:style>
        </p:cxnSp>
        <p:cxnSp>
          <p:nvCxnSpPr>
            <p:cNvPr id="46" name="直接连接符 45"/>
            <p:cNvCxnSpPr/>
            <p:nvPr/>
          </p:nvCxnSpPr>
          <p:spPr>
            <a:xfrm flipH="1">
              <a:off x="5258594" y="896144"/>
              <a:ext cx="795476" cy="1024078"/>
            </a:xfrm>
            <a:prstGeom prst="line">
              <a:avLst/>
            </a:prstGeom>
            <a:ln>
              <a:solidFill>
                <a:schemeClr val="accent2">
                  <a:lumMod val="75000"/>
                </a:schemeClr>
              </a:solidFill>
            </a:ln>
          </p:spPr>
          <p:style>
            <a:lnRef idx="3">
              <a:schemeClr val="accent1"/>
            </a:lnRef>
            <a:fillRef idx="0">
              <a:schemeClr val="accent1"/>
            </a:fillRef>
            <a:effectRef idx="2">
              <a:schemeClr val="accent1"/>
            </a:effectRef>
            <a:fontRef idx="minor">
              <a:schemeClr val="tx1"/>
            </a:fontRef>
          </p:style>
        </p:cxnSp>
        <p:sp>
          <p:nvSpPr>
            <p:cNvPr id="45" name="椭圆 44"/>
            <p:cNvSpPr/>
            <p:nvPr/>
          </p:nvSpPr>
          <p:spPr bwMode="auto">
            <a:xfrm>
              <a:off x="5944394" y="743744"/>
              <a:ext cx="228600" cy="228600"/>
            </a:xfrm>
            <a:prstGeom prst="ellipse">
              <a:avLst/>
            </a:prstGeom>
            <a:gradFill>
              <a:gsLst>
                <a:gs pos="0">
                  <a:srgbClr val="FFEFD1"/>
                </a:gs>
                <a:gs pos="64999">
                  <a:srgbClr val="F0EBD5"/>
                </a:gs>
                <a:gs pos="100000">
                  <a:srgbClr val="D1C39F"/>
                </a:gs>
              </a:gsLst>
              <a:lin ang="5400000" scaled="0"/>
            </a:gra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8" name="椭圆 47"/>
            <p:cNvSpPr/>
            <p:nvPr/>
          </p:nvSpPr>
          <p:spPr bwMode="auto">
            <a:xfrm>
              <a:off x="5182394" y="1810544"/>
              <a:ext cx="152400" cy="152400"/>
            </a:xfrm>
            <a:prstGeom prst="ellipse">
              <a:avLst/>
            </a:prstGeom>
            <a:gradFill>
              <a:gsLst>
                <a:gs pos="0">
                  <a:srgbClr val="FFEFD1"/>
                </a:gs>
                <a:gs pos="64999">
                  <a:srgbClr val="F0EBD5"/>
                </a:gs>
                <a:gs pos="100000">
                  <a:srgbClr val="D1C39F"/>
                </a:gs>
              </a:gsLst>
              <a:lin ang="5400000" scaled="0"/>
            </a:gra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9" name="椭圆 48"/>
            <p:cNvSpPr/>
            <p:nvPr/>
          </p:nvSpPr>
          <p:spPr bwMode="auto">
            <a:xfrm>
              <a:off x="7163594" y="1658144"/>
              <a:ext cx="152400" cy="152400"/>
            </a:xfrm>
            <a:prstGeom prst="ellipse">
              <a:avLst/>
            </a:prstGeom>
            <a:gradFill>
              <a:gsLst>
                <a:gs pos="0">
                  <a:srgbClr val="FFEFD1"/>
                </a:gs>
                <a:gs pos="64999">
                  <a:srgbClr val="F0EBD5"/>
                </a:gs>
                <a:gs pos="100000">
                  <a:srgbClr val="D1C39F"/>
                </a:gs>
              </a:gsLst>
              <a:lin ang="5400000" scaled="0"/>
            </a:gradFill>
            <a:ln>
              <a:noFill/>
            </a:ln>
            <a:effectLst>
              <a:outerShdw blurRad="152400" dist="317500" dir="5400000" sx="90000" sy="-19000" rotWithShape="0">
                <a:prstClr val="black">
                  <a:alpha val="15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grpSp>
      <p:pic>
        <p:nvPicPr>
          <p:cNvPr id="22" name="图片 21" descr="复古风格.png"/>
          <p:cNvPicPr>
            <a:picLocks noChangeAspect="1"/>
          </p:cNvPicPr>
          <p:nvPr/>
        </p:nvPicPr>
        <p:blipFill>
          <a:blip r:embed="rId4" cstate="print"/>
          <a:stretch>
            <a:fillRect/>
          </a:stretch>
        </p:blipFill>
        <p:spPr>
          <a:xfrm>
            <a:off x="7620794" y="3107568"/>
            <a:ext cx="1524794" cy="1837450"/>
          </a:xfrm>
          <a:prstGeom prst="rect">
            <a:avLst/>
          </a:prstGeom>
        </p:spPr>
      </p:pic>
      <p:sp>
        <p:nvSpPr>
          <p:cNvPr id="50" name="矩形 49"/>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grpSp>
        <p:nvGrpSpPr>
          <p:cNvPr id="30" name="组合 29"/>
          <p:cNvGrpSpPr/>
          <p:nvPr/>
        </p:nvGrpSpPr>
        <p:grpSpPr>
          <a:xfrm>
            <a:off x="1524794" y="1353344"/>
            <a:ext cx="2590800" cy="685800"/>
            <a:chOff x="1524794" y="3410744"/>
            <a:chExt cx="2590800" cy="685800"/>
          </a:xfrm>
        </p:grpSpPr>
        <p:sp>
          <p:nvSpPr>
            <p:cNvPr id="31" name="矩形 30"/>
            <p:cNvSpPr/>
            <p:nvPr/>
          </p:nvSpPr>
          <p:spPr bwMode="auto">
            <a:xfrm>
              <a:off x="1524794" y="3410744"/>
              <a:ext cx="2590800" cy="685800"/>
            </a:xfrm>
            <a:prstGeom prst="rect">
              <a:avLst/>
            </a:prstGeom>
            <a:solidFill>
              <a:schemeClr val="bg1"/>
            </a:solidFill>
            <a:ln>
              <a:solidFill>
                <a:srgbClr val="C00000"/>
              </a:solidFill>
            </a:ln>
            <a:effectLst>
              <a:outerShdw blurRad="76200" dist="12700" dir="2700000" sy="-23000" kx="-800400" algn="bl" rotWithShape="0">
                <a:prstClr val="black">
                  <a:alpha val="2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32" name="矩形 31"/>
            <p:cNvSpPr/>
            <p:nvPr/>
          </p:nvSpPr>
          <p:spPr bwMode="auto">
            <a:xfrm>
              <a:off x="1600994" y="3486944"/>
              <a:ext cx="2438400" cy="533400"/>
            </a:xfrm>
            <a:prstGeom prst="rect">
              <a:avLst/>
            </a:prstGeom>
            <a:solidFill>
              <a:srgbClr val="C00000"/>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33" name="矩形 32"/>
            <p:cNvSpPr/>
            <p:nvPr/>
          </p:nvSpPr>
          <p:spPr>
            <a:xfrm>
              <a:off x="1690877" y="3563144"/>
              <a:ext cx="2276585" cy="369332"/>
            </a:xfrm>
            <a:prstGeom prst="rect">
              <a:avLst/>
            </a:prstGeom>
          </p:spPr>
          <p:txBody>
            <a:bodyPr wrap="none">
              <a:spAutoFit/>
            </a:bodyPr>
            <a:lstStyle/>
            <a:p>
              <a:r>
                <a:rPr lang="zh-CN" altLang="en-US" b="1" dirty="0" smtClean="0">
                  <a:solidFill>
                    <a:schemeClr val="bg1"/>
                  </a:solidFill>
                  <a:latin typeface="楷体" pitchFamily="49" charset="-122"/>
                  <a:ea typeface="楷体" pitchFamily="49" charset="-122"/>
                </a:rPr>
                <a:t>社会主义核心价值观</a:t>
              </a:r>
              <a:endParaRPr lang="zh-CN" altLang="en-US" b="1" dirty="0">
                <a:solidFill>
                  <a:schemeClr val="bg1"/>
                </a:solidFill>
                <a:latin typeface="楷体" pitchFamily="49" charset="-122"/>
                <a:ea typeface="楷体" pitchFamily="49" charset="-122"/>
              </a:endParaRPr>
            </a:p>
          </p:txBody>
        </p:sp>
      </p:grpSp>
    </p:spTree>
    <p:extLst>
      <p:ext uri="{BB962C8B-B14F-4D97-AF65-F5344CB8AC3E}">
        <p14:creationId xmlns:p14="http://schemas.microsoft.com/office/powerpoint/2010/main" xmlns:p15="http://schemas.microsoft.com/office/powerpoint/2012/main" xmlns="" val="3426103976"/>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2" presetClass="entr" presetSubtype="4" fill="hold" nodeType="clickEffect">
                                  <p:stCondLst>
                                    <p:cond delay="0"/>
                                  </p:stCondLst>
                                  <p:childTnLst>
                                    <p:set>
                                      <p:cBhvr>
                                        <p:cTn id="8" dur="1" fill="hold">
                                          <p:stCondLst>
                                            <p:cond delay="0"/>
                                          </p:stCondLst>
                                        </p:cTn>
                                        <p:tgtEl>
                                          <p:spTgt spid="22"/>
                                        </p:tgtEl>
                                        <p:attrNameLst>
                                          <p:attrName>style.visibility</p:attrName>
                                        </p:attrNameLst>
                                      </p:cBhvr>
                                      <p:to>
                                        <p:strVal val="visible"/>
                                      </p:to>
                                    </p:set>
                                    <p:anim calcmode="lin" valueType="num">
                                      <p:cBhvr additive="base">
                                        <p:cTn id="9" dur="500" fill="hold"/>
                                        <p:tgtEl>
                                          <p:spTgt spid="22"/>
                                        </p:tgtEl>
                                        <p:attrNameLst>
                                          <p:attrName>ppt_x</p:attrName>
                                        </p:attrNameLst>
                                      </p:cBhvr>
                                      <p:tavLst>
                                        <p:tav tm="0">
                                          <p:val>
                                            <p:strVal val="#ppt_x"/>
                                          </p:val>
                                        </p:tav>
                                        <p:tav tm="100000">
                                          <p:val>
                                            <p:strVal val="#ppt_x"/>
                                          </p:val>
                                        </p:tav>
                                      </p:tavLst>
                                    </p:anim>
                                    <p:anim calcmode="lin" valueType="num">
                                      <p:cBhvr additive="base">
                                        <p:cTn id="1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animScale>
                                      <p:cBhvr>
                                        <p:cTn id="15"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1"/>
                                        </p:tgtEl>
                                        <p:attrNameLst>
                                          <p:attrName>ppt_x</p:attrName>
                                          <p:attrName>ppt_y</p:attrName>
                                        </p:attrNameLst>
                                      </p:cBhvr>
                                    </p:animMotion>
                                    <p:animEffect transition="in" filter="fade">
                                      <p:cBhvr>
                                        <p:cTn id="17" dur="10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strVal val="#ppt_h"/>
                                          </p:val>
                                        </p:tav>
                                        <p:tav tm="100000">
                                          <p:val>
                                            <p:strVal val="#ppt_h"/>
                                          </p:val>
                                        </p:tav>
                                      </p:tavLst>
                                    </p:anim>
                                  </p:childTnLst>
                                </p:cTn>
                              </p:par>
                            </p:childTnLst>
                          </p:cTn>
                        </p:par>
                        <p:par>
                          <p:cTn id="52" fill="hold">
                            <p:stCondLst>
                              <p:cond delay="500"/>
                            </p:stCondLst>
                            <p:childTnLst>
                              <p:par>
                                <p:cTn id="53" presetID="17" presetClass="entr" presetSubtype="10" fill="hold" grpId="0" nodeType="afterEffec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strVal val="#ppt_h"/>
                                          </p:val>
                                        </p:tav>
                                        <p:tav tm="100000">
                                          <p:val>
                                            <p:strVal val="#ppt_h"/>
                                          </p:val>
                                        </p:tav>
                                      </p:tavLst>
                                    </p:anim>
                                  </p:childTnLst>
                                </p:cTn>
                              </p:par>
                            </p:childTnLst>
                          </p:cTn>
                        </p:par>
                        <p:par>
                          <p:cTn id="57" fill="hold" nodeType="withGroup">
                            <p:stCondLst>
                              <p:cond delay="1000"/>
                            </p:stCondLst>
                            <p:childTnLst>
                              <p:par>
                                <p:cTn id="58" presetID="27" presetClass="entr" presetSubtype="0" fill="hold" nodeType="afterEffect">
                                  <p:iterate type="lt">
                                    <p:tmPct val="50000"/>
                                  </p:iterate>
                                  <p:childTnLst>
                                    <p:set>
                                      <p:cBhvr>
                                        <p:cTn id="59" dur="1" fill="hold">
                                          <p:stCondLst>
                                            <p:cond delay="0"/>
                                          </p:stCondLst>
                                        </p:cTn>
                                        <p:tgtEl>
                                          <p:spTgt spid="21"/>
                                        </p:tgtEl>
                                        <p:attrNameLst>
                                          <p:attrName>style.visibility</p:attrName>
                                        </p:attrNameLst>
                                      </p:cBhvr>
                                      <p:to>
                                        <p:strVal val="visible"/>
                                      </p:to>
                                    </p:set>
                                    <p:anim calcmode="discrete" valueType="clr">
                                      <p:cBhvr override="childStyle">
                                        <p:cTn id="60"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21"/>
                                        </p:tgtEl>
                                        <p:attrNameLst>
                                          <p:attrName>fillcolor</p:attrName>
                                        </p:attrNameLst>
                                      </p:cBhvr>
                                      <p:tavLst>
                                        <p:tav tm="0">
                                          <p:val>
                                            <p:clrVal>
                                              <a:schemeClr val="accent2"/>
                                            </p:clrVal>
                                          </p:val>
                                        </p:tav>
                                        <p:tav tm="50000">
                                          <p:val>
                                            <p:clrVal>
                                              <a:schemeClr val="hlink"/>
                                            </p:clrVal>
                                          </p:val>
                                        </p:tav>
                                      </p:tavLst>
                                    </p:anim>
                                    <p:set>
                                      <p:cBhvr>
                                        <p:cTn id="62" dur="80"/>
                                        <p:tgtEl>
                                          <p:spTgt spid="2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7"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cxnSp>
        <p:nvCxnSpPr>
          <p:cNvPr id="4" name="直接连接符 3"/>
          <p:cNvCxnSpPr/>
          <p:nvPr/>
        </p:nvCxnSpPr>
        <p:spPr>
          <a:xfrm>
            <a:off x="686594" y="1277144"/>
            <a:ext cx="0" cy="2667000"/>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直接连接符 5"/>
          <p:cNvCxnSpPr/>
          <p:nvPr/>
        </p:nvCxnSpPr>
        <p:spPr>
          <a:xfrm>
            <a:off x="686594" y="3944144"/>
            <a:ext cx="78486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8" name="直接连接符 7"/>
          <p:cNvCxnSpPr/>
          <p:nvPr/>
        </p:nvCxnSpPr>
        <p:spPr>
          <a:xfrm flipV="1">
            <a:off x="8535194" y="1124744"/>
            <a:ext cx="0" cy="2819400"/>
          </a:xfrm>
          <a:prstGeom prst="line">
            <a:avLst/>
          </a:prstGeom>
        </p:spPr>
        <p:style>
          <a:lnRef idx="3">
            <a:schemeClr val="accent6"/>
          </a:lnRef>
          <a:fillRef idx="0">
            <a:schemeClr val="accent6"/>
          </a:fillRef>
          <a:effectRef idx="2">
            <a:schemeClr val="accent6"/>
          </a:effectRef>
          <a:fontRef idx="minor">
            <a:schemeClr val="tx1"/>
          </a:fontRef>
        </p:style>
      </p:cxnSp>
      <p:cxnSp>
        <p:nvCxnSpPr>
          <p:cNvPr id="10" name="直接连接符 9"/>
          <p:cNvCxnSpPr/>
          <p:nvPr/>
        </p:nvCxnSpPr>
        <p:spPr>
          <a:xfrm>
            <a:off x="3810794" y="1124744"/>
            <a:ext cx="4724400" cy="12700"/>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14" name="直接连接符 13"/>
          <p:cNvCxnSpPr/>
          <p:nvPr/>
        </p:nvCxnSpPr>
        <p:spPr>
          <a:xfrm>
            <a:off x="686594" y="1277144"/>
            <a:ext cx="2209800" cy="12700"/>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sp>
        <p:nvSpPr>
          <p:cNvPr id="18" name="TextBox 17"/>
          <p:cNvSpPr txBox="1"/>
          <p:nvPr/>
        </p:nvSpPr>
        <p:spPr>
          <a:xfrm>
            <a:off x="2286794" y="1048544"/>
            <a:ext cx="2133600" cy="369332"/>
          </a:xfrm>
          <a:prstGeom prst="rect">
            <a:avLst/>
          </a:prstGeom>
          <a:noFill/>
        </p:spPr>
        <p:txBody>
          <a:bodyPr wrap="square" rtlCol="0">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结束语</a:t>
            </a:r>
            <a:endParaRPr lang="zh-CN" altLang="en-US" dirty="0"/>
          </a:p>
        </p:txBody>
      </p:sp>
      <p:sp>
        <p:nvSpPr>
          <p:cNvPr id="21" name="矩形 20"/>
          <p:cNvSpPr/>
          <p:nvPr/>
        </p:nvSpPr>
        <p:spPr>
          <a:xfrm>
            <a:off x="3963194" y="1200944"/>
            <a:ext cx="1338828" cy="369332"/>
          </a:xfrm>
          <a:prstGeom prst="rect">
            <a:avLst/>
          </a:prstGeom>
        </p:spPr>
        <p:txBody>
          <a:bodyPr wrap="none">
            <a:spAutoFit/>
          </a:bodyPr>
          <a:lstStyle/>
          <a:p>
            <a:r>
              <a:rPr lang="en-US" altLang="zh-CN"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JIESHUYU</a:t>
            </a:r>
            <a:endParaRPr lang="zh-CN" altLang="en-US" dirty="0"/>
          </a:p>
        </p:txBody>
      </p:sp>
      <p:sp>
        <p:nvSpPr>
          <p:cNvPr id="30" name="TextBox 29"/>
          <p:cNvSpPr txBox="1"/>
          <p:nvPr/>
        </p:nvSpPr>
        <p:spPr>
          <a:xfrm>
            <a:off x="3201194" y="2801144"/>
            <a:ext cx="2057400" cy="369332"/>
          </a:xfrm>
          <a:prstGeom prst="rect">
            <a:avLst/>
          </a:prstGeom>
          <a:noFill/>
        </p:spPr>
        <p:txBody>
          <a:bodyPr wrap="square" rtlCol="0">
            <a:spAutoFit/>
          </a:bodyPr>
          <a:lstStyle/>
          <a:p>
            <a:endParaRPr lang="zh-CN" altLang="en-US" dirty="0"/>
          </a:p>
        </p:txBody>
      </p:sp>
      <p:sp>
        <p:nvSpPr>
          <p:cNvPr id="33" name="矩形 32"/>
          <p:cNvSpPr/>
          <p:nvPr/>
        </p:nvSpPr>
        <p:spPr>
          <a:xfrm>
            <a:off x="838994" y="1505744"/>
            <a:ext cx="7543800" cy="2308324"/>
          </a:xfrm>
          <a:prstGeom prst="rect">
            <a:avLst/>
          </a:prstGeom>
        </p:spPr>
        <p:txBody>
          <a:bodyPr wrap="square">
            <a:spAutoFit/>
          </a:bodyPr>
          <a:lstStyle/>
          <a:p>
            <a:pPr algn="l"/>
            <a:r>
              <a:rPr lang="zh-CN" altLang="en-US" sz="1600" dirty="0" smtClean="0">
                <a:latin typeface="楷体" pitchFamily="49" charset="-122"/>
                <a:ea typeface="楷体" pitchFamily="49" charset="-122"/>
              </a:rPr>
              <a:t>“毒品”，两个再简单不过的字眼，可出现的频率却非常之高，在报纸上、宣传栏里、书本中</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但是它到底是什么，为什么不仅可以对吸毒者个人造成无法形容的伤害，而且还带给吸毒者家庭乃至社会非常巨大的伤痛与影响呢。毒品带给人类的只会是毁灭。旧中国，我们曾受鸦片的泛滥，而被称为“东亚病夫”，使民穷财尽、国势险危。吸毒于国、于民、于己有百害而一利！毒品摧毁的不但是人的肉体，也是人的意志。我希望人们要积极宣传毒品的危害，自觉地与吸毒、贩毒等不法行为作斗争，珍爱生命，终身远离毒品、拒绝毒品！</a:t>
            </a:r>
          </a:p>
          <a:p>
            <a:pPr algn="l"/>
            <a:r>
              <a:rPr lang="zh-CN" altLang="en-US" sz="1600" dirty="0" smtClean="0">
                <a:latin typeface="楷体" pitchFamily="49" charset="-122"/>
                <a:ea typeface="楷体" pitchFamily="49" charset="-122"/>
              </a:rPr>
              <a:t>“远离毒品，珍爱生命”，对每一个人而言，这决不仅仅是一句简单的口号。无论是出于主观还是客观，有些路，永远不能走；有的错，永远都不能犯！</a:t>
            </a:r>
            <a:endParaRPr lang="zh-CN" altLang="en-US" sz="1600" dirty="0">
              <a:latin typeface="楷体" pitchFamily="49" charset="-122"/>
              <a:ea typeface="楷体" pitchFamily="49" charset="-122"/>
            </a:endParaRPr>
          </a:p>
        </p:txBody>
      </p:sp>
      <p:pic>
        <p:nvPicPr>
          <p:cNvPr id="12" name="图片 11" descr="图片3.png"/>
          <p:cNvPicPr>
            <a:picLocks noChangeAspect="1"/>
          </p:cNvPicPr>
          <p:nvPr/>
        </p:nvPicPr>
        <p:blipFill>
          <a:blip r:embed="rId2" cstate="print"/>
          <a:stretch>
            <a:fillRect/>
          </a:stretch>
        </p:blipFill>
        <p:spPr>
          <a:xfrm>
            <a:off x="0" y="4956128"/>
            <a:ext cx="9145588" cy="188960"/>
          </a:xfrm>
          <a:prstGeom prst="rect">
            <a:avLst/>
          </a:prstGeom>
        </p:spPr>
      </p:pic>
      <p:pic>
        <p:nvPicPr>
          <p:cNvPr id="16" name="图片 15" descr="豆腐豆腐豆腐豆腐.jpg"/>
          <p:cNvPicPr>
            <a:picLocks noChangeAspect="1"/>
          </p:cNvPicPr>
          <p:nvPr/>
        </p:nvPicPr>
        <p:blipFill>
          <a:blip r:embed="rId3" cstate="print"/>
          <a:stretch>
            <a:fillRect/>
          </a:stretch>
        </p:blipFill>
        <p:spPr>
          <a:xfrm>
            <a:off x="4267995" y="3942285"/>
            <a:ext cx="1295399" cy="8530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9" name="图片 18" descr="对方的范德萨范德萨范德萨.jpg"/>
          <p:cNvPicPr>
            <a:picLocks noChangeAspect="1"/>
          </p:cNvPicPr>
          <p:nvPr/>
        </p:nvPicPr>
        <p:blipFill>
          <a:blip r:embed="rId4" cstate="print"/>
          <a:stretch>
            <a:fillRect/>
          </a:stretch>
        </p:blipFill>
        <p:spPr>
          <a:xfrm>
            <a:off x="7239794" y="3639344"/>
            <a:ext cx="1524084" cy="11460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p:cTn id="7" dur="500" fill="hold"/>
                                        <p:tgtEl>
                                          <p:spTgt spid="1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par>
                          <p:cTn id="23" fill="hold">
                            <p:stCondLst>
                              <p:cond delay="2000"/>
                            </p:stCondLst>
                            <p:childTnLst>
                              <p:par>
                                <p:cTn id="24" presetID="3" presetClass="entr" presetSubtype="1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par>
                          <p:cTn id="27" fill="hold">
                            <p:stCondLst>
                              <p:cond delay="2500"/>
                            </p:stCondLst>
                            <p:childTnLst>
                              <p:par>
                                <p:cTn id="28" presetID="3"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par>
                          <p:cTn id="31" fill="hold">
                            <p:stCondLst>
                              <p:cond delay="3000"/>
                            </p:stCondLst>
                            <p:childTnLst>
                              <p:par>
                                <p:cTn id="32" presetID="21" presetClass="entr" presetSubtype="4" fill="hold" nodeType="afterEffect">
                                  <p:stCondLst>
                                    <p:cond delay="0"/>
                                  </p:stCondLst>
                                  <p:childTnLst>
                                    <p:set>
                                      <p:cBhvr>
                                        <p:cTn id="33" dur="1" fill="hold">
                                          <p:stCondLst>
                                            <p:cond delay="0"/>
                                          </p:stCondLst>
                                        </p:cTn>
                                        <p:tgtEl>
                                          <p:spTgt spid="21">
                                            <p:txEl>
                                              <p:pRg st="0" end="0"/>
                                            </p:txEl>
                                          </p:spTgt>
                                        </p:tgtEl>
                                        <p:attrNameLst>
                                          <p:attrName>style.visibility</p:attrName>
                                        </p:attrNameLst>
                                      </p:cBhvr>
                                      <p:to>
                                        <p:strVal val="visible"/>
                                      </p:to>
                                    </p:set>
                                    <p:animEffect transition="in" filter="wheel(4)">
                                      <p:cBhvr>
                                        <p:cTn id="34" dur="2000"/>
                                        <p:tgtEl>
                                          <p:spTgt spid="21">
                                            <p:txEl>
                                              <p:pRg st="0" end="0"/>
                                            </p:txEl>
                                          </p:spTgt>
                                        </p:tgtEl>
                                      </p:cBhvr>
                                    </p:animEffect>
                                  </p:childTnLst>
                                </p:cTn>
                              </p:par>
                            </p:childTnLst>
                          </p:cTn>
                        </p:par>
                        <p:par>
                          <p:cTn id="35" fill="hold">
                            <p:stCondLst>
                              <p:cond delay="5000"/>
                            </p:stCondLst>
                            <p:childTnLst>
                              <p:par>
                                <p:cTn id="36" presetID="8" presetClass="entr" presetSubtype="16" fill="hold" nodeType="afterEffect">
                                  <p:stCondLst>
                                    <p:cond delay="0"/>
                                  </p:stCondLst>
                                  <p:childTnLst>
                                    <p:set>
                                      <p:cBhvr>
                                        <p:cTn id="37" dur="1" fill="hold">
                                          <p:stCondLst>
                                            <p:cond delay="0"/>
                                          </p:stCondLst>
                                        </p:cTn>
                                        <p:tgtEl>
                                          <p:spTgt spid="33">
                                            <p:txEl>
                                              <p:pRg st="0" end="0"/>
                                            </p:txEl>
                                          </p:spTgt>
                                        </p:tgtEl>
                                        <p:attrNameLst>
                                          <p:attrName>style.visibility</p:attrName>
                                        </p:attrNameLst>
                                      </p:cBhvr>
                                      <p:to>
                                        <p:strVal val="visible"/>
                                      </p:to>
                                    </p:set>
                                    <p:animEffect transition="in" filter="diamond(in)">
                                      <p:cBhvr>
                                        <p:cTn id="38" dur="2000"/>
                                        <p:tgtEl>
                                          <p:spTgt spid="33">
                                            <p:txEl>
                                              <p:pRg st="0" end="0"/>
                                            </p:txEl>
                                          </p:spTgt>
                                        </p:tgtEl>
                                      </p:cBhvr>
                                    </p:animEffect>
                                  </p:childTnLst>
                                </p:cTn>
                              </p:par>
                            </p:childTnLst>
                          </p:cTn>
                        </p:par>
                        <p:par>
                          <p:cTn id="39" fill="hold">
                            <p:stCondLst>
                              <p:cond delay="7000"/>
                            </p:stCondLst>
                            <p:childTnLst>
                              <p:par>
                                <p:cTn id="40" presetID="8" presetClass="entr" presetSubtype="16" fill="hold" nodeType="afterEffect">
                                  <p:stCondLst>
                                    <p:cond delay="0"/>
                                  </p:stCondLst>
                                  <p:childTnLst>
                                    <p:set>
                                      <p:cBhvr>
                                        <p:cTn id="41" dur="1" fill="hold">
                                          <p:stCondLst>
                                            <p:cond delay="0"/>
                                          </p:stCondLst>
                                        </p:cTn>
                                        <p:tgtEl>
                                          <p:spTgt spid="33">
                                            <p:txEl>
                                              <p:pRg st="1" end="1"/>
                                            </p:txEl>
                                          </p:spTgt>
                                        </p:tgtEl>
                                        <p:attrNameLst>
                                          <p:attrName>style.visibility</p:attrName>
                                        </p:attrNameLst>
                                      </p:cBhvr>
                                      <p:to>
                                        <p:strVal val="visible"/>
                                      </p:to>
                                    </p:set>
                                    <p:animEffect transition="in" filter="diamond(in)">
                                      <p:cBhvr>
                                        <p:cTn id="42" dur="2000"/>
                                        <p:tgtEl>
                                          <p:spTgt spid="33">
                                            <p:txEl>
                                              <p:pRg st="1" end="1"/>
                                            </p:txEl>
                                          </p:spTgt>
                                        </p:tgtEl>
                                      </p:cBhvr>
                                    </p:animEffect>
                                  </p:childTnLst>
                                </p:cTn>
                              </p:par>
                            </p:childTnLst>
                          </p:cTn>
                        </p:par>
                        <p:par>
                          <p:cTn id="43" fill="hold">
                            <p:stCondLst>
                              <p:cond delay="9000"/>
                            </p:stCondLst>
                            <p:childTnLst>
                              <p:par>
                                <p:cTn id="44" presetID="2" presetClass="entr" presetSubtype="4"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9500"/>
                            </p:stCondLst>
                            <p:childTnLst>
                              <p:par>
                                <p:cTn id="49" presetID="2" presetClass="entr" presetSubtype="4"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4" name="图片 3" descr="大方豆腐.png"/>
          <p:cNvPicPr>
            <a:picLocks noChangeAspect="1"/>
          </p:cNvPicPr>
          <p:nvPr/>
        </p:nvPicPr>
        <p:blipFill>
          <a:blip r:embed="rId2" cstate="print"/>
          <a:stretch>
            <a:fillRect/>
          </a:stretch>
        </p:blipFill>
        <p:spPr>
          <a:xfrm>
            <a:off x="0" y="286544"/>
            <a:ext cx="9145588" cy="5082581"/>
          </a:xfrm>
          <a:prstGeom prst="rect">
            <a:avLst/>
          </a:prstGeom>
        </p:spPr>
      </p:pic>
      <p:sp>
        <p:nvSpPr>
          <p:cNvPr id="5" name="矩形 4"/>
          <p:cNvSpPr/>
          <p:nvPr/>
        </p:nvSpPr>
        <p:spPr>
          <a:xfrm>
            <a:off x="2515394" y="1581944"/>
            <a:ext cx="5181600" cy="1261884"/>
          </a:xfrm>
          <a:prstGeom prst="rect">
            <a:avLst/>
          </a:prstGeom>
        </p:spPr>
        <p:txBody>
          <a:bodyPr wrap="square">
            <a:spAutoFit/>
          </a:bodyPr>
          <a:lstStyle/>
          <a:p>
            <a:r>
              <a:rPr lang="zh-CN" altLang="en-US" sz="48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itchFamily="34" charset="-122"/>
              </a:rPr>
              <a:t>感谢聆听  </a:t>
            </a:r>
            <a:endParaRPr lang="en-US" altLang="zh-CN" sz="48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itchFamily="34" charset="-122"/>
            </a:endParaRPr>
          </a:p>
          <a:p>
            <a:r>
              <a:rPr lang="zh-CN" altLang="en-US" sz="2800" b="1" dirty="0" smtClean="0">
                <a:solidFill>
                  <a:srgbClr val="FFFF00"/>
                </a:solidFill>
                <a:latin typeface="微软雅黑" pitchFamily="34" charset="-122"/>
                <a:ea typeface="微软雅黑" pitchFamily="34" charset="-122"/>
              </a:rPr>
              <a:t>                  </a:t>
            </a:r>
            <a:endParaRPr lang="en-US" altLang="zh-CN" sz="2800" b="1" dirty="0" smtClean="0">
              <a:solidFill>
                <a:srgbClr val="FFFF00"/>
              </a:solidFill>
              <a:effectLst>
                <a:outerShdw blurRad="60007" dir="2000400" sy="-30000" kx="-800400" algn="bl" rotWithShape="0">
                  <a:prstClr val="black">
                    <a:alpha val="20000"/>
                  </a:prstClr>
                </a:outerShdw>
              </a:effectLst>
              <a:latin typeface="微软雅黑" pitchFamily="34" charset="-122"/>
              <a:ea typeface="微软雅黑" pitchFamily="34" charset="-122"/>
            </a:endParaRPr>
          </a:p>
        </p:txBody>
      </p:sp>
    </p:spTree>
  </p:cSld>
  <p:clrMapOvr>
    <a:masterClrMapping/>
  </p:clrMapOvr>
  <p:transition spd="slow">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12" name=" 4"/>
          <p:cNvSpPr/>
          <p:nvPr/>
        </p:nvSpPr>
        <p:spPr>
          <a:xfrm>
            <a:off x="5770163" y="2851214"/>
            <a:ext cx="1294806" cy="11131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zh-CN" altLang="en-US" sz="4000" kern="1200" dirty="0"/>
          </a:p>
        </p:txBody>
      </p:sp>
      <p:sp>
        <p:nvSpPr>
          <p:cNvPr id="23" name="矩形 22"/>
          <p:cNvSpPr/>
          <p:nvPr/>
        </p:nvSpPr>
        <p:spPr>
          <a:xfrm>
            <a:off x="4479634" y="2387084"/>
            <a:ext cx="184731" cy="369332"/>
          </a:xfrm>
          <a:prstGeom prst="rect">
            <a:avLst/>
          </a:prstGeom>
        </p:spPr>
        <p:txBody>
          <a:bodyPr wrap="none">
            <a:spAutoFit/>
          </a:bodyPr>
          <a:lstStyle/>
          <a:p>
            <a:pPr lvl="0"/>
            <a:endParaRPr lang="zh-CN" altLang="en-US" dirty="0"/>
          </a:p>
        </p:txBody>
      </p:sp>
      <p:grpSp>
        <p:nvGrpSpPr>
          <p:cNvPr id="16" name="组合 15"/>
          <p:cNvGrpSpPr/>
          <p:nvPr/>
        </p:nvGrpSpPr>
        <p:grpSpPr>
          <a:xfrm>
            <a:off x="1143794" y="2267744"/>
            <a:ext cx="1675445" cy="2629653"/>
            <a:chOff x="2690633" y="1038958"/>
            <a:chExt cx="1850186" cy="2900945"/>
          </a:xfrm>
        </p:grpSpPr>
        <p:sp>
          <p:nvSpPr>
            <p:cNvPr id="17" name="圆角矩形 16"/>
            <p:cNvSpPr/>
            <p:nvPr/>
          </p:nvSpPr>
          <p:spPr>
            <a:xfrm>
              <a:off x="2799601" y="1038958"/>
              <a:ext cx="1632254" cy="1502651"/>
            </a:xfrm>
            <a:prstGeom prst="roundRect">
              <a:avLst>
                <a:gd name="adj" fmla="val 9350"/>
              </a:avLst>
            </a:prstGeom>
            <a:solidFill>
              <a:srgbClr val="B10C1A"/>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18" name="任意多边形 17"/>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4">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FFFF00"/>
            </a:solidFill>
            <a:ln w="3175" cap="flat" cmpd="sng" algn="ctr">
              <a:solidFill>
                <a:srgbClr val="B10C1A"/>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19" name="椭圆 18"/>
            <p:cNvSpPr/>
            <p:nvPr/>
          </p:nvSpPr>
          <p:spPr>
            <a:xfrm>
              <a:off x="3315691" y="1647875"/>
              <a:ext cx="600075" cy="600075"/>
            </a:xfrm>
            <a:prstGeom prst="ellipse">
              <a:avLst/>
            </a:prstGeom>
            <a:solidFill>
              <a:srgbClr val="B10C1A"/>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20"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kumimoji="0" lang="en-US" altLang="zh-HK" sz="3300" b="1" i="0" u="none" strike="noStrike" kern="0" cap="none" spc="0" normalizeH="0" baseline="0" noProof="0" dirty="0" smtClean="0">
                  <a:ln>
                    <a:noFill/>
                  </a:ln>
                  <a:solidFill>
                    <a:prstClr val="white"/>
                  </a:solidFill>
                  <a:effectLst/>
                  <a:uLnTx/>
                  <a:uFillTx/>
                  <a:latin typeface="+mj-ea"/>
                  <a:ea typeface="+mj-ea"/>
                </a:rPr>
                <a:t>01</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21" name="文本框 66"/>
            <p:cNvSpPr txBox="1"/>
            <p:nvPr/>
          </p:nvSpPr>
          <p:spPr>
            <a:xfrm>
              <a:off x="2925069" y="2589477"/>
              <a:ext cx="1371300" cy="89126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lang="zh-CN" altLang="en-US" sz="2400" b="1" kern="0" dirty="0">
                  <a:solidFill>
                    <a:srgbClr val="B10C1A"/>
                  </a:solidFill>
                  <a:latin typeface="楷体" pitchFamily="49" charset="-122"/>
                  <a:ea typeface="楷体" pitchFamily="49" charset="-122"/>
                </a:rPr>
                <a:t>毒品</a:t>
              </a:r>
              <a:r>
                <a:rPr lang="zh-CN" altLang="en-US" sz="2400" b="1" kern="0" dirty="0" smtClean="0">
                  <a:solidFill>
                    <a:srgbClr val="B10C1A"/>
                  </a:solidFill>
                  <a:latin typeface="楷体" pitchFamily="49" charset="-122"/>
                  <a:ea typeface="楷体" pitchFamily="49" charset="-122"/>
                </a:rPr>
                <a:t>的定义</a:t>
              </a:r>
              <a:endParaRPr kumimoji="0" lang="zh-HK" altLang="en-US" sz="2400" b="1" i="0" u="none" strike="noStrike" kern="0" cap="none" spc="0" normalizeH="0" baseline="0" noProof="0" dirty="0">
                <a:ln>
                  <a:noFill/>
                </a:ln>
                <a:solidFill>
                  <a:srgbClr val="B10C1A"/>
                </a:solidFill>
                <a:effectLst/>
                <a:uLnTx/>
                <a:uFillTx/>
                <a:latin typeface="楷体" pitchFamily="49" charset="-122"/>
                <a:ea typeface="楷体" pitchFamily="49" charset="-122"/>
              </a:endParaRPr>
            </a:p>
          </p:txBody>
        </p:sp>
      </p:grpSp>
      <p:grpSp>
        <p:nvGrpSpPr>
          <p:cNvPr id="22" name="组合 21"/>
          <p:cNvGrpSpPr/>
          <p:nvPr/>
        </p:nvGrpSpPr>
        <p:grpSpPr>
          <a:xfrm>
            <a:off x="3886994" y="2267744"/>
            <a:ext cx="1675446" cy="2629653"/>
            <a:chOff x="2690633" y="1038958"/>
            <a:chExt cx="1850186" cy="2900945"/>
          </a:xfrm>
        </p:grpSpPr>
        <p:sp>
          <p:nvSpPr>
            <p:cNvPr id="24" name="圆角矩形 23"/>
            <p:cNvSpPr/>
            <p:nvPr/>
          </p:nvSpPr>
          <p:spPr>
            <a:xfrm>
              <a:off x="2799601" y="1038958"/>
              <a:ext cx="1632253" cy="1502649"/>
            </a:xfrm>
            <a:prstGeom prst="roundRect">
              <a:avLst>
                <a:gd name="adj" fmla="val 9350"/>
              </a:avLst>
            </a:prstGeom>
            <a:solidFill>
              <a:schemeClr val="accent1">
                <a:lumMod val="50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25" name="任意多边形 24"/>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4">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FFFF00"/>
            </a:solidFill>
            <a:ln w="3175" cap="flat" cmpd="sng" algn="ctr">
              <a:solidFill>
                <a:srgbClr val="B10C1A"/>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26" name="椭圆 25"/>
            <p:cNvSpPr/>
            <p:nvPr/>
          </p:nvSpPr>
          <p:spPr>
            <a:xfrm>
              <a:off x="3315689" y="1647875"/>
              <a:ext cx="600075" cy="600075"/>
            </a:xfrm>
            <a:prstGeom prst="ellipse">
              <a:avLst/>
            </a:prstGeom>
            <a:solidFill>
              <a:schemeClr val="accent1">
                <a:lumMod val="50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27"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kumimoji="0" lang="en-US" altLang="zh-HK" sz="3300" b="1" i="0" u="none" strike="noStrike" kern="0" cap="none" spc="0" normalizeH="0" baseline="0" noProof="0" dirty="0">
                  <a:ln>
                    <a:noFill/>
                  </a:ln>
                  <a:solidFill>
                    <a:prstClr val="white"/>
                  </a:solidFill>
                  <a:effectLst/>
                  <a:uLnTx/>
                  <a:uFillTx/>
                  <a:latin typeface="+mj-ea"/>
                  <a:ea typeface="+mj-ea"/>
                </a:rPr>
                <a:t>02</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28" name="文本框 66"/>
            <p:cNvSpPr txBox="1"/>
            <p:nvPr/>
          </p:nvSpPr>
          <p:spPr>
            <a:xfrm>
              <a:off x="2925069" y="2589477"/>
              <a:ext cx="1371300" cy="89126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lang="zh-CN" altLang="en-US" sz="2400" b="1" kern="0" dirty="0">
                  <a:solidFill>
                    <a:srgbClr val="B10C1A"/>
                  </a:solidFill>
                  <a:latin typeface="楷体" pitchFamily="49" charset="-122"/>
                  <a:ea typeface="楷体" pitchFamily="49" charset="-122"/>
                </a:rPr>
                <a:t>毒品</a:t>
              </a:r>
              <a:r>
                <a:rPr lang="zh-CN" altLang="en-US" sz="2400" b="1" kern="0" dirty="0" smtClean="0">
                  <a:solidFill>
                    <a:srgbClr val="B10C1A"/>
                  </a:solidFill>
                  <a:latin typeface="楷体" pitchFamily="49" charset="-122"/>
                  <a:ea typeface="楷体" pitchFamily="49" charset="-122"/>
                </a:rPr>
                <a:t>的特征</a:t>
              </a:r>
              <a:endParaRPr kumimoji="0" lang="zh-HK" altLang="en-US" sz="2400" b="1" i="0" u="none" strike="noStrike" kern="0" cap="none" spc="0" normalizeH="0" baseline="0" noProof="0" dirty="0">
                <a:ln>
                  <a:noFill/>
                </a:ln>
                <a:solidFill>
                  <a:srgbClr val="B10C1A"/>
                </a:solidFill>
                <a:effectLst/>
                <a:uLnTx/>
                <a:uFillTx/>
                <a:latin typeface="楷体" pitchFamily="49" charset="-122"/>
                <a:ea typeface="楷体" pitchFamily="49" charset="-122"/>
              </a:endParaRPr>
            </a:p>
          </p:txBody>
        </p:sp>
      </p:grpSp>
      <p:grpSp>
        <p:nvGrpSpPr>
          <p:cNvPr id="32" name="组合 31"/>
          <p:cNvGrpSpPr/>
          <p:nvPr/>
        </p:nvGrpSpPr>
        <p:grpSpPr>
          <a:xfrm>
            <a:off x="6630194" y="2267744"/>
            <a:ext cx="1675445" cy="2629653"/>
            <a:chOff x="2690633" y="1038958"/>
            <a:chExt cx="1850186" cy="2900945"/>
          </a:xfrm>
        </p:grpSpPr>
        <p:sp>
          <p:nvSpPr>
            <p:cNvPr id="33" name="圆角矩形 32"/>
            <p:cNvSpPr/>
            <p:nvPr/>
          </p:nvSpPr>
          <p:spPr>
            <a:xfrm>
              <a:off x="2799602" y="1038958"/>
              <a:ext cx="1632254" cy="1502651"/>
            </a:xfrm>
            <a:prstGeom prst="roundRect">
              <a:avLst>
                <a:gd name="adj" fmla="val 9350"/>
              </a:avLst>
            </a:prstGeom>
            <a:solidFill>
              <a:schemeClr val="accent3">
                <a:lumMod val="75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34" name="任意多边形 3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4">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FFFF00"/>
            </a:solidFill>
            <a:ln w="3175" cap="flat" cmpd="sng" algn="ctr">
              <a:solidFill>
                <a:srgbClr val="B10C1A"/>
              </a:solid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35" name="椭圆 34"/>
            <p:cNvSpPr/>
            <p:nvPr/>
          </p:nvSpPr>
          <p:spPr>
            <a:xfrm>
              <a:off x="3315691" y="1647875"/>
              <a:ext cx="600075" cy="600075"/>
            </a:xfrm>
            <a:prstGeom prst="ellipse">
              <a:avLst/>
            </a:prstGeom>
            <a:solidFill>
              <a:schemeClr val="accent3">
                <a:lumMod val="75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ct val="0"/>
                </a:spcBef>
                <a:spcAft>
                  <a:spcPct val="0"/>
                </a:spcAft>
                <a:buClrTx/>
                <a:buSzTx/>
                <a:buFontTx/>
                <a:buNone/>
                <a:defRPr/>
              </a:pPr>
              <a:endParaRPr kumimoji="0" lang="zh-HK" altLang="en-US" sz="1350" b="1" i="0" u="none" strike="noStrike" kern="0" cap="none" spc="0" normalizeH="0" baseline="0" noProof="0">
                <a:ln>
                  <a:noFill/>
                </a:ln>
                <a:solidFill>
                  <a:prstClr val="white"/>
                </a:solidFill>
                <a:effectLst/>
                <a:uLnTx/>
                <a:uFillTx/>
                <a:latin typeface="+mj-ea"/>
                <a:ea typeface="+mj-ea"/>
                <a:cs typeface="+mn-cs"/>
              </a:endParaRPr>
            </a:p>
          </p:txBody>
        </p:sp>
        <p:sp>
          <p:nvSpPr>
            <p:cNvPr id="36"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kumimoji="0" lang="en-US" altLang="zh-HK" sz="3300" b="1" i="0" u="none" strike="noStrike" kern="0" cap="none" spc="0" normalizeH="0" baseline="0" noProof="0" dirty="0" smtClean="0">
                  <a:ln>
                    <a:noFill/>
                  </a:ln>
                  <a:solidFill>
                    <a:prstClr val="white"/>
                  </a:solidFill>
                  <a:effectLst/>
                  <a:uLnTx/>
                  <a:uFillTx/>
                  <a:latin typeface="+mj-ea"/>
                  <a:ea typeface="+mj-ea"/>
                </a:rPr>
                <a:t>03</a:t>
              </a:r>
              <a:endParaRPr kumimoji="0" lang="zh-HK" altLang="en-US" sz="3300" b="1" i="0" u="none" strike="noStrike" kern="0" cap="none" spc="0" normalizeH="0" baseline="0" noProof="0" dirty="0">
                <a:ln>
                  <a:noFill/>
                </a:ln>
                <a:solidFill>
                  <a:prstClr val="white"/>
                </a:solidFill>
                <a:effectLst/>
                <a:uLnTx/>
                <a:uFillTx/>
                <a:latin typeface="+mj-ea"/>
                <a:ea typeface="+mj-ea"/>
              </a:endParaRPr>
            </a:p>
          </p:txBody>
        </p:sp>
        <p:sp>
          <p:nvSpPr>
            <p:cNvPr id="37" name="文本框 66"/>
            <p:cNvSpPr txBox="1"/>
            <p:nvPr/>
          </p:nvSpPr>
          <p:spPr>
            <a:xfrm>
              <a:off x="2925069" y="2552062"/>
              <a:ext cx="1532657" cy="891263"/>
            </a:xfrm>
            <a:prstGeom prst="rect">
              <a:avLst/>
            </a:prstGeom>
            <a:noFill/>
          </p:spPr>
          <p:txBody>
            <a:bodyPr wrap="square" lIns="68580" tIns="34290" rIns="68580" bIns="34290" rtlCol="0">
              <a:spAutoFit/>
            </a:bodyPr>
            <a:lstStyle/>
            <a:p>
              <a:pPr marL="0" marR="0" lvl="0" indent="0" algn="ctr" defTabSz="685800" eaLnBrk="1" fontAlgn="auto" latinLnBrk="0" hangingPunct="1">
                <a:lnSpc>
                  <a:spcPct val="100000"/>
                </a:lnSpc>
                <a:spcBef>
                  <a:spcPct val="0"/>
                </a:spcBef>
                <a:spcAft>
                  <a:spcPct val="0"/>
                </a:spcAft>
                <a:buClrTx/>
                <a:buSzTx/>
                <a:buFontTx/>
                <a:buNone/>
                <a:defRPr/>
              </a:pPr>
              <a:r>
                <a:rPr lang="zh-CN" altLang="en-US" sz="2400" b="1" kern="0" dirty="0" smtClean="0">
                  <a:solidFill>
                    <a:srgbClr val="B10C1A"/>
                  </a:solidFill>
                  <a:latin typeface="楷体" pitchFamily="49" charset="-122"/>
                  <a:ea typeface="楷体" pitchFamily="49" charset="-122"/>
                </a:rPr>
                <a:t>近年涉毒数据分析</a:t>
              </a:r>
              <a:endParaRPr kumimoji="0" lang="zh-HK" altLang="en-US" sz="2400" b="1" i="0" u="none" strike="noStrike" kern="0" cap="none" spc="0" normalizeH="0" baseline="0" noProof="0" dirty="0">
                <a:ln>
                  <a:noFill/>
                </a:ln>
                <a:solidFill>
                  <a:srgbClr val="B10C1A"/>
                </a:solidFill>
                <a:effectLst/>
                <a:uLnTx/>
                <a:uFillTx/>
                <a:latin typeface="楷体" pitchFamily="49" charset="-122"/>
                <a:ea typeface="楷体" pitchFamily="49" charset="-122"/>
              </a:endParaRPr>
            </a:p>
          </p:txBody>
        </p:sp>
      </p:grpSp>
      <p:grpSp>
        <p:nvGrpSpPr>
          <p:cNvPr id="44" name="组合 43"/>
          <p:cNvGrpSpPr/>
          <p:nvPr/>
        </p:nvGrpSpPr>
        <p:grpSpPr>
          <a:xfrm>
            <a:off x="0" y="896144"/>
            <a:ext cx="9220994" cy="990600"/>
            <a:chOff x="0" y="896144"/>
            <a:chExt cx="9220994" cy="990600"/>
          </a:xfrm>
        </p:grpSpPr>
        <p:sp>
          <p:nvSpPr>
            <p:cNvPr id="42" name="矩形 41"/>
            <p:cNvSpPr/>
            <p:nvPr/>
          </p:nvSpPr>
          <p:spPr bwMode="auto">
            <a:xfrm>
              <a:off x="0" y="896144"/>
              <a:ext cx="9220994" cy="990600"/>
            </a:xfrm>
            <a:prstGeom prst="rect">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sp>
          <p:nvSpPr>
            <p:cNvPr id="43" name="TextBox 42"/>
            <p:cNvSpPr txBox="1"/>
            <p:nvPr/>
          </p:nvSpPr>
          <p:spPr>
            <a:xfrm>
              <a:off x="2820194" y="1048544"/>
              <a:ext cx="3352800" cy="523220"/>
            </a:xfrm>
            <a:prstGeom prst="rect">
              <a:avLst/>
            </a:prstGeom>
            <a:noFill/>
          </p:spPr>
          <p:txBody>
            <a:bodyPr wrap="square" rtlCol="0">
              <a:spAutoFit/>
            </a:bodyPr>
            <a:lstStyle/>
            <a:p>
              <a:r>
                <a:rPr lang="zh-CN" altLang="en-US" sz="2800" b="1" dirty="0" smtClean="0">
                  <a:solidFill>
                    <a:schemeClr val="bg1"/>
                  </a:solidFill>
                  <a:latin typeface="楷体" pitchFamily="49" charset="-122"/>
                  <a:ea typeface="楷体" pitchFamily="49" charset="-122"/>
                </a:rPr>
                <a:t>毒品的概念</a:t>
              </a:r>
              <a:endParaRPr lang="zh-CN" altLang="en-US" sz="2800" b="1" dirty="0">
                <a:solidFill>
                  <a:schemeClr val="bg1"/>
                </a:solidFill>
                <a:latin typeface="楷体" pitchFamily="49" charset="-122"/>
                <a:ea typeface="楷体" pitchFamily="49" charset="-122"/>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Right)">
                                      <p:cBhvr>
                                        <p:cTn id="7" dur="500"/>
                                        <p:tgtEl>
                                          <p:spTgt spid="44"/>
                                        </p:tgtEl>
                                      </p:cBhvr>
                                    </p:animEffect>
                                  </p:childTnLst>
                                </p:cTn>
                              </p:par>
                            </p:childTnLst>
                          </p:cTn>
                        </p:par>
                        <p:par>
                          <p:cTn id="8" fill="hold">
                            <p:stCondLst>
                              <p:cond delay="500"/>
                            </p:stCondLst>
                            <p:childTnLst>
                              <p:par>
                                <p:cTn id="9" presetID="2" presetClass="entr" presetSubtype="4" fill="hold" nodeType="afterEffec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4" name="图片 3" descr="图片1.png"/>
          <p:cNvPicPr>
            <a:picLocks noChangeAspect="1"/>
          </p:cNvPicPr>
          <p:nvPr/>
        </p:nvPicPr>
        <p:blipFill>
          <a:blip r:embed="rId2" cstate="print"/>
          <a:stretch>
            <a:fillRect/>
          </a:stretch>
        </p:blipFill>
        <p:spPr>
          <a:xfrm>
            <a:off x="2362994" y="667544"/>
            <a:ext cx="6168642" cy="4303421"/>
          </a:xfrm>
          <a:prstGeom prst="rect">
            <a:avLst/>
          </a:prstGeom>
        </p:spPr>
      </p:pic>
      <p:pic>
        <p:nvPicPr>
          <p:cNvPr id="5" name="图片 4" descr="图片3.png"/>
          <p:cNvPicPr>
            <a:picLocks noChangeAspect="1"/>
          </p:cNvPicPr>
          <p:nvPr/>
        </p:nvPicPr>
        <p:blipFill>
          <a:blip r:embed="rId3" cstate="print"/>
          <a:stretch>
            <a:fillRect/>
          </a:stretch>
        </p:blipFill>
        <p:spPr>
          <a:xfrm>
            <a:off x="0" y="4782344"/>
            <a:ext cx="4803251" cy="188960"/>
          </a:xfrm>
          <a:prstGeom prst="rect">
            <a:avLst/>
          </a:prstGeom>
        </p:spPr>
      </p:pic>
      <p:pic>
        <p:nvPicPr>
          <p:cNvPr id="6" name="图片 5" descr="图片4.png"/>
          <p:cNvPicPr>
            <a:picLocks noChangeAspect="1"/>
          </p:cNvPicPr>
          <p:nvPr/>
        </p:nvPicPr>
        <p:blipFill>
          <a:blip r:embed="rId4" cstate="print"/>
          <a:stretch>
            <a:fillRect/>
          </a:stretch>
        </p:blipFill>
        <p:spPr>
          <a:xfrm>
            <a:off x="915194" y="2420144"/>
            <a:ext cx="1647619" cy="2561905"/>
          </a:xfrm>
          <a:prstGeom prst="rect">
            <a:avLst/>
          </a:prstGeom>
        </p:spPr>
      </p:pic>
      <p:sp>
        <p:nvSpPr>
          <p:cNvPr id="7" name="椭圆形标注 6"/>
          <p:cNvSpPr/>
          <p:nvPr/>
        </p:nvSpPr>
        <p:spPr>
          <a:xfrm>
            <a:off x="153194" y="1505744"/>
            <a:ext cx="1447800" cy="914400"/>
          </a:xfrm>
          <a:prstGeom prst="wedgeEllipseCallout">
            <a:avLst>
              <a:gd name="adj1" fmla="val 34971"/>
              <a:gd name="adj2" fmla="val 69349"/>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TextBox 7"/>
          <p:cNvSpPr txBox="1"/>
          <p:nvPr/>
        </p:nvSpPr>
        <p:spPr>
          <a:xfrm>
            <a:off x="381794" y="1658144"/>
            <a:ext cx="914400" cy="646331"/>
          </a:xfrm>
          <a:prstGeom prst="rect">
            <a:avLst/>
          </a:prstGeom>
          <a:noFill/>
        </p:spPr>
        <p:txBody>
          <a:bodyPr wrap="square" rtlCol="0">
            <a:spAutoFit/>
          </a:bodyPr>
          <a:lstStyle/>
          <a:p>
            <a:r>
              <a:rPr lang="zh-CN" altLang="en-US" dirty="0" smtClean="0">
                <a:solidFill>
                  <a:schemeClr val="bg1"/>
                </a:solidFill>
                <a:latin typeface="楷体" pitchFamily="49" charset="-122"/>
                <a:ea typeface="楷体" pitchFamily="49" charset="-122"/>
              </a:rPr>
              <a:t>什么是毒品</a:t>
            </a:r>
            <a:endParaRPr lang="zh-CN" altLang="en-US" dirty="0">
              <a:solidFill>
                <a:schemeClr val="bg1"/>
              </a:solidFill>
              <a:latin typeface="楷体" pitchFamily="49" charset="-122"/>
              <a:ea typeface="楷体" pitchFamily="49" charset="-122"/>
            </a:endParaRPr>
          </a:p>
        </p:txBody>
      </p:sp>
      <p:sp>
        <p:nvSpPr>
          <p:cNvPr id="9" name="TextBox 8"/>
          <p:cNvSpPr txBox="1"/>
          <p:nvPr/>
        </p:nvSpPr>
        <p:spPr>
          <a:xfrm>
            <a:off x="3505994" y="1886744"/>
            <a:ext cx="3962400" cy="1477328"/>
          </a:xfrm>
          <a:prstGeom prst="rect">
            <a:avLst/>
          </a:prstGeom>
          <a:noFill/>
        </p:spPr>
        <p:txBody>
          <a:bodyPr wrap="square" rtlCol="0">
            <a:spAutoFit/>
          </a:bodyPr>
          <a:lstStyle/>
          <a:p>
            <a:r>
              <a:rPr lang="zh-CN" altLang="en-US" dirty="0" smtClean="0">
                <a:solidFill>
                  <a:schemeClr val="bg1"/>
                </a:solidFill>
                <a:latin typeface="楷体" pitchFamily="49" charset="-122"/>
                <a:ea typeface="楷体" pitchFamily="49" charset="-122"/>
              </a:rPr>
              <a:t>根据</a:t>
            </a:r>
            <a:r>
              <a:rPr lang="en-US" altLang="zh-CN" dirty="0" smtClean="0">
                <a:solidFill>
                  <a:schemeClr val="bg1"/>
                </a:solidFill>
                <a:latin typeface="楷体" pitchFamily="49" charset="-122"/>
                <a:ea typeface="楷体" pitchFamily="49" charset="-122"/>
              </a:rPr>
              <a:t>《</a:t>
            </a:r>
            <a:r>
              <a:rPr lang="zh-CN" altLang="en-US" dirty="0" smtClean="0">
                <a:solidFill>
                  <a:schemeClr val="bg1"/>
                </a:solidFill>
                <a:latin typeface="楷体" pitchFamily="49" charset="-122"/>
                <a:ea typeface="楷体" pitchFamily="49" charset="-122"/>
              </a:rPr>
              <a:t>中华人民共和国刑法</a:t>
            </a:r>
            <a:r>
              <a:rPr lang="en-US" altLang="zh-CN" dirty="0" smtClean="0">
                <a:solidFill>
                  <a:schemeClr val="bg1"/>
                </a:solidFill>
                <a:latin typeface="楷体" pitchFamily="49" charset="-122"/>
                <a:ea typeface="楷体" pitchFamily="49" charset="-122"/>
              </a:rPr>
              <a:t>》</a:t>
            </a:r>
            <a:r>
              <a:rPr lang="zh-CN" altLang="en-US" dirty="0" smtClean="0">
                <a:solidFill>
                  <a:schemeClr val="bg1"/>
                </a:solidFill>
                <a:latin typeface="楷体" pitchFamily="49" charset="-122"/>
                <a:ea typeface="楷体" pitchFamily="49" charset="-122"/>
              </a:rPr>
              <a:t>第</a:t>
            </a:r>
            <a:r>
              <a:rPr lang="en-US" altLang="zh-CN" dirty="0" smtClean="0">
                <a:solidFill>
                  <a:schemeClr val="bg1"/>
                </a:solidFill>
                <a:latin typeface="楷体" pitchFamily="49" charset="-122"/>
                <a:ea typeface="楷体" pitchFamily="49" charset="-122"/>
              </a:rPr>
              <a:t>357</a:t>
            </a:r>
            <a:r>
              <a:rPr lang="zh-CN" altLang="en-US" dirty="0" smtClean="0">
                <a:solidFill>
                  <a:schemeClr val="bg1"/>
                </a:solidFill>
                <a:latin typeface="楷体" pitchFamily="49" charset="-122"/>
                <a:ea typeface="楷体" pitchFamily="49" charset="-122"/>
              </a:rPr>
              <a:t>条规定，毒品是指鸦片、海洛因、冰毒、吗啡、大麻、可卡因以及国家规定管制的其他能够使人形成瘾癖的麻醉药品和精神药品。</a:t>
            </a:r>
            <a:endParaRPr lang="zh-CN" altLang="en-US" dirty="0">
              <a:solidFill>
                <a:schemeClr val="bg1"/>
              </a:solidFill>
              <a:latin typeface="楷体" pitchFamily="49" charset="-122"/>
              <a:ea typeface="楷体" pitchFamily="49" charset="-122"/>
            </a:endParaRPr>
          </a:p>
        </p:txBody>
      </p:sp>
      <p:sp>
        <p:nvSpPr>
          <p:cNvPr id="10" name="TextBox 9"/>
          <p:cNvSpPr txBox="1"/>
          <p:nvPr/>
        </p:nvSpPr>
        <p:spPr>
          <a:xfrm>
            <a:off x="2820194" y="4401344"/>
            <a:ext cx="1447800" cy="338554"/>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1600" dirty="0" smtClean="0">
                <a:latin typeface="方正粗黑宋简体" pitchFamily="2" charset="-122"/>
                <a:ea typeface="方正粗黑宋简体" pitchFamily="2" charset="-122"/>
              </a:rPr>
              <a:t>毒品的定义</a:t>
            </a:r>
            <a:endParaRPr lang="zh-CN" altLang="en-US" sz="1600" dirty="0">
              <a:latin typeface="方正粗黑宋简体" pitchFamily="2" charset="-122"/>
              <a:ea typeface="方正粗黑宋简体" pitchFamily="2"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dissolv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lide(fromBottom)">
                                      <p:cBhvr>
                                        <p:cTn id="27" dur="500"/>
                                        <p:tgtEl>
                                          <p:spTgt spid="4"/>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dissolve">
                                      <p:cBhvr>
                                        <p:cTn id="3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994" y="210344"/>
            <a:ext cx="2100255" cy="369332"/>
          </a:xfrm>
          <a:prstGeom prst="rect">
            <a:avLst/>
          </a:prstGeom>
        </p:spPr>
        <p:txBody>
          <a:bodyPr wrap="none">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sp>
        <p:nvSpPr>
          <p:cNvPr id="12" name=" 4"/>
          <p:cNvSpPr/>
          <p:nvPr/>
        </p:nvSpPr>
        <p:spPr>
          <a:xfrm>
            <a:off x="5770163" y="2851214"/>
            <a:ext cx="1294806" cy="11131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zh-CN" altLang="en-US" sz="4000" kern="1200" dirty="0"/>
          </a:p>
        </p:txBody>
      </p:sp>
      <p:sp>
        <p:nvSpPr>
          <p:cNvPr id="23" name="矩形 22"/>
          <p:cNvSpPr/>
          <p:nvPr/>
        </p:nvSpPr>
        <p:spPr>
          <a:xfrm>
            <a:off x="4479634" y="2387084"/>
            <a:ext cx="184731" cy="369332"/>
          </a:xfrm>
          <a:prstGeom prst="rect">
            <a:avLst/>
          </a:prstGeom>
        </p:spPr>
        <p:txBody>
          <a:bodyPr wrap="none">
            <a:spAutoFit/>
          </a:bodyPr>
          <a:lstStyle/>
          <a:p>
            <a:pPr lvl="0"/>
            <a:endParaRPr lang="zh-CN" altLang="en-US" dirty="0"/>
          </a:p>
        </p:txBody>
      </p:sp>
      <p:grpSp>
        <p:nvGrpSpPr>
          <p:cNvPr id="32" name="组合 31"/>
          <p:cNvGrpSpPr/>
          <p:nvPr/>
        </p:nvGrpSpPr>
        <p:grpSpPr>
          <a:xfrm>
            <a:off x="3963194" y="896144"/>
            <a:ext cx="2209800" cy="1015663"/>
            <a:chOff x="3505994" y="896144"/>
            <a:chExt cx="2209800" cy="1015663"/>
          </a:xfrm>
        </p:grpSpPr>
        <p:sp>
          <p:nvSpPr>
            <p:cNvPr id="30" name="TextBox 29"/>
            <p:cNvSpPr txBox="1"/>
            <p:nvPr/>
          </p:nvSpPr>
          <p:spPr>
            <a:xfrm>
              <a:off x="3505994" y="896144"/>
              <a:ext cx="487634" cy="1015663"/>
            </a:xfrm>
            <a:prstGeom prst="rect">
              <a:avLst/>
            </a:prstGeom>
            <a:noFill/>
          </p:spPr>
          <p:txBody>
            <a:bodyPr wrap="none" rtlCol="0">
              <a:spAutoFit/>
            </a:bodyPr>
            <a:lstStyle/>
            <a:p>
              <a:r>
                <a:rPr lang="en-US" altLang="zh-CN" sz="6000" b="1" dirty="0" smtClean="0">
                  <a:solidFill>
                    <a:srgbClr val="C00000"/>
                  </a:solidFill>
                </a:rPr>
                <a:t>1.</a:t>
              </a:r>
              <a:endParaRPr lang="zh-CN" altLang="en-US" sz="6000" b="1" dirty="0">
                <a:solidFill>
                  <a:srgbClr val="C00000"/>
                </a:solidFill>
              </a:endParaRPr>
            </a:p>
          </p:txBody>
        </p:sp>
        <p:sp>
          <p:nvSpPr>
            <p:cNvPr id="31" name="TextBox 30"/>
            <p:cNvSpPr txBox="1"/>
            <p:nvPr/>
          </p:nvSpPr>
          <p:spPr>
            <a:xfrm>
              <a:off x="3810794" y="1200944"/>
              <a:ext cx="190500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方正粗黑宋简体" pitchFamily="2" charset="-122"/>
                  <a:ea typeface="方正粗黑宋简体" pitchFamily="2" charset="-122"/>
                </a:rPr>
                <a:t>依赖性</a:t>
              </a:r>
              <a:endParaRPr lang="zh-CN" altLang="en-US" sz="2400" b="1" dirty="0">
                <a:solidFill>
                  <a:schemeClr val="tx1">
                    <a:lumMod val="95000"/>
                    <a:lumOff val="5000"/>
                  </a:schemeClr>
                </a:solidFill>
                <a:latin typeface="方正粗黑宋简体" pitchFamily="2" charset="-122"/>
                <a:ea typeface="方正粗黑宋简体" pitchFamily="2" charset="-122"/>
              </a:endParaRPr>
            </a:p>
          </p:txBody>
        </p:sp>
      </p:grpSp>
      <p:grpSp>
        <p:nvGrpSpPr>
          <p:cNvPr id="33" name="组合 32"/>
          <p:cNvGrpSpPr/>
          <p:nvPr/>
        </p:nvGrpSpPr>
        <p:grpSpPr>
          <a:xfrm>
            <a:off x="4344194" y="1658144"/>
            <a:ext cx="2244265" cy="1015663"/>
            <a:chOff x="3471529" y="896144"/>
            <a:chExt cx="2244265" cy="1015663"/>
          </a:xfrm>
        </p:grpSpPr>
        <p:sp>
          <p:nvSpPr>
            <p:cNvPr id="34" name="TextBox 33"/>
            <p:cNvSpPr txBox="1"/>
            <p:nvPr/>
          </p:nvSpPr>
          <p:spPr>
            <a:xfrm>
              <a:off x="3471529" y="896144"/>
              <a:ext cx="556564" cy="1015663"/>
            </a:xfrm>
            <a:prstGeom prst="rect">
              <a:avLst/>
            </a:prstGeom>
            <a:noFill/>
          </p:spPr>
          <p:txBody>
            <a:bodyPr wrap="none" rtlCol="0">
              <a:spAutoFit/>
            </a:bodyPr>
            <a:lstStyle/>
            <a:p>
              <a:r>
                <a:rPr lang="en-US" altLang="zh-CN" sz="6000" b="1" dirty="0" smtClean="0">
                  <a:solidFill>
                    <a:srgbClr val="C00000"/>
                  </a:solidFill>
                </a:rPr>
                <a:t>2.</a:t>
              </a:r>
              <a:endParaRPr lang="zh-CN" altLang="en-US" sz="6000" b="1" dirty="0">
                <a:solidFill>
                  <a:srgbClr val="C00000"/>
                </a:solidFill>
              </a:endParaRPr>
            </a:p>
          </p:txBody>
        </p:sp>
        <p:sp>
          <p:nvSpPr>
            <p:cNvPr id="35" name="TextBox 34"/>
            <p:cNvSpPr txBox="1"/>
            <p:nvPr/>
          </p:nvSpPr>
          <p:spPr>
            <a:xfrm>
              <a:off x="3810794" y="1200944"/>
              <a:ext cx="190500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方正粗黑宋简体" pitchFamily="2" charset="-122"/>
                  <a:ea typeface="方正粗黑宋简体" pitchFamily="2" charset="-122"/>
                </a:rPr>
                <a:t>耐受性</a:t>
              </a:r>
              <a:endParaRPr lang="zh-CN" altLang="en-US" sz="2400" b="1" dirty="0">
                <a:solidFill>
                  <a:schemeClr val="tx1">
                    <a:lumMod val="95000"/>
                    <a:lumOff val="5000"/>
                  </a:schemeClr>
                </a:solidFill>
                <a:latin typeface="方正粗黑宋简体" pitchFamily="2" charset="-122"/>
                <a:ea typeface="方正粗黑宋简体" pitchFamily="2" charset="-122"/>
              </a:endParaRPr>
            </a:p>
          </p:txBody>
        </p:sp>
      </p:grpSp>
      <p:grpSp>
        <p:nvGrpSpPr>
          <p:cNvPr id="36" name="组合 35"/>
          <p:cNvGrpSpPr/>
          <p:nvPr/>
        </p:nvGrpSpPr>
        <p:grpSpPr>
          <a:xfrm>
            <a:off x="4725194" y="2496344"/>
            <a:ext cx="2245066" cy="1015663"/>
            <a:chOff x="3470728" y="896144"/>
            <a:chExt cx="2245066" cy="1015663"/>
          </a:xfrm>
        </p:grpSpPr>
        <p:sp>
          <p:nvSpPr>
            <p:cNvPr id="37" name="TextBox 36"/>
            <p:cNvSpPr txBox="1"/>
            <p:nvPr/>
          </p:nvSpPr>
          <p:spPr>
            <a:xfrm>
              <a:off x="3470728" y="896144"/>
              <a:ext cx="558166" cy="1015663"/>
            </a:xfrm>
            <a:prstGeom prst="rect">
              <a:avLst/>
            </a:prstGeom>
            <a:noFill/>
          </p:spPr>
          <p:txBody>
            <a:bodyPr wrap="none" rtlCol="0">
              <a:spAutoFit/>
            </a:bodyPr>
            <a:lstStyle/>
            <a:p>
              <a:r>
                <a:rPr lang="en-US" altLang="zh-CN" sz="6000" b="1" dirty="0" smtClean="0">
                  <a:solidFill>
                    <a:srgbClr val="C00000"/>
                  </a:solidFill>
                </a:rPr>
                <a:t>3.</a:t>
              </a:r>
              <a:endParaRPr lang="zh-CN" altLang="en-US" sz="6000" b="1" dirty="0">
                <a:solidFill>
                  <a:srgbClr val="C00000"/>
                </a:solidFill>
              </a:endParaRPr>
            </a:p>
          </p:txBody>
        </p:sp>
        <p:sp>
          <p:nvSpPr>
            <p:cNvPr id="38" name="TextBox 37"/>
            <p:cNvSpPr txBox="1"/>
            <p:nvPr/>
          </p:nvSpPr>
          <p:spPr>
            <a:xfrm>
              <a:off x="3810794" y="1200944"/>
              <a:ext cx="190500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方正粗黑宋简体" pitchFamily="2" charset="-122"/>
                  <a:ea typeface="方正粗黑宋简体" pitchFamily="2" charset="-122"/>
                </a:rPr>
                <a:t>危害性</a:t>
              </a:r>
              <a:endParaRPr lang="zh-CN" altLang="en-US" sz="2400" b="1" dirty="0">
                <a:solidFill>
                  <a:schemeClr val="tx1">
                    <a:lumMod val="95000"/>
                    <a:lumOff val="5000"/>
                  </a:schemeClr>
                </a:solidFill>
                <a:latin typeface="方正粗黑宋简体" pitchFamily="2" charset="-122"/>
                <a:ea typeface="方正粗黑宋简体" pitchFamily="2" charset="-122"/>
              </a:endParaRPr>
            </a:p>
          </p:txBody>
        </p:sp>
      </p:grpSp>
      <p:grpSp>
        <p:nvGrpSpPr>
          <p:cNvPr id="39" name="组合 38"/>
          <p:cNvGrpSpPr/>
          <p:nvPr/>
        </p:nvGrpSpPr>
        <p:grpSpPr>
          <a:xfrm>
            <a:off x="5106194" y="3410744"/>
            <a:ext cx="2269111" cy="1015663"/>
            <a:chOff x="3446683" y="896144"/>
            <a:chExt cx="2269111" cy="1015663"/>
          </a:xfrm>
        </p:grpSpPr>
        <p:sp>
          <p:nvSpPr>
            <p:cNvPr id="40" name="TextBox 39"/>
            <p:cNvSpPr txBox="1"/>
            <p:nvPr/>
          </p:nvSpPr>
          <p:spPr>
            <a:xfrm>
              <a:off x="3446683" y="896144"/>
              <a:ext cx="606256" cy="1015663"/>
            </a:xfrm>
            <a:prstGeom prst="rect">
              <a:avLst/>
            </a:prstGeom>
            <a:noFill/>
          </p:spPr>
          <p:txBody>
            <a:bodyPr wrap="none" rtlCol="0">
              <a:spAutoFit/>
            </a:bodyPr>
            <a:lstStyle/>
            <a:p>
              <a:r>
                <a:rPr lang="en-US" altLang="zh-CN" sz="6000" b="1" dirty="0" smtClean="0">
                  <a:solidFill>
                    <a:srgbClr val="C00000"/>
                  </a:solidFill>
                </a:rPr>
                <a:t>4.</a:t>
              </a:r>
              <a:endParaRPr lang="zh-CN" altLang="en-US" sz="6000" b="1" dirty="0">
                <a:solidFill>
                  <a:srgbClr val="C00000"/>
                </a:solidFill>
              </a:endParaRPr>
            </a:p>
          </p:txBody>
        </p:sp>
        <p:sp>
          <p:nvSpPr>
            <p:cNvPr id="41" name="TextBox 40"/>
            <p:cNvSpPr txBox="1"/>
            <p:nvPr/>
          </p:nvSpPr>
          <p:spPr>
            <a:xfrm>
              <a:off x="3810794" y="1200944"/>
              <a:ext cx="1905000" cy="461665"/>
            </a:xfrm>
            <a:prstGeom prst="rect">
              <a:avLst/>
            </a:prstGeom>
            <a:noFill/>
          </p:spPr>
          <p:txBody>
            <a:bodyPr wrap="square" rtlCol="0">
              <a:spAutoFit/>
            </a:bodyPr>
            <a:lstStyle/>
            <a:p>
              <a:r>
                <a:rPr lang="zh-CN" altLang="en-US" sz="2400" b="1" dirty="0" smtClean="0">
                  <a:solidFill>
                    <a:schemeClr val="tx1">
                      <a:lumMod val="95000"/>
                      <a:lumOff val="5000"/>
                    </a:schemeClr>
                  </a:solidFill>
                  <a:latin typeface="方正粗黑宋简体" pitchFamily="2" charset="-122"/>
                  <a:ea typeface="方正粗黑宋简体" pitchFamily="2" charset="-122"/>
                </a:rPr>
                <a:t>非法性</a:t>
              </a:r>
              <a:endParaRPr lang="zh-CN" altLang="en-US" sz="2400" b="1" dirty="0">
                <a:solidFill>
                  <a:schemeClr val="tx1">
                    <a:lumMod val="95000"/>
                    <a:lumOff val="5000"/>
                  </a:schemeClr>
                </a:solidFill>
                <a:latin typeface="方正粗黑宋简体" pitchFamily="2" charset="-122"/>
                <a:ea typeface="方正粗黑宋简体" pitchFamily="2" charset="-122"/>
              </a:endParaRPr>
            </a:p>
          </p:txBody>
        </p:sp>
      </p:grpSp>
      <p:grpSp>
        <p:nvGrpSpPr>
          <p:cNvPr id="47" name="组合 46"/>
          <p:cNvGrpSpPr/>
          <p:nvPr/>
        </p:nvGrpSpPr>
        <p:grpSpPr>
          <a:xfrm>
            <a:off x="-532606" y="2191544"/>
            <a:ext cx="4724400" cy="1219200"/>
            <a:chOff x="-532606" y="2191544"/>
            <a:chExt cx="4724400" cy="1219200"/>
          </a:xfrm>
        </p:grpSpPr>
        <p:grpSp>
          <p:nvGrpSpPr>
            <p:cNvPr id="26" name="组合 25"/>
            <p:cNvGrpSpPr/>
            <p:nvPr/>
          </p:nvGrpSpPr>
          <p:grpSpPr>
            <a:xfrm>
              <a:off x="-532606" y="2191544"/>
              <a:ext cx="4724400" cy="1219200"/>
              <a:chOff x="-532606" y="2191544"/>
              <a:chExt cx="3886994" cy="1219200"/>
            </a:xfrm>
          </p:grpSpPr>
          <p:sp>
            <p:nvSpPr>
              <p:cNvPr id="16" name="平行四边形 15"/>
              <p:cNvSpPr/>
              <p:nvPr/>
            </p:nvSpPr>
            <p:spPr bwMode="auto">
              <a:xfrm>
                <a:off x="-532606" y="2191544"/>
                <a:ext cx="3886994" cy="1219200"/>
              </a:xfrm>
              <a:prstGeom prst="parallelogram">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dirty="0">
                  <a:latin typeface="微软雅黑" pitchFamily="34" charset="-122"/>
                  <a:ea typeface="微软雅黑" panose="020B0503020204020204" pitchFamily="34" charset="-122"/>
                </a:endParaRPr>
              </a:p>
            </p:txBody>
          </p:sp>
          <p:sp>
            <p:nvSpPr>
              <p:cNvPr id="18" name="TextBox 17"/>
              <p:cNvSpPr txBox="1"/>
              <p:nvPr/>
            </p:nvSpPr>
            <p:spPr>
              <a:xfrm>
                <a:off x="282409" y="2267744"/>
                <a:ext cx="2438400" cy="461665"/>
              </a:xfrm>
              <a:prstGeom prst="rect">
                <a:avLst/>
              </a:prstGeom>
              <a:noFill/>
            </p:spPr>
            <p:txBody>
              <a:bodyPr wrap="square" rtlCol="0">
                <a:spAutoFit/>
              </a:bodyPr>
              <a:lstStyle/>
              <a:p>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毒品的特征</a:t>
                </a: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9" name="TextBox 18"/>
              <p:cNvSpPr txBox="1"/>
              <p:nvPr/>
            </p:nvSpPr>
            <p:spPr>
              <a:xfrm>
                <a:off x="1753394" y="2953544"/>
                <a:ext cx="1371600" cy="381000"/>
              </a:xfrm>
              <a:prstGeom prst="rect">
                <a:avLst/>
              </a:prstGeom>
              <a:noFill/>
            </p:spPr>
            <p:txBody>
              <a:bodyPr wrap="square" rtlCol="0">
                <a:spAutoFit/>
              </a:bodyPr>
              <a:lstStyle/>
              <a:p>
                <a:r>
                  <a:rPr lang="en-US" altLang="zh-CN" b="1" dirty="0" smtClean="0">
                    <a:solidFill>
                      <a:schemeClr val="bg1"/>
                    </a:solidFill>
                  </a:rPr>
                  <a:t>TEZHENG</a:t>
                </a:r>
                <a:endParaRPr lang="zh-CN" altLang="en-US" b="1" dirty="0">
                  <a:solidFill>
                    <a:schemeClr val="bg1"/>
                  </a:solidFill>
                </a:endParaRPr>
              </a:p>
            </p:txBody>
          </p:sp>
        </p:grpSp>
        <p:cxnSp>
          <p:nvCxnSpPr>
            <p:cNvPr id="44" name="直接连接符 43"/>
            <p:cNvCxnSpPr>
              <a:stCxn id="16" idx="5"/>
              <a:endCxn id="16" idx="2"/>
            </p:cNvCxnSpPr>
            <p:nvPr/>
          </p:nvCxnSpPr>
          <p:spPr>
            <a:xfrm>
              <a:off x="-380206" y="2801144"/>
              <a:ext cx="4419600" cy="0"/>
            </a:xfrm>
            <a:prstGeom prst="line">
              <a:avLst/>
            </a:prstGeom>
            <a:ln>
              <a:solidFill>
                <a:srgbClr val="FCFCFC"/>
              </a:solidFill>
            </a:ln>
          </p:spPr>
          <p:style>
            <a:lnRef idx="3">
              <a:schemeClr val="accent6"/>
            </a:lnRef>
            <a:fillRef idx="0">
              <a:schemeClr val="accent6"/>
            </a:fillRef>
            <a:effectRef idx="2">
              <a:schemeClr val="accent6"/>
            </a:effectRef>
            <a:fontRef idx="minor">
              <a:schemeClr val="tx1"/>
            </a:fontRef>
          </p:style>
        </p:cxnSp>
      </p:grpSp>
      <p:grpSp>
        <p:nvGrpSpPr>
          <p:cNvPr id="49" name="组合 48"/>
          <p:cNvGrpSpPr/>
          <p:nvPr/>
        </p:nvGrpSpPr>
        <p:grpSpPr>
          <a:xfrm>
            <a:off x="6782594" y="1734344"/>
            <a:ext cx="3505200" cy="1219200"/>
            <a:chOff x="6782594" y="1734344"/>
            <a:chExt cx="3505200" cy="1219200"/>
          </a:xfrm>
        </p:grpSpPr>
        <p:sp>
          <p:nvSpPr>
            <p:cNvPr id="17" name="平行四边形 16"/>
            <p:cNvSpPr/>
            <p:nvPr/>
          </p:nvSpPr>
          <p:spPr bwMode="auto">
            <a:xfrm rot="10800000">
              <a:off x="6782594" y="1734344"/>
              <a:ext cx="3505200" cy="1219200"/>
            </a:xfrm>
            <a:prstGeom prst="parallelogram">
              <a:avLst/>
            </a:prstGeom>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w="9525">
                  <a:solidFill>
                    <a:srgbClr val="000000"/>
                  </a:solidFill>
                  <a:miter lim="800000"/>
                  <a:headEnd/>
                  <a:tailEnd/>
                </a14:hiddenLine>
              </a:ext>
            </a:extLst>
          </p:spPr>
          <p:txBody>
            <a:bodyPr rot="10800000" lIns="91457" tIns="45728" rIns="91457" bIns="45728" rtlCol="0" anchor="ctr"/>
            <a:lstStyle/>
            <a:p>
              <a:pPr algn="l" defTabSz="914874"/>
              <a:endParaRPr lang="zh-CN" altLang="en-US" sz="2000" b="0">
                <a:latin typeface="微软雅黑" pitchFamily="34" charset="-122"/>
                <a:ea typeface="微软雅黑" panose="020B0503020204020204" pitchFamily="34" charset="-122"/>
              </a:endParaRPr>
            </a:p>
          </p:txBody>
        </p:sp>
        <p:cxnSp>
          <p:nvCxnSpPr>
            <p:cNvPr id="25" name="直接连接符 24"/>
            <p:cNvCxnSpPr>
              <a:stCxn id="17" idx="2"/>
              <a:endCxn id="17" idx="5"/>
            </p:cNvCxnSpPr>
            <p:nvPr/>
          </p:nvCxnSpPr>
          <p:spPr>
            <a:xfrm>
              <a:off x="6934994" y="2343944"/>
              <a:ext cx="3200400" cy="0"/>
            </a:xfrm>
            <a:prstGeom prst="line">
              <a:avLst/>
            </a:prstGeom>
            <a:ln>
              <a:solidFill>
                <a:srgbClr val="FCFCFC"/>
              </a:solidFill>
            </a:ln>
          </p:spPr>
          <p:style>
            <a:lnRef idx="3">
              <a:schemeClr val="accent6"/>
            </a:lnRef>
            <a:fillRef idx="0">
              <a:schemeClr val="accent6"/>
            </a:fillRef>
            <a:effectRef idx="2">
              <a:schemeClr val="accent6"/>
            </a:effectRef>
            <a:fontRef idx="minor">
              <a:schemeClr val="tx1"/>
            </a:fontRef>
          </p:style>
        </p:cxnSp>
        <p:sp>
          <p:nvSpPr>
            <p:cNvPr id="27" name="TextBox 26"/>
            <p:cNvSpPr txBox="1"/>
            <p:nvPr/>
          </p:nvSpPr>
          <p:spPr>
            <a:xfrm>
              <a:off x="7468394" y="1886744"/>
              <a:ext cx="1371600" cy="461665"/>
            </a:xfrm>
            <a:prstGeom prst="rect">
              <a:avLst/>
            </a:prstGeom>
            <a:noFill/>
          </p:spPr>
          <p:txBody>
            <a:bodyPr wrap="square" rtlCol="0">
              <a:spAutoFit/>
            </a:bodyPr>
            <a:lstStyle/>
            <a:p>
              <a:endParaRPr lang="zh-CN" altLang="en-US" sz="2400" b="1" dirty="0">
                <a:solidFill>
                  <a:schemeClr val="bg1"/>
                </a:solidFill>
                <a:latin typeface="楷体" pitchFamily="49" charset="-122"/>
                <a:ea typeface="楷体" pitchFamily="49" charset="-122"/>
              </a:endParaRPr>
            </a:p>
          </p:txBody>
        </p:sp>
        <p:sp>
          <p:nvSpPr>
            <p:cNvPr id="48" name="TextBox 47"/>
            <p:cNvSpPr txBox="1"/>
            <p:nvPr/>
          </p:nvSpPr>
          <p:spPr>
            <a:xfrm>
              <a:off x="6782594" y="2496344"/>
              <a:ext cx="1295400" cy="369332"/>
            </a:xfrm>
            <a:prstGeom prst="rect">
              <a:avLst/>
            </a:prstGeom>
            <a:noFill/>
          </p:spPr>
          <p:txBody>
            <a:bodyPr wrap="square" rtlCol="0">
              <a:spAutoFit/>
            </a:bodyPr>
            <a:lstStyle/>
            <a:p>
              <a:endParaRPr lang="zh-CN" altLang="en-US" b="1" dirty="0">
                <a:solidFill>
                  <a:schemeClr val="bg1"/>
                </a:solidFill>
              </a:endParaRPr>
            </a:p>
          </p:txBody>
        </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trips(downRigh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strips(downLeft)">
                                      <p:cBhvr>
                                        <p:cTn id="12" dur="500"/>
                                        <p:tgtEl>
                                          <p:spTgt spid="49"/>
                                        </p:tgtEl>
                                      </p:cBhvr>
                                    </p:animEffect>
                                  </p:childTnLst>
                                </p:cTn>
                              </p:par>
                            </p:childTnLst>
                          </p:cTn>
                        </p:par>
                        <p:par>
                          <p:cTn id="13" fill="hold">
                            <p:stCondLst>
                              <p:cond delay="500"/>
                            </p:stCondLst>
                            <p:childTnLst>
                              <p:par>
                                <p:cTn id="14" presetID="18" presetClass="entr" presetSubtype="3"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strips(upRight)">
                                      <p:cBhvr>
                                        <p:cTn id="16" dur="500"/>
                                        <p:tgtEl>
                                          <p:spTgt spid="32"/>
                                        </p:tgtEl>
                                      </p:cBhvr>
                                    </p:animEffect>
                                  </p:childTnLst>
                                </p:cTn>
                              </p:par>
                            </p:childTnLst>
                          </p:cTn>
                        </p:par>
                        <p:par>
                          <p:cTn id="17" fill="hold">
                            <p:stCondLst>
                              <p:cond delay="1000"/>
                            </p:stCondLst>
                            <p:childTnLst>
                              <p:par>
                                <p:cTn id="18" presetID="18" presetClass="entr" presetSubtype="12"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strips(downLeft)">
                                      <p:cBhvr>
                                        <p:cTn id="20" dur="500"/>
                                        <p:tgtEl>
                                          <p:spTgt spid="33"/>
                                        </p:tgtEl>
                                      </p:cBhvr>
                                    </p:animEffect>
                                  </p:childTnLst>
                                </p:cTn>
                              </p:par>
                            </p:childTnLst>
                          </p:cTn>
                        </p:par>
                        <p:par>
                          <p:cTn id="21" fill="hold">
                            <p:stCondLst>
                              <p:cond delay="1500"/>
                            </p:stCondLst>
                            <p:childTnLst>
                              <p:par>
                                <p:cTn id="22" presetID="18" presetClass="entr" presetSubtype="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strips(downRight)">
                                      <p:cBhvr>
                                        <p:cTn id="24" dur="500"/>
                                        <p:tgtEl>
                                          <p:spTgt spid="36"/>
                                        </p:tgtEl>
                                      </p:cBhvr>
                                    </p:animEffect>
                                  </p:childTnLst>
                                </p:cTn>
                              </p:par>
                            </p:childTnLst>
                          </p:cTn>
                        </p:par>
                        <p:par>
                          <p:cTn id="25" fill="hold">
                            <p:stCondLst>
                              <p:cond delay="2000"/>
                            </p:stCondLst>
                            <p:childTnLst>
                              <p:par>
                                <p:cTn id="26" presetID="18" presetClass="entr" presetSubtype="9"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strips(upLeft)">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7"/>
          <p:cNvSpPr txBox="1">
            <a:spLocks noChangeArrowheads="1"/>
          </p:cNvSpPr>
          <p:nvPr/>
        </p:nvSpPr>
        <p:spPr bwMode="auto">
          <a:xfrm>
            <a:off x="76994" y="210344"/>
            <a:ext cx="3527425" cy="369332"/>
          </a:xfrm>
          <a:prstGeom prst="rect">
            <a:avLst/>
          </a:prstGeom>
          <a:noFill/>
          <a:ln>
            <a:noFill/>
          </a:ln>
          <a:effectLst/>
          <a:extLst>
            <a:ext uri="{909E8E84-426E-40DD-AFC4-6F175D3DCCD1}">
              <a14:hiddenFill xmlns:a14="http://schemas.microsoft.com/office/drawing/2010/main" xmlns:p15="http://schemas.microsoft.com/office/powerpoint/2012/main" xmlns:p14="http://schemas.microsoft.com/office/powerpoint/2010/main" xmlns="">
                <a:solidFill>
                  <a:schemeClr val="accent1"/>
                </a:solidFill>
              </a14:hiddenFill>
            </a:ext>
            <a:ext uri="{91240B29-F687-4F45-9708-019B960494DF}">
              <a14:hiddenLine xmlns:a14="http://schemas.microsoft.com/office/drawing/2010/main" xmlns:p15="http://schemas.microsoft.com/office/powerpoint/2012/main" xmlns:p14="http://schemas.microsoft.com/office/powerpoint/2010/main" xmlns="" w="9525">
                <a:solidFill>
                  <a:schemeClr val="tx1"/>
                </a:solidFill>
                <a:miter lim="800000"/>
                <a:headEnd/>
                <a:tailEnd/>
              </a14:hiddenLine>
            </a:ext>
            <a:ext uri="{AF507438-7753-43E0-B8FC-AC1667EBCBE1}">
              <a14:hiddenEffects xmlns:a14="http://schemas.microsoft.com/office/drawing/2010/main" xmlns:p15="http://schemas.microsoft.com/office/powerpoint/2012/main" xmlns:p14="http://schemas.microsoft.com/office/powerpoint/2010/main" xmlns="">
                <a:effectLst>
                  <a:outerShdw dist="35921" dir="2700000" algn="ctr" rotWithShape="0">
                    <a:schemeClr val="bg2"/>
                  </a:outerShdw>
                </a:effectLst>
              </a14:hiddenEffects>
            </a:ext>
          </a:extLst>
        </p:spPr>
        <p:txBody>
          <a:bodyPr>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pic>
        <p:nvPicPr>
          <p:cNvPr id="71" name="Picture 141" descr="C:\Users\tec\Desktop\图片6_副本.png"/>
          <p:cNvPicPr>
            <a:picLocks noChangeAspect="1" noChangeArrowheads="1"/>
          </p:cNvPicPr>
          <p:nvPr/>
        </p:nvPicPr>
        <p:blipFill>
          <a:blip r:embed="rId3" cstate="print"/>
          <a:stretch>
            <a:fillRect/>
          </a:stretch>
        </p:blipFill>
        <p:spPr bwMode="auto">
          <a:xfrm>
            <a:off x="229394" y="2191544"/>
            <a:ext cx="1578493" cy="2313928"/>
          </a:xfrm>
          <a:prstGeom prst="rect">
            <a:avLst/>
          </a:prstGeom>
          <a:noFill/>
          <a:ln w="9525">
            <a:noFill/>
            <a:miter lim="800000"/>
          </a:ln>
        </p:spPr>
      </p:pic>
      <p:sp>
        <p:nvSpPr>
          <p:cNvPr id="24" name="矩形 23"/>
          <p:cNvSpPr/>
          <p:nvPr/>
        </p:nvSpPr>
        <p:spPr>
          <a:xfrm>
            <a:off x="2667794" y="2039144"/>
            <a:ext cx="1005403" cy="584775"/>
          </a:xfrm>
          <a:prstGeom prst="rect">
            <a:avLst/>
          </a:prstGeom>
        </p:spPr>
        <p:txBody>
          <a:bodyPr wrap="none">
            <a:spAutoFit/>
          </a:bodyPr>
          <a:lstStyle/>
          <a:p>
            <a:pPr algn="l">
              <a:defRPr/>
            </a:pPr>
            <a:r>
              <a:rPr lang="zh-CN" altLang="en-US" sz="1600" dirty="0" smtClean="0">
                <a:solidFill>
                  <a:schemeClr val="bg1"/>
                </a:solidFill>
                <a:latin typeface="方正粗黑宋简体" pitchFamily="2" charset="-122"/>
                <a:ea typeface="方正粗黑宋简体" pitchFamily="2" charset="-122"/>
              </a:rPr>
              <a:t>特征二：</a:t>
            </a:r>
            <a:endParaRPr lang="en-US" altLang="zh-CN" sz="1600" dirty="0" smtClean="0">
              <a:solidFill>
                <a:schemeClr val="bg1"/>
              </a:solidFill>
              <a:latin typeface="方正粗黑宋简体" pitchFamily="2" charset="-122"/>
              <a:ea typeface="方正粗黑宋简体" pitchFamily="2" charset="-122"/>
            </a:endParaRPr>
          </a:p>
          <a:p>
            <a:pPr algn="l">
              <a:defRPr/>
            </a:pPr>
            <a:r>
              <a:rPr lang="zh-CN" altLang="en-US" sz="1600" dirty="0" smtClean="0">
                <a:solidFill>
                  <a:schemeClr val="bg1"/>
                </a:solidFill>
                <a:latin typeface="方正粗黑宋简体" pitchFamily="2" charset="-122"/>
                <a:ea typeface="方正粗黑宋简体" pitchFamily="2" charset="-122"/>
              </a:rPr>
              <a:t>耐受性</a:t>
            </a:r>
            <a:endParaRPr lang="zh-CN" altLang="en-US" sz="1600" dirty="0">
              <a:solidFill>
                <a:schemeClr val="bg1"/>
              </a:solidFill>
              <a:latin typeface="方正粗黑宋简体" pitchFamily="2" charset="-122"/>
              <a:ea typeface="方正粗黑宋简体" pitchFamily="2" charset="-122"/>
            </a:endParaRPr>
          </a:p>
        </p:txBody>
      </p:sp>
      <p:sp>
        <p:nvSpPr>
          <p:cNvPr id="29" name="矩形 28"/>
          <p:cNvSpPr/>
          <p:nvPr/>
        </p:nvSpPr>
        <p:spPr>
          <a:xfrm>
            <a:off x="3963194" y="667544"/>
            <a:ext cx="4572000" cy="1384995"/>
          </a:xfrm>
          <a:prstGeom prst="rect">
            <a:avLst/>
          </a:prstGeom>
        </p:spPr>
        <p:txBody>
          <a:bodyPr wrap="square">
            <a:spAutoFit/>
          </a:bodyPr>
          <a:lstStyle/>
          <a:p>
            <a:endParaRPr lang="en-US" altLang="zh-CN" sz="1400" dirty="0" smtClean="0">
              <a:solidFill>
                <a:schemeClr val="bg1"/>
              </a:solidFill>
              <a:latin typeface="楷体" pitchFamily="49" charset="-122"/>
              <a:ea typeface="楷体" pitchFamily="49" charset="-122"/>
            </a:endParaRPr>
          </a:p>
          <a:p>
            <a:r>
              <a:rPr lang="en-US" altLang="zh-CN" sz="1400" dirty="0" smtClean="0">
                <a:solidFill>
                  <a:schemeClr val="bg1"/>
                </a:solidFill>
                <a:latin typeface="楷体" pitchFamily="49" charset="-122"/>
                <a:ea typeface="楷体" pitchFamily="49" charset="-122"/>
              </a:rPr>
              <a:t>1.</a:t>
            </a:r>
            <a:r>
              <a:rPr lang="zh-CN" altLang="en-US" sz="1400" dirty="0" smtClean="0">
                <a:solidFill>
                  <a:schemeClr val="bg1"/>
                </a:solidFill>
                <a:latin typeface="楷体" pitchFamily="49" charset="-122"/>
                <a:ea typeface="楷体" pitchFamily="49" charset="-122"/>
              </a:rPr>
              <a:t>生理依赖性是表现为一种周期性或慢性中毒的状态，需要继续使用该药方能维持机体的基本生理活动，否就会产生一系列机能紊乱和损害的反应。</a:t>
            </a:r>
            <a:r>
              <a:rPr lang="en-US" altLang="zh-CN" sz="1400" dirty="0" smtClean="0">
                <a:solidFill>
                  <a:schemeClr val="bg1"/>
                </a:solidFill>
                <a:latin typeface="楷体" pitchFamily="49" charset="-122"/>
                <a:ea typeface="楷体" pitchFamily="49" charset="-122"/>
              </a:rPr>
              <a:t>2.</a:t>
            </a:r>
            <a:r>
              <a:rPr lang="zh-CN" altLang="en-US" sz="1400" dirty="0" smtClean="0">
                <a:solidFill>
                  <a:schemeClr val="bg1"/>
                </a:solidFill>
                <a:latin typeface="楷体" pitchFamily="49" charset="-122"/>
                <a:ea typeface="楷体" pitchFamily="49" charset="-122"/>
              </a:rPr>
              <a:t>心理依赖性是指人在多次用药后所产生的在心理上、精神上对所用药物的主观渴求或强制性觅药的心理倾向。</a:t>
            </a:r>
            <a:endParaRPr lang="zh-CN" altLang="en-US" sz="1400" dirty="0">
              <a:solidFill>
                <a:schemeClr val="bg1"/>
              </a:solidFill>
              <a:latin typeface="楷体" pitchFamily="49" charset="-122"/>
              <a:ea typeface="楷体" pitchFamily="49" charset="-122"/>
            </a:endParaRPr>
          </a:p>
        </p:txBody>
      </p:sp>
      <p:sp>
        <p:nvSpPr>
          <p:cNvPr id="7" name="圆角矩形 6"/>
          <p:cNvSpPr/>
          <p:nvPr/>
        </p:nvSpPr>
        <p:spPr>
          <a:xfrm>
            <a:off x="2286794" y="2191544"/>
            <a:ext cx="1458078" cy="702132"/>
          </a:xfrm>
          <a:prstGeom prst="roundRect">
            <a:avLst/>
          </a:prstGeom>
          <a:solidFill>
            <a:srgbClr val="DC0A16"/>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zh-CN" altLang="en-US" sz="1600" b="1" dirty="0" smtClean="0">
                <a:latin typeface="微软雅黑" panose="020B0503020204020204" pitchFamily="34" charset="-122"/>
                <a:ea typeface="微软雅黑" panose="020B0503020204020204" pitchFamily="34" charset="-122"/>
              </a:rPr>
              <a:t>特征一</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依赖性</a:t>
            </a:r>
            <a:endParaRPr lang="zh-CN" altLang="en-US" sz="1600" b="1" dirty="0">
              <a:latin typeface="微软雅黑" panose="020B0503020204020204" pitchFamily="34" charset="-122"/>
              <a:ea typeface="微软雅黑" panose="020B0503020204020204" pitchFamily="34" charset="-122"/>
            </a:endParaRPr>
          </a:p>
        </p:txBody>
      </p:sp>
      <p:sp>
        <p:nvSpPr>
          <p:cNvPr id="8" name="圆角矩形 7"/>
          <p:cNvSpPr/>
          <p:nvPr/>
        </p:nvSpPr>
        <p:spPr>
          <a:xfrm>
            <a:off x="3963194" y="743744"/>
            <a:ext cx="4876800" cy="1752600"/>
          </a:xfrm>
          <a:prstGeom prst="roundRect">
            <a:avLst>
              <a:gd name="adj" fmla="val 15093"/>
            </a:avLst>
          </a:prstGeom>
          <a:solidFill>
            <a:srgbClr val="DC0A16"/>
          </a:solidFill>
          <a:ln>
            <a:noFill/>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lvl="0" algn="l"/>
            <a:endParaRPr lang="en-US" altLang="zh-CN" sz="1200" dirty="0" smtClean="0">
              <a:latin typeface="楷体" pitchFamily="49" charset="-122"/>
              <a:ea typeface="楷体" pitchFamily="49" charset="-122"/>
            </a:endParaRPr>
          </a:p>
          <a:p>
            <a:pPr lvl="0" algn="l"/>
            <a:endParaRPr lang="en-US" altLang="zh-CN" sz="1200" dirty="0" smtClean="0">
              <a:latin typeface="楷体" pitchFamily="49" charset="-122"/>
              <a:ea typeface="楷体" pitchFamily="49" charset="-122"/>
            </a:endParaRPr>
          </a:p>
          <a:p>
            <a:pPr lvl="0" algn="l"/>
            <a:r>
              <a:rPr lang="zh-CN" altLang="en-US" sz="1200" b="1" dirty="0" smtClean="0">
                <a:latin typeface="微软雅黑" pitchFamily="34" charset="-122"/>
                <a:ea typeface="微软雅黑" pitchFamily="34" charset="-122"/>
              </a:rPr>
              <a:t>一</a:t>
            </a:r>
            <a:r>
              <a:rPr lang="zh-CN" altLang="en-US" sz="1200" b="1" dirty="0" smtClean="0">
                <a:latin typeface="微软雅黑" pitchFamily="34" charset="-122"/>
                <a:ea typeface="微软雅黑" pitchFamily="34" charset="-122"/>
              </a:rPr>
              <a:t>、生</a:t>
            </a:r>
            <a:r>
              <a:rPr lang="zh-CN" altLang="en-US" sz="1200" b="1" dirty="0" smtClean="0">
                <a:latin typeface="微软雅黑" pitchFamily="34" charset="-122"/>
                <a:ea typeface="微软雅黑" pitchFamily="34" charset="-122"/>
              </a:rPr>
              <a:t>理依赖性是指在某一段时间内不断地使用某种药物带来的生理上的变化，表现为一种周期性或慢性中毒的状态，需要继续使用该药方能维持机体的基本生理活动，否则就会产生一系列机能紊乱和损害的反应。生理依赖性的产生及其程度除了与吸毒者自身个体的生理、心理特点有关外，还与所使用药物种类、用药时间、频率和剂量等因素有关。据研究，鸦片类毒品所产生的生理依赖性最为强烈，在第一次用药后就可能出现，用药者一般在停药</a:t>
            </a:r>
            <a:r>
              <a:rPr lang="en-US" altLang="zh-CN" sz="1200" b="1" dirty="0" smtClean="0">
                <a:latin typeface="微软雅黑" pitchFamily="34" charset="-122"/>
                <a:ea typeface="微软雅黑" pitchFamily="34" charset="-122"/>
              </a:rPr>
              <a:t>8</a:t>
            </a:r>
            <a:r>
              <a:rPr lang="zh-CN" altLang="en-US" sz="1200" b="1" dirty="0" smtClean="0">
                <a:latin typeface="微软雅黑" pitchFamily="34" charset="-122"/>
                <a:ea typeface="微软雅黑" pitchFamily="34" charset="-122"/>
              </a:rPr>
              <a:t>至</a:t>
            </a:r>
            <a:r>
              <a:rPr lang="en-US" altLang="zh-CN" sz="1200" b="1" dirty="0" smtClean="0">
                <a:latin typeface="微软雅黑" pitchFamily="34" charset="-122"/>
                <a:ea typeface="微软雅黑" pitchFamily="34" charset="-122"/>
              </a:rPr>
              <a:t>12</a:t>
            </a:r>
            <a:r>
              <a:rPr lang="zh-CN" altLang="en-US" sz="1200" b="1" dirty="0" smtClean="0">
                <a:latin typeface="微软雅黑" pitchFamily="34" charset="-122"/>
                <a:ea typeface="微软雅黑" pitchFamily="34" charset="-122"/>
              </a:rPr>
              <a:t>小时后表现出一系列中毒症状。</a:t>
            </a:r>
          </a:p>
          <a:p>
            <a:pPr lvl="0" algn="l"/>
            <a:endParaRPr lang="zh-CN" altLang="en-US" sz="1200" dirty="0" smtClean="0">
              <a:latin typeface="楷体" pitchFamily="49" charset="-122"/>
              <a:ea typeface="楷体" pitchFamily="49" charset="-122"/>
            </a:endParaRPr>
          </a:p>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9" name="圆角矩形 8"/>
          <p:cNvSpPr/>
          <p:nvPr/>
        </p:nvSpPr>
        <p:spPr>
          <a:xfrm>
            <a:off x="3963194" y="2648744"/>
            <a:ext cx="4876800" cy="1752600"/>
          </a:xfrm>
          <a:prstGeom prst="roundRect">
            <a:avLst/>
          </a:prstGeom>
          <a:solidFill>
            <a:srgbClr val="DC0A16"/>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lvl="0" algn="l"/>
            <a:r>
              <a:rPr lang="zh-CN" altLang="en-US" sz="1200" b="1" dirty="0" smtClean="0">
                <a:latin typeface="微软雅黑" pitchFamily="34" charset="-122"/>
                <a:ea typeface="微软雅黑" pitchFamily="34" charset="-122"/>
              </a:rPr>
              <a:t>二、心理依赖性是指人在多次用药后所产生的在心理上、精神上对所用药物的主观渴求或强制性觅药的心理倾向。</a:t>
            </a:r>
            <a:endParaRPr lang="en-US" altLang="zh-CN" sz="1200" b="1" dirty="0" smtClean="0">
              <a:latin typeface="微软雅黑" pitchFamily="34" charset="-122"/>
              <a:ea typeface="微软雅黑" pitchFamily="34" charset="-122"/>
            </a:endParaRPr>
          </a:p>
          <a:p>
            <a:pPr lvl="0" algn="l"/>
            <a:r>
              <a:rPr lang="zh-CN" altLang="en-US" sz="1200" b="1" dirty="0" smtClean="0">
                <a:latin typeface="微软雅黑" pitchFamily="34" charset="-122"/>
                <a:ea typeface="微软雅黑" pitchFamily="34" charset="-122"/>
              </a:rPr>
              <a:t>心理依赖性的产生有两方面因素：一是由以往用药所体验到的某种效果或感受驱使，用药者为了不断追求这种效果或感受而产生继续使用该药的强烈欲望；二是为逃避停药时出现的烦躁、不安等心理反应而渴望继续用药。毒品的心理依赖性虽然表面上不如生理依赖性明显、强烈，但极难根除，它是吸毒者在生理脱瘾后复吸率居高不下的最重要原因</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pic>
        <p:nvPicPr>
          <p:cNvPr id="10" name="图片 9" descr="图片3.png"/>
          <p:cNvPicPr>
            <a:picLocks noChangeAspect="1"/>
          </p:cNvPicPr>
          <p:nvPr/>
        </p:nvPicPr>
        <p:blipFill>
          <a:blip r:embed="rId4" cstate="print"/>
          <a:stretch>
            <a:fillRect/>
          </a:stretch>
        </p:blipFill>
        <p:spPr>
          <a:xfrm>
            <a:off x="0" y="4956128"/>
            <a:ext cx="9145588" cy="188960"/>
          </a:xfrm>
          <a:prstGeom prst="rect">
            <a:avLst/>
          </a:prstGeom>
        </p:spPr>
      </p:pic>
    </p:spTree>
    <p:extLst>
      <p:ext uri="{BB962C8B-B14F-4D97-AF65-F5344CB8AC3E}">
        <p14:creationId xmlns:p14="http://schemas.microsoft.com/office/powerpoint/2010/main" xmlns:p15="http://schemas.microsoft.com/office/powerpoint/2012/main" xmlns="" val="358937537"/>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childTnLst>
                    </p:cTn>
                  </p:par>
                  <p:par>
                    <p:cTn id="5" fill="hold">
                      <p:stCondLst>
                        <p:cond delay="indefinite"/>
                      </p:stCondLst>
                      <p:childTnLst>
                        <p:par>
                          <p:cTn id="6" fill="hold">
                            <p:stCondLst>
                              <p:cond delay="0"/>
                            </p:stCondLst>
                            <p:childTnLst>
                              <p:par>
                                <p:cTn id="7" presetID="37" presetClass="entr" presetSubtype="0" fill="hold" nodeType="clickEffect">
                                  <p:stCondLst>
                                    <p:cond delay="0"/>
                                  </p:stCondLst>
                                  <p:childTnLst>
                                    <p:set>
                                      <p:cBhvr>
                                        <p:cTn id="8" dur="1" fill="hold">
                                          <p:stCondLst>
                                            <p:cond delay="0"/>
                                          </p:stCondLst>
                                        </p:cTn>
                                        <p:tgtEl>
                                          <p:spTgt spid="71"/>
                                        </p:tgtEl>
                                        <p:attrNameLst>
                                          <p:attrName>style.visibility</p:attrName>
                                        </p:attrNameLst>
                                      </p:cBhvr>
                                      <p:to>
                                        <p:strVal val="visible"/>
                                      </p:to>
                                    </p:set>
                                    <p:animEffect transition="in" filter="fade">
                                      <p:cBhvr>
                                        <p:cTn id="9" dur="1000"/>
                                        <p:tgtEl>
                                          <p:spTgt spid="71"/>
                                        </p:tgtEl>
                                      </p:cBhvr>
                                    </p:animEffect>
                                    <p:anim calcmode="lin" valueType="num">
                                      <p:cBhvr>
                                        <p:cTn id="10" dur="1000" fill="hold"/>
                                        <p:tgtEl>
                                          <p:spTgt spid="71"/>
                                        </p:tgtEl>
                                        <p:attrNameLst>
                                          <p:attrName>ppt_x</p:attrName>
                                        </p:attrNameLst>
                                      </p:cBhvr>
                                      <p:tavLst>
                                        <p:tav tm="0">
                                          <p:val>
                                            <p:strVal val="#ppt_x"/>
                                          </p:val>
                                        </p:tav>
                                        <p:tav tm="100000">
                                          <p:val>
                                            <p:strVal val="#ppt_x"/>
                                          </p:val>
                                        </p:tav>
                                      </p:tavLst>
                                    </p:anim>
                                    <p:anim calcmode="lin" valueType="num">
                                      <p:cBhvr>
                                        <p:cTn id="11" dur="900" decel="100000" fill="hold"/>
                                        <p:tgtEl>
                                          <p:spTgt spid="71"/>
                                        </p:tgtEl>
                                        <p:attrNameLst>
                                          <p:attrName>ppt_y</p:attrName>
                                        </p:attrNameLst>
                                      </p:cBhvr>
                                      <p:tavLst>
                                        <p:tav tm="0">
                                          <p:val>
                                            <p:strVal val="#ppt_y+1"/>
                                          </p:val>
                                        </p:tav>
                                        <p:tav tm="100000">
                                          <p:val>
                                            <p:strVal val="#ppt_y-.03"/>
                                          </p:val>
                                        </p:tav>
                                      </p:tavLst>
                                    </p:anim>
                                    <p:anim calcmode="lin" valueType="num">
                                      <p:cBhvr>
                                        <p:cTn id="12"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7"/>
          <p:cNvSpPr txBox="1">
            <a:spLocks noChangeArrowheads="1"/>
          </p:cNvSpPr>
          <p:nvPr/>
        </p:nvSpPr>
        <p:spPr bwMode="auto">
          <a:xfrm>
            <a:off x="76994" y="210344"/>
            <a:ext cx="3527425" cy="369332"/>
          </a:xfrm>
          <a:prstGeom prst="rect">
            <a:avLst/>
          </a:prstGeom>
          <a:noFill/>
          <a:ln>
            <a:noFill/>
          </a:ln>
          <a:effectLst/>
          <a:extLst>
            <a:ext uri="{909E8E84-426E-40DD-AFC4-6F175D3DCCD1}">
              <a14:hiddenFill xmlns:a14="http://schemas.microsoft.com/office/drawing/2010/main" xmlns:p15="http://schemas.microsoft.com/office/powerpoint/2012/main" xmlns:p14="http://schemas.microsoft.com/office/powerpoint/2010/main" xmlns="">
                <a:solidFill>
                  <a:schemeClr val="accent1"/>
                </a:solidFill>
              </a14:hiddenFill>
            </a:ext>
            <a:ext uri="{91240B29-F687-4F45-9708-019B960494DF}">
              <a14:hiddenLine xmlns:a14="http://schemas.microsoft.com/office/drawing/2010/main" xmlns:p15="http://schemas.microsoft.com/office/powerpoint/2012/main" xmlns:p14="http://schemas.microsoft.com/office/powerpoint/2010/main" xmlns="" w="9525">
                <a:solidFill>
                  <a:schemeClr val="tx1"/>
                </a:solidFill>
                <a:miter lim="800000"/>
                <a:headEnd/>
                <a:tailEnd/>
              </a14:hiddenLine>
            </a:ext>
            <a:ext uri="{AF507438-7753-43E0-B8FC-AC1667EBCBE1}">
              <a14:hiddenEffects xmlns:a14="http://schemas.microsoft.com/office/drawing/2010/main" xmlns:p15="http://schemas.microsoft.com/office/powerpoint/2012/main" xmlns:p14="http://schemas.microsoft.com/office/powerpoint/2010/main" xmlns="">
                <a:effectLst>
                  <a:outerShdw dist="35921" dir="2700000" algn="ctr" rotWithShape="0">
                    <a:schemeClr val="bg2"/>
                  </a:outerShdw>
                </a:effectLst>
              </a14:hiddenEffects>
            </a:ext>
          </a:extLst>
        </p:spPr>
        <p:txBody>
          <a:bodyPr>
            <a:spAutoFit/>
          </a:bodyPr>
          <a:lstStyle/>
          <a:p>
            <a:r>
              <a:rPr lang="zh-CN" altLang="en-US" b="1" dirty="0" smtClean="0">
                <a:gradFill flip="none" rotWithShape="1">
                  <a:gsLst>
                    <a:gs pos="0">
                      <a:srgbClr val="FFF200"/>
                    </a:gs>
                    <a:gs pos="52000">
                      <a:srgbClr val="FF0000"/>
                    </a:gs>
                    <a:gs pos="97000">
                      <a:srgbClr val="FF7A00"/>
                    </a:gs>
                  </a:gsLst>
                  <a:lin ang="8100000" scaled="1"/>
                </a:gradFill>
                <a:latin typeface="微软雅黑" pitchFamily="34" charset="-122"/>
                <a:ea typeface="微软雅黑" panose="020B0503020204020204" pitchFamily="34" charset="-122"/>
              </a:rPr>
              <a:t>远离毒品 珍爱生命</a:t>
            </a:r>
            <a:endParaRPr lang="zh-CN" altLang="en-US" dirty="0" smtClean="0"/>
          </a:p>
        </p:txBody>
      </p:sp>
      <p:grpSp>
        <p:nvGrpSpPr>
          <p:cNvPr id="4" name="组合 60"/>
          <p:cNvGrpSpPr/>
          <p:nvPr/>
        </p:nvGrpSpPr>
        <p:grpSpPr>
          <a:xfrm>
            <a:off x="2591594" y="1200944"/>
            <a:ext cx="5793802" cy="951659"/>
            <a:chOff x="2998788" y="3222625"/>
            <a:chExt cx="7299325" cy="1331913"/>
          </a:xfrm>
        </p:grpSpPr>
        <p:sp>
          <p:nvSpPr>
            <p:cNvPr id="64" name="AutoShape 8"/>
            <p:cNvSpPr>
              <a:spLocks noChangeArrowheads="1"/>
            </p:cNvSpPr>
            <p:nvPr/>
          </p:nvSpPr>
          <p:spPr bwMode="auto">
            <a:xfrm>
              <a:off x="2998788" y="3222625"/>
              <a:ext cx="1463676" cy="1331913"/>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anchor="ctr"/>
            <a:lstStyle/>
            <a:p>
              <a:pPr algn="l"/>
              <a:endParaRPr lang="zh-CN" altLang="en-US" sz="2000" b="0" dirty="0">
                <a:solidFill>
                  <a:schemeClr val="bg1"/>
                </a:solidFill>
                <a:latin typeface="微软雅黑" pitchFamily="34" charset="-122"/>
                <a:ea typeface="微软雅黑" panose="020B0503020204020204" pitchFamily="34" charset="-122"/>
              </a:endParaRPr>
            </a:p>
          </p:txBody>
        </p:sp>
        <p:sp>
          <p:nvSpPr>
            <p:cNvPr id="63" name="AutoShape 10"/>
            <p:cNvSpPr>
              <a:spLocks noChangeArrowheads="1"/>
            </p:cNvSpPr>
            <p:nvPr/>
          </p:nvSpPr>
          <p:spPr bwMode="auto">
            <a:xfrm>
              <a:off x="4633913" y="3222625"/>
              <a:ext cx="5664200" cy="1331913"/>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lIns="91366" tIns="45681" rIns="91366" bIns="45681"/>
            <a:lstStyle/>
            <a:p>
              <a:pPr algn="l">
                <a:lnSpc>
                  <a:spcPct val="120000"/>
                </a:lnSpc>
                <a:defRPr/>
              </a:pPr>
              <a:r>
                <a:rPr lang="zh-CN" altLang="en-US" sz="1400" b="1" dirty="0" smtClean="0">
                  <a:solidFill>
                    <a:schemeClr val="bg1"/>
                  </a:solidFill>
                  <a:latin typeface="微软雅黑" pitchFamily="34" charset="-122"/>
                  <a:ea typeface="微软雅黑" pitchFamily="34" charset="-122"/>
                </a:rPr>
                <a:t>不断使用同一种或同一类药物后，药用效果会出现退化现象，机体对该药物的反应迟钝、变弱，需要不断增加剂量才能获得与以前相同的效果</a:t>
              </a:r>
              <a:endParaRPr lang="zh-CN" altLang="en-US" sz="1400" b="1" dirty="0">
                <a:solidFill>
                  <a:schemeClr val="bg1"/>
                </a:solidFill>
                <a:latin typeface="微软雅黑" pitchFamily="34" charset="-122"/>
                <a:ea typeface="微软雅黑" pitchFamily="34" charset="-122"/>
              </a:endParaRPr>
            </a:p>
          </p:txBody>
        </p:sp>
      </p:grpSp>
      <p:grpSp>
        <p:nvGrpSpPr>
          <p:cNvPr id="6" name="组合 65"/>
          <p:cNvGrpSpPr/>
          <p:nvPr/>
        </p:nvGrpSpPr>
        <p:grpSpPr>
          <a:xfrm>
            <a:off x="2591594" y="3486945"/>
            <a:ext cx="5793802" cy="1124744"/>
            <a:chOff x="2998788" y="4746628"/>
            <a:chExt cx="7299325" cy="1574158"/>
          </a:xfrm>
        </p:grpSpPr>
        <p:sp>
          <p:nvSpPr>
            <p:cNvPr id="69" name="AutoShape 12"/>
            <p:cNvSpPr>
              <a:spLocks noChangeArrowheads="1"/>
            </p:cNvSpPr>
            <p:nvPr/>
          </p:nvSpPr>
          <p:spPr bwMode="auto">
            <a:xfrm>
              <a:off x="2998788" y="4746628"/>
              <a:ext cx="1463676" cy="1574158"/>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anchor="ctr"/>
            <a:lstStyle/>
            <a:p>
              <a:pPr algn="l">
                <a:defRPr/>
              </a:pPr>
              <a:r>
                <a:rPr lang="zh-CN" altLang="en-US" sz="1600" dirty="0" smtClean="0">
                  <a:solidFill>
                    <a:schemeClr val="bg1"/>
                  </a:solidFill>
                  <a:latin typeface="方正粗黑宋简体" pitchFamily="2" charset="-122"/>
                  <a:ea typeface="方正粗黑宋简体" pitchFamily="2" charset="-122"/>
                </a:rPr>
                <a:t>特征四：</a:t>
              </a:r>
              <a:endParaRPr lang="en-US" altLang="zh-CN" sz="1600" dirty="0" smtClean="0">
                <a:solidFill>
                  <a:schemeClr val="bg1"/>
                </a:solidFill>
                <a:latin typeface="方正粗黑宋简体" pitchFamily="2" charset="-122"/>
                <a:ea typeface="方正粗黑宋简体" pitchFamily="2" charset="-122"/>
              </a:endParaRPr>
            </a:p>
            <a:p>
              <a:pPr algn="l">
                <a:defRPr/>
              </a:pPr>
              <a:r>
                <a:rPr lang="zh-CN" altLang="en-US" sz="1600" dirty="0" smtClean="0">
                  <a:solidFill>
                    <a:schemeClr val="bg1"/>
                  </a:solidFill>
                  <a:latin typeface="方正粗黑宋简体" pitchFamily="2" charset="-122"/>
                  <a:ea typeface="方正粗黑宋简体" pitchFamily="2" charset="-122"/>
                </a:rPr>
                <a:t>非法性</a:t>
              </a:r>
              <a:endParaRPr lang="zh-CN" altLang="en-US" sz="1600" dirty="0">
                <a:solidFill>
                  <a:schemeClr val="bg1"/>
                </a:solidFill>
                <a:latin typeface="方正粗黑宋简体" pitchFamily="2" charset="-122"/>
                <a:ea typeface="方正粗黑宋简体" pitchFamily="2" charset="-122"/>
              </a:endParaRPr>
            </a:p>
          </p:txBody>
        </p:sp>
        <p:sp>
          <p:nvSpPr>
            <p:cNvPr id="68" name="AutoShape 14"/>
            <p:cNvSpPr>
              <a:spLocks noChangeArrowheads="1"/>
            </p:cNvSpPr>
            <p:nvPr/>
          </p:nvSpPr>
          <p:spPr bwMode="auto">
            <a:xfrm>
              <a:off x="4633913" y="4746628"/>
              <a:ext cx="5664200" cy="1574158"/>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lIns="91366" tIns="45681" rIns="91366" bIns="45681"/>
            <a:lstStyle/>
            <a:p>
              <a:pPr algn="l">
                <a:lnSpc>
                  <a:spcPct val="120000"/>
                </a:lnSpc>
                <a:defRPr/>
              </a:pPr>
              <a:r>
                <a:rPr lang="zh-CN" altLang="en-US" sz="1400" b="1" dirty="0" smtClean="0">
                  <a:latin typeface="微软雅黑" pitchFamily="34" charset="-122"/>
                  <a:ea typeface="微软雅黑" pitchFamily="34" charset="-122"/>
                </a:rPr>
                <a:t>走私、贩卖、运输毒品</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非法种植毒品原植物，制造毒品，非法持有毒品，引诱、教唆、欺骗、强迫他人吸食、注射毒品以及非法提供毒品的行为都是犯罪行为，必须予以严惩。</a:t>
              </a:r>
              <a:endParaRPr lang="zh-CN" altLang="en-US" sz="1400" b="1" dirty="0">
                <a:latin typeface="微软雅黑" pitchFamily="34" charset="-122"/>
                <a:ea typeface="微软雅黑" pitchFamily="34" charset="-122"/>
              </a:endParaRPr>
            </a:p>
          </p:txBody>
        </p:sp>
      </p:grpSp>
      <p:pic>
        <p:nvPicPr>
          <p:cNvPr id="71" name="Picture 141" descr="C:\Users\tec\Desktop\图片6_副本.png"/>
          <p:cNvPicPr>
            <a:picLocks noChangeAspect="1" noChangeArrowheads="1"/>
          </p:cNvPicPr>
          <p:nvPr/>
        </p:nvPicPr>
        <p:blipFill>
          <a:blip r:embed="rId3" cstate="print"/>
          <a:stretch>
            <a:fillRect/>
          </a:stretch>
        </p:blipFill>
        <p:spPr bwMode="auto">
          <a:xfrm>
            <a:off x="385396" y="2163616"/>
            <a:ext cx="2065255" cy="2313928"/>
          </a:xfrm>
          <a:prstGeom prst="rect">
            <a:avLst/>
          </a:prstGeom>
          <a:noFill/>
          <a:ln w="9525">
            <a:noFill/>
            <a:miter lim="800000"/>
          </a:ln>
        </p:spPr>
      </p:pic>
      <p:grpSp>
        <p:nvGrpSpPr>
          <p:cNvPr id="19" name="组合 65"/>
          <p:cNvGrpSpPr/>
          <p:nvPr/>
        </p:nvGrpSpPr>
        <p:grpSpPr>
          <a:xfrm>
            <a:off x="2591594" y="2343944"/>
            <a:ext cx="5793802" cy="951660"/>
            <a:chOff x="2998788" y="4746624"/>
            <a:chExt cx="7299325" cy="1331914"/>
          </a:xfrm>
        </p:grpSpPr>
        <p:sp>
          <p:nvSpPr>
            <p:cNvPr id="22" name="AutoShape 12"/>
            <p:cNvSpPr>
              <a:spLocks noChangeArrowheads="1"/>
            </p:cNvSpPr>
            <p:nvPr/>
          </p:nvSpPr>
          <p:spPr bwMode="auto">
            <a:xfrm>
              <a:off x="2998788" y="4746625"/>
              <a:ext cx="1463676" cy="1331913"/>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anchor="ctr"/>
            <a:lstStyle/>
            <a:p>
              <a:pPr algn="l">
                <a:defRPr/>
              </a:pPr>
              <a:r>
                <a:rPr lang="zh-CN" altLang="en-US" sz="1600" dirty="0" smtClean="0">
                  <a:solidFill>
                    <a:schemeClr val="bg1"/>
                  </a:solidFill>
                  <a:latin typeface="方正粗黑宋简体" pitchFamily="2" charset="-122"/>
                  <a:ea typeface="方正粗黑宋简体" pitchFamily="2" charset="-122"/>
                </a:rPr>
                <a:t>特征三：</a:t>
              </a:r>
              <a:endParaRPr lang="en-US" altLang="zh-CN" sz="1600" dirty="0" smtClean="0">
                <a:solidFill>
                  <a:schemeClr val="bg1"/>
                </a:solidFill>
                <a:latin typeface="方正粗黑宋简体" pitchFamily="2" charset="-122"/>
                <a:ea typeface="方正粗黑宋简体" pitchFamily="2" charset="-122"/>
              </a:endParaRPr>
            </a:p>
            <a:p>
              <a:pPr algn="l">
                <a:defRPr/>
              </a:pPr>
              <a:r>
                <a:rPr lang="zh-CN" altLang="en-US" sz="1600" dirty="0" smtClean="0">
                  <a:solidFill>
                    <a:schemeClr val="bg1"/>
                  </a:solidFill>
                  <a:latin typeface="方正粗黑宋简体" pitchFamily="2" charset="-122"/>
                  <a:ea typeface="方正粗黑宋简体" pitchFamily="2" charset="-122"/>
                </a:rPr>
                <a:t>危害性</a:t>
              </a:r>
              <a:endParaRPr lang="zh-CN" altLang="en-US" sz="1600" dirty="0">
                <a:solidFill>
                  <a:schemeClr val="bg1"/>
                </a:solidFill>
                <a:latin typeface="方正粗黑宋简体" pitchFamily="2" charset="-122"/>
                <a:ea typeface="方正粗黑宋简体" pitchFamily="2" charset="-122"/>
              </a:endParaRPr>
            </a:p>
          </p:txBody>
        </p:sp>
        <p:sp>
          <p:nvSpPr>
            <p:cNvPr id="21" name="AutoShape 14"/>
            <p:cNvSpPr>
              <a:spLocks noChangeArrowheads="1"/>
            </p:cNvSpPr>
            <p:nvPr/>
          </p:nvSpPr>
          <p:spPr bwMode="auto">
            <a:xfrm>
              <a:off x="4633913" y="4746624"/>
              <a:ext cx="5664200" cy="1331913"/>
            </a:xfrm>
            <a:prstGeom prst="roundRect">
              <a:avLst>
                <a:gd name="adj" fmla="val 13125"/>
              </a:avLst>
            </a:prstGeom>
            <a:ln/>
            <a:extLst/>
          </p:spPr>
          <p:style>
            <a:lnRef idx="0">
              <a:schemeClr val="accent2"/>
            </a:lnRef>
            <a:fillRef idx="3">
              <a:schemeClr val="accent2"/>
            </a:fillRef>
            <a:effectRef idx="3">
              <a:schemeClr val="accent2"/>
            </a:effectRef>
            <a:fontRef idx="minor">
              <a:schemeClr val="lt1"/>
            </a:fontRef>
          </p:style>
          <p:txBody>
            <a:bodyPr lIns="91366" tIns="45681" rIns="91366" bIns="45681"/>
            <a:lstStyle/>
            <a:p>
              <a:pPr algn="l">
                <a:lnSpc>
                  <a:spcPct val="120000"/>
                </a:lnSpc>
                <a:defRPr/>
              </a:pPr>
              <a:r>
                <a:rPr lang="zh-CN" altLang="en-US" sz="1400" b="1" dirty="0" smtClean="0">
                  <a:latin typeface="微软雅黑" pitchFamily="34" charset="-122"/>
                  <a:ea typeface="微软雅黑" pitchFamily="34" charset="-122"/>
                </a:rPr>
                <a:t>毒品的泛滥不仅吸毒者本人，而且对其家庭、社会都产生极大的危害。</a:t>
              </a:r>
            </a:p>
            <a:p>
              <a:pPr algn="l">
                <a:lnSpc>
                  <a:spcPct val="120000"/>
                </a:lnSpc>
                <a:defRPr/>
              </a:pPr>
              <a:endParaRPr lang="zh-CN" altLang="en-US" sz="1600" b="0" dirty="0">
                <a:latin typeface="+mj-ea"/>
                <a:ea typeface="+mj-ea"/>
              </a:endParaRPr>
            </a:p>
          </p:txBody>
        </p:sp>
      </p:grpSp>
      <p:sp>
        <p:nvSpPr>
          <p:cNvPr id="24" name="矩形 23"/>
          <p:cNvSpPr/>
          <p:nvPr/>
        </p:nvSpPr>
        <p:spPr>
          <a:xfrm>
            <a:off x="2667794" y="1277144"/>
            <a:ext cx="1005403" cy="584775"/>
          </a:xfrm>
          <a:prstGeom prst="rect">
            <a:avLst/>
          </a:prstGeom>
        </p:spPr>
        <p:txBody>
          <a:bodyPr wrap="none">
            <a:spAutoFit/>
          </a:bodyPr>
          <a:lstStyle/>
          <a:p>
            <a:pPr algn="l">
              <a:defRPr/>
            </a:pPr>
            <a:r>
              <a:rPr lang="zh-CN" altLang="en-US" sz="1600" dirty="0" smtClean="0">
                <a:solidFill>
                  <a:schemeClr val="bg1"/>
                </a:solidFill>
                <a:latin typeface="方正粗黑宋简体" pitchFamily="2" charset="-122"/>
                <a:ea typeface="方正粗黑宋简体" pitchFamily="2" charset="-122"/>
              </a:rPr>
              <a:t>特征二：</a:t>
            </a:r>
            <a:endParaRPr lang="en-US" altLang="zh-CN" sz="1600" dirty="0" smtClean="0">
              <a:solidFill>
                <a:schemeClr val="bg1"/>
              </a:solidFill>
              <a:latin typeface="方正粗黑宋简体" pitchFamily="2" charset="-122"/>
              <a:ea typeface="方正粗黑宋简体" pitchFamily="2" charset="-122"/>
            </a:endParaRPr>
          </a:p>
          <a:p>
            <a:pPr algn="l">
              <a:defRPr/>
            </a:pPr>
            <a:r>
              <a:rPr lang="zh-CN" altLang="en-US" sz="1600" dirty="0" smtClean="0">
                <a:solidFill>
                  <a:schemeClr val="bg1"/>
                </a:solidFill>
                <a:latin typeface="方正粗黑宋简体" pitchFamily="2" charset="-122"/>
                <a:ea typeface="方正粗黑宋简体" pitchFamily="2" charset="-122"/>
              </a:rPr>
              <a:t>耐受性</a:t>
            </a:r>
            <a:endParaRPr lang="zh-CN" altLang="en-US" sz="1600" dirty="0">
              <a:solidFill>
                <a:schemeClr val="bg1"/>
              </a:solidFill>
              <a:latin typeface="方正粗黑宋简体" pitchFamily="2" charset="-122"/>
              <a:ea typeface="方正粗黑宋简体" pitchFamily="2" charset="-122"/>
            </a:endParaRPr>
          </a:p>
        </p:txBody>
      </p:sp>
      <p:pic>
        <p:nvPicPr>
          <p:cNvPr id="14" name="图片 13" descr="图片3.png"/>
          <p:cNvPicPr>
            <a:picLocks noChangeAspect="1"/>
          </p:cNvPicPr>
          <p:nvPr/>
        </p:nvPicPr>
        <p:blipFill>
          <a:blip r:embed="rId4" cstate="print"/>
          <a:stretch>
            <a:fillRect/>
          </a:stretch>
        </p:blipFill>
        <p:spPr>
          <a:xfrm>
            <a:off x="0" y="4956128"/>
            <a:ext cx="9145588" cy="188960"/>
          </a:xfrm>
          <a:prstGeom prst="rect">
            <a:avLst/>
          </a:prstGeom>
        </p:spPr>
      </p:pic>
    </p:spTree>
    <p:extLst>
      <p:ext uri="{BB962C8B-B14F-4D97-AF65-F5344CB8AC3E}">
        <p14:creationId xmlns:p14="http://schemas.microsoft.com/office/powerpoint/2010/main" xmlns:p15="http://schemas.microsoft.com/office/powerpoint/2012/main" xmlns="" val="358937537"/>
      </p:ext>
    </p:extLst>
  </p:cSld>
  <p:clrMapOvr>
    <a:masterClrMapping/>
  </p:clrMapOvr>
  <mc:AlternateContent xmlns:mc="http://schemas.openxmlformats.org/markup-compatibility/2006">
    <mc:Choice xmlns:p14="http://schemas.microsoft.com/office/powerpoint/2010/main" xmlns:p15="http://schemas.microsoft.com/office/powerpoint/2012/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900" decel="100000" fill="hold"/>
                                        <p:tgtEl>
                                          <p:spTgt spid="7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 presetClass="entr" presetSubtype="1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heckerboard(across)">
                                      <p:cBhvr>
                                        <p:cTn id="14" dur="500"/>
                                        <p:tgtEl>
                                          <p:spTgt spid="4"/>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checkerboard(across)">
                                      <p:cBhvr>
                                        <p:cTn id="18" dur="500"/>
                                        <p:tgtEl>
                                          <p:spTgt spid="19"/>
                                        </p:tgtEl>
                                      </p:cBhvr>
                                    </p:animEffect>
                                  </p:childTnLst>
                                </p:cTn>
                              </p:par>
                            </p:childTnLst>
                          </p:cTn>
                        </p:par>
                        <p:par>
                          <p:cTn id="19" fill="hold">
                            <p:stCondLst>
                              <p:cond delay="2000"/>
                            </p:stCondLst>
                            <p:childTnLst>
                              <p:par>
                                <p:cTn id="20" presetID="5"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09.30"/>
  <p:tag name="AS_TITLE" val="Aspose.Slides for .NET 2.0"/>
  <p:tag name="AS_VERSION" val="16.9.0.0"/>
  <p:tag name="ISPRING_PRESENTATION_TITLE" val="www.33ppt.c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a:noFill/>
        </a:ln>
        <a:extLst>
          <a:ext uri="{91240B29-F687-4F45-9708-019B960494DF}">
            <a14:hiddenLine xmlns:a14="http://schemas.microsoft.com/office/drawing/2010/main" xmlns:p15="http://schemas.microsoft.com/office/powerpoint/2012/main" xmlns:p14="http://schemas.microsoft.com/office/powerpoint/2010/main" xmlns="" xmlns:p="http://schemas.openxmlformats.org/presentationml/2006/main" xmlns:r="http://schemas.openxmlformats.org/officeDocument/2006/relationships" w="9525">
              <a:solidFill>
                <a:srgbClr val="000000"/>
              </a:solidFill>
              <a:miter lim="800000"/>
              <a:headEnd/>
              <a:tailEnd/>
            </a14:hiddenLine>
          </a:ext>
        </a:extLst>
      </a:spPr>
      <a:bodyPr rot="10800000" lIns="91457" tIns="45728" rIns="91457" bIns="45728"/>
      <a:lstStyle>
        <a:defPPr algn="l" defTabSz="914874">
          <a:defRPr sz="2000" b="0">
            <a:latin typeface="微软雅黑" pitchFamily="34" charset="-122"/>
            <a:ea typeface="微软雅黑" panose="020B0503020204020204" pitchFamily="34" charset="-122"/>
          </a:defRPr>
        </a:defPPr>
      </a:lstStyle>
    </a:sp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4643</TotalTime>
  <Words>7819</Words>
  <Application>Microsoft Office PowerPoint</Application>
  <PresentationFormat>自定义</PresentationFormat>
  <Paragraphs>394</Paragraphs>
  <Slides>44</Slides>
  <Notes>9</Notes>
  <HiddenSlides>0</HiddenSlides>
  <MMClips>1</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Manager>www.v5ppt.com</Manager>
  <Company>苏州珀菲科特网络科技有限公司</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www.v5ppt.com</dc:title>
  <dc:subject>www.v5ppt.com</dc:subject>
  <dc:creator>www.v5ppt.com</dc:creator>
  <cp:keywords>更多精品文档，请访问www.v5ppt.com</cp:keywords>
  <dc:description>更多精品文档，请访问www.v5ppt.com</dc:description>
  <cp:lastModifiedBy>Administrator</cp:lastModifiedBy>
  <cp:revision>279</cp:revision>
  <dcterms:created xsi:type="dcterms:W3CDTF">2008-03-10T09:13:42Z</dcterms:created>
  <dcterms:modified xsi:type="dcterms:W3CDTF">2019-08-13T03:07:40Z</dcterms:modified>
  <cp:category>www.v5ppt.com</cp:category>
</cp:coreProperties>
</file>