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8"/>
  </p:notesMasterIdLst>
  <p:sldIdLst>
    <p:sldId id="294" r:id="rId2"/>
    <p:sldId id="257" r:id="rId3"/>
    <p:sldId id="258" r:id="rId4"/>
    <p:sldId id="259" r:id="rId5"/>
    <p:sldId id="274" r:id="rId6"/>
    <p:sldId id="273" r:id="rId7"/>
    <p:sldId id="260" r:id="rId8"/>
    <p:sldId id="270" r:id="rId9"/>
    <p:sldId id="271" r:id="rId10"/>
    <p:sldId id="262" r:id="rId11"/>
    <p:sldId id="288" r:id="rId12"/>
    <p:sldId id="266" r:id="rId13"/>
    <p:sldId id="289" r:id="rId14"/>
    <p:sldId id="263" r:id="rId15"/>
    <p:sldId id="264" r:id="rId16"/>
    <p:sldId id="293" r:id="rId1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88F66"/>
    <a:srgbClr val="FFD302"/>
    <a:srgbClr val="70A44F"/>
    <a:srgbClr val="0A6546"/>
    <a:srgbClr val="14C97A"/>
    <a:srgbClr val="079066"/>
    <a:srgbClr val="9FE698"/>
    <a:srgbClr val="02C978"/>
    <a:srgbClr val="F7BD01"/>
    <a:srgbClr val="FFFF9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81" autoAdjust="0"/>
    <p:restoredTop sz="94474" autoAdjust="0"/>
  </p:normalViewPr>
  <p:slideViewPr>
    <p:cSldViewPr snapToGrid="0">
      <p:cViewPr varScale="1">
        <p:scale>
          <a:sx n="80" d="100"/>
          <a:sy n="80" d="100"/>
        </p:scale>
        <p:origin x="-354" y="-96"/>
      </p:cViewPr>
      <p:guideLst>
        <p:guide orient="horz" pos="799"/>
        <p:guide orient="horz" pos="2128"/>
        <p:guide pos="3840"/>
      </p:guideLst>
    </p:cSldViewPr>
  </p:slideViewPr>
  <p:notesTextViewPr>
    <p:cViewPr>
      <p:scale>
        <a:sx n="1" d="1"/>
        <a:sy n="1" d="1"/>
      </p:scale>
      <p:origin x="0" y="0"/>
    </p:cViewPr>
  </p:notesTextViewPr>
  <p:sorterViewPr>
    <p:cViewPr>
      <p:scale>
        <a:sx n="60" d="100"/>
        <a:sy n="6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E97F082-C45D-44A1-A6F9-81184D6DA40E}" type="datetimeFigureOut">
              <a:rPr lang="zh-CN" altLang="en-US" smtClean="0"/>
              <a:pPr/>
              <a:t>2019/9/15 Sunday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F58692-A523-4044-82AE-C8DE10F0E727}"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DF58692-A523-4044-82AE-C8DE10F0E727}" type="slidenum">
              <a:rPr lang="zh-CN" altLang="en-US" smtClean="0"/>
              <a:pPr/>
              <a:t>4</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smtClean="0"/>
              <a:t>单击此处编辑母版副标题样式</a:t>
            </a:r>
            <a:endParaRPr lang="zh-CN" altLang="en-US" dirty="0"/>
          </a:p>
        </p:txBody>
      </p:sp>
      <p:sp>
        <p:nvSpPr>
          <p:cNvPr id="4" name="日期占位符 3"/>
          <p:cNvSpPr>
            <a:spLocks noGrp="1"/>
          </p:cNvSpPr>
          <p:nvPr>
            <p:ph type="dt" sz="half" idx="10"/>
          </p:nvPr>
        </p:nvSpPr>
        <p:spPr/>
        <p:txBody>
          <a:bodyPr/>
          <a:lstStyle/>
          <a:p>
            <a:fld id="{46843C74-ED99-4BB9-801B-11B096D3DBE5}" type="datetime1">
              <a:rPr lang="zh-CN" altLang="en-US" smtClean="0"/>
              <a:pPr/>
              <a:t>2019/9/15 Sunday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a:xfrm>
            <a:off x="9180444" y="6343101"/>
            <a:ext cx="2743200" cy="365125"/>
          </a:xfrm>
        </p:spPr>
        <p:txBody>
          <a:bodyPr/>
          <a:lstStyle>
            <a:lvl1pPr>
              <a:defRPr sz="2400" b="1">
                <a:solidFill>
                  <a:schemeClr val="bg2">
                    <a:lumMod val="25000"/>
                  </a:schemeClr>
                </a:solidFill>
              </a:defRPr>
            </a:lvl1pPr>
          </a:lstStyle>
          <a:p>
            <a:fld id="{FB7A3ED1-8A86-444E-A5FA-8BBDB1966EAF}" type="slidenum">
              <a:rPr lang="zh-CN" altLang="en-US" smtClean="0"/>
              <a:pPr/>
              <a:t>‹#›</a:t>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2250107-EE8C-4D97-8957-14295AECB027}" type="datetime1">
              <a:rPr lang="zh-CN" altLang="en-US" smtClean="0"/>
              <a:pPr/>
              <a:t>2019/9/15 Sunday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B7A3ED1-8A86-444E-A5FA-8BBDB1966EAF}"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2"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2"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0920A5C-6652-4EEA-A1EB-AEDA741DD316}" type="datetime1">
              <a:rPr lang="zh-CN" altLang="en-US" smtClean="0"/>
              <a:pPr/>
              <a:t>2019/9/15 Sunday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B7A3ED1-8A86-444E-A5FA-8BBDB1966EAF}"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print"/>
          <a:srcRect b="9944"/>
          <a:stretch>
            <a:fillRect/>
          </a:stretch>
        </p:blipFill>
        <p:spPr>
          <a:xfrm>
            <a:off x="0" y="-1"/>
            <a:ext cx="12192000" cy="6858001"/>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print"/>
          <a:srcRect b="9944"/>
          <a:stretch>
            <a:fillRect/>
          </a:stretch>
        </p:blipFill>
        <p:spPr>
          <a:xfrm>
            <a:off x="0" y="-1"/>
            <a:ext cx="12192000" cy="6858001"/>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内容页">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AB2DA330-99E0-4B4D-9C61-82CFEE5A232F}" type="datetimeFigureOut">
              <a:rPr lang="zh-CN" altLang="en-US" smtClean="0"/>
              <a:pPr/>
              <a:t>2019/9/15 Sunday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8E02866-32EA-4EDE-B1EF-E5D366E4AC42}"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4ADD600-50CE-4401-AA4A-563147471833}" type="datetime1">
              <a:rPr lang="zh-CN" altLang="en-US" smtClean="0"/>
              <a:pPr/>
              <a:t>2019/9/15 Sunday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a:xfrm>
            <a:off x="11314045" y="6356354"/>
            <a:ext cx="692427" cy="365125"/>
          </a:xfrm>
        </p:spPr>
        <p:txBody>
          <a:bodyPr/>
          <a:lstStyle>
            <a:lvl1pPr algn="ctr">
              <a:defRPr/>
            </a:lvl1pPr>
          </a:lstStyle>
          <a:p>
            <a:fld id="{FB7A3ED1-8A86-444E-A5FA-8BBDB1966EAF}" type="slidenum">
              <a:rPr lang="zh-CN" altLang="en-US" smtClean="0"/>
              <a:pPr/>
              <a:t>‹#›</a:t>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42"/>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67"/>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F84801EC-9F3D-470C-AD5F-2B9ECA22A2FB}" type="datetime1">
              <a:rPr lang="zh-CN" altLang="en-US" smtClean="0"/>
              <a:pPr/>
              <a:t>2019/9/15 Sunday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B7A3ED1-8A86-444E-A5FA-8BBDB1966EAF}"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A81BE86-2B54-4382-BA4C-835C3A32C91F}" type="datetime1">
              <a:rPr lang="zh-CN" altLang="en-US" smtClean="0"/>
              <a:pPr/>
              <a:t>2019/9/15 Sunday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B7A3ED1-8A86-444E-A5FA-8BBDB1966EAF}"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9"/>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9"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2"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2"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F3447CCE-D779-432F-8FC5-4130B1201ED2}" type="datetime1">
              <a:rPr lang="zh-CN" altLang="en-US" smtClean="0"/>
              <a:pPr/>
              <a:t>2019/9/15 Sunday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B7A3ED1-8A86-444E-A5FA-8BBDB1966EAF}"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CE7ED65-25AC-441A-B357-14785A1BA783}" type="datetime1">
              <a:rPr lang="zh-CN" altLang="en-US" smtClean="0"/>
              <a:pPr/>
              <a:t>2019/9/15 Sunday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B7A3ED1-8A86-444E-A5FA-8BBDB1966EAF}"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7650701-3FB5-446A-A38D-DB96D82F9E97}" type="datetime1">
              <a:rPr lang="zh-CN" altLang="en-US" smtClean="0"/>
              <a:pPr/>
              <a:t>2019/9/15 Sunday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B7A3ED1-8A86-444E-A5FA-8BBDB1966EAF}"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9"/>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512C2FD-24C2-45B7-B72E-D58BF22E2223}" type="datetime1">
              <a:rPr lang="zh-CN" altLang="en-US" smtClean="0"/>
              <a:pPr/>
              <a:t>2019/9/15 Sunday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B7A3ED1-8A86-444E-A5FA-8BBDB1966EAF}"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9"/>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E2B1240-9B7E-4761-9FE6-C82EECC08883}" type="datetime1">
              <a:rPr lang="zh-CN" altLang="en-US" smtClean="0"/>
              <a:pPr/>
              <a:t>2019/9/15 Sunday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B7A3ED1-8A86-444E-A5FA-8BBDB1966EAF}"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B744549-2AC9-477A-A22E-49B00DC4E0A1}" type="datetime1">
              <a:rPr lang="zh-CN" altLang="en-US" smtClean="0"/>
              <a:pPr/>
              <a:t>2019/9/15 Sunday</a:t>
            </a:fld>
            <a:endParaRPr lang="zh-CN" altLang="en-US"/>
          </a:p>
        </p:txBody>
      </p:sp>
      <p:sp>
        <p:nvSpPr>
          <p:cNvPr id="5" name="页脚占位符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7" name="圆角矩形 6"/>
          <p:cNvSpPr/>
          <p:nvPr userDrawn="1"/>
        </p:nvSpPr>
        <p:spPr>
          <a:xfrm>
            <a:off x="11887201" y="6294787"/>
            <a:ext cx="79515" cy="470453"/>
          </a:xfrm>
          <a:prstGeom prst="roundRect">
            <a:avLst>
              <a:gd name="adj" fmla="val 0"/>
            </a:avLst>
          </a:prstGeom>
          <a:solidFill>
            <a:srgbClr val="14C9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6" name="灯片编号占位符 5"/>
          <p:cNvSpPr>
            <a:spLocks noGrp="1"/>
          </p:cNvSpPr>
          <p:nvPr>
            <p:ph type="sldNum" sz="quarter" idx="4"/>
          </p:nvPr>
        </p:nvSpPr>
        <p:spPr>
          <a:xfrm>
            <a:off x="11224588" y="6343102"/>
            <a:ext cx="702365" cy="365125"/>
          </a:xfrm>
          <a:prstGeom prst="rect">
            <a:avLst/>
          </a:prstGeom>
        </p:spPr>
        <p:txBody>
          <a:bodyPr vert="horz" lIns="91440" tIns="45720" rIns="91440" bIns="45720" rtlCol="0" anchor="ctr"/>
          <a:lstStyle>
            <a:lvl1pPr algn="r">
              <a:defRPr sz="2800">
                <a:solidFill>
                  <a:schemeClr val="bg2">
                    <a:lumMod val="25000"/>
                  </a:schemeClr>
                </a:solidFill>
              </a:defRPr>
            </a:lvl1pPr>
          </a:lstStyle>
          <a:p>
            <a:fld id="{FB7A3ED1-8A86-444E-A5FA-8BBDB1966EAF}" type="slidenum">
              <a:rPr lang="zh-CN" altLang="en-US" smtClean="0"/>
              <a:pPr/>
              <a:t>‹#›</a:t>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Layout" Target="../slideLayouts/slideLayout12.xml"/><Relationship Id="rId1" Type="http://schemas.openxmlformats.org/officeDocument/2006/relationships/tags" Target="../tags/tag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13.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QQ截图20190915091902.png"/>
          <p:cNvPicPr>
            <a:picLocks noChangeAspect="1"/>
          </p:cNvPicPr>
          <p:nvPr/>
        </p:nvPicPr>
        <p:blipFill>
          <a:blip r:embed="rId2" cstate="print"/>
          <a:stretch>
            <a:fillRect/>
          </a:stretch>
        </p:blipFill>
        <p:spPr>
          <a:xfrm>
            <a:off x="0" y="0"/>
            <a:ext cx="12192000" cy="6858000"/>
          </a:xfrm>
          <a:prstGeom prst="rect">
            <a:avLst/>
          </a:prstGeom>
        </p:spPr>
      </p:pic>
      <p:pic>
        <p:nvPicPr>
          <p:cNvPr id="3" name="图片 2" descr="timg.jpg"/>
          <p:cNvPicPr>
            <a:picLocks noChangeAspect="1"/>
          </p:cNvPicPr>
          <p:nvPr/>
        </p:nvPicPr>
        <p:blipFill>
          <a:blip r:embed="rId3" cstate="print"/>
          <a:stretch>
            <a:fillRect/>
          </a:stretch>
        </p:blipFill>
        <p:spPr>
          <a:xfrm>
            <a:off x="1" y="4577938"/>
            <a:ext cx="3241964" cy="2066306"/>
          </a:xfrm>
          <a:prstGeom prst="rect">
            <a:avLst/>
          </a:prstGeom>
        </p:spPr>
      </p:pic>
      <p:sp>
        <p:nvSpPr>
          <p:cNvPr id="4" name="TextBox 3"/>
          <p:cNvSpPr txBox="1"/>
          <p:nvPr/>
        </p:nvSpPr>
        <p:spPr>
          <a:xfrm>
            <a:off x="3586348" y="4619500"/>
            <a:ext cx="4852610" cy="646331"/>
          </a:xfrm>
          <a:prstGeom prst="rect">
            <a:avLst/>
          </a:prstGeom>
          <a:noFill/>
        </p:spPr>
        <p:txBody>
          <a:bodyPr wrap="none" rtlCol="0">
            <a:spAutoFit/>
          </a:bodyPr>
          <a:lstStyle/>
          <a:p>
            <a:r>
              <a:rPr lang="zh-CN" altLang="en-US" sz="3600" b="1" dirty="0" smtClean="0"/>
              <a:t>秭归县第一中学   张 高</a:t>
            </a:r>
            <a:endParaRPr lang="zh-CN" altLang="en-US" sz="36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3091973" y="1816847"/>
            <a:ext cx="2838183" cy="939800"/>
            <a:chOff x="3118863" y="1494119"/>
            <a:chExt cx="2838183" cy="939800"/>
          </a:xfrm>
        </p:grpSpPr>
        <p:grpSp>
          <p:nvGrpSpPr>
            <p:cNvPr id="2" name="组合 1"/>
            <p:cNvGrpSpPr/>
            <p:nvPr/>
          </p:nvGrpSpPr>
          <p:grpSpPr>
            <a:xfrm>
              <a:off x="3118863" y="1494119"/>
              <a:ext cx="2838183" cy="939800"/>
              <a:chOff x="5109029" y="1574801"/>
              <a:chExt cx="3904342" cy="1168399"/>
            </a:xfrm>
          </p:grpSpPr>
          <p:sp>
            <p:nvSpPr>
              <p:cNvPr id="12" name="矩形 11"/>
              <p:cNvSpPr/>
              <p:nvPr/>
            </p:nvSpPr>
            <p:spPr>
              <a:xfrm>
                <a:off x="6381247" y="1582057"/>
                <a:ext cx="2632124" cy="1161143"/>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109029" y="1574801"/>
                <a:ext cx="1270000" cy="116114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bg2">
                        <a:lumMod val="25000"/>
                      </a:schemeClr>
                    </a:solidFill>
                  </a:rPr>
                  <a:t>01</a:t>
                </a:r>
                <a:endParaRPr lang="zh-CN" altLang="en-US" sz="4800" dirty="0">
                  <a:solidFill>
                    <a:schemeClr val="bg2">
                      <a:lumMod val="25000"/>
                    </a:schemeClr>
                  </a:solidFill>
                </a:endParaRPr>
              </a:p>
            </p:txBody>
          </p:sp>
        </p:grpSp>
        <p:sp>
          <p:nvSpPr>
            <p:cNvPr id="4" name="文本框 3"/>
            <p:cNvSpPr txBox="1"/>
            <p:nvPr/>
          </p:nvSpPr>
          <p:spPr>
            <a:xfrm>
              <a:off x="4104383" y="1736689"/>
              <a:ext cx="1771015" cy="460375"/>
            </a:xfrm>
            <a:prstGeom prst="rect">
              <a:avLst/>
            </a:prstGeom>
            <a:noFill/>
          </p:spPr>
          <p:txBody>
            <a:bodyPr wrap="square" rtlCol="0">
              <a:spAutoFit/>
            </a:bodyPr>
            <a:lstStyle/>
            <a:p>
              <a:r>
                <a:rPr lang="zh-CN" altLang="en-US" sz="2400" dirty="0" smtClean="0">
                  <a:solidFill>
                    <a:schemeClr val="bg1"/>
                  </a:solidFill>
                </a:rPr>
                <a:t>什么是毒品</a:t>
              </a:r>
              <a:endParaRPr lang="zh-CN" altLang="en-US" dirty="0"/>
            </a:p>
          </p:txBody>
        </p:sp>
      </p:grpSp>
      <p:grpSp>
        <p:nvGrpSpPr>
          <p:cNvPr id="18" name="组合 17"/>
          <p:cNvGrpSpPr/>
          <p:nvPr/>
        </p:nvGrpSpPr>
        <p:grpSpPr>
          <a:xfrm>
            <a:off x="6606138" y="1814653"/>
            <a:ext cx="2840990" cy="939800"/>
            <a:chOff x="3118863" y="1494119"/>
            <a:chExt cx="2840990" cy="939800"/>
          </a:xfrm>
        </p:grpSpPr>
        <p:grpSp>
          <p:nvGrpSpPr>
            <p:cNvPr id="19" name="组合 18"/>
            <p:cNvGrpSpPr/>
            <p:nvPr/>
          </p:nvGrpSpPr>
          <p:grpSpPr>
            <a:xfrm>
              <a:off x="3118863" y="1494119"/>
              <a:ext cx="2838183" cy="939800"/>
              <a:chOff x="5109029" y="1574801"/>
              <a:chExt cx="3904342" cy="1168399"/>
            </a:xfrm>
          </p:grpSpPr>
          <p:sp>
            <p:nvSpPr>
              <p:cNvPr id="21" name="矩形 20"/>
              <p:cNvSpPr/>
              <p:nvPr/>
            </p:nvSpPr>
            <p:spPr>
              <a:xfrm>
                <a:off x="6381247" y="1582057"/>
                <a:ext cx="2632124" cy="1161143"/>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5109029" y="1574801"/>
                <a:ext cx="1270000" cy="116114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bg2">
                        <a:lumMod val="25000"/>
                      </a:schemeClr>
                    </a:solidFill>
                  </a:rPr>
                  <a:t>02</a:t>
                </a:r>
                <a:endParaRPr lang="zh-CN" altLang="en-US" sz="4800" dirty="0">
                  <a:solidFill>
                    <a:schemeClr val="bg2">
                      <a:lumMod val="25000"/>
                    </a:schemeClr>
                  </a:solidFill>
                </a:endParaRPr>
              </a:p>
            </p:txBody>
          </p:sp>
        </p:grpSp>
        <p:sp>
          <p:nvSpPr>
            <p:cNvPr id="20" name="文本框 19"/>
            <p:cNvSpPr txBox="1"/>
            <p:nvPr/>
          </p:nvSpPr>
          <p:spPr>
            <a:xfrm>
              <a:off x="4244718" y="1738594"/>
              <a:ext cx="1715135" cy="460375"/>
            </a:xfrm>
            <a:prstGeom prst="rect">
              <a:avLst/>
            </a:prstGeom>
            <a:noFill/>
          </p:spPr>
          <p:txBody>
            <a:bodyPr wrap="square" rtlCol="0">
              <a:spAutoFit/>
            </a:bodyPr>
            <a:lstStyle/>
            <a:p>
              <a:r>
                <a:rPr lang="zh-CN" altLang="en-US" sz="2400" dirty="0" smtClean="0">
                  <a:solidFill>
                    <a:schemeClr val="bg1"/>
                  </a:solidFill>
                </a:rPr>
                <a:t>什么是吸毒</a:t>
              </a:r>
              <a:endParaRPr lang="zh-CN" altLang="en-US" dirty="0"/>
            </a:p>
          </p:txBody>
        </p:sp>
      </p:grpSp>
      <p:grpSp>
        <p:nvGrpSpPr>
          <p:cNvPr id="23" name="组合 22"/>
          <p:cNvGrpSpPr/>
          <p:nvPr/>
        </p:nvGrpSpPr>
        <p:grpSpPr>
          <a:xfrm>
            <a:off x="3093499" y="4462789"/>
            <a:ext cx="2870835" cy="956814"/>
            <a:chOff x="3130928" y="1486508"/>
            <a:chExt cx="2870835" cy="956814"/>
          </a:xfrm>
        </p:grpSpPr>
        <p:grpSp>
          <p:nvGrpSpPr>
            <p:cNvPr id="24" name="组合 23"/>
            <p:cNvGrpSpPr/>
            <p:nvPr/>
          </p:nvGrpSpPr>
          <p:grpSpPr>
            <a:xfrm>
              <a:off x="3130928" y="1486508"/>
              <a:ext cx="2826118" cy="956814"/>
              <a:chOff x="5125626" y="1565339"/>
              <a:chExt cx="3887745" cy="1189552"/>
            </a:xfrm>
          </p:grpSpPr>
          <p:sp>
            <p:nvSpPr>
              <p:cNvPr id="26" name="矩形 25"/>
              <p:cNvSpPr/>
              <p:nvPr/>
            </p:nvSpPr>
            <p:spPr>
              <a:xfrm>
                <a:off x="6381247" y="1565339"/>
                <a:ext cx="2632124" cy="1161143"/>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5125626" y="1593748"/>
                <a:ext cx="1270000" cy="1161143"/>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bg2">
                        <a:lumMod val="25000"/>
                      </a:schemeClr>
                    </a:solidFill>
                  </a:rPr>
                  <a:t>03</a:t>
                </a:r>
                <a:endParaRPr lang="zh-CN" altLang="en-US" sz="4800" dirty="0">
                  <a:solidFill>
                    <a:schemeClr val="bg2">
                      <a:lumMod val="25000"/>
                    </a:schemeClr>
                  </a:solidFill>
                </a:endParaRPr>
              </a:p>
            </p:txBody>
          </p:sp>
        </p:grpSp>
        <p:sp>
          <p:nvSpPr>
            <p:cNvPr id="25" name="文本框 24"/>
            <p:cNvSpPr txBox="1"/>
            <p:nvPr/>
          </p:nvSpPr>
          <p:spPr>
            <a:xfrm>
              <a:off x="4114543" y="1723363"/>
              <a:ext cx="1887220" cy="460375"/>
            </a:xfrm>
            <a:prstGeom prst="rect">
              <a:avLst/>
            </a:prstGeom>
            <a:noFill/>
          </p:spPr>
          <p:txBody>
            <a:bodyPr wrap="square" rtlCol="0">
              <a:spAutoFit/>
            </a:bodyPr>
            <a:lstStyle/>
            <a:p>
              <a:r>
                <a:rPr lang="zh-CN" altLang="en-US" sz="2400" dirty="0" smtClean="0">
                  <a:solidFill>
                    <a:schemeClr val="bg1"/>
                  </a:solidFill>
                </a:rPr>
                <a:t>毒品的危害</a:t>
              </a:r>
            </a:p>
          </p:txBody>
        </p:sp>
      </p:grpSp>
      <p:grpSp>
        <p:nvGrpSpPr>
          <p:cNvPr id="28" name="组合 27"/>
          <p:cNvGrpSpPr/>
          <p:nvPr/>
        </p:nvGrpSpPr>
        <p:grpSpPr>
          <a:xfrm>
            <a:off x="6608859" y="4480064"/>
            <a:ext cx="2838183" cy="939800"/>
            <a:chOff x="3118863" y="1494119"/>
            <a:chExt cx="2838183" cy="939800"/>
          </a:xfrm>
        </p:grpSpPr>
        <p:grpSp>
          <p:nvGrpSpPr>
            <p:cNvPr id="29" name="组合 28"/>
            <p:cNvGrpSpPr/>
            <p:nvPr/>
          </p:nvGrpSpPr>
          <p:grpSpPr>
            <a:xfrm>
              <a:off x="3118863" y="1494119"/>
              <a:ext cx="2838183" cy="939800"/>
              <a:chOff x="5109029" y="1574801"/>
              <a:chExt cx="3904342" cy="1168399"/>
            </a:xfrm>
          </p:grpSpPr>
          <p:sp>
            <p:nvSpPr>
              <p:cNvPr id="31" name="矩形 30"/>
              <p:cNvSpPr/>
              <p:nvPr/>
            </p:nvSpPr>
            <p:spPr>
              <a:xfrm>
                <a:off x="6381247" y="1582057"/>
                <a:ext cx="2632124" cy="1161143"/>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5109029" y="1574801"/>
                <a:ext cx="1270000" cy="116114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bg2">
                        <a:lumMod val="25000"/>
                      </a:schemeClr>
                    </a:solidFill>
                  </a:rPr>
                  <a:t>04</a:t>
                </a:r>
                <a:endParaRPr lang="zh-CN" altLang="en-US" sz="4800" dirty="0">
                  <a:solidFill>
                    <a:schemeClr val="bg2">
                      <a:lumMod val="25000"/>
                    </a:schemeClr>
                  </a:solidFill>
                </a:endParaRPr>
              </a:p>
            </p:txBody>
          </p:sp>
        </p:grpSp>
        <p:sp>
          <p:nvSpPr>
            <p:cNvPr id="30" name="文本框 29"/>
            <p:cNvSpPr txBox="1"/>
            <p:nvPr/>
          </p:nvSpPr>
          <p:spPr>
            <a:xfrm>
              <a:off x="4129783" y="1736689"/>
              <a:ext cx="1826895" cy="460375"/>
            </a:xfrm>
            <a:prstGeom prst="rect">
              <a:avLst/>
            </a:prstGeom>
            <a:noFill/>
          </p:spPr>
          <p:txBody>
            <a:bodyPr wrap="square" rtlCol="0">
              <a:spAutoFit/>
            </a:bodyPr>
            <a:lstStyle/>
            <a:p>
              <a:r>
                <a:rPr lang="zh-CN" altLang="en-US" sz="2400" dirty="0" smtClean="0">
                  <a:solidFill>
                    <a:schemeClr val="bg1"/>
                  </a:solidFill>
                </a:rPr>
                <a:t>毒品的防范</a:t>
              </a:r>
            </a:p>
          </p:txBody>
        </p:sp>
      </p:grpSp>
      <p:sp>
        <p:nvSpPr>
          <p:cNvPr id="3" name="直角三角形 2"/>
          <p:cNvSpPr/>
          <p:nvPr/>
        </p:nvSpPr>
        <p:spPr>
          <a:xfrm>
            <a:off x="0" y="5589587"/>
            <a:ext cx="1771650" cy="1268413"/>
          </a:xfrm>
          <a:prstGeom prst="rtTriangle">
            <a:avLst/>
          </a:prstGeom>
          <a:solidFill>
            <a:srgbClr val="079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直角三角形 33"/>
          <p:cNvSpPr/>
          <p:nvPr/>
        </p:nvSpPr>
        <p:spPr>
          <a:xfrm rot="10800000">
            <a:off x="10420350" y="0"/>
            <a:ext cx="1771650" cy="1268413"/>
          </a:xfrm>
          <a:prstGeom prst="rtTriangle">
            <a:avLst/>
          </a:prstGeom>
          <a:solidFill>
            <a:srgbClr val="14C9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34"/>
          <p:cNvSpPr/>
          <p:nvPr/>
        </p:nvSpPr>
        <p:spPr>
          <a:xfrm>
            <a:off x="1531500" y="4714644"/>
            <a:ext cx="866273" cy="577516"/>
          </a:xfrm>
          <a:custGeom>
            <a:avLst/>
            <a:gdLst>
              <a:gd name="connsiteX0" fmla="*/ 0 w 866273"/>
              <a:gd name="connsiteY0" fmla="*/ 64168 h 577516"/>
              <a:gd name="connsiteX1" fmla="*/ 866273 w 866273"/>
              <a:gd name="connsiteY1" fmla="*/ 0 h 577516"/>
              <a:gd name="connsiteX2" fmla="*/ 401052 w 866273"/>
              <a:gd name="connsiteY2" fmla="*/ 577516 h 577516"/>
              <a:gd name="connsiteX3" fmla="*/ 0 w 866273"/>
              <a:gd name="connsiteY3" fmla="*/ 64168 h 577516"/>
            </a:gdLst>
            <a:ahLst/>
            <a:cxnLst>
              <a:cxn ang="0">
                <a:pos x="connsiteX0" y="connsiteY0"/>
              </a:cxn>
              <a:cxn ang="0">
                <a:pos x="connsiteX1" y="connsiteY1"/>
              </a:cxn>
              <a:cxn ang="0">
                <a:pos x="connsiteX2" y="connsiteY2"/>
              </a:cxn>
              <a:cxn ang="0">
                <a:pos x="connsiteX3" y="connsiteY3"/>
              </a:cxn>
            </a:cxnLst>
            <a:rect l="l" t="t" r="r" b="b"/>
            <a:pathLst>
              <a:path w="866273" h="577516">
                <a:moveTo>
                  <a:pt x="0" y="64168"/>
                </a:moveTo>
                <a:lnTo>
                  <a:pt x="866273" y="0"/>
                </a:lnTo>
                <a:lnTo>
                  <a:pt x="401052" y="577516"/>
                </a:lnTo>
                <a:lnTo>
                  <a:pt x="0" y="64168"/>
                </a:lnTo>
                <a:close/>
              </a:path>
            </a:pathLst>
          </a:custGeom>
          <a:solidFill>
            <a:srgbClr val="FFD3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3091973" y="3641561"/>
            <a:ext cx="368969" cy="352927"/>
          </a:xfrm>
          <a:custGeom>
            <a:avLst/>
            <a:gdLst>
              <a:gd name="connsiteX0" fmla="*/ 0 w 368969"/>
              <a:gd name="connsiteY0" fmla="*/ 0 h 352927"/>
              <a:gd name="connsiteX1" fmla="*/ 368969 w 368969"/>
              <a:gd name="connsiteY1" fmla="*/ 48127 h 352927"/>
              <a:gd name="connsiteX2" fmla="*/ 112295 w 368969"/>
              <a:gd name="connsiteY2" fmla="*/ 352927 h 352927"/>
              <a:gd name="connsiteX3" fmla="*/ 0 w 368969"/>
              <a:gd name="connsiteY3" fmla="*/ 0 h 352927"/>
            </a:gdLst>
            <a:ahLst/>
            <a:cxnLst>
              <a:cxn ang="0">
                <a:pos x="connsiteX0" y="connsiteY0"/>
              </a:cxn>
              <a:cxn ang="0">
                <a:pos x="connsiteX1" y="connsiteY1"/>
              </a:cxn>
              <a:cxn ang="0">
                <a:pos x="connsiteX2" y="connsiteY2"/>
              </a:cxn>
              <a:cxn ang="0">
                <a:pos x="connsiteX3" y="connsiteY3"/>
              </a:cxn>
            </a:cxnLst>
            <a:rect l="l" t="t" r="r" b="b"/>
            <a:pathLst>
              <a:path w="368969" h="352927">
                <a:moveTo>
                  <a:pt x="0" y="0"/>
                </a:moveTo>
                <a:lnTo>
                  <a:pt x="368969" y="48127"/>
                </a:lnTo>
                <a:lnTo>
                  <a:pt x="112295" y="352927"/>
                </a:lnTo>
                <a:lnTo>
                  <a:pt x="0" y="0"/>
                </a:lnTo>
                <a:close/>
              </a:path>
            </a:pathLst>
          </a:custGeom>
          <a:solidFill>
            <a:srgbClr val="5698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rot="1819132">
            <a:off x="2058845" y="3472721"/>
            <a:ext cx="753979" cy="577515"/>
          </a:xfrm>
          <a:custGeom>
            <a:avLst/>
            <a:gdLst>
              <a:gd name="connsiteX0" fmla="*/ 0 w 753979"/>
              <a:gd name="connsiteY0" fmla="*/ 0 h 577515"/>
              <a:gd name="connsiteX1" fmla="*/ 48126 w 753979"/>
              <a:gd name="connsiteY1" fmla="*/ 577515 h 577515"/>
              <a:gd name="connsiteX2" fmla="*/ 753979 w 753979"/>
              <a:gd name="connsiteY2" fmla="*/ 513347 h 577515"/>
              <a:gd name="connsiteX3" fmla="*/ 0 w 753979"/>
              <a:gd name="connsiteY3" fmla="*/ 0 h 577515"/>
            </a:gdLst>
            <a:ahLst/>
            <a:cxnLst>
              <a:cxn ang="0">
                <a:pos x="connsiteX0" y="connsiteY0"/>
              </a:cxn>
              <a:cxn ang="0">
                <a:pos x="connsiteX1" y="connsiteY1"/>
              </a:cxn>
              <a:cxn ang="0">
                <a:pos x="connsiteX2" y="connsiteY2"/>
              </a:cxn>
              <a:cxn ang="0">
                <a:pos x="connsiteX3" y="connsiteY3"/>
              </a:cxn>
            </a:cxnLst>
            <a:rect l="l" t="t" r="r" b="b"/>
            <a:pathLst>
              <a:path w="753979" h="577515">
                <a:moveTo>
                  <a:pt x="0" y="0"/>
                </a:moveTo>
                <a:lnTo>
                  <a:pt x="48126" y="577515"/>
                </a:lnTo>
                <a:lnTo>
                  <a:pt x="753979" y="513347"/>
                </a:lnTo>
                <a:lnTo>
                  <a:pt x="0" y="0"/>
                </a:ln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37"/>
          <p:cNvSpPr/>
          <p:nvPr/>
        </p:nvSpPr>
        <p:spPr>
          <a:xfrm>
            <a:off x="2619837" y="5589587"/>
            <a:ext cx="1090863" cy="561475"/>
          </a:xfrm>
          <a:custGeom>
            <a:avLst/>
            <a:gdLst>
              <a:gd name="connsiteX0" fmla="*/ 433136 w 1090863"/>
              <a:gd name="connsiteY0" fmla="*/ 0 h 561474"/>
              <a:gd name="connsiteX1" fmla="*/ 0 w 1090863"/>
              <a:gd name="connsiteY1" fmla="*/ 561474 h 561474"/>
              <a:gd name="connsiteX2" fmla="*/ 1090863 w 1090863"/>
              <a:gd name="connsiteY2" fmla="*/ 256674 h 561474"/>
              <a:gd name="connsiteX3" fmla="*/ 481263 w 1090863"/>
              <a:gd name="connsiteY3" fmla="*/ 16042 h 561474"/>
              <a:gd name="connsiteX4" fmla="*/ 433136 w 1090863"/>
              <a:gd name="connsiteY4" fmla="*/ 0 h 561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0863" h="561474">
                <a:moveTo>
                  <a:pt x="433136" y="0"/>
                </a:moveTo>
                <a:lnTo>
                  <a:pt x="0" y="561474"/>
                </a:lnTo>
                <a:lnTo>
                  <a:pt x="1090863" y="256674"/>
                </a:lnTo>
                <a:lnTo>
                  <a:pt x="481263" y="16042"/>
                </a:lnTo>
                <a:lnTo>
                  <a:pt x="433136" y="0"/>
                </a:lnTo>
                <a:close/>
              </a:path>
            </a:pathLst>
          </a:custGeom>
          <a:solidFill>
            <a:srgbClr val="00CB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blinds/>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空心弧 3"/>
          <p:cNvSpPr/>
          <p:nvPr/>
        </p:nvSpPr>
        <p:spPr>
          <a:xfrm>
            <a:off x="4355110" y="2085877"/>
            <a:ext cx="3517900" cy="3517900"/>
          </a:xfrm>
          <a:prstGeom prst="blockArc">
            <a:avLst>
              <a:gd name="adj1" fmla="val 10800000"/>
              <a:gd name="adj2" fmla="val 14392670"/>
              <a:gd name="adj3" fmla="val 6849"/>
            </a:avLst>
          </a:prstGeom>
          <a:noFill/>
          <a:ln>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262626"/>
              </a:solidFill>
            </a:endParaRPr>
          </a:p>
        </p:txBody>
      </p:sp>
      <p:sp>
        <p:nvSpPr>
          <p:cNvPr id="7" name="空心弧 6"/>
          <p:cNvSpPr/>
          <p:nvPr/>
        </p:nvSpPr>
        <p:spPr>
          <a:xfrm rot="3630936">
            <a:off x="4367810" y="2085875"/>
            <a:ext cx="3517900" cy="3517900"/>
          </a:xfrm>
          <a:prstGeom prst="blockArc">
            <a:avLst>
              <a:gd name="adj1" fmla="val 10694605"/>
              <a:gd name="adj2" fmla="val 14392670"/>
              <a:gd name="adj3" fmla="val 6849"/>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262626"/>
              </a:solidFill>
            </a:endParaRPr>
          </a:p>
        </p:txBody>
      </p:sp>
      <p:sp>
        <p:nvSpPr>
          <p:cNvPr id="8" name="空心弧 7"/>
          <p:cNvSpPr/>
          <p:nvPr/>
        </p:nvSpPr>
        <p:spPr>
          <a:xfrm flipH="1">
            <a:off x="4367809" y="2086902"/>
            <a:ext cx="3517900" cy="3517900"/>
          </a:xfrm>
          <a:prstGeom prst="blockArc">
            <a:avLst>
              <a:gd name="adj1" fmla="val 10800000"/>
              <a:gd name="adj2" fmla="val 14392670"/>
              <a:gd name="adj3" fmla="val 6849"/>
            </a:avLst>
          </a:prstGeom>
          <a:noFill/>
          <a:ln>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sp>
        <p:nvSpPr>
          <p:cNvPr id="11" name="空心弧 10"/>
          <p:cNvSpPr/>
          <p:nvPr/>
        </p:nvSpPr>
        <p:spPr>
          <a:xfrm flipV="1">
            <a:off x="4355110" y="2073177"/>
            <a:ext cx="3517900" cy="3517900"/>
          </a:xfrm>
          <a:prstGeom prst="blockArc">
            <a:avLst>
              <a:gd name="adj1" fmla="val 10800000"/>
              <a:gd name="adj2" fmla="val 14392670"/>
              <a:gd name="adj3" fmla="val 6849"/>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sp>
        <p:nvSpPr>
          <p:cNvPr id="12" name="空心弧 11"/>
          <p:cNvSpPr/>
          <p:nvPr/>
        </p:nvSpPr>
        <p:spPr>
          <a:xfrm rot="17966628" flipV="1">
            <a:off x="4380510" y="2085878"/>
            <a:ext cx="3517900" cy="3517900"/>
          </a:xfrm>
          <a:prstGeom prst="blockArc">
            <a:avLst>
              <a:gd name="adj1" fmla="val 10681137"/>
              <a:gd name="adj2" fmla="val 14392670"/>
              <a:gd name="adj3" fmla="val 6849"/>
            </a:avLst>
          </a:prstGeom>
          <a:noFill/>
          <a:ln>
            <a:solidFill>
              <a:srgbClr val="22385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sp>
        <p:nvSpPr>
          <p:cNvPr id="13" name="空心弧 12"/>
          <p:cNvSpPr/>
          <p:nvPr/>
        </p:nvSpPr>
        <p:spPr>
          <a:xfrm flipH="1" flipV="1">
            <a:off x="4367809" y="2084851"/>
            <a:ext cx="3517900" cy="3517900"/>
          </a:xfrm>
          <a:prstGeom prst="blockArc">
            <a:avLst>
              <a:gd name="adj1" fmla="val 10800000"/>
              <a:gd name="adj2" fmla="val 14392670"/>
              <a:gd name="adj3" fmla="val 6849"/>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sp>
        <p:nvSpPr>
          <p:cNvPr id="9" name="椭圆 8"/>
          <p:cNvSpPr/>
          <p:nvPr/>
        </p:nvSpPr>
        <p:spPr>
          <a:xfrm>
            <a:off x="4818659" y="2549424"/>
            <a:ext cx="2609851" cy="2609851"/>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sp>
        <p:nvSpPr>
          <p:cNvPr id="14" name="任意多边形 13"/>
          <p:cNvSpPr/>
          <p:nvPr/>
        </p:nvSpPr>
        <p:spPr>
          <a:xfrm>
            <a:off x="2399310" y="3280340"/>
            <a:ext cx="2095500" cy="369429"/>
          </a:xfrm>
          <a:custGeom>
            <a:avLst/>
            <a:gdLst>
              <a:gd name="connsiteX0" fmla="*/ 1571625 w 1571625"/>
              <a:gd name="connsiteY0" fmla="*/ 0 h 185627"/>
              <a:gd name="connsiteX1" fmla="*/ 666750 w 1571625"/>
              <a:gd name="connsiteY1" fmla="*/ 180975 h 185627"/>
              <a:gd name="connsiteX2" fmla="*/ 0 w 1571625"/>
              <a:gd name="connsiteY2" fmla="*/ 114300 h 185627"/>
              <a:gd name="connsiteX0-1" fmla="*/ 1571625 w 1571625"/>
              <a:gd name="connsiteY0-2" fmla="*/ 0 h 256510"/>
              <a:gd name="connsiteX1-3" fmla="*/ 666750 w 1571625"/>
              <a:gd name="connsiteY1-4" fmla="*/ 180975 h 256510"/>
              <a:gd name="connsiteX2-5" fmla="*/ 0 w 1571625"/>
              <a:gd name="connsiteY2-6" fmla="*/ 114300 h 256510"/>
              <a:gd name="connsiteX0-7" fmla="*/ 1571625 w 1571625"/>
              <a:gd name="connsiteY0-8" fmla="*/ 0 h 268393"/>
              <a:gd name="connsiteX1-9" fmla="*/ 666750 w 1571625"/>
              <a:gd name="connsiteY1-10" fmla="*/ 180975 h 268393"/>
              <a:gd name="connsiteX2-11" fmla="*/ 0 w 1571625"/>
              <a:gd name="connsiteY2-12" fmla="*/ 114300 h 268393"/>
              <a:gd name="connsiteX0-13" fmla="*/ 1571625 w 1571625"/>
              <a:gd name="connsiteY0-14" fmla="*/ 0 h 264231"/>
              <a:gd name="connsiteX1-15" fmla="*/ 666750 w 1571625"/>
              <a:gd name="connsiteY1-16" fmla="*/ 180975 h 264231"/>
              <a:gd name="connsiteX2-17" fmla="*/ 0 w 1571625"/>
              <a:gd name="connsiteY2-18" fmla="*/ 114300 h 264231"/>
              <a:gd name="connsiteX0-19" fmla="*/ 1571625 w 1571625"/>
              <a:gd name="connsiteY0-20" fmla="*/ 0 h 264231"/>
              <a:gd name="connsiteX1-21" fmla="*/ 666750 w 1571625"/>
              <a:gd name="connsiteY1-22" fmla="*/ 180975 h 264231"/>
              <a:gd name="connsiteX2-23" fmla="*/ 0 w 1571625"/>
              <a:gd name="connsiteY2-24" fmla="*/ 114300 h 264231"/>
              <a:gd name="connsiteX0-25" fmla="*/ 1571625 w 1571625"/>
              <a:gd name="connsiteY0-26" fmla="*/ 0 h 255924"/>
              <a:gd name="connsiteX1-27" fmla="*/ 666750 w 1571625"/>
              <a:gd name="connsiteY1-28" fmla="*/ 180975 h 255924"/>
              <a:gd name="connsiteX2-29" fmla="*/ 0 w 1571625"/>
              <a:gd name="connsiteY2-30" fmla="*/ 114300 h 255924"/>
              <a:gd name="connsiteX0-31" fmla="*/ 1571625 w 1571625"/>
              <a:gd name="connsiteY0-32" fmla="*/ 0 h 277072"/>
              <a:gd name="connsiteX1-33" fmla="*/ 666750 w 1571625"/>
              <a:gd name="connsiteY1-34" fmla="*/ 180975 h 277072"/>
              <a:gd name="connsiteX2-35" fmla="*/ 0 w 1571625"/>
              <a:gd name="connsiteY2-36" fmla="*/ 114300 h 277072"/>
            </a:gdLst>
            <a:ahLst/>
            <a:cxnLst>
              <a:cxn ang="0">
                <a:pos x="connsiteX0-31" y="connsiteY0-32"/>
              </a:cxn>
              <a:cxn ang="0">
                <a:pos x="connsiteX1-33" y="connsiteY1-34"/>
              </a:cxn>
              <a:cxn ang="0">
                <a:pos x="connsiteX2-35" y="connsiteY2-36"/>
              </a:cxn>
            </a:cxnLst>
            <a:rect l="l" t="t" r="r" b="b"/>
            <a:pathLst>
              <a:path w="1571625" h="277072">
                <a:moveTo>
                  <a:pt x="1571625" y="0"/>
                </a:moveTo>
                <a:cubicBezTo>
                  <a:pt x="1345406" y="261937"/>
                  <a:pt x="1042987" y="371475"/>
                  <a:pt x="666750" y="180975"/>
                </a:cubicBezTo>
                <a:cubicBezTo>
                  <a:pt x="290513" y="-9525"/>
                  <a:pt x="192881" y="23812"/>
                  <a:pt x="0" y="114300"/>
                </a:cubicBezTo>
              </a:path>
            </a:pathLst>
          </a:custGeom>
          <a:ln w="38100">
            <a:solidFill>
              <a:srgbClr val="22385C"/>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sp>
        <p:nvSpPr>
          <p:cNvPr id="15" name="任意多边形 14"/>
          <p:cNvSpPr/>
          <p:nvPr/>
        </p:nvSpPr>
        <p:spPr>
          <a:xfrm>
            <a:off x="3605175" y="4512572"/>
            <a:ext cx="1104900" cy="345325"/>
          </a:xfrm>
          <a:custGeom>
            <a:avLst/>
            <a:gdLst>
              <a:gd name="connsiteX0" fmla="*/ 828675 w 828675"/>
              <a:gd name="connsiteY0" fmla="*/ 152400 h 152400"/>
              <a:gd name="connsiteX1" fmla="*/ 400050 w 828675"/>
              <a:gd name="connsiteY1" fmla="*/ 85725 h 152400"/>
              <a:gd name="connsiteX2" fmla="*/ 0 w 828675"/>
              <a:gd name="connsiteY2" fmla="*/ 0 h 152400"/>
              <a:gd name="connsiteX0-1" fmla="*/ 828675 w 828675"/>
              <a:gd name="connsiteY0-2" fmla="*/ 197895 h 258576"/>
              <a:gd name="connsiteX1-3" fmla="*/ 400050 w 828675"/>
              <a:gd name="connsiteY1-4" fmla="*/ 131220 h 258576"/>
              <a:gd name="connsiteX2-5" fmla="*/ 0 w 828675"/>
              <a:gd name="connsiteY2-6" fmla="*/ 45495 h 258576"/>
              <a:gd name="connsiteX0-7" fmla="*/ 828675 w 828675"/>
              <a:gd name="connsiteY0-8" fmla="*/ 197895 h 275617"/>
              <a:gd name="connsiteX1-9" fmla="*/ 400050 w 828675"/>
              <a:gd name="connsiteY1-10" fmla="*/ 131220 h 275617"/>
              <a:gd name="connsiteX2-11" fmla="*/ 0 w 828675"/>
              <a:gd name="connsiteY2-12" fmla="*/ 45495 h 275617"/>
              <a:gd name="connsiteX0-13" fmla="*/ 828675 w 828675"/>
              <a:gd name="connsiteY0-14" fmla="*/ 181593 h 243662"/>
              <a:gd name="connsiteX1-15" fmla="*/ 400050 w 828675"/>
              <a:gd name="connsiteY1-16" fmla="*/ 114918 h 243662"/>
              <a:gd name="connsiteX2-17" fmla="*/ 0 w 828675"/>
              <a:gd name="connsiteY2-18" fmla="*/ 29193 h 243662"/>
              <a:gd name="connsiteX0-19" fmla="*/ 828675 w 828675"/>
              <a:gd name="connsiteY0-20" fmla="*/ 204215 h 266284"/>
              <a:gd name="connsiteX1-21" fmla="*/ 400050 w 828675"/>
              <a:gd name="connsiteY1-22" fmla="*/ 137540 h 266284"/>
              <a:gd name="connsiteX2-23" fmla="*/ 0 w 828675"/>
              <a:gd name="connsiteY2-24" fmla="*/ 51815 h 266284"/>
              <a:gd name="connsiteX0-25" fmla="*/ 828675 w 828675"/>
              <a:gd name="connsiteY0-26" fmla="*/ 183979 h 223924"/>
              <a:gd name="connsiteX1-27" fmla="*/ 400050 w 828675"/>
              <a:gd name="connsiteY1-28" fmla="*/ 117304 h 223924"/>
              <a:gd name="connsiteX2-29" fmla="*/ 0 w 828675"/>
              <a:gd name="connsiteY2-30" fmla="*/ 31579 h 223924"/>
              <a:gd name="connsiteX0-31" fmla="*/ 828675 w 828675"/>
              <a:gd name="connsiteY0-32" fmla="*/ 197098 h 251555"/>
              <a:gd name="connsiteX1-33" fmla="*/ 400050 w 828675"/>
              <a:gd name="connsiteY1-34" fmla="*/ 130423 h 251555"/>
              <a:gd name="connsiteX2-35" fmla="*/ 0 w 828675"/>
              <a:gd name="connsiteY2-36" fmla="*/ 44698 h 251555"/>
              <a:gd name="connsiteX0-37" fmla="*/ 828675 w 828675"/>
              <a:gd name="connsiteY0-38" fmla="*/ 204537 h 258994"/>
              <a:gd name="connsiteX1-39" fmla="*/ 400050 w 828675"/>
              <a:gd name="connsiteY1-40" fmla="*/ 137862 h 258994"/>
              <a:gd name="connsiteX2-41" fmla="*/ 0 w 828675"/>
              <a:gd name="connsiteY2-42" fmla="*/ 52137 h 258994"/>
            </a:gdLst>
            <a:ahLst/>
            <a:cxnLst>
              <a:cxn ang="0">
                <a:pos x="connsiteX0-37" y="connsiteY0-38"/>
              </a:cxn>
              <a:cxn ang="0">
                <a:pos x="connsiteX1-39" y="connsiteY1-40"/>
              </a:cxn>
              <a:cxn ang="0">
                <a:pos x="connsiteX2-41" y="connsiteY2-42"/>
              </a:cxn>
            </a:cxnLst>
            <a:rect l="l" t="t" r="r" b="b"/>
            <a:pathLst>
              <a:path w="828675" h="258994">
                <a:moveTo>
                  <a:pt x="828675" y="204537"/>
                </a:moveTo>
                <a:cubicBezTo>
                  <a:pt x="711994" y="241049"/>
                  <a:pt x="538163" y="334712"/>
                  <a:pt x="400050" y="137862"/>
                </a:cubicBezTo>
                <a:cubicBezTo>
                  <a:pt x="261937" y="-58988"/>
                  <a:pt x="92868" y="-3426"/>
                  <a:pt x="0" y="52137"/>
                </a:cubicBezTo>
              </a:path>
            </a:pathLst>
          </a:custGeom>
          <a:ln w="38100">
            <a:solidFill>
              <a:srgbClr val="22385C"/>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sp>
        <p:nvSpPr>
          <p:cNvPr id="16" name="任意多边形 15"/>
          <p:cNvSpPr/>
          <p:nvPr/>
        </p:nvSpPr>
        <p:spPr>
          <a:xfrm>
            <a:off x="7339609" y="1647642"/>
            <a:ext cx="1168400" cy="1023097"/>
          </a:xfrm>
          <a:custGeom>
            <a:avLst/>
            <a:gdLst>
              <a:gd name="connsiteX0" fmla="*/ 0 w 876300"/>
              <a:gd name="connsiteY0" fmla="*/ 704850 h 704850"/>
              <a:gd name="connsiteX1" fmla="*/ 333375 w 876300"/>
              <a:gd name="connsiteY1" fmla="*/ 333375 h 704850"/>
              <a:gd name="connsiteX2" fmla="*/ 876300 w 876300"/>
              <a:gd name="connsiteY2" fmla="*/ 0 h 704850"/>
              <a:gd name="connsiteX0-1" fmla="*/ 0 w 876300"/>
              <a:gd name="connsiteY0-2" fmla="*/ 704850 h 704850"/>
              <a:gd name="connsiteX1-3" fmla="*/ 333375 w 876300"/>
              <a:gd name="connsiteY1-4" fmla="*/ 333375 h 704850"/>
              <a:gd name="connsiteX2-5" fmla="*/ 876300 w 876300"/>
              <a:gd name="connsiteY2-6" fmla="*/ 0 h 704850"/>
              <a:gd name="connsiteX0-7" fmla="*/ 0 w 876300"/>
              <a:gd name="connsiteY0-8" fmla="*/ 704850 h 704850"/>
              <a:gd name="connsiteX1-9" fmla="*/ 333375 w 876300"/>
              <a:gd name="connsiteY1-10" fmla="*/ 333375 h 704850"/>
              <a:gd name="connsiteX2-11" fmla="*/ 876300 w 876300"/>
              <a:gd name="connsiteY2-12" fmla="*/ 0 h 704850"/>
              <a:gd name="connsiteX0-13" fmla="*/ 0 w 876300"/>
              <a:gd name="connsiteY0-14" fmla="*/ 756324 h 756324"/>
              <a:gd name="connsiteX1-15" fmla="*/ 333375 w 876300"/>
              <a:gd name="connsiteY1-16" fmla="*/ 384849 h 756324"/>
              <a:gd name="connsiteX2-17" fmla="*/ 876300 w 876300"/>
              <a:gd name="connsiteY2-18" fmla="*/ 51474 h 756324"/>
              <a:gd name="connsiteX0-19" fmla="*/ 0 w 876300"/>
              <a:gd name="connsiteY0-20" fmla="*/ 759560 h 759560"/>
              <a:gd name="connsiteX1-21" fmla="*/ 333375 w 876300"/>
              <a:gd name="connsiteY1-22" fmla="*/ 388085 h 759560"/>
              <a:gd name="connsiteX2-23" fmla="*/ 876300 w 876300"/>
              <a:gd name="connsiteY2-24" fmla="*/ 54710 h 759560"/>
              <a:gd name="connsiteX0-25" fmla="*/ 0 w 876300"/>
              <a:gd name="connsiteY0-26" fmla="*/ 759560 h 759560"/>
              <a:gd name="connsiteX1-27" fmla="*/ 333375 w 876300"/>
              <a:gd name="connsiteY1-28" fmla="*/ 388085 h 759560"/>
              <a:gd name="connsiteX2-29" fmla="*/ 876300 w 876300"/>
              <a:gd name="connsiteY2-30" fmla="*/ 54710 h 759560"/>
              <a:gd name="connsiteX0-31" fmla="*/ 0 w 876300"/>
              <a:gd name="connsiteY0-32" fmla="*/ 759560 h 759560"/>
              <a:gd name="connsiteX1-33" fmla="*/ 352425 w 876300"/>
              <a:gd name="connsiteY1-34" fmla="*/ 388085 h 759560"/>
              <a:gd name="connsiteX2-35" fmla="*/ 876300 w 876300"/>
              <a:gd name="connsiteY2-36" fmla="*/ 54710 h 759560"/>
              <a:gd name="connsiteX0-37" fmla="*/ 0 w 876300"/>
              <a:gd name="connsiteY0-38" fmla="*/ 765720 h 765720"/>
              <a:gd name="connsiteX1-39" fmla="*/ 352425 w 876300"/>
              <a:gd name="connsiteY1-40" fmla="*/ 394245 h 765720"/>
              <a:gd name="connsiteX2-41" fmla="*/ 876300 w 876300"/>
              <a:gd name="connsiteY2-42" fmla="*/ 60870 h 765720"/>
              <a:gd name="connsiteX0-43" fmla="*/ 0 w 876300"/>
              <a:gd name="connsiteY0-44" fmla="*/ 765720 h 765720"/>
              <a:gd name="connsiteX1-45" fmla="*/ 352425 w 876300"/>
              <a:gd name="connsiteY1-46" fmla="*/ 394245 h 765720"/>
              <a:gd name="connsiteX2-47" fmla="*/ 876300 w 876300"/>
              <a:gd name="connsiteY2-48" fmla="*/ 60870 h 765720"/>
              <a:gd name="connsiteX0-49" fmla="*/ 0 w 876300"/>
              <a:gd name="connsiteY0-50" fmla="*/ 761713 h 761713"/>
              <a:gd name="connsiteX1-51" fmla="*/ 352425 w 876300"/>
              <a:gd name="connsiteY1-52" fmla="*/ 390238 h 761713"/>
              <a:gd name="connsiteX2-53" fmla="*/ 876300 w 876300"/>
              <a:gd name="connsiteY2-54" fmla="*/ 56863 h 761713"/>
              <a:gd name="connsiteX0-55" fmla="*/ 0 w 876300"/>
              <a:gd name="connsiteY0-56" fmla="*/ 767323 h 767323"/>
              <a:gd name="connsiteX1-57" fmla="*/ 352425 w 876300"/>
              <a:gd name="connsiteY1-58" fmla="*/ 395848 h 767323"/>
              <a:gd name="connsiteX2-59" fmla="*/ 876300 w 876300"/>
              <a:gd name="connsiteY2-60" fmla="*/ 62473 h 767323"/>
              <a:gd name="connsiteX0-61" fmla="*/ 0 w 876300"/>
              <a:gd name="connsiteY0-62" fmla="*/ 767323 h 767323"/>
              <a:gd name="connsiteX1-63" fmla="*/ 352425 w 876300"/>
              <a:gd name="connsiteY1-64" fmla="*/ 395848 h 767323"/>
              <a:gd name="connsiteX2-65" fmla="*/ 876300 w 876300"/>
              <a:gd name="connsiteY2-66" fmla="*/ 62473 h 767323"/>
              <a:gd name="connsiteX0-67" fmla="*/ 0 w 876300"/>
              <a:gd name="connsiteY0-68" fmla="*/ 767323 h 767323"/>
              <a:gd name="connsiteX1-69" fmla="*/ 352425 w 876300"/>
              <a:gd name="connsiteY1-70" fmla="*/ 395848 h 767323"/>
              <a:gd name="connsiteX2-71" fmla="*/ 876300 w 876300"/>
              <a:gd name="connsiteY2-72" fmla="*/ 62473 h 767323"/>
            </a:gdLst>
            <a:ahLst/>
            <a:cxnLst>
              <a:cxn ang="0">
                <a:pos x="connsiteX0-67" y="connsiteY0-68"/>
              </a:cxn>
              <a:cxn ang="0">
                <a:pos x="connsiteX1-69" y="connsiteY1-70"/>
              </a:cxn>
              <a:cxn ang="0">
                <a:pos x="connsiteX2-71" y="connsiteY2-72"/>
              </a:cxn>
            </a:cxnLst>
            <a:rect l="l" t="t" r="r" b="b"/>
            <a:pathLst>
              <a:path w="876300" h="767323">
                <a:moveTo>
                  <a:pt x="0" y="767323"/>
                </a:moveTo>
                <a:cubicBezTo>
                  <a:pt x="150812" y="754623"/>
                  <a:pt x="339725" y="732398"/>
                  <a:pt x="352425" y="395848"/>
                </a:cubicBezTo>
                <a:cubicBezTo>
                  <a:pt x="365125" y="59298"/>
                  <a:pt x="611187" y="-96277"/>
                  <a:pt x="876300" y="62473"/>
                </a:cubicBezTo>
              </a:path>
            </a:pathLst>
          </a:custGeom>
          <a:ln w="38100">
            <a:solidFill>
              <a:srgbClr val="22385C"/>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sp>
        <p:nvSpPr>
          <p:cNvPr id="17" name="任意多边形 16"/>
          <p:cNvSpPr/>
          <p:nvPr/>
        </p:nvSpPr>
        <p:spPr>
          <a:xfrm>
            <a:off x="7822210" y="3365919"/>
            <a:ext cx="1892300" cy="636573"/>
          </a:xfrm>
          <a:custGeom>
            <a:avLst/>
            <a:gdLst>
              <a:gd name="connsiteX0" fmla="*/ 0 w 1419225"/>
              <a:gd name="connsiteY0" fmla="*/ 371475 h 371475"/>
              <a:gd name="connsiteX1" fmla="*/ 781050 w 1419225"/>
              <a:gd name="connsiteY1" fmla="*/ 180975 h 371475"/>
              <a:gd name="connsiteX2" fmla="*/ 1419225 w 1419225"/>
              <a:gd name="connsiteY2" fmla="*/ 0 h 371475"/>
              <a:gd name="connsiteX0-1" fmla="*/ 0 w 1419225"/>
              <a:gd name="connsiteY0-2" fmla="*/ 371475 h 395997"/>
              <a:gd name="connsiteX1-3" fmla="*/ 781050 w 1419225"/>
              <a:gd name="connsiteY1-4" fmla="*/ 180975 h 395997"/>
              <a:gd name="connsiteX2-5" fmla="*/ 1419225 w 1419225"/>
              <a:gd name="connsiteY2-6" fmla="*/ 0 h 395997"/>
              <a:gd name="connsiteX0-7" fmla="*/ 0 w 1419225"/>
              <a:gd name="connsiteY0-8" fmla="*/ 371475 h 408264"/>
              <a:gd name="connsiteX1-9" fmla="*/ 781050 w 1419225"/>
              <a:gd name="connsiteY1-10" fmla="*/ 180975 h 408264"/>
              <a:gd name="connsiteX2-11" fmla="*/ 1419225 w 1419225"/>
              <a:gd name="connsiteY2-12" fmla="*/ 0 h 408264"/>
              <a:gd name="connsiteX0-13" fmla="*/ 0 w 1419225"/>
              <a:gd name="connsiteY0-14" fmla="*/ 440641 h 477430"/>
              <a:gd name="connsiteX1-15" fmla="*/ 781050 w 1419225"/>
              <a:gd name="connsiteY1-16" fmla="*/ 250141 h 477430"/>
              <a:gd name="connsiteX2-17" fmla="*/ 1419225 w 1419225"/>
              <a:gd name="connsiteY2-18" fmla="*/ 69166 h 477430"/>
              <a:gd name="connsiteX0-19" fmla="*/ 0 w 1419225"/>
              <a:gd name="connsiteY0-20" fmla="*/ 440641 h 477430"/>
              <a:gd name="connsiteX1-21" fmla="*/ 781050 w 1419225"/>
              <a:gd name="connsiteY1-22" fmla="*/ 250141 h 477430"/>
              <a:gd name="connsiteX2-23" fmla="*/ 1419225 w 1419225"/>
              <a:gd name="connsiteY2-24" fmla="*/ 69166 h 477430"/>
            </a:gdLst>
            <a:ahLst/>
            <a:cxnLst>
              <a:cxn ang="0">
                <a:pos x="connsiteX0-19" y="connsiteY0-20"/>
              </a:cxn>
              <a:cxn ang="0">
                <a:pos x="connsiteX1-21" y="connsiteY1-22"/>
              </a:cxn>
              <a:cxn ang="0">
                <a:pos x="connsiteX2-23" y="connsiteY2-24"/>
              </a:cxn>
            </a:cxnLst>
            <a:rect l="l" t="t" r="r" b="b"/>
            <a:pathLst>
              <a:path w="1419225" h="477430">
                <a:moveTo>
                  <a:pt x="0" y="440641"/>
                </a:moveTo>
                <a:cubicBezTo>
                  <a:pt x="365125" y="539066"/>
                  <a:pt x="596900" y="427941"/>
                  <a:pt x="781050" y="250141"/>
                </a:cubicBezTo>
                <a:cubicBezTo>
                  <a:pt x="965200" y="72341"/>
                  <a:pt x="1142206" y="-99903"/>
                  <a:pt x="1419225" y="69166"/>
                </a:cubicBezTo>
              </a:path>
            </a:pathLst>
          </a:custGeom>
          <a:ln w="38100">
            <a:solidFill>
              <a:srgbClr val="22385C"/>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sp>
        <p:nvSpPr>
          <p:cNvPr id="18" name="任意多边形 17"/>
          <p:cNvSpPr/>
          <p:nvPr/>
        </p:nvSpPr>
        <p:spPr>
          <a:xfrm rot="1560000">
            <a:off x="6968134" y="4938324"/>
            <a:ext cx="1447800" cy="883348"/>
          </a:xfrm>
          <a:custGeom>
            <a:avLst/>
            <a:gdLst>
              <a:gd name="connsiteX0" fmla="*/ 0 w 1085850"/>
              <a:gd name="connsiteY0" fmla="*/ 638175 h 638175"/>
              <a:gd name="connsiteX1" fmla="*/ 1085850 w 1085850"/>
              <a:gd name="connsiteY1" fmla="*/ 0 h 638175"/>
              <a:gd name="connsiteX0-1" fmla="*/ 0 w 1085850"/>
              <a:gd name="connsiteY0-2" fmla="*/ 638175 h 662598"/>
              <a:gd name="connsiteX1-3" fmla="*/ 1085850 w 1085850"/>
              <a:gd name="connsiteY1-4" fmla="*/ 0 h 662598"/>
              <a:gd name="connsiteX0-5" fmla="*/ 0 w 1085850"/>
              <a:gd name="connsiteY0-6" fmla="*/ 638175 h 671058"/>
              <a:gd name="connsiteX1-7" fmla="*/ 1085850 w 1085850"/>
              <a:gd name="connsiteY1-8" fmla="*/ 0 h 671058"/>
              <a:gd name="connsiteX0-9" fmla="*/ 0 w 1085850"/>
              <a:gd name="connsiteY0-10" fmla="*/ 638175 h 662053"/>
              <a:gd name="connsiteX1-11" fmla="*/ 1085850 w 1085850"/>
              <a:gd name="connsiteY1-12" fmla="*/ 0 h 662053"/>
              <a:gd name="connsiteX0-13" fmla="*/ 0 w 1085850"/>
              <a:gd name="connsiteY0-14" fmla="*/ 638175 h 662511"/>
              <a:gd name="connsiteX1-15" fmla="*/ 1085850 w 1085850"/>
              <a:gd name="connsiteY1-16" fmla="*/ 0 h 662511"/>
            </a:gdLst>
            <a:ahLst/>
            <a:cxnLst>
              <a:cxn ang="0">
                <a:pos x="connsiteX0-13" y="connsiteY0-14"/>
              </a:cxn>
              <a:cxn ang="0">
                <a:pos x="connsiteX1-15" y="connsiteY1-16"/>
              </a:cxn>
            </a:cxnLst>
            <a:rect l="l" t="t" r="r" b="b"/>
            <a:pathLst>
              <a:path w="1085850" h="662511">
                <a:moveTo>
                  <a:pt x="0" y="638175"/>
                </a:moveTo>
                <a:cubicBezTo>
                  <a:pt x="666750" y="758825"/>
                  <a:pt x="962025" y="412750"/>
                  <a:pt x="1085850" y="0"/>
                </a:cubicBezTo>
              </a:path>
            </a:pathLst>
          </a:custGeom>
          <a:ln w="38100">
            <a:solidFill>
              <a:srgbClr val="22385C"/>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sp>
        <p:nvSpPr>
          <p:cNvPr id="19" name="任意多边形 18"/>
          <p:cNvSpPr/>
          <p:nvPr/>
        </p:nvSpPr>
        <p:spPr>
          <a:xfrm>
            <a:off x="3504210" y="1648492"/>
            <a:ext cx="1943100" cy="603147"/>
          </a:xfrm>
          <a:custGeom>
            <a:avLst/>
            <a:gdLst>
              <a:gd name="connsiteX0" fmla="*/ 1457325 w 1457325"/>
              <a:gd name="connsiteY0" fmla="*/ 419100 h 419100"/>
              <a:gd name="connsiteX1" fmla="*/ 0 w 1457325"/>
              <a:gd name="connsiteY1" fmla="*/ 0 h 419100"/>
              <a:gd name="connsiteX0-1" fmla="*/ 1457325 w 1457325"/>
              <a:gd name="connsiteY0-2" fmla="*/ 437848 h 437848"/>
              <a:gd name="connsiteX1-3" fmla="*/ 0 w 1457325"/>
              <a:gd name="connsiteY1-4" fmla="*/ 18748 h 437848"/>
              <a:gd name="connsiteX0-5" fmla="*/ 1457325 w 1457325"/>
              <a:gd name="connsiteY0-6" fmla="*/ 452360 h 452360"/>
              <a:gd name="connsiteX1-7" fmla="*/ 0 w 1457325"/>
              <a:gd name="connsiteY1-8" fmla="*/ 33260 h 452360"/>
            </a:gdLst>
            <a:ahLst/>
            <a:cxnLst>
              <a:cxn ang="0">
                <a:pos x="connsiteX0-5" y="connsiteY0-6"/>
              </a:cxn>
              <a:cxn ang="0">
                <a:pos x="connsiteX1-7" y="connsiteY1-8"/>
              </a:cxn>
            </a:cxnLst>
            <a:rect l="l" t="t" r="r" b="b"/>
            <a:pathLst>
              <a:path w="1457325" h="452360">
                <a:moveTo>
                  <a:pt x="1457325" y="452360"/>
                </a:moveTo>
                <a:cubicBezTo>
                  <a:pt x="1095375" y="84060"/>
                  <a:pt x="609600" y="-74690"/>
                  <a:pt x="0" y="33260"/>
                </a:cubicBezTo>
              </a:path>
            </a:pathLst>
          </a:custGeom>
          <a:ln w="38100">
            <a:solidFill>
              <a:srgbClr val="22385C"/>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sp>
        <p:nvSpPr>
          <p:cNvPr id="27" name="TextBox 26"/>
          <p:cNvSpPr txBox="1"/>
          <p:nvPr/>
        </p:nvSpPr>
        <p:spPr>
          <a:xfrm>
            <a:off x="1807723" y="2053672"/>
            <a:ext cx="2316480" cy="521970"/>
          </a:xfrm>
          <a:prstGeom prst="rect">
            <a:avLst/>
          </a:prstGeom>
          <a:noFill/>
        </p:spPr>
        <p:txBody>
          <a:bodyPr wrap="none" rtlCol="0">
            <a:spAutoFit/>
          </a:bodyPr>
          <a:lstStyle>
            <a:defPPr>
              <a:defRPr lang="zh-CN"/>
            </a:defPPr>
            <a:lvl1pPr algn="r">
              <a:defRPr sz="1200">
                <a:solidFill>
                  <a:srgbClr val="232B36"/>
                </a:solidFill>
                <a:latin typeface="Arial Rounded MT Bold" panose="020F0704030504030204" pitchFamily="34" charset="0"/>
              </a:defRPr>
            </a:lvl1pPr>
          </a:lstStyle>
          <a:p>
            <a:pPr algn="ctr"/>
            <a:r>
              <a:rPr lang="zh-CN" altLang="en-US" sz="2800" b="1" dirty="0">
                <a:solidFill>
                  <a:srgbClr val="262626"/>
                </a:solidFill>
              </a:rPr>
              <a:t>对身心的危害</a:t>
            </a:r>
          </a:p>
        </p:txBody>
      </p:sp>
      <p:sp>
        <p:nvSpPr>
          <p:cNvPr id="29" name="TextBox 28"/>
          <p:cNvSpPr txBox="1"/>
          <p:nvPr/>
        </p:nvSpPr>
        <p:spPr>
          <a:xfrm>
            <a:off x="741009" y="3857527"/>
            <a:ext cx="2316480" cy="521970"/>
          </a:xfrm>
          <a:prstGeom prst="rect">
            <a:avLst/>
          </a:prstGeom>
          <a:noFill/>
        </p:spPr>
        <p:txBody>
          <a:bodyPr wrap="none" rtlCol="0">
            <a:spAutoFit/>
          </a:bodyPr>
          <a:lstStyle>
            <a:defPPr>
              <a:defRPr lang="zh-CN"/>
            </a:defPPr>
            <a:lvl1pPr algn="r">
              <a:defRPr sz="1200">
                <a:solidFill>
                  <a:srgbClr val="232B36"/>
                </a:solidFill>
                <a:latin typeface="Arial Rounded MT Bold" panose="020F0704030504030204" pitchFamily="34" charset="0"/>
              </a:defRPr>
            </a:lvl1pPr>
          </a:lstStyle>
          <a:p>
            <a:pPr algn="ctr"/>
            <a:r>
              <a:rPr lang="zh-CN" altLang="en-US" sz="2800" b="1" dirty="0">
                <a:solidFill>
                  <a:srgbClr val="262626"/>
                </a:solidFill>
              </a:rPr>
              <a:t>对社会的危害</a:t>
            </a:r>
          </a:p>
        </p:txBody>
      </p:sp>
      <p:sp>
        <p:nvSpPr>
          <p:cNvPr id="33" name="TextBox 32"/>
          <p:cNvSpPr txBox="1"/>
          <p:nvPr/>
        </p:nvSpPr>
        <p:spPr>
          <a:xfrm>
            <a:off x="8746136" y="5604287"/>
            <a:ext cx="995680" cy="337185"/>
          </a:xfrm>
          <a:prstGeom prst="rect">
            <a:avLst/>
          </a:prstGeom>
          <a:noFill/>
        </p:spPr>
        <p:txBody>
          <a:bodyPr wrap="none" rtlCol="0">
            <a:spAutoFit/>
          </a:bodyPr>
          <a:lstStyle>
            <a:defPPr>
              <a:defRPr lang="zh-CN"/>
            </a:defPPr>
            <a:lvl1pPr algn="r">
              <a:defRPr sz="1200">
                <a:solidFill>
                  <a:srgbClr val="232B36"/>
                </a:solidFill>
                <a:latin typeface="Arial Rounded MT Bold" panose="020F0704030504030204" pitchFamily="34" charset="0"/>
              </a:defRPr>
            </a:lvl1pPr>
          </a:lstStyle>
          <a:p>
            <a:pPr algn="ctr"/>
            <a:r>
              <a:rPr lang="zh-CN" altLang="en-US" sz="2800" b="1" dirty="0">
                <a:solidFill>
                  <a:srgbClr val="262626"/>
                </a:solidFill>
              </a:rPr>
              <a:t>精神障碍</a:t>
            </a:r>
          </a:p>
        </p:txBody>
      </p:sp>
      <p:sp>
        <p:nvSpPr>
          <p:cNvPr id="35" name="TextBox 34"/>
          <p:cNvSpPr txBox="1"/>
          <p:nvPr/>
        </p:nvSpPr>
        <p:spPr>
          <a:xfrm>
            <a:off x="9715191" y="3886514"/>
            <a:ext cx="995680" cy="337185"/>
          </a:xfrm>
          <a:prstGeom prst="rect">
            <a:avLst/>
          </a:prstGeom>
          <a:noFill/>
        </p:spPr>
        <p:txBody>
          <a:bodyPr wrap="none" rtlCol="0">
            <a:spAutoFit/>
          </a:bodyPr>
          <a:lstStyle>
            <a:defPPr>
              <a:defRPr lang="zh-CN"/>
            </a:defPPr>
            <a:lvl1pPr algn="r">
              <a:defRPr sz="1200">
                <a:solidFill>
                  <a:srgbClr val="232B36"/>
                </a:solidFill>
                <a:latin typeface="Arial Rounded MT Bold" panose="020F0704030504030204" pitchFamily="34" charset="0"/>
              </a:defRPr>
            </a:lvl1pPr>
          </a:lstStyle>
          <a:p>
            <a:pPr algn="ctr"/>
            <a:r>
              <a:rPr lang="zh-CN" altLang="en-US" sz="2800" b="1" dirty="0">
                <a:solidFill>
                  <a:srgbClr val="262626"/>
                </a:solidFill>
              </a:rPr>
              <a:t>戒断反应</a:t>
            </a:r>
          </a:p>
        </p:txBody>
      </p:sp>
      <p:sp>
        <p:nvSpPr>
          <p:cNvPr id="37" name="TextBox 36"/>
          <p:cNvSpPr txBox="1"/>
          <p:nvPr/>
        </p:nvSpPr>
        <p:spPr>
          <a:xfrm>
            <a:off x="8177530" y="2022475"/>
            <a:ext cx="3761740" cy="521970"/>
          </a:xfrm>
          <a:prstGeom prst="rect">
            <a:avLst/>
          </a:prstGeom>
          <a:noFill/>
        </p:spPr>
        <p:txBody>
          <a:bodyPr wrap="square" rtlCol="0">
            <a:spAutoFit/>
          </a:bodyPr>
          <a:lstStyle>
            <a:defPPr>
              <a:defRPr lang="zh-CN"/>
            </a:defPPr>
            <a:lvl1pPr algn="r">
              <a:defRPr sz="1200">
                <a:solidFill>
                  <a:srgbClr val="232B36"/>
                </a:solidFill>
                <a:latin typeface="Arial Rounded MT Bold" panose="020F0704030504030204" pitchFamily="34" charset="0"/>
              </a:defRPr>
            </a:lvl1pPr>
          </a:lstStyle>
          <a:p>
            <a:pPr algn="ctr"/>
            <a:r>
              <a:rPr lang="zh-CN" altLang="en-US" sz="2800" b="1" dirty="0">
                <a:solidFill>
                  <a:srgbClr val="262626"/>
                </a:solidFill>
              </a:rPr>
              <a:t>吸毒对身体的毒性作用</a:t>
            </a:r>
            <a:endParaRPr lang="zh-CN" altLang="en-US" sz="1600" dirty="0">
              <a:solidFill>
                <a:srgbClr val="262626"/>
              </a:solidFill>
            </a:endParaRPr>
          </a:p>
        </p:txBody>
      </p:sp>
      <p:sp>
        <p:nvSpPr>
          <p:cNvPr id="39" name="TextBox 38"/>
          <p:cNvSpPr txBox="1"/>
          <p:nvPr/>
        </p:nvSpPr>
        <p:spPr>
          <a:xfrm>
            <a:off x="5006229" y="3524389"/>
            <a:ext cx="2214880" cy="583565"/>
          </a:xfrm>
          <a:prstGeom prst="rect">
            <a:avLst/>
          </a:prstGeom>
          <a:noFill/>
        </p:spPr>
        <p:txBody>
          <a:bodyPr wrap="none" rtlCol="0">
            <a:spAutoFit/>
          </a:bodyPr>
          <a:lstStyle/>
          <a:p>
            <a:pPr algn="r"/>
            <a:r>
              <a:rPr lang="zh-CN" altLang="en-US" sz="3200" dirty="0">
                <a:solidFill>
                  <a:schemeClr val="bg1"/>
                </a:solidFill>
                <a:latin typeface="Arial Rounded MT Bold" panose="020F0704030504030204" pitchFamily="34" charset="0"/>
                <a:cs typeface="Arial" panose="020B0604020202020204" pitchFamily="34" charset="0"/>
              </a:rPr>
              <a:t>吸毒的危害</a:t>
            </a:r>
          </a:p>
        </p:txBody>
      </p:sp>
      <p:grpSp>
        <p:nvGrpSpPr>
          <p:cNvPr id="6" name="组合 5"/>
          <p:cNvGrpSpPr/>
          <p:nvPr/>
        </p:nvGrpSpPr>
        <p:grpSpPr>
          <a:xfrm>
            <a:off x="8498485" y="1179647"/>
            <a:ext cx="698500" cy="698500"/>
            <a:chOff x="6390532" y="1254781"/>
            <a:chExt cx="523875" cy="523875"/>
          </a:xfrm>
        </p:grpSpPr>
        <p:sp>
          <p:nvSpPr>
            <p:cNvPr id="26" name="椭圆 25"/>
            <p:cNvSpPr/>
            <p:nvPr/>
          </p:nvSpPr>
          <p:spPr>
            <a:xfrm>
              <a:off x="6390532" y="1254781"/>
              <a:ext cx="523875" cy="523875"/>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grpSp>
          <p:nvGrpSpPr>
            <p:cNvPr id="85" name="组合 84"/>
            <p:cNvGrpSpPr/>
            <p:nvPr/>
          </p:nvGrpSpPr>
          <p:grpSpPr>
            <a:xfrm>
              <a:off x="6530567" y="1406023"/>
              <a:ext cx="263712" cy="260414"/>
              <a:chOff x="9071432" y="2401956"/>
              <a:chExt cx="1073666" cy="1060237"/>
            </a:xfrm>
          </p:grpSpPr>
          <p:sp>
            <p:nvSpPr>
              <p:cNvPr id="86" name="任意多边形 85"/>
              <p:cNvSpPr/>
              <p:nvPr/>
            </p:nvSpPr>
            <p:spPr>
              <a:xfrm>
                <a:off x="9071432" y="2401956"/>
                <a:ext cx="1073666" cy="955209"/>
              </a:xfrm>
              <a:custGeom>
                <a:avLst/>
                <a:gdLst/>
                <a:ahLst/>
                <a:cxnLst/>
                <a:rect l="l" t="t" r="r" b="b"/>
                <a:pathLst>
                  <a:path w="1073666" h="955209">
                    <a:moveTo>
                      <a:pt x="536833" y="0"/>
                    </a:moveTo>
                    <a:cubicBezTo>
                      <a:pt x="833318" y="0"/>
                      <a:pt x="1073666" y="178783"/>
                      <a:pt x="1073666" y="399322"/>
                    </a:cubicBezTo>
                    <a:cubicBezTo>
                      <a:pt x="1073666" y="619861"/>
                      <a:pt x="833318" y="798644"/>
                      <a:pt x="536833" y="798644"/>
                    </a:cubicBezTo>
                    <a:lnTo>
                      <a:pt x="451632" y="792255"/>
                    </a:lnTo>
                    <a:cubicBezTo>
                      <a:pt x="374779" y="857533"/>
                      <a:pt x="285584" y="927104"/>
                      <a:pt x="149741" y="955209"/>
                    </a:cubicBezTo>
                    <a:cubicBezTo>
                      <a:pt x="178308" y="906865"/>
                      <a:pt x="243377" y="835707"/>
                      <a:pt x="248758" y="735321"/>
                    </a:cubicBezTo>
                    <a:cubicBezTo>
                      <a:pt x="99027" y="665239"/>
                      <a:pt x="0" y="540882"/>
                      <a:pt x="0" y="399322"/>
                    </a:cubicBezTo>
                    <a:cubicBezTo>
                      <a:pt x="0" y="178783"/>
                      <a:pt x="240348" y="0"/>
                      <a:pt x="536833" y="0"/>
                    </a:cubicBezTo>
                    <a:close/>
                  </a:path>
                </a:pathLst>
              </a:cu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262626"/>
                  </a:solidFill>
                </a:endParaRPr>
              </a:p>
            </p:txBody>
          </p:sp>
          <p:sp>
            <p:nvSpPr>
              <p:cNvPr id="87" name="弧形 86"/>
              <p:cNvSpPr/>
              <p:nvPr/>
            </p:nvSpPr>
            <p:spPr>
              <a:xfrm rot="18074005">
                <a:off x="9166664" y="2559941"/>
                <a:ext cx="902252" cy="902252"/>
              </a:xfrm>
              <a:prstGeom prst="arc">
                <a:avLst>
                  <a:gd name="adj1" fmla="val 16200000"/>
                  <a:gd name="adj2" fmla="val 19357459"/>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grpSp>
      </p:grpSp>
      <p:grpSp>
        <p:nvGrpSpPr>
          <p:cNvPr id="2" name="组合 1"/>
          <p:cNvGrpSpPr/>
          <p:nvPr/>
        </p:nvGrpSpPr>
        <p:grpSpPr>
          <a:xfrm>
            <a:off x="2653309" y="1323791"/>
            <a:ext cx="698500" cy="698500"/>
            <a:chOff x="1989981" y="992843"/>
            <a:chExt cx="523875" cy="523875"/>
          </a:xfrm>
        </p:grpSpPr>
        <p:sp>
          <p:nvSpPr>
            <p:cNvPr id="20" name="椭圆 19"/>
            <p:cNvSpPr/>
            <p:nvPr/>
          </p:nvSpPr>
          <p:spPr>
            <a:xfrm>
              <a:off x="1989981" y="992843"/>
              <a:ext cx="523875" cy="523875"/>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262626"/>
                </a:solidFill>
              </a:endParaRPr>
            </a:p>
          </p:txBody>
        </p:sp>
        <p:grpSp>
          <p:nvGrpSpPr>
            <p:cNvPr id="88" name="组合 87"/>
            <p:cNvGrpSpPr/>
            <p:nvPr/>
          </p:nvGrpSpPr>
          <p:grpSpPr>
            <a:xfrm>
              <a:off x="2117939" y="1182650"/>
              <a:ext cx="285591" cy="201412"/>
              <a:chOff x="1326496" y="4283251"/>
              <a:chExt cx="1129493" cy="796573"/>
            </a:xfrm>
          </p:grpSpPr>
          <p:cxnSp>
            <p:nvCxnSpPr>
              <p:cNvPr id="89" name="直接连接符 88"/>
              <p:cNvCxnSpPr/>
              <p:nvPr/>
            </p:nvCxnSpPr>
            <p:spPr>
              <a:xfrm>
                <a:off x="1537989" y="4295029"/>
                <a:ext cx="698725" cy="0"/>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a:off x="2236914" y="4298775"/>
                <a:ext cx="219075" cy="21907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flipH="1">
                <a:off x="1899269" y="4524375"/>
                <a:ext cx="555448" cy="555449"/>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flipH="1" flipV="1">
                <a:off x="1328513" y="4514850"/>
                <a:ext cx="545924" cy="54592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flipH="1">
                <a:off x="1326496" y="4308299"/>
                <a:ext cx="206551" cy="206551"/>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1356343" y="4527374"/>
                <a:ext cx="107632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flipH="1" flipV="1">
                <a:off x="1572178" y="4536899"/>
                <a:ext cx="314326" cy="52387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flipH="1" flipV="1">
                <a:off x="1769466" y="4527374"/>
                <a:ext cx="123826" cy="53340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1889743" y="4527374"/>
                <a:ext cx="124669" cy="533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flipV="1">
                <a:off x="1889743" y="4527374"/>
                <a:ext cx="333375" cy="533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1558860" y="4311585"/>
                <a:ext cx="218255" cy="21825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1808780" y="4314826"/>
                <a:ext cx="219414" cy="2194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2001110" y="4304522"/>
                <a:ext cx="227122" cy="2271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flipH="1">
                <a:off x="1582714" y="4305300"/>
                <a:ext cx="217593" cy="21759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flipH="1">
                <a:off x="1770014" y="4295775"/>
                <a:ext cx="227538" cy="22753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flipH="1">
                <a:off x="2014412" y="4283251"/>
                <a:ext cx="227538" cy="22753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21" name="组合 20"/>
          <p:cNvGrpSpPr/>
          <p:nvPr/>
        </p:nvGrpSpPr>
        <p:grpSpPr>
          <a:xfrm>
            <a:off x="8483244" y="4656082"/>
            <a:ext cx="698500" cy="698500"/>
            <a:chOff x="6247656" y="3293941"/>
            <a:chExt cx="523875" cy="523875"/>
          </a:xfrm>
        </p:grpSpPr>
        <p:sp>
          <p:nvSpPr>
            <p:cNvPr id="24" name="椭圆 23"/>
            <p:cNvSpPr/>
            <p:nvPr/>
          </p:nvSpPr>
          <p:spPr>
            <a:xfrm>
              <a:off x="6247656" y="3293941"/>
              <a:ext cx="523875" cy="523875"/>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grpSp>
          <p:nvGrpSpPr>
            <p:cNvPr id="105" name="组合 104"/>
            <p:cNvGrpSpPr/>
            <p:nvPr/>
          </p:nvGrpSpPr>
          <p:grpSpPr>
            <a:xfrm>
              <a:off x="6377468" y="3441862"/>
              <a:ext cx="236901" cy="235171"/>
              <a:chOff x="3914408" y="1848112"/>
              <a:chExt cx="805721" cy="799838"/>
            </a:xfrm>
          </p:grpSpPr>
          <p:cxnSp>
            <p:nvCxnSpPr>
              <p:cNvPr id="106" name="直接连接符 105"/>
              <p:cNvCxnSpPr/>
              <p:nvPr/>
            </p:nvCxnSpPr>
            <p:spPr>
              <a:xfrm flipH="1">
                <a:off x="3914409" y="1848112"/>
                <a:ext cx="805720" cy="507614"/>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a:off x="3914408" y="2355726"/>
                <a:ext cx="228967" cy="92199"/>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a:off x="4143375" y="2447925"/>
                <a:ext cx="104775" cy="171450"/>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9" name="直接连接符 108"/>
              <p:cNvCxnSpPr/>
              <p:nvPr/>
            </p:nvCxnSpPr>
            <p:spPr>
              <a:xfrm flipV="1">
                <a:off x="4248150" y="2533650"/>
                <a:ext cx="69118" cy="9523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0" name="直接连接符 109"/>
              <p:cNvCxnSpPr/>
              <p:nvPr/>
            </p:nvCxnSpPr>
            <p:spPr>
              <a:xfrm>
                <a:off x="4317268" y="2533650"/>
                <a:ext cx="254732" cy="9523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1" name="直接连接符 110"/>
              <p:cNvCxnSpPr/>
              <p:nvPr/>
            </p:nvCxnSpPr>
            <p:spPr>
              <a:xfrm flipH="1">
                <a:off x="4600575" y="1848112"/>
                <a:ext cx="119554" cy="799838"/>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flipH="1">
                <a:off x="4143377" y="1892551"/>
                <a:ext cx="548820" cy="55537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3" name="直接连接符 112"/>
              <p:cNvCxnSpPr/>
              <p:nvPr/>
            </p:nvCxnSpPr>
            <p:spPr>
              <a:xfrm flipH="1">
                <a:off x="4301145" y="1912866"/>
                <a:ext cx="396133" cy="62466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3" name="组合 2"/>
          <p:cNvGrpSpPr/>
          <p:nvPr/>
        </p:nvGrpSpPr>
        <p:grpSpPr>
          <a:xfrm>
            <a:off x="1549998" y="3115805"/>
            <a:ext cx="698500" cy="698500"/>
            <a:chOff x="1162498" y="2336853"/>
            <a:chExt cx="523875" cy="523875"/>
          </a:xfrm>
        </p:grpSpPr>
        <p:sp>
          <p:nvSpPr>
            <p:cNvPr id="22" name="椭圆 21"/>
            <p:cNvSpPr/>
            <p:nvPr/>
          </p:nvSpPr>
          <p:spPr>
            <a:xfrm>
              <a:off x="1162498" y="2336853"/>
              <a:ext cx="523875" cy="523875"/>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262626"/>
                </a:solidFill>
              </a:endParaRPr>
            </a:p>
          </p:txBody>
        </p:sp>
        <p:grpSp>
          <p:nvGrpSpPr>
            <p:cNvPr id="114" name="组合 113"/>
            <p:cNvGrpSpPr/>
            <p:nvPr/>
          </p:nvGrpSpPr>
          <p:grpSpPr>
            <a:xfrm>
              <a:off x="1334360" y="2460255"/>
              <a:ext cx="180149" cy="341052"/>
              <a:chOff x="5130721" y="-266700"/>
              <a:chExt cx="990600" cy="1875362"/>
            </a:xfrm>
          </p:grpSpPr>
          <p:sp>
            <p:nvSpPr>
              <p:cNvPr id="115" name="椭圆 111"/>
              <p:cNvSpPr/>
              <p:nvPr/>
            </p:nvSpPr>
            <p:spPr>
              <a:xfrm>
                <a:off x="5130721" y="-266700"/>
                <a:ext cx="990600" cy="1501925"/>
              </a:xfrm>
              <a:custGeom>
                <a:avLst/>
                <a:gdLst/>
                <a:ahLst/>
                <a:cxnLst/>
                <a:rect l="l" t="t" r="r" b="b"/>
                <a:pathLst>
                  <a:path w="990600" h="1501925">
                    <a:moveTo>
                      <a:pt x="495300" y="0"/>
                    </a:moveTo>
                    <a:cubicBezTo>
                      <a:pt x="768847" y="0"/>
                      <a:pt x="990600" y="221753"/>
                      <a:pt x="990600" y="495300"/>
                    </a:cubicBezTo>
                    <a:cubicBezTo>
                      <a:pt x="990600" y="624140"/>
                      <a:pt x="941407" y="741489"/>
                      <a:pt x="859584" y="828497"/>
                    </a:cubicBezTo>
                    <a:lnTo>
                      <a:pt x="610953" y="1438275"/>
                    </a:lnTo>
                    <a:lnTo>
                      <a:pt x="602238" y="1438275"/>
                    </a:lnTo>
                    <a:cubicBezTo>
                      <a:pt x="581653" y="1476862"/>
                      <a:pt x="540649" y="1501925"/>
                      <a:pt x="493791" y="1501925"/>
                    </a:cubicBezTo>
                    <a:cubicBezTo>
                      <a:pt x="432195" y="1501925"/>
                      <a:pt x="380714" y="1458615"/>
                      <a:pt x="370636" y="1400244"/>
                    </a:cubicBezTo>
                    <a:lnTo>
                      <a:pt x="143857" y="844060"/>
                    </a:lnTo>
                    <a:cubicBezTo>
                      <a:pt x="54886" y="754662"/>
                      <a:pt x="0" y="631391"/>
                      <a:pt x="0" y="495300"/>
                    </a:cubicBezTo>
                    <a:cubicBezTo>
                      <a:pt x="0" y="221753"/>
                      <a:pt x="221753" y="0"/>
                      <a:pt x="495300" y="0"/>
                    </a:cubicBezTo>
                    <a:close/>
                  </a:path>
                </a:pathLst>
              </a:cu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262626"/>
                  </a:solidFill>
                </a:endParaRPr>
              </a:p>
            </p:txBody>
          </p:sp>
          <p:sp>
            <p:nvSpPr>
              <p:cNvPr id="116" name="弧形 115"/>
              <p:cNvSpPr/>
              <p:nvPr/>
            </p:nvSpPr>
            <p:spPr>
              <a:xfrm rot="16200000">
                <a:off x="5353051" y="-23585"/>
                <a:ext cx="569126" cy="569126"/>
              </a:xfrm>
              <a:prstGeom prst="arc">
                <a:avLst>
                  <a:gd name="adj1" fmla="val 16200000"/>
                  <a:gd name="adj2" fmla="val 21549875"/>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cxnSp>
            <p:nvCxnSpPr>
              <p:cNvPr id="117" name="直接连接符 116"/>
              <p:cNvCxnSpPr/>
              <p:nvPr/>
            </p:nvCxnSpPr>
            <p:spPr>
              <a:xfrm>
                <a:off x="5345033" y="739816"/>
                <a:ext cx="561975" cy="0"/>
              </a:xfrm>
              <a:prstGeom prst="line">
                <a:avLst/>
              </a:pr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118" name="弧形 117"/>
              <p:cNvSpPr/>
              <p:nvPr/>
            </p:nvSpPr>
            <p:spPr>
              <a:xfrm rot="18538541">
                <a:off x="5325301" y="899887"/>
                <a:ext cx="654615" cy="654614"/>
              </a:xfrm>
              <a:prstGeom prst="arc">
                <a:avLst>
                  <a:gd name="adj1" fmla="val 16825339"/>
                  <a:gd name="adj2" fmla="val 21059724"/>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sp>
            <p:nvSpPr>
              <p:cNvPr id="119" name="弧形 118"/>
              <p:cNvSpPr/>
              <p:nvPr/>
            </p:nvSpPr>
            <p:spPr>
              <a:xfrm rot="18000000">
                <a:off x="5378228" y="1039535"/>
                <a:ext cx="569127" cy="569127"/>
              </a:xfrm>
              <a:prstGeom prst="arc">
                <a:avLst>
                  <a:gd name="adj1" fmla="val 17524474"/>
                  <a:gd name="adj2" fmla="val 21013263"/>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grpSp>
      </p:grpSp>
      <p:grpSp>
        <p:nvGrpSpPr>
          <p:cNvPr id="5" name="组合 4"/>
          <p:cNvGrpSpPr/>
          <p:nvPr/>
        </p:nvGrpSpPr>
        <p:grpSpPr>
          <a:xfrm>
            <a:off x="2906351" y="4460775"/>
            <a:ext cx="698500" cy="698500"/>
            <a:chOff x="2179763" y="3345581"/>
            <a:chExt cx="523875" cy="523875"/>
          </a:xfrm>
        </p:grpSpPr>
        <p:sp>
          <p:nvSpPr>
            <p:cNvPr id="23" name="椭圆 22"/>
            <p:cNvSpPr/>
            <p:nvPr/>
          </p:nvSpPr>
          <p:spPr>
            <a:xfrm>
              <a:off x="2179763" y="3345581"/>
              <a:ext cx="523875" cy="523875"/>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grpSp>
          <p:nvGrpSpPr>
            <p:cNvPr id="120" name="组合 119"/>
            <p:cNvGrpSpPr/>
            <p:nvPr/>
          </p:nvGrpSpPr>
          <p:grpSpPr>
            <a:xfrm>
              <a:off x="2378583" y="3456276"/>
              <a:ext cx="149898" cy="292438"/>
              <a:chOff x="-367646" y="2940431"/>
              <a:chExt cx="217031" cy="423407"/>
            </a:xfrm>
          </p:grpSpPr>
          <p:sp>
            <p:nvSpPr>
              <p:cNvPr id="121" name="圆角矩形 120"/>
              <p:cNvSpPr/>
              <p:nvPr/>
            </p:nvSpPr>
            <p:spPr>
              <a:xfrm>
                <a:off x="-367646" y="3003286"/>
                <a:ext cx="217031" cy="360552"/>
              </a:xfrm>
              <a:prstGeom prst="roundRect">
                <a:avLst>
                  <a:gd name="adj" fmla="val 50000"/>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262626"/>
                  </a:solidFill>
                </a:endParaRPr>
              </a:p>
            </p:txBody>
          </p:sp>
          <p:sp>
            <p:nvSpPr>
              <p:cNvPr id="122" name="圆角矩形 121"/>
              <p:cNvSpPr/>
              <p:nvPr/>
            </p:nvSpPr>
            <p:spPr>
              <a:xfrm>
                <a:off x="-294117" y="3069102"/>
                <a:ext cx="57751" cy="97061"/>
              </a:xfrm>
              <a:prstGeom prst="roundRect">
                <a:avLst>
                  <a:gd name="adj" fmla="val 50000"/>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262626"/>
                  </a:solidFill>
                </a:endParaRPr>
              </a:p>
            </p:txBody>
          </p:sp>
          <p:sp>
            <p:nvSpPr>
              <p:cNvPr id="123" name="弧形 122"/>
              <p:cNvSpPr/>
              <p:nvPr/>
            </p:nvSpPr>
            <p:spPr>
              <a:xfrm>
                <a:off x="-358219" y="2940431"/>
                <a:ext cx="103698" cy="103698"/>
              </a:xfrm>
              <a:prstGeom prst="arc">
                <a:avLst>
                  <a:gd name="adj1" fmla="val 16200000"/>
                  <a:gd name="adj2" fmla="val 21210112"/>
                </a:avLst>
              </a:prstGeom>
              <a:noFill/>
              <a:ln w="19050" cap="rnd">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grpSp>
      </p:grpSp>
      <p:grpSp>
        <p:nvGrpSpPr>
          <p:cNvPr id="10" name="组合 9"/>
          <p:cNvGrpSpPr/>
          <p:nvPr/>
        </p:nvGrpSpPr>
        <p:grpSpPr>
          <a:xfrm>
            <a:off x="9857715" y="3160051"/>
            <a:ext cx="698500" cy="698500"/>
            <a:chOff x="7393286" y="2370038"/>
            <a:chExt cx="523875" cy="523875"/>
          </a:xfrm>
        </p:grpSpPr>
        <p:sp>
          <p:nvSpPr>
            <p:cNvPr id="25" name="椭圆 24"/>
            <p:cNvSpPr/>
            <p:nvPr/>
          </p:nvSpPr>
          <p:spPr>
            <a:xfrm>
              <a:off x="7393286" y="2370038"/>
              <a:ext cx="523875" cy="523875"/>
            </a:xfrm>
            <a:prstGeom prst="ellipse">
              <a:avLst/>
            </a:prstGeom>
            <a:solidFill>
              <a:srgbClr val="2238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262626"/>
                </a:solidFill>
              </a:endParaRPr>
            </a:p>
          </p:txBody>
        </p:sp>
        <p:grpSp>
          <p:nvGrpSpPr>
            <p:cNvPr id="129" name="组合 128"/>
            <p:cNvGrpSpPr/>
            <p:nvPr/>
          </p:nvGrpSpPr>
          <p:grpSpPr>
            <a:xfrm>
              <a:off x="7531982" y="2495071"/>
              <a:ext cx="258725" cy="261143"/>
              <a:chOff x="-445562" y="2906128"/>
              <a:chExt cx="355785" cy="359110"/>
            </a:xfrm>
          </p:grpSpPr>
          <p:sp>
            <p:nvSpPr>
              <p:cNvPr id="130" name="椭圆 104"/>
              <p:cNvSpPr/>
              <p:nvPr/>
            </p:nvSpPr>
            <p:spPr>
              <a:xfrm>
                <a:off x="-445562" y="2906128"/>
                <a:ext cx="355785" cy="359110"/>
              </a:xfrm>
              <a:custGeom>
                <a:avLst/>
                <a:gdLst/>
                <a:ahLst/>
                <a:cxnLst/>
                <a:rect l="l" t="t" r="r" b="b"/>
                <a:pathLst>
                  <a:path w="355785" h="359110">
                    <a:moveTo>
                      <a:pt x="252707" y="0"/>
                    </a:moveTo>
                    <a:cubicBezTo>
                      <a:pt x="309635" y="0"/>
                      <a:pt x="355785" y="46150"/>
                      <a:pt x="355785" y="103078"/>
                    </a:cubicBezTo>
                    <a:cubicBezTo>
                      <a:pt x="355785" y="160006"/>
                      <a:pt x="309635" y="206156"/>
                      <a:pt x="252707" y="206156"/>
                    </a:cubicBezTo>
                    <a:lnTo>
                      <a:pt x="213975" y="198336"/>
                    </a:lnTo>
                    <a:lnTo>
                      <a:pt x="179555" y="232757"/>
                    </a:lnTo>
                    <a:lnTo>
                      <a:pt x="172905" y="282633"/>
                    </a:lnTo>
                    <a:lnTo>
                      <a:pt x="129678" y="279308"/>
                    </a:lnTo>
                    <a:lnTo>
                      <a:pt x="119703" y="329184"/>
                    </a:lnTo>
                    <a:lnTo>
                      <a:pt x="83127" y="329184"/>
                    </a:lnTo>
                    <a:lnTo>
                      <a:pt x="46551" y="359110"/>
                    </a:lnTo>
                    <a:lnTo>
                      <a:pt x="0" y="349135"/>
                    </a:lnTo>
                    <a:lnTo>
                      <a:pt x="0" y="299259"/>
                    </a:lnTo>
                    <a:lnTo>
                      <a:pt x="156279" y="142979"/>
                    </a:lnTo>
                    <a:lnTo>
                      <a:pt x="158337" y="144102"/>
                    </a:lnTo>
                    <a:cubicBezTo>
                      <a:pt x="152669" y="131590"/>
                      <a:pt x="149629" y="117689"/>
                      <a:pt x="149629" y="103078"/>
                    </a:cubicBezTo>
                    <a:cubicBezTo>
                      <a:pt x="149629" y="46150"/>
                      <a:pt x="195779" y="0"/>
                      <a:pt x="252707" y="0"/>
                    </a:cubicBezTo>
                    <a:close/>
                  </a:path>
                </a:pathLst>
              </a:custGeom>
              <a:ln w="15875" cap="rnd">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sp>
            <p:nvSpPr>
              <p:cNvPr id="131" name="圆角矩形 130"/>
              <p:cNvSpPr/>
              <p:nvPr/>
            </p:nvSpPr>
            <p:spPr>
              <a:xfrm rot="3230190">
                <a:off x="-203817" y="2964703"/>
                <a:ext cx="67501" cy="45719"/>
              </a:xfrm>
              <a:prstGeom prst="roundRect">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262626"/>
                  </a:solidFill>
                </a:endParaRPr>
              </a:p>
            </p:txBody>
          </p:sp>
        </p:grpSp>
      </p:grpSp>
      <p:sp>
        <p:nvSpPr>
          <p:cNvPr id="31" name="TextBox 30"/>
          <p:cNvSpPr txBox="1"/>
          <p:nvPr/>
        </p:nvSpPr>
        <p:spPr>
          <a:xfrm>
            <a:off x="1576705" y="5175250"/>
            <a:ext cx="3383280" cy="521970"/>
          </a:xfrm>
          <a:prstGeom prst="rect">
            <a:avLst/>
          </a:prstGeom>
          <a:noFill/>
        </p:spPr>
        <p:txBody>
          <a:bodyPr wrap="none" rtlCol="0">
            <a:spAutoFit/>
          </a:bodyPr>
          <a:lstStyle>
            <a:defPPr>
              <a:defRPr lang="zh-CN"/>
            </a:defPPr>
            <a:lvl1pPr algn="r">
              <a:defRPr sz="1200">
                <a:solidFill>
                  <a:srgbClr val="232B36"/>
                </a:solidFill>
                <a:latin typeface="Arial Rounded MT Bold" panose="020F0704030504030204" pitchFamily="34" charset="0"/>
              </a:defRPr>
            </a:lvl1pPr>
          </a:lstStyle>
          <a:p>
            <a:pPr algn="ctr"/>
            <a:r>
              <a:rPr lang="zh-CN" altLang="en-US" sz="2800" b="1" dirty="0">
                <a:solidFill>
                  <a:srgbClr val="262626"/>
                </a:solidFill>
              </a:rPr>
              <a:t>对人体的机理的危害</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edge">
                                      <p:cBhvr>
                                        <p:cTn id="7" dur="2000"/>
                                        <p:tgtEl>
                                          <p:spTgt spid="3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additive="base">
                                        <p:cTn id="12" dur="500" fill="hold"/>
                                        <p:tgtEl>
                                          <p:spTgt spid="27"/>
                                        </p:tgtEl>
                                        <p:attrNameLst>
                                          <p:attrName>ppt_x</p:attrName>
                                        </p:attrNameLst>
                                      </p:cBhvr>
                                      <p:tavLst>
                                        <p:tav tm="0">
                                          <p:val>
                                            <p:strVal val="#ppt_x"/>
                                          </p:val>
                                        </p:tav>
                                        <p:tav tm="100000">
                                          <p:val>
                                            <p:strVal val="#ppt_x"/>
                                          </p:val>
                                        </p:tav>
                                      </p:tavLst>
                                    </p:anim>
                                    <p:anim calcmode="lin" valueType="num">
                                      <p:cBhvr additive="base">
                                        <p:cTn id="13"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29"/>
                                        </p:tgtEl>
                                        <p:attrNameLst>
                                          <p:attrName>style.visibility</p:attrName>
                                        </p:attrNameLst>
                                      </p:cBhvr>
                                      <p:to>
                                        <p:strVal val="visible"/>
                                      </p:to>
                                    </p:set>
                                    <p:anim calcmode="lin" valueType="num">
                                      <p:cBhvr additive="base">
                                        <p:cTn id="18" dur="500" fill="hold"/>
                                        <p:tgtEl>
                                          <p:spTgt spid="29"/>
                                        </p:tgtEl>
                                        <p:attrNameLst>
                                          <p:attrName>ppt_x</p:attrName>
                                        </p:attrNameLst>
                                      </p:cBhvr>
                                      <p:tavLst>
                                        <p:tav tm="0">
                                          <p:val>
                                            <p:strVal val="#ppt_x"/>
                                          </p:val>
                                        </p:tav>
                                        <p:tav tm="100000">
                                          <p:val>
                                            <p:strVal val="#ppt_x"/>
                                          </p:val>
                                        </p:tav>
                                      </p:tavLst>
                                    </p:anim>
                                    <p:anim calcmode="lin" valueType="num">
                                      <p:cBhvr additive="base">
                                        <p:cTn id="19"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1"/>
                                        </p:tgtEl>
                                        <p:attrNameLst>
                                          <p:attrName>style.visibility</p:attrName>
                                        </p:attrNameLst>
                                      </p:cBhvr>
                                      <p:to>
                                        <p:strVal val="visible"/>
                                      </p:to>
                                    </p:set>
                                    <p:anim calcmode="lin" valueType="num">
                                      <p:cBhvr additive="base">
                                        <p:cTn id="24" dur="500" fill="hold"/>
                                        <p:tgtEl>
                                          <p:spTgt spid="31"/>
                                        </p:tgtEl>
                                        <p:attrNameLst>
                                          <p:attrName>ppt_x</p:attrName>
                                        </p:attrNameLst>
                                      </p:cBhvr>
                                      <p:tavLst>
                                        <p:tav tm="0">
                                          <p:val>
                                            <p:strVal val="#ppt_x"/>
                                          </p:val>
                                        </p:tav>
                                        <p:tav tm="100000">
                                          <p:val>
                                            <p:strVal val="#ppt_x"/>
                                          </p:val>
                                        </p:tav>
                                      </p:tavLst>
                                    </p:anim>
                                    <p:anim calcmode="lin" valueType="num">
                                      <p:cBhvr additive="base">
                                        <p:cTn id="25"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additive="base">
                                        <p:cTn id="30" dur="500" fill="hold"/>
                                        <p:tgtEl>
                                          <p:spTgt spid="33"/>
                                        </p:tgtEl>
                                        <p:attrNameLst>
                                          <p:attrName>ppt_x</p:attrName>
                                        </p:attrNameLst>
                                      </p:cBhvr>
                                      <p:tavLst>
                                        <p:tav tm="0">
                                          <p:val>
                                            <p:strVal val="#ppt_x"/>
                                          </p:val>
                                        </p:tav>
                                        <p:tav tm="100000">
                                          <p:val>
                                            <p:strVal val="#ppt_x"/>
                                          </p:val>
                                        </p:tav>
                                      </p:tavLst>
                                    </p:anim>
                                    <p:anim calcmode="lin" valueType="num">
                                      <p:cBhvr additive="base">
                                        <p:cTn id="31"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5"/>
                                        </p:tgtEl>
                                        <p:attrNameLst>
                                          <p:attrName>style.visibility</p:attrName>
                                        </p:attrNameLst>
                                      </p:cBhvr>
                                      <p:to>
                                        <p:strVal val="visible"/>
                                      </p:to>
                                    </p:set>
                                    <p:anim calcmode="lin" valueType="num">
                                      <p:cBhvr additive="base">
                                        <p:cTn id="36" dur="500" fill="hold"/>
                                        <p:tgtEl>
                                          <p:spTgt spid="35"/>
                                        </p:tgtEl>
                                        <p:attrNameLst>
                                          <p:attrName>ppt_x</p:attrName>
                                        </p:attrNameLst>
                                      </p:cBhvr>
                                      <p:tavLst>
                                        <p:tav tm="0">
                                          <p:val>
                                            <p:strVal val="#ppt_x"/>
                                          </p:val>
                                        </p:tav>
                                        <p:tav tm="100000">
                                          <p:val>
                                            <p:strVal val="#ppt_x"/>
                                          </p:val>
                                        </p:tav>
                                      </p:tavLst>
                                    </p:anim>
                                    <p:anim calcmode="lin" valueType="num">
                                      <p:cBhvr additive="base">
                                        <p:cTn id="37"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7"/>
                                        </p:tgtEl>
                                        <p:attrNameLst>
                                          <p:attrName>style.visibility</p:attrName>
                                        </p:attrNameLst>
                                      </p:cBhvr>
                                      <p:to>
                                        <p:strVal val="visible"/>
                                      </p:to>
                                    </p:set>
                                    <p:anim calcmode="lin" valueType="num">
                                      <p:cBhvr additive="base">
                                        <p:cTn id="42" dur="500" fill="hold"/>
                                        <p:tgtEl>
                                          <p:spTgt spid="37"/>
                                        </p:tgtEl>
                                        <p:attrNameLst>
                                          <p:attrName>ppt_x</p:attrName>
                                        </p:attrNameLst>
                                      </p:cBhvr>
                                      <p:tavLst>
                                        <p:tav tm="0">
                                          <p:val>
                                            <p:strVal val="#ppt_x"/>
                                          </p:val>
                                        </p:tav>
                                        <p:tav tm="100000">
                                          <p:val>
                                            <p:strVal val="#ppt_x"/>
                                          </p:val>
                                        </p:tav>
                                      </p:tavLst>
                                    </p:anim>
                                    <p:anim calcmode="lin" valueType="num">
                                      <p:cBhvr additive="base">
                                        <p:cTn id="43"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7" grpId="1"/>
      <p:bldP spid="29" grpId="0"/>
      <p:bldP spid="29" grpId="1"/>
      <p:bldP spid="33" grpId="0"/>
      <p:bldP spid="33" grpId="1"/>
      <p:bldP spid="35" grpId="0"/>
      <p:bldP spid="35" grpId="1"/>
      <p:bldP spid="37" grpId="0"/>
      <p:bldP spid="37" grpId="1"/>
      <p:bldP spid="39" grpId="0"/>
      <p:bldP spid="39" grpId="1"/>
      <p:bldP spid="31" grpId="0"/>
      <p:bldP spid="31"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4221848" y="592237"/>
            <a:ext cx="4316507" cy="768350"/>
          </a:xfrm>
          <a:prstGeom prst="rect">
            <a:avLst/>
          </a:prstGeom>
          <a:noFill/>
        </p:spPr>
        <p:txBody>
          <a:bodyPr wrap="square" rtlCol="0">
            <a:spAutoFit/>
          </a:bodyPr>
          <a:lstStyle/>
          <a:p>
            <a:pPr algn="ctr"/>
            <a:r>
              <a:rPr lang="zh-CN" altLang="en-US" sz="4400" b="1" dirty="0" smtClean="0">
                <a:solidFill>
                  <a:schemeClr val="accent2">
                    <a:lumMod val="60000"/>
                    <a:lumOff val="40000"/>
                  </a:schemeClr>
                </a:solidFill>
              </a:rPr>
              <a:t>吸毒危害</a:t>
            </a:r>
          </a:p>
        </p:txBody>
      </p:sp>
      <p:grpSp>
        <p:nvGrpSpPr>
          <p:cNvPr id="14" name="组合 13"/>
          <p:cNvGrpSpPr/>
          <p:nvPr/>
        </p:nvGrpSpPr>
        <p:grpSpPr>
          <a:xfrm>
            <a:off x="3223343" y="1155123"/>
            <a:ext cx="5985336" cy="2447168"/>
            <a:chOff x="3289293" y="2074785"/>
            <a:chExt cx="5985336" cy="2447168"/>
          </a:xfrm>
        </p:grpSpPr>
        <p:grpSp>
          <p:nvGrpSpPr>
            <p:cNvPr id="7" name="组合 6"/>
            <p:cNvGrpSpPr/>
            <p:nvPr/>
          </p:nvGrpSpPr>
          <p:grpSpPr>
            <a:xfrm>
              <a:off x="3289293" y="2074785"/>
              <a:ext cx="5985336" cy="2447168"/>
              <a:chOff x="2032000" y="1803399"/>
              <a:chExt cx="8128000" cy="3251199"/>
            </a:xfrm>
            <a:solidFill>
              <a:srgbClr val="02C978"/>
            </a:solidFill>
          </p:grpSpPr>
          <p:sp>
            <p:nvSpPr>
              <p:cNvPr id="8" name="形状 7"/>
              <p:cNvSpPr/>
              <p:nvPr/>
            </p:nvSpPr>
            <p:spPr>
              <a:xfrm>
                <a:off x="2032000" y="1803399"/>
                <a:ext cx="8128000" cy="3251199"/>
              </a:xfrm>
              <a:prstGeom prst="leftRightRibbon">
                <a:avLst>
                  <a:gd name="adj1" fmla="val 50000"/>
                  <a:gd name="adj2" fmla="val 49483"/>
                  <a:gd name="adj3" fmla="val 16667"/>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 name="任意多边形 8"/>
              <p:cNvSpPr/>
              <p:nvPr/>
            </p:nvSpPr>
            <p:spPr>
              <a:xfrm>
                <a:off x="3654530" y="2372359"/>
                <a:ext cx="2035069" cy="1593088"/>
              </a:xfrm>
              <a:custGeom>
                <a:avLst/>
                <a:gdLst>
                  <a:gd name="connsiteX0" fmla="*/ 0 w 2682239"/>
                  <a:gd name="connsiteY0" fmla="*/ 0 h 1593088"/>
                  <a:gd name="connsiteX1" fmla="*/ 2682239 w 2682239"/>
                  <a:gd name="connsiteY1" fmla="*/ 0 h 1593088"/>
                  <a:gd name="connsiteX2" fmla="*/ 2682239 w 2682239"/>
                  <a:gd name="connsiteY2" fmla="*/ 1593088 h 1593088"/>
                  <a:gd name="connsiteX3" fmla="*/ 0 w 2682239"/>
                  <a:gd name="connsiteY3" fmla="*/ 1593088 h 1593088"/>
                  <a:gd name="connsiteX4" fmla="*/ 0 w 2682239"/>
                  <a:gd name="connsiteY4" fmla="*/ 0 h 15930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82239" h="1593088">
                    <a:moveTo>
                      <a:pt x="0" y="0"/>
                    </a:moveTo>
                    <a:lnTo>
                      <a:pt x="2682239" y="0"/>
                    </a:lnTo>
                    <a:lnTo>
                      <a:pt x="2682239" y="1593088"/>
                    </a:lnTo>
                    <a:lnTo>
                      <a:pt x="0" y="1593088"/>
                    </a:lnTo>
                    <a:lnTo>
                      <a:pt x="0" y="0"/>
                    </a:lnTo>
                    <a:close/>
                  </a:path>
                </a:pathLst>
              </a:custGeom>
              <a:grpFill/>
              <a:ln>
                <a:noFill/>
              </a:ln>
              <a:sp3d/>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0" tIns="202692" rIns="0" bIns="217170" numCol="1" spcCol="1270" anchor="ctr" anchorCtr="0">
                <a:noAutofit/>
              </a:bodyPr>
              <a:lstStyle/>
              <a:p>
                <a:pPr lvl="0" algn="ctr" defTabSz="2533650">
                  <a:lnSpc>
                    <a:spcPct val="90000"/>
                  </a:lnSpc>
                  <a:spcBef>
                    <a:spcPct val="0"/>
                  </a:spcBef>
                  <a:spcAft>
                    <a:spcPct val="35000"/>
                  </a:spcAft>
                </a:pPr>
                <a:endParaRPr lang="zh-CN" altLang="en-US" sz="5700" kern="1200"/>
              </a:p>
            </p:txBody>
          </p:sp>
          <p:sp>
            <p:nvSpPr>
              <p:cNvPr id="10" name="任意多边形 9"/>
              <p:cNvSpPr/>
              <p:nvPr/>
            </p:nvSpPr>
            <p:spPr>
              <a:xfrm>
                <a:off x="6096000" y="2892551"/>
                <a:ext cx="2430159" cy="1593088"/>
              </a:xfrm>
              <a:custGeom>
                <a:avLst/>
                <a:gdLst>
                  <a:gd name="connsiteX0" fmla="*/ 0 w 3169920"/>
                  <a:gd name="connsiteY0" fmla="*/ 0 h 1593088"/>
                  <a:gd name="connsiteX1" fmla="*/ 3169920 w 3169920"/>
                  <a:gd name="connsiteY1" fmla="*/ 0 h 1593088"/>
                  <a:gd name="connsiteX2" fmla="*/ 3169920 w 3169920"/>
                  <a:gd name="connsiteY2" fmla="*/ 1593088 h 1593088"/>
                  <a:gd name="connsiteX3" fmla="*/ 0 w 3169920"/>
                  <a:gd name="connsiteY3" fmla="*/ 1593088 h 1593088"/>
                  <a:gd name="connsiteX4" fmla="*/ 0 w 3169920"/>
                  <a:gd name="connsiteY4" fmla="*/ 0 h 15930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69920" h="1593088">
                    <a:moveTo>
                      <a:pt x="0" y="0"/>
                    </a:moveTo>
                    <a:lnTo>
                      <a:pt x="3169920" y="0"/>
                    </a:lnTo>
                    <a:lnTo>
                      <a:pt x="3169920" y="1593088"/>
                    </a:lnTo>
                    <a:lnTo>
                      <a:pt x="0" y="1593088"/>
                    </a:lnTo>
                    <a:lnTo>
                      <a:pt x="0" y="0"/>
                    </a:lnTo>
                    <a:close/>
                  </a:path>
                </a:pathLst>
              </a:custGeom>
              <a:grpFill/>
              <a:ln>
                <a:noFill/>
              </a:ln>
              <a:sp3d/>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0" tIns="202692" rIns="0" bIns="217170" numCol="1" spcCol="1270" anchor="ctr" anchorCtr="0">
                <a:noAutofit/>
              </a:bodyPr>
              <a:lstStyle/>
              <a:p>
                <a:pPr lvl="0" algn="ctr" defTabSz="2533650">
                  <a:lnSpc>
                    <a:spcPct val="90000"/>
                  </a:lnSpc>
                  <a:spcBef>
                    <a:spcPct val="0"/>
                  </a:spcBef>
                  <a:spcAft>
                    <a:spcPct val="35000"/>
                  </a:spcAft>
                </a:pPr>
                <a:endParaRPr lang="zh-CN" altLang="en-US" sz="5700" kern="1200"/>
              </a:p>
            </p:txBody>
          </p:sp>
        </p:grpSp>
        <p:sp>
          <p:nvSpPr>
            <p:cNvPr id="11" name="文本框 10"/>
            <p:cNvSpPr txBox="1"/>
            <p:nvPr/>
          </p:nvSpPr>
          <p:spPr>
            <a:xfrm>
              <a:off x="3869683" y="2625965"/>
              <a:ext cx="2516505" cy="1076325"/>
            </a:xfrm>
            <a:prstGeom prst="rect">
              <a:avLst/>
            </a:prstGeom>
            <a:noFill/>
          </p:spPr>
          <p:txBody>
            <a:bodyPr wrap="square" rtlCol="0">
              <a:spAutoFit/>
            </a:bodyPr>
            <a:lstStyle/>
            <a:p>
              <a:r>
                <a:rPr lang="zh-CN" altLang="en-US" sz="3200" b="1" dirty="0">
                  <a:solidFill>
                    <a:srgbClr val="FFD302"/>
                  </a:solidFill>
                </a:rPr>
                <a:t>对家庭的危害</a:t>
              </a:r>
            </a:p>
          </p:txBody>
        </p:sp>
        <p:sp>
          <p:nvSpPr>
            <p:cNvPr id="12" name="文本框 11"/>
            <p:cNvSpPr txBox="1"/>
            <p:nvPr/>
          </p:nvSpPr>
          <p:spPr>
            <a:xfrm>
              <a:off x="6214738" y="2963785"/>
              <a:ext cx="2616200" cy="1198880"/>
            </a:xfrm>
            <a:prstGeom prst="rect">
              <a:avLst/>
            </a:prstGeom>
            <a:noFill/>
          </p:spPr>
          <p:txBody>
            <a:bodyPr wrap="square" rtlCol="0">
              <a:spAutoFit/>
            </a:bodyPr>
            <a:lstStyle/>
            <a:p>
              <a:r>
                <a:rPr lang="zh-CN" altLang="en-US" sz="3600" b="1" dirty="0" smtClean="0">
                  <a:solidFill>
                    <a:srgbClr val="FFD302"/>
                  </a:solidFill>
                </a:rPr>
                <a:t>对社会的危害</a:t>
              </a:r>
            </a:p>
          </p:txBody>
        </p:sp>
      </p:grpSp>
      <p:sp>
        <p:nvSpPr>
          <p:cNvPr id="13" name="文本框 12"/>
          <p:cNvSpPr txBox="1"/>
          <p:nvPr/>
        </p:nvSpPr>
        <p:spPr>
          <a:xfrm>
            <a:off x="452664" y="3240041"/>
            <a:ext cx="5515428" cy="2953385"/>
          </a:xfrm>
          <a:prstGeom prst="rect">
            <a:avLst/>
          </a:prstGeom>
          <a:noFill/>
          <a:ln>
            <a:noFill/>
          </a:ln>
        </p:spPr>
        <p:txBody>
          <a:bodyPr wrap="square" rtlCol="0">
            <a:spAutoFit/>
          </a:bodyPr>
          <a:lstStyle/>
          <a:p>
            <a:r>
              <a:rPr lang="en-US" altLang="zh-CN" sz="2800" b="1" dirty="0" smtClean="0">
                <a:solidFill>
                  <a:srgbClr val="0A6546"/>
                </a:solidFill>
              </a:rPr>
              <a:t>     对家庭的危害：家庭中一旦出现了吸毒者，家便不成其为家了。吸毒者在自我毁灭的同时，也破害自己的家庭，使家庭陷入经济破产、亲属离散、甚至家破人亡的困难境地。</a:t>
            </a:r>
          </a:p>
          <a:p>
            <a:endParaRPr lang="zh-CN" altLang="en-US" dirty="0"/>
          </a:p>
        </p:txBody>
      </p:sp>
      <p:grpSp>
        <p:nvGrpSpPr>
          <p:cNvPr id="17" name="组合 16"/>
          <p:cNvGrpSpPr/>
          <p:nvPr/>
        </p:nvGrpSpPr>
        <p:grpSpPr>
          <a:xfrm>
            <a:off x="3978442" y="759259"/>
            <a:ext cx="859340" cy="434224"/>
            <a:chOff x="3064042" y="834189"/>
            <a:chExt cx="859340" cy="434224"/>
          </a:xfrm>
        </p:grpSpPr>
        <p:sp>
          <p:nvSpPr>
            <p:cNvPr id="18" name="燕尾形 17"/>
            <p:cNvSpPr/>
            <p:nvPr/>
          </p:nvSpPr>
          <p:spPr>
            <a:xfrm>
              <a:off x="3064042" y="834189"/>
              <a:ext cx="434224" cy="434224"/>
            </a:xfrm>
            <a:prstGeom prst="chevron">
              <a:avLst>
                <a:gd name="adj" fmla="val 47829"/>
              </a:avLst>
            </a:prstGeom>
            <a:solidFill>
              <a:srgbClr val="0A6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燕尾形 18"/>
            <p:cNvSpPr/>
            <p:nvPr/>
          </p:nvSpPr>
          <p:spPr>
            <a:xfrm>
              <a:off x="3489158" y="834189"/>
              <a:ext cx="434224" cy="434224"/>
            </a:xfrm>
            <a:prstGeom prst="chevron">
              <a:avLst>
                <a:gd name="adj" fmla="val 47829"/>
              </a:avLst>
            </a:prstGeom>
            <a:solidFill>
              <a:srgbClr val="9FE6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 name="文本框 1"/>
          <p:cNvSpPr txBox="1"/>
          <p:nvPr/>
        </p:nvSpPr>
        <p:spPr>
          <a:xfrm>
            <a:off x="7301230" y="3516630"/>
            <a:ext cx="4711700" cy="2676525"/>
          </a:xfrm>
          <a:prstGeom prst="rect">
            <a:avLst/>
          </a:prstGeom>
          <a:noFill/>
        </p:spPr>
        <p:txBody>
          <a:bodyPr wrap="square" rtlCol="0" anchor="t">
            <a:spAutoFit/>
          </a:bodyPr>
          <a:lstStyle/>
          <a:p>
            <a:r>
              <a:rPr lang="en-US" altLang="zh-CN" sz="2800" b="1" dirty="0" smtClean="0">
                <a:solidFill>
                  <a:srgbClr val="0A6546"/>
                </a:solidFill>
              </a:rPr>
              <a:t>      对社会生产力的巨大破坏： 吸毒首先导致身体疾病，影响生产，其次是造成社会财富的巨大损失和浪费， 同时毒品活动还造成环境恶化， 缩小了人类的生存空间。</a:t>
            </a:r>
            <a:endParaRPr lang="zh-CN" altLang="en-US"/>
          </a:p>
        </p:txBody>
      </p:sp>
    </p:spTree>
  </p:cSld>
  <p:clrMapOvr>
    <a:masterClrMapping/>
  </p:clrMapOvr>
  <p:transition>
    <p:wheel spokes="8"/>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任意多边形 8"/>
          <p:cNvSpPr/>
          <p:nvPr/>
        </p:nvSpPr>
        <p:spPr>
          <a:xfrm rot="180000">
            <a:off x="73025" y="163830"/>
            <a:ext cx="3275965" cy="2733675"/>
          </a:xfrm>
          <a:custGeom>
            <a:avLst/>
            <a:gdLst>
              <a:gd name="connsiteX0" fmla="*/ 866274 w 6015789"/>
              <a:gd name="connsiteY0" fmla="*/ 673769 h 5823285"/>
              <a:gd name="connsiteX1" fmla="*/ 4620126 w 6015789"/>
              <a:gd name="connsiteY1" fmla="*/ 0 h 5823285"/>
              <a:gd name="connsiteX2" fmla="*/ 6015789 w 6015789"/>
              <a:gd name="connsiteY2" fmla="*/ 2671011 h 5823285"/>
              <a:gd name="connsiteX3" fmla="*/ 3465095 w 6015789"/>
              <a:gd name="connsiteY3" fmla="*/ 5823285 h 5823285"/>
              <a:gd name="connsiteX4" fmla="*/ 0 w 6015789"/>
              <a:gd name="connsiteY4" fmla="*/ 3777916 h 5823285"/>
              <a:gd name="connsiteX5" fmla="*/ 866274 w 6015789"/>
              <a:gd name="connsiteY5" fmla="*/ 673769 h 5823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15789" h="5823285">
                <a:moveTo>
                  <a:pt x="866274" y="673769"/>
                </a:moveTo>
                <a:lnTo>
                  <a:pt x="4620126" y="0"/>
                </a:lnTo>
                <a:lnTo>
                  <a:pt x="6015789" y="2671011"/>
                </a:lnTo>
                <a:lnTo>
                  <a:pt x="3465095" y="5823285"/>
                </a:lnTo>
                <a:lnTo>
                  <a:pt x="0" y="3777916"/>
                </a:lnTo>
                <a:lnTo>
                  <a:pt x="866274" y="673769"/>
                </a:lnTo>
                <a:close/>
              </a:path>
            </a:pathLst>
          </a:custGeom>
          <a:solidFill>
            <a:srgbClr val="02C9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a:t>典型的吸毒案例</a:t>
            </a:r>
          </a:p>
        </p:txBody>
      </p:sp>
      <p:sp>
        <p:nvSpPr>
          <p:cNvPr id="12" name="文本框 11"/>
          <p:cNvSpPr txBox="1"/>
          <p:nvPr/>
        </p:nvSpPr>
        <p:spPr>
          <a:xfrm>
            <a:off x="3617595" y="474345"/>
            <a:ext cx="6637655" cy="1938020"/>
          </a:xfrm>
          <a:prstGeom prst="rect">
            <a:avLst/>
          </a:prstGeom>
          <a:noFill/>
        </p:spPr>
        <p:txBody>
          <a:bodyPr wrap="square" rtlCol="0">
            <a:spAutoFit/>
          </a:bodyPr>
          <a:lstStyle/>
          <a:p>
            <a:r>
              <a:rPr lang="en-US" altLang="zh-CN" sz="2000">
                <a:solidFill>
                  <a:schemeClr val="bg1"/>
                </a:solidFill>
                <a:latin typeface="楷体" panose="02010609060101010101" charset="-122"/>
                <a:ea typeface="楷体" panose="02010609060101010101" charset="-122"/>
                <a:cs typeface="楷体" panose="02010609060101010101" charset="-122"/>
              </a:rPr>
              <a:t>    </a:t>
            </a:r>
            <a:r>
              <a:rPr lang="zh-CN" altLang="en-US" sz="2000">
                <a:solidFill>
                  <a:schemeClr val="bg1"/>
                </a:solidFill>
                <a:latin typeface="楷体" panose="02010609060101010101" charset="-122"/>
                <a:ea typeface="楷体" panose="02010609060101010101" charset="-122"/>
                <a:cs typeface="楷体" panose="02010609060101010101" charset="-122"/>
              </a:rPr>
              <a:t>2014年8月14日，经群众举报，北京警方在北京市东城区将艺人房祖名、柯震东等多名涉毒人员查获，房祖名、柯震东对吸食大麻供认不讳。警方随后在房祖名北京一住所缴获毒品大麻100余克。房祖名因涉嫌容留他人吸毒罪被刑事拘留，柯震东因吸食毒品被行政拘留14天。8月17日，事件在网络曝光。</a:t>
            </a:r>
          </a:p>
        </p:txBody>
      </p:sp>
      <p:pic>
        <p:nvPicPr>
          <p:cNvPr id="13" name="图片 12"/>
          <p:cNvPicPr>
            <a:picLocks noChangeAspect="1"/>
          </p:cNvPicPr>
          <p:nvPr/>
        </p:nvPicPr>
        <p:blipFill>
          <a:blip r:embed="rId2" cstate="print"/>
          <a:stretch>
            <a:fillRect/>
          </a:stretch>
        </p:blipFill>
        <p:spPr>
          <a:xfrm>
            <a:off x="7181215" y="474345"/>
            <a:ext cx="4489450" cy="2714625"/>
          </a:xfrm>
          <a:prstGeom prst="rect">
            <a:avLst/>
          </a:prstGeom>
        </p:spPr>
      </p:pic>
      <p:sp>
        <p:nvSpPr>
          <p:cNvPr id="14" name="文本框 13"/>
          <p:cNvSpPr txBox="1"/>
          <p:nvPr/>
        </p:nvSpPr>
        <p:spPr>
          <a:xfrm>
            <a:off x="720725" y="2816860"/>
            <a:ext cx="6675120" cy="4092575"/>
          </a:xfrm>
          <a:prstGeom prst="rect">
            <a:avLst/>
          </a:prstGeom>
          <a:noFill/>
        </p:spPr>
        <p:txBody>
          <a:bodyPr wrap="square" rtlCol="0" anchor="t">
            <a:spAutoFit/>
          </a:bodyPr>
          <a:lstStyle/>
          <a:p>
            <a:r>
              <a:rPr lang="en-US" altLang="zh-CN">
                <a:solidFill>
                  <a:schemeClr val="bg1"/>
                </a:solidFill>
              </a:rPr>
              <a:t>      </a:t>
            </a:r>
            <a:r>
              <a:rPr lang="zh-CN" altLang="en-US" sz="2000">
                <a:solidFill>
                  <a:schemeClr val="bg1"/>
                </a:solidFill>
                <a:latin typeface="楷体" panose="02010609060101010101" charset="-122"/>
                <a:ea typeface="楷体" panose="02010609060101010101" charset="-122"/>
                <a:cs typeface="楷体" panose="02010609060101010101" charset="-122"/>
              </a:rPr>
              <a:t>2018年11月28日下午，北京市公安局石景山分局通过官方微博@平安石景山发布通报：2018年11月26日，石景山公安分局根据群众举报，在本市某小区抓获2名涉毒违法人员陈某（男，43岁，歌手）和何某某（女，25岁，无业），现场起获冰毒7.96克、大麻2.14克。 经尿检，陈某呈冰毒类和大麻类阳性，何某某呈大麻类阳性。目前，陈某因吸毒、非法持有毒品，何某某因吸毒均被行政拘留。 新京报记者从权威信源获悉，陈某确系歌手陈羽凡。 </a:t>
            </a:r>
          </a:p>
          <a:p>
            <a:r>
              <a:rPr lang="zh-CN" altLang="en-US" sz="2000">
                <a:solidFill>
                  <a:schemeClr val="bg1"/>
                </a:solidFill>
                <a:latin typeface="楷体" panose="02010609060101010101" charset="-122"/>
                <a:ea typeface="楷体" panose="02010609060101010101" charset="-122"/>
                <a:cs typeface="楷体" panose="02010609060101010101" charset="-122"/>
              </a:rPr>
              <a:t>   2018年12月4日，“社区戒毒决定书”显示，查明陈涛（陈羽凡）于2018年11月24日零时许，在其家中以“烫吸”的方式吸食毒品冰毒的违法事实。根据《中华人民共和国禁毒法》第三十三条之规定，决定责令违法行为人接受社区戒毒三年，从2018年12月17日至2021年12月16日。</a:t>
            </a:r>
          </a:p>
        </p:txBody>
      </p:sp>
      <p:pic>
        <p:nvPicPr>
          <p:cNvPr id="15" name="图片 14"/>
          <p:cNvPicPr>
            <a:picLocks noChangeAspect="1"/>
          </p:cNvPicPr>
          <p:nvPr/>
        </p:nvPicPr>
        <p:blipFill>
          <a:blip r:embed="rId3" cstate="print"/>
          <a:stretch>
            <a:fillRect/>
          </a:stretch>
        </p:blipFill>
        <p:spPr>
          <a:xfrm>
            <a:off x="7395845" y="3312795"/>
            <a:ext cx="4373880" cy="291846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edge">
                                      <p:cBhvr>
                                        <p:cTn id="12" dur="20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fill="hold"/>
                                        <p:tgtEl>
                                          <p:spTgt spid="13"/>
                                        </p:tgtEl>
                                        <p:attrNameLst>
                                          <p:attrName>ppt_x</p:attrName>
                                        </p:attrNameLst>
                                      </p:cBhvr>
                                      <p:tavLst>
                                        <p:tav tm="0">
                                          <p:val>
                                            <p:strVal val="#ppt_x"/>
                                          </p:val>
                                        </p:tav>
                                        <p:tav tm="100000">
                                          <p:val>
                                            <p:strVal val="#ppt_x"/>
                                          </p:val>
                                        </p:tav>
                                      </p:tavLst>
                                    </p:anim>
                                    <p:anim calcmode="lin" valueType="num">
                                      <p:cBhvr additive="base">
                                        <p:cTn id="1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fltVal val="0"/>
                                          </p:val>
                                        </p:tav>
                                        <p:tav tm="100000">
                                          <p:val>
                                            <p:strVal val="#ppt_h"/>
                                          </p:val>
                                        </p:tav>
                                      </p:tavLst>
                                    </p:anim>
                                    <p:animEffect transition="in" filter="fade">
                                      <p:cBhvr>
                                        <p:cTn id="2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12" grpId="0"/>
      <p:bldP spid="12" grpId="1"/>
      <p:bldP spid="14" grpId="0"/>
      <p:bldP spid="14"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3081813" y="1867647"/>
            <a:ext cx="2838450" cy="939800"/>
            <a:chOff x="3118863" y="1494119"/>
            <a:chExt cx="2838450" cy="939800"/>
          </a:xfrm>
        </p:grpSpPr>
        <p:grpSp>
          <p:nvGrpSpPr>
            <p:cNvPr id="2" name="组合 1"/>
            <p:cNvGrpSpPr/>
            <p:nvPr/>
          </p:nvGrpSpPr>
          <p:grpSpPr>
            <a:xfrm>
              <a:off x="3118863" y="1494119"/>
              <a:ext cx="2838183" cy="939800"/>
              <a:chOff x="5109029" y="1574801"/>
              <a:chExt cx="3904342" cy="1168399"/>
            </a:xfrm>
          </p:grpSpPr>
          <p:sp>
            <p:nvSpPr>
              <p:cNvPr id="12" name="矩形 11"/>
              <p:cNvSpPr/>
              <p:nvPr/>
            </p:nvSpPr>
            <p:spPr>
              <a:xfrm>
                <a:off x="6381247" y="1582057"/>
                <a:ext cx="2632124" cy="1161143"/>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109029" y="1574801"/>
                <a:ext cx="1270000" cy="116114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bg2">
                        <a:lumMod val="25000"/>
                      </a:schemeClr>
                    </a:solidFill>
                  </a:rPr>
                  <a:t>01</a:t>
                </a:r>
                <a:endParaRPr lang="zh-CN" altLang="en-US" sz="4800" dirty="0">
                  <a:solidFill>
                    <a:schemeClr val="bg2">
                      <a:lumMod val="25000"/>
                    </a:schemeClr>
                  </a:solidFill>
                </a:endParaRPr>
              </a:p>
            </p:txBody>
          </p:sp>
        </p:grpSp>
        <p:sp>
          <p:nvSpPr>
            <p:cNvPr id="4" name="文本框 3"/>
            <p:cNvSpPr txBox="1"/>
            <p:nvPr/>
          </p:nvSpPr>
          <p:spPr>
            <a:xfrm>
              <a:off x="4210428" y="1678269"/>
              <a:ext cx="1746885" cy="460375"/>
            </a:xfrm>
            <a:prstGeom prst="rect">
              <a:avLst/>
            </a:prstGeom>
            <a:noFill/>
          </p:spPr>
          <p:txBody>
            <a:bodyPr wrap="square" rtlCol="0">
              <a:spAutoFit/>
            </a:bodyPr>
            <a:lstStyle/>
            <a:p>
              <a:r>
                <a:rPr lang="zh-CN" altLang="en-US" sz="2400" dirty="0" smtClean="0">
                  <a:solidFill>
                    <a:schemeClr val="bg1"/>
                  </a:solidFill>
                </a:rPr>
                <a:t>什么是毒品</a:t>
              </a:r>
              <a:endParaRPr lang="zh-CN" altLang="en-US" dirty="0"/>
            </a:p>
          </p:txBody>
        </p:sp>
      </p:grpSp>
      <p:grpSp>
        <p:nvGrpSpPr>
          <p:cNvPr id="18" name="组合 17"/>
          <p:cNvGrpSpPr/>
          <p:nvPr/>
        </p:nvGrpSpPr>
        <p:grpSpPr>
          <a:xfrm>
            <a:off x="6606138" y="1814653"/>
            <a:ext cx="3112135" cy="939800"/>
            <a:chOff x="3118863" y="1494119"/>
            <a:chExt cx="3112135" cy="939800"/>
          </a:xfrm>
        </p:grpSpPr>
        <p:grpSp>
          <p:nvGrpSpPr>
            <p:cNvPr id="19" name="组合 18"/>
            <p:cNvGrpSpPr/>
            <p:nvPr/>
          </p:nvGrpSpPr>
          <p:grpSpPr>
            <a:xfrm>
              <a:off x="3118863" y="1494119"/>
              <a:ext cx="2838183" cy="939800"/>
              <a:chOff x="5109029" y="1574801"/>
              <a:chExt cx="3904342" cy="1168399"/>
            </a:xfrm>
          </p:grpSpPr>
          <p:sp>
            <p:nvSpPr>
              <p:cNvPr id="21" name="矩形 20"/>
              <p:cNvSpPr/>
              <p:nvPr/>
            </p:nvSpPr>
            <p:spPr>
              <a:xfrm>
                <a:off x="6381247" y="1582057"/>
                <a:ext cx="2632124" cy="1161143"/>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5109029" y="1574801"/>
                <a:ext cx="1270000" cy="116114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bg2">
                        <a:lumMod val="25000"/>
                      </a:schemeClr>
                    </a:solidFill>
                  </a:rPr>
                  <a:t>02</a:t>
                </a:r>
                <a:endParaRPr lang="zh-CN" altLang="en-US" sz="4800" dirty="0">
                  <a:solidFill>
                    <a:schemeClr val="bg2">
                      <a:lumMod val="25000"/>
                    </a:schemeClr>
                  </a:solidFill>
                </a:endParaRPr>
              </a:p>
            </p:txBody>
          </p:sp>
        </p:grpSp>
        <p:sp>
          <p:nvSpPr>
            <p:cNvPr id="20" name="文本框 19"/>
            <p:cNvSpPr txBox="1"/>
            <p:nvPr/>
          </p:nvSpPr>
          <p:spPr>
            <a:xfrm>
              <a:off x="4154548" y="1736689"/>
              <a:ext cx="2076450" cy="460375"/>
            </a:xfrm>
            <a:prstGeom prst="rect">
              <a:avLst/>
            </a:prstGeom>
            <a:noFill/>
          </p:spPr>
          <p:txBody>
            <a:bodyPr wrap="square" rtlCol="0">
              <a:spAutoFit/>
            </a:bodyPr>
            <a:lstStyle/>
            <a:p>
              <a:r>
                <a:rPr lang="zh-CN" altLang="en-US" sz="2400" dirty="0" smtClean="0">
                  <a:solidFill>
                    <a:schemeClr val="bg1"/>
                  </a:solidFill>
                </a:rPr>
                <a:t>什么是吸毒</a:t>
              </a:r>
              <a:endParaRPr lang="zh-CN" altLang="en-US" dirty="0"/>
            </a:p>
          </p:txBody>
        </p:sp>
      </p:grpSp>
      <p:grpSp>
        <p:nvGrpSpPr>
          <p:cNvPr id="23" name="组合 22"/>
          <p:cNvGrpSpPr/>
          <p:nvPr/>
        </p:nvGrpSpPr>
        <p:grpSpPr>
          <a:xfrm>
            <a:off x="3081434" y="4462789"/>
            <a:ext cx="2838450" cy="941574"/>
            <a:chOff x="3118863" y="1486508"/>
            <a:chExt cx="2838450" cy="941574"/>
          </a:xfrm>
        </p:grpSpPr>
        <p:grpSp>
          <p:nvGrpSpPr>
            <p:cNvPr id="24" name="组合 23"/>
            <p:cNvGrpSpPr/>
            <p:nvPr/>
          </p:nvGrpSpPr>
          <p:grpSpPr>
            <a:xfrm>
              <a:off x="3118863" y="1486508"/>
              <a:ext cx="2838183" cy="941574"/>
              <a:chOff x="5109029" y="1565339"/>
              <a:chExt cx="3904342" cy="1170605"/>
            </a:xfrm>
          </p:grpSpPr>
          <p:sp>
            <p:nvSpPr>
              <p:cNvPr id="26" name="矩形 25"/>
              <p:cNvSpPr/>
              <p:nvPr/>
            </p:nvSpPr>
            <p:spPr>
              <a:xfrm>
                <a:off x="6381247" y="1565339"/>
                <a:ext cx="2632124" cy="1161143"/>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5109029" y="1574801"/>
                <a:ext cx="1270000" cy="116114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bg2">
                        <a:lumMod val="25000"/>
                      </a:schemeClr>
                    </a:solidFill>
                  </a:rPr>
                  <a:t>03</a:t>
                </a:r>
                <a:endParaRPr lang="zh-CN" altLang="en-US" sz="4800" dirty="0">
                  <a:solidFill>
                    <a:schemeClr val="bg2">
                      <a:lumMod val="25000"/>
                    </a:schemeClr>
                  </a:solidFill>
                </a:endParaRPr>
              </a:p>
            </p:txBody>
          </p:sp>
        </p:grpSp>
        <p:sp>
          <p:nvSpPr>
            <p:cNvPr id="25" name="文本框 24"/>
            <p:cNvSpPr txBox="1"/>
            <p:nvPr/>
          </p:nvSpPr>
          <p:spPr>
            <a:xfrm>
              <a:off x="4142483" y="1746223"/>
              <a:ext cx="1814830" cy="460375"/>
            </a:xfrm>
            <a:prstGeom prst="rect">
              <a:avLst/>
            </a:prstGeom>
            <a:noFill/>
          </p:spPr>
          <p:txBody>
            <a:bodyPr wrap="square" rtlCol="0">
              <a:spAutoFit/>
            </a:bodyPr>
            <a:lstStyle/>
            <a:p>
              <a:r>
                <a:rPr lang="zh-CN" altLang="en-US" sz="2400" dirty="0" smtClean="0">
                  <a:solidFill>
                    <a:schemeClr val="bg1"/>
                  </a:solidFill>
                </a:rPr>
                <a:t>毒品的危害</a:t>
              </a:r>
              <a:endParaRPr lang="zh-CN" altLang="en-US" dirty="0"/>
            </a:p>
          </p:txBody>
        </p:sp>
      </p:grpSp>
      <p:grpSp>
        <p:nvGrpSpPr>
          <p:cNvPr id="28" name="组合 27"/>
          <p:cNvGrpSpPr/>
          <p:nvPr/>
        </p:nvGrpSpPr>
        <p:grpSpPr>
          <a:xfrm>
            <a:off x="6608859" y="4480064"/>
            <a:ext cx="2838183" cy="939800"/>
            <a:chOff x="3118863" y="1494119"/>
            <a:chExt cx="2838183" cy="939800"/>
          </a:xfrm>
        </p:grpSpPr>
        <p:grpSp>
          <p:nvGrpSpPr>
            <p:cNvPr id="29" name="组合 28"/>
            <p:cNvGrpSpPr/>
            <p:nvPr/>
          </p:nvGrpSpPr>
          <p:grpSpPr>
            <a:xfrm>
              <a:off x="3118863" y="1494119"/>
              <a:ext cx="2838183" cy="939800"/>
              <a:chOff x="5109029" y="1574801"/>
              <a:chExt cx="3904342" cy="1168399"/>
            </a:xfrm>
          </p:grpSpPr>
          <p:sp>
            <p:nvSpPr>
              <p:cNvPr id="31" name="矩形 30"/>
              <p:cNvSpPr/>
              <p:nvPr/>
            </p:nvSpPr>
            <p:spPr>
              <a:xfrm>
                <a:off x="6381247" y="1582057"/>
                <a:ext cx="2632124" cy="1161143"/>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5109029" y="1574801"/>
                <a:ext cx="1270000" cy="1161143"/>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bg2">
                        <a:lumMod val="25000"/>
                      </a:schemeClr>
                    </a:solidFill>
                  </a:rPr>
                  <a:t>04</a:t>
                </a:r>
                <a:endParaRPr lang="zh-CN" altLang="en-US" sz="4800" dirty="0">
                  <a:solidFill>
                    <a:schemeClr val="bg2">
                      <a:lumMod val="25000"/>
                    </a:schemeClr>
                  </a:solidFill>
                </a:endParaRPr>
              </a:p>
            </p:txBody>
          </p:sp>
        </p:grpSp>
        <p:sp>
          <p:nvSpPr>
            <p:cNvPr id="30" name="文本框 29"/>
            <p:cNvSpPr txBox="1"/>
            <p:nvPr/>
          </p:nvSpPr>
          <p:spPr>
            <a:xfrm>
              <a:off x="4151373" y="1736689"/>
              <a:ext cx="1805305" cy="460375"/>
            </a:xfrm>
            <a:prstGeom prst="rect">
              <a:avLst/>
            </a:prstGeom>
            <a:noFill/>
          </p:spPr>
          <p:txBody>
            <a:bodyPr wrap="square" rtlCol="0">
              <a:spAutoFit/>
            </a:bodyPr>
            <a:lstStyle/>
            <a:p>
              <a:r>
                <a:rPr lang="zh-CN" altLang="en-US" sz="2400" dirty="0" smtClean="0">
                  <a:solidFill>
                    <a:schemeClr val="bg1"/>
                  </a:solidFill>
                </a:rPr>
                <a:t>毒品的防范</a:t>
              </a:r>
            </a:p>
          </p:txBody>
        </p:sp>
      </p:grpSp>
      <p:sp>
        <p:nvSpPr>
          <p:cNvPr id="33" name="灯片编号占位符 32"/>
          <p:cNvSpPr>
            <a:spLocks noGrp="1"/>
          </p:cNvSpPr>
          <p:nvPr>
            <p:ph type="sldNum" sz="quarter" idx="4294967295"/>
          </p:nvPr>
        </p:nvSpPr>
        <p:spPr>
          <a:xfrm>
            <a:off x="11499215" y="6356350"/>
            <a:ext cx="692785" cy="365125"/>
          </a:xfrm>
        </p:spPr>
        <p:txBody>
          <a:bodyPr/>
          <a:lstStyle/>
          <a:p>
            <a:fld id="{FB7A3ED1-8A86-444E-A5FA-8BBDB1966EAF}" type="slidenum">
              <a:rPr lang="zh-CN" altLang="en-US" smtClean="0"/>
              <a:pPr/>
              <a:t>14</a:t>
            </a:fld>
            <a:endParaRPr lang="zh-CN" altLang="en-US" dirty="0"/>
          </a:p>
        </p:txBody>
      </p:sp>
      <p:grpSp>
        <p:nvGrpSpPr>
          <p:cNvPr id="34" name="组合 33"/>
          <p:cNvGrpSpPr/>
          <p:nvPr/>
        </p:nvGrpSpPr>
        <p:grpSpPr>
          <a:xfrm rot="20927943" flipH="1">
            <a:off x="34781" y="875283"/>
            <a:ext cx="2435094" cy="2725052"/>
            <a:chOff x="1118017" y="1286242"/>
            <a:chExt cx="2302177" cy="2576310"/>
          </a:xfrm>
        </p:grpSpPr>
        <p:sp>
          <p:nvSpPr>
            <p:cNvPr id="36" name="任意多边形 35"/>
            <p:cNvSpPr/>
            <p:nvPr/>
          </p:nvSpPr>
          <p:spPr>
            <a:xfrm rot="251092">
              <a:off x="1118017" y="2971800"/>
              <a:ext cx="1545020" cy="614855"/>
            </a:xfrm>
            <a:custGeom>
              <a:avLst/>
              <a:gdLst>
                <a:gd name="connsiteX0" fmla="*/ 0 w 1545020"/>
                <a:gd name="connsiteY0" fmla="*/ 0 h 614855"/>
                <a:gd name="connsiteX1" fmla="*/ 1545020 w 1545020"/>
                <a:gd name="connsiteY1" fmla="*/ 614855 h 614855"/>
                <a:gd name="connsiteX2" fmla="*/ 1277007 w 1545020"/>
                <a:gd name="connsiteY2" fmla="*/ 78828 h 614855"/>
                <a:gd name="connsiteX3" fmla="*/ 0 w 1545020"/>
                <a:gd name="connsiteY3" fmla="*/ 0 h 614855"/>
              </a:gdLst>
              <a:ahLst/>
              <a:cxnLst>
                <a:cxn ang="0">
                  <a:pos x="connsiteX0" y="connsiteY0"/>
                </a:cxn>
                <a:cxn ang="0">
                  <a:pos x="connsiteX1" y="connsiteY1"/>
                </a:cxn>
                <a:cxn ang="0">
                  <a:pos x="connsiteX2" y="connsiteY2"/>
                </a:cxn>
                <a:cxn ang="0">
                  <a:pos x="connsiteX3" y="connsiteY3"/>
                </a:cxn>
              </a:cxnLst>
              <a:rect l="l" t="t" r="r" b="b"/>
              <a:pathLst>
                <a:path w="1545020" h="614855">
                  <a:moveTo>
                    <a:pt x="0" y="0"/>
                  </a:moveTo>
                  <a:lnTo>
                    <a:pt x="1545020" y="614855"/>
                  </a:lnTo>
                  <a:lnTo>
                    <a:pt x="1277007" y="78828"/>
                  </a:lnTo>
                  <a:lnTo>
                    <a:pt x="0" y="0"/>
                  </a:lnTo>
                  <a:close/>
                </a:path>
              </a:pathLst>
            </a:custGeom>
            <a:solidFill>
              <a:srgbClr val="14C97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37" name="任意多边形 36"/>
            <p:cNvSpPr/>
            <p:nvPr/>
          </p:nvSpPr>
          <p:spPr>
            <a:xfrm>
              <a:off x="1127752" y="1286242"/>
              <a:ext cx="2270235" cy="1860331"/>
            </a:xfrm>
            <a:custGeom>
              <a:avLst/>
              <a:gdLst>
                <a:gd name="connsiteX0" fmla="*/ 0 w 2270235"/>
                <a:gd name="connsiteY0" fmla="*/ 1639614 h 1860331"/>
                <a:gd name="connsiteX1" fmla="*/ 1797269 w 2270235"/>
                <a:gd name="connsiteY1" fmla="*/ 1860331 h 1860331"/>
                <a:gd name="connsiteX2" fmla="*/ 2270235 w 2270235"/>
                <a:gd name="connsiteY2" fmla="*/ 851338 h 1860331"/>
                <a:gd name="connsiteX3" fmla="*/ 1923393 w 2270235"/>
                <a:gd name="connsiteY3" fmla="*/ 0 h 1860331"/>
                <a:gd name="connsiteX4" fmla="*/ 1686911 w 2270235"/>
                <a:gd name="connsiteY4" fmla="*/ 1150883 h 1860331"/>
                <a:gd name="connsiteX5" fmla="*/ 0 w 2270235"/>
                <a:gd name="connsiteY5" fmla="*/ 1639614 h 1860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70235" h="1860331">
                  <a:moveTo>
                    <a:pt x="0" y="1639614"/>
                  </a:moveTo>
                  <a:lnTo>
                    <a:pt x="1797269" y="1860331"/>
                  </a:lnTo>
                  <a:lnTo>
                    <a:pt x="2270235" y="851338"/>
                  </a:lnTo>
                  <a:lnTo>
                    <a:pt x="1923393" y="0"/>
                  </a:lnTo>
                  <a:lnTo>
                    <a:pt x="1686911" y="1150883"/>
                  </a:lnTo>
                  <a:lnTo>
                    <a:pt x="0" y="1639614"/>
                  </a:lnTo>
                  <a:close/>
                </a:path>
              </a:pathLst>
            </a:cu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38" name="任意多边形 37"/>
            <p:cNvSpPr/>
            <p:nvPr/>
          </p:nvSpPr>
          <p:spPr>
            <a:xfrm rot="21416211">
              <a:off x="1324303" y="3310759"/>
              <a:ext cx="1277007" cy="551793"/>
            </a:xfrm>
            <a:custGeom>
              <a:avLst/>
              <a:gdLst>
                <a:gd name="connsiteX0" fmla="*/ 1277007 w 1277007"/>
                <a:gd name="connsiteY0" fmla="*/ 346841 h 551793"/>
                <a:gd name="connsiteX1" fmla="*/ 0 w 1277007"/>
                <a:gd name="connsiteY1" fmla="*/ 551793 h 551793"/>
                <a:gd name="connsiteX2" fmla="*/ 677918 w 1277007"/>
                <a:gd name="connsiteY2" fmla="*/ 0 h 551793"/>
                <a:gd name="connsiteX3" fmla="*/ 1277007 w 1277007"/>
                <a:gd name="connsiteY3" fmla="*/ 346841 h 551793"/>
              </a:gdLst>
              <a:ahLst/>
              <a:cxnLst>
                <a:cxn ang="0">
                  <a:pos x="connsiteX0" y="connsiteY0"/>
                </a:cxn>
                <a:cxn ang="0">
                  <a:pos x="connsiteX1" y="connsiteY1"/>
                </a:cxn>
                <a:cxn ang="0">
                  <a:pos x="connsiteX2" y="connsiteY2"/>
                </a:cxn>
                <a:cxn ang="0">
                  <a:pos x="connsiteX3" y="connsiteY3"/>
                </a:cxn>
              </a:cxnLst>
              <a:rect l="l" t="t" r="r" b="b"/>
              <a:pathLst>
                <a:path w="1277007" h="551793">
                  <a:moveTo>
                    <a:pt x="1277007" y="346841"/>
                  </a:moveTo>
                  <a:lnTo>
                    <a:pt x="0" y="551793"/>
                  </a:lnTo>
                  <a:lnTo>
                    <a:pt x="677918" y="0"/>
                  </a:lnTo>
                  <a:lnTo>
                    <a:pt x="1277007" y="346841"/>
                  </a:lnTo>
                  <a:close/>
                </a:path>
              </a:pathLst>
            </a:custGeom>
            <a:solidFill>
              <a:srgbClr val="07906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39" name="任意多边形 38"/>
            <p:cNvSpPr/>
            <p:nvPr/>
          </p:nvSpPr>
          <p:spPr>
            <a:xfrm>
              <a:off x="2868401" y="2083186"/>
              <a:ext cx="551793" cy="1056290"/>
            </a:xfrm>
            <a:custGeom>
              <a:avLst/>
              <a:gdLst>
                <a:gd name="connsiteX0" fmla="*/ 0 w 551793"/>
                <a:gd name="connsiteY0" fmla="*/ 331076 h 1056290"/>
                <a:gd name="connsiteX1" fmla="*/ 94593 w 551793"/>
                <a:gd name="connsiteY1" fmla="*/ 1056290 h 1056290"/>
                <a:gd name="connsiteX2" fmla="*/ 551793 w 551793"/>
                <a:gd name="connsiteY2" fmla="*/ 0 h 1056290"/>
                <a:gd name="connsiteX3" fmla="*/ 0 w 551793"/>
                <a:gd name="connsiteY3" fmla="*/ 331076 h 1056290"/>
              </a:gdLst>
              <a:ahLst/>
              <a:cxnLst>
                <a:cxn ang="0">
                  <a:pos x="connsiteX0" y="connsiteY0"/>
                </a:cxn>
                <a:cxn ang="0">
                  <a:pos x="connsiteX1" y="connsiteY1"/>
                </a:cxn>
                <a:cxn ang="0">
                  <a:pos x="connsiteX2" y="connsiteY2"/>
                </a:cxn>
                <a:cxn ang="0">
                  <a:pos x="connsiteX3" y="connsiteY3"/>
                </a:cxn>
              </a:cxnLst>
              <a:rect l="l" t="t" r="r" b="b"/>
              <a:pathLst>
                <a:path w="551793" h="1056290">
                  <a:moveTo>
                    <a:pt x="0" y="331076"/>
                  </a:moveTo>
                  <a:lnTo>
                    <a:pt x="94593" y="1056290"/>
                  </a:lnTo>
                  <a:lnTo>
                    <a:pt x="551793" y="0"/>
                  </a:lnTo>
                  <a:lnTo>
                    <a:pt x="0" y="331076"/>
                  </a:lnTo>
                  <a:close/>
                </a:path>
              </a:pathLst>
            </a:cu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grpSp>
        <p:nvGrpSpPr>
          <p:cNvPr id="6" name="组合 5"/>
          <p:cNvGrpSpPr/>
          <p:nvPr/>
        </p:nvGrpSpPr>
        <p:grpSpPr>
          <a:xfrm>
            <a:off x="9440661" y="2409372"/>
            <a:ext cx="2607560" cy="2997196"/>
            <a:chOff x="4091093" y="719665"/>
            <a:chExt cx="4714239" cy="5418667"/>
          </a:xfrm>
        </p:grpSpPr>
        <p:sp>
          <p:nvSpPr>
            <p:cNvPr id="7" name="任意多边形 6"/>
            <p:cNvSpPr/>
            <p:nvPr/>
          </p:nvSpPr>
          <p:spPr>
            <a:xfrm>
              <a:off x="5825066" y="3158066"/>
              <a:ext cx="2980266" cy="2980266"/>
            </a:xfrm>
            <a:custGeom>
              <a:avLst/>
              <a:gdLst>
                <a:gd name="connsiteX0" fmla="*/ 2115406 w 2980266"/>
                <a:gd name="connsiteY0" fmla="*/ 475169 h 2980266"/>
                <a:gd name="connsiteX1" fmla="*/ 2347223 w 2980266"/>
                <a:gd name="connsiteY1" fmla="*/ 280641 h 2980266"/>
                <a:gd name="connsiteX2" fmla="*/ 2532418 w 2980266"/>
                <a:gd name="connsiteY2" fmla="*/ 436038 h 2980266"/>
                <a:gd name="connsiteX3" fmla="*/ 2381100 w 2980266"/>
                <a:gd name="connsiteY3" fmla="*/ 698113 h 2980266"/>
                <a:gd name="connsiteX4" fmla="*/ 2621526 w 2980266"/>
                <a:gd name="connsiteY4" fmla="*/ 1114543 h 2980266"/>
                <a:gd name="connsiteX5" fmla="*/ 2924149 w 2980266"/>
                <a:gd name="connsiteY5" fmla="*/ 1114535 h 2980266"/>
                <a:gd name="connsiteX6" fmla="*/ 2966129 w 2980266"/>
                <a:gd name="connsiteY6" fmla="*/ 1352617 h 2980266"/>
                <a:gd name="connsiteX7" fmla="*/ 2681754 w 2980266"/>
                <a:gd name="connsiteY7" fmla="*/ 1456113 h 2980266"/>
                <a:gd name="connsiteX8" fmla="*/ 2598255 w 2980266"/>
                <a:gd name="connsiteY8" fmla="*/ 1929659 h 2980266"/>
                <a:gd name="connsiteX9" fmla="*/ 2830082 w 2980266"/>
                <a:gd name="connsiteY9" fmla="*/ 2124176 h 2980266"/>
                <a:gd name="connsiteX10" fmla="*/ 2709205 w 2980266"/>
                <a:gd name="connsiteY10" fmla="*/ 2333542 h 2980266"/>
                <a:gd name="connsiteX11" fmla="*/ 2424835 w 2980266"/>
                <a:gd name="connsiteY11" fmla="*/ 2230031 h 2980266"/>
                <a:gd name="connsiteX12" fmla="*/ 2056481 w 2980266"/>
                <a:gd name="connsiteY12" fmla="*/ 2539116 h 2980266"/>
                <a:gd name="connsiteX13" fmla="*/ 2109039 w 2980266"/>
                <a:gd name="connsiteY13" fmla="*/ 2837141 h 2980266"/>
                <a:gd name="connsiteX14" fmla="*/ 1881863 w 2980266"/>
                <a:gd name="connsiteY14" fmla="*/ 2919826 h 2980266"/>
                <a:gd name="connsiteX15" fmla="*/ 1730559 w 2980266"/>
                <a:gd name="connsiteY15" fmla="*/ 2657743 h 2980266"/>
                <a:gd name="connsiteX16" fmla="*/ 1249707 w 2980266"/>
                <a:gd name="connsiteY16" fmla="*/ 2657743 h 2980266"/>
                <a:gd name="connsiteX17" fmla="*/ 1098403 w 2980266"/>
                <a:gd name="connsiteY17" fmla="*/ 2919826 h 2980266"/>
                <a:gd name="connsiteX18" fmla="*/ 871227 w 2980266"/>
                <a:gd name="connsiteY18" fmla="*/ 2837141 h 2980266"/>
                <a:gd name="connsiteX19" fmla="*/ 923785 w 2980266"/>
                <a:gd name="connsiteY19" fmla="*/ 2539117 h 2980266"/>
                <a:gd name="connsiteX20" fmla="*/ 555431 w 2980266"/>
                <a:gd name="connsiteY20" fmla="*/ 2230032 h 2980266"/>
                <a:gd name="connsiteX21" fmla="*/ 271061 w 2980266"/>
                <a:gd name="connsiteY21" fmla="*/ 2333542 h 2980266"/>
                <a:gd name="connsiteX22" fmla="*/ 150184 w 2980266"/>
                <a:gd name="connsiteY22" fmla="*/ 2124176 h 2980266"/>
                <a:gd name="connsiteX23" fmla="*/ 382011 w 2980266"/>
                <a:gd name="connsiteY23" fmla="*/ 1929660 h 2980266"/>
                <a:gd name="connsiteX24" fmla="*/ 298512 w 2980266"/>
                <a:gd name="connsiteY24" fmla="*/ 1456114 h 2980266"/>
                <a:gd name="connsiteX25" fmla="*/ 14137 w 2980266"/>
                <a:gd name="connsiteY25" fmla="*/ 1352617 h 2980266"/>
                <a:gd name="connsiteX26" fmla="*/ 56117 w 2980266"/>
                <a:gd name="connsiteY26" fmla="*/ 1114535 h 2980266"/>
                <a:gd name="connsiteX27" fmla="*/ 358740 w 2980266"/>
                <a:gd name="connsiteY27" fmla="*/ 1114543 h 2980266"/>
                <a:gd name="connsiteX28" fmla="*/ 599166 w 2980266"/>
                <a:gd name="connsiteY28" fmla="*/ 698113 h 2980266"/>
                <a:gd name="connsiteX29" fmla="*/ 447848 w 2980266"/>
                <a:gd name="connsiteY29" fmla="*/ 436038 h 2980266"/>
                <a:gd name="connsiteX30" fmla="*/ 633043 w 2980266"/>
                <a:gd name="connsiteY30" fmla="*/ 280641 h 2980266"/>
                <a:gd name="connsiteX31" fmla="*/ 864860 w 2980266"/>
                <a:gd name="connsiteY31" fmla="*/ 475169 h 2980266"/>
                <a:gd name="connsiteX32" fmla="*/ 1316713 w 2980266"/>
                <a:gd name="connsiteY32" fmla="*/ 310708 h 2980266"/>
                <a:gd name="connsiteX33" fmla="*/ 1369255 w 2980266"/>
                <a:gd name="connsiteY33" fmla="*/ 12681 h 2980266"/>
                <a:gd name="connsiteX34" fmla="*/ 1611011 w 2980266"/>
                <a:gd name="connsiteY34" fmla="*/ 12681 h 2980266"/>
                <a:gd name="connsiteX35" fmla="*/ 1663553 w 2980266"/>
                <a:gd name="connsiteY35" fmla="*/ 310708 h 2980266"/>
                <a:gd name="connsiteX36" fmla="*/ 2115406 w 2980266"/>
                <a:gd name="connsiteY36" fmla="*/ 475169 h 2980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980266" h="2980266">
                  <a:moveTo>
                    <a:pt x="2115406" y="475169"/>
                  </a:moveTo>
                  <a:lnTo>
                    <a:pt x="2347223" y="280641"/>
                  </a:lnTo>
                  <a:lnTo>
                    <a:pt x="2532418" y="436038"/>
                  </a:lnTo>
                  <a:lnTo>
                    <a:pt x="2381100" y="698113"/>
                  </a:lnTo>
                  <a:cubicBezTo>
                    <a:pt x="2488696" y="819151"/>
                    <a:pt x="2570502" y="960843"/>
                    <a:pt x="2621526" y="1114543"/>
                  </a:cubicBezTo>
                  <a:lnTo>
                    <a:pt x="2924149" y="1114535"/>
                  </a:lnTo>
                  <a:lnTo>
                    <a:pt x="2966129" y="1352617"/>
                  </a:lnTo>
                  <a:lnTo>
                    <a:pt x="2681754" y="1456113"/>
                  </a:lnTo>
                  <a:cubicBezTo>
                    <a:pt x="2686376" y="1617995"/>
                    <a:pt x="2657965" y="1779121"/>
                    <a:pt x="2598255" y="1929659"/>
                  </a:cubicBezTo>
                  <a:lnTo>
                    <a:pt x="2830082" y="2124176"/>
                  </a:lnTo>
                  <a:lnTo>
                    <a:pt x="2709205" y="2333542"/>
                  </a:lnTo>
                  <a:lnTo>
                    <a:pt x="2424835" y="2230031"/>
                  </a:lnTo>
                  <a:cubicBezTo>
                    <a:pt x="2324320" y="2357010"/>
                    <a:pt x="2198986" y="2462178"/>
                    <a:pt x="2056481" y="2539116"/>
                  </a:cubicBezTo>
                  <a:lnTo>
                    <a:pt x="2109039" y="2837141"/>
                  </a:lnTo>
                  <a:lnTo>
                    <a:pt x="1881863" y="2919826"/>
                  </a:lnTo>
                  <a:lnTo>
                    <a:pt x="1730559" y="2657743"/>
                  </a:lnTo>
                  <a:cubicBezTo>
                    <a:pt x="1571939" y="2690405"/>
                    <a:pt x="1408327" y="2690405"/>
                    <a:pt x="1249707" y="2657743"/>
                  </a:cubicBezTo>
                  <a:lnTo>
                    <a:pt x="1098403" y="2919826"/>
                  </a:lnTo>
                  <a:lnTo>
                    <a:pt x="871227" y="2837141"/>
                  </a:lnTo>
                  <a:lnTo>
                    <a:pt x="923785" y="2539117"/>
                  </a:lnTo>
                  <a:cubicBezTo>
                    <a:pt x="781280" y="2462179"/>
                    <a:pt x="655947" y="2357011"/>
                    <a:pt x="555431" y="2230032"/>
                  </a:cubicBezTo>
                  <a:lnTo>
                    <a:pt x="271061" y="2333542"/>
                  </a:lnTo>
                  <a:lnTo>
                    <a:pt x="150184" y="2124176"/>
                  </a:lnTo>
                  <a:lnTo>
                    <a:pt x="382011" y="1929660"/>
                  </a:lnTo>
                  <a:cubicBezTo>
                    <a:pt x="322301" y="1779122"/>
                    <a:pt x="293890" y="1617995"/>
                    <a:pt x="298512" y="1456114"/>
                  </a:cubicBezTo>
                  <a:lnTo>
                    <a:pt x="14137" y="1352617"/>
                  </a:lnTo>
                  <a:lnTo>
                    <a:pt x="56117" y="1114535"/>
                  </a:lnTo>
                  <a:lnTo>
                    <a:pt x="358740" y="1114543"/>
                  </a:lnTo>
                  <a:cubicBezTo>
                    <a:pt x="409764" y="960843"/>
                    <a:pt x="491570" y="819151"/>
                    <a:pt x="599166" y="698113"/>
                  </a:cubicBezTo>
                  <a:lnTo>
                    <a:pt x="447848" y="436038"/>
                  </a:lnTo>
                  <a:lnTo>
                    <a:pt x="633043" y="280641"/>
                  </a:lnTo>
                  <a:lnTo>
                    <a:pt x="864860" y="475169"/>
                  </a:lnTo>
                  <a:cubicBezTo>
                    <a:pt x="1002743" y="390226"/>
                    <a:pt x="1156488" y="334267"/>
                    <a:pt x="1316713" y="310708"/>
                  </a:cubicBezTo>
                  <a:lnTo>
                    <a:pt x="1369255" y="12681"/>
                  </a:lnTo>
                  <a:lnTo>
                    <a:pt x="1611011" y="12681"/>
                  </a:lnTo>
                  <a:lnTo>
                    <a:pt x="1663553" y="310708"/>
                  </a:lnTo>
                  <a:cubicBezTo>
                    <a:pt x="1823778" y="334267"/>
                    <a:pt x="1977523" y="390226"/>
                    <a:pt x="2115406" y="475169"/>
                  </a:cubicBezTo>
                  <a:close/>
                </a:path>
              </a:pathLst>
            </a:custGeom>
            <a:solidFill>
              <a:srgbClr val="0A6546"/>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70286" tIns="769233" rIns="670286" bIns="821355" numCol="1" spcCol="1270" anchor="ctr" anchorCtr="0">
              <a:noAutofit/>
            </a:bodyPr>
            <a:lstStyle/>
            <a:p>
              <a:pPr lvl="0" algn="ctr" defTabSz="2489200">
                <a:lnSpc>
                  <a:spcPct val="90000"/>
                </a:lnSpc>
                <a:spcBef>
                  <a:spcPct val="0"/>
                </a:spcBef>
                <a:spcAft>
                  <a:spcPct val="35000"/>
                </a:spcAft>
              </a:pPr>
              <a:endParaRPr lang="zh-CN" altLang="en-US" sz="5600" kern="1200"/>
            </a:p>
          </p:txBody>
        </p:sp>
        <p:sp>
          <p:nvSpPr>
            <p:cNvPr id="9" name="任意多边形 8"/>
            <p:cNvSpPr/>
            <p:nvPr/>
          </p:nvSpPr>
          <p:spPr>
            <a:xfrm>
              <a:off x="4091093" y="2453639"/>
              <a:ext cx="2167466" cy="2167466"/>
            </a:xfrm>
            <a:custGeom>
              <a:avLst/>
              <a:gdLst>
                <a:gd name="connsiteX0" fmla="*/ 1621800 w 2167466"/>
                <a:gd name="connsiteY0" fmla="*/ 548964 h 2167466"/>
                <a:gd name="connsiteX1" fmla="*/ 1941574 w 2167466"/>
                <a:gd name="connsiteY1" fmla="*/ 452590 h 2167466"/>
                <a:gd name="connsiteX2" fmla="*/ 2059240 w 2167466"/>
                <a:gd name="connsiteY2" fmla="*/ 656392 h 2167466"/>
                <a:gd name="connsiteX3" fmla="*/ 1815890 w 2167466"/>
                <a:gd name="connsiteY3" fmla="*/ 885138 h 2167466"/>
                <a:gd name="connsiteX4" fmla="*/ 1815890 w 2167466"/>
                <a:gd name="connsiteY4" fmla="*/ 1282328 h 2167466"/>
                <a:gd name="connsiteX5" fmla="*/ 2059240 w 2167466"/>
                <a:gd name="connsiteY5" fmla="*/ 1511074 h 2167466"/>
                <a:gd name="connsiteX6" fmla="*/ 1941574 w 2167466"/>
                <a:gd name="connsiteY6" fmla="*/ 1714876 h 2167466"/>
                <a:gd name="connsiteX7" fmla="*/ 1621800 w 2167466"/>
                <a:gd name="connsiteY7" fmla="*/ 1618502 h 2167466"/>
                <a:gd name="connsiteX8" fmla="*/ 1277823 w 2167466"/>
                <a:gd name="connsiteY8" fmla="*/ 1817097 h 2167466"/>
                <a:gd name="connsiteX9" fmla="*/ 1201398 w 2167466"/>
                <a:gd name="connsiteY9" fmla="*/ 2142217 h 2167466"/>
                <a:gd name="connsiteX10" fmla="*/ 966068 w 2167466"/>
                <a:gd name="connsiteY10" fmla="*/ 2142217 h 2167466"/>
                <a:gd name="connsiteX11" fmla="*/ 889643 w 2167466"/>
                <a:gd name="connsiteY11" fmla="*/ 1817097 h 2167466"/>
                <a:gd name="connsiteX12" fmla="*/ 545666 w 2167466"/>
                <a:gd name="connsiteY12" fmla="*/ 1618502 h 2167466"/>
                <a:gd name="connsiteX13" fmla="*/ 225892 w 2167466"/>
                <a:gd name="connsiteY13" fmla="*/ 1714876 h 2167466"/>
                <a:gd name="connsiteX14" fmla="*/ 108226 w 2167466"/>
                <a:gd name="connsiteY14" fmla="*/ 1511074 h 2167466"/>
                <a:gd name="connsiteX15" fmla="*/ 351576 w 2167466"/>
                <a:gd name="connsiteY15" fmla="*/ 1282328 h 2167466"/>
                <a:gd name="connsiteX16" fmla="*/ 351576 w 2167466"/>
                <a:gd name="connsiteY16" fmla="*/ 885138 h 2167466"/>
                <a:gd name="connsiteX17" fmla="*/ 108226 w 2167466"/>
                <a:gd name="connsiteY17" fmla="*/ 656392 h 2167466"/>
                <a:gd name="connsiteX18" fmla="*/ 225892 w 2167466"/>
                <a:gd name="connsiteY18" fmla="*/ 452590 h 2167466"/>
                <a:gd name="connsiteX19" fmla="*/ 545666 w 2167466"/>
                <a:gd name="connsiteY19" fmla="*/ 548964 h 2167466"/>
                <a:gd name="connsiteX20" fmla="*/ 889643 w 2167466"/>
                <a:gd name="connsiteY20" fmla="*/ 350369 h 2167466"/>
                <a:gd name="connsiteX21" fmla="*/ 966068 w 2167466"/>
                <a:gd name="connsiteY21" fmla="*/ 25249 h 2167466"/>
                <a:gd name="connsiteX22" fmla="*/ 1201398 w 2167466"/>
                <a:gd name="connsiteY22" fmla="*/ 25249 h 2167466"/>
                <a:gd name="connsiteX23" fmla="*/ 1277823 w 2167466"/>
                <a:gd name="connsiteY23" fmla="*/ 350369 h 2167466"/>
                <a:gd name="connsiteX24" fmla="*/ 1621800 w 2167466"/>
                <a:gd name="connsiteY24" fmla="*/ 548964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67466" h="2167466">
                  <a:moveTo>
                    <a:pt x="1621800" y="548964"/>
                  </a:moveTo>
                  <a:lnTo>
                    <a:pt x="1941574" y="452590"/>
                  </a:lnTo>
                  <a:lnTo>
                    <a:pt x="2059240" y="656392"/>
                  </a:lnTo>
                  <a:lnTo>
                    <a:pt x="1815890" y="885138"/>
                  </a:lnTo>
                  <a:cubicBezTo>
                    <a:pt x="1851165" y="1015185"/>
                    <a:pt x="1851165" y="1152281"/>
                    <a:pt x="1815890" y="1282328"/>
                  </a:cubicBezTo>
                  <a:lnTo>
                    <a:pt x="2059240" y="1511074"/>
                  </a:lnTo>
                  <a:lnTo>
                    <a:pt x="1941574" y="1714876"/>
                  </a:lnTo>
                  <a:lnTo>
                    <a:pt x="1621800" y="1618502"/>
                  </a:lnTo>
                  <a:cubicBezTo>
                    <a:pt x="1526813" y="1714075"/>
                    <a:pt x="1408085" y="1782623"/>
                    <a:pt x="1277823" y="1817097"/>
                  </a:cubicBezTo>
                  <a:lnTo>
                    <a:pt x="1201398" y="2142217"/>
                  </a:lnTo>
                  <a:lnTo>
                    <a:pt x="966068" y="2142217"/>
                  </a:lnTo>
                  <a:lnTo>
                    <a:pt x="889643" y="1817097"/>
                  </a:lnTo>
                  <a:cubicBezTo>
                    <a:pt x="759381" y="1782622"/>
                    <a:pt x="640653" y="1714074"/>
                    <a:pt x="545666" y="1618502"/>
                  </a:cubicBezTo>
                  <a:lnTo>
                    <a:pt x="225892" y="1714876"/>
                  </a:lnTo>
                  <a:lnTo>
                    <a:pt x="108226" y="1511074"/>
                  </a:lnTo>
                  <a:lnTo>
                    <a:pt x="351576" y="1282328"/>
                  </a:lnTo>
                  <a:cubicBezTo>
                    <a:pt x="316301" y="1152281"/>
                    <a:pt x="316301" y="1015185"/>
                    <a:pt x="351576" y="885138"/>
                  </a:cubicBezTo>
                  <a:lnTo>
                    <a:pt x="108226" y="656392"/>
                  </a:lnTo>
                  <a:lnTo>
                    <a:pt x="225892" y="452590"/>
                  </a:lnTo>
                  <a:lnTo>
                    <a:pt x="545666" y="548964"/>
                  </a:lnTo>
                  <a:cubicBezTo>
                    <a:pt x="640653" y="453391"/>
                    <a:pt x="759381" y="384843"/>
                    <a:pt x="889643" y="350369"/>
                  </a:cubicBezTo>
                  <a:lnTo>
                    <a:pt x="966068" y="25249"/>
                  </a:lnTo>
                  <a:lnTo>
                    <a:pt x="1201398" y="25249"/>
                  </a:lnTo>
                  <a:lnTo>
                    <a:pt x="1277823" y="350369"/>
                  </a:lnTo>
                  <a:cubicBezTo>
                    <a:pt x="1408085" y="384844"/>
                    <a:pt x="1526813" y="453392"/>
                    <a:pt x="1621800" y="548964"/>
                  </a:cubicBezTo>
                  <a:close/>
                </a:path>
              </a:pathLst>
            </a:custGeom>
            <a:solidFill>
              <a:srgbClr val="14C97A"/>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88846" tIns="592144" rIns="588846" bIns="592144" numCol="1" spcCol="1270" anchor="ctr" anchorCtr="0">
              <a:noAutofit/>
            </a:bodyPr>
            <a:lstStyle/>
            <a:p>
              <a:pPr lvl="0" algn="ctr" defTabSz="1511300">
                <a:lnSpc>
                  <a:spcPct val="90000"/>
                </a:lnSpc>
                <a:spcBef>
                  <a:spcPct val="0"/>
                </a:spcBef>
                <a:spcAft>
                  <a:spcPct val="35000"/>
                </a:spcAft>
              </a:pPr>
              <a:endParaRPr lang="zh-CN" altLang="en-US" sz="3400" kern="1200"/>
            </a:p>
          </p:txBody>
        </p:sp>
        <p:sp>
          <p:nvSpPr>
            <p:cNvPr id="10" name="任意多边形 9"/>
            <p:cNvSpPr/>
            <p:nvPr/>
          </p:nvSpPr>
          <p:spPr>
            <a:xfrm>
              <a:off x="5066452" y="719665"/>
              <a:ext cx="2600961" cy="2600961"/>
            </a:xfrm>
            <a:custGeom>
              <a:avLst/>
              <a:gdLst>
                <a:gd name="connsiteX0" fmla="*/ 1589033 w 2123675"/>
                <a:gd name="connsiteY0" fmla="*/ 537873 h 2123675"/>
                <a:gd name="connsiteX1" fmla="*/ 1902347 w 2123675"/>
                <a:gd name="connsiteY1" fmla="*/ 443446 h 2123675"/>
                <a:gd name="connsiteX2" fmla="*/ 2017635 w 2123675"/>
                <a:gd name="connsiteY2" fmla="*/ 643130 h 2123675"/>
                <a:gd name="connsiteX3" fmla="*/ 1779202 w 2123675"/>
                <a:gd name="connsiteY3" fmla="*/ 867255 h 2123675"/>
                <a:gd name="connsiteX4" fmla="*/ 1779202 w 2123675"/>
                <a:gd name="connsiteY4" fmla="*/ 1256420 h 2123675"/>
                <a:gd name="connsiteX5" fmla="*/ 2017635 w 2123675"/>
                <a:gd name="connsiteY5" fmla="*/ 1480545 h 2123675"/>
                <a:gd name="connsiteX6" fmla="*/ 1902347 w 2123675"/>
                <a:gd name="connsiteY6" fmla="*/ 1680229 h 2123675"/>
                <a:gd name="connsiteX7" fmla="*/ 1589033 w 2123675"/>
                <a:gd name="connsiteY7" fmla="*/ 1585802 h 2123675"/>
                <a:gd name="connsiteX8" fmla="*/ 1252006 w 2123675"/>
                <a:gd name="connsiteY8" fmla="*/ 1780385 h 2123675"/>
                <a:gd name="connsiteX9" fmla="*/ 1177125 w 2123675"/>
                <a:gd name="connsiteY9" fmla="*/ 2098936 h 2123675"/>
                <a:gd name="connsiteX10" fmla="*/ 946550 w 2123675"/>
                <a:gd name="connsiteY10" fmla="*/ 2098936 h 2123675"/>
                <a:gd name="connsiteX11" fmla="*/ 871669 w 2123675"/>
                <a:gd name="connsiteY11" fmla="*/ 1780385 h 2123675"/>
                <a:gd name="connsiteX12" fmla="*/ 534642 w 2123675"/>
                <a:gd name="connsiteY12" fmla="*/ 1585802 h 2123675"/>
                <a:gd name="connsiteX13" fmla="*/ 221328 w 2123675"/>
                <a:gd name="connsiteY13" fmla="*/ 1680229 h 2123675"/>
                <a:gd name="connsiteX14" fmla="*/ 106040 w 2123675"/>
                <a:gd name="connsiteY14" fmla="*/ 1480545 h 2123675"/>
                <a:gd name="connsiteX15" fmla="*/ 344473 w 2123675"/>
                <a:gd name="connsiteY15" fmla="*/ 1256420 h 2123675"/>
                <a:gd name="connsiteX16" fmla="*/ 344473 w 2123675"/>
                <a:gd name="connsiteY16" fmla="*/ 867255 h 2123675"/>
                <a:gd name="connsiteX17" fmla="*/ 106040 w 2123675"/>
                <a:gd name="connsiteY17" fmla="*/ 643130 h 2123675"/>
                <a:gd name="connsiteX18" fmla="*/ 221328 w 2123675"/>
                <a:gd name="connsiteY18" fmla="*/ 443446 h 2123675"/>
                <a:gd name="connsiteX19" fmla="*/ 534642 w 2123675"/>
                <a:gd name="connsiteY19" fmla="*/ 537873 h 2123675"/>
                <a:gd name="connsiteX20" fmla="*/ 871669 w 2123675"/>
                <a:gd name="connsiteY20" fmla="*/ 343290 h 2123675"/>
                <a:gd name="connsiteX21" fmla="*/ 946550 w 2123675"/>
                <a:gd name="connsiteY21" fmla="*/ 24739 h 2123675"/>
                <a:gd name="connsiteX22" fmla="*/ 1177125 w 2123675"/>
                <a:gd name="connsiteY22" fmla="*/ 24739 h 2123675"/>
                <a:gd name="connsiteX23" fmla="*/ 1252006 w 2123675"/>
                <a:gd name="connsiteY23" fmla="*/ 343290 h 2123675"/>
                <a:gd name="connsiteX24" fmla="*/ 1589033 w 2123675"/>
                <a:gd name="connsiteY24" fmla="*/ 537873 h 212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23675" h="2123675">
                  <a:moveTo>
                    <a:pt x="1366897" y="537190"/>
                  </a:moveTo>
                  <a:lnTo>
                    <a:pt x="1594045" y="396507"/>
                  </a:lnTo>
                  <a:lnTo>
                    <a:pt x="1727168" y="529630"/>
                  </a:lnTo>
                  <a:lnTo>
                    <a:pt x="1586485" y="756778"/>
                  </a:lnTo>
                  <a:cubicBezTo>
                    <a:pt x="1640670" y="849967"/>
                    <a:pt x="1669056" y="955907"/>
                    <a:pt x="1668725" y="1063703"/>
                  </a:cubicBezTo>
                  <a:lnTo>
                    <a:pt x="1904134" y="1190078"/>
                  </a:lnTo>
                  <a:lnTo>
                    <a:pt x="1855408" y="1371927"/>
                  </a:lnTo>
                  <a:lnTo>
                    <a:pt x="1588350" y="1363666"/>
                  </a:lnTo>
                  <a:cubicBezTo>
                    <a:pt x="1534739" y="1457186"/>
                    <a:pt x="1457186" y="1534739"/>
                    <a:pt x="1363666" y="1588351"/>
                  </a:cubicBezTo>
                  <a:lnTo>
                    <a:pt x="1371926" y="1855408"/>
                  </a:lnTo>
                  <a:lnTo>
                    <a:pt x="1190078" y="1904134"/>
                  </a:lnTo>
                  <a:lnTo>
                    <a:pt x="1063703" y="1668725"/>
                  </a:lnTo>
                  <a:cubicBezTo>
                    <a:pt x="955907" y="1669057"/>
                    <a:pt x="849967" y="1640670"/>
                    <a:pt x="756778" y="1586485"/>
                  </a:cubicBezTo>
                  <a:lnTo>
                    <a:pt x="529630" y="1727168"/>
                  </a:lnTo>
                  <a:lnTo>
                    <a:pt x="396507" y="1594045"/>
                  </a:lnTo>
                  <a:lnTo>
                    <a:pt x="537190" y="1366897"/>
                  </a:lnTo>
                  <a:cubicBezTo>
                    <a:pt x="483005" y="1273708"/>
                    <a:pt x="454619" y="1167768"/>
                    <a:pt x="454950" y="1059972"/>
                  </a:cubicBezTo>
                  <a:lnTo>
                    <a:pt x="219541" y="933597"/>
                  </a:lnTo>
                  <a:lnTo>
                    <a:pt x="268267" y="751748"/>
                  </a:lnTo>
                  <a:lnTo>
                    <a:pt x="535325" y="760009"/>
                  </a:lnTo>
                  <a:cubicBezTo>
                    <a:pt x="588936" y="666489"/>
                    <a:pt x="666489" y="588936"/>
                    <a:pt x="760009" y="535324"/>
                  </a:cubicBezTo>
                  <a:lnTo>
                    <a:pt x="751749" y="268267"/>
                  </a:lnTo>
                  <a:lnTo>
                    <a:pt x="933597" y="219541"/>
                  </a:lnTo>
                  <a:lnTo>
                    <a:pt x="1059972" y="454950"/>
                  </a:lnTo>
                  <a:cubicBezTo>
                    <a:pt x="1167768" y="454618"/>
                    <a:pt x="1273708" y="483005"/>
                    <a:pt x="1366897" y="537190"/>
                  </a:cubicBezTo>
                  <a:close/>
                </a:path>
              </a:pathLst>
            </a:custGeom>
            <a:solidFill>
              <a:srgbClr val="9FE698"/>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51417" tIns="751417" rIns="751418" bIns="751418" numCol="1" spcCol="1270" anchor="ctr" anchorCtr="0">
              <a:noAutofit/>
            </a:bodyPr>
            <a:lstStyle/>
            <a:p>
              <a:pPr lvl="0" algn="ctr" defTabSz="1644650">
                <a:lnSpc>
                  <a:spcPct val="90000"/>
                </a:lnSpc>
                <a:spcBef>
                  <a:spcPct val="0"/>
                </a:spcBef>
                <a:spcAft>
                  <a:spcPct val="35000"/>
                </a:spcAft>
              </a:pPr>
              <a:endParaRPr lang="zh-CN" altLang="en-US" sz="3700" kern="1200"/>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文本框 2"/>
          <p:cNvSpPr txBox="1"/>
          <p:nvPr/>
        </p:nvSpPr>
        <p:spPr>
          <a:xfrm>
            <a:off x="3953243" y="730032"/>
            <a:ext cx="4316507" cy="645160"/>
          </a:xfrm>
          <a:prstGeom prst="rect">
            <a:avLst/>
          </a:prstGeom>
          <a:noFill/>
        </p:spPr>
        <p:txBody>
          <a:bodyPr wrap="square" rtlCol="0">
            <a:spAutoFit/>
          </a:bodyPr>
          <a:lstStyle/>
          <a:p>
            <a:pPr algn="ctr"/>
            <a:r>
              <a:rPr lang="zh-CN" altLang="en-US" sz="3600" b="1" dirty="0" smtClean="0">
                <a:solidFill>
                  <a:srgbClr val="FFC000"/>
                </a:solidFill>
              </a:rPr>
              <a:t>毒品的防范</a:t>
            </a:r>
          </a:p>
        </p:txBody>
      </p:sp>
      <p:sp>
        <p:nvSpPr>
          <p:cNvPr id="44" name="任意多边形 43"/>
          <p:cNvSpPr/>
          <p:nvPr/>
        </p:nvSpPr>
        <p:spPr>
          <a:xfrm rot="10800000">
            <a:off x="3547930" y="1619753"/>
            <a:ext cx="5096140" cy="4268733"/>
          </a:xfrm>
          <a:custGeom>
            <a:avLst/>
            <a:gdLst>
              <a:gd name="connsiteX0" fmla="*/ 0 w 4370425"/>
              <a:gd name="connsiteY0" fmla="*/ 4370331 h 4370331"/>
              <a:gd name="connsiteX1" fmla="*/ 2185213 w 4370425"/>
              <a:gd name="connsiteY1" fmla="*/ 0 h 4370331"/>
              <a:gd name="connsiteX2" fmla="*/ 4370425 w 4370425"/>
              <a:gd name="connsiteY2" fmla="*/ 4370331 h 4370331"/>
              <a:gd name="connsiteX3" fmla="*/ 0 w 4370425"/>
              <a:gd name="connsiteY3" fmla="*/ 4370331 h 4370331"/>
              <a:gd name="connsiteX0-1" fmla="*/ 0 w 5038082"/>
              <a:gd name="connsiteY0-2" fmla="*/ 4370331 h 4370331"/>
              <a:gd name="connsiteX1-3" fmla="*/ 2852870 w 5038082"/>
              <a:gd name="connsiteY1-4" fmla="*/ 0 h 4370331"/>
              <a:gd name="connsiteX2-5" fmla="*/ 5038082 w 5038082"/>
              <a:gd name="connsiteY2-6" fmla="*/ 4370331 h 4370331"/>
              <a:gd name="connsiteX3-7" fmla="*/ 0 w 5038082"/>
              <a:gd name="connsiteY3-8" fmla="*/ 4370331 h 4370331"/>
              <a:gd name="connsiteX0-9" fmla="*/ 0 w 5038082"/>
              <a:gd name="connsiteY0-10" fmla="*/ 4225188 h 4225188"/>
              <a:gd name="connsiteX1-11" fmla="*/ 2794813 w 5038082"/>
              <a:gd name="connsiteY1-12" fmla="*/ 0 h 4225188"/>
              <a:gd name="connsiteX2-13" fmla="*/ 5038082 w 5038082"/>
              <a:gd name="connsiteY2-14" fmla="*/ 4225188 h 4225188"/>
              <a:gd name="connsiteX3-15" fmla="*/ 0 w 5038082"/>
              <a:gd name="connsiteY3-16" fmla="*/ 4225188 h 4225188"/>
              <a:gd name="connsiteX0-17" fmla="*/ 0 w 5038082"/>
              <a:gd name="connsiteY0-18" fmla="*/ 4312274 h 4312274"/>
              <a:gd name="connsiteX1-19" fmla="*/ 2577098 w 5038082"/>
              <a:gd name="connsiteY1-20" fmla="*/ 0 h 4312274"/>
              <a:gd name="connsiteX2-21" fmla="*/ 5038082 w 5038082"/>
              <a:gd name="connsiteY2-22" fmla="*/ 4312274 h 4312274"/>
              <a:gd name="connsiteX3-23" fmla="*/ 0 w 5038082"/>
              <a:gd name="connsiteY3-24" fmla="*/ 4312274 h 4312274"/>
              <a:gd name="connsiteX0-25" fmla="*/ 0 w 5807339"/>
              <a:gd name="connsiteY0-26" fmla="*/ 4312274 h 4312274"/>
              <a:gd name="connsiteX1-27" fmla="*/ 2577098 w 5807339"/>
              <a:gd name="connsiteY1-28" fmla="*/ 0 h 4312274"/>
              <a:gd name="connsiteX2-29" fmla="*/ 5807339 w 5807339"/>
              <a:gd name="connsiteY2-30" fmla="*/ 3673646 h 4312274"/>
              <a:gd name="connsiteX3-31" fmla="*/ 0 w 5807339"/>
              <a:gd name="connsiteY3-32" fmla="*/ 4312274 h 4312274"/>
              <a:gd name="connsiteX0-33" fmla="*/ 0 w 5734767"/>
              <a:gd name="connsiteY0-34" fmla="*/ 3252731 h 3673646"/>
              <a:gd name="connsiteX1-35" fmla="*/ 2504526 w 5734767"/>
              <a:gd name="connsiteY1-36" fmla="*/ 0 h 3673646"/>
              <a:gd name="connsiteX2-37" fmla="*/ 5734767 w 5734767"/>
              <a:gd name="connsiteY2-38" fmla="*/ 3673646 h 3673646"/>
              <a:gd name="connsiteX3-39" fmla="*/ 0 w 5734767"/>
              <a:gd name="connsiteY3-40" fmla="*/ 3252731 h 3673646"/>
              <a:gd name="connsiteX0-41" fmla="*/ 0 w 5255796"/>
              <a:gd name="connsiteY0-42" fmla="*/ 3252731 h 4384846"/>
              <a:gd name="connsiteX1-43" fmla="*/ 2504526 w 5255796"/>
              <a:gd name="connsiteY1-44" fmla="*/ 0 h 4384846"/>
              <a:gd name="connsiteX2-45" fmla="*/ 5255796 w 5255796"/>
              <a:gd name="connsiteY2-46" fmla="*/ 4384846 h 4384846"/>
              <a:gd name="connsiteX3-47" fmla="*/ 0 w 5255796"/>
              <a:gd name="connsiteY3-48" fmla="*/ 3252731 h 4384846"/>
              <a:gd name="connsiteX0-49" fmla="*/ 0 w 4936482"/>
              <a:gd name="connsiteY0-50" fmla="*/ 3528503 h 4384846"/>
              <a:gd name="connsiteX1-51" fmla="*/ 2185212 w 4936482"/>
              <a:gd name="connsiteY1-52" fmla="*/ 0 h 4384846"/>
              <a:gd name="connsiteX2-53" fmla="*/ 4936482 w 4936482"/>
              <a:gd name="connsiteY2-54" fmla="*/ 4384846 h 4384846"/>
              <a:gd name="connsiteX3-55" fmla="*/ 0 w 4936482"/>
              <a:gd name="connsiteY3-56" fmla="*/ 3528503 h 4384846"/>
              <a:gd name="connsiteX0-57" fmla="*/ 0 w 4733282"/>
              <a:gd name="connsiteY0-58" fmla="*/ 3528503 h 4500961"/>
              <a:gd name="connsiteX1-59" fmla="*/ 2185212 w 4733282"/>
              <a:gd name="connsiteY1-60" fmla="*/ 0 h 4500961"/>
              <a:gd name="connsiteX2-61" fmla="*/ 4733282 w 4733282"/>
              <a:gd name="connsiteY2-62" fmla="*/ 4500961 h 4500961"/>
              <a:gd name="connsiteX3-63" fmla="*/ 0 w 4733282"/>
              <a:gd name="connsiteY3-64" fmla="*/ 3528503 h 4500961"/>
              <a:gd name="connsiteX0-65" fmla="*/ 0 w 5096140"/>
              <a:gd name="connsiteY0-66" fmla="*/ 3702674 h 4500961"/>
              <a:gd name="connsiteX1-67" fmla="*/ 2548070 w 5096140"/>
              <a:gd name="connsiteY1-68" fmla="*/ 0 h 4500961"/>
              <a:gd name="connsiteX2-69" fmla="*/ 5096140 w 5096140"/>
              <a:gd name="connsiteY2-70" fmla="*/ 4500961 h 4500961"/>
              <a:gd name="connsiteX3-71" fmla="*/ 0 w 5096140"/>
              <a:gd name="connsiteY3-72" fmla="*/ 3702674 h 4500961"/>
              <a:gd name="connsiteX0-73" fmla="*/ 0 w 5096140"/>
              <a:gd name="connsiteY0-74" fmla="*/ 3702674 h 4268733"/>
              <a:gd name="connsiteX1-75" fmla="*/ 2548070 w 5096140"/>
              <a:gd name="connsiteY1-76" fmla="*/ 0 h 4268733"/>
              <a:gd name="connsiteX2-77" fmla="*/ 5096140 w 5096140"/>
              <a:gd name="connsiteY2-78" fmla="*/ 4268733 h 4268733"/>
              <a:gd name="connsiteX3-79" fmla="*/ 0 w 5096140"/>
              <a:gd name="connsiteY3-80" fmla="*/ 3702674 h 4268733"/>
            </a:gdLst>
            <a:ahLst/>
            <a:cxnLst>
              <a:cxn ang="0">
                <a:pos x="connsiteX0-1" y="connsiteY0-2"/>
              </a:cxn>
              <a:cxn ang="0">
                <a:pos x="connsiteX1-3" y="connsiteY1-4"/>
              </a:cxn>
              <a:cxn ang="0">
                <a:pos x="connsiteX2-5" y="connsiteY2-6"/>
              </a:cxn>
              <a:cxn ang="0">
                <a:pos x="connsiteX3-7" y="connsiteY3-8"/>
              </a:cxn>
            </a:cxnLst>
            <a:rect l="l" t="t" r="r" b="b"/>
            <a:pathLst>
              <a:path w="5096140" h="4268733">
                <a:moveTo>
                  <a:pt x="0" y="3702674"/>
                </a:moveTo>
                <a:lnTo>
                  <a:pt x="2548070" y="0"/>
                </a:lnTo>
                <a:lnTo>
                  <a:pt x="5096140" y="4268733"/>
                </a:lnTo>
                <a:lnTo>
                  <a:pt x="0" y="3702674"/>
                </a:lnTo>
                <a:close/>
              </a:path>
            </a:pathLst>
          </a:custGeom>
          <a:solidFill>
            <a:srgbClr val="0A6546"/>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87684" tIns="887670" rIns="887684" bIns="887670" numCol="1" spcCol="1270" anchor="ctr" anchorCtr="0">
            <a:noAutofit/>
          </a:bodyPr>
          <a:lstStyle/>
          <a:p>
            <a:pPr lvl="0" algn="ctr" defTabSz="2889250">
              <a:lnSpc>
                <a:spcPct val="90000"/>
              </a:lnSpc>
              <a:spcBef>
                <a:spcPct val="0"/>
              </a:spcBef>
              <a:spcAft>
                <a:spcPct val="35000"/>
              </a:spcAft>
            </a:pPr>
            <a:endParaRPr lang="zh-CN" altLang="en-US" sz="6500" kern="1200"/>
          </a:p>
        </p:txBody>
      </p:sp>
      <p:grpSp>
        <p:nvGrpSpPr>
          <p:cNvPr id="61" name="组合 60"/>
          <p:cNvGrpSpPr/>
          <p:nvPr/>
        </p:nvGrpSpPr>
        <p:grpSpPr>
          <a:xfrm>
            <a:off x="7415531" y="1458945"/>
            <a:ext cx="1748970" cy="1529470"/>
            <a:chOff x="7765144" y="1349271"/>
            <a:chExt cx="1748970" cy="1529470"/>
          </a:xfrm>
        </p:grpSpPr>
        <p:sp>
          <p:nvSpPr>
            <p:cNvPr id="54" name="任意多边形 53"/>
            <p:cNvSpPr/>
            <p:nvPr/>
          </p:nvSpPr>
          <p:spPr>
            <a:xfrm>
              <a:off x="7955048" y="1349271"/>
              <a:ext cx="1559066" cy="1529470"/>
            </a:xfrm>
            <a:custGeom>
              <a:avLst/>
              <a:gdLst>
                <a:gd name="connsiteX0" fmla="*/ 0 w 1776780"/>
                <a:gd name="connsiteY0" fmla="*/ 1776213 h 1776213"/>
                <a:gd name="connsiteX1" fmla="*/ 888390 w 1776780"/>
                <a:gd name="connsiteY1" fmla="*/ 0 h 1776213"/>
                <a:gd name="connsiteX2" fmla="*/ 1776780 w 1776780"/>
                <a:gd name="connsiteY2" fmla="*/ 1776213 h 1776213"/>
                <a:gd name="connsiteX3" fmla="*/ 0 w 1776780"/>
                <a:gd name="connsiteY3" fmla="*/ 1776213 h 1776213"/>
                <a:gd name="connsiteX0-1" fmla="*/ 0 w 1776780"/>
                <a:gd name="connsiteY0-2" fmla="*/ 1529470 h 1529470"/>
                <a:gd name="connsiteX1-3" fmla="*/ 46562 w 1776780"/>
                <a:gd name="connsiteY1-4" fmla="*/ 0 h 1529470"/>
                <a:gd name="connsiteX2-5" fmla="*/ 1776780 w 1776780"/>
                <a:gd name="connsiteY2-6" fmla="*/ 1529470 h 1529470"/>
                <a:gd name="connsiteX3-7" fmla="*/ 0 w 1776780"/>
                <a:gd name="connsiteY3-8" fmla="*/ 1529470 h 1529470"/>
                <a:gd name="connsiteX0-9" fmla="*/ 0 w 1559066"/>
                <a:gd name="connsiteY0-10" fmla="*/ 1529470 h 1529470"/>
                <a:gd name="connsiteX1-11" fmla="*/ 46562 w 1559066"/>
                <a:gd name="connsiteY1-12" fmla="*/ 0 h 1529470"/>
                <a:gd name="connsiteX2-13" fmla="*/ 1559066 w 1559066"/>
                <a:gd name="connsiteY2-14" fmla="*/ 832784 h 1529470"/>
                <a:gd name="connsiteX3-15" fmla="*/ 0 w 1559066"/>
                <a:gd name="connsiteY3-16" fmla="*/ 1529470 h 1529470"/>
              </a:gdLst>
              <a:ahLst/>
              <a:cxnLst>
                <a:cxn ang="0">
                  <a:pos x="connsiteX0-1" y="connsiteY0-2"/>
                </a:cxn>
                <a:cxn ang="0">
                  <a:pos x="connsiteX1-3" y="connsiteY1-4"/>
                </a:cxn>
                <a:cxn ang="0">
                  <a:pos x="connsiteX2-5" y="connsiteY2-6"/>
                </a:cxn>
                <a:cxn ang="0">
                  <a:pos x="connsiteX3-7" y="connsiteY3-8"/>
                </a:cxn>
              </a:cxnLst>
              <a:rect l="l" t="t" r="r" b="b"/>
              <a:pathLst>
                <a:path w="1559066" h="1529470">
                  <a:moveTo>
                    <a:pt x="0" y="1529470"/>
                  </a:moveTo>
                  <a:lnTo>
                    <a:pt x="46562" y="0"/>
                  </a:lnTo>
                  <a:lnTo>
                    <a:pt x="1559066" y="832784"/>
                  </a:lnTo>
                  <a:lnTo>
                    <a:pt x="0" y="1529470"/>
                  </a:lnTo>
                  <a:close/>
                </a:path>
              </a:pathLst>
            </a:custGeom>
            <a:solidFill>
              <a:srgbClr val="02C978"/>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89743" tIns="389660" rIns="389743" bIns="389660" numCol="1" spcCol="1270" anchor="ctr" anchorCtr="0">
              <a:noAutofit/>
            </a:bodyPr>
            <a:lstStyle/>
            <a:p>
              <a:pPr lvl="0" algn="ctr" defTabSz="1511300">
                <a:lnSpc>
                  <a:spcPct val="90000"/>
                </a:lnSpc>
                <a:spcBef>
                  <a:spcPct val="0"/>
                </a:spcBef>
                <a:spcAft>
                  <a:spcPct val="35000"/>
                </a:spcAft>
              </a:pPr>
              <a:endParaRPr lang="zh-CN" altLang="en-US" sz="3400" kern="1200"/>
            </a:p>
          </p:txBody>
        </p:sp>
        <p:sp>
          <p:nvSpPr>
            <p:cNvPr id="58" name="文本框 57"/>
            <p:cNvSpPr txBox="1"/>
            <p:nvPr/>
          </p:nvSpPr>
          <p:spPr>
            <a:xfrm>
              <a:off x="7765144" y="1708967"/>
              <a:ext cx="1349828" cy="954107"/>
            </a:xfrm>
            <a:prstGeom prst="rect">
              <a:avLst/>
            </a:prstGeom>
            <a:noFill/>
          </p:spPr>
          <p:txBody>
            <a:bodyPr wrap="square" rtlCol="0">
              <a:spAutoFit/>
            </a:bodyPr>
            <a:lstStyle/>
            <a:p>
              <a:pPr algn="ctr"/>
              <a:r>
                <a:rPr lang="zh-CN" altLang="en-US" sz="2800" dirty="0">
                  <a:solidFill>
                    <a:schemeClr val="bg1"/>
                  </a:solidFill>
                </a:rPr>
                <a:t>方法</a:t>
              </a:r>
              <a:endParaRPr lang="en-US" altLang="zh-CN" sz="2800" dirty="0" smtClean="0">
                <a:solidFill>
                  <a:schemeClr val="bg1"/>
                </a:solidFill>
              </a:endParaRPr>
            </a:p>
            <a:p>
              <a:pPr algn="ctr"/>
              <a:r>
                <a:rPr lang="en-US" altLang="zh-CN" sz="2800" dirty="0" smtClean="0">
                  <a:solidFill>
                    <a:schemeClr val="bg1"/>
                  </a:solidFill>
                </a:rPr>
                <a:t>02</a:t>
              </a:r>
              <a:endParaRPr lang="zh-CN" altLang="en-US" sz="2800" dirty="0">
                <a:solidFill>
                  <a:schemeClr val="bg1"/>
                </a:solidFill>
              </a:endParaRPr>
            </a:p>
          </p:txBody>
        </p:sp>
      </p:grpSp>
      <p:grpSp>
        <p:nvGrpSpPr>
          <p:cNvPr id="60" name="组合 59"/>
          <p:cNvGrpSpPr/>
          <p:nvPr/>
        </p:nvGrpSpPr>
        <p:grpSpPr>
          <a:xfrm>
            <a:off x="2843689" y="1449716"/>
            <a:ext cx="1559764" cy="1514955"/>
            <a:chOff x="4006465" y="3636474"/>
            <a:chExt cx="1559764" cy="1514955"/>
          </a:xfrm>
        </p:grpSpPr>
        <p:sp>
          <p:nvSpPr>
            <p:cNvPr id="51" name="任意多边形 50"/>
            <p:cNvSpPr/>
            <p:nvPr/>
          </p:nvSpPr>
          <p:spPr>
            <a:xfrm>
              <a:off x="4006465" y="3636474"/>
              <a:ext cx="1413923" cy="1514955"/>
            </a:xfrm>
            <a:custGeom>
              <a:avLst/>
              <a:gdLst>
                <a:gd name="connsiteX0" fmla="*/ 0 w 1776780"/>
                <a:gd name="connsiteY0" fmla="*/ 1776213 h 1776213"/>
                <a:gd name="connsiteX1" fmla="*/ 888390 w 1776780"/>
                <a:gd name="connsiteY1" fmla="*/ 0 h 1776213"/>
                <a:gd name="connsiteX2" fmla="*/ 1776780 w 1776780"/>
                <a:gd name="connsiteY2" fmla="*/ 1776213 h 1776213"/>
                <a:gd name="connsiteX3" fmla="*/ 0 w 1776780"/>
                <a:gd name="connsiteY3" fmla="*/ 1776213 h 1776213"/>
                <a:gd name="connsiteX0-1" fmla="*/ 0 w 1776780"/>
                <a:gd name="connsiteY0-2" fmla="*/ 1805241 h 1805241"/>
                <a:gd name="connsiteX1-3" fmla="*/ 1570561 w 1776780"/>
                <a:gd name="connsiteY1-4" fmla="*/ 0 h 1805241"/>
                <a:gd name="connsiteX2-5" fmla="*/ 1776780 w 1776780"/>
                <a:gd name="connsiteY2-6" fmla="*/ 1805241 h 1805241"/>
                <a:gd name="connsiteX3-7" fmla="*/ 0 w 1776780"/>
                <a:gd name="connsiteY3-8" fmla="*/ 1805241 h 1805241"/>
                <a:gd name="connsiteX0-9" fmla="*/ 0 w 1530037"/>
                <a:gd name="connsiteY0-10" fmla="*/ 861812 h 1805241"/>
                <a:gd name="connsiteX1-11" fmla="*/ 1323818 w 1530037"/>
                <a:gd name="connsiteY1-12" fmla="*/ 0 h 1805241"/>
                <a:gd name="connsiteX2-13" fmla="*/ 1530037 w 1530037"/>
                <a:gd name="connsiteY2-14" fmla="*/ 1805241 h 1805241"/>
                <a:gd name="connsiteX3-15" fmla="*/ 0 w 1530037"/>
                <a:gd name="connsiteY3-16" fmla="*/ 861812 h 1805241"/>
                <a:gd name="connsiteX0-17" fmla="*/ 0 w 1820323"/>
                <a:gd name="connsiteY0-18" fmla="*/ 861812 h 1573012"/>
                <a:gd name="connsiteX1-19" fmla="*/ 1323818 w 1820323"/>
                <a:gd name="connsiteY1-20" fmla="*/ 0 h 1573012"/>
                <a:gd name="connsiteX2-21" fmla="*/ 1820323 w 1820323"/>
                <a:gd name="connsiteY2-22" fmla="*/ 1573012 h 1573012"/>
                <a:gd name="connsiteX3-23" fmla="*/ 0 w 1820323"/>
                <a:gd name="connsiteY3-24" fmla="*/ 861812 h 1573012"/>
                <a:gd name="connsiteX0-25" fmla="*/ 0 w 1413923"/>
                <a:gd name="connsiteY0-26" fmla="*/ 861812 h 1514955"/>
                <a:gd name="connsiteX1-27" fmla="*/ 1323818 w 1413923"/>
                <a:gd name="connsiteY1-28" fmla="*/ 0 h 1514955"/>
                <a:gd name="connsiteX2-29" fmla="*/ 1413923 w 1413923"/>
                <a:gd name="connsiteY2-30" fmla="*/ 1514955 h 1514955"/>
                <a:gd name="connsiteX3-31" fmla="*/ 0 w 1413923"/>
                <a:gd name="connsiteY3-32" fmla="*/ 861812 h 1514955"/>
              </a:gdLst>
              <a:ahLst/>
              <a:cxnLst>
                <a:cxn ang="0">
                  <a:pos x="connsiteX0-1" y="connsiteY0-2"/>
                </a:cxn>
                <a:cxn ang="0">
                  <a:pos x="connsiteX1-3" y="connsiteY1-4"/>
                </a:cxn>
                <a:cxn ang="0">
                  <a:pos x="connsiteX2-5" y="connsiteY2-6"/>
                </a:cxn>
                <a:cxn ang="0">
                  <a:pos x="connsiteX3-7" y="connsiteY3-8"/>
                </a:cxn>
              </a:cxnLst>
              <a:rect l="l" t="t" r="r" b="b"/>
              <a:pathLst>
                <a:path w="1413923" h="1514955">
                  <a:moveTo>
                    <a:pt x="0" y="861812"/>
                  </a:moveTo>
                  <a:lnTo>
                    <a:pt x="1323818" y="0"/>
                  </a:lnTo>
                  <a:lnTo>
                    <a:pt x="1413923" y="1514955"/>
                  </a:lnTo>
                  <a:lnTo>
                    <a:pt x="0" y="861812"/>
                  </a:lnTo>
                  <a:close/>
                </a:path>
              </a:pathLst>
            </a:custGeom>
            <a:solidFill>
              <a:srgbClr val="FFFF0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89743" tIns="389660" rIns="389743" bIns="389660" numCol="1" spcCol="1270" anchor="ctr" anchorCtr="0">
              <a:noAutofit/>
            </a:bodyPr>
            <a:lstStyle/>
            <a:p>
              <a:pPr lvl="0" algn="ctr" defTabSz="1511300">
                <a:lnSpc>
                  <a:spcPct val="90000"/>
                </a:lnSpc>
                <a:spcBef>
                  <a:spcPct val="0"/>
                </a:spcBef>
                <a:spcAft>
                  <a:spcPct val="35000"/>
                </a:spcAft>
              </a:pPr>
              <a:endParaRPr lang="zh-CN" altLang="en-US" sz="3400" kern="1200"/>
            </a:p>
          </p:txBody>
        </p:sp>
        <p:sp>
          <p:nvSpPr>
            <p:cNvPr id="59" name="文本框 58"/>
            <p:cNvSpPr txBox="1"/>
            <p:nvPr/>
          </p:nvSpPr>
          <p:spPr>
            <a:xfrm>
              <a:off x="4216401" y="4013200"/>
              <a:ext cx="1349828" cy="954107"/>
            </a:xfrm>
            <a:prstGeom prst="rect">
              <a:avLst/>
            </a:prstGeom>
            <a:noFill/>
          </p:spPr>
          <p:txBody>
            <a:bodyPr wrap="square" rtlCol="0">
              <a:spAutoFit/>
            </a:bodyPr>
            <a:lstStyle/>
            <a:p>
              <a:pPr algn="ctr"/>
              <a:r>
                <a:rPr lang="zh-CN" altLang="en-US" sz="2800" dirty="0">
                  <a:solidFill>
                    <a:schemeClr val="bg1"/>
                  </a:solidFill>
                </a:rPr>
                <a:t>方法</a:t>
              </a:r>
              <a:endParaRPr lang="en-US" altLang="zh-CN" sz="2800" dirty="0" smtClean="0">
                <a:solidFill>
                  <a:schemeClr val="bg1"/>
                </a:solidFill>
              </a:endParaRPr>
            </a:p>
            <a:p>
              <a:pPr algn="ctr"/>
              <a:r>
                <a:rPr lang="en-US" altLang="zh-CN" sz="2800" dirty="0" smtClean="0">
                  <a:solidFill>
                    <a:schemeClr val="bg1"/>
                  </a:solidFill>
                </a:rPr>
                <a:t>01</a:t>
              </a:r>
              <a:endParaRPr lang="zh-CN" altLang="en-US" sz="2800" dirty="0">
                <a:solidFill>
                  <a:schemeClr val="bg1"/>
                </a:solidFill>
              </a:endParaRPr>
            </a:p>
          </p:txBody>
        </p:sp>
      </p:grpSp>
      <p:grpSp>
        <p:nvGrpSpPr>
          <p:cNvPr id="13" name="组合 12"/>
          <p:cNvGrpSpPr/>
          <p:nvPr/>
        </p:nvGrpSpPr>
        <p:grpSpPr>
          <a:xfrm>
            <a:off x="3978442" y="834189"/>
            <a:ext cx="859340" cy="434224"/>
            <a:chOff x="3064042" y="834189"/>
            <a:chExt cx="859340" cy="434224"/>
          </a:xfrm>
        </p:grpSpPr>
        <p:sp>
          <p:nvSpPr>
            <p:cNvPr id="14" name="燕尾形 13"/>
            <p:cNvSpPr/>
            <p:nvPr/>
          </p:nvSpPr>
          <p:spPr>
            <a:xfrm>
              <a:off x="3064042" y="834189"/>
              <a:ext cx="434224" cy="434224"/>
            </a:xfrm>
            <a:prstGeom prst="chevron">
              <a:avLst>
                <a:gd name="adj" fmla="val 47829"/>
              </a:avLst>
            </a:prstGeom>
            <a:solidFill>
              <a:srgbClr val="0A6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燕尾形 14"/>
            <p:cNvSpPr/>
            <p:nvPr/>
          </p:nvSpPr>
          <p:spPr>
            <a:xfrm>
              <a:off x="3489158" y="834189"/>
              <a:ext cx="434224" cy="434224"/>
            </a:xfrm>
            <a:prstGeom prst="chevron">
              <a:avLst>
                <a:gd name="adj" fmla="val 47829"/>
              </a:avLst>
            </a:prstGeom>
            <a:solidFill>
              <a:srgbClr val="9FE6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7" name="组合 16"/>
          <p:cNvGrpSpPr/>
          <p:nvPr/>
        </p:nvGrpSpPr>
        <p:grpSpPr>
          <a:xfrm flipH="1">
            <a:off x="5411290" y="2633766"/>
            <a:ext cx="1369419" cy="1590467"/>
            <a:chOff x="7651750" y="1706563"/>
            <a:chExt cx="806450" cy="936625"/>
          </a:xfrm>
          <a:solidFill>
            <a:schemeClr val="bg1"/>
          </a:solidFill>
        </p:grpSpPr>
        <p:sp>
          <p:nvSpPr>
            <p:cNvPr id="18" name="Freeform 24"/>
            <p:cNvSpPr/>
            <p:nvPr/>
          </p:nvSpPr>
          <p:spPr bwMode="auto">
            <a:xfrm>
              <a:off x="8159750" y="2054226"/>
              <a:ext cx="50800" cy="52388"/>
            </a:xfrm>
            <a:custGeom>
              <a:avLst/>
              <a:gdLst>
                <a:gd name="T0" fmla="*/ 28 w 65"/>
                <a:gd name="T1" fmla="*/ 0 h 65"/>
                <a:gd name="T2" fmla="*/ 41 w 65"/>
                <a:gd name="T3" fmla="*/ 0 h 65"/>
                <a:gd name="T4" fmla="*/ 53 w 65"/>
                <a:gd name="T5" fmla="*/ 5 h 65"/>
                <a:gd name="T6" fmla="*/ 61 w 65"/>
                <a:gd name="T7" fmla="*/ 15 h 65"/>
                <a:gd name="T8" fmla="*/ 65 w 65"/>
                <a:gd name="T9" fmla="*/ 27 h 65"/>
                <a:gd name="T10" fmla="*/ 65 w 65"/>
                <a:gd name="T11" fmla="*/ 40 h 65"/>
                <a:gd name="T12" fmla="*/ 59 w 65"/>
                <a:gd name="T13" fmla="*/ 52 h 65"/>
                <a:gd name="T14" fmla="*/ 50 w 65"/>
                <a:gd name="T15" fmla="*/ 61 h 65"/>
                <a:gd name="T16" fmla="*/ 38 w 65"/>
                <a:gd name="T17" fmla="*/ 65 h 65"/>
                <a:gd name="T18" fmla="*/ 26 w 65"/>
                <a:gd name="T19" fmla="*/ 65 h 65"/>
                <a:gd name="T20" fmla="*/ 14 w 65"/>
                <a:gd name="T21" fmla="*/ 59 h 65"/>
                <a:gd name="T22" fmla="*/ 5 w 65"/>
                <a:gd name="T23" fmla="*/ 50 h 65"/>
                <a:gd name="T24" fmla="*/ 0 w 65"/>
                <a:gd name="T25" fmla="*/ 38 h 65"/>
                <a:gd name="T26" fmla="*/ 2 w 65"/>
                <a:gd name="T27" fmla="*/ 25 h 65"/>
                <a:gd name="T28" fmla="*/ 6 w 65"/>
                <a:gd name="T29" fmla="*/ 13 h 65"/>
                <a:gd name="T30" fmla="*/ 16 w 65"/>
                <a:gd name="T31" fmla="*/ 3 h 65"/>
                <a:gd name="T32" fmla="*/ 28 w 65"/>
                <a:gd name="T33"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5" h="65">
                  <a:moveTo>
                    <a:pt x="28" y="0"/>
                  </a:moveTo>
                  <a:lnTo>
                    <a:pt x="41" y="0"/>
                  </a:lnTo>
                  <a:lnTo>
                    <a:pt x="53" y="5"/>
                  </a:lnTo>
                  <a:lnTo>
                    <a:pt x="61" y="15"/>
                  </a:lnTo>
                  <a:lnTo>
                    <a:pt x="65" y="27"/>
                  </a:lnTo>
                  <a:lnTo>
                    <a:pt x="65" y="40"/>
                  </a:lnTo>
                  <a:lnTo>
                    <a:pt x="59" y="52"/>
                  </a:lnTo>
                  <a:lnTo>
                    <a:pt x="50" y="61"/>
                  </a:lnTo>
                  <a:lnTo>
                    <a:pt x="38" y="65"/>
                  </a:lnTo>
                  <a:lnTo>
                    <a:pt x="26" y="65"/>
                  </a:lnTo>
                  <a:lnTo>
                    <a:pt x="14" y="59"/>
                  </a:lnTo>
                  <a:lnTo>
                    <a:pt x="5" y="50"/>
                  </a:lnTo>
                  <a:lnTo>
                    <a:pt x="0" y="38"/>
                  </a:lnTo>
                  <a:lnTo>
                    <a:pt x="2" y="25"/>
                  </a:lnTo>
                  <a:lnTo>
                    <a:pt x="6" y="13"/>
                  </a:lnTo>
                  <a:lnTo>
                    <a:pt x="16" y="3"/>
                  </a:lnTo>
                  <a:lnTo>
                    <a:pt x="28" y="0"/>
                  </a:lnTo>
                  <a:close/>
                </a:path>
              </a:pathLst>
            </a:custGeom>
            <a:grpFill/>
            <a:ln w="0">
              <a:noFill/>
              <a:prstDash val="solid"/>
              <a:round/>
            </a:ln>
          </p:spPr>
          <p:txBody>
            <a:bodyPr vert="horz" wrap="square" lIns="91440" tIns="45720" rIns="91440" bIns="45720" numCol="1" anchor="t" anchorCtr="0" compatLnSpc="1"/>
            <a:lstStyle/>
            <a:p>
              <a:endParaRPr lang="zh-CN" altLang="en-US"/>
            </a:p>
          </p:txBody>
        </p:sp>
        <p:sp>
          <p:nvSpPr>
            <p:cNvPr id="19" name="Freeform 25"/>
            <p:cNvSpPr>
              <a:spLocks noEditPoints="1"/>
            </p:cNvSpPr>
            <p:nvPr/>
          </p:nvSpPr>
          <p:spPr bwMode="auto">
            <a:xfrm>
              <a:off x="7651750" y="1706563"/>
              <a:ext cx="806450" cy="936625"/>
            </a:xfrm>
            <a:custGeom>
              <a:avLst/>
              <a:gdLst>
                <a:gd name="T0" fmla="*/ 668 w 1017"/>
                <a:gd name="T1" fmla="*/ 393 h 1180"/>
                <a:gd name="T2" fmla="*/ 630 w 1017"/>
                <a:gd name="T3" fmla="*/ 377 h 1180"/>
                <a:gd name="T4" fmla="*/ 607 w 1017"/>
                <a:gd name="T5" fmla="*/ 431 h 1180"/>
                <a:gd name="T6" fmla="*/ 572 w 1017"/>
                <a:gd name="T7" fmla="*/ 461 h 1180"/>
                <a:gd name="T8" fmla="*/ 596 w 1017"/>
                <a:gd name="T9" fmla="*/ 493 h 1180"/>
                <a:gd name="T10" fmla="*/ 595 w 1017"/>
                <a:gd name="T11" fmla="*/ 538 h 1180"/>
                <a:gd name="T12" fmla="*/ 633 w 1017"/>
                <a:gd name="T13" fmla="*/ 551 h 1180"/>
                <a:gd name="T14" fmla="*/ 669 w 1017"/>
                <a:gd name="T15" fmla="*/ 564 h 1180"/>
                <a:gd name="T16" fmla="*/ 704 w 1017"/>
                <a:gd name="T17" fmla="*/ 559 h 1180"/>
                <a:gd name="T18" fmla="*/ 734 w 1017"/>
                <a:gd name="T19" fmla="*/ 535 h 1180"/>
                <a:gd name="T20" fmla="*/ 767 w 1017"/>
                <a:gd name="T21" fmla="*/ 509 h 1180"/>
                <a:gd name="T22" fmla="*/ 753 w 1017"/>
                <a:gd name="T23" fmla="*/ 468 h 1180"/>
                <a:gd name="T24" fmla="*/ 766 w 1017"/>
                <a:gd name="T25" fmla="*/ 430 h 1180"/>
                <a:gd name="T26" fmla="*/ 725 w 1017"/>
                <a:gd name="T27" fmla="*/ 412 h 1180"/>
                <a:gd name="T28" fmla="*/ 687 w 1017"/>
                <a:gd name="T29" fmla="*/ 368 h 1180"/>
                <a:gd name="T30" fmla="*/ 331 w 1017"/>
                <a:gd name="T31" fmla="*/ 203 h 1180"/>
                <a:gd name="T32" fmla="*/ 270 w 1017"/>
                <a:gd name="T33" fmla="*/ 210 h 1180"/>
                <a:gd name="T34" fmla="*/ 207 w 1017"/>
                <a:gd name="T35" fmla="*/ 243 h 1180"/>
                <a:gd name="T36" fmla="*/ 218 w 1017"/>
                <a:gd name="T37" fmla="*/ 319 h 1180"/>
                <a:gd name="T38" fmla="*/ 161 w 1017"/>
                <a:gd name="T39" fmla="*/ 343 h 1180"/>
                <a:gd name="T40" fmla="*/ 199 w 1017"/>
                <a:gd name="T41" fmla="*/ 410 h 1180"/>
                <a:gd name="T42" fmla="*/ 222 w 1017"/>
                <a:gd name="T43" fmla="*/ 462 h 1180"/>
                <a:gd name="T44" fmla="*/ 243 w 1017"/>
                <a:gd name="T45" fmla="*/ 536 h 1180"/>
                <a:gd name="T46" fmla="*/ 301 w 1017"/>
                <a:gd name="T47" fmla="*/ 512 h 1180"/>
                <a:gd name="T48" fmla="*/ 348 w 1017"/>
                <a:gd name="T49" fmla="*/ 574 h 1180"/>
                <a:gd name="T50" fmla="*/ 417 w 1017"/>
                <a:gd name="T51" fmla="*/ 553 h 1180"/>
                <a:gd name="T52" fmla="*/ 465 w 1017"/>
                <a:gd name="T53" fmla="*/ 516 h 1180"/>
                <a:gd name="T54" fmla="*/ 551 w 1017"/>
                <a:gd name="T55" fmla="*/ 503 h 1180"/>
                <a:gd name="T56" fmla="*/ 527 w 1017"/>
                <a:gd name="T57" fmla="*/ 445 h 1180"/>
                <a:gd name="T58" fmla="*/ 578 w 1017"/>
                <a:gd name="T59" fmla="*/ 400 h 1180"/>
                <a:gd name="T60" fmla="*/ 578 w 1017"/>
                <a:gd name="T61" fmla="*/ 334 h 1180"/>
                <a:gd name="T62" fmla="*/ 527 w 1017"/>
                <a:gd name="T63" fmla="*/ 290 h 1180"/>
                <a:gd name="T64" fmla="*/ 550 w 1017"/>
                <a:gd name="T65" fmla="*/ 231 h 1180"/>
                <a:gd name="T66" fmla="*/ 463 w 1017"/>
                <a:gd name="T67" fmla="*/ 218 h 1180"/>
                <a:gd name="T68" fmla="*/ 416 w 1017"/>
                <a:gd name="T69" fmla="*/ 182 h 1180"/>
                <a:gd name="T70" fmla="*/ 539 w 1017"/>
                <a:gd name="T71" fmla="*/ 2 h 1180"/>
                <a:gd name="T72" fmla="*/ 664 w 1017"/>
                <a:gd name="T73" fmla="*/ 17 h 1180"/>
                <a:gd name="T74" fmla="*/ 776 w 1017"/>
                <a:gd name="T75" fmla="*/ 55 h 1180"/>
                <a:gd name="T76" fmla="*/ 828 w 1017"/>
                <a:gd name="T77" fmla="*/ 112 h 1180"/>
                <a:gd name="T78" fmla="*/ 903 w 1017"/>
                <a:gd name="T79" fmla="*/ 197 h 1180"/>
                <a:gd name="T80" fmla="*/ 929 w 1017"/>
                <a:gd name="T81" fmla="*/ 315 h 1180"/>
                <a:gd name="T82" fmla="*/ 968 w 1017"/>
                <a:gd name="T83" fmla="*/ 447 h 1180"/>
                <a:gd name="T84" fmla="*/ 977 w 1017"/>
                <a:gd name="T85" fmla="*/ 550 h 1180"/>
                <a:gd name="T86" fmla="*/ 1015 w 1017"/>
                <a:gd name="T87" fmla="*/ 673 h 1180"/>
                <a:gd name="T88" fmla="*/ 974 w 1017"/>
                <a:gd name="T89" fmla="*/ 717 h 1180"/>
                <a:gd name="T90" fmla="*/ 982 w 1017"/>
                <a:gd name="T91" fmla="*/ 796 h 1180"/>
                <a:gd name="T92" fmla="*/ 973 w 1017"/>
                <a:gd name="T93" fmla="*/ 827 h 1180"/>
                <a:gd name="T94" fmla="*/ 980 w 1017"/>
                <a:gd name="T95" fmla="*/ 867 h 1180"/>
                <a:gd name="T96" fmla="*/ 964 w 1017"/>
                <a:gd name="T97" fmla="*/ 912 h 1180"/>
                <a:gd name="T98" fmla="*/ 942 w 1017"/>
                <a:gd name="T99" fmla="*/ 974 h 1180"/>
                <a:gd name="T100" fmla="*/ 879 w 1017"/>
                <a:gd name="T101" fmla="*/ 980 h 1180"/>
                <a:gd name="T102" fmla="*/ 845 w 1017"/>
                <a:gd name="T103" fmla="*/ 974 h 1180"/>
                <a:gd name="T104" fmla="*/ 792 w 1017"/>
                <a:gd name="T105" fmla="*/ 985 h 1180"/>
                <a:gd name="T106" fmla="*/ 773 w 1017"/>
                <a:gd name="T107" fmla="*/ 1141 h 1180"/>
                <a:gd name="T108" fmla="*/ 261 w 1017"/>
                <a:gd name="T109" fmla="*/ 1042 h 1180"/>
                <a:gd name="T110" fmla="*/ 186 w 1017"/>
                <a:gd name="T111" fmla="*/ 832 h 1180"/>
                <a:gd name="T112" fmla="*/ 0 w 1017"/>
                <a:gd name="T113" fmla="*/ 469 h 1180"/>
                <a:gd name="T114" fmla="*/ 25 w 1017"/>
                <a:gd name="T115" fmla="*/ 294 h 1180"/>
                <a:gd name="T116" fmla="*/ 88 w 1017"/>
                <a:gd name="T117" fmla="*/ 183 h 1180"/>
                <a:gd name="T118" fmla="*/ 179 w 1017"/>
                <a:gd name="T119" fmla="*/ 96 h 1180"/>
                <a:gd name="T120" fmla="*/ 298 w 1017"/>
                <a:gd name="T121" fmla="*/ 38 h 1180"/>
                <a:gd name="T122" fmla="*/ 430 w 1017"/>
                <a:gd name="T123" fmla="*/ 6 h 1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17" h="1180">
                  <a:moveTo>
                    <a:pt x="687" y="368"/>
                  </a:moveTo>
                  <a:lnTo>
                    <a:pt x="685" y="369"/>
                  </a:lnTo>
                  <a:lnTo>
                    <a:pt x="681" y="374"/>
                  </a:lnTo>
                  <a:lnTo>
                    <a:pt x="678" y="380"/>
                  </a:lnTo>
                  <a:lnTo>
                    <a:pt x="673" y="386"/>
                  </a:lnTo>
                  <a:lnTo>
                    <a:pt x="669" y="390"/>
                  </a:lnTo>
                  <a:lnTo>
                    <a:pt x="668" y="393"/>
                  </a:lnTo>
                  <a:lnTo>
                    <a:pt x="655" y="395"/>
                  </a:lnTo>
                  <a:lnTo>
                    <a:pt x="654" y="394"/>
                  </a:lnTo>
                  <a:lnTo>
                    <a:pt x="649" y="390"/>
                  </a:lnTo>
                  <a:lnTo>
                    <a:pt x="643" y="386"/>
                  </a:lnTo>
                  <a:lnTo>
                    <a:pt x="637" y="381"/>
                  </a:lnTo>
                  <a:lnTo>
                    <a:pt x="632" y="378"/>
                  </a:lnTo>
                  <a:lnTo>
                    <a:pt x="630" y="377"/>
                  </a:lnTo>
                  <a:lnTo>
                    <a:pt x="611" y="389"/>
                  </a:lnTo>
                  <a:lnTo>
                    <a:pt x="611" y="393"/>
                  </a:lnTo>
                  <a:lnTo>
                    <a:pt x="612" y="400"/>
                  </a:lnTo>
                  <a:lnTo>
                    <a:pt x="613" y="410"/>
                  </a:lnTo>
                  <a:lnTo>
                    <a:pt x="614" y="417"/>
                  </a:lnTo>
                  <a:lnTo>
                    <a:pt x="614" y="420"/>
                  </a:lnTo>
                  <a:lnTo>
                    <a:pt x="607" y="431"/>
                  </a:lnTo>
                  <a:lnTo>
                    <a:pt x="603" y="431"/>
                  </a:lnTo>
                  <a:lnTo>
                    <a:pt x="596" y="432"/>
                  </a:lnTo>
                  <a:lnTo>
                    <a:pt x="587" y="435"/>
                  </a:lnTo>
                  <a:lnTo>
                    <a:pt x="579" y="436"/>
                  </a:lnTo>
                  <a:lnTo>
                    <a:pt x="576" y="437"/>
                  </a:lnTo>
                  <a:lnTo>
                    <a:pt x="571" y="460"/>
                  </a:lnTo>
                  <a:lnTo>
                    <a:pt x="572" y="461"/>
                  </a:lnTo>
                  <a:lnTo>
                    <a:pt x="577" y="465"/>
                  </a:lnTo>
                  <a:lnTo>
                    <a:pt x="583" y="469"/>
                  </a:lnTo>
                  <a:lnTo>
                    <a:pt x="589" y="473"/>
                  </a:lnTo>
                  <a:lnTo>
                    <a:pt x="594" y="477"/>
                  </a:lnTo>
                  <a:lnTo>
                    <a:pt x="595" y="478"/>
                  </a:lnTo>
                  <a:lnTo>
                    <a:pt x="597" y="491"/>
                  </a:lnTo>
                  <a:lnTo>
                    <a:pt x="596" y="493"/>
                  </a:lnTo>
                  <a:lnTo>
                    <a:pt x="593" y="498"/>
                  </a:lnTo>
                  <a:lnTo>
                    <a:pt x="588" y="504"/>
                  </a:lnTo>
                  <a:lnTo>
                    <a:pt x="583" y="510"/>
                  </a:lnTo>
                  <a:lnTo>
                    <a:pt x="581" y="515"/>
                  </a:lnTo>
                  <a:lnTo>
                    <a:pt x="579" y="517"/>
                  </a:lnTo>
                  <a:lnTo>
                    <a:pt x="591" y="536"/>
                  </a:lnTo>
                  <a:lnTo>
                    <a:pt x="595" y="538"/>
                  </a:lnTo>
                  <a:lnTo>
                    <a:pt x="602" y="536"/>
                  </a:lnTo>
                  <a:lnTo>
                    <a:pt x="611" y="534"/>
                  </a:lnTo>
                  <a:lnTo>
                    <a:pt x="618" y="533"/>
                  </a:lnTo>
                  <a:lnTo>
                    <a:pt x="621" y="533"/>
                  </a:lnTo>
                  <a:lnTo>
                    <a:pt x="632" y="540"/>
                  </a:lnTo>
                  <a:lnTo>
                    <a:pt x="632" y="544"/>
                  </a:lnTo>
                  <a:lnTo>
                    <a:pt x="633" y="551"/>
                  </a:lnTo>
                  <a:lnTo>
                    <a:pt x="634" y="560"/>
                  </a:lnTo>
                  <a:lnTo>
                    <a:pt x="637" y="568"/>
                  </a:lnTo>
                  <a:lnTo>
                    <a:pt x="638" y="571"/>
                  </a:lnTo>
                  <a:lnTo>
                    <a:pt x="660" y="577"/>
                  </a:lnTo>
                  <a:lnTo>
                    <a:pt x="661" y="575"/>
                  </a:lnTo>
                  <a:lnTo>
                    <a:pt x="664" y="570"/>
                  </a:lnTo>
                  <a:lnTo>
                    <a:pt x="669" y="564"/>
                  </a:lnTo>
                  <a:lnTo>
                    <a:pt x="673" y="558"/>
                  </a:lnTo>
                  <a:lnTo>
                    <a:pt x="676" y="553"/>
                  </a:lnTo>
                  <a:lnTo>
                    <a:pt x="678" y="552"/>
                  </a:lnTo>
                  <a:lnTo>
                    <a:pt x="691" y="550"/>
                  </a:lnTo>
                  <a:lnTo>
                    <a:pt x="693" y="551"/>
                  </a:lnTo>
                  <a:lnTo>
                    <a:pt x="698" y="554"/>
                  </a:lnTo>
                  <a:lnTo>
                    <a:pt x="704" y="559"/>
                  </a:lnTo>
                  <a:lnTo>
                    <a:pt x="710" y="563"/>
                  </a:lnTo>
                  <a:lnTo>
                    <a:pt x="715" y="566"/>
                  </a:lnTo>
                  <a:lnTo>
                    <a:pt x="717" y="568"/>
                  </a:lnTo>
                  <a:lnTo>
                    <a:pt x="736" y="556"/>
                  </a:lnTo>
                  <a:lnTo>
                    <a:pt x="736" y="552"/>
                  </a:lnTo>
                  <a:lnTo>
                    <a:pt x="735" y="544"/>
                  </a:lnTo>
                  <a:lnTo>
                    <a:pt x="734" y="535"/>
                  </a:lnTo>
                  <a:lnTo>
                    <a:pt x="733" y="528"/>
                  </a:lnTo>
                  <a:lnTo>
                    <a:pt x="731" y="524"/>
                  </a:lnTo>
                  <a:lnTo>
                    <a:pt x="740" y="514"/>
                  </a:lnTo>
                  <a:lnTo>
                    <a:pt x="743" y="512"/>
                  </a:lnTo>
                  <a:lnTo>
                    <a:pt x="751" y="511"/>
                  </a:lnTo>
                  <a:lnTo>
                    <a:pt x="759" y="510"/>
                  </a:lnTo>
                  <a:lnTo>
                    <a:pt x="767" y="509"/>
                  </a:lnTo>
                  <a:lnTo>
                    <a:pt x="770" y="508"/>
                  </a:lnTo>
                  <a:lnTo>
                    <a:pt x="776" y="485"/>
                  </a:lnTo>
                  <a:lnTo>
                    <a:pt x="774" y="484"/>
                  </a:lnTo>
                  <a:lnTo>
                    <a:pt x="770" y="480"/>
                  </a:lnTo>
                  <a:lnTo>
                    <a:pt x="764" y="475"/>
                  </a:lnTo>
                  <a:lnTo>
                    <a:pt x="758" y="471"/>
                  </a:lnTo>
                  <a:lnTo>
                    <a:pt x="753" y="468"/>
                  </a:lnTo>
                  <a:lnTo>
                    <a:pt x="751" y="467"/>
                  </a:lnTo>
                  <a:lnTo>
                    <a:pt x="749" y="453"/>
                  </a:lnTo>
                  <a:lnTo>
                    <a:pt x="751" y="451"/>
                  </a:lnTo>
                  <a:lnTo>
                    <a:pt x="754" y="447"/>
                  </a:lnTo>
                  <a:lnTo>
                    <a:pt x="759" y="441"/>
                  </a:lnTo>
                  <a:lnTo>
                    <a:pt x="763" y="435"/>
                  </a:lnTo>
                  <a:lnTo>
                    <a:pt x="766" y="430"/>
                  </a:lnTo>
                  <a:lnTo>
                    <a:pt x="767" y="428"/>
                  </a:lnTo>
                  <a:lnTo>
                    <a:pt x="755" y="407"/>
                  </a:lnTo>
                  <a:lnTo>
                    <a:pt x="752" y="407"/>
                  </a:lnTo>
                  <a:lnTo>
                    <a:pt x="745" y="408"/>
                  </a:lnTo>
                  <a:lnTo>
                    <a:pt x="735" y="410"/>
                  </a:lnTo>
                  <a:lnTo>
                    <a:pt x="728" y="412"/>
                  </a:lnTo>
                  <a:lnTo>
                    <a:pt x="725" y="412"/>
                  </a:lnTo>
                  <a:lnTo>
                    <a:pt x="715" y="404"/>
                  </a:lnTo>
                  <a:lnTo>
                    <a:pt x="713" y="401"/>
                  </a:lnTo>
                  <a:lnTo>
                    <a:pt x="712" y="393"/>
                  </a:lnTo>
                  <a:lnTo>
                    <a:pt x="711" y="384"/>
                  </a:lnTo>
                  <a:lnTo>
                    <a:pt x="710" y="376"/>
                  </a:lnTo>
                  <a:lnTo>
                    <a:pt x="709" y="373"/>
                  </a:lnTo>
                  <a:lnTo>
                    <a:pt x="687" y="368"/>
                  </a:lnTo>
                  <a:close/>
                  <a:moveTo>
                    <a:pt x="352" y="152"/>
                  </a:moveTo>
                  <a:lnTo>
                    <a:pt x="350" y="155"/>
                  </a:lnTo>
                  <a:lnTo>
                    <a:pt x="347" y="162"/>
                  </a:lnTo>
                  <a:lnTo>
                    <a:pt x="343" y="172"/>
                  </a:lnTo>
                  <a:lnTo>
                    <a:pt x="339" y="182"/>
                  </a:lnTo>
                  <a:lnTo>
                    <a:pt x="334" y="193"/>
                  </a:lnTo>
                  <a:lnTo>
                    <a:pt x="331" y="203"/>
                  </a:lnTo>
                  <a:lnTo>
                    <a:pt x="328" y="209"/>
                  </a:lnTo>
                  <a:lnTo>
                    <a:pt x="327" y="212"/>
                  </a:lnTo>
                  <a:lnTo>
                    <a:pt x="301" y="223"/>
                  </a:lnTo>
                  <a:lnTo>
                    <a:pt x="297" y="222"/>
                  </a:lnTo>
                  <a:lnTo>
                    <a:pt x="291" y="218"/>
                  </a:lnTo>
                  <a:lnTo>
                    <a:pt x="281" y="215"/>
                  </a:lnTo>
                  <a:lnTo>
                    <a:pt x="270" y="210"/>
                  </a:lnTo>
                  <a:lnTo>
                    <a:pt x="259" y="206"/>
                  </a:lnTo>
                  <a:lnTo>
                    <a:pt x="249" y="203"/>
                  </a:lnTo>
                  <a:lnTo>
                    <a:pt x="242" y="200"/>
                  </a:lnTo>
                  <a:lnTo>
                    <a:pt x="238" y="199"/>
                  </a:lnTo>
                  <a:lnTo>
                    <a:pt x="204" y="233"/>
                  </a:lnTo>
                  <a:lnTo>
                    <a:pt x="205" y="236"/>
                  </a:lnTo>
                  <a:lnTo>
                    <a:pt x="207" y="243"/>
                  </a:lnTo>
                  <a:lnTo>
                    <a:pt x="211" y="253"/>
                  </a:lnTo>
                  <a:lnTo>
                    <a:pt x="216" y="264"/>
                  </a:lnTo>
                  <a:lnTo>
                    <a:pt x="220" y="274"/>
                  </a:lnTo>
                  <a:lnTo>
                    <a:pt x="225" y="283"/>
                  </a:lnTo>
                  <a:lnTo>
                    <a:pt x="228" y="290"/>
                  </a:lnTo>
                  <a:lnTo>
                    <a:pt x="229" y="292"/>
                  </a:lnTo>
                  <a:lnTo>
                    <a:pt x="218" y="319"/>
                  </a:lnTo>
                  <a:lnTo>
                    <a:pt x="216" y="320"/>
                  </a:lnTo>
                  <a:lnTo>
                    <a:pt x="208" y="322"/>
                  </a:lnTo>
                  <a:lnTo>
                    <a:pt x="199" y="326"/>
                  </a:lnTo>
                  <a:lnTo>
                    <a:pt x="188" y="331"/>
                  </a:lnTo>
                  <a:lnTo>
                    <a:pt x="177" y="335"/>
                  </a:lnTo>
                  <a:lnTo>
                    <a:pt x="167" y="339"/>
                  </a:lnTo>
                  <a:lnTo>
                    <a:pt x="161" y="343"/>
                  </a:lnTo>
                  <a:lnTo>
                    <a:pt x="158" y="345"/>
                  </a:lnTo>
                  <a:lnTo>
                    <a:pt x="158" y="392"/>
                  </a:lnTo>
                  <a:lnTo>
                    <a:pt x="161" y="394"/>
                  </a:lnTo>
                  <a:lnTo>
                    <a:pt x="167" y="398"/>
                  </a:lnTo>
                  <a:lnTo>
                    <a:pt x="177" y="401"/>
                  </a:lnTo>
                  <a:lnTo>
                    <a:pt x="188" y="406"/>
                  </a:lnTo>
                  <a:lnTo>
                    <a:pt x="199" y="410"/>
                  </a:lnTo>
                  <a:lnTo>
                    <a:pt x="208" y="413"/>
                  </a:lnTo>
                  <a:lnTo>
                    <a:pt x="216" y="416"/>
                  </a:lnTo>
                  <a:lnTo>
                    <a:pt x="218" y="417"/>
                  </a:lnTo>
                  <a:lnTo>
                    <a:pt x="229" y="443"/>
                  </a:lnTo>
                  <a:lnTo>
                    <a:pt x="228" y="445"/>
                  </a:lnTo>
                  <a:lnTo>
                    <a:pt x="225" y="453"/>
                  </a:lnTo>
                  <a:lnTo>
                    <a:pt x="222" y="462"/>
                  </a:lnTo>
                  <a:lnTo>
                    <a:pt x="217" y="473"/>
                  </a:lnTo>
                  <a:lnTo>
                    <a:pt x="212" y="484"/>
                  </a:lnTo>
                  <a:lnTo>
                    <a:pt x="208" y="493"/>
                  </a:lnTo>
                  <a:lnTo>
                    <a:pt x="206" y="501"/>
                  </a:lnTo>
                  <a:lnTo>
                    <a:pt x="206" y="504"/>
                  </a:lnTo>
                  <a:lnTo>
                    <a:pt x="240" y="538"/>
                  </a:lnTo>
                  <a:lnTo>
                    <a:pt x="243" y="536"/>
                  </a:lnTo>
                  <a:lnTo>
                    <a:pt x="250" y="534"/>
                  </a:lnTo>
                  <a:lnTo>
                    <a:pt x="260" y="530"/>
                  </a:lnTo>
                  <a:lnTo>
                    <a:pt x="271" y="526"/>
                  </a:lnTo>
                  <a:lnTo>
                    <a:pt x="281" y="521"/>
                  </a:lnTo>
                  <a:lnTo>
                    <a:pt x="291" y="517"/>
                  </a:lnTo>
                  <a:lnTo>
                    <a:pt x="298" y="514"/>
                  </a:lnTo>
                  <a:lnTo>
                    <a:pt x="301" y="512"/>
                  </a:lnTo>
                  <a:lnTo>
                    <a:pt x="327" y="523"/>
                  </a:lnTo>
                  <a:lnTo>
                    <a:pt x="328" y="527"/>
                  </a:lnTo>
                  <a:lnTo>
                    <a:pt x="331" y="533"/>
                  </a:lnTo>
                  <a:lnTo>
                    <a:pt x="335" y="542"/>
                  </a:lnTo>
                  <a:lnTo>
                    <a:pt x="340" y="553"/>
                  </a:lnTo>
                  <a:lnTo>
                    <a:pt x="345" y="564"/>
                  </a:lnTo>
                  <a:lnTo>
                    <a:pt x="348" y="574"/>
                  </a:lnTo>
                  <a:lnTo>
                    <a:pt x="352" y="581"/>
                  </a:lnTo>
                  <a:lnTo>
                    <a:pt x="354" y="583"/>
                  </a:lnTo>
                  <a:lnTo>
                    <a:pt x="402" y="583"/>
                  </a:lnTo>
                  <a:lnTo>
                    <a:pt x="405" y="581"/>
                  </a:lnTo>
                  <a:lnTo>
                    <a:pt x="408" y="574"/>
                  </a:lnTo>
                  <a:lnTo>
                    <a:pt x="412" y="564"/>
                  </a:lnTo>
                  <a:lnTo>
                    <a:pt x="417" y="553"/>
                  </a:lnTo>
                  <a:lnTo>
                    <a:pt x="420" y="542"/>
                  </a:lnTo>
                  <a:lnTo>
                    <a:pt x="424" y="533"/>
                  </a:lnTo>
                  <a:lnTo>
                    <a:pt x="427" y="526"/>
                  </a:lnTo>
                  <a:lnTo>
                    <a:pt x="427" y="523"/>
                  </a:lnTo>
                  <a:lnTo>
                    <a:pt x="455" y="512"/>
                  </a:lnTo>
                  <a:lnTo>
                    <a:pt x="457" y="514"/>
                  </a:lnTo>
                  <a:lnTo>
                    <a:pt x="465" y="516"/>
                  </a:lnTo>
                  <a:lnTo>
                    <a:pt x="474" y="521"/>
                  </a:lnTo>
                  <a:lnTo>
                    <a:pt x="485" y="524"/>
                  </a:lnTo>
                  <a:lnTo>
                    <a:pt x="496" y="529"/>
                  </a:lnTo>
                  <a:lnTo>
                    <a:pt x="506" y="533"/>
                  </a:lnTo>
                  <a:lnTo>
                    <a:pt x="514" y="535"/>
                  </a:lnTo>
                  <a:lnTo>
                    <a:pt x="516" y="535"/>
                  </a:lnTo>
                  <a:lnTo>
                    <a:pt x="551" y="503"/>
                  </a:lnTo>
                  <a:lnTo>
                    <a:pt x="551" y="499"/>
                  </a:lnTo>
                  <a:lnTo>
                    <a:pt x="548" y="492"/>
                  </a:lnTo>
                  <a:lnTo>
                    <a:pt x="544" y="483"/>
                  </a:lnTo>
                  <a:lnTo>
                    <a:pt x="539" y="472"/>
                  </a:lnTo>
                  <a:lnTo>
                    <a:pt x="534" y="461"/>
                  </a:lnTo>
                  <a:lnTo>
                    <a:pt x="530" y="451"/>
                  </a:lnTo>
                  <a:lnTo>
                    <a:pt x="527" y="445"/>
                  </a:lnTo>
                  <a:lnTo>
                    <a:pt x="526" y="443"/>
                  </a:lnTo>
                  <a:lnTo>
                    <a:pt x="538" y="417"/>
                  </a:lnTo>
                  <a:lnTo>
                    <a:pt x="540" y="416"/>
                  </a:lnTo>
                  <a:lnTo>
                    <a:pt x="546" y="413"/>
                  </a:lnTo>
                  <a:lnTo>
                    <a:pt x="556" y="410"/>
                  </a:lnTo>
                  <a:lnTo>
                    <a:pt x="567" y="405"/>
                  </a:lnTo>
                  <a:lnTo>
                    <a:pt x="578" y="400"/>
                  </a:lnTo>
                  <a:lnTo>
                    <a:pt x="588" y="395"/>
                  </a:lnTo>
                  <a:lnTo>
                    <a:pt x="595" y="393"/>
                  </a:lnTo>
                  <a:lnTo>
                    <a:pt x="597" y="390"/>
                  </a:lnTo>
                  <a:lnTo>
                    <a:pt x="597" y="343"/>
                  </a:lnTo>
                  <a:lnTo>
                    <a:pt x="595" y="341"/>
                  </a:lnTo>
                  <a:lnTo>
                    <a:pt x="588" y="338"/>
                  </a:lnTo>
                  <a:lnTo>
                    <a:pt x="578" y="334"/>
                  </a:lnTo>
                  <a:lnTo>
                    <a:pt x="567" y="329"/>
                  </a:lnTo>
                  <a:lnTo>
                    <a:pt x="556" y="325"/>
                  </a:lnTo>
                  <a:lnTo>
                    <a:pt x="546" y="322"/>
                  </a:lnTo>
                  <a:lnTo>
                    <a:pt x="540" y="319"/>
                  </a:lnTo>
                  <a:lnTo>
                    <a:pt x="536" y="319"/>
                  </a:lnTo>
                  <a:lnTo>
                    <a:pt x="526" y="292"/>
                  </a:lnTo>
                  <a:lnTo>
                    <a:pt x="527" y="290"/>
                  </a:lnTo>
                  <a:lnTo>
                    <a:pt x="529" y="283"/>
                  </a:lnTo>
                  <a:lnTo>
                    <a:pt x="534" y="273"/>
                  </a:lnTo>
                  <a:lnTo>
                    <a:pt x="539" y="262"/>
                  </a:lnTo>
                  <a:lnTo>
                    <a:pt x="542" y="252"/>
                  </a:lnTo>
                  <a:lnTo>
                    <a:pt x="546" y="242"/>
                  </a:lnTo>
                  <a:lnTo>
                    <a:pt x="548" y="235"/>
                  </a:lnTo>
                  <a:lnTo>
                    <a:pt x="550" y="231"/>
                  </a:lnTo>
                  <a:lnTo>
                    <a:pt x="515" y="198"/>
                  </a:lnTo>
                  <a:lnTo>
                    <a:pt x="511" y="199"/>
                  </a:lnTo>
                  <a:lnTo>
                    <a:pt x="504" y="201"/>
                  </a:lnTo>
                  <a:lnTo>
                    <a:pt x="494" y="205"/>
                  </a:lnTo>
                  <a:lnTo>
                    <a:pt x="484" y="210"/>
                  </a:lnTo>
                  <a:lnTo>
                    <a:pt x="473" y="215"/>
                  </a:lnTo>
                  <a:lnTo>
                    <a:pt x="463" y="218"/>
                  </a:lnTo>
                  <a:lnTo>
                    <a:pt x="457" y="222"/>
                  </a:lnTo>
                  <a:lnTo>
                    <a:pt x="455" y="223"/>
                  </a:lnTo>
                  <a:lnTo>
                    <a:pt x="427" y="211"/>
                  </a:lnTo>
                  <a:lnTo>
                    <a:pt x="426" y="209"/>
                  </a:lnTo>
                  <a:lnTo>
                    <a:pt x="424" y="203"/>
                  </a:lnTo>
                  <a:lnTo>
                    <a:pt x="420" y="193"/>
                  </a:lnTo>
                  <a:lnTo>
                    <a:pt x="416" y="182"/>
                  </a:lnTo>
                  <a:lnTo>
                    <a:pt x="411" y="172"/>
                  </a:lnTo>
                  <a:lnTo>
                    <a:pt x="406" y="162"/>
                  </a:lnTo>
                  <a:lnTo>
                    <a:pt x="402" y="155"/>
                  </a:lnTo>
                  <a:lnTo>
                    <a:pt x="401" y="152"/>
                  </a:lnTo>
                  <a:lnTo>
                    <a:pt x="352" y="152"/>
                  </a:lnTo>
                  <a:close/>
                  <a:moveTo>
                    <a:pt x="521" y="0"/>
                  </a:moveTo>
                  <a:lnTo>
                    <a:pt x="539" y="2"/>
                  </a:lnTo>
                  <a:lnTo>
                    <a:pt x="557" y="2"/>
                  </a:lnTo>
                  <a:lnTo>
                    <a:pt x="575" y="3"/>
                  </a:lnTo>
                  <a:lnTo>
                    <a:pt x="593" y="4"/>
                  </a:lnTo>
                  <a:lnTo>
                    <a:pt x="612" y="6"/>
                  </a:lnTo>
                  <a:lnTo>
                    <a:pt x="630" y="10"/>
                  </a:lnTo>
                  <a:lnTo>
                    <a:pt x="648" y="14"/>
                  </a:lnTo>
                  <a:lnTo>
                    <a:pt x="664" y="17"/>
                  </a:lnTo>
                  <a:lnTo>
                    <a:pt x="682" y="22"/>
                  </a:lnTo>
                  <a:lnTo>
                    <a:pt x="700" y="27"/>
                  </a:lnTo>
                  <a:lnTo>
                    <a:pt x="718" y="33"/>
                  </a:lnTo>
                  <a:lnTo>
                    <a:pt x="733" y="38"/>
                  </a:lnTo>
                  <a:lnTo>
                    <a:pt x="747" y="44"/>
                  </a:lnTo>
                  <a:lnTo>
                    <a:pt x="761" y="49"/>
                  </a:lnTo>
                  <a:lnTo>
                    <a:pt x="776" y="55"/>
                  </a:lnTo>
                  <a:lnTo>
                    <a:pt x="789" y="63"/>
                  </a:lnTo>
                  <a:lnTo>
                    <a:pt x="802" y="70"/>
                  </a:lnTo>
                  <a:lnTo>
                    <a:pt x="815" y="77"/>
                  </a:lnTo>
                  <a:lnTo>
                    <a:pt x="828" y="84"/>
                  </a:lnTo>
                  <a:lnTo>
                    <a:pt x="840" y="94"/>
                  </a:lnTo>
                  <a:lnTo>
                    <a:pt x="853" y="102"/>
                  </a:lnTo>
                  <a:lnTo>
                    <a:pt x="828" y="112"/>
                  </a:lnTo>
                  <a:lnTo>
                    <a:pt x="839" y="121"/>
                  </a:lnTo>
                  <a:lnTo>
                    <a:pt x="850" y="132"/>
                  </a:lnTo>
                  <a:lnTo>
                    <a:pt x="861" y="143"/>
                  </a:lnTo>
                  <a:lnTo>
                    <a:pt x="871" y="154"/>
                  </a:lnTo>
                  <a:lnTo>
                    <a:pt x="881" y="167"/>
                  </a:lnTo>
                  <a:lnTo>
                    <a:pt x="892" y="181"/>
                  </a:lnTo>
                  <a:lnTo>
                    <a:pt x="903" y="197"/>
                  </a:lnTo>
                  <a:lnTo>
                    <a:pt x="913" y="211"/>
                  </a:lnTo>
                  <a:lnTo>
                    <a:pt x="923" y="228"/>
                  </a:lnTo>
                  <a:lnTo>
                    <a:pt x="895" y="245"/>
                  </a:lnTo>
                  <a:lnTo>
                    <a:pt x="904" y="261"/>
                  </a:lnTo>
                  <a:lnTo>
                    <a:pt x="913" y="279"/>
                  </a:lnTo>
                  <a:lnTo>
                    <a:pt x="922" y="296"/>
                  </a:lnTo>
                  <a:lnTo>
                    <a:pt x="929" y="315"/>
                  </a:lnTo>
                  <a:lnTo>
                    <a:pt x="936" y="334"/>
                  </a:lnTo>
                  <a:lnTo>
                    <a:pt x="942" y="352"/>
                  </a:lnTo>
                  <a:lnTo>
                    <a:pt x="949" y="371"/>
                  </a:lnTo>
                  <a:lnTo>
                    <a:pt x="955" y="389"/>
                  </a:lnTo>
                  <a:lnTo>
                    <a:pt x="960" y="408"/>
                  </a:lnTo>
                  <a:lnTo>
                    <a:pt x="965" y="428"/>
                  </a:lnTo>
                  <a:lnTo>
                    <a:pt x="968" y="447"/>
                  </a:lnTo>
                  <a:lnTo>
                    <a:pt x="967" y="456"/>
                  </a:lnTo>
                  <a:lnTo>
                    <a:pt x="962" y="466"/>
                  </a:lnTo>
                  <a:lnTo>
                    <a:pt x="958" y="475"/>
                  </a:lnTo>
                  <a:lnTo>
                    <a:pt x="958" y="485"/>
                  </a:lnTo>
                  <a:lnTo>
                    <a:pt x="962" y="508"/>
                  </a:lnTo>
                  <a:lnTo>
                    <a:pt x="968" y="529"/>
                  </a:lnTo>
                  <a:lnTo>
                    <a:pt x="977" y="550"/>
                  </a:lnTo>
                  <a:lnTo>
                    <a:pt x="985" y="571"/>
                  </a:lnTo>
                  <a:lnTo>
                    <a:pt x="993" y="593"/>
                  </a:lnTo>
                  <a:lnTo>
                    <a:pt x="1002" y="614"/>
                  </a:lnTo>
                  <a:lnTo>
                    <a:pt x="1009" y="637"/>
                  </a:lnTo>
                  <a:lnTo>
                    <a:pt x="1016" y="661"/>
                  </a:lnTo>
                  <a:lnTo>
                    <a:pt x="1017" y="667"/>
                  </a:lnTo>
                  <a:lnTo>
                    <a:pt x="1015" y="673"/>
                  </a:lnTo>
                  <a:lnTo>
                    <a:pt x="1013" y="679"/>
                  </a:lnTo>
                  <a:lnTo>
                    <a:pt x="1008" y="684"/>
                  </a:lnTo>
                  <a:lnTo>
                    <a:pt x="1002" y="688"/>
                  </a:lnTo>
                  <a:lnTo>
                    <a:pt x="993" y="692"/>
                  </a:lnTo>
                  <a:lnTo>
                    <a:pt x="985" y="697"/>
                  </a:lnTo>
                  <a:lnTo>
                    <a:pt x="974" y="700"/>
                  </a:lnTo>
                  <a:lnTo>
                    <a:pt x="974" y="717"/>
                  </a:lnTo>
                  <a:lnTo>
                    <a:pt x="978" y="735"/>
                  </a:lnTo>
                  <a:lnTo>
                    <a:pt x="982" y="754"/>
                  </a:lnTo>
                  <a:lnTo>
                    <a:pt x="987" y="774"/>
                  </a:lnTo>
                  <a:lnTo>
                    <a:pt x="989" y="780"/>
                  </a:lnTo>
                  <a:lnTo>
                    <a:pt x="987" y="785"/>
                  </a:lnTo>
                  <a:lnTo>
                    <a:pt x="985" y="791"/>
                  </a:lnTo>
                  <a:lnTo>
                    <a:pt x="982" y="796"/>
                  </a:lnTo>
                  <a:lnTo>
                    <a:pt x="977" y="801"/>
                  </a:lnTo>
                  <a:lnTo>
                    <a:pt x="971" y="806"/>
                  </a:lnTo>
                  <a:lnTo>
                    <a:pt x="964" y="810"/>
                  </a:lnTo>
                  <a:lnTo>
                    <a:pt x="958" y="813"/>
                  </a:lnTo>
                  <a:lnTo>
                    <a:pt x="964" y="818"/>
                  </a:lnTo>
                  <a:lnTo>
                    <a:pt x="968" y="821"/>
                  </a:lnTo>
                  <a:lnTo>
                    <a:pt x="973" y="827"/>
                  </a:lnTo>
                  <a:lnTo>
                    <a:pt x="978" y="832"/>
                  </a:lnTo>
                  <a:lnTo>
                    <a:pt x="980" y="838"/>
                  </a:lnTo>
                  <a:lnTo>
                    <a:pt x="982" y="844"/>
                  </a:lnTo>
                  <a:lnTo>
                    <a:pt x="983" y="850"/>
                  </a:lnTo>
                  <a:lnTo>
                    <a:pt x="984" y="856"/>
                  </a:lnTo>
                  <a:lnTo>
                    <a:pt x="983" y="862"/>
                  </a:lnTo>
                  <a:lnTo>
                    <a:pt x="980" y="867"/>
                  </a:lnTo>
                  <a:lnTo>
                    <a:pt x="978" y="873"/>
                  </a:lnTo>
                  <a:lnTo>
                    <a:pt x="974" y="877"/>
                  </a:lnTo>
                  <a:lnTo>
                    <a:pt x="971" y="882"/>
                  </a:lnTo>
                  <a:lnTo>
                    <a:pt x="968" y="887"/>
                  </a:lnTo>
                  <a:lnTo>
                    <a:pt x="965" y="892"/>
                  </a:lnTo>
                  <a:lnTo>
                    <a:pt x="964" y="898"/>
                  </a:lnTo>
                  <a:lnTo>
                    <a:pt x="964" y="912"/>
                  </a:lnTo>
                  <a:lnTo>
                    <a:pt x="966" y="925"/>
                  </a:lnTo>
                  <a:lnTo>
                    <a:pt x="967" y="940"/>
                  </a:lnTo>
                  <a:lnTo>
                    <a:pt x="965" y="953"/>
                  </a:lnTo>
                  <a:lnTo>
                    <a:pt x="960" y="959"/>
                  </a:lnTo>
                  <a:lnTo>
                    <a:pt x="955" y="964"/>
                  </a:lnTo>
                  <a:lnTo>
                    <a:pt x="949" y="969"/>
                  </a:lnTo>
                  <a:lnTo>
                    <a:pt x="942" y="974"/>
                  </a:lnTo>
                  <a:lnTo>
                    <a:pt x="935" y="978"/>
                  </a:lnTo>
                  <a:lnTo>
                    <a:pt x="928" y="980"/>
                  </a:lnTo>
                  <a:lnTo>
                    <a:pt x="920" y="983"/>
                  </a:lnTo>
                  <a:lnTo>
                    <a:pt x="913" y="983"/>
                  </a:lnTo>
                  <a:lnTo>
                    <a:pt x="901" y="983"/>
                  </a:lnTo>
                  <a:lnTo>
                    <a:pt x="889" y="981"/>
                  </a:lnTo>
                  <a:lnTo>
                    <a:pt x="879" y="980"/>
                  </a:lnTo>
                  <a:lnTo>
                    <a:pt x="904" y="980"/>
                  </a:lnTo>
                  <a:lnTo>
                    <a:pt x="894" y="979"/>
                  </a:lnTo>
                  <a:lnTo>
                    <a:pt x="883" y="978"/>
                  </a:lnTo>
                  <a:lnTo>
                    <a:pt x="874" y="977"/>
                  </a:lnTo>
                  <a:lnTo>
                    <a:pt x="864" y="975"/>
                  </a:lnTo>
                  <a:lnTo>
                    <a:pt x="855" y="975"/>
                  </a:lnTo>
                  <a:lnTo>
                    <a:pt x="845" y="974"/>
                  </a:lnTo>
                  <a:lnTo>
                    <a:pt x="843" y="974"/>
                  </a:lnTo>
                  <a:lnTo>
                    <a:pt x="832" y="974"/>
                  </a:lnTo>
                  <a:lnTo>
                    <a:pt x="821" y="975"/>
                  </a:lnTo>
                  <a:lnTo>
                    <a:pt x="814" y="977"/>
                  </a:lnTo>
                  <a:lnTo>
                    <a:pt x="806" y="979"/>
                  </a:lnTo>
                  <a:lnTo>
                    <a:pt x="798" y="981"/>
                  </a:lnTo>
                  <a:lnTo>
                    <a:pt x="792" y="985"/>
                  </a:lnTo>
                  <a:lnTo>
                    <a:pt x="789" y="990"/>
                  </a:lnTo>
                  <a:lnTo>
                    <a:pt x="785" y="996"/>
                  </a:lnTo>
                  <a:lnTo>
                    <a:pt x="782" y="1002"/>
                  </a:lnTo>
                  <a:lnTo>
                    <a:pt x="780" y="1010"/>
                  </a:lnTo>
                  <a:lnTo>
                    <a:pt x="777" y="1044"/>
                  </a:lnTo>
                  <a:lnTo>
                    <a:pt x="774" y="1111"/>
                  </a:lnTo>
                  <a:lnTo>
                    <a:pt x="773" y="1141"/>
                  </a:lnTo>
                  <a:lnTo>
                    <a:pt x="773" y="1170"/>
                  </a:lnTo>
                  <a:lnTo>
                    <a:pt x="771" y="1180"/>
                  </a:lnTo>
                  <a:lnTo>
                    <a:pt x="260" y="1168"/>
                  </a:lnTo>
                  <a:lnTo>
                    <a:pt x="258" y="1087"/>
                  </a:lnTo>
                  <a:lnTo>
                    <a:pt x="261" y="1057"/>
                  </a:lnTo>
                  <a:lnTo>
                    <a:pt x="261" y="1053"/>
                  </a:lnTo>
                  <a:lnTo>
                    <a:pt x="261" y="1042"/>
                  </a:lnTo>
                  <a:lnTo>
                    <a:pt x="260" y="1026"/>
                  </a:lnTo>
                  <a:lnTo>
                    <a:pt x="256" y="1003"/>
                  </a:lnTo>
                  <a:lnTo>
                    <a:pt x="250" y="975"/>
                  </a:lnTo>
                  <a:lnTo>
                    <a:pt x="241" y="944"/>
                  </a:lnTo>
                  <a:lnTo>
                    <a:pt x="228" y="910"/>
                  </a:lnTo>
                  <a:lnTo>
                    <a:pt x="210" y="873"/>
                  </a:lnTo>
                  <a:lnTo>
                    <a:pt x="186" y="832"/>
                  </a:lnTo>
                  <a:lnTo>
                    <a:pt x="156" y="791"/>
                  </a:lnTo>
                  <a:lnTo>
                    <a:pt x="119" y="749"/>
                  </a:lnTo>
                  <a:lnTo>
                    <a:pt x="30" y="607"/>
                  </a:lnTo>
                  <a:lnTo>
                    <a:pt x="19" y="574"/>
                  </a:lnTo>
                  <a:lnTo>
                    <a:pt x="10" y="539"/>
                  </a:lnTo>
                  <a:lnTo>
                    <a:pt x="4" y="504"/>
                  </a:lnTo>
                  <a:lnTo>
                    <a:pt x="0" y="469"/>
                  </a:lnTo>
                  <a:lnTo>
                    <a:pt x="0" y="434"/>
                  </a:lnTo>
                  <a:lnTo>
                    <a:pt x="1" y="398"/>
                  </a:lnTo>
                  <a:lnTo>
                    <a:pt x="6" y="362"/>
                  </a:lnTo>
                  <a:lnTo>
                    <a:pt x="10" y="345"/>
                  </a:lnTo>
                  <a:lnTo>
                    <a:pt x="15" y="327"/>
                  </a:lnTo>
                  <a:lnTo>
                    <a:pt x="19" y="310"/>
                  </a:lnTo>
                  <a:lnTo>
                    <a:pt x="25" y="294"/>
                  </a:lnTo>
                  <a:lnTo>
                    <a:pt x="33" y="277"/>
                  </a:lnTo>
                  <a:lnTo>
                    <a:pt x="40" y="260"/>
                  </a:lnTo>
                  <a:lnTo>
                    <a:pt x="48" y="245"/>
                  </a:lnTo>
                  <a:lnTo>
                    <a:pt x="57" y="228"/>
                  </a:lnTo>
                  <a:lnTo>
                    <a:pt x="66" y="212"/>
                  </a:lnTo>
                  <a:lnTo>
                    <a:pt x="77" y="198"/>
                  </a:lnTo>
                  <a:lnTo>
                    <a:pt x="88" y="183"/>
                  </a:lnTo>
                  <a:lnTo>
                    <a:pt x="98" y="169"/>
                  </a:lnTo>
                  <a:lnTo>
                    <a:pt x="110" y="155"/>
                  </a:lnTo>
                  <a:lnTo>
                    <a:pt x="122" y="143"/>
                  </a:lnTo>
                  <a:lnTo>
                    <a:pt x="135" y="130"/>
                  </a:lnTo>
                  <a:lnTo>
                    <a:pt x="149" y="119"/>
                  </a:lnTo>
                  <a:lnTo>
                    <a:pt x="163" y="107"/>
                  </a:lnTo>
                  <a:lnTo>
                    <a:pt x="179" y="96"/>
                  </a:lnTo>
                  <a:lnTo>
                    <a:pt x="194" y="85"/>
                  </a:lnTo>
                  <a:lnTo>
                    <a:pt x="211" y="76"/>
                  </a:lnTo>
                  <a:lnTo>
                    <a:pt x="228" y="67"/>
                  </a:lnTo>
                  <a:lnTo>
                    <a:pt x="246" y="59"/>
                  </a:lnTo>
                  <a:lnTo>
                    <a:pt x="262" y="51"/>
                  </a:lnTo>
                  <a:lnTo>
                    <a:pt x="280" y="44"/>
                  </a:lnTo>
                  <a:lnTo>
                    <a:pt x="298" y="38"/>
                  </a:lnTo>
                  <a:lnTo>
                    <a:pt x="317" y="32"/>
                  </a:lnTo>
                  <a:lnTo>
                    <a:pt x="337" y="26"/>
                  </a:lnTo>
                  <a:lnTo>
                    <a:pt x="354" y="21"/>
                  </a:lnTo>
                  <a:lnTo>
                    <a:pt x="374" y="17"/>
                  </a:lnTo>
                  <a:lnTo>
                    <a:pt x="392" y="14"/>
                  </a:lnTo>
                  <a:lnTo>
                    <a:pt x="411" y="10"/>
                  </a:lnTo>
                  <a:lnTo>
                    <a:pt x="430" y="6"/>
                  </a:lnTo>
                  <a:lnTo>
                    <a:pt x="448" y="4"/>
                  </a:lnTo>
                  <a:lnTo>
                    <a:pt x="466" y="3"/>
                  </a:lnTo>
                  <a:lnTo>
                    <a:pt x="484" y="2"/>
                  </a:lnTo>
                  <a:lnTo>
                    <a:pt x="502" y="2"/>
                  </a:lnTo>
                  <a:lnTo>
                    <a:pt x="521" y="0"/>
                  </a:lnTo>
                  <a:close/>
                </a:path>
              </a:pathLst>
            </a:custGeom>
            <a:grpFill/>
            <a:ln w="0">
              <a:noFill/>
              <a:prstDash val="solid"/>
              <a:round/>
            </a:ln>
          </p:spPr>
          <p:txBody>
            <a:bodyPr vert="horz" wrap="square" lIns="91440" tIns="45720" rIns="91440" bIns="45720" numCol="1" anchor="t" anchorCtr="0" compatLnSpc="1"/>
            <a:lstStyle/>
            <a:p>
              <a:endParaRPr lang="zh-CN" altLang="en-US"/>
            </a:p>
          </p:txBody>
        </p:sp>
        <p:sp>
          <p:nvSpPr>
            <p:cNvPr id="20" name="Freeform 26"/>
            <p:cNvSpPr/>
            <p:nvPr/>
          </p:nvSpPr>
          <p:spPr bwMode="auto">
            <a:xfrm>
              <a:off x="7894638" y="1943101"/>
              <a:ext cx="111125" cy="109538"/>
            </a:xfrm>
            <a:custGeom>
              <a:avLst/>
              <a:gdLst>
                <a:gd name="T0" fmla="*/ 70 w 141"/>
                <a:gd name="T1" fmla="*/ 0 h 139"/>
                <a:gd name="T2" fmla="*/ 93 w 141"/>
                <a:gd name="T3" fmla="*/ 4 h 139"/>
                <a:gd name="T4" fmla="*/ 112 w 141"/>
                <a:gd name="T5" fmla="*/ 13 h 139"/>
                <a:gd name="T6" fmla="*/ 128 w 141"/>
                <a:gd name="T7" fmla="*/ 29 h 139"/>
                <a:gd name="T8" fmla="*/ 137 w 141"/>
                <a:gd name="T9" fmla="*/ 48 h 139"/>
                <a:gd name="T10" fmla="*/ 141 w 141"/>
                <a:gd name="T11" fmla="*/ 70 h 139"/>
                <a:gd name="T12" fmla="*/ 137 w 141"/>
                <a:gd name="T13" fmla="*/ 91 h 139"/>
                <a:gd name="T14" fmla="*/ 128 w 141"/>
                <a:gd name="T15" fmla="*/ 110 h 139"/>
                <a:gd name="T16" fmla="*/ 112 w 141"/>
                <a:gd name="T17" fmla="*/ 125 h 139"/>
                <a:gd name="T18" fmla="*/ 93 w 141"/>
                <a:gd name="T19" fmla="*/ 136 h 139"/>
                <a:gd name="T20" fmla="*/ 70 w 141"/>
                <a:gd name="T21" fmla="*/ 139 h 139"/>
                <a:gd name="T22" fmla="*/ 49 w 141"/>
                <a:gd name="T23" fmla="*/ 136 h 139"/>
                <a:gd name="T24" fmla="*/ 28 w 141"/>
                <a:gd name="T25" fmla="*/ 125 h 139"/>
                <a:gd name="T26" fmla="*/ 14 w 141"/>
                <a:gd name="T27" fmla="*/ 110 h 139"/>
                <a:gd name="T28" fmla="*/ 3 w 141"/>
                <a:gd name="T29" fmla="*/ 91 h 139"/>
                <a:gd name="T30" fmla="*/ 0 w 141"/>
                <a:gd name="T31" fmla="*/ 70 h 139"/>
                <a:gd name="T32" fmla="*/ 3 w 141"/>
                <a:gd name="T33" fmla="*/ 48 h 139"/>
                <a:gd name="T34" fmla="*/ 14 w 141"/>
                <a:gd name="T35" fmla="*/ 29 h 139"/>
                <a:gd name="T36" fmla="*/ 28 w 141"/>
                <a:gd name="T37" fmla="*/ 13 h 139"/>
                <a:gd name="T38" fmla="*/ 49 w 141"/>
                <a:gd name="T39" fmla="*/ 4 h 139"/>
                <a:gd name="T40" fmla="*/ 70 w 141"/>
                <a:gd name="T41" fmla="*/ 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1" h="139">
                  <a:moveTo>
                    <a:pt x="70" y="0"/>
                  </a:moveTo>
                  <a:lnTo>
                    <a:pt x="93" y="4"/>
                  </a:lnTo>
                  <a:lnTo>
                    <a:pt x="112" y="13"/>
                  </a:lnTo>
                  <a:lnTo>
                    <a:pt x="128" y="29"/>
                  </a:lnTo>
                  <a:lnTo>
                    <a:pt x="137" y="48"/>
                  </a:lnTo>
                  <a:lnTo>
                    <a:pt x="141" y="70"/>
                  </a:lnTo>
                  <a:lnTo>
                    <a:pt x="137" y="91"/>
                  </a:lnTo>
                  <a:lnTo>
                    <a:pt x="128" y="110"/>
                  </a:lnTo>
                  <a:lnTo>
                    <a:pt x="112" y="125"/>
                  </a:lnTo>
                  <a:lnTo>
                    <a:pt x="93" y="136"/>
                  </a:lnTo>
                  <a:lnTo>
                    <a:pt x="70" y="139"/>
                  </a:lnTo>
                  <a:lnTo>
                    <a:pt x="49" y="136"/>
                  </a:lnTo>
                  <a:lnTo>
                    <a:pt x="28" y="125"/>
                  </a:lnTo>
                  <a:lnTo>
                    <a:pt x="14" y="110"/>
                  </a:lnTo>
                  <a:lnTo>
                    <a:pt x="3" y="91"/>
                  </a:lnTo>
                  <a:lnTo>
                    <a:pt x="0" y="70"/>
                  </a:lnTo>
                  <a:lnTo>
                    <a:pt x="3" y="48"/>
                  </a:lnTo>
                  <a:lnTo>
                    <a:pt x="14" y="29"/>
                  </a:lnTo>
                  <a:lnTo>
                    <a:pt x="28" y="13"/>
                  </a:lnTo>
                  <a:lnTo>
                    <a:pt x="49" y="4"/>
                  </a:lnTo>
                  <a:lnTo>
                    <a:pt x="70" y="0"/>
                  </a:lnTo>
                  <a:close/>
                </a:path>
              </a:pathLst>
            </a:custGeom>
            <a:grpFill/>
            <a:ln w="0">
              <a:noFill/>
              <a:prstDash val="solid"/>
              <a:round/>
            </a:ln>
          </p:spPr>
          <p:txBody>
            <a:bodyPr vert="horz" wrap="square" lIns="91440" tIns="45720" rIns="91440" bIns="45720" numCol="1" anchor="t" anchorCtr="0" compatLnSpc="1"/>
            <a:lstStyle/>
            <a:p>
              <a:endParaRPr lang="zh-CN" altLang="en-US"/>
            </a:p>
          </p:txBody>
        </p:sp>
      </p:grpSp>
      <p:sp>
        <p:nvSpPr>
          <p:cNvPr id="21" name="文本框 20"/>
          <p:cNvSpPr txBox="1"/>
          <p:nvPr/>
        </p:nvSpPr>
        <p:spPr>
          <a:xfrm>
            <a:off x="69348" y="2780525"/>
            <a:ext cx="3992710" cy="1198880"/>
          </a:xfrm>
          <a:prstGeom prst="rect">
            <a:avLst/>
          </a:prstGeom>
          <a:noFill/>
          <a:ln>
            <a:noFill/>
          </a:ln>
        </p:spPr>
        <p:txBody>
          <a:bodyPr wrap="square" rtlCol="0">
            <a:spAutoFit/>
          </a:bodyPr>
          <a:lstStyle/>
          <a:p>
            <a:r>
              <a:rPr lang="en-US" altLang="zh-CN" sz="2400" b="1" dirty="0">
                <a:solidFill>
                  <a:srgbClr val="FFFF00"/>
                </a:solidFill>
              </a:rPr>
              <a:t>    第一，时刻注意警惕。不要接受陌生人的物品，比如香烟、茶叶等从口入的物品</a:t>
            </a:r>
            <a:r>
              <a:rPr lang="zh-CN" altLang="en-US" sz="2400" b="1" dirty="0">
                <a:solidFill>
                  <a:srgbClr val="FFFF00"/>
                </a:solidFill>
              </a:rPr>
              <a:t>。</a:t>
            </a:r>
          </a:p>
        </p:txBody>
      </p:sp>
      <p:sp>
        <p:nvSpPr>
          <p:cNvPr id="22" name="文本框 21"/>
          <p:cNvSpPr txBox="1"/>
          <p:nvPr/>
        </p:nvSpPr>
        <p:spPr>
          <a:xfrm>
            <a:off x="8012936" y="2549273"/>
            <a:ext cx="3992710" cy="1660525"/>
          </a:xfrm>
          <a:prstGeom prst="rect">
            <a:avLst/>
          </a:prstGeom>
          <a:noFill/>
          <a:ln>
            <a:noFill/>
          </a:ln>
        </p:spPr>
        <p:txBody>
          <a:bodyPr wrap="square" rtlCol="0">
            <a:spAutoFit/>
          </a:bodyPr>
          <a:lstStyle/>
          <a:p>
            <a:pPr algn="r"/>
            <a:r>
              <a:rPr lang="en-US" altLang="zh-CN" sz="2800" b="1" dirty="0" smtClean="0">
                <a:solidFill>
                  <a:srgbClr val="0A6546"/>
                </a:solidFill>
              </a:rPr>
              <a:t>第二，不要经常出入夜市等场所，远离这些容易出现毒品的地方</a:t>
            </a:r>
          </a:p>
          <a:p>
            <a:pPr algn="r"/>
            <a:endParaRPr lang="zh-CN" altLang="en-US" dirty="0"/>
          </a:p>
        </p:txBody>
      </p:sp>
      <p:grpSp>
        <p:nvGrpSpPr>
          <p:cNvPr id="2" name="组合 1"/>
          <p:cNvGrpSpPr/>
          <p:nvPr/>
        </p:nvGrpSpPr>
        <p:grpSpPr>
          <a:xfrm>
            <a:off x="3978276" y="3998945"/>
            <a:ext cx="1748970" cy="1529470"/>
            <a:chOff x="7765144" y="1349271"/>
            <a:chExt cx="1748970" cy="1529470"/>
          </a:xfrm>
        </p:grpSpPr>
        <p:sp>
          <p:nvSpPr>
            <p:cNvPr id="5" name="任意多边形 4"/>
            <p:cNvSpPr/>
            <p:nvPr/>
          </p:nvSpPr>
          <p:spPr>
            <a:xfrm>
              <a:off x="7955048" y="1349271"/>
              <a:ext cx="1559066" cy="1529470"/>
            </a:xfrm>
            <a:custGeom>
              <a:avLst/>
              <a:gdLst>
                <a:gd name="connsiteX0" fmla="*/ 0 w 1776780"/>
                <a:gd name="connsiteY0" fmla="*/ 1776213 h 1776213"/>
                <a:gd name="connsiteX1" fmla="*/ 888390 w 1776780"/>
                <a:gd name="connsiteY1" fmla="*/ 0 h 1776213"/>
                <a:gd name="connsiteX2" fmla="*/ 1776780 w 1776780"/>
                <a:gd name="connsiteY2" fmla="*/ 1776213 h 1776213"/>
                <a:gd name="connsiteX3" fmla="*/ 0 w 1776780"/>
                <a:gd name="connsiteY3" fmla="*/ 1776213 h 1776213"/>
                <a:gd name="connsiteX0-1" fmla="*/ 0 w 1776780"/>
                <a:gd name="connsiteY0-2" fmla="*/ 1529470 h 1529470"/>
                <a:gd name="connsiteX1-3" fmla="*/ 46562 w 1776780"/>
                <a:gd name="connsiteY1-4" fmla="*/ 0 h 1529470"/>
                <a:gd name="connsiteX2-5" fmla="*/ 1776780 w 1776780"/>
                <a:gd name="connsiteY2-6" fmla="*/ 1529470 h 1529470"/>
                <a:gd name="connsiteX3-7" fmla="*/ 0 w 1776780"/>
                <a:gd name="connsiteY3-8" fmla="*/ 1529470 h 1529470"/>
                <a:gd name="connsiteX0-9" fmla="*/ 0 w 1559066"/>
                <a:gd name="connsiteY0-10" fmla="*/ 1529470 h 1529470"/>
                <a:gd name="connsiteX1-11" fmla="*/ 46562 w 1559066"/>
                <a:gd name="connsiteY1-12" fmla="*/ 0 h 1529470"/>
                <a:gd name="connsiteX2-13" fmla="*/ 1559066 w 1559066"/>
                <a:gd name="connsiteY2-14" fmla="*/ 832784 h 1529470"/>
                <a:gd name="connsiteX3-15" fmla="*/ 0 w 1559066"/>
                <a:gd name="connsiteY3-16" fmla="*/ 1529470 h 1529470"/>
              </a:gdLst>
              <a:ahLst/>
              <a:cxnLst>
                <a:cxn ang="0">
                  <a:pos x="connsiteX0-1" y="connsiteY0-2"/>
                </a:cxn>
                <a:cxn ang="0">
                  <a:pos x="connsiteX1-3" y="connsiteY1-4"/>
                </a:cxn>
                <a:cxn ang="0">
                  <a:pos x="connsiteX2-5" y="connsiteY2-6"/>
                </a:cxn>
                <a:cxn ang="0">
                  <a:pos x="connsiteX3-7" y="connsiteY3-8"/>
                </a:cxn>
              </a:cxnLst>
              <a:rect l="l" t="t" r="r" b="b"/>
              <a:pathLst>
                <a:path w="1559066" h="1529470">
                  <a:moveTo>
                    <a:pt x="0" y="1529470"/>
                  </a:moveTo>
                  <a:lnTo>
                    <a:pt x="46562" y="0"/>
                  </a:lnTo>
                  <a:lnTo>
                    <a:pt x="1559066" y="832784"/>
                  </a:lnTo>
                  <a:lnTo>
                    <a:pt x="0" y="1529470"/>
                  </a:lnTo>
                  <a:close/>
                </a:path>
              </a:pathLst>
            </a:custGeom>
            <a:solidFill>
              <a:srgbClr val="00B0F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89743" tIns="389660" rIns="389743" bIns="389660" numCol="1" spcCol="1270" anchor="ctr" anchorCtr="0">
              <a:noAutofit/>
            </a:bodyPr>
            <a:lstStyle/>
            <a:p>
              <a:pPr lvl="0" algn="ctr" defTabSz="1511300">
                <a:lnSpc>
                  <a:spcPct val="90000"/>
                </a:lnSpc>
                <a:spcBef>
                  <a:spcPct val="0"/>
                </a:spcBef>
                <a:spcAft>
                  <a:spcPct val="35000"/>
                </a:spcAft>
              </a:pPr>
              <a:endParaRPr lang="zh-CN" altLang="en-US" sz="3400" kern="1200"/>
            </a:p>
          </p:txBody>
        </p:sp>
        <p:sp>
          <p:nvSpPr>
            <p:cNvPr id="6" name="文本框 5"/>
            <p:cNvSpPr txBox="1"/>
            <p:nvPr/>
          </p:nvSpPr>
          <p:spPr>
            <a:xfrm>
              <a:off x="7765144" y="1730557"/>
              <a:ext cx="1349828" cy="953135"/>
            </a:xfrm>
            <a:prstGeom prst="rect">
              <a:avLst/>
            </a:prstGeom>
            <a:noFill/>
          </p:spPr>
          <p:txBody>
            <a:bodyPr wrap="square" rtlCol="0">
              <a:spAutoFit/>
            </a:bodyPr>
            <a:lstStyle/>
            <a:p>
              <a:pPr algn="ctr"/>
              <a:r>
                <a:rPr lang="zh-CN" altLang="en-US" sz="2800" dirty="0">
                  <a:solidFill>
                    <a:schemeClr val="bg1"/>
                  </a:solidFill>
                </a:rPr>
                <a:t>方法</a:t>
              </a:r>
              <a:endParaRPr lang="en-US" altLang="zh-CN" sz="2800" dirty="0" smtClean="0">
                <a:solidFill>
                  <a:schemeClr val="bg1"/>
                </a:solidFill>
              </a:endParaRPr>
            </a:p>
            <a:p>
              <a:pPr algn="ctr"/>
              <a:r>
                <a:rPr lang="en-US" altLang="zh-CN" sz="2800" dirty="0" smtClean="0">
                  <a:solidFill>
                    <a:schemeClr val="bg1"/>
                  </a:solidFill>
                </a:rPr>
                <a:t>0</a:t>
              </a:r>
              <a:r>
                <a:rPr lang="en-US" sz="2800" dirty="0" smtClean="0">
                  <a:solidFill>
                    <a:schemeClr val="bg1"/>
                  </a:solidFill>
                </a:rPr>
                <a:t>3</a:t>
              </a:r>
              <a:endParaRPr lang="en-US" sz="2800" dirty="0">
                <a:solidFill>
                  <a:schemeClr val="bg1"/>
                </a:solidFill>
              </a:endParaRPr>
            </a:p>
          </p:txBody>
        </p:sp>
      </p:grpSp>
      <p:sp>
        <p:nvSpPr>
          <p:cNvPr id="7" name="文本框 6"/>
          <p:cNvSpPr txBox="1"/>
          <p:nvPr/>
        </p:nvSpPr>
        <p:spPr>
          <a:xfrm>
            <a:off x="208280" y="4697095"/>
            <a:ext cx="3853815" cy="1568450"/>
          </a:xfrm>
          <a:prstGeom prst="rect">
            <a:avLst/>
          </a:prstGeom>
          <a:noFill/>
        </p:spPr>
        <p:txBody>
          <a:bodyPr wrap="square" rtlCol="0" anchor="t">
            <a:spAutoFit/>
          </a:bodyPr>
          <a:lstStyle/>
          <a:p>
            <a:r>
              <a:rPr lang="en-US" altLang="zh-CN" sz="2400" b="1" dirty="0">
                <a:solidFill>
                  <a:srgbClr val="FFFF00"/>
                </a:solidFill>
              </a:rPr>
              <a:t>    </a:t>
            </a:r>
            <a:r>
              <a:rPr lang="en-US" altLang="zh-CN" sz="2400" b="1" dirty="0">
                <a:solidFill>
                  <a:srgbClr val="0070C0"/>
                </a:solidFill>
              </a:rPr>
              <a:t>第三，不要听信毒品能治病，毒品能解脱烦恼和痛苦，毒品能给人带来快乐等各种花言巧语</a:t>
            </a:r>
          </a:p>
        </p:txBody>
      </p:sp>
      <p:grpSp>
        <p:nvGrpSpPr>
          <p:cNvPr id="8" name="组合 7"/>
          <p:cNvGrpSpPr/>
          <p:nvPr/>
        </p:nvGrpSpPr>
        <p:grpSpPr>
          <a:xfrm rot="21180000">
            <a:off x="6322854" y="4215776"/>
            <a:ext cx="1623695" cy="1514955"/>
            <a:chOff x="7634855" y="6039314"/>
            <a:chExt cx="1623695" cy="1514955"/>
          </a:xfrm>
        </p:grpSpPr>
        <p:sp>
          <p:nvSpPr>
            <p:cNvPr id="9" name="任意多边形 8"/>
            <p:cNvSpPr/>
            <p:nvPr/>
          </p:nvSpPr>
          <p:spPr>
            <a:xfrm>
              <a:off x="7634855" y="6039314"/>
              <a:ext cx="1413923" cy="1514955"/>
            </a:xfrm>
            <a:custGeom>
              <a:avLst/>
              <a:gdLst>
                <a:gd name="connsiteX0" fmla="*/ 0 w 1776780"/>
                <a:gd name="connsiteY0" fmla="*/ 1776213 h 1776213"/>
                <a:gd name="connsiteX1" fmla="*/ 888390 w 1776780"/>
                <a:gd name="connsiteY1" fmla="*/ 0 h 1776213"/>
                <a:gd name="connsiteX2" fmla="*/ 1776780 w 1776780"/>
                <a:gd name="connsiteY2" fmla="*/ 1776213 h 1776213"/>
                <a:gd name="connsiteX3" fmla="*/ 0 w 1776780"/>
                <a:gd name="connsiteY3" fmla="*/ 1776213 h 1776213"/>
                <a:gd name="connsiteX0-1" fmla="*/ 0 w 1776780"/>
                <a:gd name="connsiteY0-2" fmla="*/ 1805241 h 1805241"/>
                <a:gd name="connsiteX1-3" fmla="*/ 1570561 w 1776780"/>
                <a:gd name="connsiteY1-4" fmla="*/ 0 h 1805241"/>
                <a:gd name="connsiteX2-5" fmla="*/ 1776780 w 1776780"/>
                <a:gd name="connsiteY2-6" fmla="*/ 1805241 h 1805241"/>
                <a:gd name="connsiteX3-7" fmla="*/ 0 w 1776780"/>
                <a:gd name="connsiteY3-8" fmla="*/ 1805241 h 1805241"/>
                <a:gd name="connsiteX0-9" fmla="*/ 0 w 1530037"/>
                <a:gd name="connsiteY0-10" fmla="*/ 861812 h 1805241"/>
                <a:gd name="connsiteX1-11" fmla="*/ 1323818 w 1530037"/>
                <a:gd name="connsiteY1-12" fmla="*/ 0 h 1805241"/>
                <a:gd name="connsiteX2-13" fmla="*/ 1530037 w 1530037"/>
                <a:gd name="connsiteY2-14" fmla="*/ 1805241 h 1805241"/>
                <a:gd name="connsiteX3-15" fmla="*/ 0 w 1530037"/>
                <a:gd name="connsiteY3-16" fmla="*/ 861812 h 1805241"/>
                <a:gd name="connsiteX0-17" fmla="*/ 0 w 1820323"/>
                <a:gd name="connsiteY0-18" fmla="*/ 861812 h 1573012"/>
                <a:gd name="connsiteX1-19" fmla="*/ 1323818 w 1820323"/>
                <a:gd name="connsiteY1-20" fmla="*/ 0 h 1573012"/>
                <a:gd name="connsiteX2-21" fmla="*/ 1820323 w 1820323"/>
                <a:gd name="connsiteY2-22" fmla="*/ 1573012 h 1573012"/>
                <a:gd name="connsiteX3-23" fmla="*/ 0 w 1820323"/>
                <a:gd name="connsiteY3-24" fmla="*/ 861812 h 1573012"/>
                <a:gd name="connsiteX0-25" fmla="*/ 0 w 1413923"/>
                <a:gd name="connsiteY0-26" fmla="*/ 861812 h 1514955"/>
                <a:gd name="connsiteX1-27" fmla="*/ 1323818 w 1413923"/>
                <a:gd name="connsiteY1-28" fmla="*/ 0 h 1514955"/>
                <a:gd name="connsiteX2-29" fmla="*/ 1413923 w 1413923"/>
                <a:gd name="connsiteY2-30" fmla="*/ 1514955 h 1514955"/>
                <a:gd name="connsiteX3-31" fmla="*/ 0 w 1413923"/>
                <a:gd name="connsiteY3-32" fmla="*/ 861812 h 1514955"/>
              </a:gdLst>
              <a:ahLst/>
              <a:cxnLst>
                <a:cxn ang="0">
                  <a:pos x="connsiteX0-1" y="connsiteY0-2"/>
                </a:cxn>
                <a:cxn ang="0">
                  <a:pos x="connsiteX1-3" y="connsiteY1-4"/>
                </a:cxn>
                <a:cxn ang="0">
                  <a:pos x="connsiteX2-5" y="connsiteY2-6"/>
                </a:cxn>
                <a:cxn ang="0">
                  <a:pos x="connsiteX3-7" y="connsiteY3-8"/>
                </a:cxn>
              </a:cxnLst>
              <a:rect l="l" t="t" r="r" b="b"/>
              <a:pathLst>
                <a:path w="1413923" h="1514955">
                  <a:moveTo>
                    <a:pt x="0" y="861812"/>
                  </a:moveTo>
                  <a:lnTo>
                    <a:pt x="1323818" y="0"/>
                  </a:lnTo>
                  <a:lnTo>
                    <a:pt x="1413923" y="1514955"/>
                  </a:lnTo>
                  <a:lnTo>
                    <a:pt x="0" y="861812"/>
                  </a:lnTo>
                  <a:close/>
                </a:path>
              </a:pathLst>
            </a:custGeom>
            <a:solidFill>
              <a:srgbClr val="7030A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89743" tIns="389660" rIns="389743" bIns="389660" numCol="1" spcCol="1270" anchor="ctr" anchorCtr="0">
              <a:noAutofit/>
            </a:bodyPr>
            <a:lstStyle/>
            <a:p>
              <a:pPr lvl="0" algn="ctr" defTabSz="1511300">
                <a:lnSpc>
                  <a:spcPct val="90000"/>
                </a:lnSpc>
                <a:spcBef>
                  <a:spcPct val="0"/>
                </a:spcBef>
                <a:spcAft>
                  <a:spcPct val="35000"/>
                </a:spcAft>
              </a:pPr>
              <a:endParaRPr lang="zh-CN" altLang="en-US" sz="3400" kern="1200"/>
            </a:p>
          </p:txBody>
        </p:sp>
        <p:sp>
          <p:nvSpPr>
            <p:cNvPr id="10" name="文本框 9"/>
            <p:cNvSpPr txBox="1"/>
            <p:nvPr/>
          </p:nvSpPr>
          <p:spPr>
            <a:xfrm>
              <a:off x="7817100" y="6439999"/>
              <a:ext cx="1441450" cy="953135"/>
            </a:xfrm>
            <a:prstGeom prst="rect">
              <a:avLst/>
            </a:prstGeom>
            <a:noFill/>
          </p:spPr>
          <p:txBody>
            <a:bodyPr wrap="square" rtlCol="0">
              <a:spAutoFit/>
            </a:bodyPr>
            <a:lstStyle/>
            <a:p>
              <a:pPr algn="ctr"/>
              <a:r>
                <a:rPr lang="zh-CN" altLang="en-US" sz="2800" dirty="0">
                  <a:solidFill>
                    <a:schemeClr val="bg1"/>
                  </a:solidFill>
                </a:rPr>
                <a:t>方法</a:t>
              </a:r>
              <a:endParaRPr lang="en-US" altLang="zh-CN" sz="2800" dirty="0" smtClean="0">
                <a:solidFill>
                  <a:schemeClr val="bg1"/>
                </a:solidFill>
              </a:endParaRPr>
            </a:p>
            <a:p>
              <a:pPr algn="ctr"/>
              <a:r>
                <a:rPr lang="en-US" altLang="zh-CN" sz="2800" dirty="0" smtClean="0">
                  <a:solidFill>
                    <a:schemeClr val="bg1"/>
                  </a:solidFill>
                </a:rPr>
                <a:t>04</a:t>
              </a:r>
              <a:endParaRPr lang="zh-CN" altLang="en-US" sz="2800" dirty="0">
                <a:solidFill>
                  <a:schemeClr val="bg1"/>
                </a:solidFill>
              </a:endParaRPr>
            </a:p>
          </p:txBody>
        </p:sp>
      </p:grpSp>
      <p:sp>
        <p:nvSpPr>
          <p:cNvPr id="11" name="文本框 10"/>
          <p:cNvSpPr txBox="1"/>
          <p:nvPr/>
        </p:nvSpPr>
        <p:spPr>
          <a:xfrm>
            <a:off x="7605395" y="4380230"/>
            <a:ext cx="4660900" cy="2245360"/>
          </a:xfrm>
          <a:prstGeom prst="rect">
            <a:avLst/>
          </a:prstGeom>
          <a:noFill/>
        </p:spPr>
        <p:txBody>
          <a:bodyPr wrap="square" rtlCol="0" anchor="t">
            <a:spAutoFit/>
          </a:bodyPr>
          <a:lstStyle/>
          <a:p>
            <a:r>
              <a:rPr lang="en-US" altLang="zh-CN" sz="2800" b="1" dirty="0" smtClean="0">
                <a:solidFill>
                  <a:srgbClr val="0A6546"/>
                </a:solidFill>
              </a:rPr>
              <a:t>   </a:t>
            </a:r>
            <a:r>
              <a:rPr lang="en-US" altLang="zh-CN" sz="2800" b="1" dirty="0" smtClean="0">
                <a:solidFill>
                  <a:srgbClr val="7030A0"/>
                </a:solidFill>
              </a:rPr>
              <a:t>第四，不要结交有吸毒、贩毒行为的人。如发现亲朋好友中有吸、贩毒行为的人，一定要劝阻，二要远离，三要报告公安机关。</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wheel(1)">
                                      <p:cBhvr>
                                        <p:cTn id="14" dur="2000"/>
                                        <p:tgtEl>
                                          <p:spTgt spid="22"/>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heel(1)">
                                      <p:cBhvr>
                                        <p:cTn id="24"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7" grpId="0"/>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67130" y="1588135"/>
            <a:ext cx="9858375" cy="4030980"/>
          </a:xfrm>
          <a:prstGeom prst="rect">
            <a:avLst/>
          </a:prstGeom>
          <a:noFill/>
        </p:spPr>
        <p:txBody>
          <a:bodyPr wrap="square" rtlCol="0" anchor="t">
            <a:spAutoFit/>
          </a:bodyPr>
          <a:lstStyle/>
          <a:p>
            <a:r>
              <a:rPr lang="en-US" altLang="zh-CN" sz="3200">
                <a:solidFill>
                  <a:schemeClr val="bg1"/>
                </a:solidFill>
              </a:rPr>
              <a:t>     </a:t>
            </a:r>
            <a:r>
              <a:rPr lang="zh-CN" altLang="en-US" sz="3200">
                <a:solidFill>
                  <a:schemeClr val="bg1"/>
                </a:solidFill>
              </a:rPr>
              <a:t>2013年，广西14岁女孩在睡梦中，被吸食毒品的父亲与“毒友”轮奸后，跳楼身亡。</a:t>
            </a:r>
          </a:p>
          <a:p>
            <a:r>
              <a:rPr lang="zh-CN" altLang="en-US" sz="3200">
                <a:solidFill>
                  <a:schemeClr val="bg1"/>
                </a:solidFill>
              </a:rPr>
              <a:t>     2015年，长沙一对吸毒夫妻为筹措毒资，将自己2岁大的儿子从外婆家骗出，卖给人贩子。</a:t>
            </a:r>
          </a:p>
          <a:p>
            <a:r>
              <a:rPr lang="zh-CN" altLang="en-US" sz="3200">
                <a:solidFill>
                  <a:schemeClr val="bg1"/>
                </a:solidFill>
              </a:rPr>
              <a:t>     2017年，上海17岁少女与“朋友”聚众吸毒，在被尾随前来的父母抓住劝离时，伙同毒友将父母杀死。</a:t>
            </a:r>
          </a:p>
          <a:p>
            <a:r>
              <a:rPr lang="zh-CN" altLang="en-US" sz="3200">
                <a:solidFill>
                  <a:schemeClr val="bg1"/>
                </a:solidFill>
              </a:rPr>
              <a:t>    。。。。。</a:t>
            </a:r>
          </a:p>
          <a:p>
            <a:endParaRPr lang="zh-CN" altLang="en-US" sz="3200">
              <a:solidFill>
                <a:schemeClr val="bg1"/>
              </a:solidFill>
            </a:endParaRPr>
          </a:p>
        </p:txBody>
      </p:sp>
      <p:pic>
        <p:nvPicPr>
          <p:cNvPr id="4" name="图片 3"/>
          <p:cNvPicPr>
            <a:picLocks noChangeAspect="1"/>
          </p:cNvPicPr>
          <p:nvPr/>
        </p:nvPicPr>
        <p:blipFill>
          <a:blip r:embed="rId3" cstate="print"/>
          <a:stretch>
            <a:fillRect/>
          </a:stretch>
        </p:blipFill>
        <p:spPr>
          <a:xfrm>
            <a:off x="64135" y="48260"/>
            <a:ext cx="12100560" cy="6699885"/>
          </a:xfrm>
          <a:prstGeom prst="rect">
            <a:avLst/>
          </a:prstGeom>
        </p:spPr>
      </p:pic>
    </p:spTree>
    <p:custDataLst>
      <p:tags r:id="rId1"/>
    </p:custDataLst>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checkerboard(across)">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4"/>
          <p:cNvSpPr/>
          <p:nvPr/>
        </p:nvSpPr>
        <p:spPr>
          <a:xfrm flipH="1">
            <a:off x="-1" y="0"/>
            <a:ext cx="2383369" cy="2070796"/>
          </a:xfrm>
          <a:custGeom>
            <a:avLst/>
            <a:gdLst>
              <a:gd name="connsiteX0" fmla="*/ 464457 w 1509486"/>
              <a:gd name="connsiteY0" fmla="*/ 0 h 1756228"/>
              <a:gd name="connsiteX1" fmla="*/ 0 w 1509486"/>
              <a:gd name="connsiteY1" fmla="*/ 1756228 h 1756228"/>
              <a:gd name="connsiteX2" fmla="*/ 1509486 w 1509486"/>
              <a:gd name="connsiteY2" fmla="*/ 0 h 1756228"/>
              <a:gd name="connsiteX3" fmla="*/ 464457 w 1509486"/>
              <a:gd name="connsiteY3" fmla="*/ 0 h 1756228"/>
            </a:gdLst>
            <a:ahLst/>
            <a:cxnLst>
              <a:cxn ang="0">
                <a:pos x="connsiteX0" y="connsiteY0"/>
              </a:cxn>
              <a:cxn ang="0">
                <a:pos x="connsiteX1" y="connsiteY1"/>
              </a:cxn>
              <a:cxn ang="0">
                <a:pos x="connsiteX2" y="connsiteY2"/>
              </a:cxn>
              <a:cxn ang="0">
                <a:pos x="connsiteX3" y="connsiteY3"/>
              </a:cxn>
            </a:cxnLst>
            <a:rect l="l" t="t" r="r" b="b"/>
            <a:pathLst>
              <a:path w="1509486" h="1756228">
                <a:moveTo>
                  <a:pt x="464457" y="0"/>
                </a:moveTo>
                <a:lnTo>
                  <a:pt x="0" y="1756228"/>
                </a:lnTo>
                <a:lnTo>
                  <a:pt x="1509486" y="0"/>
                </a:lnTo>
                <a:lnTo>
                  <a:pt x="464457" y="0"/>
                </a:lnTo>
                <a:close/>
              </a:path>
            </a:pathLst>
          </a:custGeom>
          <a:solidFill>
            <a:srgbClr val="079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2"/>
          <p:cNvSpPr/>
          <p:nvPr/>
        </p:nvSpPr>
        <p:spPr>
          <a:xfrm flipH="1">
            <a:off x="156286" y="1"/>
            <a:ext cx="2793621" cy="2344297"/>
          </a:xfrm>
          <a:custGeom>
            <a:avLst/>
            <a:gdLst>
              <a:gd name="connsiteX0" fmla="*/ 0 w 2075543"/>
              <a:gd name="connsiteY0" fmla="*/ 0 h 1741714"/>
              <a:gd name="connsiteX1" fmla="*/ 1785257 w 2075543"/>
              <a:gd name="connsiteY1" fmla="*/ 0 h 1741714"/>
              <a:gd name="connsiteX2" fmla="*/ 2075543 w 2075543"/>
              <a:gd name="connsiteY2" fmla="*/ 1741714 h 1741714"/>
              <a:gd name="connsiteX3" fmla="*/ 0 w 2075543"/>
              <a:gd name="connsiteY3" fmla="*/ 0 h 1741714"/>
            </a:gdLst>
            <a:ahLst/>
            <a:cxnLst>
              <a:cxn ang="0">
                <a:pos x="connsiteX0" y="connsiteY0"/>
              </a:cxn>
              <a:cxn ang="0">
                <a:pos x="connsiteX1" y="connsiteY1"/>
              </a:cxn>
              <a:cxn ang="0">
                <a:pos x="connsiteX2" y="connsiteY2"/>
              </a:cxn>
              <a:cxn ang="0">
                <a:pos x="connsiteX3" y="connsiteY3"/>
              </a:cxn>
            </a:cxnLst>
            <a:rect l="l" t="t" r="r" b="b"/>
            <a:pathLst>
              <a:path w="2075543" h="1741714">
                <a:moveTo>
                  <a:pt x="0" y="0"/>
                </a:moveTo>
                <a:lnTo>
                  <a:pt x="1785257" y="0"/>
                </a:lnTo>
                <a:lnTo>
                  <a:pt x="2075543" y="1741714"/>
                </a:lnTo>
                <a:lnTo>
                  <a:pt x="0" y="0"/>
                </a:lnTo>
                <a:close/>
              </a:path>
            </a:pathLst>
          </a:custGeom>
          <a:solidFill>
            <a:srgbClr val="14C9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nvSpPr>
        <p:spPr>
          <a:xfrm flipH="1">
            <a:off x="73673" y="1225734"/>
            <a:ext cx="2304673" cy="1791175"/>
          </a:xfrm>
          <a:custGeom>
            <a:avLst/>
            <a:gdLst>
              <a:gd name="connsiteX0" fmla="*/ 0 w 1393371"/>
              <a:gd name="connsiteY0" fmla="*/ 638628 h 1277257"/>
              <a:gd name="connsiteX1" fmla="*/ 609600 w 1393371"/>
              <a:gd name="connsiteY1" fmla="*/ 0 h 1277257"/>
              <a:gd name="connsiteX2" fmla="*/ 1393371 w 1393371"/>
              <a:gd name="connsiteY2" fmla="*/ 682171 h 1277257"/>
              <a:gd name="connsiteX3" fmla="*/ 29028 w 1393371"/>
              <a:gd name="connsiteY3" fmla="*/ 1277257 h 1277257"/>
              <a:gd name="connsiteX4" fmla="*/ 0 w 1393371"/>
              <a:gd name="connsiteY4" fmla="*/ 638628 h 1277257"/>
              <a:gd name="connsiteX0-1" fmla="*/ 0 w 1669142"/>
              <a:gd name="connsiteY0-2" fmla="*/ 638628 h 1277257"/>
              <a:gd name="connsiteX1-3" fmla="*/ 609600 w 1669142"/>
              <a:gd name="connsiteY1-4" fmla="*/ 0 h 1277257"/>
              <a:gd name="connsiteX2-5" fmla="*/ 1669142 w 1669142"/>
              <a:gd name="connsiteY2-6" fmla="*/ 885371 h 1277257"/>
              <a:gd name="connsiteX3-7" fmla="*/ 29028 w 1669142"/>
              <a:gd name="connsiteY3-8" fmla="*/ 1277257 h 1277257"/>
              <a:gd name="connsiteX4-9" fmla="*/ 0 w 1669142"/>
              <a:gd name="connsiteY4-10" fmla="*/ 638628 h 1277257"/>
              <a:gd name="connsiteX0-11" fmla="*/ 0 w 1669142"/>
              <a:gd name="connsiteY0-12" fmla="*/ 595086 h 1233715"/>
              <a:gd name="connsiteX1-13" fmla="*/ 566057 w 1669142"/>
              <a:gd name="connsiteY1-14" fmla="*/ 0 h 1233715"/>
              <a:gd name="connsiteX2-15" fmla="*/ 1669142 w 1669142"/>
              <a:gd name="connsiteY2-16" fmla="*/ 841829 h 1233715"/>
              <a:gd name="connsiteX3-17" fmla="*/ 29028 w 1669142"/>
              <a:gd name="connsiteY3-18" fmla="*/ 1233715 h 1233715"/>
              <a:gd name="connsiteX4-19" fmla="*/ 0 w 1669142"/>
              <a:gd name="connsiteY4-20" fmla="*/ 595086 h 1233715"/>
              <a:gd name="connsiteX0-21" fmla="*/ 0 w 1669142"/>
              <a:gd name="connsiteY0-22" fmla="*/ 595086 h 1233715"/>
              <a:gd name="connsiteX1-23" fmla="*/ 653143 w 1669142"/>
              <a:gd name="connsiteY1-24" fmla="*/ 0 h 1233715"/>
              <a:gd name="connsiteX2-25" fmla="*/ 1669142 w 1669142"/>
              <a:gd name="connsiteY2-26" fmla="*/ 841829 h 1233715"/>
              <a:gd name="connsiteX3-27" fmla="*/ 29028 w 1669142"/>
              <a:gd name="connsiteY3-28" fmla="*/ 1233715 h 1233715"/>
              <a:gd name="connsiteX4-29" fmla="*/ 0 w 1669142"/>
              <a:gd name="connsiteY4-30" fmla="*/ 595086 h 1233715"/>
              <a:gd name="connsiteX0-31" fmla="*/ 0 w 1723059"/>
              <a:gd name="connsiteY0-32" fmla="*/ 584303 h 1233715"/>
              <a:gd name="connsiteX1-33" fmla="*/ 707060 w 1723059"/>
              <a:gd name="connsiteY1-34" fmla="*/ 0 h 1233715"/>
              <a:gd name="connsiteX2-35" fmla="*/ 1723059 w 1723059"/>
              <a:gd name="connsiteY2-36" fmla="*/ 841829 h 1233715"/>
              <a:gd name="connsiteX3-37" fmla="*/ 82945 w 1723059"/>
              <a:gd name="connsiteY3-38" fmla="*/ 1233715 h 1233715"/>
              <a:gd name="connsiteX4-39" fmla="*/ 0 w 1723059"/>
              <a:gd name="connsiteY4-40" fmla="*/ 584303 h 1233715"/>
              <a:gd name="connsiteX0-41" fmla="*/ 0 w 1701492"/>
              <a:gd name="connsiteY0-42" fmla="*/ 562736 h 1233715"/>
              <a:gd name="connsiteX1-43" fmla="*/ 685493 w 1701492"/>
              <a:gd name="connsiteY1-44" fmla="*/ 0 h 1233715"/>
              <a:gd name="connsiteX2-45" fmla="*/ 1701492 w 1701492"/>
              <a:gd name="connsiteY2-46" fmla="*/ 841829 h 1233715"/>
              <a:gd name="connsiteX3-47" fmla="*/ 61378 w 1701492"/>
              <a:gd name="connsiteY3-48" fmla="*/ 1233715 h 1233715"/>
              <a:gd name="connsiteX4-49" fmla="*/ 0 w 1701492"/>
              <a:gd name="connsiteY4-50" fmla="*/ 562736 h 1233715"/>
              <a:gd name="connsiteX0-51" fmla="*/ 0 w 1647574"/>
              <a:gd name="connsiteY0-52" fmla="*/ 530386 h 1233715"/>
              <a:gd name="connsiteX1-53" fmla="*/ 631575 w 1647574"/>
              <a:gd name="connsiteY1-54" fmla="*/ 0 h 1233715"/>
              <a:gd name="connsiteX2-55" fmla="*/ 1647574 w 1647574"/>
              <a:gd name="connsiteY2-56" fmla="*/ 841829 h 1233715"/>
              <a:gd name="connsiteX3-57" fmla="*/ 7460 w 1647574"/>
              <a:gd name="connsiteY3-58" fmla="*/ 1233715 h 1233715"/>
              <a:gd name="connsiteX4-59" fmla="*/ 0 w 1647574"/>
              <a:gd name="connsiteY4-60" fmla="*/ 530386 h 1233715"/>
              <a:gd name="connsiteX0-61" fmla="*/ 0 w 1712275"/>
              <a:gd name="connsiteY0-62" fmla="*/ 584303 h 1233715"/>
              <a:gd name="connsiteX1-63" fmla="*/ 696276 w 1712275"/>
              <a:gd name="connsiteY1-64" fmla="*/ 0 h 1233715"/>
              <a:gd name="connsiteX2-65" fmla="*/ 1712275 w 1712275"/>
              <a:gd name="connsiteY2-66" fmla="*/ 841829 h 1233715"/>
              <a:gd name="connsiteX3-67" fmla="*/ 72161 w 1712275"/>
              <a:gd name="connsiteY3-68" fmla="*/ 1233715 h 1233715"/>
              <a:gd name="connsiteX4-69" fmla="*/ 0 w 1712275"/>
              <a:gd name="connsiteY4-70" fmla="*/ 584303 h 1233715"/>
              <a:gd name="connsiteX0-71" fmla="*/ 14331 w 1726606"/>
              <a:gd name="connsiteY0-72" fmla="*/ 584303 h 1287632"/>
              <a:gd name="connsiteX1-73" fmla="*/ 710607 w 1726606"/>
              <a:gd name="connsiteY1-74" fmla="*/ 0 h 1287632"/>
              <a:gd name="connsiteX2-75" fmla="*/ 1726606 w 1726606"/>
              <a:gd name="connsiteY2-76" fmla="*/ 841829 h 1287632"/>
              <a:gd name="connsiteX3-77" fmla="*/ 224 w 1726606"/>
              <a:gd name="connsiteY3-78" fmla="*/ 1287632 h 1287632"/>
              <a:gd name="connsiteX4-79" fmla="*/ 14331 w 1726606"/>
              <a:gd name="connsiteY4-80" fmla="*/ 584303 h 1287632"/>
              <a:gd name="connsiteX0-81" fmla="*/ 0 w 1712275"/>
              <a:gd name="connsiteY0-82" fmla="*/ 584303 h 1298416"/>
              <a:gd name="connsiteX1-83" fmla="*/ 696276 w 1712275"/>
              <a:gd name="connsiteY1-84" fmla="*/ 0 h 1298416"/>
              <a:gd name="connsiteX2-85" fmla="*/ 1712275 w 1712275"/>
              <a:gd name="connsiteY2-86" fmla="*/ 841829 h 1298416"/>
              <a:gd name="connsiteX3-87" fmla="*/ 18243 w 1712275"/>
              <a:gd name="connsiteY3-88" fmla="*/ 1298416 h 1298416"/>
              <a:gd name="connsiteX4-89" fmla="*/ 0 w 1712275"/>
              <a:gd name="connsiteY4-90" fmla="*/ 584303 h 1298416"/>
              <a:gd name="connsiteX0-91" fmla="*/ 0 w 1712275"/>
              <a:gd name="connsiteY0-92" fmla="*/ 595086 h 1309199"/>
              <a:gd name="connsiteX1-93" fmla="*/ 674710 w 1712275"/>
              <a:gd name="connsiteY1-94" fmla="*/ 0 h 1309199"/>
              <a:gd name="connsiteX2-95" fmla="*/ 1712275 w 1712275"/>
              <a:gd name="connsiteY2-96" fmla="*/ 852612 h 1309199"/>
              <a:gd name="connsiteX3-97" fmla="*/ 18243 w 1712275"/>
              <a:gd name="connsiteY3-98" fmla="*/ 1309199 h 1309199"/>
              <a:gd name="connsiteX4-99" fmla="*/ 0 w 1712275"/>
              <a:gd name="connsiteY4-100" fmla="*/ 595086 h 1309199"/>
              <a:gd name="connsiteX0-101" fmla="*/ 0 w 1712275"/>
              <a:gd name="connsiteY0-102" fmla="*/ 595086 h 1309199"/>
              <a:gd name="connsiteX1-103" fmla="*/ 696277 w 1712275"/>
              <a:gd name="connsiteY1-104" fmla="*/ 0 h 1309199"/>
              <a:gd name="connsiteX2-105" fmla="*/ 1712275 w 1712275"/>
              <a:gd name="connsiteY2-106" fmla="*/ 852612 h 1309199"/>
              <a:gd name="connsiteX3-107" fmla="*/ 18243 w 1712275"/>
              <a:gd name="connsiteY3-108" fmla="*/ 1309199 h 1309199"/>
              <a:gd name="connsiteX4-109" fmla="*/ 0 w 1712275"/>
              <a:gd name="connsiteY4-110" fmla="*/ 595086 h 1309199"/>
              <a:gd name="connsiteX0-111" fmla="*/ 0 w 1712275"/>
              <a:gd name="connsiteY0-112" fmla="*/ 616653 h 1330766"/>
              <a:gd name="connsiteX1-113" fmla="*/ 663926 w 1712275"/>
              <a:gd name="connsiteY1-114" fmla="*/ 0 h 1330766"/>
              <a:gd name="connsiteX2-115" fmla="*/ 1712275 w 1712275"/>
              <a:gd name="connsiteY2-116" fmla="*/ 874179 h 1330766"/>
              <a:gd name="connsiteX3-117" fmla="*/ 18243 w 1712275"/>
              <a:gd name="connsiteY3-118" fmla="*/ 1330766 h 1330766"/>
              <a:gd name="connsiteX4-119" fmla="*/ 0 w 1712275"/>
              <a:gd name="connsiteY4-120" fmla="*/ 616653 h 133076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712275" h="1330766">
                <a:moveTo>
                  <a:pt x="0" y="616653"/>
                </a:moveTo>
                <a:lnTo>
                  <a:pt x="663926" y="0"/>
                </a:lnTo>
                <a:lnTo>
                  <a:pt x="1712275" y="874179"/>
                </a:lnTo>
                <a:lnTo>
                  <a:pt x="18243" y="1330766"/>
                </a:lnTo>
                <a:cubicBezTo>
                  <a:pt x="15756" y="1096323"/>
                  <a:pt x="2487" y="851096"/>
                  <a:pt x="0" y="616653"/>
                </a:cubicBezTo>
                <a:close/>
              </a:path>
            </a:pathLst>
          </a:custGeom>
          <a:solidFill>
            <a:srgbClr val="0A6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flipH="1">
            <a:off x="761895" y="2587668"/>
            <a:ext cx="1591895" cy="1737589"/>
          </a:xfrm>
          <a:custGeom>
            <a:avLst/>
            <a:gdLst>
              <a:gd name="connsiteX0" fmla="*/ 0 w 856343"/>
              <a:gd name="connsiteY0" fmla="*/ 362857 h 1306286"/>
              <a:gd name="connsiteX1" fmla="*/ 43543 w 856343"/>
              <a:gd name="connsiteY1" fmla="*/ 1306286 h 1306286"/>
              <a:gd name="connsiteX2" fmla="*/ 856343 w 856343"/>
              <a:gd name="connsiteY2" fmla="*/ 0 h 1306286"/>
              <a:gd name="connsiteX3" fmla="*/ 0 w 856343"/>
              <a:gd name="connsiteY3" fmla="*/ 362857 h 1306286"/>
              <a:gd name="connsiteX0-1" fmla="*/ 0 w 1161143"/>
              <a:gd name="connsiteY0-2" fmla="*/ 261257 h 1204686"/>
              <a:gd name="connsiteX1-3" fmla="*/ 43543 w 1161143"/>
              <a:gd name="connsiteY1-4" fmla="*/ 1204686 h 1204686"/>
              <a:gd name="connsiteX2-5" fmla="*/ 1161143 w 1161143"/>
              <a:gd name="connsiteY2-6" fmla="*/ 0 h 1204686"/>
              <a:gd name="connsiteX3-7" fmla="*/ 0 w 1161143"/>
              <a:gd name="connsiteY3-8" fmla="*/ 261257 h 1204686"/>
              <a:gd name="connsiteX0-9" fmla="*/ 0 w 1182710"/>
              <a:gd name="connsiteY0-10" fmla="*/ 347526 h 1290955"/>
              <a:gd name="connsiteX1-11" fmla="*/ 43543 w 1182710"/>
              <a:gd name="connsiteY1-12" fmla="*/ 1290955 h 1290955"/>
              <a:gd name="connsiteX2-13" fmla="*/ 1182710 w 1182710"/>
              <a:gd name="connsiteY2-14" fmla="*/ 0 h 1290955"/>
              <a:gd name="connsiteX3-15" fmla="*/ 0 w 1182710"/>
              <a:gd name="connsiteY3-16" fmla="*/ 347526 h 1290955"/>
              <a:gd name="connsiteX0-17" fmla="*/ 0 w 1182710"/>
              <a:gd name="connsiteY0-18" fmla="*/ 315175 h 1290955"/>
              <a:gd name="connsiteX1-19" fmla="*/ 43543 w 1182710"/>
              <a:gd name="connsiteY1-20" fmla="*/ 1290955 h 1290955"/>
              <a:gd name="connsiteX2-21" fmla="*/ 1182710 w 1182710"/>
              <a:gd name="connsiteY2-22" fmla="*/ 0 h 1290955"/>
              <a:gd name="connsiteX3-23" fmla="*/ 0 w 1182710"/>
              <a:gd name="connsiteY3-24" fmla="*/ 315175 h 1290955"/>
            </a:gdLst>
            <a:ahLst/>
            <a:cxnLst>
              <a:cxn ang="0">
                <a:pos x="connsiteX0-1" y="connsiteY0-2"/>
              </a:cxn>
              <a:cxn ang="0">
                <a:pos x="connsiteX1-3" y="connsiteY1-4"/>
              </a:cxn>
              <a:cxn ang="0">
                <a:pos x="connsiteX2-5" y="connsiteY2-6"/>
              </a:cxn>
              <a:cxn ang="0">
                <a:pos x="connsiteX3-7" y="connsiteY3-8"/>
              </a:cxn>
            </a:cxnLst>
            <a:rect l="l" t="t" r="r" b="b"/>
            <a:pathLst>
              <a:path w="1182710" h="1290955">
                <a:moveTo>
                  <a:pt x="0" y="315175"/>
                </a:moveTo>
                <a:lnTo>
                  <a:pt x="43543" y="1290955"/>
                </a:lnTo>
                <a:lnTo>
                  <a:pt x="1182710" y="0"/>
                </a:lnTo>
                <a:lnTo>
                  <a:pt x="0" y="315175"/>
                </a:lnTo>
                <a:close/>
              </a:path>
            </a:pathLst>
          </a:custGeom>
          <a:solidFill>
            <a:srgbClr val="F7BD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rot="19130616">
            <a:off x="1300738" y="4818531"/>
            <a:ext cx="667657" cy="478972"/>
          </a:xfrm>
          <a:custGeom>
            <a:avLst/>
            <a:gdLst>
              <a:gd name="connsiteX0" fmla="*/ 0 w 667657"/>
              <a:gd name="connsiteY0" fmla="*/ 0 h 478972"/>
              <a:gd name="connsiteX1" fmla="*/ 101600 w 667657"/>
              <a:gd name="connsiteY1" fmla="*/ 478972 h 478972"/>
              <a:gd name="connsiteX2" fmla="*/ 667657 w 667657"/>
              <a:gd name="connsiteY2" fmla="*/ 304800 h 478972"/>
              <a:gd name="connsiteX3" fmla="*/ 0 w 667657"/>
              <a:gd name="connsiteY3" fmla="*/ 0 h 478972"/>
            </a:gdLst>
            <a:ahLst/>
            <a:cxnLst>
              <a:cxn ang="0">
                <a:pos x="connsiteX0" y="connsiteY0"/>
              </a:cxn>
              <a:cxn ang="0">
                <a:pos x="connsiteX1" y="connsiteY1"/>
              </a:cxn>
              <a:cxn ang="0">
                <a:pos x="connsiteX2" y="connsiteY2"/>
              </a:cxn>
              <a:cxn ang="0">
                <a:pos x="connsiteX3" y="connsiteY3"/>
              </a:cxn>
            </a:cxnLst>
            <a:rect l="l" t="t" r="r" b="b"/>
            <a:pathLst>
              <a:path w="667657" h="478972">
                <a:moveTo>
                  <a:pt x="0" y="0"/>
                </a:moveTo>
                <a:lnTo>
                  <a:pt x="101600" y="478972"/>
                </a:lnTo>
                <a:lnTo>
                  <a:pt x="667657" y="304800"/>
                </a:lnTo>
                <a:lnTo>
                  <a:pt x="0" y="0"/>
                </a:lnTo>
                <a:close/>
              </a:path>
            </a:pathLst>
          </a:custGeom>
          <a:solidFill>
            <a:srgbClr val="0A6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906290" y="3895725"/>
            <a:ext cx="348343" cy="508000"/>
          </a:xfrm>
          <a:custGeom>
            <a:avLst/>
            <a:gdLst>
              <a:gd name="connsiteX0" fmla="*/ 0 w 348343"/>
              <a:gd name="connsiteY0" fmla="*/ 0 h 508000"/>
              <a:gd name="connsiteX1" fmla="*/ 72571 w 348343"/>
              <a:gd name="connsiteY1" fmla="*/ 508000 h 508000"/>
              <a:gd name="connsiteX2" fmla="*/ 348343 w 348343"/>
              <a:gd name="connsiteY2" fmla="*/ 203200 h 508000"/>
              <a:gd name="connsiteX3" fmla="*/ 0 w 348343"/>
              <a:gd name="connsiteY3" fmla="*/ 0 h 508000"/>
            </a:gdLst>
            <a:ahLst/>
            <a:cxnLst>
              <a:cxn ang="0">
                <a:pos x="connsiteX0" y="connsiteY0"/>
              </a:cxn>
              <a:cxn ang="0">
                <a:pos x="connsiteX1" y="connsiteY1"/>
              </a:cxn>
              <a:cxn ang="0">
                <a:pos x="connsiteX2" y="connsiteY2"/>
              </a:cxn>
              <a:cxn ang="0">
                <a:pos x="connsiteX3" y="connsiteY3"/>
              </a:cxn>
            </a:cxnLst>
            <a:rect l="l" t="t" r="r" b="b"/>
            <a:pathLst>
              <a:path w="348343" h="508000">
                <a:moveTo>
                  <a:pt x="0" y="0"/>
                </a:moveTo>
                <a:lnTo>
                  <a:pt x="72571" y="508000"/>
                </a:lnTo>
                <a:lnTo>
                  <a:pt x="348343" y="203200"/>
                </a:lnTo>
                <a:lnTo>
                  <a:pt x="0" y="0"/>
                </a:lnTo>
                <a:close/>
              </a:path>
            </a:pathLst>
          </a:cu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3091973" y="1816847"/>
            <a:ext cx="2838183" cy="939800"/>
            <a:chOff x="3118863" y="1494119"/>
            <a:chExt cx="2838183" cy="939800"/>
          </a:xfrm>
        </p:grpSpPr>
        <p:grpSp>
          <p:nvGrpSpPr>
            <p:cNvPr id="2" name="组合 1"/>
            <p:cNvGrpSpPr/>
            <p:nvPr/>
          </p:nvGrpSpPr>
          <p:grpSpPr>
            <a:xfrm>
              <a:off x="3118863" y="1494119"/>
              <a:ext cx="2838183" cy="939800"/>
              <a:chOff x="5109029" y="1574801"/>
              <a:chExt cx="3904342" cy="1168399"/>
            </a:xfrm>
          </p:grpSpPr>
          <p:sp>
            <p:nvSpPr>
              <p:cNvPr id="12" name="矩形 11"/>
              <p:cNvSpPr/>
              <p:nvPr/>
            </p:nvSpPr>
            <p:spPr>
              <a:xfrm>
                <a:off x="6381247" y="1582057"/>
                <a:ext cx="2632124" cy="1161143"/>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109029" y="1574801"/>
                <a:ext cx="1270000" cy="1161143"/>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bg2">
                        <a:lumMod val="25000"/>
                      </a:schemeClr>
                    </a:solidFill>
                  </a:rPr>
                  <a:t>01</a:t>
                </a:r>
                <a:endParaRPr lang="zh-CN" altLang="en-US" sz="4800" dirty="0">
                  <a:solidFill>
                    <a:schemeClr val="bg2">
                      <a:lumMod val="25000"/>
                    </a:schemeClr>
                  </a:solidFill>
                </a:endParaRPr>
              </a:p>
            </p:txBody>
          </p:sp>
        </p:grpSp>
        <p:sp>
          <p:nvSpPr>
            <p:cNvPr id="4" name="文本框 3"/>
            <p:cNvSpPr txBox="1"/>
            <p:nvPr/>
          </p:nvSpPr>
          <p:spPr>
            <a:xfrm>
              <a:off x="4129942" y="1767451"/>
              <a:ext cx="1762376" cy="460375"/>
            </a:xfrm>
            <a:prstGeom prst="rect">
              <a:avLst/>
            </a:prstGeom>
            <a:noFill/>
          </p:spPr>
          <p:txBody>
            <a:bodyPr wrap="square" rtlCol="0">
              <a:spAutoFit/>
            </a:bodyPr>
            <a:lstStyle/>
            <a:p>
              <a:r>
                <a:rPr lang="zh-CN" altLang="en-US" sz="2400" dirty="0">
                  <a:solidFill>
                    <a:schemeClr val="bg1"/>
                  </a:solidFill>
                </a:rPr>
                <a:t>什么</a:t>
              </a:r>
              <a:r>
                <a:rPr lang="zh-CN" altLang="en-US" sz="2400" dirty="0" smtClean="0">
                  <a:solidFill>
                    <a:schemeClr val="bg1"/>
                  </a:solidFill>
                </a:rPr>
                <a:t>是毒品</a:t>
              </a:r>
            </a:p>
          </p:txBody>
        </p:sp>
      </p:grpSp>
      <p:grpSp>
        <p:nvGrpSpPr>
          <p:cNvPr id="18" name="组合 17"/>
          <p:cNvGrpSpPr/>
          <p:nvPr/>
        </p:nvGrpSpPr>
        <p:grpSpPr>
          <a:xfrm>
            <a:off x="6606138" y="1814653"/>
            <a:ext cx="2852844" cy="939800"/>
            <a:chOff x="3118863" y="1494119"/>
            <a:chExt cx="2852844" cy="939800"/>
          </a:xfrm>
        </p:grpSpPr>
        <p:grpSp>
          <p:nvGrpSpPr>
            <p:cNvPr id="19" name="组合 18"/>
            <p:cNvGrpSpPr/>
            <p:nvPr/>
          </p:nvGrpSpPr>
          <p:grpSpPr>
            <a:xfrm>
              <a:off x="3118863" y="1494119"/>
              <a:ext cx="2838183" cy="939800"/>
              <a:chOff x="5109029" y="1574801"/>
              <a:chExt cx="3904342" cy="1168399"/>
            </a:xfrm>
          </p:grpSpPr>
          <p:sp>
            <p:nvSpPr>
              <p:cNvPr id="21" name="矩形 20"/>
              <p:cNvSpPr/>
              <p:nvPr/>
            </p:nvSpPr>
            <p:spPr>
              <a:xfrm>
                <a:off x="6381247" y="1582057"/>
                <a:ext cx="2632124" cy="1161143"/>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5109029" y="1574801"/>
                <a:ext cx="1270000" cy="116114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bg2">
                        <a:lumMod val="25000"/>
                      </a:schemeClr>
                    </a:solidFill>
                  </a:rPr>
                  <a:t>02</a:t>
                </a:r>
                <a:endParaRPr lang="zh-CN" altLang="en-US" sz="4800" dirty="0">
                  <a:solidFill>
                    <a:schemeClr val="bg2">
                      <a:lumMod val="25000"/>
                    </a:schemeClr>
                  </a:solidFill>
                </a:endParaRPr>
              </a:p>
            </p:txBody>
          </p:sp>
        </p:grpSp>
        <p:sp>
          <p:nvSpPr>
            <p:cNvPr id="20" name="文本框 19"/>
            <p:cNvSpPr txBox="1"/>
            <p:nvPr/>
          </p:nvSpPr>
          <p:spPr>
            <a:xfrm>
              <a:off x="4095983" y="1730268"/>
              <a:ext cx="1875724" cy="461665"/>
            </a:xfrm>
            <a:prstGeom prst="rect">
              <a:avLst/>
            </a:prstGeom>
            <a:noFill/>
          </p:spPr>
          <p:txBody>
            <a:bodyPr wrap="square" rtlCol="0">
              <a:spAutoFit/>
            </a:bodyPr>
            <a:lstStyle/>
            <a:p>
              <a:r>
                <a:rPr lang="zh-CN" altLang="en-US" sz="2400" dirty="0" smtClean="0">
                  <a:solidFill>
                    <a:schemeClr val="bg1"/>
                  </a:solidFill>
                </a:rPr>
                <a:t>什么是吸毒</a:t>
              </a:r>
            </a:p>
          </p:txBody>
        </p:sp>
      </p:grpSp>
      <p:grpSp>
        <p:nvGrpSpPr>
          <p:cNvPr id="23" name="组合 22"/>
          <p:cNvGrpSpPr/>
          <p:nvPr/>
        </p:nvGrpSpPr>
        <p:grpSpPr>
          <a:xfrm>
            <a:off x="3081434" y="4462789"/>
            <a:ext cx="3034030" cy="941574"/>
            <a:chOff x="3118863" y="1486508"/>
            <a:chExt cx="3034030" cy="941574"/>
          </a:xfrm>
        </p:grpSpPr>
        <p:grpSp>
          <p:nvGrpSpPr>
            <p:cNvPr id="24" name="组合 23"/>
            <p:cNvGrpSpPr/>
            <p:nvPr/>
          </p:nvGrpSpPr>
          <p:grpSpPr>
            <a:xfrm>
              <a:off x="3118863" y="1486508"/>
              <a:ext cx="2838183" cy="941574"/>
              <a:chOff x="5109029" y="1565339"/>
              <a:chExt cx="3904342" cy="1170605"/>
            </a:xfrm>
          </p:grpSpPr>
          <p:sp>
            <p:nvSpPr>
              <p:cNvPr id="26" name="矩形 25"/>
              <p:cNvSpPr/>
              <p:nvPr/>
            </p:nvSpPr>
            <p:spPr>
              <a:xfrm>
                <a:off x="6381247" y="1565339"/>
                <a:ext cx="2632124" cy="1161143"/>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5109029" y="1574801"/>
                <a:ext cx="1270000" cy="116114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bg2">
                        <a:lumMod val="25000"/>
                      </a:schemeClr>
                    </a:solidFill>
                  </a:rPr>
                  <a:t>03</a:t>
                </a:r>
                <a:endParaRPr lang="zh-CN" altLang="en-US" sz="4800" dirty="0">
                  <a:solidFill>
                    <a:schemeClr val="bg2">
                      <a:lumMod val="25000"/>
                    </a:schemeClr>
                  </a:solidFill>
                </a:endParaRPr>
              </a:p>
            </p:txBody>
          </p:sp>
        </p:grpSp>
        <p:sp>
          <p:nvSpPr>
            <p:cNvPr id="25" name="文本框 24"/>
            <p:cNvSpPr txBox="1"/>
            <p:nvPr/>
          </p:nvSpPr>
          <p:spPr>
            <a:xfrm>
              <a:off x="4043423" y="1679548"/>
              <a:ext cx="2109470" cy="460375"/>
            </a:xfrm>
            <a:prstGeom prst="rect">
              <a:avLst/>
            </a:prstGeom>
            <a:noFill/>
          </p:spPr>
          <p:txBody>
            <a:bodyPr wrap="square" rtlCol="0">
              <a:spAutoFit/>
            </a:bodyPr>
            <a:lstStyle/>
            <a:p>
              <a:r>
                <a:rPr lang="zh-CN" altLang="en-US" sz="2400" dirty="0">
                  <a:solidFill>
                    <a:schemeClr val="bg1"/>
                  </a:solidFill>
                </a:rPr>
                <a:t>毒品的</a:t>
              </a:r>
              <a:r>
                <a:rPr lang="zh-CN" altLang="en-US" sz="2400" dirty="0" smtClean="0">
                  <a:solidFill>
                    <a:schemeClr val="bg1"/>
                  </a:solidFill>
                </a:rPr>
                <a:t>危害</a:t>
              </a:r>
            </a:p>
          </p:txBody>
        </p:sp>
      </p:grpSp>
      <p:grpSp>
        <p:nvGrpSpPr>
          <p:cNvPr id="28" name="组合 27"/>
          <p:cNvGrpSpPr/>
          <p:nvPr/>
        </p:nvGrpSpPr>
        <p:grpSpPr>
          <a:xfrm>
            <a:off x="6608859" y="4480064"/>
            <a:ext cx="2838183" cy="939800"/>
            <a:chOff x="3118863" y="1494119"/>
            <a:chExt cx="2838183" cy="939800"/>
          </a:xfrm>
        </p:grpSpPr>
        <p:grpSp>
          <p:nvGrpSpPr>
            <p:cNvPr id="29" name="组合 28"/>
            <p:cNvGrpSpPr/>
            <p:nvPr/>
          </p:nvGrpSpPr>
          <p:grpSpPr>
            <a:xfrm>
              <a:off x="3118863" y="1494119"/>
              <a:ext cx="2838183" cy="939800"/>
              <a:chOff x="5109029" y="1574801"/>
              <a:chExt cx="3904342" cy="1168399"/>
            </a:xfrm>
          </p:grpSpPr>
          <p:sp>
            <p:nvSpPr>
              <p:cNvPr id="31" name="矩形 30"/>
              <p:cNvSpPr/>
              <p:nvPr/>
            </p:nvSpPr>
            <p:spPr>
              <a:xfrm>
                <a:off x="6381247" y="1582057"/>
                <a:ext cx="2632124" cy="1161143"/>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5109029" y="1574801"/>
                <a:ext cx="1270000" cy="116114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bg2">
                        <a:lumMod val="25000"/>
                      </a:schemeClr>
                    </a:solidFill>
                  </a:rPr>
                  <a:t>04</a:t>
                </a:r>
                <a:endParaRPr lang="zh-CN" altLang="en-US" sz="4800" dirty="0">
                  <a:solidFill>
                    <a:schemeClr val="bg2">
                      <a:lumMod val="25000"/>
                    </a:schemeClr>
                  </a:solidFill>
                </a:endParaRPr>
              </a:p>
            </p:txBody>
          </p:sp>
        </p:grpSp>
        <p:sp>
          <p:nvSpPr>
            <p:cNvPr id="30" name="文本框 29"/>
            <p:cNvSpPr txBox="1"/>
            <p:nvPr/>
          </p:nvSpPr>
          <p:spPr>
            <a:xfrm>
              <a:off x="4133895" y="1730268"/>
              <a:ext cx="1772497" cy="461665"/>
            </a:xfrm>
            <a:prstGeom prst="rect">
              <a:avLst/>
            </a:prstGeom>
            <a:noFill/>
          </p:spPr>
          <p:txBody>
            <a:bodyPr wrap="square" rtlCol="0">
              <a:spAutoFit/>
            </a:bodyPr>
            <a:lstStyle/>
            <a:p>
              <a:r>
                <a:rPr lang="zh-CN" altLang="en-US" sz="2400" dirty="0" smtClean="0">
                  <a:solidFill>
                    <a:schemeClr val="bg1"/>
                  </a:solidFill>
                </a:rPr>
                <a:t>毒品的防范</a:t>
              </a:r>
            </a:p>
          </p:txBody>
        </p:sp>
      </p:grpSp>
      <p:sp>
        <p:nvSpPr>
          <p:cNvPr id="11" name="任意多边形 10"/>
          <p:cNvSpPr/>
          <p:nvPr/>
        </p:nvSpPr>
        <p:spPr>
          <a:xfrm rot="6347891">
            <a:off x="2955154" y="4133820"/>
            <a:ext cx="449943" cy="638628"/>
          </a:xfrm>
          <a:custGeom>
            <a:avLst/>
            <a:gdLst>
              <a:gd name="connsiteX0" fmla="*/ 0 w 449943"/>
              <a:gd name="connsiteY0" fmla="*/ 0 h 638628"/>
              <a:gd name="connsiteX1" fmla="*/ 58057 w 449943"/>
              <a:gd name="connsiteY1" fmla="*/ 638628 h 638628"/>
              <a:gd name="connsiteX2" fmla="*/ 449943 w 449943"/>
              <a:gd name="connsiteY2" fmla="*/ 232228 h 638628"/>
              <a:gd name="connsiteX3" fmla="*/ 0 w 449943"/>
              <a:gd name="connsiteY3" fmla="*/ 0 h 638628"/>
            </a:gdLst>
            <a:ahLst/>
            <a:cxnLst>
              <a:cxn ang="0">
                <a:pos x="connsiteX0" y="connsiteY0"/>
              </a:cxn>
              <a:cxn ang="0">
                <a:pos x="connsiteX1" y="connsiteY1"/>
              </a:cxn>
              <a:cxn ang="0">
                <a:pos x="connsiteX2" y="connsiteY2"/>
              </a:cxn>
              <a:cxn ang="0">
                <a:pos x="connsiteX3" y="connsiteY3"/>
              </a:cxn>
            </a:cxnLst>
            <a:rect l="l" t="t" r="r" b="b"/>
            <a:pathLst>
              <a:path w="449943" h="638628">
                <a:moveTo>
                  <a:pt x="0" y="0"/>
                </a:moveTo>
                <a:lnTo>
                  <a:pt x="58057" y="638628"/>
                </a:lnTo>
                <a:lnTo>
                  <a:pt x="449943" y="232228"/>
                </a:lnTo>
                <a:lnTo>
                  <a:pt x="0" y="0"/>
                </a:lnTo>
                <a:close/>
              </a:path>
            </a:pathLst>
          </a:custGeom>
          <a:solidFill>
            <a:srgbClr val="14C9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灯片编号占位符 32"/>
          <p:cNvSpPr>
            <a:spLocks noGrp="1"/>
          </p:cNvSpPr>
          <p:nvPr>
            <p:ph type="sldNum" sz="quarter" idx="4294967295"/>
          </p:nvPr>
        </p:nvSpPr>
        <p:spPr>
          <a:xfrm>
            <a:off x="11499215" y="6356350"/>
            <a:ext cx="692785" cy="365125"/>
          </a:xfrm>
        </p:spPr>
        <p:txBody>
          <a:bodyPr/>
          <a:lstStyle/>
          <a:p>
            <a:fld id="{FB7A3ED1-8A86-444E-A5FA-8BBDB1966EAF}" type="slidenum">
              <a:rPr lang="zh-CN" altLang="en-US" smtClean="0"/>
              <a:pPr/>
              <a:t>2</a:t>
            </a:fld>
            <a:endParaRPr lang="zh-CN" altLang="en-US" dirty="0"/>
          </a:p>
        </p:txBody>
      </p:sp>
    </p:spTree>
  </p:cSld>
  <p:clrMapOvr>
    <a:masterClrMapping/>
  </p:clrMapOvr>
  <mc:AlternateContent xmlns:mc="http://schemas.openxmlformats.org/markup-compatibility/2006">
    <mc:Choice xmlns="" xmlns:p14="http://schemas.microsoft.com/office/powerpoint/2010/main" Requires="p14">
      <p:transition spd="slow" p14:dur="6000">
        <p:wheel spokes="8"/>
      </p:transition>
    </mc:Choice>
    <mc:Fallback>
      <p:transition spd="slow">
        <p:wheel spokes="8"/>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FB7A3ED1-8A86-444E-A5FA-8BBDB1966EAF}" type="slidenum">
              <a:rPr lang="zh-CN" altLang="en-US" smtClean="0"/>
              <a:pPr/>
              <a:t>3</a:t>
            </a:fld>
            <a:endParaRPr lang="zh-CN" altLang="en-US" dirty="0"/>
          </a:p>
        </p:txBody>
      </p:sp>
      <p:grpSp>
        <p:nvGrpSpPr>
          <p:cNvPr id="11" name="组合 10"/>
          <p:cNvGrpSpPr/>
          <p:nvPr/>
        </p:nvGrpSpPr>
        <p:grpSpPr>
          <a:xfrm>
            <a:off x="1277469" y="201707"/>
            <a:ext cx="9345710" cy="6508378"/>
            <a:chOff x="1277469" y="201707"/>
            <a:chExt cx="9345710" cy="6508378"/>
          </a:xfrm>
        </p:grpSpPr>
        <p:sp>
          <p:nvSpPr>
            <p:cNvPr id="5" name="任意多边形 4"/>
            <p:cNvSpPr/>
            <p:nvPr/>
          </p:nvSpPr>
          <p:spPr>
            <a:xfrm>
              <a:off x="1277469" y="201707"/>
              <a:ext cx="9345707" cy="5217459"/>
            </a:xfrm>
            <a:custGeom>
              <a:avLst/>
              <a:gdLst>
                <a:gd name="connsiteX0" fmla="*/ 0 w 8780930"/>
                <a:gd name="connsiteY0" fmla="*/ 793377 h 5002306"/>
                <a:gd name="connsiteX1" fmla="*/ 8780930 w 8780930"/>
                <a:gd name="connsiteY1" fmla="*/ 0 h 5002306"/>
                <a:gd name="connsiteX2" fmla="*/ 8431306 w 8780930"/>
                <a:gd name="connsiteY2" fmla="*/ 5002306 h 5002306"/>
                <a:gd name="connsiteX3" fmla="*/ 174812 w 8780930"/>
                <a:gd name="connsiteY3" fmla="*/ 4760259 h 5002306"/>
                <a:gd name="connsiteX4" fmla="*/ 0 w 8780930"/>
                <a:gd name="connsiteY4" fmla="*/ 793377 h 5002306"/>
                <a:gd name="connsiteX0-1" fmla="*/ 0 w 9305365"/>
                <a:gd name="connsiteY0-2" fmla="*/ 753036 h 5002306"/>
                <a:gd name="connsiteX1-3" fmla="*/ 9305365 w 9305365"/>
                <a:gd name="connsiteY1-4" fmla="*/ 0 h 5002306"/>
                <a:gd name="connsiteX2-5" fmla="*/ 8955741 w 9305365"/>
                <a:gd name="connsiteY2-6" fmla="*/ 5002306 h 5002306"/>
                <a:gd name="connsiteX3-7" fmla="*/ 699247 w 9305365"/>
                <a:gd name="connsiteY3-8" fmla="*/ 4760259 h 5002306"/>
                <a:gd name="connsiteX4-9" fmla="*/ 0 w 9305365"/>
                <a:gd name="connsiteY4-10" fmla="*/ 753036 h 5002306"/>
                <a:gd name="connsiteX0-11" fmla="*/ 0 w 9305365"/>
                <a:gd name="connsiteY0-12" fmla="*/ 753036 h 5002306"/>
                <a:gd name="connsiteX1-13" fmla="*/ 9305365 w 9305365"/>
                <a:gd name="connsiteY1-14" fmla="*/ 0 h 5002306"/>
                <a:gd name="connsiteX2-15" fmla="*/ 8955741 w 9305365"/>
                <a:gd name="connsiteY2-16" fmla="*/ 5002306 h 5002306"/>
                <a:gd name="connsiteX3-17" fmla="*/ 13447 w 9305365"/>
                <a:gd name="connsiteY3-18" fmla="*/ 4719918 h 5002306"/>
                <a:gd name="connsiteX4-19" fmla="*/ 0 w 9305365"/>
                <a:gd name="connsiteY4-20" fmla="*/ 753036 h 5002306"/>
                <a:gd name="connsiteX0-21" fmla="*/ 0 w 9439835"/>
                <a:gd name="connsiteY0-22" fmla="*/ 753036 h 5217459"/>
                <a:gd name="connsiteX1-23" fmla="*/ 9305365 w 9439835"/>
                <a:gd name="connsiteY1-24" fmla="*/ 0 h 5217459"/>
                <a:gd name="connsiteX2-25" fmla="*/ 9439835 w 9439835"/>
                <a:gd name="connsiteY2-26" fmla="*/ 5217459 h 5217459"/>
                <a:gd name="connsiteX3-27" fmla="*/ 13447 w 9439835"/>
                <a:gd name="connsiteY3-28" fmla="*/ 4719918 h 5217459"/>
                <a:gd name="connsiteX4-29" fmla="*/ 0 w 9439835"/>
                <a:gd name="connsiteY4-30" fmla="*/ 753036 h 5217459"/>
                <a:gd name="connsiteX0-31" fmla="*/ 0 w 9345706"/>
                <a:gd name="connsiteY0-32" fmla="*/ 753036 h 5217459"/>
                <a:gd name="connsiteX1-33" fmla="*/ 9305365 w 9345706"/>
                <a:gd name="connsiteY1-34" fmla="*/ 0 h 5217459"/>
                <a:gd name="connsiteX2-35" fmla="*/ 9345706 w 9345706"/>
                <a:gd name="connsiteY2-36" fmla="*/ 5217459 h 5217459"/>
                <a:gd name="connsiteX3-37" fmla="*/ 13447 w 9345706"/>
                <a:gd name="connsiteY3-38" fmla="*/ 4719918 h 5217459"/>
                <a:gd name="connsiteX4-39" fmla="*/ 0 w 9345706"/>
                <a:gd name="connsiteY4-40" fmla="*/ 753036 h 521745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345706" h="5217459">
                  <a:moveTo>
                    <a:pt x="0" y="753036"/>
                  </a:moveTo>
                  <a:lnTo>
                    <a:pt x="9305365" y="0"/>
                  </a:lnTo>
                  <a:lnTo>
                    <a:pt x="9345706" y="5217459"/>
                  </a:lnTo>
                  <a:lnTo>
                    <a:pt x="13447" y="4719918"/>
                  </a:lnTo>
                  <a:cubicBezTo>
                    <a:pt x="8965" y="3397624"/>
                    <a:pt x="4482" y="2075330"/>
                    <a:pt x="0" y="753036"/>
                  </a:cubicBezTo>
                  <a:close/>
                </a:path>
              </a:pathLst>
            </a:custGeom>
            <a:solidFill>
              <a:srgbClr val="088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nvSpPr>
          <p:spPr>
            <a:xfrm>
              <a:off x="9211238" y="5338487"/>
              <a:ext cx="1411941" cy="820271"/>
            </a:xfrm>
            <a:custGeom>
              <a:avLst/>
              <a:gdLst>
                <a:gd name="connsiteX0" fmla="*/ 188259 w 1371600"/>
                <a:gd name="connsiteY0" fmla="*/ 0 h 779929"/>
                <a:gd name="connsiteX1" fmla="*/ 1371600 w 1371600"/>
                <a:gd name="connsiteY1" fmla="*/ 40341 h 779929"/>
                <a:gd name="connsiteX2" fmla="*/ 927848 w 1371600"/>
                <a:gd name="connsiteY2" fmla="*/ 779929 h 779929"/>
                <a:gd name="connsiteX3" fmla="*/ 0 w 1371600"/>
                <a:gd name="connsiteY3" fmla="*/ 672352 h 779929"/>
                <a:gd name="connsiteX4" fmla="*/ 188259 w 1371600"/>
                <a:gd name="connsiteY4" fmla="*/ 0 h 779929"/>
                <a:gd name="connsiteX0-1" fmla="*/ 0 w 1398494"/>
                <a:gd name="connsiteY0-2" fmla="*/ 0 h 833718"/>
                <a:gd name="connsiteX1-3" fmla="*/ 1398494 w 1398494"/>
                <a:gd name="connsiteY1-4" fmla="*/ 94130 h 833718"/>
                <a:gd name="connsiteX2-5" fmla="*/ 954742 w 1398494"/>
                <a:gd name="connsiteY2-6" fmla="*/ 833718 h 833718"/>
                <a:gd name="connsiteX3-7" fmla="*/ 26894 w 1398494"/>
                <a:gd name="connsiteY3-8" fmla="*/ 726141 h 833718"/>
                <a:gd name="connsiteX4-9" fmla="*/ 0 w 1398494"/>
                <a:gd name="connsiteY4-10" fmla="*/ 0 h 833718"/>
                <a:gd name="connsiteX0-11" fmla="*/ 0 w 1411941"/>
                <a:gd name="connsiteY0-12" fmla="*/ 0 h 820271"/>
                <a:gd name="connsiteX1-13" fmla="*/ 1411941 w 1411941"/>
                <a:gd name="connsiteY1-14" fmla="*/ 80683 h 820271"/>
                <a:gd name="connsiteX2-15" fmla="*/ 968189 w 1411941"/>
                <a:gd name="connsiteY2-16" fmla="*/ 820271 h 820271"/>
                <a:gd name="connsiteX3-17" fmla="*/ 40341 w 1411941"/>
                <a:gd name="connsiteY3-18" fmla="*/ 712694 h 820271"/>
                <a:gd name="connsiteX4-19" fmla="*/ 0 w 1411941"/>
                <a:gd name="connsiteY4-20" fmla="*/ 0 h 820271"/>
                <a:gd name="connsiteX0-21" fmla="*/ 0 w 1438836"/>
                <a:gd name="connsiteY0-22" fmla="*/ 0 h 820271"/>
                <a:gd name="connsiteX1-23" fmla="*/ 1438836 w 1438836"/>
                <a:gd name="connsiteY1-24" fmla="*/ 80683 h 820271"/>
                <a:gd name="connsiteX2-25" fmla="*/ 968189 w 1438836"/>
                <a:gd name="connsiteY2-26" fmla="*/ 820271 h 820271"/>
                <a:gd name="connsiteX3-27" fmla="*/ 40341 w 1438836"/>
                <a:gd name="connsiteY3-28" fmla="*/ 712694 h 820271"/>
                <a:gd name="connsiteX4-29" fmla="*/ 0 w 1438836"/>
                <a:gd name="connsiteY4-30" fmla="*/ 0 h 820271"/>
                <a:gd name="connsiteX0-31" fmla="*/ 0 w 1411941"/>
                <a:gd name="connsiteY0-32" fmla="*/ 0 h 820271"/>
                <a:gd name="connsiteX1-33" fmla="*/ 1411941 w 1411941"/>
                <a:gd name="connsiteY1-34" fmla="*/ 134471 h 820271"/>
                <a:gd name="connsiteX2-35" fmla="*/ 968189 w 1411941"/>
                <a:gd name="connsiteY2-36" fmla="*/ 820271 h 820271"/>
                <a:gd name="connsiteX3-37" fmla="*/ 40341 w 1411941"/>
                <a:gd name="connsiteY3-38" fmla="*/ 712694 h 820271"/>
                <a:gd name="connsiteX4-39" fmla="*/ 0 w 1411941"/>
                <a:gd name="connsiteY4-40" fmla="*/ 0 h 820271"/>
                <a:gd name="connsiteX0-41" fmla="*/ 0 w 1465730"/>
                <a:gd name="connsiteY0-42" fmla="*/ 0 h 820271"/>
                <a:gd name="connsiteX1-43" fmla="*/ 1465730 w 1465730"/>
                <a:gd name="connsiteY1-44" fmla="*/ 67236 h 820271"/>
                <a:gd name="connsiteX2-45" fmla="*/ 968189 w 1465730"/>
                <a:gd name="connsiteY2-46" fmla="*/ 820271 h 820271"/>
                <a:gd name="connsiteX3-47" fmla="*/ 40341 w 1465730"/>
                <a:gd name="connsiteY3-48" fmla="*/ 712694 h 820271"/>
                <a:gd name="connsiteX4-49" fmla="*/ 0 w 1465730"/>
                <a:gd name="connsiteY4-50" fmla="*/ 0 h 820271"/>
                <a:gd name="connsiteX0-51" fmla="*/ 0 w 1411941"/>
                <a:gd name="connsiteY0-52" fmla="*/ 0 h 820271"/>
                <a:gd name="connsiteX1-53" fmla="*/ 1411941 w 1411941"/>
                <a:gd name="connsiteY1-54" fmla="*/ 67236 h 820271"/>
                <a:gd name="connsiteX2-55" fmla="*/ 968189 w 1411941"/>
                <a:gd name="connsiteY2-56" fmla="*/ 820271 h 820271"/>
                <a:gd name="connsiteX3-57" fmla="*/ 40341 w 1411941"/>
                <a:gd name="connsiteY3-58" fmla="*/ 712694 h 820271"/>
                <a:gd name="connsiteX4-59" fmla="*/ 0 w 1411941"/>
                <a:gd name="connsiteY4-60" fmla="*/ 0 h 82027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11941" h="820271">
                  <a:moveTo>
                    <a:pt x="0" y="0"/>
                  </a:moveTo>
                  <a:lnTo>
                    <a:pt x="1411941" y="67236"/>
                  </a:lnTo>
                  <a:lnTo>
                    <a:pt x="968189" y="820271"/>
                  </a:lnTo>
                  <a:lnTo>
                    <a:pt x="40341" y="712694"/>
                  </a:lnTo>
                  <a:lnTo>
                    <a:pt x="0" y="0"/>
                  </a:lnTo>
                  <a:close/>
                </a:path>
              </a:pathLst>
            </a:custGeom>
            <a:solidFill>
              <a:srgbClr val="0A6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9251579" y="6037732"/>
              <a:ext cx="927849" cy="672353"/>
            </a:xfrm>
            <a:custGeom>
              <a:avLst/>
              <a:gdLst>
                <a:gd name="connsiteX0" fmla="*/ 0 w 968189"/>
                <a:gd name="connsiteY0" fmla="*/ 0 h 726141"/>
                <a:gd name="connsiteX1" fmla="*/ 968189 w 968189"/>
                <a:gd name="connsiteY1" fmla="*/ 94130 h 726141"/>
                <a:gd name="connsiteX2" fmla="*/ 551330 w 968189"/>
                <a:gd name="connsiteY2" fmla="*/ 726141 h 726141"/>
                <a:gd name="connsiteX3" fmla="*/ 0 w 968189"/>
                <a:gd name="connsiteY3" fmla="*/ 0 h 726141"/>
                <a:gd name="connsiteX0-1" fmla="*/ 0 w 981637"/>
                <a:gd name="connsiteY0-2" fmla="*/ 0 h 793377"/>
                <a:gd name="connsiteX1-3" fmla="*/ 981637 w 981637"/>
                <a:gd name="connsiteY1-4" fmla="*/ 161366 h 793377"/>
                <a:gd name="connsiteX2-5" fmla="*/ 564778 w 981637"/>
                <a:gd name="connsiteY2-6" fmla="*/ 793377 h 793377"/>
                <a:gd name="connsiteX3-7" fmla="*/ 0 w 981637"/>
                <a:gd name="connsiteY3-8" fmla="*/ 0 h 793377"/>
                <a:gd name="connsiteX0-9" fmla="*/ 0 w 927848"/>
                <a:gd name="connsiteY0-10" fmla="*/ 0 h 793377"/>
                <a:gd name="connsiteX1-11" fmla="*/ 927848 w 927848"/>
                <a:gd name="connsiteY1-12" fmla="*/ 107578 h 793377"/>
                <a:gd name="connsiteX2-13" fmla="*/ 564778 w 927848"/>
                <a:gd name="connsiteY2-14" fmla="*/ 793377 h 793377"/>
                <a:gd name="connsiteX3-15" fmla="*/ 0 w 927848"/>
                <a:gd name="connsiteY3-16" fmla="*/ 0 h 793377"/>
                <a:gd name="connsiteX0-17" fmla="*/ 0 w 927849"/>
                <a:gd name="connsiteY0-18" fmla="*/ 0 h 672353"/>
                <a:gd name="connsiteX1-19" fmla="*/ 927848 w 927849"/>
                <a:gd name="connsiteY1-20" fmla="*/ 107578 h 672353"/>
                <a:gd name="connsiteX2-21" fmla="*/ 927849 w 927849"/>
                <a:gd name="connsiteY2-22" fmla="*/ 672353 h 672353"/>
                <a:gd name="connsiteX3-23" fmla="*/ 0 w 927849"/>
                <a:gd name="connsiteY3-24" fmla="*/ 0 h 672353"/>
              </a:gdLst>
              <a:ahLst/>
              <a:cxnLst>
                <a:cxn ang="0">
                  <a:pos x="connsiteX0-1" y="connsiteY0-2"/>
                </a:cxn>
                <a:cxn ang="0">
                  <a:pos x="connsiteX1-3" y="connsiteY1-4"/>
                </a:cxn>
                <a:cxn ang="0">
                  <a:pos x="connsiteX2-5" y="connsiteY2-6"/>
                </a:cxn>
                <a:cxn ang="0">
                  <a:pos x="connsiteX3-7" y="connsiteY3-8"/>
                </a:cxn>
              </a:cxnLst>
              <a:rect l="l" t="t" r="r" b="b"/>
              <a:pathLst>
                <a:path w="927849" h="672353">
                  <a:moveTo>
                    <a:pt x="0" y="0"/>
                  </a:moveTo>
                  <a:lnTo>
                    <a:pt x="927848" y="107578"/>
                  </a:lnTo>
                  <a:cubicBezTo>
                    <a:pt x="927848" y="295836"/>
                    <a:pt x="927849" y="484095"/>
                    <a:pt x="927849" y="672353"/>
                  </a:cubicBezTo>
                  <a:lnTo>
                    <a:pt x="0" y="0"/>
                  </a:lnTo>
                  <a:close/>
                </a:path>
              </a:pathLst>
            </a:cu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p:cNvGrpSpPr/>
          <p:nvPr/>
        </p:nvGrpSpPr>
        <p:grpSpPr>
          <a:xfrm>
            <a:off x="-163695" y="443724"/>
            <a:ext cx="3766899" cy="3120784"/>
            <a:chOff x="-163695" y="443724"/>
            <a:chExt cx="3766899" cy="3120784"/>
          </a:xfrm>
        </p:grpSpPr>
        <p:grpSp>
          <p:nvGrpSpPr>
            <p:cNvPr id="10" name="组合 9"/>
            <p:cNvGrpSpPr/>
            <p:nvPr/>
          </p:nvGrpSpPr>
          <p:grpSpPr>
            <a:xfrm rot="21289541">
              <a:off x="-163695" y="443724"/>
              <a:ext cx="3766899" cy="3120784"/>
              <a:chOff x="225665" y="2353180"/>
              <a:chExt cx="3766899" cy="3120784"/>
            </a:xfrm>
          </p:grpSpPr>
          <p:sp>
            <p:nvSpPr>
              <p:cNvPr id="2" name="等腰三角形 1"/>
              <p:cNvSpPr/>
              <p:nvPr/>
            </p:nvSpPr>
            <p:spPr>
              <a:xfrm rot="17921689">
                <a:off x="338309" y="4020842"/>
                <a:ext cx="1340478" cy="1565766"/>
              </a:xfrm>
              <a:prstGeom prst="triangle">
                <a:avLst/>
              </a:prstGeom>
              <a:solidFill>
                <a:srgbClr val="0A6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2"/>
              <p:cNvSpPr/>
              <p:nvPr/>
            </p:nvSpPr>
            <p:spPr>
              <a:xfrm>
                <a:off x="1129499" y="2677179"/>
                <a:ext cx="1479176" cy="1909482"/>
              </a:xfrm>
              <a:custGeom>
                <a:avLst/>
                <a:gdLst>
                  <a:gd name="connsiteX0" fmla="*/ 0 w 1990165"/>
                  <a:gd name="connsiteY0" fmla="*/ 1815353 h 1922929"/>
                  <a:gd name="connsiteX1" fmla="*/ 900953 w 1990165"/>
                  <a:gd name="connsiteY1" fmla="*/ 1922929 h 1922929"/>
                  <a:gd name="connsiteX2" fmla="*/ 1990165 w 1990165"/>
                  <a:gd name="connsiteY2" fmla="*/ 0 h 1922929"/>
                  <a:gd name="connsiteX3" fmla="*/ 0 w 1990165"/>
                  <a:gd name="connsiteY3" fmla="*/ 1815353 h 1922929"/>
                  <a:gd name="connsiteX0-1" fmla="*/ 0 w 1479176"/>
                  <a:gd name="connsiteY0-2" fmla="*/ 1801906 h 1909482"/>
                  <a:gd name="connsiteX1-3" fmla="*/ 900953 w 1479176"/>
                  <a:gd name="connsiteY1-4" fmla="*/ 1909482 h 1909482"/>
                  <a:gd name="connsiteX2-5" fmla="*/ 1479176 w 1479176"/>
                  <a:gd name="connsiteY2-6" fmla="*/ 0 h 1909482"/>
                  <a:gd name="connsiteX3-7" fmla="*/ 0 w 1479176"/>
                  <a:gd name="connsiteY3-8" fmla="*/ 1801906 h 1909482"/>
                  <a:gd name="connsiteX0-9" fmla="*/ 0 w 1479176"/>
                  <a:gd name="connsiteY0-10" fmla="*/ 1842247 h 1909482"/>
                  <a:gd name="connsiteX1-11" fmla="*/ 900953 w 1479176"/>
                  <a:gd name="connsiteY1-12" fmla="*/ 1909482 h 1909482"/>
                  <a:gd name="connsiteX2-13" fmla="*/ 1479176 w 1479176"/>
                  <a:gd name="connsiteY2-14" fmla="*/ 0 h 1909482"/>
                  <a:gd name="connsiteX3-15" fmla="*/ 0 w 1479176"/>
                  <a:gd name="connsiteY3-16" fmla="*/ 1842247 h 1909482"/>
                </a:gdLst>
                <a:ahLst/>
                <a:cxnLst>
                  <a:cxn ang="0">
                    <a:pos x="connsiteX0-1" y="connsiteY0-2"/>
                  </a:cxn>
                  <a:cxn ang="0">
                    <a:pos x="connsiteX1-3" y="connsiteY1-4"/>
                  </a:cxn>
                  <a:cxn ang="0">
                    <a:pos x="connsiteX2-5" y="connsiteY2-6"/>
                  </a:cxn>
                  <a:cxn ang="0">
                    <a:pos x="connsiteX3-7" y="connsiteY3-8"/>
                  </a:cxn>
                </a:cxnLst>
                <a:rect l="l" t="t" r="r" b="b"/>
                <a:pathLst>
                  <a:path w="1479176" h="1909482">
                    <a:moveTo>
                      <a:pt x="0" y="1842247"/>
                    </a:moveTo>
                    <a:lnTo>
                      <a:pt x="900953" y="1909482"/>
                    </a:lnTo>
                    <a:lnTo>
                      <a:pt x="1479176" y="0"/>
                    </a:lnTo>
                    <a:lnTo>
                      <a:pt x="0" y="1842247"/>
                    </a:lnTo>
                    <a:close/>
                  </a:path>
                </a:pathLst>
              </a:custGeom>
              <a:solidFill>
                <a:srgbClr val="70A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7"/>
              <p:cNvSpPr/>
              <p:nvPr/>
            </p:nvSpPr>
            <p:spPr>
              <a:xfrm>
                <a:off x="2378917" y="2675910"/>
                <a:ext cx="1344705" cy="726141"/>
              </a:xfrm>
              <a:custGeom>
                <a:avLst/>
                <a:gdLst>
                  <a:gd name="connsiteX0" fmla="*/ 0 w 1385047"/>
                  <a:gd name="connsiteY0" fmla="*/ 699247 h 699247"/>
                  <a:gd name="connsiteX1" fmla="*/ 389965 w 1385047"/>
                  <a:gd name="connsiteY1" fmla="*/ 0 h 699247"/>
                  <a:gd name="connsiteX2" fmla="*/ 1317812 w 1385047"/>
                  <a:gd name="connsiteY2" fmla="*/ 13447 h 699247"/>
                  <a:gd name="connsiteX3" fmla="*/ 1385047 w 1385047"/>
                  <a:gd name="connsiteY3" fmla="*/ 591670 h 699247"/>
                  <a:gd name="connsiteX4" fmla="*/ 0 w 1385047"/>
                  <a:gd name="connsiteY4" fmla="*/ 699247 h 699247"/>
                  <a:gd name="connsiteX0-1" fmla="*/ 0 w 1385047"/>
                  <a:gd name="connsiteY0-2" fmla="*/ 699247 h 699247"/>
                  <a:gd name="connsiteX1-3" fmla="*/ 255494 w 1385047"/>
                  <a:gd name="connsiteY1-4" fmla="*/ 0 h 699247"/>
                  <a:gd name="connsiteX2-5" fmla="*/ 1317812 w 1385047"/>
                  <a:gd name="connsiteY2-6" fmla="*/ 13447 h 699247"/>
                  <a:gd name="connsiteX3-7" fmla="*/ 1385047 w 1385047"/>
                  <a:gd name="connsiteY3-8" fmla="*/ 591670 h 699247"/>
                  <a:gd name="connsiteX4-9" fmla="*/ 0 w 1385047"/>
                  <a:gd name="connsiteY4-10" fmla="*/ 699247 h 699247"/>
                  <a:gd name="connsiteX0-11" fmla="*/ 0 w 1344705"/>
                  <a:gd name="connsiteY0-12" fmla="*/ 726141 h 726141"/>
                  <a:gd name="connsiteX1-13" fmla="*/ 215152 w 1344705"/>
                  <a:gd name="connsiteY1-14" fmla="*/ 0 h 726141"/>
                  <a:gd name="connsiteX2-15" fmla="*/ 1277470 w 1344705"/>
                  <a:gd name="connsiteY2-16" fmla="*/ 13447 h 726141"/>
                  <a:gd name="connsiteX3-17" fmla="*/ 1344705 w 1344705"/>
                  <a:gd name="connsiteY3-18" fmla="*/ 591670 h 726141"/>
                  <a:gd name="connsiteX4-19" fmla="*/ 0 w 1344705"/>
                  <a:gd name="connsiteY4-20" fmla="*/ 726141 h 72614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44705" h="726141">
                    <a:moveTo>
                      <a:pt x="0" y="726141"/>
                    </a:moveTo>
                    <a:lnTo>
                      <a:pt x="215152" y="0"/>
                    </a:lnTo>
                    <a:lnTo>
                      <a:pt x="1277470" y="13447"/>
                    </a:lnTo>
                    <a:lnTo>
                      <a:pt x="1344705" y="591670"/>
                    </a:lnTo>
                    <a:lnTo>
                      <a:pt x="0" y="726141"/>
                    </a:lnTo>
                    <a:close/>
                  </a:path>
                </a:pathLst>
              </a:custGeom>
              <a:solidFill>
                <a:srgbClr val="0A6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3656387" y="2353180"/>
                <a:ext cx="336177" cy="887506"/>
              </a:xfrm>
              <a:custGeom>
                <a:avLst/>
                <a:gdLst>
                  <a:gd name="connsiteX0" fmla="*/ 0 w 228600"/>
                  <a:gd name="connsiteY0" fmla="*/ 430306 h 1062317"/>
                  <a:gd name="connsiteX1" fmla="*/ 228600 w 228600"/>
                  <a:gd name="connsiteY1" fmla="*/ 0 h 1062317"/>
                  <a:gd name="connsiteX2" fmla="*/ 67235 w 228600"/>
                  <a:gd name="connsiteY2" fmla="*/ 1062317 h 1062317"/>
                  <a:gd name="connsiteX3" fmla="*/ 0 w 228600"/>
                  <a:gd name="connsiteY3" fmla="*/ 430306 h 1062317"/>
                  <a:gd name="connsiteX0-1" fmla="*/ 0 w 228600"/>
                  <a:gd name="connsiteY0-2" fmla="*/ 430306 h 1021976"/>
                  <a:gd name="connsiteX1-3" fmla="*/ 228600 w 228600"/>
                  <a:gd name="connsiteY1-4" fmla="*/ 0 h 1021976"/>
                  <a:gd name="connsiteX2-5" fmla="*/ 67235 w 228600"/>
                  <a:gd name="connsiteY2-6" fmla="*/ 1021976 h 1021976"/>
                  <a:gd name="connsiteX3-7" fmla="*/ 0 w 228600"/>
                  <a:gd name="connsiteY3-8" fmla="*/ 430306 h 1021976"/>
                  <a:gd name="connsiteX0-9" fmla="*/ 0 w 336177"/>
                  <a:gd name="connsiteY0-10" fmla="*/ 336177 h 927847"/>
                  <a:gd name="connsiteX1-11" fmla="*/ 336177 w 336177"/>
                  <a:gd name="connsiteY1-12" fmla="*/ 0 h 927847"/>
                  <a:gd name="connsiteX2-13" fmla="*/ 67235 w 336177"/>
                  <a:gd name="connsiteY2-14" fmla="*/ 927847 h 927847"/>
                  <a:gd name="connsiteX3-15" fmla="*/ 0 w 336177"/>
                  <a:gd name="connsiteY3-16" fmla="*/ 336177 h 927847"/>
                  <a:gd name="connsiteX0-17" fmla="*/ 0 w 336177"/>
                  <a:gd name="connsiteY0-18" fmla="*/ 336177 h 887506"/>
                  <a:gd name="connsiteX1-19" fmla="*/ 336177 w 336177"/>
                  <a:gd name="connsiteY1-20" fmla="*/ 0 h 887506"/>
                  <a:gd name="connsiteX2-21" fmla="*/ 67235 w 336177"/>
                  <a:gd name="connsiteY2-22" fmla="*/ 887506 h 887506"/>
                  <a:gd name="connsiteX3-23" fmla="*/ 0 w 336177"/>
                  <a:gd name="connsiteY3-24" fmla="*/ 336177 h 887506"/>
                </a:gdLst>
                <a:ahLst/>
                <a:cxnLst>
                  <a:cxn ang="0">
                    <a:pos x="connsiteX0-1" y="connsiteY0-2"/>
                  </a:cxn>
                  <a:cxn ang="0">
                    <a:pos x="connsiteX1-3" y="connsiteY1-4"/>
                  </a:cxn>
                  <a:cxn ang="0">
                    <a:pos x="connsiteX2-5" y="connsiteY2-6"/>
                  </a:cxn>
                  <a:cxn ang="0">
                    <a:pos x="connsiteX3-7" y="connsiteY3-8"/>
                  </a:cxn>
                </a:cxnLst>
                <a:rect l="l" t="t" r="r" b="b"/>
                <a:pathLst>
                  <a:path w="336177" h="887506">
                    <a:moveTo>
                      <a:pt x="0" y="336177"/>
                    </a:moveTo>
                    <a:lnTo>
                      <a:pt x="336177" y="0"/>
                    </a:lnTo>
                    <a:lnTo>
                      <a:pt x="67235" y="887506"/>
                    </a:lnTo>
                    <a:lnTo>
                      <a:pt x="0" y="336177"/>
                    </a:lnTo>
                    <a:close/>
                  </a:path>
                </a:pathLst>
              </a:custGeom>
              <a:solidFill>
                <a:srgbClr val="FFD3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任意多边形 11"/>
            <p:cNvSpPr/>
            <p:nvPr/>
          </p:nvSpPr>
          <p:spPr>
            <a:xfrm>
              <a:off x="13447" y="2675965"/>
              <a:ext cx="1694329" cy="739588"/>
            </a:xfrm>
            <a:custGeom>
              <a:avLst/>
              <a:gdLst>
                <a:gd name="connsiteX0" fmla="*/ 0 w 1694329"/>
                <a:gd name="connsiteY0" fmla="*/ 0 h 739588"/>
                <a:gd name="connsiteX1" fmla="*/ 1694329 w 1694329"/>
                <a:gd name="connsiteY1" fmla="*/ 0 h 739588"/>
                <a:gd name="connsiteX2" fmla="*/ 1344706 w 1694329"/>
                <a:gd name="connsiteY2" fmla="*/ 739588 h 739588"/>
                <a:gd name="connsiteX3" fmla="*/ 0 w 1694329"/>
                <a:gd name="connsiteY3" fmla="*/ 0 h 739588"/>
              </a:gdLst>
              <a:ahLst/>
              <a:cxnLst>
                <a:cxn ang="0">
                  <a:pos x="connsiteX0" y="connsiteY0"/>
                </a:cxn>
                <a:cxn ang="0">
                  <a:pos x="connsiteX1" y="connsiteY1"/>
                </a:cxn>
                <a:cxn ang="0">
                  <a:pos x="connsiteX2" y="connsiteY2"/>
                </a:cxn>
                <a:cxn ang="0">
                  <a:pos x="connsiteX3" y="connsiteY3"/>
                </a:cxn>
              </a:cxnLst>
              <a:rect l="l" t="t" r="r" b="b"/>
              <a:pathLst>
                <a:path w="1694329" h="739588">
                  <a:moveTo>
                    <a:pt x="0" y="0"/>
                  </a:moveTo>
                  <a:lnTo>
                    <a:pt x="1694329" y="0"/>
                  </a:lnTo>
                  <a:lnTo>
                    <a:pt x="1344706" y="739588"/>
                  </a:lnTo>
                  <a:lnTo>
                    <a:pt x="0" y="0"/>
                  </a:lnTo>
                  <a:close/>
                </a:path>
              </a:pathLst>
            </a:custGeom>
            <a:solidFill>
              <a:srgbClr val="02C9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任意多边形 13"/>
          <p:cNvSpPr/>
          <p:nvPr/>
        </p:nvSpPr>
        <p:spPr>
          <a:xfrm>
            <a:off x="295835" y="564776"/>
            <a:ext cx="524436" cy="389965"/>
          </a:xfrm>
          <a:custGeom>
            <a:avLst/>
            <a:gdLst>
              <a:gd name="connsiteX0" fmla="*/ 336177 w 524436"/>
              <a:gd name="connsiteY0" fmla="*/ 0 h 389965"/>
              <a:gd name="connsiteX1" fmla="*/ 0 w 524436"/>
              <a:gd name="connsiteY1" fmla="*/ 389965 h 389965"/>
              <a:gd name="connsiteX2" fmla="*/ 524436 w 524436"/>
              <a:gd name="connsiteY2" fmla="*/ 322730 h 389965"/>
              <a:gd name="connsiteX3" fmla="*/ 336177 w 524436"/>
              <a:gd name="connsiteY3" fmla="*/ 0 h 389965"/>
            </a:gdLst>
            <a:ahLst/>
            <a:cxnLst>
              <a:cxn ang="0">
                <a:pos x="connsiteX0" y="connsiteY0"/>
              </a:cxn>
              <a:cxn ang="0">
                <a:pos x="connsiteX1" y="connsiteY1"/>
              </a:cxn>
              <a:cxn ang="0">
                <a:pos x="connsiteX2" y="connsiteY2"/>
              </a:cxn>
              <a:cxn ang="0">
                <a:pos x="connsiteX3" y="connsiteY3"/>
              </a:cxn>
            </a:cxnLst>
            <a:rect l="l" t="t" r="r" b="b"/>
            <a:pathLst>
              <a:path w="524436" h="389965">
                <a:moveTo>
                  <a:pt x="336177" y="0"/>
                </a:moveTo>
                <a:lnTo>
                  <a:pt x="0" y="389965"/>
                </a:lnTo>
                <a:lnTo>
                  <a:pt x="524436" y="322730"/>
                </a:lnTo>
                <a:lnTo>
                  <a:pt x="336177" y="0"/>
                </a:lnTo>
                <a:close/>
              </a:path>
            </a:pathLst>
          </a:custGeom>
          <a:solidFill>
            <a:srgbClr val="02C9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a:off x="430307" y="4383741"/>
            <a:ext cx="268941" cy="537883"/>
          </a:xfrm>
          <a:custGeom>
            <a:avLst/>
            <a:gdLst>
              <a:gd name="connsiteX0" fmla="*/ 0 w 268941"/>
              <a:gd name="connsiteY0" fmla="*/ 0 h 537883"/>
              <a:gd name="connsiteX1" fmla="*/ 0 w 268941"/>
              <a:gd name="connsiteY1" fmla="*/ 537883 h 537883"/>
              <a:gd name="connsiteX2" fmla="*/ 268941 w 268941"/>
              <a:gd name="connsiteY2" fmla="*/ 161365 h 537883"/>
              <a:gd name="connsiteX3" fmla="*/ 0 w 268941"/>
              <a:gd name="connsiteY3" fmla="*/ 0 h 537883"/>
            </a:gdLst>
            <a:ahLst/>
            <a:cxnLst>
              <a:cxn ang="0">
                <a:pos x="connsiteX0" y="connsiteY0"/>
              </a:cxn>
              <a:cxn ang="0">
                <a:pos x="connsiteX1" y="connsiteY1"/>
              </a:cxn>
              <a:cxn ang="0">
                <a:pos x="connsiteX2" y="connsiteY2"/>
              </a:cxn>
              <a:cxn ang="0">
                <a:pos x="connsiteX3" y="connsiteY3"/>
              </a:cxn>
            </a:cxnLst>
            <a:rect l="l" t="t" r="r" b="b"/>
            <a:pathLst>
              <a:path w="268941" h="537883">
                <a:moveTo>
                  <a:pt x="0" y="0"/>
                </a:moveTo>
                <a:lnTo>
                  <a:pt x="0" y="537883"/>
                </a:lnTo>
                <a:lnTo>
                  <a:pt x="268941" y="161365"/>
                </a:lnTo>
                <a:lnTo>
                  <a:pt x="0" y="0"/>
                </a:lnTo>
                <a:close/>
              </a:path>
            </a:pathLst>
          </a:custGeom>
          <a:solidFill>
            <a:srgbClr val="FFD3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1358154" y="5217460"/>
            <a:ext cx="389965" cy="416859"/>
          </a:xfrm>
          <a:custGeom>
            <a:avLst/>
            <a:gdLst>
              <a:gd name="connsiteX0" fmla="*/ 0 w 389965"/>
              <a:gd name="connsiteY0" fmla="*/ 0 h 416859"/>
              <a:gd name="connsiteX1" fmla="*/ 389965 w 389965"/>
              <a:gd name="connsiteY1" fmla="*/ 107576 h 416859"/>
              <a:gd name="connsiteX2" fmla="*/ 228600 w 389965"/>
              <a:gd name="connsiteY2" fmla="*/ 416859 h 416859"/>
              <a:gd name="connsiteX3" fmla="*/ 0 w 389965"/>
              <a:gd name="connsiteY3" fmla="*/ 0 h 416859"/>
            </a:gdLst>
            <a:ahLst/>
            <a:cxnLst>
              <a:cxn ang="0">
                <a:pos x="connsiteX0" y="connsiteY0"/>
              </a:cxn>
              <a:cxn ang="0">
                <a:pos x="connsiteX1" y="connsiteY1"/>
              </a:cxn>
              <a:cxn ang="0">
                <a:pos x="connsiteX2" y="connsiteY2"/>
              </a:cxn>
              <a:cxn ang="0">
                <a:pos x="connsiteX3" y="connsiteY3"/>
              </a:cxn>
            </a:cxnLst>
            <a:rect l="l" t="t" r="r" b="b"/>
            <a:pathLst>
              <a:path w="389965" h="416859">
                <a:moveTo>
                  <a:pt x="0" y="0"/>
                </a:moveTo>
                <a:lnTo>
                  <a:pt x="389965" y="107576"/>
                </a:lnTo>
                <a:lnTo>
                  <a:pt x="228600" y="416859"/>
                </a:lnTo>
                <a:lnTo>
                  <a:pt x="0" y="0"/>
                </a:lnTo>
                <a:close/>
              </a:path>
            </a:pathLst>
          </a:custGeom>
          <a:solidFill>
            <a:srgbClr val="02C9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3953243" y="730032"/>
            <a:ext cx="4316507" cy="646331"/>
          </a:xfrm>
          <a:prstGeom prst="rect">
            <a:avLst/>
          </a:prstGeom>
          <a:noFill/>
        </p:spPr>
        <p:txBody>
          <a:bodyPr wrap="square" rtlCol="0">
            <a:spAutoFit/>
          </a:bodyPr>
          <a:lstStyle/>
          <a:p>
            <a:pPr algn="ctr"/>
            <a:r>
              <a:rPr lang="zh-CN" altLang="en-US" sz="3600" b="1" dirty="0">
                <a:solidFill>
                  <a:srgbClr val="FFC000"/>
                </a:solidFill>
              </a:rPr>
              <a:t>什么</a:t>
            </a:r>
            <a:r>
              <a:rPr lang="zh-CN" altLang="en-US" sz="3600" b="1" dirty="0" smtClean="0">
                <a:solidFill>
                  <a:srgbClr val="FFC000"/>
                </a:solidFill>
              </a:rPr>
              <a:t>是毒品</a:t>
            </a:r>
            <a:endParaRPr lang="zh-CN" altLang="en-US" sz="3600" b="1" dirty="0">
              <a:solidFill>
                <a:srgbClr val="FFC000"/>
              </a:solidFill>
            </a:endParaRPr>
          </a:p>
        </p:txBody>
      </p:sp>
      <p:sp>
        <p:nvSpPr>
          <p:cNvPr id="18" name="文本框 17"/>
          <p:cNvSpPr txBox="1"/>
          <p:nvPr/>
        </p:nvSpPr>
        <p:spPr>
          <a:xfrm>
            <a:off x="2164786" y="1809117"/>
            <a:ext cx="8095129" cy="3108543"/>
          </a:xfrm>
          <a:prstGeom prst="rect">
            <a:avLst/>
          </a:prstGeom>
          <a:noFill/>
        </p:spPr>
        <p:txBody>
          <a:bodyPr wrap="square" rtlCol="0">
            <a:spAutoFit/>
          </a:bodyPr>
          <a:lstStyle/>
          <a:p>
            <a:r>
              <a:rPr lang="zh-CN" altLang="en-US" sz="2000" b="1" dirty="0" smtClean="0">
                <a:solidFill>
                  <a:schemeClr val="bg1"/>
                </a:solidFill>
              </a:rPr>
              <a:t>      毒品</a:t>
            </a:r>
            <a:r>
              <a:rPr lang="zh-CN" altLang="en-US" sz="2000" b="1" dirty="0">
                <a:solidFill>
                  <a:schemeClr val="bg1"/>
                </a:solidFill>
              </a:rPr>
              <a:t>一般是指使人形成瘾癖的药物，这里的药物一词是个广义的概念，主要指吸毒者滥用的鸦片、海洛因、冰毒等，还包括具有依赖性的天然植物</a:t>
            </a:r>
            <a:r>
              <a:rPr lang="zh-CN" altLang="en-US" sz="2000" b="1" dirty="0" smtClean="0">
                <a:solidFill>
                  <a:schemeClr val="bg1"/>
                </a:solidFill>
              </a:rPr>
              <a:t>、烟、酒</a:t>
            </a:r>
            <a:r>
              <a:rPr lang="zh-CN" altLang="en-US" sz="2000" b="1" dirty="0">
                <a:solidFill>
                  <a:schemeClr val="bg1"/>
                </a:solidFill>
              </a:rPr>
              <a:t>和溶剂等，与医疗用药物是不同的概念</a:t>
            </a:r>
            <a:r>
              <a:rPr lang="zh-CN" altLang="en-US" sz="2000" b="1" dirty="0" smtClean="0">
                <a:solidFill>
                  <a:schemeClr val="bg1"/>
                </a:solidFill>
              </a:rPr>
              <a:t>。</a:t>
            </a:r>
            <a:endParaRPr lang="en-US" altLang="zh-CN" sz="2000" b="1" dirty="0" smtClean="0">
              <a:solidFill>
                <a:schemeClr val="bg1"/>
              </a:solidFill>
            </a:endParaRPr>
          </a:p>
          <a:p>
            <a:r>
              <a:rPr lang="zh-CN" altLang="en-US" sz="2000" b="1" dirty="0" smtClean="0">
                <a:solidFill>
                  <a:schemeClr val="bg1"/>
                </a:solidFill>
              </a:rPr>
              <a:t>       制</a:t>
            </a:r>
            <a:r>
              <a:rPr lang="zh-CN" altLang="en-US" sz="2000" b="1" dirty="0">
                <a:solidFill>
                  <a:schemeClr val="bg1"/>
                </a:solidFill>
              </a:rPr>
              <a:t>毒物品是指用于制造麻醉药品和精神药品的物品。毒品，有些是可以天然获得的，如鸦片就是通过切割未成熟的罂粟果而直接提取的一种天然制品，但绝大部分毒品只能通过化学合成的方法取得。这些加工毒品必不可少的医药和化工生产用的原料就是我们所说的制毒物品。因此，制毒物品既是医药或化工原料，又是制造毒品的配剂。</a:t>
            </a:r>
          </a:p>
          <a:p>
            <a:endParaRPr lang="zh-CN" altLang="en-US" b="1" dirty="0">
              <a:solidFill>
                <a:schemeClr val="bg1"/>
              </a:solidFill>
            </a:endParaRPr>
          </a:p>
          <a:p>
            <a:pPr algn="ctr"/>
            <a:endParaRPr lang="zh-CN" altLang="en-US" b="1" dirty="0">
              <a:solidFill>
                <a:schemeClr val="bg1"/>
              </a:solidFill>
            </a:endParaRPr>
          </a:p>
        </p:txBody>
      </p:sp>
      <p:grpSp>
        <p:nvGrpSpPr>
          <p:cNvPr id="19" name="组合 18"/>
          <p:cNvGrpSpPr/>
          <p:nvPr/>
        </p:nvGrpSpPr>
        <p:grpSpPr>
          <a:xfrm>
            <a:off x="3978442" y="834189"/>
            <a:ext cx="859340" cy="434224"/>
            <a:chOff x="3064042" y="834189"/>
            <a:chExt cx="859340" cy="434224"/>
          </a:xfrm>
        </p:grpSpPr>
        <p:sp>
          <p:nvSpPr>
            <p:cNvPr id="20" name="燕尾形 19"/>
            <p:cNvSpPr/>
            <p:nvPr/>
          </p:nvSpPr>
          <p:spPr>
            <a:xfrm>
              <a:off x="3064042" y="834189"/>
              <a:ext cx="434224" cy="434224"/>
            </a:xfrm>
            <a:prstGeom prst="chevron">
              <a:avLst>
                <a:gd name="adj" fmla="val 47829"/>
              </a:avLst>
            </a:prstGeom>
            <a:solidFill>
              <a:srgbClr val="0A6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燕尾形 20"/>
            <p:cNvSpPr/>
            <p:nvPr/>
          </p:nvSpPr>
          <p:spPr>
            <a:xfrm>
              <a:off x="3489158" y="834189"/>
              <a:ext cx="434224" cy="434224"/>
            </a:xfrm>
            <a:prstGeom prst="chevron">
              <a:avLst>
                <a:gd name="adj" fmla="val 47829"/>
              </a:avLst>
            </a:prstGeom>
            <a:solidFill>
              <a:srgbClr val="9FE6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FB7A3ED1-8A86-444E-A5FA-8BBDB1966EAF}" type="slidenum">
              <a:rPr lang="zh-CN" altLang="en-US" smtClean="0"/>
              <a:pPr/>
              <a:t>4</a:t>
            </a:fld>
            <a:endParaRPr lang="zh-CN" altLang="en-US" dirty="0"/>
          </a:p>
        </p:txBody>
      </p:sp>
      <p:grpSp>
        <p:nvGrpSpPr>
          <p:cNvPr id="28" name="组合 27"/>
          <p:cNvGrpSpPr/>
          <p:nvPr/>
        </p:nvGrpSpPr>
        <p:grpSpPr>
          <a:xfrm>
            <a:off x="90302" y="1276604"/>
            <a:ext cx="5470960" cy="4981696"/>
            <a:chOff x="-105418" y="1213478"/>
            <a:chExt cx="6908057" cy="5416445"/>
          </a:xfrm>
        </p:grpSpPr>
        <p:cxnSp>
          <p:nvCxnSpPr>
            <p:cNvPr id="20" name="直接连接符 19"/>
            <p:cNvCxnSpPr/>
            <p:nvPr/>
          </p:nvCxnSpPr>
          <p:spPr>
            <a:xfrm flipV="1">
              <a:off x="4208581" y="4241902"/>
              <a:ext cx="2475565" cy="4486"/>
            </a:xfrm>
            <a:prstGeom prst="line">
              <a:avLst/>
            </a:prstGeom>
            <a:ln w="28575">
              <a:solidFill>
                <a:srgbClr val="02C978"/>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V="1">
              <a:off x="3530812" y="2662484"/>
              <a:ext cx="3153333" cy="1"/>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105418" y="1213478"/>
              <a:ext cx="5320096" cy="5416445"/>
              <a:chOff x="271099" y="1132795"/>
              <a:chExt cx="5320096" cy="5416445"/>
            </a:xfrm>
          </p:grpSpPr>
          <p:grpSp>
            <p:nvGrpSpPr>
              <p:cNvPr id="10" name="组合 9"/>
              <p:cNvGrpSpPr/>
              <p:nvPr/>
            </p:nvGrpSpPr>
            <p:grpSpPr>
              <a:xfrm>
                <a:off x="271099" y="1132795"/>
                <a:ext cx="5320096" cy="5416445"/>
                <a:chOff x="553486" y="1025218"/>
                <a:chExt cx="5320096" cy="5416445"/>
              </a:xfrm>
            </p:grpSpPr>
            <p:sp>
              <p:nvSpPr>
                <p:cNvPr id="7" name="等腰三角形 6"/>
                <p:cNvSpPr/>
                <p:nvPr/>
              </p:nvSpPr>
              <p:spPr>
                <a:xfrm>
                  <a:off x="553486" y="1025219"/>
                  <a:ext cx="5320096" cy="5416444"/>
                </a:xfrm>
                <a:prstGeom prst="triangle">
                  <a:avLst/>
                </a:prstGeom>
                <a:solidFill>
                  <a:srgbClr val="0A6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a:off x="1359597" y="1048870"/>
                  <a:ext cx="3708984" cy="3760692"/>
                </a:xfrm>
                <a:custGeom>
                  <a:avLst/>
                  <a:gdLst>
                    <a:gd name="connsiteX0" fmla="*/ 0 w 4814048"/>
                    <a:gd name="connsiteY0" fmla="*/ 4527176 h 4527176"/>
                    <a:gd name="connsiteX1" fmla="*/ 2407024 w 4814048"/>
                    <a:gd name="connsiteY1" fmla="*/ 0 h 4527176"/>
                    <a:gd name="connsiteX2" fmla="*/ 4814048 w 4814048"/>
                    <a:gd name="connsiteY2" fmla="*/ 4527176 h 4527176"/>
                    <a:gd name="connsiteX3" fmla="*/ 0 w 4814048"/>
                    <a:gd name="connsiteY3" fmla="*/ 4527176 h 4527176"/>
                    <a:gd name="connsiteX0-1" fmla="*/ 0 w 4249272"/>
                    <a:gd name="connsiteY0-2" fmla="*/ 3464859 h 4527176"/>
                    <a:gd name="connsiteX1-3" fmla="*/ 1842248 w 4249272"/>
                    <a:gd name="connsiteY1-4" fmla="*/ 0 h 4527176"/>
                    <a:gd name="connsiteX2-5" fmla="*/ 4249272 w 4249272"/>
                    <a:gd name="connsiteY2-6" fmla="*/ 4527176 h 4527176"/>
                    <a:gd name="connsiteX3-7" fmla="*/ 0 w 4249272"/>
                    <a:gd name="connsiteY3-8" fmla="*/ 3464859 h 4527176"/>
                    <a:gd name="connsiteX0-9" fmla="*/ 0 w 3657602"/>
                    <a:gd name="connsiteY0-10" fmla="*/ 3464859 h 3464859"/>
                    <a:gd name="connsiteX1-11" fmla="*/ 1842248 w 3657602"/>
                    <a:gd name="connsiteY1-12" fmla="*/ 0 h 3464859"/>
                    <a:gd name="connsiteX2-13" fmla="*/ 3657602 w 3657602"/>
                    <a:gd name="connsiteY2-14" fmla="*/ 3451411 h 3464859"/>
                    <a:gd name="connsiteX3-15" fmla="*/ 0 w 3657602"/>
                    <a:gd name="connsiteY3-16" fmla="*/ 3464859 h 3464859"/>
                  </a:gdLst>
                  <a:ahLst/>
                  <a:cxnLst>
                    <a:cxn ang="0">
                      <a:pos x="connsiteX0-1" y="connsiteY0-2"/>
                    </a:cxn>
                    <a:cxn ang="0">
                      <a:pos x="connsiteX1-3" y="connsiteY1-4"/>
                    </a:cxn>
                    <a:cxn ang="0">
                      <a:pos x="connsiteX2-5" y="connsiteY2-6"/>
                    </a:cxn>
                    <a:cxn ang="0">
                      <a:pos x="connsiteX3-7" y="connsiteY3-8"/>
                    </a:cxn>
                  </a:cxnLst>
                  <a:rect l="l" t="t" r="r" b="b"/>
                  <a:pathLst>
                    <a:path w="3657602" h="3464859">
                      <a:moveTo>
                        <a:pt x="0" y="3464859"/>
                      </a:moveTo>
                      <a:lnTo>
                        <a:pt x="1842248" y="0"/>
                      </a:lnTo>
                      <a:lnTo>
                        <a:pt x="3657602" y="3451411"/>
                      </a:lnTo>
                      <a:lnTo>
                        <a:pt x="0" y="3464859"/>
                      </a:lnTo>
                      <a:close/>
                    </a:path>
                  </a:pathLst>
                </a:custGeom>
                <a:solidFill>
                  <a:srgbClr val="02C9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7"/>
                <p:cNvSpPr/>
                <p:nvPr/>
              </p:nvSpPr>
              <p:spPr>
                <a:xfrm>
                  <a:off x="2053889" y="1025218"/>
                  <a:ext cx="2279278" cy="2328605"/>
                </a:xfrm>
                <a:custGeom>
                  <a:avLst/>
                  <a:gdLst>
                    <a:gd name="connsiteX0" fmla="*/ 0 w 4814048"/>
                    <a:gd name="connsiteY0" fmla="*/ 4527176 h 4527176"/>
                    <a:gd name="connsiteX1" fmla="*/ 2407024 w 4814048"/>
                    <a:gd name="connsiteY1" fmla="*/ 0 h 4527176"/>
                    <a:gd name="connsiteX2" fmla="*/ 4814048 w 4814048"/>
                    <a:gd name="connsiteY2" fmla="*/ 4527176 h 4527176"/>
                    <a:gd name="connsiteX3" fmla="*/ 0 w 4814048"/>
                    <a:gd name="connsiteY3" fmla="*/ 4527176 h 4527176"/>
                    <a:gd name="connsiteX0-1" fmla="*/ 0 w 4249272"/>
                    <a:gd name="connsiteY0-2" fmla="*/ 3464859 h 4527176"/>
                    <a:gd name="connsiteX1-3" fmla="*/ 1842248 w 4249272"/>
                    <a:gd name="connsiteY1-4" fmla="*/ 0 h 4527176"/>
                    <a:gd name="connsiteX2-5" fmla="*/ 4249272 w 4249272"/>
                    <a:gd name="connsiteY2-6" fmla="*/ 4527176 h 4527176"/>
                    <a:gd name="connsiteX3-7" fmla="*/ 0 w 4249272"/>
                    <a:gd name="connsiteY3-8" fmla="*/ 3464859 h 4527176"/>
                    <a:gd name="connsiteX0-9" fmla="*/ 0 w 3657602"/>
                    <a:gd name="connsiteY0-10" fmla="*/ 3464859 h 3464859"/>
                    <a:gd name="connsiteX1-11" fmla="*/ 1842248 w 3657602"/>
                    <a:gd name="connsiteY1-12" fmla="*/ 0 h 3464859"/>
                    <a:gd name="connsiteX2-13" fmla="*/ 3657602 w 3657602"/>
                    <a:gd name="connsiteY2-14" fmla="*/ 3451411 h 3464859"/>
                    <a:gd name="connsiteX3-15" fmla="*/ 0 w 3657602"/>
                    <a:gd name="connsiteY3-16" fmla="*/ 3464859 h 3464859"/>
                    <a:gd name="connsiteX0-17" fmla="*/ 0 w 2997887"/>
                    <a:gd name="connsiteY0-18" fmla="*/ 2260018 h 3451411"/>
                    <a:gd name="connsiteX1-19" fmla="*/ 1182533 w 2997887"/>
                    <a:gd name="connsiteY1-20" fmla="*/ 0 h 3451411"/>
                    <a:gd name="connsiteX2-21" fmla="*/ 2997887 w 2997887"/>
                    <a:gd name="connsiteY2-22" fmla="*/ 3451411 h 3451411"/>
                    <a:gd name="connsiteX3-23" fmla="*/ 0 w 2997887"/>
                    <a:gd name="connsiteY3-24" fmla="*/ 2260018 h 3451411"/>
                    <a:gd name="connsiteX0-25" fmla="*/ 0 w 2324709"/>
                    <a:gd name="connsiteY0-26" fmla="*/ 2260018 h 2260018"/>
                    <a:gd name="connsiteX1-27" fmla="*/ 1182533 w 2324709"/>
                    <a:gd name="connsiteY1-28" fmla="*/ 0 h 2260018"/>
                    <a:gd name="connsiteX2-29" fmla="*/ 2324709 w 2324709"/>
                    <a:gd name="connsiteY2-30" fmla="*/ 2151807 h 2260018"/>
                    <a:gd name="connsiteX3-31" fmla="*/ 0 w 2324709"/>
                    <a:gd name="connsiteY3-32" fmla="*/ 2260018 h 2260018"/>
                    <a:gd name="connsiteX0-33" fmla="*/ 0 w 2270855"/>
                    <a:gd name="connsiteY0-34" fmla="*/ 2138181 h 2151807"/>
                    <a:gd name="connsiteX1-35" fmla="*/ 1128679 w 2270855"/>
                    <a:gd name="connsiteY1-36" fmla="*/ 0 h 2151807"/>
                    <a:gd name="connsiteX2-37" fmla="*/ 2270855 w 2270855"/>
                    <a:gd name="connsiteY2-38" fmla="*/ 2151807 h 2151807"/>
                    <a:gd name="connsiteX3-39" fmla="*/ 0 w 2270855"/>
                    <a:gd name="connsiteY3-40" fmla="*/ 2138181 h 2151807"/>
                  </a:gdLst>
                  <a:ahLst/>
                  <a:cxnLst>
                    <a:cxn ang="0">
                      <a:pos x="connsiteX0-1" y="connsiteY0-2"/>
                    </a:cxn>
                    <a:cxn ang="0">
                      <a:pos x="connsiteX1-3" y="connsiteY1-4"/>
                    </a:cxn>
                    <a:cxn ang="0">
                      <a:pos x="connsiteX2-5" y="connsiteY2-6"/>
                    </a:cxn>
                    <a:cxn ang="0">
                      <a:pos x="connsiteX3-7" y="connsiteY3-8"/>
                    </a:cxn>
                  </a:cxnLst>
                  <a:rect l="l" t="t" r="r" b="b"/>
                  <a:pathLst>
                    <a:path w="2270855" h="2151807">
                      <a:moveTo>
                        <a:pt x="0" y="2138181"/>
                      </a:moveTo>
                      <a:lnTo>
                        <a:pt x="1128679" y="0"/>
                      </a:lnTo>
                      <a:lnTo>
                        <a:pt x="2270855" y="2151807"/>
                      </a:lnTo>
                      <a:lnTo>
                        <a:pt x="0" y="2138181"/>
                      </a:lnTo>
                      <a:close/>
                    </a:path>
                  </a:pathLst>
                </a:custGeom>
                <a:solidFill>
                  <a:srgbClr val="F7BD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10"/>
              <p:cNvSpPr txBox="1"/>
              <p:nvPr/>
            </p:nvSpPr>
            <p:spPr>
              <a:xfrm>
                <a:off x="2390746" y="2381614"/>
                <a:ext cx="1006876" cy="501954"/>
              </a:xfrm>
              <a:prstGeom prst="rect">
                <a:avLst/>
              </a:prstGeom>
              <a:noFill/>
            </p:spPr>
            <p:txBody>
              <a:bodyPr wrap="square" rtlCol="0">
                <a:spAutoFit/>
              </a:bodyPr>
              <a:lstStyle/>
              <a:p>
                <a:r>
                  <a:rPr lang="zh-CN" altLang="en-US" sz="2400" b="1" dirty="0">
                    <a:solidFill>
                      <a:schemeClr val="bg1"/>
                    </a:solidFill>
                  </a:rPr>
                  <a:t>冰毒</a:t>
                </a:r>
              </a:p>
            </p:txBody>
          </p:sp>
          <p:sp>
            <p:nvSpPr>
              <p:cNvPr id="12" name="文本框 11"/>
              <p:cNvSpPr txBox="1"/>
              <p:nvPr/>
            </p:nvSpPr>
            <p:spPr>
              <a:xfrm>
                <a:off x="2211992" y="3938292"/>
                <a:ext cx="1686598" cy="501954"/>
              </a:xfrm>
              <a:prstGeom prst="rect">
                <a:avLst/>
              </a:prstGeom>
              <a:noFill/>
            </p:spPr>
            <p:txBody>
              <a:bodyPr wrap="square" rtlCol="0">
                <a:spAutoFit/>
              </a:bodyPr>
              <a:lstStyle/>
              <a:p>
                <a:r>
                  <a:rPr lang="zh-CN" altLang="en-US" sz="2400" b="1" dirty="0" smtClean="0">
                    <a:solidFill>
                      <a:schemeClr val="bg1"/>
                    </a:solidFill>
                  </a:rPr>
                  <a:t>海洛因</a:t>
                </a:r>
                <a:endParaRPr lang="zh-CN" altLang="en-US" sz="2400" b="1" dirty="0">
                  <a:solidFill>
                    <a:schemeClr val="bg1"/>
                  </a:solidFill>
                </a:endParaRPr>
              </a:p>
            </p:txBody>
          </p:sp>
          <p:sp>
            <p:nvSpPr>
              <p:cNvPr id="13" name="文本框 12"/>
              <p:cNvSpPr txBox="1"/>
              <p:nvPr/>
            </p:nvSpPr>
            <p:spPr>
              <a:xfrm>
                <a:off x="2421633" y="5560744"/>
                <a:ext cx="2364561" cy="568881"/>
              </a:xfrm>
              <a:prstGeom prst="rect">
                <a:avLst/>
              </a:prstGeom>
              <a:noFill/>
            </p:spPr>
            <p:txBody>
              <a:bodyPr wrap="square" rtlCol="0">
                <a:spAutoFit/>
              </a:bodyPr>
              <a:lstStyle/>
              <a:p>
                <a:r>
                  <a:rPr lang="zh-CN" altLang="en-US" sz="2800" b="1" dirty="0" smtClean="0">
                    <a:solidFill>
                      <a:schemeClr val="bg1"/>
                    </a:solidFill>
                  </a:rPr>
                  <a:t>鸦片</a:t>
                </a:r>
                <a:endParaRPr lang="zh-CN" altLang="en-US" sz="2800" b="1" dirty="0">
                  <a:solidFill>
                    <a:schemeClr val="bg1"/>
                  </a:solidFill>
                </a:endParaRPr>
              </a:p>
            </p:txBody>
          </p:sp>
        </p:grpSp>
        <p:cxnSp>
          <p:nvCxnSpPr>
            <p:cNvPr id="22" name="直接连接符 21"/>
            <p:cNvCxnSpPr/>
            <p:nvPr/>
          </p:nvCxnSpPr>
          <p:spPr>
            <a:xfrm>
              <a:off x="4909781" y="5973614"/>
              <a:ext cx="1892858" cy="4478"/>
            </a:xfrm>
            <a:prstGeom prst="line">
              <a:avLst/>
            </a:prstGeom>
            <a:ln w="28575">
              <a:solidFill>
                <a:srgbClr val="0A6546"/>
              </a:solidFill>
            </a:ln>
          </p:spPr>
          <p:style>
            <a:lnRef idx="1">
              <a:schemeClr val="accent1"/>
            </a:lnRef>
            <a:fillRef idx="0">
              <a:schemeClr val="accent1"/>
            </a:fillRef>
            <a:effectRef idx="0">
              <a:schemeClr val="accent1"/>
            </a:effectRef>
            <a:fontRef idx="minor">
              <a:schemeClr val="tx1"/>
            </a:fontRef>
          </p:style>
        </p:cxnSp>
      </p:grpSp>
      <p:sp>
        <p:nvSpPr>
          <p:cNvPr id="25" name="文本框 24"/>
          <p:cNvSpPr txBox="1"/>
          <p:nvPr/>
        </p:nvSpPr>
        <p:spPr>
          <a:xfrm>
            <a:off x="6921748" y="1276745"/>
            <a:ext cx="4827489" cy="1754326"/>
          </a:xfrm>
          <a:prstGeom prst="rect">
            <a:avLst/>
          </a:prstGeom>
          <a:noFill/>
          <a:ln>
            <a:solidFill>
              <a:schemeClr val="bg1">
                <a:lumMod val="75000"/>
              </a:schemeClr>
            </a:solidFill>
          </a:ln>
        </p:spPr>
        <p:txBody>
          <a:bodyPr wrap="square" rtlCol="0">
            <a:spAutoFit/>
          </a:bodyPr>
          <a:lstStyle/>
          <a:p>
            <a:r>
              <a:rPr lang="zh-CN" altLang="en-US" dirty="0" smtClean="0">
                <a:solidFill>
                  <a:srgbClr val="FFD302"/>
                </a:solidFill>
              </a:rPr>
              <a:t>    甲基</a:t>
            </a:r>
            <a:r>
              <a:rPr lang="zh-CN" altLang="en-US" dirty="0">
                <a:solidFill>
                  <a:srgbClr val="FFD302"/>
                </a:solidFill>
              </a:rPr>
              <a:t>安非他</a:t>
            </a:r>
            <a:r>
              <a:rPr lang="zh-CN" altLang="en-US" dirty="0" smtClean="0">
                <a:solidFill>
                  <a:srgbClr val="FFD302"/>
                </a:solidFill>
              </a:rPr>
              <a:t>命，又</a:t>
            </a:r>
            <a:r>
              <a:rPr lang="zh-CN" altLang="en-US" dirty="0">
                <a:solidFill>
                  <a:srgbClr val="FFD302"/>
                </a:solidFill>
              </a:rPr>
              <a:t>称冰毒，即兴奋剂甲基苯丙胺，因其原料外观为纯白结晶体，晶莹剔透，故被吸毒、贩毒者称为</a:t>
            </a:r>
            <a:r>
              <a:rPr lang="zh-CN" altLang="en-US" dirty="0" smtClean="0">
                <a:solidFill>
                  <a:srgbClr val="FFD302"/>
                </a:solidFill>
              </a:rPr>
              <a:t>“冰” 。</a:t>
            </a:r>
            <a:r>
              <a:rPr lang="zh-CN" altLang="en-US" dirty="0">
                <a:solidFill>
                  <a:srgbClr val="FFD302"/>
                </a:solidFill>
              </a:rPr>
              <a:t>由于它的毒性剧烈，人们便称之为“冰毒”。该药小剂量时有短暂的兴奋抗疲劳作用，故其丸剂又有“大力丸”之称。</a:t>
            </a:r>
          </a:p>
        </p:txBody>
      </p:sp>
      <p:sp>
        <p:nvSpPr>
          <p:cNvPr id="26" name="文本框 25"/>
          <p:cNvSpPr txBox="1"/>
          <p:nvPr/>
        </p:nvSpPr>
        <p:spPr>
          <a:xfrm>
            <a:off x="6921747" y="3061335"/>
            <a:ext cx="4827489" cy="1754326"/>
          </a:xfrm>
          <a:prstGeom prst="rect">
            <a:avLst/>
          </a:prstGeom>
          <a:noFill/>
          <a:ln>
            <a:solidFill>
              <a:schemeClr val="bg1">
                <a:lumMod val="85000"/>
              </a:schemeClr>
            </a:solidFill>
          </a:ln>
        </p:spPr>
        <p:txBody>
          <a:bodyPr wrap="square" rtlCol="0">
            <a:spAutoFit/>
          </a:bodyPr>
          <a:lstStyle/>
          <a:p>
            <a:r>
              <a:rPr lang="zh-CN" altLang="en-US" dirty="0" smtClean="0">
                <a:solidFill>
                  <a:srgbClr val="00B050"/>
                </a:solidFill>
              </a:rPr>
              <a:t>     海洛因</a:t>
            </a:r>
            <a:r>
              <a:rPr lang="zh-CN" altLang="en-US" dirty="0">
                <a:solidFill>
                  <a:srgbClr val="00B050"/>
                </a:solidFill>
              </a:rPr>
              <a:t>，系列吗啡类毒品总称，是以 吗啡生物碱作为合成起点得到的半合成毒品，俗称几号、白粉、白面。是阿片毒品系列中的精制品。海洛因对人类的身心健康危害极大，长期吸食、注射海洛因可使人格解体、 心理变态和寿命 缩减，尤其对神经系统伤害最为明显。</a:t>
            </a:r>
          </a:p>
        </p:txBody>
      </p:sp>
      <p:sp>
        <p:nvSpPr>
          <p:cNvPr id="27" name="文本框 26"/>
          <p:cNvSpPr txBox="1"/>
          <p:nvPr/>
        </p:nvSpPr>
        <p:spPr>
          <a:xfrm>
            <a:off x="6911263" y="4802217"/>
            <a:ext cx="4764182" cy="1754326"/>
          </a:xfrm>
          <a:prstGeom prst="rect">
            <a:avLst/>
          </a:prstGeom>
          <a:noFill/>
          <a:ln>
            <a:solidFill>
              <a:schemeClr val="bg1">
                <a:lumMod val="85000"/>
              </a:schemeClr>
            </a:solidFill>
          </a:ln>
        </p:spPr>
        <p:txBody>
          <a:bodyPr wrap="square" rtlCol="0">
            <a:spAutoFit/>
          </a:bodyPr>
          <a:lstStyle/>
          <a:p>
            <a:r>
              <a:rPr lang="zh-CN" altLang="en-US" dirty="0" smtClean="0">
                <a:solidFill>
                  <a:srgbClr val="088F66"/>
                </a:solidFill>
              </a:rPr>
              <a:t>    又</a:t>
            </a:r>
            <a:r>
              <a:rPr lang="zh-CN" altLang="en-US" dirty="0">
                <a:solidFill>
                  <a:srgbClr val="088F66"/>
                </a:solidFill>
              </a:rPr>
              <a:t>叫阿片</a:t>
            </a:r>
            <a:r>
              <a:rPr lang="en-US" altLang="zh-CN" dirty="0">
                <a:solidFill>
                  <a:srgbClr val="088F66"/>
                </a:solidFill>
              </a:rPr>
              <a:t>,</a:t>
            </a:r>
            <a:r>
              <a:rPr lang="zh-CN" altLang="en-US" dirty="0">
                <a:solidFill>
                  <a:srgbClr val="088F66"/>
                </a:solidFill>
              </a:rPr>
              <a:t>俗称大烟</a:t>
            </a:r>
            <a:r>
              <a:rPr lang="en-US" altLang="zh-CN" dirty="0">
                <a:solidFill>
                  <a:srgbClr val="088F66"/>
                </a:solidFill>
              </a:rPr>
              <a:t>,</a:t>
            </a:r>
            <a:r>
              <a:rPr lang="zh-CN" altLang="en-US" dirty="0">
                <a:solidFill>
                  <a:srgbClr val="088F66"/>
                </a:solidFill>
              </a:rPr>
              <a:t>是罂粟果实中流出的乳液经干燥凝结而成。因产地不同而呈黑色或褐色</a:t>
            </a:r>
            <a:r>
              <a:rPr lang="en-US" altLang="zh-CN" dirty="0">
                <a:solidFill>
                  <a:srgbClr val="088F66"/>
                </a:solidFill>
              </a:rPr>
              <a:t>,</a:t>
            </a:r>
            <a:r>
              <a:rPr lang="zh-CN" altLang="en-US" dirty="0">
                <a:solidFill>
                  <a:srgbClr val="088F66"/>
                </a:solidFill>
              </a:rPr>
              <a:t>味苦。生鸦片经过烧煮和发酵</a:t>
            </a:r>
            <a:r>
              <a:rPr lang="en-US" altLang="zh-CN" dirty="0">
                <a:solidFill>
                  <a:srgbClr val="088F66"/>
                </a:solidFill>
              </a:rPr>
              <a:t>,</a:t>
            </a:r>
            <a:r>
              <a:rPr lang="zh-CN" altLang="en-US" dirty="0">
                <a:solidFill>
                  <a:srgbClr val="088F66"/>
                </a:solidFill>
              </a:rPr>
              <a:t>可制成精制鸦片</a:t>
            </a:r>
            <a:r>
              <a:rPr lang="en-US" altLang="zh-CN" dirty="0" smtClean="0">
                <a:solidFill>
                  <a:srgbClr val="088F66"/>
                </a:solidFill>
              </a:rPr>
              <a:t>,</a:t>
            </a:r>
            <a:r>
              <a:rPr lang="zh-CN" altLang="en-US" dirty="0" smtClean="0">
                <a:solidFill>
                  <a:srgbClr val="088F66"/>
                </a:solidFill>
              </a:rPr>
              <a:t>吸食</a:t>
            </a:r>
            <a:r>
              <a:rPr lang="zh-CN" altLang="en-US" dirty="0">
                <a:solidFill>
                  <a:srgbClr val="088F66"/>
                </a:solidFill>
              </a:rPr>
              <a:t>时有一种强烈的香甜气味。吸食者初吸时会感到头晕目眩、恶心或头痛，多次吸食就会上瘾</a:t>
            </a:r>
            <a:r>
              <a:rPr lang="zh-CN" altLang="en-US" dirty="0" smtClean="0">
                <a:solidFill>
                  <a:srgbClr val="088F66"/>
                </a:solidFill>
              </a:rPr>
              <a:t>。</a:t>
            </a:r>
            <a:endParaRPr lang="zh-CN" altLang="en-US" dirty="0">
              <a:solidFill>
                <a:srgbClr val="088F66"/>
              </a:solidFill>
            </a:endParaRPr>
          </a:p>
        </p:txBody>
      </p:sp>
      <p:sp>
        <p:nvSpPr>
          <p:cNvPr id="21" name="文本框 20"/>
          <p:cNvSpPr txBox="1"/>
          <p:nvPr/>
        </p:nvSpPr>
        <p:spPr>
          <a:xfrm>
            <a:off x="4073093" y="440157"/>
            <a:ext cx="4316507" cy="646331"/>
          </a:xfrm>
          <a:prstGeom prst="rect">
            <a:avLst/>
          </a:prstGeom>
          <a:noFill/>
        </p:spPr>
        <p:txBody>
          <a:bodyPr wrap="square" rtlCol="0">
            <a:spAutoFit/>
          </a:bodyPr>
          <a:lstStyle/>
          <a:p>
            <a:pPr algn="ctr"/>
            <a:r>
              <a:rPr lang="zh-CN" altLang="en-US" sz="3600" b="1" dirty="0" smtClean="0">
                <a:solidFill>
                  <a:srgbClr val="FFC000"/>
                </a:solidFill>
              </a:rPr>
              <a:t>毒品的种类</a:t>
            </a:r>
            <a:endParaRPr lang="zh-CN" altLang="en-US" sz="3600" b="1" dirty="0">
              <a:solidFill>
                <a:srgbClr val="FFC000"/>
              </a:solidFill>
            </a:endParaRPr>
          </a:p>
        </p:txBody>
      </p:sp>
      <p:grpSp>
        <p:nvGrpSpPr>
          <p:cNvPr id="14" name="组合 13"/>
          <p:cNvGrpSpPr/>
          <p:nvPr/>
        </p:nvGrpSpPr>
        <p:grpSpPr>
          <a:xfrm>
            <a:off x="3922105" y="556143"/>
            <a:ext cx="859340" cy="434224"/>
            <a:chOff x="3064042" y="834189"/>
            <a:chExt cx="859340" cy="434224"/>
          </a:xfrm>
        </p:grpSpPr>
        <p:sp>
          <p:nvSpPr>
            <p:cNvPr id="2" name="燕尾形 1"/>
            <p:cNvSpPr/>
            <p:nvPr/>
          </p:nvSpPr>
          <p:spPr>
            <a:xfrm>
              <a:off x="3064042" y="834189"/>
              <a:ext cx="434224" cy="434224"/>
            </a:xfrm>
            <a:prstGeom prst="chevron">
              <a:avLst>
                <a:gd name="adj" fmla="val 47829"/>
              </a:avLst>
            </a:prstGeom>
            <a:solidFill>
              <a:srgbClr val="0A6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燕尾形 22"/>
            <p:cNvSpPr/>
            <p:nvPr/>
          </p:nvSpPr>
          <p:spPr>
            <a:xfrm>
              <a:off x="3489158" y="834189"/>
              <a:ext cx="434224" cy="434224"/>
            </a:xfrm>
            <a:prstGeom prst="chevron">
              <a:avLst>
                <a:gd name="adj" fmla="val 47829"/>
              </a:avLst>
            </a:prstGeom>
            <a:solidFill>
              <a:srgbClr val="9FE6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pic>
        <p:nvPicPr>
          <p:cNvPr id="3" name="图片 2"/>
          <p:cNvPicPr>
            <a:picLocks noChangeAspect="1"/>
          </p:cNvPicPr>
          <p:nvPr/>
        </p:nvPicPr>
        <p:blipFill>
          <a:blip r:embed="rId3" cstate="print"/>
          <a:stretch>
            <a:fillRect/>
          </a:stretch>
        </p:blipFill>
        <p:spPr>
          <a:xfrm>
            <a:off x="4629105" y="1213669"/>
            <a:ext cx="2145814" cy="1717592"/>
          </a:xfrm>
          <a:prstGeom prst="ellipse">
            <a:avLst/>
          </a:prstGeom>
        </p:spPr>
      </p:pic>
      <p:pic>
        <p:nvPicPr>
          <p:cNvPr id="5" name="图片 4"/>
          <p:cNvPicPr>
            <a:picLocks noChangeAspect="1"/>
          </p:cNvPicPr>
          <p:nvPr/>
        </p:nvPicPr>
        <p:blipFill>
          <a:blip r:embed="rId4" cstate="print"/>
          <a:stretch>
            <a:fillRect/>
          </a:stretch>
        </p:blipFill>
        <p:spPr>
          <a:xfrm>
            <a:off x="4653375" y="3031193"/>
            <a:ext cx="2132974" cy="1654568"/>
          </a:xfrm>
          <a:prstGeom prst="hexagon">
            <a:avLst/>
          </a:prstGeom>
        </p:spPr>
      </p:pic>
      <p:pic>
        <p:nvPicPr>
          <p:cNvPr id="16" name="图片 15"/>
          <p:cNvPicPr>
            <a:picLocks noChangeAspect="1"/>
          </p:cNvPicPr>
          <p:nvPr/>
        </p:nvPicPr>
        <p:blipFill>
          <a:blip r:embed="rId5" cstate="print"/>
          <a:stretch>
            <a:fillRect/>
          </a:stretch>
        </p:blipFill>
        <p:spPr>
          <a:xfrm>
            <a:off x="4629105" y="4787606"/>
            <a:ext cx="2266191" cy="1554137"/>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wipe(down)">
                                      <p:cBhvr>
                                        <p:cTn id="14" dur="500"/>
                                        <p:tgtEl>
                                          <p:spTgt spid="25"/>
                                        </p:tgtEl>
                                      </p:cBhvr>
                                    </p:animEffect>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heel(1)">
                                      <p:cBhvr>
                                        <p:cTn id="19" dur="20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45" presetClass="entr" presetSubtype="0" fill="hold" grpId="0" nodeType="click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fade">
                                      <p:cBhvr>
                                        <p:cTn id="24" dur="2000"/>
                                        <p:tgtEl>
                                          <p:spTgt spid="26"/>
                                        </p:tgtEl>
                                      </p:cBhvr>
                                    </p:animEffect>
                                    <p:anim calcmode="lin" valueType="num">
                                      <p:cBhvr>
                                        <p:cTn id="25" dur="2000" fill="hold"/>
                                        <p:tgtEl>
                                          <p:spTgt spid="26"/>
                                        </p:tgtEl>
                                        <p:attrNameLst>
                                          <p:attrName>ppt_w</p:attrName>
                                        </p:attrNameLst>
                                      </p:cBhvr>
                                      <p:tavLst>
                                        <p:tav tm="0" fmla="#ppt_w*sin(2.5*pi*$)">
                                          <p:val>
                                            <p:fltVal val="0"/>
                                          </p:val>
                                        </p:tav>
                                        <p:tav tm="100000">
                                          <p:val>
                                            <p:fltVal val="1"/>
                                          </p:val>
                                        </p:tav>
                                      </p:tavLst>
                                    </p:anim>
                                    <p:anim calcmode="lin" valueType="num">
                                      <p:cBhvr>
                                        <p:cTn id="26" dur="2000" fill="hold"/>
                                        <p:tgtEl>
                                          <p:spTgt spid="26"/>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grpId="0" nodeType="click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fade">
                                      <p:cBhvr>
                                        <p:cTn id="36" dur="1000"/>
                                        <p:tgtEl>
                                          <p:spTgt spid="27"/>
                                        </p:tgtEl>
                                      </p:cBhvr>
                                    </p:animEffect>
                                    <p:anim calcmode="lin" valueType="num">
                                      <p:cBhvr>
                                        <p:cTn id="37" dur="1000" fill="hold"/>
                                        <p:tgtEl>
                                          <p:spTgt spid="27"/>
                                        </p:tgtEl>
                                        <p:attrNameLst>
                                          <p:attrName>ppt_x</p:attrName>
                                        </p:attrNameLst>
                                      </p:cBhvr>
                                      <p:tavLst>
                                        <p:tav tm="0">
                                          <p:val>
                                            <p:strVal val="#ppt_x"/>
                                          </p:val>
                                        </p:tav>
                                        <p:tav tm="100000">
                                          <p:val>
                                            <p:strVal val="#ppt_x"/>
                                          </p:val>
                                        </p:tav>
                                      </p:tavLst>
                                    </p:anim>
                                    <p:anim calcmode="lin" valueType="num">
                                      <p:cBhvr>
                                        <p:cTn id="38"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64342" y="3541949"/>
            <a:ext cx="3204550" cy="454533"/>
            <a:chOff x="6191601" y="2351665"/>
            <a:chExt cx="2538072" cy="360000"/>
          </a:xfrm>
        </p:grpSpPr>
        <p:sp>
          <p:nvSpPr>
            <p:cNvPr id="3" name="矩形 2"/>
            <p:cNvSpPr/>
            <p:nvPr/>
          </p:nvSpPr>
          <p:spPr>
            <a:xfrm>
              <a:off x="6191601" y="2351665"/>
              <a:ext cx="2538072" cy="360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4" name="文本框 3"/>
            <p:cNvSpPr txBox="1"/>
            <p:nvPr/>
          </p:nvSpPr>
          <p:spPr>
            <a:xfrm>
              <a:off x="6640831" y="2396227"/>
              <a:ext cx="1632447" cy="292519"/>
            </a:xfrm>
            <a:prstGeom prst="rect">
              <a:avLst/>
            </a:prstGeom>
            <a:noFill/>
          </p:spPr>
          <p:txBody>
            <a:bodyPr wrap="square" rtlCol="0">
              <a:spAutoFit/>
            </a:bodyPr>
            <a:lstStyle/>
            <a:p>
              <a:pPr algn="ctr"/>
              <a:r>
                <a:rPr lang="zh-CN" altLang="en-US" dirty="0" smtClean="0">
                  <a:solidFill>
                    <a:schemeClr val="bg1"/>
                  </a:solidFill>
                </a:rPr>
                <a:t>吗啡</a:t>
              </a:r>
            </a:p>
          </p:txBody>
        </p:sp>
      </p:grpSp>
      <p:grpSp>
        <p:nvGrpSpPr>
          <p:cNvPr id="8" name="组合 7"/>
          <p:cNvGrpSpPr/>
          <p:nvPr/>
        </p:nvGrpSpPr>
        <p:grpSpPr>
          <a:xfrm>
            <a:off x="8102715" y="679807"/>
            <a:ext cx="3409382" cy="580942"/>
            <a:chOff x="6253851" y="2351665"/>
            <a:chExt cx="2538074" cy="365649"/>
          </a:xfrm>
        </p:grpSpPr>
        <p:sp>
          <p:nvSpPr>
            <p:cNvPr id="9" name="矩形 8"/>
            <p:cNvSpPr/>
            <p:nvPr/>
          </p:nvSpPr>
          <p:spPr>
            <a:xfrm>
              <a:off x="6253851" y="2351665"/>
              <a:ext cx="2538074" cy="360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0" name="文本框 9"/>
            <p:cNvSpPr txBox="1"/>
            <p:nvPr/>
          </p:nvSpPr>
          <p:spPr>
            <a:xfrm>
              <a:off x="6706664" y="2351665"/>
              <a:ext cx="1632447" cy="365649"/>
            </a:xfrm>
            <a:prstGeom prst="rect">
              <a:avLst/>
            </a:prstGeom>
            <a:noFill/>
          </p:spPr>
          <p:txBody>
            <a:bodyPr wrap="square" rtlCol="0">
              <a:spAutoFit/>
            </a:bodyPr>
            <a:lstStyle/>
            <a:p>
              <a:pPr algn="ctr"/>
              <a:r>
                <a:rPr lang="zh-CN" altLang="en-US" sz="2400" dirty="0" smtClean="0">
                  <a:solidFill>
                    <a:schemeClr val="bg1"/>
                  </a:solidFill>
                </a:rPr>
                <a:t>古柯</a:t>
              </a:r>
            </a:p>
          </p:txBody>
        </p:sp>
      </p:grpSp>
      <p:grpSp>
        <p:nvGrpSpPr>
          <p:cNvPr id="21" name="组合 20"/>
          <p:cNvGrpSpPr/>
          <p:nvPr/>
        </p:nvGrpSpPr>
        <p:grpSpPr>
          <a:xfrm>
            <a:off x="567820" y="178927"/>
            <a:ext cx="2710193" cy="646331"/>
            <a:chOff x="513810" y="316630"/>
            <a:chExt cx="2710193" cy="646331"/>
          </a:xfrm>
        </p:grpSpPr>
        <p:sp>
          <p:nvSpPr>
            <p:cNvPr id="22" name="文本框 21"/>
            <p:cNvSpPr txBox="1"/>
            <p:nvPr/>
          </p:nvSpPr>
          <p:spPr>
            <a:xfrm>
              <a:off x="731013" y="316630"/>
              <a:ext cx="2492990" cy="646331"/>
            </a:xfrm>
            <a:prstGeom prst="rect">
              <a:avLst/>
            </a:prstGeom>
            <a:noFill/>
          </p:spPr>
          <p:txBody>
            <a:bodyPr wrap="none" rtlCol="0">
              <a:spAutoFit/>
            </a:bodyPr>
            <a:lstStyle/>
            <a:p>
              <a:r>
                <a:rPr lang="zh-CN" altLang="en-US" sz="3600" b="1" dirty="0" smtClean="0">
                  <a:solidFill>
                    <a:srgbClr val="FFC000"/>
                  </a:solidFill>
                </a:rPr>
                <a:t>毒品的种类</a:t>
              </a:r>
              <a:endParaRPr lang="zh-CN" altLang="en-US" sz="2000" dirty="0"/>
            </a:p>
          </p:txBody>
        </p:sp>
        <p:sp>
          <p:nvSpPr>
            <p:cNvPr id="23" name="等腰三角形 22"/>
            <p:cNvSpPr/>
            <p:nvPr/>
          </p:nvSpPr>
          <p:spPr>
            <a:xfrm rot="5400000">
              <a:off x="498366" y="511833"/>
              <a:ext cx="223931" cy="193044"/>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0" name="图片 19"/>
          <p:cNvPicPr>
            <a:picLocks noChangeAspect="1"/>
          </p:cNvPicPr>
          <p:nvPr/>
        </p:nvPicPr>
        <p:blipFill>
          <a:blip r:embed="rId2" cstate="print"/>
          <a:stretch>
            <a:fillRect/>
          </a:stretch>
        </p:blipFill>
        <p:spPr>
          <a:xfrm>
            <a:off x="664342" y="4066036"/>
            <a:ext cx="3205014" cy="2273499"/>
          </a:xfrm>
          <a:prstGeom prst="rect">
            <a:avLst/>
          </a:prstGeom>
        </p:spPr>
      </p:pic>
      <p:sp>
        <p:nvSpPr>
          <p:cNvPr id="24" name="文本框 23"/>
          <p:cNvSpPr txBox="1"/>
          <p:nvPr/>
        </p:nvSpPr>
        <p:spPr>
          <a:xfrm>
            <a:off x="112709" y="956626"/>
            <a:ext cx="4119982" cy="2585323"/>
          </a:xfrm>
          <a:prstGeom prst="rect">
            <a:avLst/>
          </a:prstGeom>
          <a:noFill/>
          <a:ln>
            <a:solidFill>
              <a:schemeClr val="bg1">
                <a:lumMod val="75000"/>
              </a:schemeClr>
            </a:solidFill>
          </a:ln>
        </p:spPr>
        <p:txBody>
          <a:bodyPr wrap="square" rtlCol="0">
            <a:spAutoFit/>
          </a:bodyPr>
          <a:lstStyle/>
          <a:p>
            <a:r>
              <a:rPr lang="zh-CN" altLang="en-US" dirty="0" smtClean="0">
                <a:solidFill>
                  <a:srgbClr val="FFD302"/>
                </a:solidFill>
              </a:rPr>
              <a:t>     吗啡</a:t>
            </a:r>
            <a:r>
              <a:rPr lang="zh-CN" altLang="en-US" dirty="0">
                <a:solidFill>
                  <a:srgbClr val="FFD302"/>
                </a:solidFill>
              </a:rPr>
              <a:t>是从鸦片中分离出来的一种生物碱</a:t>
            </a:r>
            <a:r>
              <a:rPr lang="en-US" altLang="zh-CN" dirty="0">
                <a:solidFill>
                  <a:srgbClr val="FFD302"/>
                </a:solidFill>
              </a:rPr>
              <a:t>,</a:t>
            </a:r>
            <a:r>
              <a:rPr lang="zh-CN" altLang="en-US" dirty="0">
                <a:solidFill>
                  <a:srgbClr val="FFD302"/>
                </a:solidFill>
              </a:rPr>
              <a:t>在鸦片中</a:t>
            </a:r>
            <a:r>
              <a:rPr lang="zh-CN" altLang="en-US" dirty="0" smtClean="0">
                <a:solidFill>
                  <a:srgbClr val="FFD302"/>
                </a:solidFill>
              </a:rPr>
              <a:t>含量</a:t>
            </a:r>
            <a:r>
              <a:rPr lang="en-US" altLang="zh-CN" dirty="0" smtClean="0">
                <a:solidFill>
                  <a:srgbClr val="FFD302"/>
                </a:solidFill>
              </a:rPr>
              <a:t>10</a:t>
            </a:r>
            <a:r>
              <a:rPr lang="en-US" altLang="zh-CN" dirty="0">
                <a:solidFill>
                  <a:srgbClr val="FFD302"/>
                </a:solidFill>
              </a:rPr>
              <a:t>%</a:t>
            </a:r>
            <a:r>
              <a:rPr lang="zh-CN" altLang="en-US" dirty="0">
                <a:solidFill>
                  <a:srgbClr val="FFD302"/>
                </a:solidFill>
              </a:rPr>
              <a:t>左右</a:t>
            </a:r>
            <a:r>
              <a:rPr lang="en-US" altLang="zh-CN" dirty="0">
                <a:solidFill>
                  <a:srgbClr val="FFD302"/>
                </a:solidFill>
              </a:rPr>
              <a:t>,</a:t>
            </a:r>
            <a:r>
              <a:rPr lang="zh-CN" altLang="en-US" dirty="0">
                <a:solidFill>
                  <a:srgbClr val="FFD302"/>
                </a:solidFill>
              </a:rPr>
              <a:t>为无色或白色结晶粉末状</a:t>
            </a:r>
            <a:r>
              <a:rPr lang="en-US" altLang="zh-CN" dirty="0">
                <a:solidFill>
                  <a:srgbClr val="FFD302"/>
                </a:solidFill>
              </a:rPr>
              <a:t>,</a:t>
            </a:r>
            <a:r>
              <a:rPr lang="zh-CN" altLang="en-US" dirty="0">
                <a:solidFill>
                  <a:srgbClr val="FFD302"/>
                </a:solidFill>
              </a:rPr>
              <a:t>具有镇痛、催眠</a:t>
            </a:r>
            <a:r>
              <a:rPr lang="zh-CN" altLang="en-US" dirty="0" smtClean="0">
                <a:solidFill>
                  <a:srgbClr val="FFD302"/>
                </a:solidFill>
              </a:rPr>
              <a:t>、止咳</a:t>
            </a:r>
            <a:r>
              <a:rPr lang="zh-CN" altLang="en-US" dirty="0">
                <a:solidFill>
                  <a:srgbClr val="FFD302"/>
                </a:solidFill>
              </a:rPr>
              <a:t>、止泻等作用</a:t>
            </a:r>
            <a:r>
              <a:rPr lang="en-US" altLang="zh-CN" dirty="0">
                <a:solidFill>
                  <a:srgbClr val="FFD302"/>
                </a:solidFill>
              </a:rPr>
              <a:t>,</a:t>
            </a:r>
            <a:r>
              <a:rPr lang="zh-CN" altLang="en-US" dirty="0">
                <a:solidFill>
                  <a:srgbClr val="FFD302"/>
                </a:solidFill>
              </a:rPr>
              <a:t>吸食后会产生欣快感</a:t>
            </a:r>
            <a:r>
              <a:rPr lang="en-US" altLang="zh-CN" dirty="0">
                <a:solidFill>
                  <a:srgbClr val="FFD302"/>
                </a:solidFill>
              </a:rPr>
              <a:t>,</a:t>
            </a:r>
            <a:r>
              <a:rPr lang="zh-CN" altLang="en-US" dirty="0">
                <a:solidFill>
                  <a:srgbClr val="FFD302"/>
                </a:solidFill>
              </a:rPr>
              <a:t>比鸦片</a:t>
            </a:r>
            <a:r>
              <a:rPr lang="zh-CN" altLang="en-US" dirty="0" smtClean="0">
                <a:solidFill>
                  <a:srgbClr val="FFD302"/>
                </a:solidFill>
              </a:rPr>
              <a:t>容易成瘾</a:t>
            </a:r>
            <a:r>
              <a:rPr lang="zh-CN" altLang="en-US" dirty="0">
                <a:solidFill>
                  <a:srgbClr val="FFD302"/>
                </a:solidFill>
              </a:rPr>
              <a:t>。长期使用会引起精神失常、谵妄和幻想</a:t>
            </a:r>
            <a:r>
              <a:rPr lang="en-US" altLang="zh-CN" dirty="0">
                <a:solidFill>
                  <a:srgbClr val="FFD302"/>
                </a:solidFill>
              </a:rPr>
              <a:t>,</a:t>
            </a:r>
            <a:r>
              <a:rPr lang="zh-CN" altLang="en-US" dirty="0">
                <a:solidFill>
                  <a:srgbClr val="FFD302"/>
                </a:solidFill>
              </a:rPr>
              <a:t>过量</a:t>
            </a:r>
            <a:r>
              <a:rPr lang="zh-CN" altLang="en-US" dirty="0" smtClean="0">
                <a:solidFill>
                  <a:srgbClr val="FFD302"/>
                </a:solidFill>
              </a:rPr>
              <a:t>使用</a:t>
            </a:r>
            <a:r>
              <a:rPr lang="zh-CN" altLang="en-US" dirty="0">
                <a:solidFill>
                  <a:srgbClr val="FFD302"/>
                </a:solidFill>
              </a:rPr>
              <a:t>会导致呼吸衰竭而死亡。历史上它曾被用做</a:t>
            </a:r>
            <a:r>
              <a:rPr lang="zh-CN" altLang="en-US" dirty="0" smtClean="0">
                <a:solidFill>
                  <a:srgbClr val="FFD302"/>
                </a:solidFill>
              </a:rPr>
              <a:t>精神药品戒</a:t>
            </a:r>
            <a:r>
              <a:rPr lang="zh-CN" altLang="en-US" dirty="0">
                <a:solidFill>
                  <a:srgbClr val="FFD302"/>
                </a:solidFill>
              </a:rPr>
              <a:t>断鸦片</a:t>
            </a:r>
            <a:r>
              <a:rPr lang="en-US" altLang="zh-CN" dirty="0">
                <a:solidFill>
                  <a:srgbClr val="FFD302"/>
                </a:solidFill>
              </a:rPr>
              <a:t>,</a:t>
            </a:r>
            <a:r>
              <a:rPr lang="zh-CN" altLang="en-US" dirty="0">
                <a:solidFill>
                  <a:srgbClr val="FFD302"/>
                </a:solidFill>
              </a:rPr>
              <a:t>但由于其副作用过大</a:t>
            </a:r>
            <a:r>
              <a:rPr lang="en-US" altLang="zh-CN" dirty="0">
                <a:solidFill>
                  <a:srgbClr val="FFD302"/>
                </a:solidFill>
              </a:rPr>
              <a:t>,</a:t>
            </a:r>
            <a:r>
              <a:rPr lang="zh-CN" altLang="en-US" dirty="0">
                <a:solidFill>
                  <a:srgbClr val="FFD302"/>
                </a:solidFill>
              </a:rPr>
              <a:t>最终被定为毒品。</a:t>
            </a:r>
          </a:p>
        </p:txBody>
      </p:sp>
      <p:pic>
        <p:nvPicPr>
          <p:cNvPr id="25" name="图片 24"/>
          <p:cNvPicPr>
            <a:picLocks noChangeAspect="1"/>
          </p:cNvPicPr>
          <p:nvPr/>
        </p:nvPicPr>
        <p:blipFill>
          <a:blip r:embed="rId3" cstate="print"/>
          <a:stretch>
            <a:fillRect/>
          </a:stretch>
        </p:blipFill>
        <p:spPr>
          <a:xfrm>
            <a:off x="4538345" y="506730"/>
            <a:ext cx="3057525" cy="5941695"/>
          </a:xfrm>
          <a:prstGeom prst="roundRect">
            <a:avLst/>
          </a:prstGeom>
        </p:spPr>
      </p:pic>
      <p:sp>
        <p:nvSpPr>
          <p:cNvPr id="26" name="矩形 25"/>
          <p:cNvSpPr/>
          <p:nvPr/>
        </p:nvSpPr>
        <p:spPr>
          <a:xfrm>
            <a:off x="7924947" y="1389080"/>
            <a:ext cx="3764885" cy="5262979"/>
          </a:xfrm>
          <a:prstGeom prst="rect">
            <a:avLst/>
          </a:prstGeom>
        </p:spPr>
        <p:txBody>
          <a:bodyPr wrap="square">
            <a:spAutoFit/>
          </a:bodyPr>
          <a:lstStyle/>
          <a:p>
            <a:r>
              <a:rPr lang="zh-CN" altLang="en-US" sz="2400" dirty="0" smtClean="0">
                <a:solidFill>
                  <a:srgbClr val="088F66"/>
                </a:solidFill>
                <a:latin typeface="华文仿宋" panose="02010600040101010101" pitchFamily="2" charset="-122"/>
                <a:ea typeface="华文仿宋" panose="02010600040101010101" pitchFamily="2" charset="-122"/>
              </a:rPr>
              <a:t>     古柯</a:t>
            </a:r>
            <a:r>
              <a:rPr lang="zh-CN" altLang="en-US" sz="2400" dirty="0">
                <a:solidFill>
                  <a:srgbClr val="088F66"/>
                </a:solidFill>
                <a:latin typeface="华文仿宋" panose="02010600040101010101" pitchFamily="2" charset="-122"/>
                <a:ea typeface="华文仿宋" panose="02010600040101010101" pitchFamily="2" charset="-122"/>
              </a:rPr>
              <a:t>是生长在美洲大陆、亚洲东南部及非洲等地的热带灌木</a:t>
            </a:r>
            <a:r>
              <a:rPr lang="en-US" altLang="zh-CN" sz="2400" dirty="0">
                <a:solidFill>
                  <a:srgbClr val="088F66"/>
                </a:solidFill>
                <a:latin typeface="华文仿宋" panose="02010600040101010101" pitchFamily="2" charset="-122"/>
                <a:ea typeface="华文仿宋" panose="02010600040101010101" pitchFamily="2" charset="-122"/>
              </a:rPr>
              <a:t>,</a:t>
            </a:r>
            <a:r>
              <a:rPr lang="zh-CN" altLang="en-US" sz="2400" dirty="0">
                <a:solidFill>
                  <a:srgbClr val="088F66"/>
                </a:solidFill>
                <a:latin typeface="华文仿宋" panose="02010600040101010101" pitchFamily="2" charset="-122"/>
                <a:ea typeface="华文仿宋" panose="02010600040101010101" pitchFamily="2" charset="-122"/>
              </a:rPr>
              <a:t>尤为南美洲的传统种植物。古柯树株高</a:t>
            </a:r>
            <a:r>
              <a:rPr lang="en-US" altLang="zh-CN" sz="2400" dirty="0">
                <a:solidFill>
                  <a:srgbClr val="088F66"/>
                </a:solidFill>
                <a:latin typeface="华文仿宋" panose="02010600040101010101" pitchFamily="2" charset="-122"/>
                <a:ea typeface="华文仿宋" panose="02010600040101010101" pitchFamily="2" charset="-122"/>
              </a:rPr>
              <a:t>1.5- 3</a:t>
            </a:r>
            <a:r>
              <a:rPr lang="zh-CN" altLang="en-US" sz="2400" dirty="0">
                <a:solidFill>
                  <a:srgbClr val="088F66"/>
                </a:solidFill>
                <a:latin typeface="华文仿宋" panose="02010600040101010101" pitchFamily="2" charset="-122"/>
                <a:ea typeface="华文仿宋" panose="02010600040101010101" pitchFamily="2" charset="-122"/>
              </a:rPr>
              <a:t>米</a:t>
            </a:r>
            <a:r>
              <a:rPr lang="en-US" altLang="zh-CN" sz="2400" dirty="0">
                <a:solidFill>
                  <a:srgbClr val="088F66"/>
                </a:solidFill>
                <a:latin typeface="华文仿宋" panose="02010600040101010101" pitchFamily="2" charset="-122"/>
                <a:ea typeface="华文仿宋" panose="02010600040101010101" pitchFamily="2" charset="-122"/>
              </a:rPr>
              <a:t>,</a:t>
            </a:r>
            <a:r>
              <a:rPr lang="zh-CN" altLang="en-US" sz="2400" dirty="0">
                <a:solidFill>
                  <a:srgbClr val="088F66"/>
                </a:solidFill>
                <a:latin typeface="华文仿宋" panose="02010600040101010101" pitchFamily="2" charset="-122"/>
                <a:ea typeface="华文仿宋" panose="02010600040101010101" pitchFamily="2" charset="-122"/>
              </a:rPr>
              <a:t>生长周期为</a:t>
            </a:r>
            <a:r>
              <a:rPr lang="en-US" altLang="zh-CN" sz="2400" dirty="0">
                <a:solidFill>
                  <a:srgbClr val="088F66"/>
                </a:solidFill>
                <a:latin typeface="华文仿宋" panose="02010600040101010101" pitchFamily="2" charset="-122"/>
                <a:ea typeface="华文仿宋" panose="02010600040101010101" pitchFamily="2" charset="-122"/>
              </a:rPr>
              <a:t>30- 40</a:t>
            </a:r>
            <a:r>
              <a:rPr lang="zh-CN" altLang="en-US" sz="2400" dirty="0">
                <a:solidFill>
                  <a:srgbClr val="088F66"/>
                </a:solidFill>
                <a:latin typeface="华文仿宋" panose="02010600040101010101" pitchFamily="2" charset="-122"/>
                <a:ea typeface="华文仿宋" panose="02010600040101010101" pitchFamily="2" charset="-122"/>
              </a:rPr>
              <a:t>年 </a:t>
            </a:r>
            <a:r>
              <a:rPr lang="en-US" altLang="zh-CN" sz="2400" dirty="0">
                <a:solidFill>
                  <a:srgbClr val="088F66"/>
                </a:solidFill>
                <a:latin typeface="华文仿宋" panose="02010600040101010101" pitchFamily="2" charset="-122"/>
                <a:ea typeface="华文仿宋" panose="02010600040101010101" pitchFamily="2" charset="-122"/>
              </a:rPr>
              <a:t>,</a:t>
            </a:r>
            <a:r>
              <a:rPr lang="zh-CN" altLang="en-US" sz="2400" dirty="0">
                <a:solidFill>
                  <a:srgbClr val="088F66"/>
                </a:solidFill>
                <a:latin typeface="华文仿宋" panose="02010600040101010101" pitchFamily="2" charset="-122"/>
                <a:ea typeface="华文仿宋" panose="02010600040101010101" pitchFamily="2" charset="-122"/>
              </a:rPr>
              <a:t>每年可采摘古柯叶</a:t>
            </a:r>
            <a:r>
              <a:rPr lang="en-US" altLang="zh-CN" sz="2400" dirty="0">
                <a:solidFill>
                  <a:srgbClr val="088F66"/>
                </a:solidFill>
                <a:latin typeface="华文仿宋" panose="02010600040101010101" pitchFamily="2" charset="-122"/>
                <a:ea typeface="华文仿宋" panose="02010600040101010101" pitchFamily="2" charset="-122"/>
              </a:rPr>
              <a:t>3- 4</a:t>
            </a:r>
            <a:r>
              <a:rPr lang="zh-CN" altLang="en-US" sz="2400" dirty="0">
                <a:solidFill>
                  <a:srgbClr val="088F66"/>
                </a:solidFill>
                <a:latin typeface="华文仿宋" panose="02010600040101010101" pitchFamily="2" charset="-122"/>
                <a:ea typeface="华文仿宋" panose="02010600040101010101" pitchFamily="2" charset="-122"/>
              </a:rPr>
              <a:t>次。 古柯叶是提取古柯类毒品的重要物质，曾为古印第安人习惯性咀嚼</a:t>
            </a:r>
            <a:r>
              <a:rPr lang="en-US" altLang="zh-CN" sz="2400" dirty="0">
                <a:solidFill>
                  <a:srgbClr val="088F66"/>
                </a:solidFill>
                <a:latin typeface="华文仿宋" panose="02010600040101010101" pitchFamily="2" charset="-122"/>
                <a:ea typeface="华文仿宋" panose="02010600040101010101" pitchFamily="2" charset="-122"/>
              </a:rPr>
              <a:t>,</a:t>
            </a:r>
            <a:r>
              <a:rPr lang="zh-CN" altLang="en-US" sz="2400" dirty="0">
                <a:solidFill>
                  <a:srgbClr val="088F66"/>
                </a:solidFill>
                <a:latin typeface="华文仿宋" panose="02010600040101010101" pitchFamily="2" charset="-122"/>
                <a:ea typeface="华文仿宋" panose="02010600040101010101" pitchFamily="2" charset="-122"/>
              </a:rPr>
              <a:t>并被用于治疗某些慢性病，但很快其毒害作用就得到科学证实。从古柯叶中可分离出</a:t>
            </a:r>
          </a:p>
          <a:p>
            <a:r>
              <a:rPr lang="zh-CN" altLang="en-US" sz="2400" dirty="0">
                <a:solidFill>
                  <a:srgbClr val="088F66"/>
                </a:solidFill>
                <a:latin typeface="华文仿宋" panose="02010600040101010101" pitchFamily="2" charset="-122"/>
                <a:ea typeface="华文仿宋" panose="02010600040101010101" pitchFamily="2" charset="-122"/>
              </a:rPr>
              <a:t>一种最主要的生物碱一可卡因</a:t>
            </a:r>
            <a:r>
              <a:rPr lang="zh-CN" altLang="en-US" sz="2400" dirty="0">
                <a:latin typeface="华文仿宋" panose="02010600040101010101" pitchFamily="2" charset="-122"/>
                <a:ea typeface="华文仿宋" panose="02010600040101010101" pitchFamily="2" charset="-122"/>
              </a:rPr>
              <a:t>。</a:t>
            </a: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circle(in)">
                                      <p:cBhvr>
                                        <p:cTn id="12" dur="20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1000" fill="hold"/>
                                        <p:tgtEl>
                                          <p:spTgt spid="8"/>
                                        </p:tgtEl>
                                        <p:attrNameLst>
                                          <p:attrName>ppt_w</p:attrName>
                                        </p:attrNameLst>
                                      </p:cBhvr>
                                      <p:tavLst>
                                        <p:tav tm="0">
                                          <p:val>
                                            <p:fltVal val="0"/>
                                          </p:val>
                                        </p:tav>
                                        <p:tav tm="100000">
                                          <p:val>
                                            <p:strVal val="#ppt_w"/>
                                          </p:val>
                                        </p:tav>
                                      </p:tavLst>
                                    </p:anim>
                                    <p:anim calcmode="lin" valueType="num">
                                      <p:cBhvr>
                                        <p:cTn id="18" dur="1000" fill="hold"/>
                                        <p:tgtEl>
                                          <p:spTgt spid="8"/>
                                        </p:tgtEl>
                                        <p:attrNameLst>
                                          <p:attrName>ppt_h</p:attrName>
                                        </p:attrNameLst>
                                      </p:cBhvr>
                                      <p:tavLst>
                                        <p:tav tm="0">
                                          <p:val>
                                            <p:fltVal val="0"/>
                                          </p:val>
                                        </p:tav>
                                        <p:tav tm="100000">
                                          <p:val>
                                            <p:strVal val="#ppt_h"/>
                                          </p:val>
                                        </p:tav>
                                      </p:tavLst>
                                    </p:anim>
                                    <p:anim calcmode="lin" valueType="num">
                                      <p:cBhvr>
                                        <p:cTn id="19" dur="1000" fill="hold"/>
                                        <p:tgtEl>
                                          <p:spTgt spid="8"/>
                                        </p:tgtEl>
                                        <p:attrNameLst>
                                          <p:attrName>style.rotation</p:attrName>
                                        </p:attrNameLst>
                                      </p:cBhvr>
                                      <p:tavLst>
                                        <p:tav tm="0">
                                          <p:val>
                                            <p:fltVal val="90"/>
                                          </p:val>
                                        </p:tav>
                                        <p:tav tm="100000">
                                          <p:val>
                                            <p:fltVal val="0"/>
                                          </p:val>
                                        </p:tav>
                                      </p:tavLst>
                                    </p:anim>
                                    <p:animEffect transition="in" filter="fade">
                                      <p:cBhvr>
                                        <p:cTn id="20" dur="10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grpId="0" nodeType="click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barn(inVertical)">
                                      <p:cBhvr>
                                        <p:cTn id="2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60199" y="2831869"/>
            <a:ext cx="11045710" cy="70968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3" name="矩形 2"/>
          <p:cNvSpPr/>
          <p:nvPr/>
        </p:nvSpPr>
        <p:spPr>
          <a:xfrm>
            <a:off x="580578" y="3508924"/>
            <a:ext cx="11045710" cy="7096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nvGrpSpPr>
          <p:cNvPr id="6" name="组合 5"/>
          <p:cNvGrpSpPr/>
          <p:nvPr/>
        </p:nvGrpSpPr>
        <p:grpSpPr>
          <a:xfrm>
            <a:off x="5663969" y="2912581"/>
            <a:ext cx="1493055" cy="523220"/>
            <a:chOff x="7003518" y="706282"/>
            <a:chExt cx="1136061" cy="398117"/>
          </a:xfrm>
        </p:grpSpPr>
        <p:sp>
          <p:nvSpPr>
            <p:cNvPr id="7" name="文本框 6"/>
            <p:cNvSpPr txBox="1"/>
            <p:nvPr/>
          </p:nvSpPr>
          <p:spPr>
            <a:xfrm>
              <a:off x="7003518" y="706282"/>
              <a:ext cx="960164" cy="398117"/>
            </a:xfrm>
            <a:prstGeom prst="rect">
              <a:avLst/>
            </a:prstGeom>
            <a:noFill/>
          </p:spPr>
          <p:txBody>
            <a:bodyPr wrap="none" rtlCol="0">
              <a:spAutoFit/>
            </a:bodyPr>
            <a:lstStyle/>
            <a:p>
              <a:pPr algn="r"/>
              <a:r>
                <a:rPr lang="zh-CN" altLang="en-US" sz="2800" dirty="0" smtClean="0">
                  <a:solidFill>
                    <a:schemeClr val="bg1"/>
                  </a:solidFill>
                </a:rPr>
                <a:t>杜冷丁</a:t>
              </a:r>
            </a:p>
          </p:txBody>
        </p:sp>
        <p:sp>
          <p:nvSpPr>
            <p:cNvPr id="8" name="等腰三角形 7"/>
            <p:cNvSpPr/>
            <p:nvPr/>
          </p:nvSpPr>
          <p:spPr>
            <a:xfrm rot="16200000" flipV="1">
              <a:off x="8016597" y="839808"/>
              <a:ext cx="132091" cy="113872"/>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grpSp>
        <p:nvGrpSpPr>
          <p:cNvPr id="9" name="组合 8"/>
          <p:cNvGrpSpPr/>
          <p:nvPr/>
        </p:nvGrpSpPr>
        <p:grpSpPr>
          <a:xfrm>
            <a:off x="5028667" y="3622274"/>
            <a:ext cx="1482446" cy="523220"/>
            <a:chOff x="6454082" y="697685"/>
            <a:chExt cx="1127990" cy="398117"/>
          </a:xfrm>
        </p:grpSpPr>
        <p:sp>
          <p:nvSpPr>
            <p:cNvPr id="10" name="文本框 9"/>
            <p:cNvSpPr txBox="1"/>
            <p:nvPr/>
          </p:nvSpPr>
          <p:spPr>
            <a:xfrm>
              <a:off x="6621907" y="697685"/>
              <a:ext cx="960165" cy="398117"/>
            </a:xfrm>
            <a:prstGeom prst="rect">
              <a:avLst/>
            </a:prstGeom>
            <a:noFill/>
          </p:spPr>
          <p:txBody>
            <a:bodyPr wrap="none" rtlCol="0">
              <a:spAutoFit/>
            </a:bodyPr>
            <a:lstStyle/>
            <a:p>
              <a:r>
                <a:rPr lang="zh-CN" altLang="en-US" sz="2800" dirty="0" smtClean="0">
                  <a:solidFill>
                    <a:schemeClr val="bg1"/>
                  </a:solidFill>
                </a:rPr>
                <a:t>摇头丸</a:t>
              </a:r>
            </a:p>
          </p:txBody>
        </p:sp>
        <p:sp>
          <p:nvSpPr>
            <p:cNvPr id="11" name="等腰三角形 10"/>
            <p:cNvSpPr/>
            <p:nvPr/>
          </p:nvSpPr>
          <p:spPr>
            <a:xfrm rot="5400000" flipH="1" flipV="1">
              <a:off x="6444972" y="839808"/>
              <a:ext cx="132091" cy="113872"/>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grpSp>
      <p:sp>
        <p:nvSpPr>
          <p:cNvPr id="14" name="文本框 13"/>
          <p:cNvSpPr txBox="1"/>
          <p:nvPr/>
        </p:nvSpPr>
        <p:spPr>
          <a:xfrm>
            <a:off x="5178321" y="4342463"/>
            <a:ext cx="6468345" cy="2492990"/>
          </a:xfrm>
          <a:prstGeom prst="rect">
            <a:avLst/>
          </a:prstGeom>
          <a:noFill/>
        </p:spPr>
        <p:txBody>
          <a:bodyPr wrap="square" lIns="0" rIns="0" rtlCol="0">
            <a:spAutoFit/>
          </a:bodyPr>
          <a:lstStyle/>
          <a:p>
            <a:pPr algn="just">
              <a:lnSpc>
                <a:spcPct val="150000"/>
              </a:lnSpc>
            </a:pPr>
            <a:r>
              <a:rPr lang="zh-CN" altLang="en-US" sz="1600" dirty="0" smtClean="0">
                <a:solidFill>
                  <a:schemeClr val="accent4">
                    <a:lumMod val="75000"/>
                  </a:schemeClr>
                </a:solidFill>
                <a:latin typeface="+mn-ea"/>
              </a:rPr>
              <a:t>    </a:t>
            </a:r>
            <a:r>
              <a:rPr lang="zh-CN" altLang="en-US" sz="1600" dirty="0" smtClean="0">
                <a:solidFill>
                  <a:schemeClr val="accent4">
                    <a:lumMod val="75000"/>
                  </a:schemeClr>
                </a:solidFill>
                <a:latin typeface="华文细黑" panose="02010600040101010101" pitchFamily="2" charset="-122"/>
                <a:ea typeface="华文细黑" panose="02010600040101010101" pitchFamily="2" charset="-122"/>
              </a:rPr>
              <a:t>摇头丸</a:t>
            </a:r>
            <a:r>
              <a:rPr lang="en-US" altLang="zh-CN" sz="1600" dirty="0" smtClean="0">
                <a:solidFill>
                  <a:schemeClr val="accent4">
                    <a:lumMod val="75000"/>
                  </a:schemeClr>
                </a:solidFill>
                <a:latin typeface="华文细黑" panose="02010600040101010101" pitchFamily="2" charset="-122"/>
                <a:ea typeface="华文细黑" panose="02010600040101010101" pitchFamily="2" charset="-122"/>
              </a:rPr>
              <a:t>( MDMA )</a:t>
            </a:r>
            <a:r>
              <a:rPr lang="zh-CN" altLang="en-US" sz="1600" dirty="0" smtClean="0">
                <a:solidFill>
                  <a:schemeClr val="accent4">
                    <a:lumMod val="75000"/>
                  </a:schemeClr>
                </a:solidFill>
                <a:latin typeface="华文细黑" panose="02010600040101010101" pitchFamily="2" charset="-122"/>
                <a:ea typeface="华文细黑" panose="02010600040101010101" pitchFamily="2" charset="-122"/>
              </a:rPr>
              <a:t>是冰毒的衍生物</a:t>
            </a:r>
            <a:r>
              <a:rPr lang="en-US" altLang="zh-CN" sz="1600" dirty="0" smtClean="0">
                <a:solidFill>
                  <a:schemeClr val="accent4">
                    <a:lumMod val="75000"/>
                  </a:schemeClr>
                </a:solidFill>
                <a:latin typeface="华文细黑" panose="02010600040101010101" pitchFamily="2" charset="-122"/>
                <a:ea typeface="华文细黑" panose="02010600040101010101" pitchFamily="2" charset="-122"/>
              </a:rPr>
              <a:t>,</a:t>
            </a:r>
            <a:r>
              <a:rPr lang="zh-CN" altLang="en-US" sz="1600" dirty="0" smtClean="0">
                <a:solidFill>
                  <a:schemeClr val="accent4">
                    <a:lumMod val="75000"/>
                  </a:schemeClr>
                </a:solidFill>
                <a:latin typeface="华文细黑" panose="02010600040101010101" pitchFamily="2" charset="-122"/>
                <a:ea typeface="华文细黑" panose="02010600040101010101" pitchFamily="2" charset="-122"/>
              </a:rPr>
              <a:t>以</a:t>
            </a:r>
            <a:r>
              <a:rPr lang="en-US" altLang="zh-CN" sz="1600" dirty="0" smtClean="0">
                <a:solidFill>
                  <a:schemeClr val="accent4">
                    <a:lumMod val="75000"/>
                  </a:schemeClr>
                </a:solidFill>
                <a:latin typeface="华文细黑" panose="02010600040101010101" pitchFamily="2" charset="-122"/>
                <a:ea typeface="华文细黑" panose="02010600040101010101" pitchFamily="2" charset="-122"/>
              </a:rPr>
              <a:t>MDMA</a:t>
            </a:r>
            <a:r>
              <a:rPr lang="zh-CN" altLang="en-US" sz="1600" dirty="0" smtClean="0">
                <a:solidFill>
                  <a:schemeClr val="accent4">
                    <a:lumMod val="75000"/>
                  </a:schemeClr>
                </a:solidFill>
                <a:latin typeface="华文细黑" panose="02010600040101010101" pitchFamily="2" charset="-122"/>
                <a:ea typeface="华文细黑" panose="02010600040101010101" pitchFamily="2" charset="-122"/>
              </a:rPr>
              <a:t>等苯丙胺类兴奋剂为主要成分</a:t>
            </a:r>
            <a:r>
              <a:rPr lang="en-US" altLang="zh-CN" sz="1600" dirty="0" smtClean="0">
                <a:solidFill>
                  <a:schemeClr val="accent4">
                    <a:lumMod val="75000"/>
                  </a:schemeClr>
                </a:solidFill>
                <a:latin typeface="华文细黑" panose="02010600040101010101" pitchFamily="2" charset="-122"/>
                <a:ea typeface="华文细黑" panose="02010600040101010101" pitchFamily="2" charset="-122"/>
              </a:rPr>
              <a:t>,</a:t>
            </a:r>
            <a:r>
              <a:rPr lang="zh-CN" altLang="en-US" sz="1600" dirty="0" smtClean="0">
                <a:solidFill>
                  <a:schemeClr val="accent4">
                    <a:lumMod val="75000"/>
                  </a:schemeClr>
                </a:solidFill>
                <a:latin typeface="华文细黑" panose="02010600040101010101" pitchFamily="2" charset="-122"/>
                <a:ea typeface="华文细黑" panose="02010600040101010101" pitchFamily="2" charset="-122"/>
              </a:rPr>
              <a:t>具有兴奋和致幻双重作用，滥用后可出现长时间随音乐剧烈摆动头部的现象</a:t>
            </a:r>
            <a:r>
              <a:rPr lang="en-US" altLang="zh-CN" sz="1600" dirty="0" smtClean="0">
                <a:solidFill>
                  <a:schemeClr val="accent4">
                    <a:lumMod val="75000"/>
                  </a:schemeClr>
                </a:solidFill>
                <a:latin typeface="华文细黑" panose="02010600040101010101" pitchFamily="2" charset="-122"/>
                <a:ea typeface="华文细黑" panose="02010600040101010101" pitchFamily="2" charset="-122"/>
              </a:rPr>
              <a:t>,</a:t>
            </a:r>
            <a:r>
              <a:rPr lang="zh-CN" altLang="en-US" sz="1600" dirty="0" smtClean="0">
                <a:solidFill>
                  <a:schemeClr val="accent4">
                    <a:lumMod val="75000"/>
                  </a:schemeClr>
                </a:solidFill>
                <a:latin typeface="华文细黑" panose="02010600040101010101" pitchFamily="2" charset="-122"/>
                <a:ea typeface="华文细黑" panose="02010600040101010101" pitchFamily="2" charset="-122"/>
              </a:rPr>
              <a:t>故称为摇头丸。外观多星片剂</a:t>
            </a:r>
            <a:r>
              <a:rPr lang="en-US" altLang="zh-CN" sz="1600" dirty="0" smtClean="0">
                <a:solidFill>
                  <a:schemeClr val="accent4">
                    <a:lumMod val="75000"/>
                  </a:schemeClr>
                </a:solidFill>
                <a:latin typeface="华文细黑" panose="02010600040101010101" pitchFamily="2" charset="-122"/>
                <a:ea typeface="华文细黑" panose="02010600040101010101" pitchFamily="2" charset="-122"/>
              </a:rPr>
              <a:t>,</a:t>
            </a:r>
            <a:r>
              <a:rPr lang="zh-CN" altLang="en-US" sz="1600" dirty="0" smtClean="0">
                <a:solidFill>
                  <a:schemeClr val="accent4">
                    <a:lumMod val="75000"/>
                  </a:schemeClr>
                </a:solidFill>
                <a:latin typeface="华文细黑" panose="02010600040101010101" pitchFamily="2" charset="-122"/>
                <a:ea typeface="华文细黑" panose="02010600040101010101" pitchFamily="2" charset="-122"/>
              </a:rPr>
              <a:t>五颜六色。服用后会产生中枢神经强烈兴奋</a:t>
            </a:r>
            <a:r>
              <a:rPr lang="en-US" altLang="zh-CN" sz="1600" dirty="0" smtClean="0">
                <a:solidFill>
                  <a:schemeClr val="accent4">
                    <a:lumMod val="75000"/>
                  </a:schemeClr>
                </a:solidFill>
                <a:latin typeface="华文细黑" panose="02010600040101010101" pitchFamily="2" charset="-122"/>
                <a:ea typeface="华文细黑" panose="02010600040101010101" pitchFamily="2" charset="-122"/>
              </a:rPr>
              <a:t>, </a:t>
            </a:r>
            <a:r>
              <a:rPr lang="zh-CN" altLang="en-US" sz="1600" dirty="0" smtClean="0">
                <a:solidFill>
                  <a:schemeClr val="accent4">
                    <a:lumMod val="75000"/>
                  </a:schemeClr>
                </a:solidFill>
                <a:latin typeface="华文细黑" panose="02010600040101010101" pitchFamily="2" charset="-122"/>
                <a:ea typeface="华文细黑" panose="02010600040101010101" pitchFamily="2" charset="-122"/>
              </a:rPr>
              <a:t>出现摇头和妄动</a:t>
            </a:r>
            <a:r>
              <a:rPr lang="en-US" altLang="zh-CN" sz="1600" dirty="0" smtClean="0">
                <a:solidFill>
                  <a:schemeClr val="accent4">
                    <a:lumMod val="75000"/>
                  </a:schemeClr>
                </a:solidFill>
                <a:latin typeface="华文细黑" panose="02010600040101010101" pitchFamily="2" charset="-122"/>
                <a:ea typeface="华文细黑" panose="02010600040101010101" pitchFamily="2" charset="-122"/>
              </a:rPr>
              <a:t>,</a:t>
            </a:r>
            <a:r>
              <a:rPr lang="zh-CN" altLang="en-US" sz="1600" dirty="0" smtClean="0">
                <a:solidFill>
                  <a:schemeClr val="accent4">
                    <a:lumMod val="75000"/>
                  </a:schemeClr>
                </a:solidFill>
                <a:latin typeface="华文细黑" panose="02010600040101010101" pitchFamily="2" charset="-122"/>
                <a:ea typeface="华文细黑" panose="02010600040101010101" pitchFamily="2" charset="-122"/>
              </a:rPr>
              <a:t>在幻觉作用下常常引发集体淫乱、自残与攻击行为</a:t>
            </a:r>
            <a:r>
              <a:rPr lang="en-US" altLang="zh-CN" sz="1600" dirty="0" smtClean="0">
                <a:solidFill>
                  <a:schemeClr val="accent4">
                    <a:lumMod val="75000"/>
                  </a:schemeClr>
                </a:solidFill>
                <a:latin typeface="华文细黑" panose="02010600040101010101" pitchFamily="2" charset="-122"/>
                <a:ea typeface="华文细黑" panose="02010600040101010101" pitchFamily="2" charset="-122"/>
              </a:rPr>
              <a:t>,</a:t>
            </a:r>
            <a:r>
              <a:rPr lang="zh-CN" altLang="en-US" sz="1600" dirty="0" smtClean="0">
                <a:solidFill>
                  <a:schemeClr val="accent4">
                    <a:lumMod val="75000"/>
                  </a:schemeClr>
                </a:solidFill>
                <a:latin typeface="华文细黑" panose="02010600040101010101" pitchFamily="2" charset="-122"/>
                <a:ea typeface="华文细黑" panose="02010600040101010101" pitchFamily="2" charset="-122"/>
              </a:rPr>
              <a:t>并可诱发精神分裂症及急性心脑疾病</a:t>
            </a:r>
            <a:r>
              <a:rPr lang="en-US" altLang="zh-CN" sz="1600" dirty="0" smtClean="0">
                <a:solidFill>
                  <a:schemeClr val="accent4">
                    <a:lumMod val="75000"/>
                  </a:schemeClr>
                </a:solidFill>
                <a:latin typeface="华文细黑" panose="02010600040101010101" pitchFamily="2" charset="-122"/>
                <a:ea typeface="华文细黑" panose="02010600040101010101" pitchFamily="2" charset="-122"/>
              </a:rPr>
              <a:t>,</a:t>
            </a:r>
            <a:r>
              <a:rPr lang="zh-CN" altLang="en-US" sz="1600" dirty="0" smtClean="0">
                <a:solidFill>
                  <a:schemeClr val="accent4">
                    <a:lumMod val="75000"/>
                  </a:schemeClr>
                </a:solidFill>
                <a:latin typeface="华文细黑" panose="02010600040101010101" pitchFamily="2" charset="-122"/>
                <a:ea typeface="华文细黑" panose="02010600040101010101" pitchFamily="2" charset="-122"/>
              </a:rPr>
              <a:t>精神依赖性强。</a:t>
            </a:r>
          </a:p>
          <a:p>
            <a:pPr algn="just">
              <a:lnSpc>
                <a:spcPct val="150000"/>
              </a:lnSpc>
            </a:pPr>
            <a:endParaRPr lang="zh-CN" altLang="en-US" sz="1200" dirty="0">
              <a:latin typeface="华文细黑" panose="02010600040101010101" pitchFamily="2" charset="-122"/>
              <a:ea typeface="华文细黑" panose="02010600040101010101" pitchFamily="2" charset="-122"/>
            </a:endParaRPr>
          </a:p>
          <a:p>
            <a:pPr algn="just">
              <a:lnSpc>
                <a:spcPct val="150000"/>
              </a:lnSpc>
            </a:pPr>
            <a:endParaRPr lang="zh-CN" altLang="en-US" sz="1200" dirty="0">
              <a:latin typeface="+mn-ea"/>
            </a:endParaRPr>
          </a:p>
        </p:txBody>
      </p:sp>
      <p:sp>
        <p:nvSpPr>
          <p:cNvPr id="15" name="文本框 14"/>
          <p:cNvSpPr txBox="1"/>
          <p:nvPr/>
        </p:nvSpPr>
        <p:spPr>
          <a:xfrm>
            <a:off x="918905" y="905121"/>
            <a:ext cx="5941434" cy="1938992"/>
          </a:xfrm>
          <a:prstGeom prst="rect">
            <a:avLst/>
          </a:prstGeom>
          <a:noFill/>
        </p:spPr>
        <p:txBody>
          <a:bodyPr wrap="square" lIns="0" rIns="0" rtlCol="0">
            <a:spAutoFit/>
          </a:bodyPr>
          <a:lstStyle/>
          <a:p>
            <a:pPr algn="just">
              <a:lnSpc>
                <a:spcPct val="150000"/>
              </a:lnSpc>
            </a:pPr>
            <a:r>
              <a:rPr lang="zh-CN" altLang="en-US" sz="2000" b="1" dirty="0">
                <a:solidFill>
                  <a:srgbClr val="0070C0"/>
                </a:solidFill>
                <a:latin typeface="华文仿宋" panose="02010600040101010101" pitchFamily="2" charset="-122"/>
                <a:ea typeface="华文仿宋" panose="02010600040101010101" pitchFamily="2" charset="-122"/>
              </a:rPr>
              <a:t>即盐酸哌替啶</a:t>
            </a:r>
            <a:r>
              <a:rPr lang="en-US" altLang="zh-CN" sz="2000" b="1" dirty="0">
                <a:solidFill>
                  <a:srgbClr val="0070C0"/>
                </a:solidFill>
                <a:latin typeface="华文仿宋" panose="02010600040101010101" pitchFamily="2" charset="-122"/>
                <a:ea typeface="华文仿宋" panose="02010600040101010101" pitchFamily="2" charset="-122"/>
              </a:rPr>
              <a:t>,</a:t>
            </a:r>
            <a:r>
              <a:rPr lang="zh-CN" altLang="en-US" sz="2000" b="1" dirty="0">
                <a:solidFill>
                  <a:srgbClr val="0070C0"/>
                </a:solidFill>
                <a:latin typeface="华文仿宋" panose="02010600040101010101" pitchFamily="2" charset="-122"/>
                <a:ea typeface="华文仿宋" panose="02010600040101010101" pitchFamily="2" charset="-122"/>
              </a:rPr>
              <a:t>是一种临床应用的</a:t>
            </a:r>
            <a:r>
              <a:rPr lang="zh-CN" altLang="en-US" sz="2000" b="1" dirty="0" smtClean="0">
                <a:solidFill>
                  <a:srgbClr val="0070C0"/>
                </a:solidFill>
                <a:latin typeface="华文仿宋" panose="02010600040101010101" pitchFamily="2" charset="-122"/>
                <a:ea typeface="华文仿宋" panose="02010600040101010101" pitchFamily="2" charset="-122"/>
              </a:rPr>
              <a:t>合成</a:t>
            </a:r>
            <a:r>
              <a:rPr lang="zh-CN" altLang="en-US" sz="2000" b="1" dirty="0">
                <a:solidFill>
                  <a:srgbClr val="0070C0"/>
                </a:solidFill>
                <a:latin typeface="华文仿宋" panose="02010600040101010101" pitchFamily="2" charset="-122"/>
                <a:ea typeface="华文仿宋" panose="02010600040101010101" pitchFamily="2" charset="-122"/>
              </a:rPr>
              <a:t>镇痛药</a:t>
            </a:r>
            <a:r>
              <a:rPr lang="en-US" altLang="zh-CN" sz="2000" b="1" dirty="0">
                <a:solidFill>
                  <a:srgbClr val="0070C0"/>
                </a:solidFill>
                <a:latin typeface="华文仿宋" panose="02010600040101010101" pitchFamily="2" charset="-122"/>
                <a:ea typeface="华文仿宋" panose="02010600040101010101" pitchFamily="2" charset="-122"/>
              </a:rPr>
              <a:t>,</a:t>
            </a:r>
            <a:r>
              <a:rPr lang="zh-CN" altLang="en-US" sz="2000" b="1" dirty="0">
                <a:solidFill>
                  <a:srgbClr val="0070C0"/>
                </a:solidFill>
                <a:latin typeface="华文仿宋" panose="02010600040101010101" pitchFamily="2" charset="-122"/>
                <a:ea typeface="华文仿宋" panose="02010600040101010101" pitchFamily="2" charset="-122"/>
              </a:rPr>
              <a:t>为白色结晶性粉末</a:t>
            </a:r>
            <a:r>
              <a:rPr lang="en-US" altLang="zh-CN" sz="2000" b="1" dirty="0">
                <a:solidFill>
                  <a:srgbClr val="0070C0"/>
                </a:solidFill>
                <a:latin typeface="华文仿宋" panose="02010600040101010101" pitchFamily="2" charset="-122"/>
                <a:ea typeface="华文仿宋" panose="02010600040101010101" pitchFamily="2" charset="-122"/>
              </a:rPr>
              <a:t>,</a:t>
            </a:r>
            <a:r>
              <a:rPr lang="zh-CN" altLang="en-US" sz="2000" b="1" dirty="0">
                <a:solidFill>
                  <a:srgbClr val="0070C0"/>
                </a:solidFill>
                <a:latin typeface="华文仿宋" panose="02010600040101010101" pitchFamily="2" charset="-122"/>
                <a:ea typeface="华文仿宋" panose="02010600040101010101" pitchFamily="2" charset="-122"/>
              </a:rPr>
              <a:t>味</a:t>
            </a:r>
            <a:r>
              <a:rPr lang="zh-CN" altLang="en-US" sz="2000" b="1" dirty="0" smtClean="0">
                <a:solidFill>
                  <a:srgbClr val="0070C0"/>
                </a:solidFill>
                <a:latin typeface="华文仿宋" panose="02010600040101010101" pitchFamily="2" charset="-122"/>
                <a:ea typeface="华文仿宋" panose="02010600040101010101" pitchFamily="2" charset="-122"/>
              </a:rPr>
              <a:t>微苦</a:t>
            </a:r>
            <a:r>
              <a:rPr lang="zh-CN" altLang="en-US" sz="2000" b="1" dirty="0">
                <a:solidFill>
                  <a:srgbClr val="0070C0"/>
                </a:solidFill>
                <a:latin typeface="华文仿宋" panose="02010600040101010101" pitchFamily="2" charset="-122"/>
                <a:ea typeface="华文仿宋" panose="02010600040101010101" pitchFamily="2" charset="-122"/>
              </a:rPr>
              <a:t>，无臭，其作用和机理与吗啡相似</a:t>
            </a:r>
            <a:r>
              <a:rPr lang="zh-CN" altLang="en-US" sz="2000" b="1" dirty="0" smtClean="0">
                <a:solidFill>
                  <a:srgbClr val="0070C0"/>
                </a:solidFill>
                <a:latin typeface="华文仿宋" panose="02010600040101010101" pitchFamily="2" charset="-122"/>
                <a:ea typeface="华文仿宋" panose="02010600040101010101" pitchFamily="2" charset="-122"/>
              </a:rPr>
              <a:t>，但</a:t>
            </a:r>
            <a:r>
              <a:rPr lang="zh-CN" altLang="en-US" sz="2000" b="1" dirty="0">
                <a:solidFill>
                  <a:srgbClr val="0070C0"/>
                </a:solidFill>
                <a:latin typeface="华文仿宋" panose="02010600040101010101" pitchFamily="2" charset="-122"/>
                <a:ea typeface="华文仿宋" panose="02010600040101010101" pitchFamily="2" charset="-122"/>
              </a:rPr>
              <a:t>镇静、麻醉作用较小</a:t>
            </a:r>
            <a:r>
              <a:rPr lang="en-US" altLang="zh-CN" sz="2000" b="1" dirty="0">
                <a:solidFill>
                  <a:srgbClr val="0070C0"/>
                </a:solidFill>
                <a:latin typeface="华文仿宋" panose="02010600040101010101" pitchFamily="2" charset="-122"/>
                <a:ea typeface="华文仿宋" panose="02010600040101010101" pitchFamily="2" charset="-122"/>
              </a:rPr>
              <a:t>,</a:t>
            </a:r>
            <a:r>
              <a:rPr lang="zh-CN" altLang="en-US" sz="2000" b="1" dirty="0">
                <a:solidFill>
                  <a:srgbClr val="0070C0"/>
                </a:solidFill>
                <a:latin typeface="华文仿宋" panose="02010600040101010101" pitchFamily="2" charset="-122"/>
                <a:ea typeface="华文仿宋" panose="02010600040101010101" pitchFamily="2" charset="-122"/>
              </a:rPr>
              <a:t>仅相当于</a:t>
            </a:r>
            <a:r>
              <a:rPr lang="zh-CN" altLang="en-US" sz="2000" b="1" dirty="0" smtClean="0">
                <a:solidFill>
                  <a:srgbClr val="0070C0"/>
                </a:solidFill>
                <a:latin typeface="华文仿宋" panose="02010600040101010101" pitchFamily="2" charset="-122"/>
                <a:ea typeface="华文仿宋" panose="02010600040101010101" pitchFamily="2" charset="-122"/>
              </a:rPr>
              <a:t>吗啡</a:t>
            </a:r>
            <a:r>
              <a:rPr lang="zh-CN" altLang="en-US" sz="2000" b="1" dirty="0">
                <a:solidFill>
                  <a:srgbClr val="0070C0"/>
                </a:solidFill>
                <a:latin typeface="华文仿宋" panose="02010600040101010101" pitchFamily="2" charset="-122"/>
                <a:ea typeface="华文仿宋" panose="02010600040101010101" pitchFamily="2" charset="-122"/>
              </a:rPr>
              <a:t>的</a:t>
            </a:r>
            <a:r>
              <a:rPr lang="en-US" altLang="zh-CN" sz="2000" b="1" dirty="0">
                <a:solidFill>
                  <a:srgbClr val="0070C0"/>
                </a:solidFill>
                <a:latin typeface="华文仿宋" panose="02010600040101010101" pitchFamily="2" charset="-122"/>
                <a:ea typeface="华文仿宋" panose="02010600040101010101" pitchFamily="2" charset="-122"/>
              </a:rPr>
              <a:t>1/10- 1/8</a:t>
            </a:r>
            <a:r>
              <a:rPr lang="zh-CN" altLang="en-US" sz="2000" b="1" dirty="0">
                <a:solidFill>
                  <a:srgbClr val="0070C0"/>
                </a:solidFill>
                <a:latin typeface="华文仿宋" panose="02010600040101010101" pitchFamily="2" charset="-122"/>
                <a:ea typeface="华文仿宋" panose="02010600040101010101" pitchFamily="2" charset="-122"/>
              </a:rPr>
              <a:t>。 长期使用会产生</a:t>
            </a:r>
            <a:r>
              <a:rPr lang="zh-CN" altLang="en-US" sz="2000" b="1" dirty="0" smtClean="0">
                <a:solidFill>
                  <a:srgbClr val="0070C0"/>
                </a:solidFill>
                <a:latin typeface="华文仿宋" panose="02010600040101010101" pitchFamily="2" charset="-122"/>
                <a:ea typeface="华文仿宋" panose="02010600040101010101" pitchFamily="2" charset="-122"/>
              </a:rPr>
              <a:t>依赖性</a:t>
            </a:r>
            <a:r>
              <a:rPr lang="en-US" altLang="zh-CN" sz="2000" b="1" dirty="0">
                <a:solidFill>
                  <a:srgbClr val="0070C0"/>
                </a:solidFill>
                <a:latin typeface="华文仿宋" panose="02010600040101010101" pitchFamily="2" charset="-122"/>
                <a:ea typeface="华文仿宋" panose="02010600040101010101" pitchFamily="2" charset="-122"/>
              </a:rPr>
              <a:t>,</a:t>
            </a:r>
            <a:r>
              <a:rPr lang="zh-CN" altLang="en-US" sz="2000" b="1" dirty="0">
                <a:solidFill>
                  <a:srgbClr val="0070C0"/>
                </a:solidFill>
                <a:latin typeface="华文仿宋" panose="02010600040101010101" pitchFamily="2" charset="-122"/>
                <a:ea typeface="华文仿宋" panose="02010600040101010101" pitchFamily="2" charset="-122"/>
              </a:rPr>
              <a:t>被列为严格管制的麻醉药品</a:t>
            </a:r>
            <a:r>
              <a:rPr lang="zh-CN" altLang="en-US" sz="2000" b="1" dirty="0">
                <a:solidFill>
                  <a:srgbClr val="088F66"/>
                </a:solidFill>
                <a:latin typeface="华文仿宋" panose="02010600040101010101" pitchFamily="2" charset="-122"/>
                <a:ea typeface="华文仿宋" panose="02010600040101010101" pitchFamily="2" charset="-122"/>
              </a:rPr>
              <a:t>。</a:t>
            </a:r>
          </a:p>
        </p:txBody>
      </p:sp>
      <p:grpSp>
        <p:nvGrpSpPr>
          <p:cNvPr id="17" name="组合 16"/>
          <p:cNvGrpSpPr/>
          <p:nvPr/>
        </p:nvGrpSpPr>
        <p:grpSpPr>
          <a:xfrm>
            <a:off x="471298" y="323947"/>
            <a:ext cx="2730997" cy="646331"/>
            <a:chOff x="493006" y="316630"/>
            <a:chExt cx="2730997" cy="646331"/>
          </a:xfrm>
        </p:grpSpPr>
        <p:sp>
          <p:nvSpPr>
            <p:cNvPr id="18" name="文本框 17"/>
            <p:cNvSpPr txBox="1"/>
            <p:nvPr/>
          </p:nvSpPr>
          <p:spPr>
            <a:xfrm>
              <a:off x="731013" y="316630"/>
              <a:ext cx="2492990" cy="646331"/>
            </a:xfrm>
            <a:prstGeom prst="rect">
              <a:avLst/>
            </a:prstGeom>
            <a:noFill/>
          </p:spPr>
          <p:txBody>
            <a:bodyPr wrap="none" rtlCol="0">
              <a:spAutoFit/>
            </a:bodyPr>
            <a:lstStyle/>
            <a:p>
              <a:r>
                <a:rPr lang="zh-CN" altLang="en-US" sz="3600" b="1" dirty="0">
                  <a:solidFill>
                    <a:srgbClr val="FFC000"/>
                  </a:solidFill>
                </a:rPr>
                <a:t>毒品的种类</a:t>
              </a:r>
            </a:p>
          </p:txBody>
        </p:sp>
        <p:sp>
          <p:nvSpPr>
            <p:cNvPr id="19" name="等腰三角形 18"/>
            <p:cNvSpPr/>
            <p:nvPr/>
          </p:nvSpPr>
          <p:spPr>
            <a:xfrm rot="5400000">
              <a:off x="477562" y="420163"/>
              <a:ext cx="223931" cy="193044"/>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6" name="图片 15"/>
          <p:cNvPicPr>
            <a:picLocks noChangeAspect="1"/>
          </p:cNvPicPr>
          <p:nvPr/>
        </p:nvPicPr>
        <p:blipFill>
          <a:blip r:embed="rId2" cstate="print"/>
          <a:stretch>
            <a:fillRect/>
          </a:stretch>
        </p:blipFill>
        <p:spPr>
          <a:xfrm>
            <a:off x="7219045" y="647112"/>
            <a:ext cx="4427621" cy="2882346"/>
          </a:xfrm>
          <a:prstGeom prst="rect">
            <a:avLst/>
          </a:prstGeom>
        </p:spPr>
      </p:pic>
      <p:pic>
        <p:nvPicPr>
          <p:cNvPr id="20" name="图片 19"/>
          <p:cNvPicPr>
            <a:picLocks noChangeAspect="1"/>
          </p:cNvPicPr>
          <p:nvPr/>
        </p:nvPicPr>
        <p:blipFill>
          <a:blip r:embed="rId3" cstate="print"/>
          <a:stretch>
            <a:fillRect/>
          </a:stretch>
        </p:blipFill>
        <p:spPr>
          <a:xfrm>
            <a:off x="555827" y="3521168"/>
            <a:ext cx="4472839" cy="2976471"/>
          </a:xfrm>
          <a:prstGeom prst="rect">
            <a:avLst/>
          </a:prstGeom>
        </p:spPr>
      </p:pic>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circle(in)">
                                      <p:cBhvr>
                                        <p:cTn id="12" dur="20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arn(inVertical)">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fill="hold"/>
                                        <p:tgtEl>
                                          <p:spTgt spid="14"/>
                                        </p:tgtEl>
                                        <p:attrNameLst>
                                          <p:attrName>ppt_x</p:attrName>
                                        </p:attrNameLst>
                                      </p:cBhvr>
                                      <p:tavLst>
                                        <p:tav tm="0">
                                          <p:val>
                                            <p:strVal val="#ppt_x"/>
                                          </p:val>
                                        </p:tav>
                                        <p:tav tm="100000">
                                          <p:val>
                                            <p:strVal val="#ppt_x"/>
                                          </p:val>
                                        </p:tav>
                                      </p:tavLst>
                                    </p:anim>
                                    <p:anim calcmode="lin" valueType="num">
                                      <p:cBhvr additive="base">
                                        <p:cTn id="23"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任意多边形 8"/>
          <p:cNvSpPr/>
          <p:nvPr/>
        </p:nvSpPr>
        <p:spPr>
          <a:xfrm rot="19130616">
            <a:off x="5758497" y="2868708"/>
            <a:ext cx="667657" cy="478972"/>
          </a:xfrm>
          <a:custGeom>
            <a:avLst/>
            <a:gdLst>
              <a:gd name="connsiteX0" fmla="*/ 0 w 667657"/>
              <a:gd name="connsiteY0" fmla="*/ 0 h 478972"/>
              <a:gd name="connsiteX1" fmla="*/ 101600 w 667657"/>
              <a:gd name="connsiteY1" fmla="*/ 478972 h 478972"/>
              <a:gd name="connsiteX2" fmla="*/ 667657 w 667657"/>
              <a:gd name="connsiteY2" fmla="*/ 304800 h 478972"/>
              <a:gd name="connsiteX3" fmla="*/ 0 w 667657"/>
              <a:gd name="connsiteY3" fmla="*/ 0 h 478972"/>
            </a:gdLst>
            <a:ahLst/>
            <a:cxnLst>
              <a:cxn ang="0">
                <a:pos x="connsiteX0" y="connsiteY0"/>
              </a:cxn>
              <a:cxn ang="0">
                <a:pos x="connsiteX1" y="connsiteY1"/>
              </a:cxn>
              <a:cxn ang="0">
                <a:pos x="connsiteX2" y="connsiteY2"/>
              </a:cxn>
              <a:cxn ang="0">
                <a:pos x="connsiteX3" y="connsiteY3"/>
              </a:cxn>
            </a:cxnLst>
            <a:rect l="l" t="t" r="r" b="b"/>
            <a:pathLst>
              <a:path w="667657" h="478972">
                <a:moveTo>
                  <a:pt x="0" y="0"/>
                </a:moveTo>
                <a:lnTo>
                  <a:pt x="101600" y="478972"/>
                </a:lnTo>
                <a:lnTo>
                  <a:pt x="667657" y="304800"/>
                </a:lnTo>
                <a:lnTo>
                  <a:pt x="0" y="0"/>
                </a:lnTo>
                <a:close/>
              </a:path>
            </a:pathLst>
          </a:custGeom>
          <a:solidFill>
            <a:srgbClr val="0A6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7024702" y="1031795"/>
            <a:ext cx="348343" cy="508000"/>
          </a:xfrm>
          <a:custGeom>
            <a:avLst/>
            <a:gdLst>
              <a:gd name="connsiteX0" fmla="*/ 0 w 348343"/>
              <a:gd name="connsiteY0" fmla="*/ 0 h 508000"/>
              <a:gd name="connsiteX1" fmla="*/ 72571 w 348343"/>
              <a:gd name="connsiteY1" fmla="*/ 508000 h 508000"/>
              <a:gd name="connsiteX2" fmla="*/ 348343 w 348343"/>
              <a:gd name="connsiteY2" fmla="*/ 203200 h 508000"/>
              <a:gd name="connsiteX3" fmla="*/ 0 w 348343"/>
              <a:gd name="connsiteY3" fmla="*/ 0 h 508000"/>
            </a:gdLst>
            <a:ahLst/>
            <a:cxnLst>
              <a:cxn ang="0">
                <a:pos x="connsiteX0" y="connsiteY0"/>
              </a:cxn>
              <a:cxn ang="0">
                <a:pos x="connsiteX1" y="connsiteY1"/>
              </a:cxn>
              <a:cxn ang="0">
                <a:pos x="connsiteX2" y="connsiteY2"/>
              </a:cxn>
              <a:cxn ang="0">
                <a:pos x="connsiteX3" y="connsiteY3"/>
              </a:cxn>
            </a:cxnLst>
            <a:rect l="l" t="t" r="r" b="b"/>
            <a:pathLst>
              <a:path w="348343" h="508000">
                <a:moveTo>
                  <a:pt x="0" y="0"/>
                </a:moveTo>
                <a:lnTo>
                  <a:pt x="72571" y="508000"/>
                </a:lnTo>
                <a:lnTo>
                  <a:pt x="348343" y="203200"/>
                </a:lnTo>
                <a:lnTo>
                  <a:pt x="0" y="0"/>
                </a:lnTo>
                <a:close/>
              </a:path>
            </a:pathLst>
          </a:cu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3091973" y="1816847"/>
            <a:ext cx="2838183" cy="939800"/>
            <a:chOff x="3118863" y="1494119"/>
            <a:chExt cx="2838183" cy="939800"/>
          </a:xfrm>
        </p:grpSpPr>
        <p:grpSp>
          <p:nvGrpSpPr>
            <p:cNvPr id="2" name="组合 1"/>
            <p:cNvGrpSpPr/>
            <p:nvPr/>
          </p:nvGrpSpPr>
          <p:grpSpPr>
            <a:xfrm>
              <a:off x="3118863" y="1494119"/>
              <a:ext cx="2838183" cy="939800"/>
              <a:chOff x="5109029" y="1574801"/>
              <a:chExt cx="3904342" cy="1168399"/>
            </a:xfrm>
          </p:grpSpPr>
          <p:sp>
            <p:nvSpPr>
              <p:cNvPr id="12" name="矩形 11"/>
              <p:cNvSpPr/>
              <p:nvPr/>
            </p:nvSpPr>
            <p:spPr>
              <a:xfrm>
                <a:off x="6381247" y="1582057"/>
                <a:ext cx="2632124" cy="1161143"/>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109029" y="1574801"/>
                <a:ext cx="1270000" cy="116114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bg2">
                        <a:lumMod val="25000"/>
                      </a:schemeClr>
                    </a:solidFill>
                  </a:rPr>
                  <a:t>01</a:t>
                </a:r>
                <a:endParaRPr lang="zh-CN" altLang="en-US" sz="4800" dirty="0">
                  <a:solidFill>
                    <a:schemeClr val="bg2">
                      <a:lumMod val="25000"/>
                    </a:schemeClr>
                  </a:solidFill>
                </a:endParaRPr>
              </a:p>
            </p:txBody>
          </p:sp>
        </p:grpSp>
        <p:sp>
          <p:nvSpPr>
            <p:cNvPr id="4" name="文本框 3"/>
            <p:cNvSpPr txBox="1"/>
            <p:nvPr/>
          </p:nvSpPr>
          <p:spPr>
            <a:xfrm>
              <a:off x="4115813" y="1736689"/>
              <a:ext cx="1751965" cy="460375"/>
            </a:xfrm>
            <a:prstGeom prst="rect">
              <a:avLst/>
            </a:prstGeom>
            <a:noFill/>
          </p:spPr>
          <p:txBody>
            <a:bodyPr wrap="square" rtlCol="0">
              <a:spAutoFit/>
            </a:bodyPr>
            <a:lstStyle/>
            <a:p>
              <a:r>
                <a:rPr lang="zh-CN" altLang="en-US" sz="2400" dirty="0" smtClean="0">
                  <a:solidFill>
                    <a:schemeClr val="bg1"/>
                  </a:solidFill>
                </a:rPr>
                <a:t>什么是毒品</a:t>
              </a:r>
            </a:p>
          </p:txBody>
        </p:sp>
      </p:grpSp>
      <p:grpSp>
        <p:nvGrpSpPr>
          <p:cNvPr id="18" name="组合 17"/>
          <p:cNvGrpSpPr/>
          <p:nvPr/>
        </p:nvGrpSpPr>
        <p:grpSpPr>
          <a:xfrm>
            <a:off x="6606138" y="1814653"/>
            <a:ext cx="2840990" cy="939800"/>
            <a:chOff x="3118863" y="1494119"/>
            <a:chExt cx="2840990" cy="939800"/>
          </a:xfrm>
        </p:grpSpPr>
        <p:grpSp>
          <p:nvGrpSpPr>
            <p:cNvPr id="19" name="组合 18"/>
            <p:cNvGrpSpPr/>
            <p:nvPr/>
          </p:nvGrpSpPr>
          <p:grpSpPr>
            <a:xfrm>
              <a:off x="3118863" y="1494119"/>
              <a:ext cx="2838183" cy="939800"/>
              <a:chOff x="5109029" y="1574801"/>
              <a:chExt cx="3904342" cy="1168399"/>
            </a:xfrm>
          </p:grpSpPr>
          <p:sp>
            <p:nvSpPr>
              <p:cNvPr id="21" name="矩形 20"/>
              <p:cNvSpPr/>
              <p:nvPr/>
            </p:nvSpPr>
            <p:spPr>
              <a:xfrm>
                <a:off x="6381247" y="1582057"/>
                <a:ext cx="2632124" cy="1161143"/>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5109029" y="1574801"/>
                <a:ext cx="1270000" cy="1161143"/>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bg2">
                        <a:lumMod val="25000"/>
                      </a:schemeClr>
                    </a:solidFill>
                  </a:rPr>
                  <a:t>02</a:t>
                </a:r>
                <a:endParaRPr lang="zh-CN" altLang="en-US" sz="4800" dirty="0">
                  <a:solidFill>
                    <a:schemeClr val="bg2">
                      <a:lumMod val="25000"/>
                    </a:schemeClr>
                  </a:solidFill>
                </a:endParaRPr>
              </a:p>
            </p:txBody>
          </p:sp>
        </p:grpSp>
        <p:sp>
          <p:nvSpPr>
            <p:cNvPr id="20" name="文本框 19"/>
            <p:cNvSpPr txBox="1"/>
            <p:nvPr/>
          </p:nvSpPr>
          <p:spPr>
            <a:xfrm>
              <a:off x="4223128" y="1732879"/>
              <a:ext cx="1736725" cy="460375"/>
            </a:xfrm>
            <a:prstGeom prst="rect">
              <a:avLst/>
            </a:prstGeom>
            <a:noFill/>
          </p:spPr>
          <p:txBody>
            <a:bodyPr wrap="square" rtlCol="0">
              <a:spAutoFit/>
            </a:bodyPr>
            <a:lstStyle/>
            <a:p>
              <a:r>
                <a:rPr lang="zh-CN" altLang="en-US" sz="2400" dirty="0" smtClean="0">
                  <a:solidFill>
                    <a:schemeClr val="bg1"/>
                  </a:solidFill>
                </a:rPr>
                <a:t>什么是吸毒</a:t>
              </a:r>
            </a:p>
          </p:txBody>
        </p:sp>
      </p:grpSp>
      <p:grpSp>
        <p:nvGrpSpPr>
          <p:cNvPr id="23" name="组合 22"/>
          <p:cNvGrpSpPr/>
          <p:nvPr/>
        </p:nvGrpSpPr>
        <p:grpSpPr>
          <a:xfrm>
            <a:off x="3083339" y="4448819"/>
            <a:ext cx="2838183" cy="941574"/>
            <a:chOff x="3118863" y="1486508"/>
            <a:chExt cx="2838183" cy="941574"/>
          </a:xfrm>
        </p:grpSpPr>
        <p:grpSp>
          <p:nvGrpSpPr>
            <p:cNvPr id="24" name="组合 23"/>
            <p:cNvGrpSpPr/>
            <p:nvPr/>
          </p:nvGrpSpPr>
          <p:grpSpPr>
            <a:xfrm>
              <a:off x="3118863" y="1486508"/>
              <a:ext cx="2838183" cy="941574"/>
              <a:chOff x="5109029" y="1565339"/>
              <a:chExt cx="3904342" cy="1170605"/>
            </a:xfrm>
          </p:grpSpPr>
          <p:sp>
            <p:nvSpPr>
              <p:cNvPr id="26" name="矩形 25"/>
              <p:cNvSpPr/>
              <p:nvPr/>
            </p:nvSpPr>
            <p:spPr>
              <a:xfrm>
                <a:off x="6381247" y="1565339"/>
                <a:ext cx="2632124" cy="1161143"/>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5109029" y="1574801"/>
                <a:ext cx="1270000" cy="116114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bg2">
                        <a:lumMod val="25000"/>
                      </a:schemeClr>
                    </a:solidFill>
                  </a:rPr>
                  <a:t>03</a:t>
                </a:r>
                <a:endParaRPr lang="zh-CN" altLang="en-US" sz="4800" dirty="0">
                  <a:solidFill>
                    <a:schemeClr val="bg2">
                      <a:lumMod val="25000"/>
                    </a:schemeClr>
                  </a:solidFill>
                </a:endParaRPr>
              </a:p>
            </p:txBody>
          </p:sp>
        </p:grpSp>
        <p:sp>
          <p:nvSpPr>
            <p:cNvPr id="25" name="文本框 24"/>
            <p:cNvSpPr txBox="1"/>
            <p:nvPr/>
          </p:nvSpPr>
          <p:spPr>
            <a:xfrm>
              <a:off x="4124068" y="1730983"/>
              <a:ext cx="1832610" cy="460375"/>
            </a:xfrm>
            <a:prstGeom prst="rect">
              <a:avLst/>
            </a:prstGeom>
            <a:noFill/>
          </p:spPr>
          <p:txBody>
            <a:bodyPr wrap="square" rtlCol="0">
              <a:spAutoFit/>
            </a:bodyPr>
            <a:lstStyle/>
            <a:p>
              <a:r>
                <a:rPr lang="zh-CN" altLang="en-US" sz="2400" dirty="0" smtClean="0">
                  <a:solidFill>
                    <a:schemeClr val="bg1"/>
                  </a:solidFill>
                </a:rPr>
                <a:t>毒品的危害</a:t>
              </a:r>
            </a:p>
          </p:txBody>
        </p:sp>
      </p:grpSp>
      <p:grpSp>
        <p:nvGrpSpPr>
          <p:cNvPr id="28" name="组合 27"/>
          <p:cNvGrpSpPr/>
          <p:nvPr/>
        </p:nvGrpSpPr>
        <p:grpSpPr>
          <a:xfrm>
            <a:off x="6608859" y="4480064"/>
            <a:ext cx="2917190" cy="939800"/>
            <a:chOff x="3118863" y="1494119"/>
            <a:chExt cx="2917190" cy="939800"/>
          </a:xfrm>
        </p:grpSpPr>
        <p:grpSp>
          <p:nvGrpSpPr>
            <p:cNvPr id="29" name="组合 28"/>
            <p:cNvGrpSpPr/>
            <p:nvPr/>
          </p:nvGrpSpPr>
          <p:grpSpPr>
            <a:xfrm>
              <a:off x="3118863" y="1494119"/>
              <a:ext cx="2838183" cy="939800"/>
              <a:chOff x="5109029" y="1574801"/>
              <a:chExt cx="3904342" cy="1168399"/>
            </a:xfrm>
          </p:grpSpPr>
          <p:sp>
            <p:nvSpPr>
              <p:cNvPr id="31" name="矩形 30"/>
              <p:cNvSpPr/>
              <p:nvPr/>
            </p:nvSpPr>
            <p:spPr>
              <a:xfrm>
                <a:off x="6381247" y="1582057"/>
                <a:ext cx="2632124" cy="1161143"/>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5109029" y="1574801"/>
                <a:ext cx="1270000" cy="116114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bg2">
                        <a:lumMod val="25000"/>
                      </a:schemeClr>
                    </a:solidFill>
                  </a:rPr>
                  <a:t>04</a:t>
                </a:r>
                <a:endParaRPr lang="zh-CN" altLang="en-US" sz="4800" dirty="0">
                  <a:solidFill>
                    <a:schemeClr val="bg2">
                      <a:lumMod val="25000"/>
                    </a:schemeClr>
                  </a:solidFill>
                </a:endParaRPr>
              </a:p>
            </p:txBody>
          </p:sp>
        </p:grpSp>
        <p:sp>
          <p:nvSpPr>
            <p:cNvPr id="30" name="文本框 29"/>
            <p:cNvSpPr txBox="1"/>
            <p:nvPr/>
          </p:nvSpPr>
          <p:spPr>
            <a:xfrm>
              <a:off x="4120893" y="1730974"/>
              <a:ext cx="1915160" cy="460375"/>
            </a:xfrm>
            <a:prstGeom prst="rect">
              <a:avLst/>
            </a:prstGeom>
            <a:noFill/>
          </p:spPr>
          <p:txBody>
            <a:bodyPr wrap="square" rtlCol="0">
              <a:spAutoFit/>
            </a:bodyPr>
            <a:lstStyle/>
            <a:p>
              <a:r>
                <a:rPr lang="zh-CN" altLang="en-US" sz="2400" dirty="0" smtClean="0">
                  <a:solidFill>
                    <a:schemeClr val="bg1"/>
                  </a:solidFill>
                </a:rPr>
                <a:t>毒品的防范</a:t>
              </a:r>
            </a:p>
          </p:txBody>
        </p:sp>
      </p:grpSp>
      <p:sp>
        <p:nvSpPr>
          <p:cNvPr id="11" name="任意多边形 10"/>
          <p:cNvSpPr/>
          <p:nvPr/>
        </p:nvSpPr>
        <p:spPr>
          <a:xfrm rot="6347891">
            <a:off x="7285108" y="3142558"/>
            <a:ext cx="449943" cy="638628"/>
          </a:xfrm>
          <a:custGeom>
            <a:avLst/>
            <a:gdLst>
              <a:gd name="connsiteX0" fmla="*/ 0 w 449943"/>
              <a:gd name="connsiteY0" fmla="*/ 0 h 638628"/>
              <a:gd name="connsiteX1" fmla="*/ 58057 w 449943"/>
              <a:gd name="connsiteY1" fmla="*/ 638628 h 638628"/>
              <a:gd name="connsiteX2" fmla="*/ 449943 w 449943"/>
              <a:gd name="connsiteY2" fmla="*/ 232228 h 638628"/>
              <a:gd name="connsiteX3" fmla="*/ 0 w 449943"/>
              <a:gd name="connsiteY3" fmla="*/ 0 h 638628"/>
            </a:gdLst>
            <a:ahLst/>
            <a:cxnLst>
              <a:cxn ang="0">
                <a:pos x="connsiteX0" y="connsiteY0"/>
              </a:cxn>
              <a:cxn ang="0">
                <a:pos x="connsiteX1" y="connsiteY1"/>
              </a:cxn>
              <a:cxn ang="0">
                <a:pos x="connsiteX2" y="connsiteY2"/>
              </a:cxn>
              <a:cxn ang="0">
                <a:pos x="connsiteX3" y="connsiteY3"/>
              </a:cxn>
            </a:cxnLst>
            <a:rect l="l" t="t" r="r" b="b"/>
            <a:pathLst>
              <a:path w="449943" h="638628">
                <a:moveTo>
                  <a:pt x="0" y="0"/>
                </a:moveTo>
                <a:lnTo>
                  <a:pt x="58057" y="638628"/>
                </a:lnTo>
                <a:lnTo>
                  <a:pt x="449943" y="232228"/>
                </a:lnTo>
                <a:lnTo>
                  <a:pt x="0" y="0"/>
                </a:lnTo>
                <a:close/>
              </a:path>
            </a:pathLst>
          </a:custGeom>
          <a:solidFill>
            <a:srgbClr val="14C9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灯片编号占位符 32"/>
          <p:cNvSpPr>
            <a:spLocks noGrp="1"/>
          </p:cNvSpPr>
          <p:nvPr>
            <p:ph type="sldNum" sz="quarter" idx="4294967295"/>
          </p:nvPr>
        </p:nvSpPr>
        <p:spPr>
          <a:xfrm>
            <a:off x="11499215" y="6356350"/>
            <a:ext cx="692785" cy="365125"/>
          </a:xfrm>
        </p:spPr>
        <p:txBody>
          <a:bodyPr/>
          <a:lstStyle/>
          <a:p>
            <a:fld id="{FB7A3ED1-8A86-444E-A5FA-8BBDB1966EAF}" type="slidenum">
              <a:rPr lang="zh-CN" altLang="en-US" smtClean="0"/>
              <a:pPr/>
              <a:t>7</a:t>
            </a:fld>
            <a:endParaRPr lang="zh-CN" altLang="en-US" dirty="0"/>
          </a:p>
        </p:txBody>
      </p:sp>
      <p:grpSp>
        <p:nvGrpSpPr>
          <p:cNvPr id="34" name="组合 33"/>
          <p:cNvGrpSpPr/>
          <p:nvPr/>
        </p:nvGrpSpPr>
        <p:grpSpPr>
          <a:xfrm>
            <a:off x="11043482" y="53788"/>
            <a:ext cx="1669354" cy="1593462"/>
            <a:chOff x="10453770" y="61772"/>
            <a:chExt cx="2526050" cy="2411212"/>
          </a:xfrm>
        </p:grpSpPr>
        <p:sp>
          <p:nvSpPr>
            <p:cNvPr id="35" name="直角三角形 2"/>
            <p:cNvSpPr/>
            <p:nvPr/>
          </p:nvSpPr>
          <p:spPr>
            <a:xfrm rot="2749818">
              <a:off x="10569435" y="62598"/>
              <a:ext cx="2411212" cy="2409559"/>
            </a:xfrm>
            <a:custGeom>
              <a:avLst/>
              <a:gdLst>
                <a:gd name="connsiteX0" fmla="*/ 0 w 1801905"/>
                <a:gd name="connsiteY0" fmla="*/ 1801905 h 1801905"/>
                <a:gd name="connsiteX1" fmla="*/ 0 w 1801905"/>
                <a:gd name="connsiteY1" fmla="*/ 0 h 1801905"/>
                <a:gd name="connsiteX2" fmla="*/ 1801905 w 1801905"/>
                <a:gd name="connsiteY2" fmla="*/ 1801905 h 1801905"/>
                <a:gd name="connsiteX3" fmla="*/ 0 w 1801905"/>
                <a:gd name="connsiteY3" fmla="*/ 1801905 h 1801905"/>
                <a:gd name="connsiteX0-1" fmla="*/ 0 w 2392198"/>
                <a:gd name="connsiteY0-2" fmla="*/ 2409559 h 2409559"/>
                <a:gd name="connsiteX1-3" fmla="*/ 590293 w 2392198"/>
                <a:gd name="connsiteY1-4" fmla="*/ 0 h 2409559"/>
                <a:gd name="connsiteX2-5" fmla="*/ 2392198 w 2392198"/>
                <a:gd name="connsiteY2-6" fmla="*/ 1801905 h 2409559"/>
                <a:gd name="connsiteX3-7" fmla="*/ 0 w 2392198"/>
                <a:gd name="connsiteY3-8" fmla="*/ 2409559 h 2409559"/>
                <a:gd name="connsiteX0-9" fmla="*/ 0 w 2401843"/>
                <a:gd name="connsiteY0-10" fmla="*/ 2409559 h 2409559"/>
                <a:gd name="connsiteX1-11" fmla="*/ 590293 w 2401843"/>
                <a:gd name="connsiteY1-12" fmla="*/ 0 h 2409559"/>
                <a:gd name="connsiteX2-13" fmla="*/ 2401843 w 2401843"/>
                <a:gd name="connsiteY2-14" fmla="*/ 1811275 h 2409559"/>
                <a:gd name="connsiteX3-15" fmla="*/ 0 w 2401843"/>
                <a:gd name="connsiteY3-16" fmla="*/ 2409559 h 2409559"/>
                <a:gd name="connsiteX0-17" fmla="*/ 0 w 2411212"/>
                <a:gd name="connsiteY0-18" fmla="*/ 2409559 h 2409559"/>
                <a:gd name="connsiteX1-19" fmla="*/ 590293 w 2411212"/>
                <a:gd name="connsiteY1-20" fmla="*/ 0 h 2409559"/>
                <a:gd name="connsiteX2-21" fmla="*/ 2411212 w 2411212"/>
                <a:gd name="connsiteY2-22" fmla="*/ 1801629 h 2409559"/>
                <a:gd name="connsiteX3-23" fmla="*/ 0 w 2411212"/>
                <a:gd name="connsiteY3-24" fmla="*/ 2409559 h 2409559"/>
              </a:gdLst>
              <a:ahLst/>
              <a:cxnLst>
                <a:cxn ang="0">
                  <a:pos x="connsiteX0-1" y="connsiteY0-2"/>
                </a:cxn>
                <a:cxn ang="0">
                  <a:pos x="connsiteX1-3" y="connsiteY1-4"/>
                </a:cxn>
                <a:cxn ang="0">
                  <a:pos x="connsiteX2-5" y="connsiteY2-6"/>
                </a:cxn>
                <a:cxn ang="0">
                  <a:pos x="connsiteX3-7" y="connsiteY3-8"/>
                </a:cxn>
              </a:cxnLst>
              <a:rect l="l" t="t" r="r" b="b"/>
              <a:pathLst>
                <a:path w="2411212" h="2409559">
                  <a:moveTo>
                    <a:pt x="0" y="2409559"/>
                  </a:moveTo>
                  <a:lnTo>
                    <a:pt x="590293" y="0"/>
                  </a:lnTo>
                  <a:lnTo>
                    <a:pt x="2411212" y="1801629"/>
                  </a:lnTo>
                  <a:lnTo>
                    <a:pt x="0" y="2409559"/>
                  </a:lnTo>
                  <a:close/>
                </a:path>
              </a:pathLst>
            </a:custGeom>
            <a:solidFill>
              <a:srgbClr val="0A6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直角三角形 2"/>
            <p:cNvSpPr/>
            <p:nvPr/>
          </p:nvSpPr>
          <p:spPr>
            <a:xfrm rot="2749818">
              <a:off x="10626559" y="-70898"/>
              <a:ext cx="2063982" cy="2409559"/>
            </a:xfrm>
            <a:custGeom>
              <a:avLst/>
              <a:gdLst>
                <a:gd name="connsiteX0" fmla="*/ 0 w 1801905"/>
                <a:gd name="connsiteY0" fmla="*/ 1801905 h 1801905"/>
                <a:gd name="connsiteX1" fmla="*/ 0 w 1801905"/>
                <a:gd name="connsiteY1" fmla="*/ 0 h 1801905"/>
                <a:gd name="connsiteX2" fmla="*/ 1801905 w 1801905"/>
                <a:gd name="connsiteY2" fmla="*/ 1801905 h 1801905"/>
                <a:gd name="connsiteX3" fmla="*/ 0 w 1801905"/>
                <a:gd name="connsiteY3" fmla="*/ 1801905 h 1801905"/>
                <a:gd name="connsiteX0-1" fmla="*/ 0 w 2392198"/>
                <a:gd name="connsiteY0-2" fmla="*/ 2409559 h 2409559"/>
                <a:gd name="connsiteX1-3" fmla="*/ 590293 w 2392198"/>
                <a:gd name="connsiteY1-4" fmla="*/ 0 h 2409559"/>
                <a:gd name="connsiteX2-5" fmla="*/ 2392198 w 2392198"/>
                <a:gd name="connsiteY2-6" fmla="*/ 1801905 h 2409559"/>
                <a:gd name="connsiteX3-7" fmla="*/ 0 w 2392198"/>
                <a:gd name="connsiteY3-8" fmla="*/ 2409559 h 2409559"/>
                <a:gd name="connsiteX0-9" fmla="*/ 0 w 2035322"/>
                <a:gd name="connsiteY0-10" fmla="*/ 2409559 h 2409559"/>
                <a:gd name="connsiteX1-11" fmla="*/ 590293 w 2035322"/>
                <a:gd name="connsiteY1-12" fmla="*/ 0 h 2409559"/>
                <a:gd name="connsiteX2-13" fmla="*/ 2035322 w 2035322"/>
                <a:gd name="connsiteY2-14" fmla="*/ 1455226 h 2409559"/>
                <a:gd name="connsiteX3-15" fmla="*/ 0 w 2035322"/>
                <a:gd name="connsiteY3-16" fmla="*/ 2409559 h 2409559"/>
                <a:gd name="connsiteX0-17" fmla="*/ 0 w 2063982"/>
                <a:gd name="connsiteY0-18" fmla="*/ 2409559 h 2409559"/>
                <a:gd name="connsiteX1-19" fmla="*/ 590293 w 2063982"/>
                <a:gd name="connsiteY1-20" fmla="*/ 0 h 2409559"/>
                <a:gd name="connsiteX2-21" fmla="*/ 2063982 w 2063982"/>
                <a:gd name="connsiteY2-22" fmla="*/ 1464321 h 2409559"/>
                <a:gd name="connsiteX3-23" fmla="*/ 0 w 2063982"/>
                <a:gd name="connsiteY3-24" fmla="*/ 2409559 h 2409559"/>
              </a:gdLst>
              <a:ahLst/>
              <a:cxnLst>
                <a:cxn ang="0">
                  <a:pos x="connsiteX0-1" y="connsiteY0-2"/>
                </a:cxn>
                <a:cxn ang="0">
                  <a:pos x="connsiteX1-3" y="connsiteY1-4"/>
                </a:cxn>
                <a:cxn ang="0">
                  <a:pos x="connsiteX2-5" y="connsiteY2-6"/>
                </a:cxn>
                <a:cxn ang="0">
                  <a:pos x="connsiteX3-7" y="connsiteY3-8"/>
                </a:cxn>
              </a:cxnLst>
              <a:rect l="l" t="t" r="r" b="b"/>
              <a:pathLst>
                <a:path w="2063982" h="2409559">
                  <a:moveTo>
                    <a:pt x="0" y="2409559"/>
                  </a:moveTo>
                  <a:lnTo>
                    <a:pt x="590293" y="0"/>
                  </a:lnTo>
                  <a:lnTo>
                    <a:pt x="2063982" y="1464321"/>
                  </a:lnTo>
                  <a:lnTo>
                    <a:pt x="0" y="2409559"/>
                  </a:lnTo>
                  <a:close/>
                </a:path>
              </a:pathLst>
            </a:custGeom>
            <a:solidFill>
              <a:srgbClr val="02C9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3" name="图片 2"/>
          <p:cNvPicPr>
            <a:picLocks noChangeAspect="1"/>
          </p:cNvPicPr>
          <p:nvPr/>
        </p:nvPicPr>
        <p:blipFill>
          <a:blip r:embed="rId2" cstate="print"/>
          <a:stretch>
            <a:fillRect/>
          </a:stretch>
        </p:blipFill>
        <p:spPr>
          <a:xfrm rot="10363016">
            <a:off x="8352450" y="945086"/>
            <a:ext cx="703832" cy="509671"/>
          </a:xfrm>
          <a:prstGeom prst="rect">
            <a:avLst/>
          </a:prstGeom>
        </p:spPr>
      </p:pic>
    </p:spTree>
  </p:cSld>
  <p:clrMapOvr>
    <a:masterClrMapping/>
  </p:clrMapOvr>
  <p:transition>
    <p:split orient="vert" dir="in"/>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6055045" y="2273289"/>
            <a:ext cx="5545432" cy="3009900"/>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509613" y="2273289"/>
            <a:ext cx="5545432" cy="30099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6316509" y="2283561"/>
            <a:ext cx="4762500" cy="2999740"/>
          </a:xfrm>
          <a:prstGeom prst="rect">
            <a:avLst/>
          </a:prstGeom>
        </p:spPr>
        <p:txBody>
          <a:bodyPr wrap="square">
            <a:spAutoFit/>
          </a:bodyPr>
          <a:lstStyle/>
          <a:p>
            <a:pPr algn="just">
              <a:lnSpc>
                <a:spcPct val="150000"/>
              </a:lnSpc>
            </a:pPr>
            <a:r>
              <a:rPr lang="zh-CN" altLang="en-US" dirty="0">
                <a:solidFill>
                  <a:schemeClr val="bg1"/>
                </a:solidFill>
                <a:latin typeface="+mn-ea"/>
              </a:rPr>
              <a:t>吸毒即“吸食毒品”。这种使用与医疗目的无关。毒品种类有鸦片、海洛因、可卡因、大麻等。持续吸毒能使人上瘾，严重影响人体健康。中国和世界上许多国家都以立法形式严禁这一行为。现在有不法分子说吸冰毒不会让身体上瘾。引诱青少年走入歧途。这种观点是绝对错误的。</a:t>
            </a:r>
          </a:p>
        </p:txBody>
      </p:sp>
      <p:sp>
        <p:nvSpPr>
          <p:cNvPr id="6" name="文本框 5"/>
          <p:cNvSpPr txBox="1"/>
          <p:nvPr/>
        </p:nvSpPr>
        <p:spPr>
          <a:xfrm>
            <a:off x="8878252" y="1390074"/>
            <a:ext cx="2722880" cy="706755"/>
          </a:xfrm>
          <a:prstGeom prst="rect">
            <a:avLst/>
          </a:prstGeom>
          <a:noFill/>
        </p:spPr>
        <p:txBody>
          <a:bodyPr wrap="none" rtlCol="0">
            <a:spAutoFit/>
          </a:bodyPr>
          <a:lstStyle/>
          <a:p>
            <a:r>
              <a:rPr lang="zh-CN" altLang="en-US" sz="4000" b="1" dirty="0">
                <a:solidFill>
                  <a:schemeClr val="bg1"/>
                </a:solidFill>
              </a:rPr>
              <a:t>什么是吸毒</a:t>
            </a:r>
          </a:p>
        </p:txBody>
      </p:sp>
      <p:pic>
        <p:nvPicPr>
          <p:cNvPr id="8" name="图片 7"/>
          <p:cNvPicPr>
            <a:picLocks noChangeAspect="1"/>
          </p:cNvPicPr>
          <p:nvPr/>
        </p:nvPicPr>
        <p:blipFill>
          <a:blip r:embed="rId2" cstate="print"/>
          <a:stretch>
            <a:fillRect/>
          </a:stretch>
        </p:blipFill>
        <p:spPr>
          <a:xfrm>
            <a:off x="509905" y="2272665"/>
            <a:ext cx="5544820" cy="3010535"/>
          </a:xfrm>
          <a:prstGeom prst="rect">
            <a:avLst/>
          </a:prstGeom>
        </p:spPr>
      </p:pic>
    </p:spTree>
  </p:cSld>
  <p:clrMapOvr>
    <a:masterClrMapping/>
  </p:clrMapOvr>
  <p:transition>
    <p:wheel spokes="8"/>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cstate="print"/>
          <a:stretch>
            <a:fillRect/>
          </a:stretch>
        </p:blipFill>
        <p:spPr>
          <a:xfrm>
            <a:off x="1053465" y="761365"/>
            <a:ext cx="3597275" cy="2393950"/>
          </a:xfrm>
          <a:prstGeom prst="rect">
            <a:avLst/>
          </a:prstGeom>
        </p:spPr>
      </p:pic>
      <p:pic>
        <p:nvPicPr>
          <p:cNvPr id="10" name="图片 9"/>
          <p:cNvPicPr>
            <a:picLocks noChangeAspect="1"/>
          </p:cNvPicPr>
          <p:nvPr/>
        </p:nvPicPr>
        <p:blipFill>
          <a:blip r:embed="rId3" cstate="print"/>
          <a:stretch>
            <a:fillRect/>
          </a:stretch>
        </p:blipFill>
        <p:spPr>
          <a:xfrm>
            <a:off x="4142105" y="3192780"/>
            <a:ext cx="3641725" cy="2423795"/>
          </a:xfrm>
          <a:prstGeom prst="rect">
            <a:avLst/>
          </a:prstGeom>
        </p:spPr>
      </p:pic>
      <p:pic>
        <p:nvPicPr>
          <p:cNvPr id="11" name="图片 10"/>
          <p:cNvPicPr>
            <a:picLocks noChangeAspect="1"/>
          </p:cNvPicPr>
          <p:nvPr/>
        </p:nvPicPr>
        <p:blipFill>
          <a:blip r:embed="rId4" cstate="print"/>
          <a:stretch>
            <a:fillRect/>
          </a:stretch>
        </p:blipFill>
        <p:spPr>
          <a:xfrm>
            <a:off x="4650740" y="776605"/>
            <a:ext cx="3730625" cy="2378710"/>
          </a:xfrm>
          <a:prstGeom prst="rect">
            <a:avLst/>
          </a:prstGeom>
        </p:spPr>
      </p:pic>
      <p:pic>
        <p:nvPicPr>
          <p:cNvPr id="12" name="图片 11"/>
          <p:cNvPicPr>
            <a:picLocks noChangeAspect="1"/>
          </p:cNvPicPr>
          <p:nvPr/>
        </p:nvPicPr>
        <p:blipFill>
          <a:blip r:embed="rId5" cstate="print"/>
          <a:stretch>
            <a:fillRect/>
          </a:stretch>
        </p:blipFill>
        <p:spPr>
          <a:xfrm>
            <a:off x="7783830" y="3192145"/>
            <a:ext cx="3487420" cy="2423795"/>
          </a:xfrm>
          <a:prstGeom prst="rect">
            <a:avLst/>
          </a:prstGeom>
        </p:spPr>
      </p:pic>
      <p:pic>
        <p:nvPicPr>
          <p:cNvPr id="13" name="图片 12"/>
          <p:cNvPicPr>
            <a:picLocks noChangeAspect="1"/>
          </p:cNvPicPr>
          <p:nvPr/>
        </p:nvPicPr>
        <p:blipFill>
          <a:blip r:embed="rId6" cstate="print"/>
          <a:stretch>
            <a:fillRect/>
          </a:stretch>
        </p:blipFill>
        <p:spPr>
          <a:xfrm>
            <a:off x="8381365" y="853440"/>
            <a:ext cx="3512185" cy="2338705"/>
          </a:xfrm>
          <a:prstGeom prst="rect">
            <a:avLst/>
          </a:prstGeom>
        </p:spPr>
      </p:pic>
      <p:pic>
        <p:nvPicPr>
          <p:cNvPr id="14" name="图片 13"/>
          <p:cNvPicPr>
            <a:picLocks noChangeAspect="1"/>
          </p:cNvPicPr>
          <p:nvPr/>
        </p:nvPicPr>
        <p:blipFill>
          <a:blip r:embed="rId7" cstate="print"/>
          <a:stretch>
            <a:fillRect/>
          </a:stretch>
        </p:blipFill>
        <p:spPr>
          <a:xfrm>
            <a:off x="812165" y="3155315"/>
            <a:ext cx="3329940" cy="2461260"/>
          </a:xfrm>
          <a:prstGeom prst="rect">
            <a:avLst/>
          </a:prstGeom>
        </p:spPr>
      </p:pic>
      <p:sp>
        <p:nvSpPr>
          <p:cNvPr id="19" name="矩形 18"/>
          <p:cNvSpPr/>
          <p:nvPr/>
        </p:nvSpPr>
        <p:spPr>
          <a:xfrm>
            <a:off x="3943350" y="2681977"/>
            <a:ext cx="7785100" cy="2131959"/>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5280355" y="3192859"/>
            <a:ext cx="5708293" cy="922020"/>
          </a:xfrm>
          <a:prstGeom prst="rect">
            <a:avLst/>
          </a:prstGeom>
          <a:noFill/>
        </p:spPr>
        <p:txBody>
          <a:bodyPr wrap="square" rtlCol="0">
            <a:spAutoFit/>
          </a:bodyPr>
          <a:lstStyle/>
          <a:p>
            <a:pPr>
              <a:lnSpc>
                <a:spcPct val="150000"/>
              </a:lnSpc>
            </a:pPr>
            <a:r>
              <a:rPr lang="zh-CN" altLang="en-US" sz="3600" b="1" dirty="0">
                <a:solidFill>
                  <a:schemeClr val="bg1"/>
                </a:solidFill>
              </a:rPr>
              <a:t>吸毒以后的惨状</a:t>
            </a:r>
          </a:p>
        </p:txBody>
      </p:sp>
      <p:sp>
        <p:nvSpPr>
          <p:cNvPr id="22" name="文本框 21"/>
          <p:cNvSpPr txBox="1"/>
          <p:nvPr/>
        </p:nvSpPr>
        <p:spPr>
          <a:xfrm>
            <a:off x="5280355" y="3192859"/>
            <a:ext cx="5708293" cy="922020"/>
          </a:xfrm>
          <a:prstGeom prst="rect">
            <a:avLst/>
          </a:prstGeom>
          <a:noFill/>
        </p:spPr>
        <p:txBody>
          <a:bodyPr wrap="square" rtlCol="0">
            <a:spAutoFit/>
          </a:bodyPr>
          <a:lstStyle/>
          <a:p>
            <a:pPr>
              <a:lnSpc>
                <a:spcPct val="150000"/>
              </a:lnSpc>
            </a:pPr>
            <a:r>
              <a:rPr lang="zh-CN" altLang="en-US" sz="3600" b="1" dirty="0">
                <a:solidFill>
                  <a:schemeClr val="bg1"/>
                </a:solidFill>
              </a:rPr>
              <a:t>吸毒以后的惨状</a:t>
            </a:r>
          </a:p>
        </p:txBody>
      </p:sp>
      <p:grpSp>
        <p:nvGrpSpPr>
          <p:cNvPr id="15" name="组合 14"/>
          <p:cNvGrpSpPr/>
          <p:nvPr/>
        </p:nvGrpSpPr>
        <p:grpSpPr>
          <a:xfrm>
            <a:off x="2763070" y="2681977"/>
            <a:ext cx="2131960" cy="2131960"/>
            <a:chOff x="1131485" y="2234042"/>
            <a:chExt cx="1607262" cy="1607262"/>
          </a:xfrm>
        </p:grpSpPr>
        <p:sp>
          <p:nvSpPr>
            <p:cNvPr id="16" name="椭圆 15"/>
            <p:cNvSpPr/>
            <p:nvPr/>
          </p:nvSpPr>
          <p:spPr>
            <a:xfrm>
              <a:off x="1131485" y="2234042"/>
              <a:ext cx="1607262" cy="1607262"/>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17" name="椭圆 16"/>
            <p:cNvSpPr/>
            <p:nvPr/>
          </p:nvSpPr>
          <p:spPr>
            <a:xfrm>
              <a:off x="1241020" y="2343577"/>
              <a:ext cx="1388192" cy="138819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8" name="KSO_Shape"/>
            <p:cNvSpPr/>
            <p:nvPr/>
          </p:nvSpPr>
          <p:spPr bwMode="auto">
            <a:xfrm>
              <a:off x="1480150" y="2597150"/>
              <a:ext cx="909932" cy="881046"/>
            </a:xfrm>
            <a:custGeom>
              <a:avLst/>
              <a:gdLst>
                <a:gd name="T0" fmla="*/ 1660229 w 8965002"/>
                <a:gd name="T1" fmla="*/ 723707 h 8673857"/>
                <a:gd name="T2" fmla="*/ 1707743 w 8965002"/>
                <a:gd name="T3" fmla="*/ 723707 h 8673857"/>
                <a:gd name="T4" fmla="*/ 1786179 w 8965002"/>
                <a:gd name="T5" fmla="*/ 872262 h 8673857"/>
                <a:gd name="T6" fmla="*/ 1398524 w 8965002"/>
                <a:gd name="T7" fmla="*/ 1455923 h 8673857"/>
                <a:gd name="T8" fmla="*/ 1307266 w 8965002"/>
                <a:gd name="T9" fmla="*/ 1501168 h 8673857"/>
                <a:gd name="T10" fmla="*/ 1079500 w 8965002"/>
                <a:gd name="T11" fmla="*/ 1501168 h 8673857"/>
                <a:gd name="T12" fmla="*/ 1079500 w 8965002"/>
                <a:gd name="T13" fmla="*/ 1685165 h 8673857"/>
                <a:gd name="T14" fmla="*/ 1049332 w 8965002"/>
                <a:gd name="T15" fmla="*/ 1734934 h 8673857"/>
                <a:gd name="T16" fmla="*/ 1021427 w 8965002"/>
                <a:gd name="T17" fmla="*/ 1741721 h 8673857"/>
                <a:gd name="T18" fmla="*/ 985980 w 8965002"/>
                <a:gd name="T19" fmla="*/ 1731164 h 8673857"/>
                <a:gd name="T20" fmla="*/ 808744 w 8965002"/>
                <a:gd name="T21" fmla="*/ 1611265 h 8673857"/>
                <a:gd name="T22" fmla="*/ 635280 w 8965002"/>
                <a:gd name="T23" fmla="*/ 1731164 h 8673857"/>
                <a:gd name="T24" fmla="*/ 571927 w 8965002"/>
                <a:gd name="T25" fmla="*/ 1734934 h 8673857"/>
                <a:gd name="T26" fmla="*/ 539497 w 8965002"/>
                <a:gd name="T27" fmla="*/ 1685165 h 8673857"/>
                <a:gd name="T28" fmla="*/ 539497 w 8965002"/>
                <a:gd name="T29" fmla="*/ 1225173 h 8673857"/>
                <a:gd name="T30" fmla="*/ 636788 w 8965002"/>
                <a:gd name="T31" fmla="*/ 1030619 h 8673857"/>
                <a:gd name="T32" fmla="*/ 667710 w 8965002"/>
                <a:gd name="T33" fmla="*/ 1022324 h 8673857"/>
                <a:gd name="T34" fmla="*/ 1142852 w 8965002"/>
                <a:gd name="T35" fmla="*/ 1022324 h 8673857"/>
                <a:gd name="T36" fmla="*/ 1077992 w 8965002"/>
                <a:gd name="T37" fmla="*/ 1261369 h 8673857"/>
                <a:gd name="T38" fmla="*/ 1250702 w 8965002"/>
                <a:gd name="T39" fmla="*/ 1261369 h 8673857"/>
                <a:gd name="T40" fmla="*/ 1660229 w 8965002"/>
                <a:gd name="T41" fmla="*/ 723707 h 8673857"/>
                <a:gd name="T42" fmla="*/ 1227016 w 8965002"/>
                <a:gd name="T43" fmla="*/ 26 h 8673857"/>
                <a:gd name="T44" fmla="*/ 1646524 w 8965002"/>
                <a:gd name="T45" fmla="*/ 27634 h 8673857"/>
                <a:gd name="T46" fmla="*/ 1722691 w 8965002"/>
                <a:gd name="T47" fmla="*/ 177681 h 8673857"/>
                <a:gd name="T48" fmla="*/ 1246833 w 8965002"/>
                <a:gd name="T49" fmla="*/ 798230 h 8673857"/>
                <a:gd name="T50" fmla="*/ 1160861 w 8965002"/>
                <a:gd name="T51" fmla="*/ 838946 h 8673857"/>
                <a:gd name="T52" fmla="*/ 443680 w 8965002"/>
                <a:gd name="T53" fmla="*/ 838946 h 8673857"/>
                <a:gd name="T54" fmla="*/ 231014 w 8965002"/>
                <a:gd name="T55" fmla="*/ 1099833 h 8673857"/>
                <a:gd name="T56" fmla="*/ 361479 w 8965002"/>
                <a:gd name="T57" fmla="*/ 1249880 h 8673857"/>
                <a:gd name="T58" fmla="*/ 418794 w 8965002"/>
                <a:gd name="T59" fmla="*/ 1261190 h 8673857"/>
                <a:gd name="T60" fmla="*/ 418794 w 8965002"/>
                <a:gd name="T61" fmla="*/ 1500965 h 8673857"/>
                <a:gd name="T62" fmla="*/ 10807 w 8965002"/>
                <a:gd name="T63" fmla="*/ 1148843 h 8673857"/>
                <a:gd name="T64" fmla="*/ 13069 w 8965002"/>
                <a:gd name="T65" fmla="*/ 949785 h 8673857"/>
                <a:gd name="T66" fmla="*/ 545488 w 8965002"/>
                <a:gd name="T67" fmla="*/ 134703 h 8673857"/>
                <a:gd name="T68" fmla="*/ 706119 w 8965002"/>
                <a:gd name="T69" fmla="*/ 45730 h 8673857"/>
                <a:gd name="T70" fmla="*/ 1227016 w 8965002"/>
                <a:gd name="T71" fmla="*/ 26 h 867385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965002" h="8673857">
                  <a:moveTo>
                    <a:pt x="8267042" y="3603669"/>
                  </a:moveTo>
                  <a:cubicBezTo>
                    <a:pt x="8267042" y="3603669"/>
                    <a:pt x="8267042" y="3603669"/>
                    <a:pt x="8503636" y="3603669"/>
                  </a:cubicBezTo>
                  <a:cubicBezTo>
                    <a:pt x="8770275" y="3603669"/>
                    <a:pt x="9115779" y="3885289"/>
                    <a:pt x="8894206" y="4343392"/>
                  </a:cubicBezTo>
                  <a:cubicBezTo>
                    <a:pt x="8894206" y="4343392"/>
                    <a:pt x="8894206" y="4343392"/>
                    <a:pt x="6963891" y="7249712"/>
                  </a:cubicBezTo>
                  <a:cubicBezTo>
                    <a:pt x="6817428" y="7463743"/>
                    <a:pt x="6610877" y="7475008"/>
                    <a:pt x="6509479" y="7475008"/>
                  </a:cubicBezTo>
                  <a:cubicBezTo>
                    <a:pt x="6509479" y="7475008"/>
                    <a:pt x="6509479" y="7475008"/>
                    <a:pt x="5375325" y="7475008"/>
                  </a:cubicBezTo>
                  <a:cubicBezTo>
                    <a:pt x="5375325" y="7475008"/>
                    <a:pt x="5375325" y="7475008"/>
                    <a:pt x="5375325" y="8391212"/>
                  </a:cubicBezTo>
                  <a:cubicBezTo>
                    <a:pt x="5375325" y="8503860"/>
                    <a:pt x="5326504" y="8586469"/>
                    <a:pt x="5225106" y="8639038"/>
                  </a:cubicBezTo>
                  <a:cubicBezTo>
                    <a:pt x="5180040" y="8661567"/>
                    <a:pt x="5131219" y="8672833"/>
                    <a:pt x="5086153" y="8672833"/>
                  </a:cubicBezTo>
                  <a:cubicBezTo>
                    <a:pt x="5026066" y="8672833"/>
                    <a:pt x="4962223" y="8654057"/>
                    <a:pt x="4909646" y="8620263"/>
                  </a:cubicBezTo>
                  <a:cubicBezTo>
                    <a:pt x="4909646" y="8620263"/>
                    <a:pt x="4909646" y="8620263"/>
                    <a:pt x="4027109" y="8023229"/>
                  </a:cubicBezTo>
                  <a:cubicBezTo>
                    <a:pt x="4027109" y="8023229"/>
                    <a:pt x="4027109" y="8023229"/>
                    <a:pt x="3163349" y="8620263"/>
                  </a:cubicBezTo>
                  <a:cubicBezTo>
                    <a:pt x="3069463" y="8684097"/>
                    <a:pt x="2949287" y="8691607"/>
                    <a:pt x="2847889" y="8639038"/>
                  </a:cubicBezTo>
                  <a:cubicBezTo>
                    <a:pt x="2750247" y="8586469"/>
                    <a:pt x="2686404" y="8503860"/>
                    <a:pt x="2686404" y="8391212"/>
                  </a:cubicBezTo>
                  <a:cubicBezTo>
                    <a:pt x="2686404" y="8391212"/>
                    <a:pt x="2686404" y="8391212"/>
                    <a:pt x="2686404" y="6100701"/>
                  </a:cubicBezTo>
                  <a:cubicBezTo>
                    <a:pt x="2686404" y="5559991"/>
                    <a:pt x="2990598" y="5237066"/>
                    <a:pt x="3170860" y="5131928"/>
                  </a:cubicBezTo>
                  <a:cubicBezTo>
                    <a:pt x="3215926" y="5105644"/>
                    <a:pt x="3268503" y="5090624"/>
                    <a:pt x="3324835" y="5090624"/>
                  </a:cubicBezTo>
                  <a:cubicBezTo>
                    <a:pt x="3324835" y="5090624"/>
                    <a:pt x="3324835" y="5090624"/>
                    <a:pt x="5690785" y="5090624"/>
                  </a:cubicBezTo>
                  <a:cubicBezTo>
                    <a:pt x="5371570" y="5406038"/>
                    <a:pt x="5367814" y="5980543"/>
                    <a:pt x="5367814" y="6280938"/>
                  </a:cubicBezTo>
                  <a:cubicBezTo>
                    <a:pt x="5367814" y="6280938"/>
                    <a:pt x="5367814" y="6280938"/>
                    <a:pt x="6227818" y="6280938"/>
                  </a:cubicBezTo>
                  <a:cubicBezTo>
                    <a:pt x="6227818" y="6280938"/>
                    <a:pt x="6227818" y="6280938"/>
                    <a:pt x="8267042" y="3603669"/>
                  </a:cubicBezTo>
                  <a:close/>
                  <a:moveTo>
                    <a:pt x="6109875" y="128"/>
                  </a:moveTo>
                  <a:cubicBezTo>
                    <a:pt x="6829153" y="-2490"/>
                    <a:pt x="7579192" y="34821"/>
                    <a:pt x="8198796" y="137601"/>
                  </a:cubicBezTo>
                  <a:cubicBezTo>
                    <a:pt x="8705745" y="220201"/>
                    <a:pt x="8739542" y="678257"/>
                    <a:pt x="8578069" y="884757"/>
                  </a:cubicBezTo>
                  <a:cubicBezTo>
                    <a:pt x="8578069" y="884757"/>
                    <a:pt x="6234838" y="3955980"/>
                    <a:pt x="6208552" y="3974753"/>
                  </a:cubicBezTo>
                  <a:cubicBezTo>
                    <a:pt x="6107162" y="4098653"/>
                    <a:pt x="5953199" y="4177498"/>
                    <a:pt x="5780461" y="4177498"/>
                  </a:cubicBezTo>
                  <a:cubicBezTo>
                    <a:pt x="5780461" y="4177498"/>
                    <a:pt x="5780461" y="4177498"/>
                    <a:pt x="2209285" y="4177498"/>
                  </a:cubicBezTo>
                  <a:cubicBezTo>
                    <a:pt x="1818747" y="4177498"/>
                    <a:pt x="970076" y="4545444"/>
                    <a:pt x="1150325" y="5476573"/>
                  </a:cubicBezTo>
                  <a:cubicBezTo>
                    <a:pt x="1217918" y="5825746"/>
                    <a:pt x="1465760" y="6103583"/>
                    <a:pt x="1799971" y="6223729"/>
                  </a:cubicBezTo>
                  <a:cubicBezTo>
                    <a:pt x="1875075" y="6253765"/>
                    <a:pt x="2002751" y="6268783"/>
                    <a:pt x="2085365" y="6280047"/>
                  </a:cubicBezTo>
                  <a:cubicBezTo>
                    <a:pt x="2085365" y="6280047"/>
                    <a:pt x="2085365" y="6280047"/>
                    <a:pt x="2085365" y="7473994"/>
                  </a:cubicBezTo>
                  <a:cubicBezTo>
                    <a:pt x="1582171" y="7440203"/>
                    <a:pt x="335451" y="7004675"/>
                    <a:pt x="53813" y="5720619"/>
                  </a:cubicBezTo>
                  <a:cubicBezTo>
                    <a:pt x="-25046" y="5397728"/>
                    <a:pt x="-13780" y="5056063"/>
                    <a:pt x="65078" y="4729417"/>
                  </a:cubicBezTo>
                  <a:cubicBezTo>
                    <a:pt x="282879" y="3283915"/>
                    <a:pt x="2351982" y="944830"/>
                    <a:pt x="2716235" y="670748"/>
                  </a:cubicBezTo>
                  <a:cubicBezTo>
                    <a:pt x="2960321" y="471756"/>
                    <a:pt x="3234449" y="310311"/>
                    <a:pt x="3516088" y="227711"/>
                  </a:cubicBezTo>
                  <a:cubicBezTo>
                    <a:pt x="3797726" y="119767"/>
                    <a:pt x="4911078" y="4491"/>
                    <a:pt x="6109875" y="128"/>
                  </a:cubicBezTo>
                  <a:close/>
                </a:path>
              </a:pathLst>
            </a:custGeom>
            <a:solidFill>
              <a:schemeClr val="accent3"/>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solidFill>
              </a:endParaRPr>
            </a:p>
          </p:txBody>
        </p:sp>
      </p:gr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ox(in)">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ppt_x"/>
                                          </p:val>
                                        </p:tav>
                                        <p:tav tm="100000">
                                          <p:val>
                                            <p:strVal val="#ppt_x"/>
                                          </p:val>
                                        </p:tav>
                                      </p:tavLst>
                                    </p:anim>
                                    <p:anim calcmode="lin" valueType="num">
                                      <p:cBhvr additive="base">
                                        <p:cTn id="1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fill="hold"/>
                                        <p:tgtEl>
                                          <p:spTgt spid="13"/>
                                        </p:tgtEl>
                                        <p:attrNameLst>
                                          <p:attrName>ppt_x</p:attrName>
                                        </p:attrNameLst>
                                      </p:cBhvr>
                                      <p:tavLst>
                                        <p:tav tm="0">
                                          <p:val>
                                            <p:strVal val="#ppt_x"/>
                                          </p:val>
                                        </p:tav>
                                        <p:tav tm="100000">
                                          <p:val>
                                            <p:strVal val="#ppt_x"/>
                                          </p:val>
                                        </p:tav>
                                      </p:tavLst>
                                    </p:anim>
                                    <p:anim calcmode="lin" valueType="num">
                                      <p:cBhvr additive="base">
                                        <p:cTn id="19"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nodeType="click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blinds(horizontal)">
                                      <p:cBhvr>
                                        <p:cTn id="24" dur="500"/>
                                        <p:tgtEl>
                                          <p:spTgt spid="14"/>
                                        </p:tgtEl>
                                      </p:cBhvr>
                                    </p:animEffect>
                                  </p:childTnLst>
                                </p:cTn>
                              </p:par>
                            </p:childTnLst>
                          </p:cTn>
                        </p:par>
                      </p:childTnLst>
                    </p:cTn>
                  </p:par>
                  <p:par>
                    <p:cTn id="25" fill="hold">
                      <p:stCondLst>
                        <p:cond delay="indefinite"/>
                      </p:stCondLst>
                      <p:childTnLst>
                        <p:par>
                          <p:cTn id="26" fill="hold">
                            <p:stCondLst>
                              <p:cond delay="0"/>
                            </p:stCondLst>
                            <p:childTnLst>
                              <p:par>
                                <p:cTn id="27" presetID="20" presetClass="entr" presetSubtype="0" fill="hold" nodeType="click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edge">
                                      <p:cBhvr>
                                        <p:cTn id="29" dur="2000"/>
                                        <p:tgtEl>
                                          <p:spTgt spid="10"/>
                                        </p:tgtEl>
                                      </p:cBhvr>
                                    </p:animEffect>
                                  </p:childTnLst>
                                </p:cTn>
                              </p:par>
                            </p:childTnLst>
                          </p:cTn>
                        </p:par>
                      </p:childTnLst>
                    </p:cTn>
                  </p:par>
                  <p:par>
                    <p:cTn id="30" fill="hold">
                      <p:stCondLst>
                        <p:cond delay="indefinite"/>
                      </p:stCondLst>
                      <p:childTnLst>
                        <p:par>
                          <p:cTn id="31" fill="hold">
                            <p:stCondLst>
                              <p:cond delay="0"/>
                            </p:stCondLst>
                            <p:childTnLst>
                              <p:par>
                                <p:cTn id="32" presetID="12" presetClass="entr" presetSubtype="4" fill="hold" nodeType="click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500"/>
                                        <p:tgtEl>
                                          <p:spTgt spid="12"/>
                                        </p:tgtEl>
                                        <p:attrNameLst>
                                          <p:attrName>ppt_y</p:attrName>
                                        </p:attrNameLst>
                                      </p:cBhvr>
                                      <p:tavLst>
                                        <p:tav tm="0">
                                          <p:val>
                                            <p:strVal val="#ppt_y+#ppt_h*1.125000"/>
                                          </p:val>
                                        </p:tav>
                                        <p:tav tm="100000">
                                          <p:val>
                                            <p:strVal val="#ppt_y"/>
                                          </p:val>
                                        </p:tav>
                                      </p:tavLst>
                                    </p:anim>
                                    <p:animEffect transition="in" filter="wipe(up)">
                                      <p:cBhvr>
                                        <p:cTn id="35" dur="500"/>
                                        <p:tgtEl>
                                          <p:spTgt spid="12"/>
                                        </p:tgtEl>
                                      </p:cBhvr>
                                    </p:animEffect>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grpId="0" nodeType="click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blinds(horizontal)">
                                      <p:cBhvr>
                                        <p:cTn id="40" dur="500"/>
                                        <p:tgtEl>
                                          <p:spTgt spid="19"/>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blinds(horizontal)">
                                      <p:cBhvr>
                                        <p:cTn id="43" dur="500"/>
                                        <p:tgtEl>
                                          <p:spTgt spid="20"/>
                                        </p:tgtEl>
                                      </p:cBhvr>
                                    </p:animEffect>
                                  </p:childTnLst>
                                </p:cTn>
                              </p:par>
                              <p:par>
                                <p:cTn id="44" presetID="3" presetClass="entr" presetSubtype="10" fill="hold" grpId="0" nodeType="with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blinds(horizontal)">
                                      <p:cBhvr>
                                        <p:cTn id="46" dur="500"/>
                                        <p:tgtEl>
                                          <p:spTgt spid="22"/>
                                        </p:tgtEl>
                                      </p:cBhvr>
                                    </p:animEffect>
                                  </p:childTnLst>
                                </p:cTn>
                              </p:par>
                              <p:par>
                                <p:cTn id="47" presetID="3" presetClass="entr" presetSubtype="10" fill="hold" nodeType="with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blinds(horizontal)">
                                      <p:cBhvr>
                                        <p:cTn id="4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P spid="20" grpId="0"/>
      <p:bldP spid="20" grpId="1"/>
      <p:bldP spid="22" grpId="0"/>
      <p:bldP spid="22" grpId="1"/>
    </p:bldLst>
  </p:timing>
</p:sld>
</file>

<file path=ppt/tags/tag1.xml><?xml version="1.0" encoding="utf-8"?>
<p:tagLst xmlns:a="http://schemas.openxmlformats.org/drawingml/2006/main" xmlns:r="http://schemas.openxmlformats.org/officeDocument/2006/relationships" xmlns:p="http://schemas.openxmlformats.org/presentationml/2006/main">
  <p:tag name="KSO_WM_SLIDE_MODEL_TYPE" val="timeline"/>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3">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21</TotalTime>
  <Words>2125</Words>
  <Application>Microsoft Office PowerPoint</Application>
  <PresentationFormat>自定义</PresentationFormat>
  <Paragraphs>97</Paragraphs>
  <Slides>16</Slides>
  <Notes>1</Notes>
  <HiddenSlides>0</HiddenSlides>
  <MMClips>0</MMClips>
  <ScaleCrop>false</ScaleCrop>
  <HeadingPairs>
    <vt:vector size="4" baseType="variant">
      <vt:variant>
        <vt:lpstr>主题</vt:lpstr>
      </vt:variant>
      <vt:variant>
        <vt:i4>1</vt:i4>
      </vt:variant>
      <vt:variant>
        <vt:lpstr>幻灯片标题</vt:lpstr>
      </vt:variant>
      <vt:variant>
        <vt:i4>16</vt:i4>
      </vt:variant>
    </vt:vector>
  </HeadingPairs>
  <TitlesOfParts>
    <vt:vector size="17"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Administrator</cp:lastModifiedBy>
  <cp:revision>82</cp:revision>
  <dcterms:created xsi:type="dcterms:W3CDTF">2015-01-29T03:59:00Z</dcterms:created>
  <dcterms:modified xsi:type="dcterms:W3CDTF">2019-09-15T01:42:39Z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2052-11.1.0.8976</vt:lpwstr>
  </property>
</Properties>
</file>