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64" r:id="rId3"/>
    <p:sldId id="258" r:id="rId4"/>
    <p:sldId id="259" r:id="rId6"/>
    <p:sldId id="272" r:id="rId7"/>
    <p:sldId id="270" r:id="rId8"/>
    <p:sldId id="273" r:id="rId9"/>
    <p:sldId id="299" r:id="rId10"/>
    <p:sldId id="260" r:id="rId11"/>
    <p:sldId id="265" r:id="rId12"/>
    <p:sldId id="266" r:id="rId13"/>
    <p:sldId id="285" r:id="rId14"/>
    <p:sldId id="286" r:id="rId15"/>
    <p:sldId id="267" r:id="rId16"/>
    <p:sldId id="262" r:id="rId17"/>
    <p:sldId id="287" r:id="rId18"/>
    <p:sldId id="288" r:id="rId19"/>
    <p:sldId id="263" r:id="rId20"/>
    <p:sldId id="319" r:id="rId21"/>
    <p:sldId id="261" r:id="rId22"/>
    <p:sldId id="318" r:id="rId23"/>
    <p:sldId id="284" r:id="rId24"/>
    <p:sldId id="295" r:id="rId25"/>
    <p:sldId id="294" r:id="rId26"/>
    <p:sldId id="298" r:id="rId27"/>
    <p:sldId id="297" r:id="rId28"/>
    <p:sldId id="317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jpeg"/><Relationship Id="rId2" Type="http://schemas.openxmlformats.org/officeDocument/2006/relationships/tags" Target="../tags/tag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image" Target="../media/image1.jpeg"/><Relationship Id="rId2" Type="http://schemas.openxmlformats.org/officeDocument/2006/relationships/tags" Target="../tags/tag61.xml"/><Relationship Id="rId12" Type="http://schemas.openxmlformats.org/officeDocument/2006/relationships/tags" Target="../tags/tag70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0" Type="http://schemas.openxmlformats.org/officeDocument/2006/relationships/tags" Target="../tags/tag24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1219199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0" y="5637213"/>
            <a:ext cx="1219200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5"/>
            </p:custDataLst>
          </p:nvPr>
        </p:nvSpPr>
        <p:spPr>
          <a:xfrm rot="5400000" flipV="1">
            <a:off x="4187031" y="-1146968"/>
            <a:ext cx="3817937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6"/>
            </p:custDataLst>
          </p:nvPr>
        </p:nvSpPr>
        <p:spPr>
          <a:xfrm>
            <a:off x="0" y="3621088"/>
            <a:ext cx="1219200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7"/>
            </p:custDataLst>
          </p:nvPr>
        </p:nvSpPr>
        <p:spPr>
          <a:xfrm flipH="1">
            <a:off x="0" y="3048000"/>
            <a:ext cx="1219200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6667500" y="4614350"/>
            <a:ext cx="5435600" cy="1053581"/>
          </a:xfrm>
          <a:noFill/>
        </p:spPr>
        <p:txBody>
          <a:bodyPr anchor="b">
            <a:normAutofit/>
          </a:bodyPr>
          <a:lstStyle>
            <a:lvl1pPr algn="r">
              <a:defRPr sz="4800" b="1">
                <a:solidFill>
                  <a:schemeClr val="tx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9"/>
            </p:custDataLst>
          </p:nvPr>
        </p:nvSpPr>
        <p:spPr>
          <a:xfrm>
            <a:off x="6667500" y="5739996"/>
            <a:ext cx="5435600" cy="504000"/>
          </a:xfrm>
          <a:noFill/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2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EBB0C-5A13-436A-8D2C-3DC1B1265DA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1219199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0" y="5637213"/>
            <a:ext cx="1219200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5"/>
            </p:custDataLst>
          </p:nvPr>
        </p:nvSpPr>
        <p:spPr>
          <a:xfrm rot="5400000" flipV="1">
            <a:off x="4187031" y="-1146968"/>
            <a:ext cx="3817937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6"/>
            </p:custDataLst>
          </p:nvPr>
        </p:nvSpPr>
        <p:spPr>
          <a:xfrm>
            <a:off x="0" y="3621088"/>
            <a:ext cx="1219200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7"/>
            </p:custDataLst>
          </p:nvPr>
        </p:nvSpPr>
        <p:spPr>
          <a:xfrm flipH="1">
            <a:off x="0" y="3044825"/>
            <a:ext cx="1219200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7429500" y="4290060"/>
            <a:ext cx="4425950" cy="1175385"/>
          </a:xfrm>
        </p:spPr>
        <p:txBody>
          <a:bodyPr rIns="25400" rtlCol="0" anchor="b">
            <a:no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buNone/>
              <a:defRPr kumimoji="0" lang="zh-CN" altLang="en-US" sz="6600" b="1" i="0" u="none" strike="noStrike" kern="1200" cap="none" spc="6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编辑标题</a:t>
            </a:r>
            <a:endParaRPr noProof="1">
              <a:sym typeface="+mn-ea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4" hasCustomPrompt="1"/>
            <p:custDataLst>
              <p:tags r:id="rId9"/>
            </p:custDataLst>
          </p:nvPr>
        </p:nvSpPr>
        <p:spPr>
          <a:xfrm>
            <a:off x="7429499" y="5540698"/>
            <a:ext cx="4425810" cy="691347"/>
          </a:xfrm>
        </p:spPr>
        <p:txBody>
          <a:bodyPr>
            <a:normAutofit/>
          </a:bodyPr>
          <a:lstStyle>
            <a:lvl1pPr marL="0" indent="0" algn="r">
              <a:buNone/>
              <a:defRPr sz="32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  <a:endParaRPr lang="zh-CN" altLang="en-US" noProof="1"/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15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6"/>
            <p:custDataLst>
              <p:tags r:id="rId1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7"/>
            <p:custDataLst>
              <p:tags r:id="rId1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38A87-77AC-48C7-9F0B-A360E0E0700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rtlCol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3879850"/>
            <a:ext cx="4992688" cy="2978150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13" tIns="60956" rIns="121913" bIns="60956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Freeform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830513" y="4400550"/>
            <a:ext cx="9361487" cy="2457450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13" tIns="60956" rIns="121913" bIns="60956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直接连接符 11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1920875" y="2790825"/>
            <a:ext cx="5219700" cy="1588"/>
          </a:xfrm>
          <a:prstGeom prst="line">
            <a:avLst/>
          </a:prstGeom>
          <a:noFill/>
          <a:ln w="6350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defRPr/>
            </a:pPr>
            <a:endParaRPr lang="zh-CN" altLang="en-US" sz="1900">
              <a:solidFill>
                <a:schemeClr val="accent1"/>
              </a:solidFill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675735" y="3503613"/>
            <a:ext cx="5464840" cy="1058408"/>
          </a:xfrm>
        </p:spPr>
        <p:txBody>
          <a:bodyPr rIns="63500">
            <a:noAutofit/>
          </a:bodyPr>
          <a:lstStyle>
            <a:lvl1pPr algn="r">
              <a:defRPr sz="4800" u="none" strike="noStrike" kern="1200" cap="none" spc="300" normalizeH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1675735" y="2856230"/>
            <a:ext cx="5464840" cy="586804"/>
          </a:xfrm>
        </p:spPr>
        <p:txBody>
          <a:bodyPr tIns="38100" rIns="76200" bIns="38100" anchor="ctr">
            <a:noAutofit/>
          </a:bodyPr>
          <a:lstStyle>
            <a:lvl1pPr marL="0" indent="0" algn="r" eaLnBrk="1" fontAlgn="base" latinLnBrk="0" hangingPunct="1">
              <a:buNone/>
              <a:defRPr kumimoji="0" lang="zh-CN" altLang="en-US" sz="3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编辑文本</a:t>
            </a:r>
            <a:endParaRPr lang="zh-CN" altLang="en-US" noProof="1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1675775" y="2383625"/>
            <a:ext cx="5464800" cy="356400"/>
          </a:xfrm>
        </p:spPr>
        <p:txBody>
          <a:bodyPr anchor="b"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  <a:endParaRPr lang="zh-CN" altLang="en-US" noProof="1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6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7DC10-9F80-47CA-9BB0-03FC4730FA4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60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60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60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60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tIns="38100" rIns="76200" bIns="3810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  <a:endParaRPr lang="zh-CN" altLang="en-US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rtlCol="0" anchor="ctr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76.xml"/><Relationship Id="rId17" Type="http://schemas.openxmlformats.org/officeDocument/2006/relationships/tags" Target="../tags/tag75.xml"/><Relationship Id="rId16" Type="http://schemas.openxmlformats.org/officeDocument/2006/relationships/tags" Target="../tags/tag74.xml"/><Relationship Id="rId15" Type="http://schemas.openxmlformats.org/officeDocument/2006/relationships/tags" Target="../tags/tag73.xml"/><Relationship Id="rId14" Type="http://schemas.openxmlformats.org/officeDocument/2006/relationships/tags" Target="../tags/tag72.xml"/><Relationship Id="rId13" Type="http://schemas.openxmlformats.org/officeDocument/2006/relationships/tags" Target="../tags/tag71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rotWithShape="0">
          <a:blip r:embed="rId12">
            <a:alphaModFix amt="28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13"/>
            </p:custDataLst>
          </p:nvPr>
        </p:nvSpPr>
        <p:spPr bwMode="auto">
          <a:xfrm>
            <a:off x="669925" y="442913"/>
            <a:ext cx="10852150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t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14"/>
            </p:custDataLst>
          </p:nvPr>
        </p:nvSpPr>
        <p:spPr bwMode="auto">
          <a:xfrm>
            <a:off x="669925" y="952500"/>
            <a:ext cx="10852150" cy="538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0" rIns="8255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  <a:ea typeface="微软雅黑" panose="020B0503020204020204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noProof="1">
                <a:solidFill>
                  <a:schemeClr val="tx1">
                    <a:tint val="75000"/>
                  </a:schemeClr>
                </a:solidFill>
                <a:ea typeface="微软雅黑" panose="020B0503020204020204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 kern="1200" spc="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9pPr>
    </p:titleStyle>
    <p:bodyStyle>
      <a:lvl1pPr marL="228600" indent="-22860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7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GI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hyperlink" Target="&#31105;&#27602;&#25945;&#32946;&#36164;&#26009;/&#25105;&#30340;&#35838;&#20214;/&#21560;&#27602;&#30340;&#20320;.mp4" TargetMode="Externa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6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1603375" y="2481580"/>
            <a:ext cx="8756015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珍</a:t>
            </a:r>
            <a:r>
              <a:rPr lang="zh-CN" altLang="en-US" sz="8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爱生命，远离毒品</a:t>
            </a:r>
            <a:endParaRPr lang="zh-CN" altLang="en-US" sz="8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18880" y="4981575"/>
            <a:ext cx="2433955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黄石市体育运动学校</a:t>
            </a:r>
            <a:endParaRPr lang="zh-CN" altLang="en-US"/>
          </a:p>
          <a:p>
            <a:r>
              <a:rPr lang="zh-CN" altLang="en-US"/>
              <a:t>          郭易琅</a:t>
            </a:r>
            <a:endParaRPr lang="zh-CN" altLang="en-US"/>
          </a:p>
          <a:p>
            <a:r>
              <a:rPr lang="en-US" altLang="zh-CN"/>
              <a:t>2951880781@qq.com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720590" y="892810"/>
            <a:ext cx="7174865" cy="53232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endParaRPr lang="zh-CN" altLang="en-US" sz="20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l"/>
            <a:r>
              <a:rPr lang="zh-CN" altLang="en-US" sz="20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每天早晨，王妈妈都早早地起来上香，嘴里不住地念叨，泪水也禁不住扑扑落下。“天啊，为什么还留下我这么一个孤老婆子呢！” 原来，她儿子和儿媳不知从哪儿染上了毒瘾，后又为毒品双双亡命归西。王妈妈儿子阿强和儿媳阿珍，刚结婚时恩恩爱爱，他们勤快又能干，办起了快餐店，生意做得红红火火，不久就盖了座小洋档。有了钱以后，儿子、儿媳样样赶时髦。两年前的一天，他们听说‘白粉’是超前消费，是一般人买不起的“享受”，意想‘时髦’一下。结果一试就染上了毒瘾，身子给搞坏了，生意也懒得去做。不仅快餐店关了门，一年光景下来，家里值钱的东西都给变卖光了，有一天阿珍毒瘾发作，叫阿强去外面想办法买点毒品回来解瘾。身无分文的阿强到街上到处借钱，可谁肯借钱给他吸毒呢！阿珍见阿强空来，就对他骂骂咧咧。此时阿强毒瘾也上来了，打了阿珍几巴掌，阿珍气急之下拿过一把菜刀，三下两下，把阿强就给砍死了，阿珍也一刀割断了自己的喉咙。王妈妈满情悲愤地告诫人们：“是毒品害了我一家，毒品千万不能碰啊！” </a:t>
            </a:r>
            <a:endParaRPr lang="zh-CN" altLang="en-US" sz="20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21508" name="图片 21507" descr="吸毒对家庭的危害画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988" y="1770380"/>
            <a:ext cx="4318000" cy="3317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88975" y="514350"/>
            <a:ext cx="29724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案例：家破人亡</a:t>
            </a:r>
            <a:r>
              <a:rPr lang="zh-CN" altLang="en-US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34010" y="1713230"/>
            <a:ext cx="718756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0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</a:t>
            </a:r>
            <a:r>
              <a:rPr lang="en-US" altLang="zh-CN" sz="20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 </a:t>
            </a:r>
            <a:r>
              <a:rPr lang="zh-CN" altLang="en-US" sz="20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刘大妈是一位勤俭持家的好妈妈，街坊邻里都不得一致称道她持家有方。她有两子一女，虽然收入不算多，日子还过得不错，但自从儿子染上了毒瘾之后，她家没个安宁了。母亲节时，街道主任等人去看望她老人家，她老人家哭得泪人似的。 自从儿子吸毒后，家中所有的钱都被他掏空了，剩下这惟一值钱的彩电也被他拿去当了几次，家里又一次次地赎了回来。连大妈喜爱的一只哈叭狗也被那吸毒的儿子拿去换了白粉。为了帮助儿子戒除毒瘾，刘大妈一家想出了种种办法，还把他送进了戒毒所。可儿子就是不思悔改，看着那在毒品中越陷越深越来越无人样的儿子，看着这家徒四壁的家，刘大妈只能终日以泪洗面，眼睛都快哭瞎了。她痛恨毒品，痛恨那些丧尽天良、杀人不见血的毒贩子。她发出了“是那毒品啊，害了我的儿子，害了我的家！”的忿怒之声。</a:t>
            </a:r>
            <a:r>
              <a:rPr lang="zh-CN" altLang="en-US" sz="2000" b="1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 </a:t>
            </a:r>
            <a:endParaRPr lang="zh-CN" altLang="en-US" sz="2000" b="1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algn="l"/>
            <a:endParaRPr lang="zh-CN" altLang="en-US" sz="2000" b="1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pic>
        <p:nvPicPr>
          <p:cNvPr id="21507" name="图片 21506" descr="吸毒耗费家财画"/>
          <p:cNvPicPr>
            <a:picLocks noChangeAspect="1"/>
          </p:cNvPicPr>
          <p:nvPr/>
        </p:nvPicPr>
        <p:blipFill>
          <a:blip r:embed="rId1">
            <a:clrChange>
              <a:clrFrom>
                <a:srgbClr val="FBFAF5"/>
              </a:clrFrom>
              <a:clrTo>
                <a:srgbClr val="FBFA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12710" y="1404620"/>
            <a:ext cx="4343400" cy="4708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34010" y="403225"/>
            <a:ext cx="31419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案例：母亲的控诉</a:t>
            </a:r>
            <a:r>
              <a:rPr lang="zh-CN" altLang="en-US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51180" y="942340"/>
            <a:ext cx="1053401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吸毒后杀害养祖父母 </a:t>
            </a:r>
            <a:endParaRPr lang="zh-CN" altLang="en-US" sz="240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en-US" sz="24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      基本案情：被告人王祖文自幼由养祖父王清渠、养祖母陈素莲抚养长大，案发前长期吸食氯胺酮。再次吸食后产生杀害王清渠、陈素莲之念，用双刃长剑朝熟睡中的王清渠、陈素莲乱砍乱刺，致二被害人均因锐器刺破心脏而死亡。又持剑砍击养父王伟艺，致王伟艺受轻伤。 </a:t>
            </a:r>
            <a:endParaRPr lang="zh-CN" altLang="en-US" sz="240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en-US" sz="24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法院判决：法院依法对被告人王祖文判处并核准死刑。并已于２０１５年６月２３日被依法执行死刑。 </a:t>
            </a:r>
            <a:endParaRPr lang="zh-CN" altLang="en-US" sz="240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9460" y="328295"/>
            <a:ext cx="3738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>
                <a:latin typeface="华文行楷" panose="02010800040101010101" charset="-122"/>
                <a:ea typeface="华文行楷" panose="02010800040101010101" charset="-122"/>
              </a:rPr>
              <a:t>案例：吸毒后伤害亲人</a:t>
            </a:r>
            <a:endParaRPr lang="zh-CN" altLang="en-US" sz="2800"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7445" y="3719195"/>
            <a:ext cx="3810000" cy="2857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0645" y="3719195"/>
            <a:ext cx="4143375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7630" y="1109980"/>
            <a:ext cx="1138491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4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（</a:t>
            </a:r>
            <a:r>
              <a:rPr lang="en-US" altLang="zh-CN" sz="24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1</a:t>
            </a:r>
            <a:r>
              <a:rPr lang="zh-CN" altLang="en-US" sz="24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）对社会生产力的巨大破坏：吸毒首先导致身体疾病，影响生产，其次是造成社会财富的巨大损失和浪费，同时毒品活动还造成环境恶化，缩小了人类的生存空间。</a:t>
            </a:r>
            <a:endParaRPr lang="zh-CN" altLang="en-US" sz="240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algn="l"/>
            <a:r>
              <a:rPr lang="zh-CN" altLang="en-US" sz="24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（</a:t>
            </a:r>
            <a:r>
              <a:rPr lang="en-US" altLang="zh-CN" sz="24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2</a:t>
            </a:r>
            <a:r>
              <a:rPr lang="zh-CN" altLang="en-US" sz="24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）毒品活动扰乱社会治安：毒品活动加剧诱发了各种违法犯罪活动，扰乱了社会治安，给社会安定带来巨大威胁。无论用什么方式吸毒，对人体的身体都会造成极大的损害。</a:t>
            </a:r>
            <a:endParaRPr lang="zh-CN" altLang="en-US" sz="24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9525" y="2876550"/>
            <a:ext cx="4860925" cy="3793490"/>
          </a:xfrm>
          <a:prstGeom prst="rect">
            <a:avLst/>
          </a:prstGeom>
        </p:spPr>
      </p:pic>
      <p:pic>
        <p:nvPicPr>
          <p:cNvPr id="39939" name="图片 22531" descr="吸毒社会危害画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425" y="2958465"/>
            <a:ext cx="5257800" cy="3254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52425" y="245110"/>
            <a:ext cx="3738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40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（三）危害社会</a:t>
            </a:r>
            <a:endParaRPr lang="zh-CN" altLang="en-US" sz="400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69290" y="979170"/>
            <a:ext cx="9839960" cy="20300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1</a:t>
            </a:r>
            <a:r>
              <a:rPr lang="zh-CN" altLang="en-US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、生理因素</a:t>
            </a:r>
            <a:endParaRPr lang="zh-CN" altLang="en-US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algn="l"/>
            <a:r>
              <a:rPr lang="zh-CN" altLang="en-US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人脑中本来就有一种类吗啡肽物质、维持着人体的正常生理活动。吸毒者吸了海洛因、外来的类</a:t>
            </a:r>
            <a:endParaRPr lang="zh-CN" altLang="en-US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algn="l"/>
            <a:r>
              <a:rPr lang="zh-CN" altLang="en-US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吗啡肽物质进入人体后，减少并抑制了自身吗啡肽 的分泌，最后达到靠外界的类吗啡肽物质来维</a:t>
            </a:r>
            <a:endParaRPr lang="zh-CN" altLang="en-US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algn="l"/>
            <a:r>
              <a:rPr lang="zh-CN" altLang="en-US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持人体的生理活动，自身的类吗啡肽物质完全停止分泌。那么，一旦外界也停止了供应吗啡肽物</a:t>
            </a:r>
            <a:endParaRPr lang="zh-CN" altLang="en-US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algn="l"/>
            <a:r>
              <a:rPr lang="zh-CN" altLang="en-US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质，则人的生理活动就 出现了紊乱，出现医学上说的“反跳”或“戒断症状”，此时，只有再供</a:t>
            </a:r>
            <a:endParaRPr lang="zh-CN" altLang="en-US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algn="l"/>
            <a:r>
              <a:rPr lang="zh-CN" altLang="en-US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给吗啡物质，才可能解除这些戒断症状，这就是所谓的“上瘾”。</a:t>
            </a:r>
            <a:endParaRPr lang="zh-CN" altLang="en-US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algn="l"/>
            <a:endParaRPr lang="zh-CN" altLang="en-US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9290" y="457200"/>
            <a:ext cx="302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>
                <a:latin typeface="华文行楷" panose="02010800040101010101" charset="-122"/>
                <a:ea typeface="华文行楷" panose="02010800040101010101" charset="-122"/>
                <a:sym typeface="+mn-ea"/>
              </a:rPr>
              <a:t>四、吸毒上瘾原因</a:t>
            </a:r>
            <a:endParaRPr lang="zh-CN" altLang="en-US" sz="2800"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6280" y="2684145"/>
            <a:ext cx="5238750" cy="384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55700" y="695960"/>
            <a:ext cx="932434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2</a:t>
            </a:r>
            <a:r>
              <a:rPr lang="zh-CN" altLang="en-US" sz="24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、社会因素</a:t>
            </a:r>
            <a:endParaRPr lang="zh-CN" altLang="en-US" sz="240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algn="l"/>
            <a:r>
              <a:rPr lang="zh-CN" altLang="en-US" sz="24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包括社会环境能否获得毒品，社会动荡不安对人的影响，社会文化背景决定哪些人易成为毒品的俘虏，社会法律对毒品的态度等等。</a:t>
            </a:r>
            <a:endParaRPr lang="zh-CN" altLang="en-US" sz="240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algn="l"/>
            <a:endParaRPr lang="zh-CN" altLang="en-US" sz="240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pic>
        <p:nvPicPr>
          <p:cNvPr id="25603" name="图片 25602" descr="1591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05095" y="3602355"/>
            <a:ext cx="4451350" cy="29984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8790" y="1997075"/>
            <a:ext cx="3818255" cy="286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19480" y="416560"/>
            <a:ext cx="1027303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3</a:t>
            </a:r>
            <a:r>
              <a:rPr lang="zh-CN" altLang="en-US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、心理因素</a:t>
            </a:r>
            <a:endParaRPr lang="zh-CN" altLang="en-US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algn="l"/>
            <a:r>
              <a:rPr lang="zh-CN" altLang="en-US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     海洛因毒品具有舒适和欣快感的药理学特征。吸食海洛因毒品初始有一种强烈的欣快感，实践表明，多数成瘾者第一次吸毒后就有浑身困乏、非常难受的感觉，而渴望第二次吸毒，从而导致成瘾。因人已适应了药物，从而产生了生理和心理的依赖。</a:t>
            </a:r>
            <a:endParaRPr lang="zh-CN" altLang="en-US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pic>
        <p:nvPicPr>
          <p:cNvPr id="24578" name="图片 24577" descr="漫画5—绝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05955" y="2122170"/>
            <a:ext cx="4083050" cy="38620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4" name="图片 25603" descr="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480" y="2685415"/>
            <a:ext cx="4772025" cy="26866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2170" y="1603375"/>
            <a:ext cx="11355705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日趋严重的毒品问题已成为全球性的灾难。毒品的泛滥直接危害人民的身心健康，</a:t>
            </a:r>
            <a:endParaRPr lang="zh-CN" altLang="en-US" sz="240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algn="l"/>
            <a:r>
              <a:rPr lang="zh-CN" altLang="en-US" sz="24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并给经济发展和社会进步带来巨大的威胁。 据联合国的统计表明，全世界每年毒</a:t>
            </a:r>
            <a:endParaRPr lang="zh-CN" altLang="en-US" sz="240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algn="l"/>
            <a:r>
              <a:rPr lang="zh-CN" altLang="en-US" sz="24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品交易额达5000亿美元以上，毒品蔓延的范围已扩展到五大洲的200多个国家和地</a:t>
            </a:r>
            <a:endParaRPr lang="zh-CN" altLang="en-US" sz="240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algn="l"/>
            <a:r>
              <a:rPr lang="zh-CN" altLang="en-US" sz="24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区，而且全世界吸食各种毒品的人数已高达2亿多，其中17～35周岁的青壮年占78%。</a:t>
            </a:r>
            <a:endParaRPr lang="zh-CN" altLang="en-US" sz="240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2170" y="457200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>
                <a:latin typeface="华文行楷" panose="02010800040101010101" charset="-122"/>
                <a:ea typeface="华文行楷" panose="02010800040101010101" charset="-122"/>
                <a:sym typeface="+mn-ea"/>
              </a:rPr>
              <a:t>五、毒品现状</a:t>
            </a:r>
            <a:endParaRPr lang="zh-CN" altLang="en-US" sz="2800"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6365" y="3287395"/>
            <a:ext cx="3724275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8950" y="1036320"/>
            <a:ext cx="4297680" cy="6451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远离毒品，从我做起</a:t>
            </a:r>
            <a:endParaRPr lang="zh-CN" altLang="en-US" sz="36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琥珀" panose="02010800040101010101" charset="-122"/>
              <a:ea typeface="华文琥珀" panose="020108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5225" y="3991610"/>
            <a:ext cx="2801620" cy="2801620"/>
          </a:xfrm>
          <a:prstGeom prst="rect">
            <a:avLst/>
          </a:prstGeom>
        </p:spPr>
      </p:pic>
      <p:sp>
        <p:nvSpPr>
          <p:cNvPr id="22534" name="AutoShape 8"/>
          <p:cNvSpPr/>
          <p:nvPr/>
        </p:nvSpPr>
        <p:spPr>
          <a:xfrm>
            <a:off x="4096385" y="1808798"/>
            <a:ext cx="4968875" cy="3240087"/>
          </a:xfrm>
          <a:prstGeom prst="cloud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>
              <a:spcBef>
                <a:spcPct val="0"/>
              </a:spcBef>
            </a:pPr>
            <a:endParaRPr lang="zh-CN" altLang="zh-CN" sz="1800" b="0" dirty="0">
              <a:latin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53635" y="2860675"/>
            <a:ext cx="36118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>
                <a:sym typeface="+mn-ea"/>
              </a:rPr>
              <a:t>作为中职学生的你，如果别人邀请</a:t>
            </a:r>
            <a:endParaRPr lang="zh-CN" altLang="en-US">
              <a:sym typeface="+mn-ea"/>
            </a:endParaRPr>
          </a:p>
          <a:p>
            <a:pPr algn="l"/>
            <a:r>
              <a:rPr lang="zh-CN" altLang="en-US">
                <a:sym typeface="+mn-ea"/>
              </a:rPr>
              <a:t>你尝试一下，你该怎么做呢？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95020" y="1109980"/>
            <a:ext cx="1078738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（1）接受毒品基本知识和禁毒法律法规教育，了解毒品的危害，懂得“吸毒一口，掉入虎口”的道理；</a:t>
            </a:r>
            <a:endParaRPr lang="zh-CN" altLang="en-US" sz="240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algn="l"/>
            <a:r>
              <a:rPr lang="zh-CN" altLang="en-US" sz="24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（2） 树立正确的人生观，不盲目追求享受，寻求刺激，赶时髦；</a:t>
            </a:r>
            <a:endParaRPr lang="zh-CN" altLang="en-US" sz="240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algn="l"/>
            <a:r>
              <a:rPr lang="zh-CN" altLang="en-US" sz="24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（3） 不听信毒品能治病，毒品能解脱烦恼和痛苦，毒品能给人带来快乐等各种花言巧语；</a:t>
            </a:r>
            <a:endParaRPr lang="zh-CN" altLang="en-US" sz="240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algn="l"/>
            <a:r>
              <a:rPr lang="zh-CN" altLang="en-US" sz="24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（4） 不结交有吸毒、贩毒行为的人。如发现亲朋好友中有吸、贩毒行为的人，一定要劝阻要远离。</a:t>
            </a:r>
            <a:endParaRPr lang="zh-CN" altLang="en-US" sz="240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algn="l"/>
            <a:r>
              <a:rPr lang="zh-CN" altLang="en-US" sz="24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（5） 不进歌舞厅，决不吸食摇头丸、K粉等兴奋剂；</a:t>
            </a:r>
            <a:endParaRPr lang="zh-CN" altLang="en-US" sz="240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algn="l"/>
            <a:r>
              <a:rPr lang="zh-CN" altLang="en-US" sz="24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（6） 即使自己在不知情的情况下，被引诱、欺骗吸毒一次，也要珍惜自己的生命，不再吸第二次，更不要吸第三次。</a:t>
            </a:r>
            <a:endParaRPr lang="zh-CN" altLang="en-US" sz="240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0875" y="351155"/>
            <a:ext cx="5059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  <a:sym typeface="+mn-ea"/>
              </a:rPr>
              <a:t>六、中职学生如何防止吸毒</a:t>
            </a:r>
            <a:endParaRPr lang="zh-CN" altLang="en-US" sz="3200"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16570" y="4486275"/>
            <a:ext cx="3913505" cy="23355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2000" y="4455795"/>
            <a:ext cx="2274570" cy="2395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3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392430" y="1991995"/>
            <a:ext cx="11278235" cy="35382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     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毒品一般是指使人形成瘾癖的药物，这里的药物一词是个广义的概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algn="l"/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念，主要指吸毒者滥用的鸦片、海洛因、冰毒等，还包括具有依赖性的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algn="l"/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天然植物、烟、酒和溶剂等，与医疗用药物是不同的概念。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algn="l"/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     制毒物品是指用于制造麻醉药品和精神药品的物品。毒品，有些是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algn="l"/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可以天然获得的，如鸦片就是通过切割未成熟的罂粟果而直接提取的一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algn="l"/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种天然制品，但绝大部分毒品只能通过化学合成的方法取得。这些加工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algn="l"/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毒品必不可少的医药和化工生产用的原料就是我们所说的制毒物品。因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algn="l"/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此，制毒物品既是医药或化工原料，又是制造毒品的配剂。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1365" y="789940"/>
            <a:ext cx="304101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3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一、毒品的定义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413510" y="758825"/>
            <a:ext cx="1706880" cy="706755"/>
          </a:xfrm>
          <a:prstGeom prst="rect">
            <a:avLst/>
          </a:prstGeom>
          <a:noFill/>
        </p:spPr>
        <p:txBody>
          <a:bodyPr wrap="none" rtlCol="0">
            <a:prstTxWarp prst="textCurveUp">
              <a:avLst/>
            </a:prstTxWarp>
            <a:spAutoFit/>
          </a:bodyPr>
          <a:p>
            <a:r>
              <a:rPr lang="zh-CN" altLang="en-US" sz="5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想一想</a:t>
            </a:r>
            <a:endParaRPr lang="zh-CN" altLang="en-US" sz="5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54780" y="820420"/>
            <a:ext cx="7091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请大家一起交流，写一写禁毒宣传标语</a:t>
            </a:r>
            <a:endParaRPr lang="zh-CN" altLang="en-US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琥珀" panose="02010800040101010101" charset="-122"/>
              <a:ea typeface="华文琥珀" panose="020108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92550" y="1609090"/>
            <a:ext cx="4067810" cy="4808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408305" y="316230"/>
            <a:ext cx="4246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七、关于毒品的宣传语</a:t>
            </a:r>
            <a:endParaRPr lang="zh-CN" altLang="en-US" sz="3200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08015" y="602615"/>
            <a:ext cx="6142355" cy="22453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1.珍惜生命、远离毒品；</a:t>
            </a:r>
            <a:endParaRPr lang="zh-CN" altLang="en-US" sz="280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algn="l"/>
            <a:r>
              <a:rPr lang="zh-CN" altLang="en-US" sz="28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2.吸毒害人害己害社会：</a:t>
            </a:r>
            <a:endParaRPr lang="zh-CN" altLang="en-US" sz="280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algn="l"/>
            <a:r>
              <a:rPr lang="zh-CN" altLang="en-US" sz="28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3.一日吸毒、一生戒毒、终生想毒；</a:t>
            </a:r>
            <a:endParaRPr lang="zh-CN" altLang="en-US" sz="280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algn="l"/>
            <a:r>
              <a:rPr lang="zh-CN" altLang="en-US" sz="28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4.敲开了毒品的门，挖好了自己的坟；</a:t>
            </a:r>
            <a:endParaRPr lang="zh-CN" altLang="en-US" sz="280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algn="l"/>
            <a:r>
              <a:rPr lang="zh-CN" altLang="en-US" sz="28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5.吸毒一口，掉入虎口。</a:t>
            </a:r>
            <a:endParaRPr lang="zh-CN" altLang="en-US" sz="280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8305" y="1301750"/>
            <a:ext cx="4542790" cy="3111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4840" y="3082290"/>
            <a:ext cx="4752975" cy="3091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" y="27940"/>
            <a:ext cx="12146915" cy="6791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95" y="36195"/>
            <a:ext cx="12136120" cy="6805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1619250" y="2609215"/>
            <a:ext cx="9069070" cy="442595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琥珀" panose="02010800040101010101" charset="-122"/>
                <a:ea typeface="华文琥珀" panose="02010800040101010101" charset="-122"/>
              </a:rPr>
              <a:t>学校可以开展哪些活动做好远离毒品的活动呢？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琥珀" panose="02010800040101010101" charset="-122"/>
              <a:ea typeface="华文琥珀" panose="02010800040101010101" charset="-122"/>
            </a:endParaRPr>
          </a:p>
        </p:txBody>
      </p:sp>
      <p:pic>
        <p:nvPicPr>
          <p:cNvPr id="1028" name="Picture 4" descr="5.gif (1903 bytes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90393" y="5273675"/>
            <a:ext cx="1792287" cy="1066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3" name="WordArt 5"/>
          <p:cNvSpPr>
            <a:spLocks noTextEdit="1"/>
          </p:cNvSpPr>
          <p:nvPr/>
        </p:nvSpPr>
        <p:spPr>
          <a:xfrm>
            <a:off x="822325" y="855980"/>
            <a:ext cx="1366838" cy="71913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请思考</a:t>
            </a:r>
            <a:endParaRPr lang="zh-CN" altLang="en-US" sz="36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40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3" grpId="0"/>
      <p:bldP spid="44033" grpId="1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97205" y="403860"/>
            <a:ext cx="70408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>
                <a:latin typeface="华文行楷" panose="02010800040101010101" charset="-122"/>
                <a:ea typeface="华文行楷" panose="02010800040101010101" charset="-122"/>
              </a:rPr>
              <a:t>八、关于中职学生可以开展的活动</a:t>
            </a:r>
            <a:endParaRPr lang="zh-CN" altLang="en-US" sz="3600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67130" y="2208530"/>
            <a:ext cx="8869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/>
              <a:t>2</a:t>
            </a:r>
            <a:r>
              <a:rPr lang="zh-CN" altLang="en-US"/>
              <a:t>、观看关于禁毒的电影</a:t>
            </a:r>
            <a:endParaRPr lang="zh-CN" altLang="en-US"/>
          </a:p>
          <a:p>
            <a:pPr algn="l"/>
            <a:r>
              <a:rPr lang="zh-CN" altLang="en-US"/>
              <a:t>学校利用晚自习组织观看《致青春》、《与死神共舞》、《毒战》等宣传教育警示片。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67130" y="1306195"/>
            <a:ext cx="4983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/>
              <a:t>1</a:t>
            </a:r>
            <a:r>
              <a:rPr lang="zh-CN" altLang="en-US"/>
              <a:t>、参观一次禁毒展览</a:t>
            </a:r>
            <a:endParaRPr lang="zh-CN" altLang="en-US"/>
          </a:p>
          <a:p>
            <a:pPr algn="l"/>
            <a:r>
              <a:rPr lang="zh-CN" altLang="en-US"/>
              <a:t>全校师生利用课余时间在学校参观禁毒图片展。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67130" y="3359785"/>
            <a:ext cx="81838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/>
              <a:t>3</a:t>
            </a:r>
            <a:r>
              <a:rPr lang="zh-CN" altLang="en-US"/>
              <a:t>、上好一堂毒品预防教育课</a:t>
            </a:r>
            <a:endParaRPr lang="zh-CN" altLang="en-US"/>
          </a:p>
          <a:p>
            <a:pPr algn="l"/>
            <a:r>
              <a:rPr lang="zh-CN" altLang="en-US"/>
              <a:t>开发并上好具有本地特色的禁毒音乐、禁毒新媒体平台展示、模拟法庭等课程。</a:t>
            </a:r>
            <a:endParaRPr lang="zh-CN" altLang="en-US"/>
          </a:p>
          <a:p>
            <a:pPr algn="l"/>
            <a:r>
              <a:rPr lang="zh-CN" altLang="en-US"/>
              <a:t>邀请禁毒办领导到校上毒品预防教育课。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270000" y="5835015"/>
            <a:ext cx="5669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/>
              <a:t>5</a:t>
            </a:r>
            <a:r>
              <a:rPr lang="zh-CN" altLang="en-US"/>
              <a:t>、</a:t>
            </a:r>
            <a:r>
              <a:rPr lang="en-US" altLang="zh-CN"/>
              <a:t>撰写一篇禁毒心得</a:t>
            </a:r>
            <a:endParaRPr lang="zh-CN" altLang="en-US"/>
          </a:p>
          <a:p>
            <a:pPr algn="l"/>
            <a:r>
              <a:rPr lang="zh-CN" altLang="en-US"/>
              <a:t>学生积极撰写参观禁毒展、观看禁毒影片的心得体会。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270000" y="4749800"/>
            <a:ext cx="4983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/>
              <a:t>4</a:t>
            </a:r>
            <a:r>
              <a:rPr lang="zh-CN" altLang="en-US"/>
              <a:t>、举行一次禁毒主题班会</a:t>
            </a:r>
            <a:endParaRPr lang="zh-CN" altLang="en-US"/>
          </a:p>
          <a:p>
            <a:pPr algn="l"/>
            <a:r>
              <a:rPr lang="zh-CN" altLang="en-US"/>
              <a:t>每班每学期至少召开一次禁毒宣传教育主题班会</a:t>
            </a:r>
            <a:endParaRPr lang="zh-CN" alt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20" y="15875"/>
            <a:ext cx="12105640" cy="6814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98780" y="814705"/>
            <a:ext cx="10455275" cy="57854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>
                <a:latin typeface="华文行楷" panose="02010800040101010101" charset="-122"/>
                <a:ea typeface="华文行楷" panose="02010800040101010101" charset="-122"/>
              </a:rPr>
              <a:t>（一）传统</a:t>
            </a:r>
            <a:endParaRPr lang="zh-CN" altLang="en-US" sz="3600"/>
          </a:p>
          <a:p>
            <a:pPr algn="l"/>
            <a:r>
              <a:rPr lang="zh-CN" altLang="en-US" sz="28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1、鸦片                    2、吗啡</a:t>
            </a:r>
            <a:endParaRPr lang="zh-CN" altLang="en-US" sz="280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algn="l"/>
            <a:r>
              <a:rPr lang="zh-CN" altLang="en-US" sz="28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3、海洛因               4、大麻</a:t>
            </a:r>
            <a:endParaRPr lang="zh-CN" altLang="en-US" sz="280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algn="l"/>
            <a:r>
              <a:rPr lang="zh-CN" altLang="en-US" sz="28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5、杜冷丁               6、古柯</a:t>
            </a:r>
            <a:endParaRPr lang="zh-CN" altLang="en-US" sz="280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algn="l"/>
            <a:r>
              <a:rPr lang="zh-CN" altLang="en-US" sz="28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7、可卡因</a:t>
            </a:r>
            <a:endParaRPr lang="zh-CN" altLang="en-US" sz="280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algn="l"/>
            <a:r>
              <a:rPr lang="zh-CN" altLang="en-US" sz="28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此外，传统毒品还有可待因、那可汀、盐酸二氢埃托啡等</a:t>
            </a:r>
            <a:endParaRPr lang="zh-CN" altLang="en-US" sz="280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algn="l"/>
            <a:r>
              <a:rPr lang="zh-CN" altLang="en-US" sz="3600">
                <a:latin typeface="华文行楷" panose="02010800040101010101" charset="-122"/>
                <a:ea typeface="华文行楷" panose="02010800040101010101" charset="-122"/>
              </a:rPr>
              <a:t>（二）新型</a:t>
            </a:r>
            <a:endParaRPr lang="zh-CN" altLang="en-US" sz="3600">
              <a:latin typeface="华文行楷" panose="02010800040101010101" charset="-122"/>
              <a:ea typeface="华文行楷" panose="02010800040101010101" charset="-122"/>
            </a:endParaRPr>
          </a:p>
          <a:p>
            <a:pPr algn="l"/>
            <a:r>
              <a:rPr lang="zh-CN" altLang="en-US" sz="28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1、冰毒                    2、摇头丸</a:t>
            </a:r>
            <a:endParaRPr lang="zh-CN" altLang="en-US" sz="280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algn="l"/>
            <a:r>
              <a:rPr lang="zh-CN" altLang="en-US" sz="28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3、K粉                     4、咖啡因</a:t>
            </a:r>
            <a:endParaRPr lang="zh-CN" altLang="en-US" sz="280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algn="l"/>
            <a:r>
              <a:rPr lang="zh-CN" altLang="en-US" sz="28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5、三唑仑                6、羟基丁酸</a:t>
            </a:r>
            <a:endParaRPr lang="zh-CN" altLang="en-US" sz="280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algn="l"/>
            <a:r>
              <a:rPr lang="zh-CN" altLang="en-US" sz="28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新型毒品还有安纳咖、氟硝安定、麦角乙二胺（LSD）、安眠酮、</a:t>
            </a:r>
            <a:endParaRPr lang="zh-CN" altLang="en-US" sz="280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algn="l"/>
            <a:r>
              <a:rPr lang="zh-CN" altLang="en-US" sz="28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丁丙诺啡、地西泮及有机溶剂和鼻吸剂等</a:t>
            </a:r>
            <a:endParaRPr lang="zh-CN" altLang="en-US"/>
          </a:p>
          <a:p>
            <a:pPr algn="l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98780" y="248920"/>
            <a:ext cx="339661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二、毒品的种类</a:t>
            </a:r>
            <a:endParaRPr lang="zh-CN" altLang="en-US" sz="36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170" name="组合 7169"/>
          <p:cNvGrpSpPr/>
          <p:nvPr/>
        </p:nvGrpSpPr>
        <p:grpSpPr>
          <a:xfrm>
            <a:off x="92075" y="187325"/>
            <a:ext cx="3578860" cy="3996235"/>
            <a:chOff x="0" y="0"/>
            <a:chExt cx="1814" cy="1826"/>
          </a:xfrm>
        </p:grpSpPr>
        <p:pic>
          <p:nvPicPr>
            <p:cNvPr id="7171" name="图片 7170" descr="32bb9c8b6f6c7b93fd1f1090[1]"/>
            <p:cNvPicPr/>
            <p:nvPr/>
          </p:nvPicPr>
          <p:blipFill>
            <a:blip r:embed="rId1"/>
            <a:srcRect b="13382"/>
            <a:stretch>
              <a:fillRect/>
            </a:stretch>
          </p:blipFill>
          <p:spPr>
            <a:xfrm>
              <a:off x="0" y="0"/>
              <a:ext cx="1814" cy="141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2" name="文本框 7171"/>
            <p:cNvSpPr txBox="1"/>
            <p:nvPr/>
          </p:nvSpPr>
          <p:spPr>
            <a:xfrm>
              <a:off x="355" y="1503"/>
              <a:ext cx="1104" cy="32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endParaRPr lang="zh-CN" altLang="en-US" sz="4000"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</p:grpSp>
      <p:pic>
        <p:nvPicPr>
          <p:cNvPr id="7185" name="图片 7184" descr="1295066367846840896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rcRect t="6223" b="8000"/>
          <a:stretch>
            <a:fillRect/>
          </a:stretch>
        </p:blipFill>
        <p:spPr>
          <a:xfrm>
            <a:off x="3670935" y="1163320"/>
            <a:ext cx="4324985" cy="31870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939665" y="5223510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>
                <a:latin typeface="黑体" panose="02010609060101010101" charset="-122"/>
                <a:ea typeface="黑体" panose="02010609060101010101" charset="-122"/>
              </a:rPr>
              <a:t>冰毒</a:t>
            </a:r>
            <a:endParaRPr lang="zh-CN" altLang="en-US" sz="400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7179" name="组合 7178"/>
          <p:cNvGrpSpPr/>
          <p:nvPr/>
        </p:nvGrpSpPr>
        <p:grpSpPr>
          <a:xfrm>
            <a:off x="7995285" y="2199640"/>
            <a:ext cx="4020820" cy="3487994"/>
            <a:chOff x="0" y="0"/>
            <a:chExt cx="1814" cy="1706"/>
          </a:xfrm>
        </p:grpSpPr>
        <p:pic>
          <p:nvPicPr>
            <p:cNvPr id="7180" name="图片 7179" descr="W020050707618514589323[1]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1814" cy="136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81" name="文本框 7180"/>
            <p:cNvSpPr txBox="1"/>
            <p:nvPr/>
          </p:nvSpPr>
          <p:spPr>
            <a:xfrm>
              <a:off x="288" y="1360"/>
              <a:ext cx="1296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endParaRPr lang="zh-CN" altLang="en-US" sz="4000"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73405" y="4946015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/>
              <a:t>海洛因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9102725" y="5687695"/>
            <a:ext cx="18065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摇头丸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30" y="45720"/>
            <a:ext cx="12118340" cy="6766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40" name="图片 14339" descr="7399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6940" y="818515"/>
            <a:ext cx="4347210" cy="396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8" name="标题 14337"/>
          <p:cNvSpPr>
            <a:spLocks noGrp="1" noRot="1"/>
          </p:cNvSpPr>
          <p:nvPr/>
        </p:nvSpPr>
        <p:spPr>
          <a:xfrm>
            <a:off x="973773" y="5072063"/>
            <a:ext cx="3600450" cy="7207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dirty="0">
                <a:solidFill>
                  <a:srgbClr val="FF0000"/>
                </a:solidFill>
              </a:rPr>
              <a:t>氯胺酮</a:t>
            </a:r>
            <a:r>
              <a:rPr lang="zh-CN" altLang="en-US" sz="4000" dirty="0">
                <a:solidFill>
                  <a:srgbClr val="FF0000"/>
                </a:solidFill>
              </a:rPr>
              <a:t>（</a:t>
            </a:r>
            <a:r>
              <a:rPr lang="en-US" altLang="zh-CN" sz="4000" dirty="0">
                <a:solidFill>
                  <a:srgbClr val="FF0000"/>
                </a:solidFill>
              </a:rPr>
              <a:t>K</a:t>
            </a:r>
            <a:r>
              <a:rPr lang="zh-CN" altLang="en-US" sz="4000" dirty="0">
                <a:solidFill>
                  <a:srgbClr val="FF0000"/>
                </a:solidFill>
              </a:rPr>
              <a:t>粉）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pic>
        <p:nvPicPr>
          <p:cNvPr id="10242" name="Picture 2" descr="E:\1\2006_04_13韩宏伟、王建萍毒品\IMG_0097.JPG"/>
          <p:cNvPicPr>
            <a:picLocks noGrp="1"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288405" y="818515"/>
            <a:ext cx="4144010" cy="39065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文本框 10242"/>
          <p:cNvSpPr txBox="1"/>
          <p:nvPr/>
        </p:nvSpPr>
        <p:spPr>
          <a:xfrm>
            <a:off x="8064183" y="5030788"/>
            <a:ext cx="1457325" cy="762000"/>
          </a:xfrm>
          <a:prstGeom prst="rect">
            <a:avLst/>
          </a:prstGeom>
          <a:noFill/>
          <a:ln w="25400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麻 古</a:t>
            </a:r>
            <a:endParaRPr lang="zh-CN" altLang="en-US" sz="44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02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4" name="AutoShape 8"/>
          <p:cNvSpPr/>
          <p:nvPr/>
        </p:nvSpPr>
        <p:spPr>
          <a:xfrm>
            <a:off x="5876925" y="504508"/>
            <a:ext cx="4968875" cy="3240087"/>
          </a:xfrm>
          <a:prstGeom prst="cloud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>
              <a:spcBef>
                <a:spcPct val="0"/>
              </a:spcBef>
            </a:pPr>
            <a:endParaRPr lang="zh-CN" altLang="zh-CN" sz="1800" b="0" dirty="0">
              <a:latin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0730" y="2734310"/>
            <a:ext cx="4944745" cy="37522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38910" y="950595"/>
            <a:ext cx="29260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prstTxWarp prst="textChevronInverted">
              <a:avLst/>
            </a:prstTxWarp>
            <a:spAutoFit/>
          </a:bodyPr>
          <a:p>
            <a:pPr algn="ctr"/>
            <a:r>
              <a:rPr lang="zh-CN" altLang="en-US" sz="72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说一说</a:t>
            </a:r>
            <a:endParaRPr lang="zh-CN" altLang="en-US" sz="7200" b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53225" y="1504315"/>
            <a:ext cx="363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/>
              <a:t>毒品有哪些危害</a:t>
            </a:r>
            <a:r>
              <a:rPr lang="en-US" altLang="zh-CN" sz="3600"/>
              <a:t>?</a:t>
            </a:r>
            <a:endParaRPr lang="en-US" altLang="zh-CN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 animBg="1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6045" y="144145"/>
            <a:ext cx="8495030" cy="359981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800">
                <a:latin typeface="楷体" panose="02010609060101010101" charset="-122"/>
                <a:ea typeface="楷体" panose="02010609060101010101" charset="-122"/>
              </a:rPr>
              <a:t>三、毒品危害</a:t>
            </a:r>
            <a:endParaRPr lang="zh-CN" altLang="en-US" sz="4800">
              <a:latin typeface="楷体" panose="02010609060101010101" charset="-122"/>
              <a:ea typeface="楷体" panose="02010609060101010101" charset="-122"/>
            </a:endParaRPr>
          </a:p>
          <a:p>
            <a:pPr algn="l"/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（一）危害身心</a:t>
            </a:r>
            <a:endParaRPr lang="zh-CN" altLang="en-US" sz="3600"/>
          </a:p>
          <a:p>
            <a:pPr algn="l"/>
            <a:r>
              <a:rPr lang="zh-CN" altLang="en-US" sz="24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（1）身体依赖性，由于反复用药所造成的一种强烈的依赖性。</a:t>
            </a:r>
            <a:endParaRPr lang="zh-CN" altLang="en-US" sz="240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algn="l"/>
            <a:r>
              <a:rPr lang="zh-CN" altLang="en-US" sz="24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（2）精神依赖性</a:t>
            </a:r>
            <a:endParaRPr lang="zh-CN" altLang="en-US" sz="240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algn="l"/>
            <a:r>
              <a:rPr lang="zh-CN" altLang="en-US" sz="24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（3）毒品危害人体的机理</a:t>
            </a:r>
            <a:endParaRPr lang="zh-CN" altLang="en-US" sz="240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algn="l"/>
            <a:r>
              <a:rPr lang="zh-CN" altLang="en-US" sz="24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（4）影响寿命</a:t>
            </a:r>
            <a:endParaRPr lang="zh-CN" altLang="en-US" sz="240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algn="l"/>
            <a:r>
              <a:rPr lang="zh-CN" altLang="en-US" sz="24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（5）助长传染病</a:t>
            </a:r>
            <a:endParaRPr lang="zh-CN" altLang="en-US" sz="240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algn="l"/>
            <a:endParaRPr lang="zh-CN" altLang="en-US" sz="240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pic>
        <p:nvPicPr>
          <p:cNvPr id="17414" name="内容占位符 17413" descr="大脑病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485" y="3406140"/>
            <a:ext cx="2080895" cy="21183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727075" y="5756275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大脑病变</a:t>
            </a:r>
            <a:endParaRPr lang="zh-CN" altLang="en-US"/>
          </a:p>
        </p:txBody>
      </p:sp>
      <p:pic>
        <p:nvPicPr>
          <p:cNvPr id="17416" name="图片 17415" descr="心脏病变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5348" y="3639820"/>
            <a:ext cx="2447925" cy="1884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710180" y="5756275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心脏病变</a:t>
            </a:r>
            <a:endParaRPr lang="zh-CN" altLang="en-US"/>
          </a:p>
        </p:txBody>
      </p:sp>
      <p:pic>
        <p:nvPicPr>
          <p:cNvPr id="18436" name="内容占位符 18435" descr="传染疾病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0220" y="3876040"/>
            <a:ext cx="2784475" cy="18802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5144135" y="5975350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传染疾病</a:t>
            </a:r>
            <a:endParaRPr lang="zh-CN" altLang="en-US"/>
          </a:p>
        </p:txBody>
      </p:sp>
      <p:pic>
        <p:nvPicPr>
          <p:cNvPr id="18435" name="内容占位符 18434" descr="瘦弱不堪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5140" y="4165600"/>
            <a:ext cx="2604770" cy="1809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7848600" y="6124575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身体瘦弱</a:t>
            </a:r>
            <a:endParaRPr lang="zh-CN" altLang="en-US"/>
          </a:p>
        </p:txBody>
      </p:sp>
      <p:pic>
        <p:nvPicPr>
          <p:cNvPr id="20483" name="图片 20482" descr="吸毒对个人的危害画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38235" y="317500"/>
            <a:ext cx="2947670" cy="32531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74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74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" fill="hold"/>
                                        <p:tgtEl>
                                          <p:spTgt spid="1843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" fill="hold"/>
                                        <p:tgtEl>
                                          <p:spTgt spid="1843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25475" y="438785"/>
            <a:ext cx="1029589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华文行楷" panose="02010800040101010101" charset="-122"/>
                <a:sym typeface="+mn-ea"/>
              </a:rPr>
              <a:t>（二）危害家庭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华文行楷" panose="02010800040101010101" charset="-122"/>
            </a:endParaRPr>
          </a:p>
          <a:p>
            <a:pPr algn="l"/>
            <a:r>
              <a:rPr lang="zh-CN" altLang="en-US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        对家庭的危害：家庭中一旦出现了吸毒者，家便不成其为家了。吸毒者在自我毁灭的同时，也破害自己的家庭，使家庭陷入经济破产、亲属离散、甚至家破人亡的困难境地。</a:t>
            </a:r>
            <a:endParaRPr lang="zh-CN" altLang="en-US" sz="3600"/>
          </a:p>
        </p:txBody>
      </p:sp>
      <p:pic>
        <p:nvPicPr>
          <p:cNvPr id="21513" name="内容占位符 21512" descr="倾家荡产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0438" y="1836738"/>
            <a:ext cx="3203575" cy="2943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746125" y="5072380"/>
            <a:ext cx="341820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sym typeface="+mn-ea"/>
              </a:rPr>
              <a:t>西</a:t>
            </a:r>
            <a:r>
              <a:rPr lang="zh-CN" altLang="en-US" b="1">
                <a:solidFill>
                  <a:srgbClr val="FF3300"/>
                </a:solidFill>
                <a:latin typeface="Arial" panose="020B0604020202020204" pitchFamily="34" charset="0"/>
                <a:sym typeface="+mn-ea"/>
              </a:rPr>
              <a:t>宁市</a:t>
            </a:r>
            <a:r>
              <a:rPr lang="zh-CN" altLang="en-US" b="1" dirty="0">
                <a:solidFill>
                  <a:srgbClr val="3333CC"/>
                </a:solidFill>
                <a:latin typeface="Arial" panose="020B0604020202020204" pitchFamily="34" charset="0"/>
                <a:sym typeface="+mn-ea"/>
              </a:rPr>
              <a:t>吸毒人员</a:t>
            </a:r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sym typeface="+mn-ea"/>
              </a:rPr>
              <a:t>赵某夫</a:t>
            </a:r>
            <a:r>
              <a:rPr lang="zh-CN" altLang="en-US" b="1">
                <a:solidFill>
                  <a:srgbClr val="FF3300"/>
                </a:solidFill>
                <a:latin typeface="Arial" panose="020B0604020202020204" pitchFamily="34" charset="0"/>
                <a:sym typeface="+mn-ea"/>
              </a:rPr>
              <a:t>妇</a:t>
            </a:r>
            <a:r>
              <a:rPr lang="zh-CN" altLang="en-US" b="1">
                <a:solidFill>
                  <a:srgbClr val="3333CC"/>
                </a:solidFill>
                <a:latin typeface="Arial" panose="020B0604020202020204" pitchFamily="34" charset="0"/>
                <a:sym typeface="+mn-ea"/>
              </a:rPr>
              <a:t>二人因吸毒先后死亡，家中财产全被</a:t>
            </a:r>
            <a:endParaRPr lang="zh-CN" altLang="en-US" b="1">
              <a:solidFill>
                <a:srgbClr val="3333CC"/>
              </a:solidFill>
              <a:latin typeface="Arial" panose="020B0604020202020204" pitchFamily="34" charset="0"/>
            </a:endParaRPr>
          </a:p>
          <a:p>
            <a:r>
              <a:rPr lang="zh-CN" altLang="en-US" b="1">
                <a:solidFill>
                  <a:srgbClr val="3333CC"/>
                </a:solidFill>
                <a:latin typeface="Arial" panose="020B0604020202020204" pitchFamily="34" charset="0"/>
                <a:sym typeface="+mn-ea"/>
              </a:rPr>
              <a:t>吸光，留下两个不满十岁的小孩和年迈的母亲，生活苦不堪言。</a:t>
            </a:r>
            <a:r>
              <a:rPr lang="zh-CN" altLang="en-US">
                <a:solidFill>
                  <a:srgbClr val="3333CC"/>
                </a:solidFill>
                <a:latin typeface="Arial" panose="020B0604020202020204" pitchFamily="34" charset="0"/>
                <a:sym typeface="+mn-ea"/>
              </a:rPr>
              <a:t> </a:t>
            </a:r>
            <a:endParaRPr lang="zh-CN" altLang="en-US"/>
          </a:p>
        </p:txBody>
      </p:sp>
      <p:pic>
        <p:nvPicPr>
          <p:cNvPr id="22539" name="内容占位符 22538" descr="宁夏一对夫妻吸毒败家，将5岁孩子托付给一名男子，孩子惨遭毒打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9510" y="2143760"/>
            <a:ext cx="4090035" cy="27438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8" name="矩形 22537"/>
          <p:cNvSpPr/>
          <p:nvPr/>
        </p:nvSpPr>
        <p:spPr>
          <a:xfrm>
            <a:off x="7105015" y="5349558"/>
            <a:ext cx="297624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en-US" altLang="zh-CN" b="1">
                <a:latin typeface="Arial" panose="020B0604020202020204" pitchFamily="34" charset="0"/>
              </a:rPr>
              <a:t>        </a:t>
            </a:r>
            <a:r>
              <a:rPr lang="zh-CN" altLang="en-US" b="1">
                <a:solidFill>
                  <a:srgbClr val="3333CC"/>
                </a:solidFill>
                <a:latin typeface="Arial" panose="020B0604020202020204" pitchFamily="34" charset="0"/>
              </a:rPr>
              <a:t>宁夏一对夫妻吸毒败家，将</a:t>
            </a:r>
            <a:r>
              <a:rPr lang="en-US" altLang="zh-CN" b="1">
                <a:solidFill>
                  <a:srgbClr val="3333CC"/>
                </a:solidFill>
                <a:latin typeface="Arial" panose="020B0604020202020204" pitchFamily="34" charset="0"/>
              </a:rPr>
              <a:t>5</a:t>
            </a:r>
            <a:r>
              <a:rPr lang="zh-CN" altLang="en-US" b="1">
                <a:solidFill>
                  <a:srgbClr val="3333CC"/>
                </a:solidFill>
                <a:latin typeface="Arial" panose="020B0604020202020204" pitchFamily="34" charset="0"/>
              </a:rPr>
              <a:t>岁的孩子托付给一名男子，孩子惨遭毒打。</a:t>
            </a:r>
            <a:r>
              <a:rPr lang="zh-CN" altLang="en-US">
                <a:solidFill>
                  <a:srgbClr val="3333CC"/>
                </a:solidFill>
                <a:latin typeface="Arial" panose="020B0604020202020204" pitchFamily="34" charset="0"/>
              </a:rPr>
              <a:t> </a:t>
            </a:r>
            <a:endParaRPr lang="zh-CN" altLang="en-US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15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2253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2253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8" grpId="0"/>
      <p:bldP spid="4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TYPE" val="i"/>
  <p:tag name="KSO_WM_UNIT_INDEX" val="1"/>
  <p:tag name="KSO_WM_UNIT_ID" val="_3*i*1"/>
  <p:tag name="KSO_WM_UNIT_LAYERLEVEL" val="1"/>
  <p:tag name="KSO_WM_TAG_VERSION" val="1.0"/>
  <p:tag name="KSO_WM_BEAUTIFY_FLAG" val="#wm#"/>
  <p:tag name="KSO_WM_UNIT_DIAGRAM_ISNUMVISUAL" val="0"/>
  <p:tag name="KSO_WM_UNIT_DIAGRAM_ISREFERUNIT" val="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ID" val="_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ID" val="_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ID" val="_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ID" val="_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ID" val="_1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ID" val="_1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ID" val="_1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ID" val="_1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72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20180947_1"/>
  <p:tag name="KSO_WM_TEMPLATE_CATEGORY" val="custom"/>
  <p:tag name="KSO_WM_TEMPLATE_INDEX" val="20196575"/>
  <p:tag name="KSO_WM_TEMPLATE_SUBCATEGORY" val="0"/>
  <p:tag name="KSO_WM_TEMPLATE_THUMBS_INDEX" val="1"/>
</p:tagLst>
</file>

<file path=ppt/tags/tag77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  <p:tag name="KSO_WM_UNIT_DYNAMIC_NUM_END" val="1"/>
  <p:tag name="KSO_WM_UNIT_INDEX" val="1573605412260_1_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3220</Words>
  <Application>WPS 演示</Application>
  <PresentationFormat>宽屏</PresentationFormat>
  <Paragraphs>164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华文行楷</vt:lpstr>
      <vt:lpstr>楷体</vt:lpstr>
      <vt:lpstr>黑体</vt:lpstr>
      <vt:lpstr>华文楷体</vt:lpstr>
      <vt:lpstr>Arial Unicode MS</vt:lpstr>
      <vt:lpstr>Calibri</vt:lpstr>
      <vt:lpstr>华文琥珀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学校可以开展哪些活动做好远离毒品的活动呢？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61</cp:revision>
  <dcterms:created xsi:type="dcterms:W3CDTF">2019-11-11T01:00:00Z</dcterms:created>
  <dcterms:modified xsi:type="dcterms:W3CDTF">2019-11-13T06:11:37Z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