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Lst>
  <p:sldIdLst>
    <p:sldId id="256" r:id="rId6"/>
    <p:sldId id="259" r:id="rId7"/>
    <p:sldId id="258" r:id="rId8"/>
    <p:sldId id="262" r:id="rId9"/>
    <p:sldId id="271" r:id="rId10"/>
    <p:sldId id="268" r:id="rId11"/>
    <p:sldId id="269" r:id="rId12"/>
    <p:sldId id="270" r:id="rId13"/>
    <p:sldId id="261" r:id="rId14"/>
    <p:sldId id="280" r:id="rId15"/>
    <p:sldId id="264" r:id="rId16"/>
    <p:sldId id="266" r:id="rId17"/>
    <p:sldId id="267" r:id="rId18"/>
    <p:sldId id="281" r:id="rId19"/>
    <p:sldId id="282" r:id="rId20"/>
    <p:sldId id="283" r:id="rId21"/>
    <p:sldId id="284" r:id="rId22"/>
    <p:sldId id="285" r:id="rId23"/>
    <p:sldId id="286" r:id="rId24"/>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4" d="100"/>
          <a:sy n="94" d="100"/>
        </p:scale>
        <p:origin x="-81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457200"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54296" y="1600200"/>
            <a:ext cx="4032504" cy="4525963"/>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274638"/>
            <a:ext cx="6052930" cy="5851525"/>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5" name="页脚占位符 4"/>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6" name="灯片编号占位符 5"/>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8" name="页脚占位符 7"/>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9" name="灯片编号占位符 8"/>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4" name="页脚占位符 3"/>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5" name="灯片编号占位符 4"/>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3" name="页脚占位符 2"/>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4" name="灯片编号占位符 3"/>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lvl="0" fontAlgn="base"/>
            <a:endParaRPr lang="zh-CN" altLang="en-US" strike="noStrike" noProof="1" dirty="0">
              <a:latin typeface="Arial" panose="020B0604020202020204" pitchFamily="34" charset="0"/>
            </a:endParaRPr>
          </a:p>
        </p:txBody>
      </p:sp>
      <p:sp>
        <p:nvSpPr>
          <p:cNvPr id="6" name="页脚占位符 5"/>
          <p:cNvSpPr>
            <a:spLocks noGrp="1"/>
          </p:cNvSpPr>
          <p:nvPr>
            <p:ph type="ftr" sz="quarter" idx="11"/>
          </p:nvPr>
        </p:nvSpPr>
        <p:spPr/>
        <p:txBody>
          <a:bodyPr/>
          <a:p>
            <a:pPr lvl="0" fontAlgn="base"/>
            <a:endParaRPr lang="zh-CN" altLang="en-US" strike="noStrike" noProof="1" dirty="0">
              <a:latin typeface="Arial" panose="020B0604020202020204" pitchFamily="34" charset="0"/>
            </a:endParaRPr>
          </a:p>
        </p:txBody>
      </p:sp>
      <p:sp>
        <p:nvSpPr>
          <p:cNvPr id="7" name="灯片编号占位符 6"/>
          <p:cNvSpPr>
            <a:spLocks noGrp="1"/>
          </p:cNvSpPr>
          <p:nvPr>
            <p:ph type="sldNum" sz="quarter" idx="12"/>
          </p:nvPr>
        </p:nvSpPr>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3075"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051" name="文本占位符 1026"/>
          <p:cNvSpPr>
            <a:spLocks noGrp="1"/>
          </p:cNvSpPr>
          <p:nvPr>
            <p:ph type="body"/>
          </p:nvPr>
        </p:nvSpPr>
        <p:spPr>
          <a:xfrm>
            <a:off x="457200" y="1600200"/>
            <a:ext cx="8229600" cy="4525963"/>
          </a:xfrm>
          <a:prstGeom prst="rect">
            <a:avLst/>
          </a:prstGeom>
          <a:noFill/>
          <a:ln w="9525">
            <a:noFill/>
          </a:ln>
        </p:spPr>
        <p:txBody>
          <a:bodyPr anchor="t"/>
          <a:p>
            <a:pPr lvl="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fontAlgn="base"/>
            <a:endParaRPr lang="zh-CN" altLang="en-US" strike="noStrike" noProof="1"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fontAlgn="base"/>
            <a:endParaRPr lang="zh-CN" altLang="en-US" strike="noStrike" noProof="1"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image" Target="../media/image9.jpe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34.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5.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8.png"/><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jpe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4098"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4099" name="图片 1" descr="珍爱生命 远离毒品1-3"/>
          <p:cNvPicPr>
            <a:picLocks noChangeAspect="1"/>
          </p:cNvPicPr>
          <p:nvPr/>
        </p:nvPicPr>
        <p:blipFill>
          <a:blip r:embed="rId1"/>
          <a:stretch>
            <a:fillRect/>
          </a:stretch>
        </p:blipFill>
        <p:spPr>
          <a:xfrm>
            <a:off x="11113" y="0"/>
            <a:ext cx="9121775" cy="6858000"/>
          </a:xfrm>
          <a:prstGeom prst="rect">
            <a:avLst/>
          </a:prstGeom>
          <a:noFill/>
          <a:ln w="9525">
            <a:noFill/>
          </a:ln>
        </p:spPr>
      </p:pic>
      <p:sp>
        <p:nvSpPr>
          <p:cNvPr id="3076" name="文本框 99"/>
          <p:cNvSpPr txBox="1"/>
          <p:nvPr/>
        </p:nvSpPr>
        <p:spPr>
          <a:xfrm>
            <a:off x="503238" y="5559425"/>
            <a:ext cx="8137525" cy="768350"/>
          </a:xfrm>
          <a:prstGeom prst="rect">
            <a:avLst/>
          </a:prstGeom>
          <a:noFill/>
          <a:ln w="9525">
            <a:noFill/>
          </a:ln>
        </p:spPr>
        <p:txBody>
          <a:bodyPr wrap="square" anchor="t">
            <a:spAutoFit/>
          </a:bodyPr>
          <a:p>
            <a:r>
              <a:rPr lang="zh-CN" altLang="zh-CN" sz="3600">
                <a:solidFill>
                  <a:srgbClr val="FF0000"/>
                </a:solidFill>
                <a:latin typeface="PingFang SC" charset="0"/>
                <a:ea typeface="宋体" panose="02010600030101010101" pitchFamily="2" charset="-122"/>
              </a:rPr>
              <a:t>湖北省利川市东城腾龙小学   覃文</a:t>
            </a:r>
            <a:r>
              <a:rPr lang="zh-CN" altLang="zh-CN" sz="4400">
                <a:solidFill>
                  <a:srgbClr val="FF0000"/>
                </a:solidFill>
                <a:latin typeface="PingFang SC" charset="0"/>
                <a:ea typeface="宋体" panose="02010600030101010101" pitchFamily="2" charset="-122"/>
              </a:rPr>
              <a:t> </a:t>
            </a:r>
            <a:endParaRPr lang="en-US" altLang="zh-CN" sz="4400">
              <a:solidFill>
                <a:srgbClr val="FF0000"/>
              </a:solidFill>
              <a:latin typeface="PingFang SC"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 calcmode="lin" valueType="num">
                                      <p:cBhvr additive="base">
                                        <p:cTn id="7" dur="500" fill="hold"/>
                                        <p:tgtEl>
                                          <p:spTgt spid="307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307340" y="115570"/>
            <a:ext cx="4709160" cy="6000750"/>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海洛因</a:t>
            </a:r>
            <a:endPar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a:p>
            <a:r>
              <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是从吗啡中提炼出来的一些白色粉末，目前被称为“世纪毒品之王”，吸用就可产生心理依赖性，极难戒断。</a:t>
            </a:r>
            <a:endParaRPr lang="zh-CN" altLang="en-US"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pic>
        <p:nvPicPr>
          <p:cNvPr id="3" name="图片 2" descr="海洛因1-1"/>
          <p:cNvPicPr>
            <a:picLocks noChangeAspect="1"/>
          </p:cNvPicPr>
          <p:nvPr/>
        </p:nvPicPr>
        <p:blipFill>
          <a:blip r:embed="rId2"/>
          <a:stretch>
            <a:fillRect/>
          </a:stretch>
        </p:blipFill>
        <p:spPr>
          <a:xfrm>
            <a:off x="5016500" y="115570"/>
            <a:ext cx="4098925" cy="6628130"/>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linds(horizontal)">
                                      <p:cBhvr>
                                        <p:cTn id="10"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2290"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2291" name="图片 3" descr="3-1Z21GR517"/>
          <p:cNvPicPr>
            <a:picLocks noChangeAspect="1"/>
          </p:cNvPicPr>
          <p:nvPr/>
        </p:nvPicPr>
        <p:blipFill>
          <a:blip r:embed="rId1"/>
          <a:srcRect r="540" b="6540"/>
          <a:stretch>
            <a:fillRect/>
          </a:stretch>
        </p:blipFill>
        <p:spPr>
          <a:xfrm>
            <a:off x="-23812" y="-9525"/>
            <a:ext cx="9164637" cy="6881813"/>
          </a:xfrm>
          <a:prstGeom prst="rect">
            <a:avLst/>
          </a:prstGeom>
          <a:noFill/>
          <a:ln w="9525">
            <a:noFill/>
          </a:ln>
        </p:spPr>
      </p:pic>
      <p:sp>
        <p:nvSpPr>
          <p:cNvPr id="12292" name="文本框 1"/>
          <p:cNvSpPr txBox="1"/>
          <p:nvPr/>
        </p:nvSpPr>
        <p:spPr>
          <a:xfrm>
            <a:off x="62865" y="563880"/>
            <a:ext cx="8991600" cy="1106805"/>
          </a:xfrm>
          <a:prstGeom prst="rect">
            <a:avLst/>
          </a:prstGeom>
          <a:noFill/>
          <a:ln w="9525">
            <a:noFill/>
          </a:ln>
        </p:spPr>
        <p:txBody>
          <a:bodyPr wrap="square" anchor="t">
            <a:spAutoFit/>
          </a:bodyPr>
          <a:p>
            <a:r>
              <a:rPr lang="zh-CN" altLang="zh-CN" sz="6600" b="1">
                <a:solidFill>
                  <a:srgbClr val="FF0000"/>
                </a:solidFill>
                <a:latin typeface="Calibri" panose="020F0502020204030204" charset="0"/>
                <a:ea typeface="宋体" panose="02010600030101010101" pitchFamily="2" charset="-122"/>
              </a:rPr>
              <a:t>毒品的基本特征是什么</a:t>
            </a:r>
            <a:r>
              <a:rPr lang="zh-CN" altLang="zh-CN" sz="6600">
                <a:solidFill>
                  <a:srgbClr val="FF0000"/>
                </a:solidFill>
                <a:latin typeface="Calibri" panose="020F0502020204030204" charset="0"/>
                <a:ea typeface="宋体" panose="02010600030101010101" pitchFamily="2" charset="-122"/>
              </a:rPr>
              <a:t>？</a:t>
            </a:r>
            <a:endParaRPr lang="zh-CN" altLang="zh-CN" sz="6600">
              <a:solidFill>
                <a:srgbClr val="FF0000"/>
              </a:solidFill>
              <a:latin typeface="Calibri" panose="020F0502020204030204" charset="0"/>
              <a:ea typeface="宋体" panose="02010600030101010101" pitchFamily="2" charset="-122"/>
            </a:endParaRPr>
          </a:p>
        </p:txBody>
      </p:sp>
      <p:sp>
        <p:nvSpPr>
          <p:cNvPr id="100" name="文本框 99"/>
          <p:cNvSpPr txBox="1"/>
          <p:nvPr/>
        </p:nvSpPr>
        <p:spPr>
          <a:xfrm>
            <a:off x="2499995" y="2327275"/>
            <a:ext cx="6203950" cy="3138170"/>
          </a:xfrm>
          <a:prstGeom prst="rect">
            <a:avLst/>
          </a:prstGeom>
          <a:noFill/>
          <a:ln w="9525">
            <a:noFill/>
          </a:ln>
        </p:spPr>
        <p:txBody>
          <a:bodyPr wrap="square">
            <a:spAutoFit/>
          </a:bodyPr>
          <a:p>
            <a:r>
              <a:rPr lang="en-US" sz="6600">
                <a:solidFill>
                  <a:srgbClr val="FF0000"/>
                </a:solidFill>
                <a:latin typeface="Calibri" panose="020F0502020204030204" charset="0"/>
                <a:ea typeface="宋体" panose="02010600030101010101" pitchFamily="2" charset="-122"/>
                <a:cs typeface="Times New Roman" panose="02020603050405020304" charset="0"/>
              </a:rPr>
              <a:t>1</a:t>
            </a:r>
            <a:r>
              <a:rPr lang="zh-CN" sz="6600">
                <a:solidFill>
                  <a:srgbClr val="FF0000"/>
                </a:solidFill>
                <a:latin typeface="Calibri" panose="020F0502020204030204" charset="0"/>
                <a:ea typeface="宋体" panose="02010600030101010101" pitchFamily="2" charset="-122"/>
              </a:rPr>
              <a:t>、具有依赖性。</a:t>
            </a:r>
            <a:endParaRPr lang="zh-CN" sz="6600">
              <a:solidFill>
                <a:srgbClr val="FF0000"/>
              </a:solidFill>
              <a:latin typeface="Calibri" panose="020F0502020204030204" charset="0"/>
              <a:ea typeface="宋体" panose="02010600030101010101" pitchFamily="2" charset="-122"/>
            </a:endParaRPr>
          </a:p>
          <a:p>
            <a:r>
              <a:rPr lang="en-US" sz="6600">
                <a:solidFill>
                  <a:srgbClr val="FF0000"/>
                </a:solidFill>
                <a:latin typeface="Calibri" panose="020F0502020204030204" charset="0"/>
                <a:ea typeface="宋体" panose="02010600030101010101" pitchFamily="2" charset="-122"/>
              </a:rPr>
              <a:t>2</a:t>
            </a:r>
            <a:r>
              <a:rPr lang="zh-CN" sz="6600">
                <a:solidFill>
                  <a:srgbClr val="FF0000"/>
                </a:solidFill>
                <a:latin typeface="Calibri" panose="020F0502020204030204" charset="0"/>
                <a:ea typeface="宋体" panose="02010600030101010101" pitchFamily="2" charset="-122"/>
              </a:rPr>
              <a:t>、具有非法性。</a:t>
            </a:r>
            <a:endParaRPr lang="zh-CN" sz="6600">
              <a:solidFill>
                <a:srgbClr val="FF0000"/>
              </a:solidFill>
              <a:latin typeface="Calibri" panose="020F0502020204030204" charset="0"/>
              <a:ea typeface="宋体" panose="02010600030101010101" pitchFamily="2" charset="-122"/>
            </a:endParaRPr>
          </a:p>
          <a:p>
            <a:r>
              <a:rPr lang="en-US" sz="6600">
                <a:solidFill>
                  <a:srgbClr val="FF0000"/>
                </a:solidFill>
                <a:latin typeface="Calibri" panose="020F0502020204030204" charset="0"/>
                <a:ea typeface="宋体" panose="02010600030101010101" pitchFamily="2" charset="-122"/>
              </a:rPr>
              <a:t>3</a:t>
            </a:r>
            <a:r>
              <a:rPr lang="zh-CN" sz="6600">
                <a:solidFill>
                  <a:srgbClr val="FF0000"/>
                </a:solidFill>
                <a:latin typeface="Calibri" panose="020F0502020204030204" charset="0"/>
                <a:ea typeface="宋体" panose="02010600030101010101" pitchFamily="2" charset="-122"/>
              </a:rPr>
              <a:t>、具有危害性。</a:t>
            </a:r>
            <a:endParaRPr lang="zh-CN" altLang="en-US" sz="6600">
              <a:solidFill>
                <a:srgbClr val="FF0000"/>
              </a:solidFill>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linds(horizontal)">
                                      <p:cBhvr>
                                        <p:cTn id="10" dur="500"/>
                                        <p:tgtEl>
                                          <p:spTgt spid="100">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00">
                                            <p:txEl>
                                              <p:pRg st="2" end="2"/>
                                            </p:txEl>
                                          </p:spTgt>
                                        </p:tgtEl>
                                        <p:attrNameLst>
                                          <p:attrName>style.visibility</p:attrName>
                                        </p:attrNameLst>
                                      </p:cBhvr>
                                      <p:to>
                                        <p:strVal val="visible"/>
                                      </p:to>
                                    </p:set>
                                    <p:animEffect transition="in" filter="blinds(horizontal)">
                                      <p:cBhvr>
                                        <p:cTn id="13" dur="500"/>
                                        <p:tgtEl>
                                          <p:spTgt spid="100">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292">
                                            <p:txEl>
                                              <p:pRg st="0" end="0"/>
                                            </p:txEl>
                                          </p:spTgt>
                                        </p:tgtEl>
                                        <p:attrNameLst>
                                          <p:attrName>style.visibility</p:attrName>
                                        </p:attrNameLst>
                                      </p:cBhvr>
                                      <p:to>
                                        <p:strVal val="visible"/>
                                      </p:to>
                                    </p:set>
                                    <p:anim calcmode="lin" valueType="num">
                                      <p:cBhvr additive="base">
                                        <p:cTn id="18" dur="500" fill="hold"/>
                                        <p:tgtEl>
                                          <p:spTgt spid="12292">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29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4338"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4339" name="图片 3" descr="3-1Z21GR517"/>
          <p:cNvPicPr>
            <a:picLocks noChangeAspect="1"/>
          </p:cNvPicPr>
          <p:nvPr/>
        </p:nvPicPr>
        <p:blipFill>
          <a:blip r:embed="rId1"/>
          <a:srcRect r="540" b="6540"/>
          <a:stretch>
            <a:fillRect/>
          </a:stretch>
        </p:blipFill>
        <p:spPr>
          <a:xfrm>
            <a:off x="-10477" y="-12065"/>
            <a:ext cx="9164637" cy="6881813"/>
          </a:xfrm>
          <a:prstGeom prst="rect">
            <a:avLst/>
          </a:prstGeom>
          <a:noFill/>
          <a:ln w="9525">
            <a:noFill/>
          </a:ln>
        </p:spPr>
      </p:pic>
      <p:sp>
        <p:nvSpPr>
          <p:cNvPr id="14340" name="文本框 1"/>
          <p:cNvSpPr txBox="1"/>
          <p:nvPr/>
        </p:nvSpPr>
        <p:spPr>
          <a:xfrm>
            <a:off x="473075" y="2312035"/>
            <a:ext cx="8411210" cy="1106805"/>
          </a:xfrm>
          <a:prstGeom prst="rect">
            <a:avLst/>
          </a:prstGeom>
          <a:noFill/>
          <a:ln w="9525">
            <a:noFill/>
          </a:ln>
        </p:spPr>
        <p:txBody>
          <a:bodyPr wrap="square" anchor="t">
            <a:spAutoFit/>
          </a:bodyPr>
          <a:p>
            <a:r>
              <a:rPr lang="zh-CN" altLang="zh-CN"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青少年如何预防吸毒</a:t>
            </a:r>
            <a:r>
              <a:rPr lang="zh-CN" altLang="zh-CN" sz="6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rPr>
              <a:t>？</a:t>
            </a:r>
            <a:endParaRPr lang="zh-CN" altLang="zh-CN" sz="66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 calcmode="lin" valueType="num">
                                      <p:cBhvr additive="base">
                                        <p:cTn id="7" dur="500" fill="hold"/>
                                        <p:tgtEl>
                                          <p:spTgt spid="1434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5362"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5363" name="图片 3" descr="3-1Z21GR517"/>
          <p:cNvPicPr>
            <a:picLocks noChangeAspect="1"/>
          </p:cNvPicPr>
          <p:nvPr/>
        </p:nvPicPr>
        <p:blipFill>
          <a:blip r:embed="rId1"/>
          <a:srcRect r="540" b="6540"/>
          <a:stretch>
            <a:fillRect/>
          </a:stretch>
        </p:blipFill>
        <p:spPr>
          <a:xfrm>
            <a:off x="-23812" y="-9525"/>
            <a:ext cx="9164637" cy="6881813"/>
          </a:xfrm>
          <a:prstGeom prst="rect">
            <a:avLst/>
          </a:prstGeom>
          <a:noFill/>
          <a:ln w="9525">
            <a:noFill/>
          </a:ln>
        </p:spPr>
      </p:pic>
      <p:sp>
        <p:nvSpPr>
          <p:cNvPr id="15364" name="文本框 1"/>
          <p:cNvSpPr txBox="1"/>
          <p:nvPr/>
        </p:nvSpPr>
        <p:spPr>
          <a:xfrm>
            <a:off x="2200910" y="2376805"/>
            <a:ext cx="6792595" cy="3784600"/>
          </a:xfrm>
          <a:prstGeom prst="rect">
            <a:avLst/>
          </a:prstGeom>
          <a:noFill/>
          <a:ln w="9525">
            <a:noFill/>
          </a:ln>
        </p:spPr>
        <p:txBody>
          <a:bodyPr wrap="square" anchor="t">
            <a:spAutoFit/>
            <a:scene3d>
              <a:camera prst="orthographicFront"/>
              <a:lightRig rig="threePt" dir="t"/>
            </a:scene3d>
          </a:bodyPr>
          <a:p>
            <a:r>
              <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rPr>
              <a:t>1、充分认识毒品违法犯罪活动的危害性，加强自身的学习和法律意识修养，培养高尚的情操和伦理道德观念。</a:t>
            </a:r>
            <a:endParaRPr lang="zh-CN" altLang="zh-CN" sz="4800" b="1">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animEffect transition="in" filter="blinds(horizontal)">
                                      <p:cBhvr>
                                        <p:cTn id="7" dur="500"/>
                                        <p:tgtEl>
                                          <p:spTgt spid="153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288925" y="930910"/>
            <a:ext cx="8356600" cy="4707890"/>
          </a:xfrm>
          <a:prstGeom prst="rect">
            <a:avLst/>
          </a:prstGeom>
          <a:noFill/>
          <a:ln w="9525">
            <a:noFill/>
          </a:ln>
        </p:spPr>
        <p:txBody>
          <a:bodyPr wrap="square">
            <a:spAutoFit/>
          </a:bodyPr>
          <a:p>
            <a:r>
              <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lang="zh-CN" sz="60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2、积极参加有益健康的文体活动，增强集体观念，培养广泛的兴趣和爱好，避免孤癖的生活方式。</a:t>
            </a:r>
            <a:r>
              <a:rPr lang="zh-CN" sz="60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endParaRPr lang="zh-CN" sz="60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ox(in)">
                                      <p:cBhvr>
                                        <p:cTn id="7" dur="20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321310" y="1212850"/>
            <a:ext cx="8323580" cy="4154170"/>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lang="zh-CN"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3、提高对毒品的防御能力，不要结交有吸毒恶习的朋友或听信他们的馋言。</a:t>
            </a:r>
            <a:endParaRPr lang="zh-CN"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wipe(down)">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300990" y="1693545"/>
            <a:ext cx="8542020" cy="3138170"/>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4、决不可因好奇而尝试毒品，防止上瘾而难于自拔。</a:t>
            </a:r>
            <a:r>
              <a:rPr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endParaRPr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168910" y="844550"/>
            <a:ext cx="8629650" cy="5169535"/>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sz="4800" b="1">
                <a:ln w="22225">
                  <a:solidFill>
                    <a:schemeClr val="accent2"/>
                  </a:solidFill>
                  <a:prstDash val="solid"/>
                </a:ln>
                <a:solidFill>
                  <a:schemeClr val="accent2">
                    <a:lumMod val="40000"/>
                    <a:lumOff val="60000"/>
                  </a:schemeClr>
                </a:solidFill>
                <a:effectLst/>
                <a:latin typeface="Calibri" panose="020F0502020204030204" charset="0"/>
                <a:sym typeface="+mn-ea"/>
              </a:rPr>
              <a:t> </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5、一旦沾染毒品，要积极主动向老师和学校报告，自觉接受学校、家庭及社会有关部门的监督戒除及康复治疗。</a:t>
            </a:r>
            <a:endParaRPr lang="zh-CN" altLang="en-US"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ox(in)">
                                      <p:cBhvr>
                                        <p:cTn id="7" dur="2000"/>
                                        <p:tgtEl>
                                          <p:spTgt spid="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147320" y="233045"/>
            <a:ext cx="8629650" cy="6185535"/>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sz="4800" b="1">
                <a:ln w="22225">
                  <a:solidFill>
                    <a:schemeClr val="accent2"/>
                  </a:solidFill>
                  <a:prstDash val="solid"/>
                </a:ln>
                <a:solidFill>
                  <a:schemeClr val="accent2">
                    <a:lumMod val="40000"/>
                    <a:lumOff val="60000"/>
                  </a:schemeClr>
                </a:solidFill>
                <a:effectLst/>
                <a:latin typeface="Calibri" panose="020F0502020204030204" charset="0"/>
                <a:sym typeface="+mn-ea"/>
              </a:rPr>
              <a:t>         </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宣誓 </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a:p>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    面对毒品的诱惑和挑战，我们要坚决说不，主动预防，积极宣传，让我们和我们身边每一个人都能远离毒品！ </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anim calcmode="lin" valueType="num">
                                      <p:cBhvr additive="base">
                                        <p:cTn id="11" dur="500" fill="hold"/>
                                        <p:tgtEl>
                                          <p:spTgt spid="10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sp>
        <p:nvSpPr>
          <p:cNvPr id="100" name="文本框 99"/>
          <p:cNvSpPr txBox="1"/>
          <p:nvPr/>
        </p:nvSpPr>
        <p:spPr>
          <a:xfrm>
            <a:off x="147320" y="233045"/>
            <a:ext cx="8629650" cy="6185535"/>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lang="zh-CN" altLang="en-US" sz="66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全体</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学</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生集体宣誓</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a:p>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（全班起立宣誓</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 </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a:p>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珍爱生命，拒绝毒品； 抵制诱感，永不沾毒。  </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a:p>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尽我所能，参与禁毒； 敢于斗争，敢于行动；</a:t>
            </a:r>
            <a:r>
              <a:rPr sz="6600" b="1">
                <a:ln w="22225">
                  <a:solidFill>
                    <a:schemeClr val="accent2"/>
                  </a:solidFill>
                  <a:prstDash val="solid"/>
                </a:ln>
                <a:solidFill>
                  <a:schemeClr val="accent2">
                    <a:lumMod val="40000"/>
                    <a:lumOff val="60000"/>
                  </a:schemeClr>
                </a:solidFill>
                <a:effectLst/>
                <a:latin typeface="Calibri" panose="020F0502020204030204" charset="0"/>
                <a:sym typeface="+mn-ea"/>
              </a:rPr>
              <a:t> </a:t>
            </a:r>
            <a:endParaRPr sz="6600" b="1">
              <a:ln w="22225">
                <a:solidFill>
                  <a:schemeClr val="accent2"/>
                </a:solidFill>
                <a:prstDash val="solid"/>
              </a:ln>
              <a:solidFill>
                <a:schemeClr val="accent2">
                  <a:lumMod val="40000"/>
                  <a:lumOff val="60000"/>
                </a:schemeClr>
              </a:solidFill>
              <a:effectLst/>
              <a:latin typeface="Calibri" panose="020F0502020204030204" charset="0"/>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strips(downLeft)">
                                      <p:cBhvr>
                                        <p:cTn id="10" dur="500"/>
                                        <p:tgtEl>
                                          <p:spTgt spid="100">
                                            <p:txEl>
                                              <p:pRg st="1" end="1"/>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100">
                                            <p:txEl>
                                              <p:pRg st="2" end="2"/>
                                            </p:txEl>
                                          </p:spTgt>
                                        </p:tgtEl>
                                        <p:attrNameLst>
                                          <p:attrName>style.visibility</p:attrName>
                                        </p:attrNameLst>
                                      </p:cBhvr>
                                      <p:to>
                                        <p:strVal val="visible"/>
                                      </p:to>
                                    </p:set>
                                    <p:animEffect transition="in" filter="strips(downLeft)">
                                      <p:cBhvr>
                                        <p:cTn id="13" dur="500"/>
                                        <p:tgtEl>
                                          <p:spTgt spid="100">
                                            <p:txEl>
                                              <p:pRg st="2" end="2"/>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100">
                                            <p:txEl>
                                              <p:pRg st="3" end="3"/>
                                            </p:txEl>
                                          </p:spTgt>
                                        </p:tgtEl>
                                        <p:attrNameLst>
                                          <p:attrName>style.visibility</p:attrName>
                                        </p:attrNameLst>
                                      </p:cBhvr>
                                      <p:to>
                                        <p:strVal val="visible"/>
                                      </p:to>
                                    </p:set>
                                    <p:animEffect transition="in" filter="strips(downLeft)">
                                      <p:cBhvr>
                                        <p:cTn id="16" dur="500"/>
                                        <p:tgtEl>
                                          <p:spTgt spid="1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5122"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3" name="图片 2" descr="K粉3"/>
          <p:cNvPicPr>
            <a:picLocks noChangeAspect="1"/>
          </p:cNvPicPr>
          <p:nvPr/>
        </p:nvPicPr>
        <p:blipFill>
          <a:blip r:embed="rId1"/>
          <a:stretch>
            <a:fillRect/>
          </a:stretch>
        </p:blipFill>
        <p:spPr>
          <a:xfrm>
            <a:off x="27940" y="13335"/>
            <a:ext cx="9087485" cy="6831330"/>
          </a:xfrm>
          <a:prstGeom prst="ellipse">
            <a:avLst/>
          </a:prstGeom>
        </p:spPr>
      </p:pic>
      <p:sp>
        <p:nvSpPr>
          <p:cNvPr id="100" name="文本框 99"/>
          <p:cNvSpPr txBox="1"/>
          <p:nvPr/>
        </p:nvSpPr>
        <p:spPr>
          <a:xfrm>
            <a:off x="1605279" y="843915"/>
            <a:ext cx="1367155" cy="5169535"/>
          </a:xfrm>
          <a:prstGeom prst="rect">
            <a:avLst/>
          </a:prstGeom>
          <a:noFill/>
          <a:ln w="9525">
            <a:noFill/>
          </a:ln>
        </p:spPr>
        <p:txBody>
          <a:bodyPr wrap="square">
            <a:spAutoFit/>
          </a:bodyPr>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什</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么</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是</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毒</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品</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p:txBody>
      </p:sp>
      <p:sp>
        <p:nvSpPr>
          <p:cNvPr id="2" name="文本框 1"/>
          <p:cNvSpPr txBox="1"/>
          <p:nvPr/>
        </p:nvSpPr>
        <p:spPr>
          <a:xfrm>
            <a:off x="6095365" y="843915"/>
            <a:ext cx="1127760" cy="5169535"/>
          </a:xfrm>
          <a:prstGeom prst="rect">
            <a:avLst/>
          </a:prstGeom>
          <a:noFill/>
          <a:ln w="9525">
            <a:noFill/>
          </a:ln>
        </p:spPr>
        <p:txBody>
          <a:bodyPr wrap="square">
            <a:spAutoFit/>
            <a:scene3d>
              <a:camera prst="orthographicFront"/>
              <a:lightRig rig="threePt" dir="t"/>
            </a:scene3d>
          </a:bodyPr>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毒</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品</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的</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种</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a:p>
            <a:r>
              <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cs typeface="+mn-cs"/>
              </a:rPr>
              <a:t>类</a:t>
            </a:r>
            <a:endParaRPr lang="zh-CN" altLang="en-US"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Calibri" panose="020F0502020204030204" charset="0"/>
              <a:ea typeface="宋体" panose="02010600030101010101" pitchFamily="2" charset="-122"/>
            </a:endParaRPr>
          </a:p>
        </p:txBody>
      </p:sp>
      <p:sp>
        <p:nvSpPr>
          <p:cNvPr id="4" name="文本框 3"/>
          <p:cNvSpPr txBox="1"/>
          <p:nvPr/>
        </p:nvSpPr>
        <p:spPr>
          <a:xfrm>
            <a:off x="3275965" y="2779394"/>
            <a:ext cx="2120900" cy="1106806"/>
          </a:xfrm>
          <a:prstGeom prst="rect">
            <a:avLst/>
          </a:prstGeom>
          <a:noFill/>
          <a:ln w="9525">
            <a:noFill/>
          </a:ln>
        </p:spPr>
        <p:txBody>
          <a:bodyPr wrap="square">
            <a:spAutoFit/>
          </a:bodyPr>
          <a:p>
            <a:r>
              <a:rPr lang="en-US" altLang="zh-CN"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latin typeface="Arial" panose="020B0604020202020204" pitchFamily="34" charset="0"/>
                <a:ea typeface="宋体" panose="02010600030101010101" pitchFamily="2" charset="-122"/>
                <a:cs typeface="+mn-cs"/>
              </a:rPr>
              <a:t>And</a:t>
            </a:r>
            <a:endParaRPr lang="en-US" altLang="zh-CN" sz="6600" b="1" noProof="1">
              <a:ln w="10160">
                <a:solidFill>
                  <a:schemeClr val="accent5"/>
                </a:solidFill>
                <a:prstDash val="solid"/>
              </a:ln>
              <a:solidFill>
                <a:srgbClr val="FF0000"/>
              </a:solidFill>
              <a:effectLst>
                <a:outerShdw blurRad="38100" dist="22860" dir="5400000" algn="tl" rotWithShape="0">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ox(in)">
                                      <p:cBhvr>
                                        <p:cTn id="7" dur="2000"/>
                                        <p:tgtEl>
                                          <p:spTgt spid="100">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ox(in)">
                                      <p:cBhvr>
                                        <p:cTn id="10" dur="2000"/>
                                        <p:tgtEl>
                                          <p:spTgt spid="100">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100">
                                            <p:txEl>
                                              <p:pRg st="2" end="2"/>
                                            </p:txEl>
                                          </p:spTgt>
                                        </p:tgtEl>
                                        <p:attrNameLst>
                                          <p:attrName>style.visibility</p:attrName>
                                        </p:attrNameLst>
                                      </p:cBhvr>
                                      <p:to>
                                        <p:strVal val="visible"/>
                                      </p:to>
                                    </p:set>
                                    <p:animEffect transition="in" filter="box(in)">
                                      <p:cBhvr>
                                        <p:cTn id="13" dur="2000"/>
                                        <p:tgtEl>
                                          <p:spTgt spid="100">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100">
                                            <p:txEl>
                                              <p:pRg st="3" end="3"/>
                                            </p:txEl>
                                          </p:spTgt>
                                        </p:tgtEl>
                                        <p:attrNameLst>
                                          <p:attrName>style.visibility</p:attrName>
                                        </p:attrNameLst>
                                      </p:cBhvr>
                                      <p:to>
                                        <p:strVal val="visible"/>
                                      </p:to>
                                    </p:set>
                                    <p:animEffect transition="in" filter="box(in)">
                                      <p:cBhvr>
                                        <p:cTn id="16" dur="2000"/>
                                        <p:tgtEl>
                                          <p:spTgt spid="100">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100">
                                            <p:txEl>
                                              <p:pRg st="4" end="4"/>
                                            </p:txEl>
                                          </p:spTgt>
                                        </p:tgtEl>
                                        <p:attrNameLst>
                                          <p:attrName>style.visibility</p:attrName>
                                        </p:attrNameLst>
                                      </p:cBhvr>
                                      <p:to>
                                        <p:strVal val="visible"/>
                                      </p:to>
                                    </p:set>
                                    <p:animEffect transition="in" filter="box(in)">
                                      <p:cBhvr>
                                        <p:cTn id="19" dur="2000"/>
                                        <p:tgtEl>
                                          <p:spTgt spid="100">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2">
                                            <p:txEl>
                                              <p:pRg st="0" end="0"/>
                                            </p:txEl>
                                          </p:spTgt>
                                        </p:tgtEl>
                                        <p:attrNameLst>
                                          <p:attrName>style.visibility</p:attrName>
                                        </p:attrNameLst>
                                      </p:cBhvr>
                                      <p:to>
                                        <p:strVal val="visible"/>
                                      </p:to>
                                    </p:set>
                                    <p:animEffect transition="in" filter="blinds(horizontal)">
                                      <p:cBhvr>
                                        <p:cTn id="30" dur="500"/>
                                        <p:tgtEl>
                                          <p:spTgt spid="2">
                                            <p:txEl>
                                              <p:pRg st="0" end="0"/>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2">
                                            <p:txEl>
                                              <p:pRg st="1" end="1"/>
                                            </p:txEl>
                                          </p:spTgt>
                                        </p:tgtEl>
                                        <p:attrNameLst>
                                          <p:attrName>style.visibility</p:attrName>
                                        </p:attrNameLst>
                                      </p:cBhvr>
                                      <p:to>
                                        <p:strVal val="visible"/>
                                      </p:to>
                                    </p:set>
                                    <p:animEffect transition="in" filter="blinds(horizontal)">
                                      <p:cBhvr>
                                        <p:cTn id="33" dur="500"/>
                                        <p:tgtEl>
                                          <p:spTgt spid="2">
                                            <p:txEl>
                                              <p:pRg st="1" end="1"/>
                                            </p:txEl>
                                          </p:spTgt>
                                        </p:tgtEl>
                                      </p:cBhvr>
                                    </p:animEffect>
                                  </p:childTnLst>
                                </p:cTn>
                              </p:par>
                              <p:par>
                                <p:cTn id="34" presetID="3" presetClass="entr" presetSubtype="10" fill="hold" nodeType="withEffect">
                                  <p:stCondLst>
                                    <p:cond delay="0"/>
                                  </p:stCondLst>
                                  <p:childTnLst>
                                    <p:set>
                                      <p:cBhvr>
                                        <p:cTn id="35" dur="1" fill="hold">
                                          <p:stCondLst>
                                            <p:cond delay="0"/>
                                          </p:stCondLst>
                                        </p:cTn>
                                        <p:tgtEl>
                                          <p:spTgt spid="2">
                                            <p:txEl>
                                              <p:pRg st="2" end="2"/>
                                            </p:txEl>
                                          </p:spTgt>
                                        </p:tgtEl>
                                        <p:attrNameLst>
                                          <p:attrName>style.visibility</p:attrName>
                                        </p:attrNameLst>
                                      </p:cBhvr>
                                      <p:to>
                                        <p:strVal val="visible"/>
                                      </p:to>
                                    </p:set>
                                    <p:animEffect transition="in" filter="blinds(horizontal)">
                                      <p:cBhvr>
                                        <p:cTn id="36" dur="500"/>
                                        <p:tgtEl>
                                          <p:spTgt spid="2">
                                            <p:txEl>
                                              <p:pRg st="2" end="2"/>
                                            </p:txEl>
                                          </p:spTgt>
                                        </p:tgtEl>
                                      </p:cBhvr>
                                    </p:animEffect>
                                  </p:childTnLst>
                                </p:cTn>
                              </p:par>
                              <p:par>
                                <p:cTn id="37" presetID="3" presetClass="entr" presetSubtype="10" fill="hold" nodeType="withEffect">
                                  <p:stCondLst>
                                    <p:cond delay="0"/>
                                  </p:stCondLst>
                                  <p:childTnLst>
                                    <p:set>
                                      <p:cBhvr>
                                        <p:cTn id="38" dur="1" fill="hold">
                                          <p:stCondLst>
                                            <p:cond delay="0"/>
                                          </p:stCondLst>
                                        </p:cTn>
                                        <p:tgtEl>
                                          <p:spTgt spid="2">
                                            <p:txEl>
                                              <p:pRg st="3" end="3"/>
                                            </p:txEl>
                                          </p:spTgt>
                                        </p:tgtEl>
                                        <p:attrNameLst>
                                          <p:attrName>style.visibility</p:attrName>
                                        </p:attrNameLst>
                                      </p:cBhvr>
                                      <p:to>
                                        <p:strVal val="visible"/>
                                      </p:to>
                                    </p:set>
                                    <p:animEffect transition="in" filter="blinds(horizontal)">
                                      <p:cBhvr>
                                        <p:cTn id="39" dur="500"/>
                                        <p:tgtEl>
                                          <p:spTgt spid="2">
                                            <p:txEl>
                                              <p:pRg st="3" end="3"/>
                                            </p:txEl>
                                          </p:spTgt>
                                        </p:tgtEl>
                                      </p:cBhvr>
                                    </p:animEffect>
                                  </p:childTnLst>
                                </p:cTn>
                              </p:par>
                              <p:par>
                                <p:cTn id="40" presetID="3" presetClass="entr" presetSubtype="10" fill="hold" nodeType="withEffect">
                                  <p:stCondLst>
                                    <p:cond delay="0"/>
                                  </p:stCondLst>
                                  <p:childTnLst>
                                    <p:set>
                                      <p:cBhvr>
                                        <p:cTn id="41" dur="1" fill="hold">
                                          <p:stCondLst>
                                            <p:cond delay="0"/>
                                          </p:stCondLst>
                                        </p:cTn>
                                        <p:tgtEl>
                                          <p:spTgt spid="2">
                                            <p:txEl>
                                              <p:pRg st="4" end="4"/>
                                            </p:txEl>
                                          </p:spTgt>
                                        </p:tgtEl>
                                        <p:attrNameLst>
                                          <p:attrName>style.visibility</p:attrName>
                                        </p:attrNameLst>
                                      </p:cBhvr>
                                      <p:to>
                                        <p:strVal val="visible"/>
                                      </p:to>
                                    </p:set>
                                    <p:animEffect transition="in" filter="blinds(horizontal)">
                                      <p:cBhvr>
                                        <p:cTn id="4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614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6147" name="图片 2" descr="K粉3"/>
          <p:cNvPicPr>
            <a:picLocks noChangeAspect="1"/>
          </p:cNvPicPr>
          <p:nvPr/>
        </p:nvPicPr>
        <p:blipFill>
          <a:blip r:embed="rId1"/>
          <a:stretch>
            <a:fillRect/>
          </a:stretch>
        </p:blipFill>
        <p:spPr>
          <a:xfrm>
            <a:off x="-38100" y="12700"/>
            <a:ext cx="9088438" cy="6832600"/>
          </a:xfrm>
          <a:prstGeom prst="rect">
            <a:avLst/>
          </a:prstGeom>
          <a:noFill/>
          <a:ln w="9525">
            <a:noFill/>
          </a:ln>
        </p:spPr>
      </p:pic>
      <p:sp>
        <p:nvSpPr>
          <p:cNvPr id="5124" name="文本框 99"/>
          <p:cNvSpPr txBox="1"/>
          <p:nvPr/>
        </p:nvSpPr>
        <p:spPr>
          <a:xfrm>
            <a:off x="229869" y="239395"/>
            <a:ext cx="8595995" cy="5908040"/>
          </a:xfrm>
          <a:prstGeom prst="rect">
            <a:avLst/>
          </a:prstGeom>
          <a:noFill/>
          <a:ln w="9525">
            <a:noFill/>
          </a:ln>
        </p:spPr>
        <p:txBody>
          <a:bodyPr wrap="square" anchor="t">
            <a:spAutoFit/>
          </a:bodyPr>
          <a:p>
            <a:r>
              <a:rPr lang="en-US" altLang="zh-CN" sz="3600" noProof="1">
                <a:solidFill>
                  <a:srgbClr val="FF0000"/>
                </a:solidFill>
                <a:latin typeface="Arial" panose="020B0604020202020204" pitchFamily="34" charset="0"/>
                <a:ea typeface="微软雅黑" panose="020B0503020204020204" charset="-122"/>
                <a:cs typeface="+mn-cs"/>
              </a:rPr>
              <a:t>             </a:t>
            </a:r>
            <a:r>
              <a:rPr lang="en-US" altLang="zh-CN" sz="3600"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rPr>
              <a:t> </a:t>
            </a:r>
            <a:r>
              <a:rPr lang="zh-CN" altLang="zh-CN" sz="5400" b="1"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rPr>
              <a:t>什么是毒品？</a:t>
            </a:r>
            <a:endParaRPr lang="zh-CN" altLang="zh-CN" sz="3600" noProof="1">
              <a:solidFill>
                <a:srgbClr val="FF0000"/>
              </a:solidFill>
              <a:latin typeface="Arial" panose="020B0604020202020204" pitchFamily="34" charset="0"/>
              <a:ea typeface="微软雅黑" panose="020B0503020204020204" charset="-122"/>
            </a:endParaRPr>
          </a:p>
          <a:p>
            <a:r>
              <a:rPr lang="zh-CN" altLang="zh-CN" sz="3600" noProof="1">
                <a:solidFill>
                  <a:srgbClr val="FF0000"/>
                </a:solidFill>
                <a:latin typeface="Arial" panose="020B0604020202020204" pitchFamily="34" charset="0"/>
                <a:ea typeface="微软雅黑" panose="020B0503020204020204" charset="-122"/>
                <a:cs typeface="+mn-cs"/>
              </a:rPr>
              <a:t>        </a:t>
            </a:r>
            <a:endParaRPr lang="zh-CN" altLang="zh-CN" sz="3600" noProof="1">
              <a:solidFill>
                <a:srgbClr val="FF0000"/>
              </a:solidFill>
              <a:latin typeface="Arial" panose="020B0604020202020204" pitchFamily="34" charset="0"/>
              <a:ea typeface="微软雅黑" panose="020B0503020204020204" charset="-122"/>
            </a:endParaRPr>
          </a:p>
          <a:p>
            <a:r>
              <a:rPr lang="zh-CN" altLang="zh-CN" sz="4800" b="1"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rPr>
              <a:t>《中华人民共和国刑法》第357条规定：“毒品是指鸦片、海洛因、甲基苯丙胺(冰毒)、吗啡、大麻、可卡因以及国家规定管制的其他能够使人形成瘾癖的麻醉药品和精神药品。</a:t>
            </a:r>
            <a:endParaRPr lang="zh-CN" altLang="zh-CN" sz="4800" b="1"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 calcmode="lin" valueType="num">
                                      <p:cBhvr additive="base">
                                        <p:cTn id="7" dur="500" fill="hold"/>
                                        <p:tgtEl>
                                          <p:spTgt spid="51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5124">
                                            <p:txEl>
                                              <p:pRg st="2" end="2"/>
                                            </p:txEl>
                                          </p:spTgt>
                                        </p:tgtEl>
                                        <p:attrNameLst>
                                          <p:attrName>style.visibility</p:attrName>
                                        </p:attrNameLst>
                                      </p:cBhvr>
                                      <p:to>
                                        <p:strVal val="visible"/>
                                      </p:to>
                                    </p:set>
                                    <p:animEffect transition="in" filter="box(in)">
                                      <p:cBhvr>
                                        <p:cTn id="13" dur="2000"/>
                                        <p:tgtEl>
                                          <p:spTgt spid="51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7170"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7171" name="图片 3" descr="3-1Z21GR517"/>
          <p:cNvPicPr>
            <a:picLocks noChangeAspect="1"/>
          </p:cNvPicPr>
          <p:nvPr/>
        </p:nvPicPr>
        <p:blipFill>
          <a:blip r:embed="rId1"/>
          <a:srcRect r="540" b="6540"/>
          <a:stretch>
            <a:fillRect/>
          </a:stretch>
        </p:blipFill>
        <p:spPr>
          <a:xfrm>
            <a:off x="-23812" y="-9525"/>
            <a:ext cx="9164637" cy="6881813"/>
          </a:xfrm>
          <a:prstGeom prst="rect">
            <a:avLst/>
          </a:prstGeom>
          <a:noFill/>
          <a:ln w="9525">
            <a:noFill/>
          </a:ln>
        </p:spPr>
      </p:pic>
      <p:sp>
        <p:nvSpPr>
          <p:cNvPr id="6148" name="文本框 1"/>
          <p:cNvSpPr txBox="1"/>
          <p:nvPr/>
        </p:nvSpPr>
        <p:spPr>
          <a:xfrm>
            <a:off x="388620" y="1489710"/>
            <a:ext cx="8366760" cy="4154170"/>
          </a:xfrm>
          <a:prstGeom prst="rect">
            <a:avLst/>
          </a:prstGeom>
          <a:noFill/>
          <a:ln w="9525">
            <a:noFill/>
          </a:ln>
        </p:spPr>
        <p:txBody>
          <a:bodyPr wrap="square" anchor="t">
            <a:spAutoFit/>
          </a:bodyPr>
          <a:p>
            <a:r>
              <a:rPr lang="en-US" altLang="zh-CN" sz="4400"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sym typeface="+mn-ea"/>
              </a:rPr>
              <a:t>    </a:t>
            </a:r>
            <a:r>
              <a:rPr lang="zh-CN" altLang="zh-CN" sz="4400" b="1"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sym typeface="+mn-ea"/>
              </a:rPr>
              <a:t>常见和最主要的毒品有：</a:t>
            </a:r>
            <a:endParaRPr lang="zh-CN" altLang="zh-CN" sz="4400" b="1" noProof="1">
              <a:ln w="22225">
                <a:solidFill>
                  <a:schemeClr val="accent2"/>
                </a:solidFill>
                <a:prstDash val="solid"/>
              </a:ln>
              <a:solidFill>
                <a:schemeClr val="accent2">
                  <a:lumMod val="40000"/>
                  <a:lumOff val="60000"/>
                </a:schemeClr>
              </a:solidFill>
              <a:ea typeface="微软雅黑" panose="020B0503020204020204" charset="-122"/>
              <a:sym typeface="+mn-ea"/>
            </a:endParaRPr>
          </a:p>
          <a:p>
            <a:r>
              <a:rPr lang="zh-CN" altLang="zh-CN" sz="4400" b="1" noProof="1">
                <a:ln w="22225">
                  <a:solidFill>
                    <a:schemeClr val="accent2"/>
                  </a:solidFill>
                  <a:prstDash val="solid"/>
                </a:ln>
                <a:solidFill>
                  <a:schemeClr val="accent2">
                    <a:lumMod val="40000"/>
                    <a:lumOff val="60000"/>
                  </a:schemeClr>
                </a:solidFill>
                <a:latin typeface="Arial" panose="020B0604020202020204" pitchFamily="34" charset="0"/>
                <a:ea typeface="微软雅黑" panose="020B0503020204020204" charset="-122"/>
                <a:cs typeface="+mn-cs"/>
                <a:sym typeface="+mn-ea"/>
              </a:rPr>
              <a:t>吗啡、海洛因、冰毒、摇头丸、大麻等。这些毒品长期吸食都会成瘾，对人体产生危害，而且易感染疾病。如果服用过量，则可导致死亡。</a:t>
            </a:r>
            <a:endParaRPr lang="zh-CN" altLang="zh-CN" sz="4400" b="1" noProof="1">
              <a:ln w="22225">
                <a:solidFill>
                  <a:schemeClr val="accent2"/>
                </a:solidFill>
                <a:prstDash val="solid"/>
              </a:ln>
              <a:solidFill>
                <a:schemeClr val="accent2">
                  <a:lumMod val="40000"/>
                  <a:lumOff val="60000"/>
                </a:schemeClr>
              </a:solidFill>
              <a:latin typeface="Calibri" panose="020F0502020204030204" charset="0"/>
              <a:ea typeface="微软雅黑" panose="020B0503020204020204" charset="-122"/>
              <a:sym typeface="+mn-ea"/>
            </a:endParaRPr>
          </a:p>
        </p:txBody>
      </p:sp>
      <p:sp>
        <p:nvSpPr>
          <p:cNvPr id="100" name="文本框 99"/>
          <p:cNvSpPr txBox="1"/>
          <p:nvPr/>
        </p:nvSpPr>
        <p:spPr>
          <a:xfrm>
            <a:off x="2205990" y="321944"/>
            <a:ext cx="4490085" cy="922020"/>
          </a:xfrm>
          <a:prstGeom prst="rect">
            <a:avLst/>
          </a:prstGeom>
          <a:noFill/>
          <a:ln w="9525">
            <a:noFill/>
          </a:ln>
        </p:spPr>
        <p:txBody>
          <a:bodyPr wrap="square">
            <a:spAutoFit/>
          </a:bodyPr>
          <a:p>
            <a:r>
              <a:rPr lang="en-US" altLang="zh-CN" sz="5400"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mn-cs"/>
              </a:rPr>
              <a:t> </a:t>
            </a:r>
            <a:r>
              <a:rPr lang="zh-CN" altLang="en-US" sz="5400" b="1" noProof="1">
                <a:ln w="22225">
                  <a:solidFill>
                    <a:schemeClr val="accent2"/>
                  </a:solidFill>
                  <a:prstDash val="solid"/>
                </a:ln>
                <a:solidFill>
                  <a:schemeClr val="accent2">
                    <a:lumMod val="40000"/>
                    <a:lumOff val="60000"/>
                  </a:schemeClr>
                </a:solidFill>
                <a:latin typeface="Arial" panose="020B0604020202020204" pitchFamily="34" charset="0"/>
                <a:ea typeface="宋体" panose="02010600030101010101" pitchFamily="2" charset="-122"/>
                <a:cs typeface="+mn-cs"/>
              </a:rPr>
              <a:t>毒品的种类？</a:t>
            </a:r>
            <a:endParaRPr lang="zh-CN" altLang="en-US" sz="5400" b="1" noProof="1">
              <a:ln w="22225">
                <a:solidFill>
                  <a:schemeClr val="accent2"/>
                </a:solidFill>
                <a:prstDash val="solid"/>
              </a:ln>
              <a:solidFill>
                <a:schemeClr val="accent2">
                  <a:lumMod val="40000"/>
                  <a:lumOff val="60000"/>
                </a:schemeClr>
              </a:solidFill>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 calcmode="lin" valueType="num">
                                      <p:cBhvr additive="base">
                                        <p:cTn id="7"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6148">
                                            <p:txEl>
                                              <p:pRg st="0" end="0"/>
                                            </p:txEl>
                                          </p:spTgt>
                                        </p:tgtEl>
                                        <p:attrNameLst>
                                          <p:attrName>style.visibility</p:attrName>
                                        </p:attrNameLst>
                                      </p:cBhvr>
                                      <p:to>
                                        <p:strVal val="visible"/>
                                      </p:to>
                                    </p:set>
                                    <p:animEffect transition="in" filter="strips(downLeft)">
                                      <p:cBhvr>
                                        <p:cTn id="13" dur="500"/>
                                        <p:tgtEl>
                                          <p:spTgt spid="6148">
                                            <p:txEl>
                                              <p:pRg st="0" end="0"/>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6148">
                                            <p:txEl>
                                              <p:pRg st="1" end="1"/>
                                            </p:txEl>
                                          </p:spTgt>
                                        </p:tgtEl>
                                        <p:attrNameLst>
                                          <p:attrName>style.visibility</p:attrName>
                                        </p:attrNameLst>
                                      </p:cBhvr>
                                      <p:to>
                                        <p:strVal val="visible"/>
                                      </p:to>
                                    </p:set>
                                    <p:animEffect transition="in" filter="strips(downLeft)">
                                      <p:cBhvr>
                                        <p:cTn id="16" dur="500"/>
                                        <p:tgtEl>
                                          <p:spTgt spid="614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标题 2049"/>
          <p:cNvSpPr>
            <a:spLocks noGrp="1"/>
          </p:cNvSpPr>
          <p:nvPr>
            <p:ph type="ctrTitle"/>
          </p:nvPr>
        </p:nvSpPr>
        <p:spPr>
          <a:xfrm>
            <a:off x="43180" y="102870"/>
            <a:ext cx="1570990" cy="654050"/>
          </a:xfrm>
        </p:spPr>
        <p:txBody>
          <a:bodyPr anchor="ctr"/>
          <a:p>
            <a:pPr defTabSz="914400" fontAlgn="base">
              <a:buClrTx/>
              <a:buSzTx/>
              <a:buFontTx/>
            </a:pPr>
            <a:r>
              <a:rPr lang="zh-CN" sz="5400" strike="noStrike" kern="1200" baseline="0" noProof="1" dirty="0">
                <a:ln w="22225">
                  <a:solidFill>
                    <a:schemeClr val="accent2"/>
                  </a:solidFill>
                  <a:prstDash val="solid"/>
                </a:ln>
                <a:solidFill>
                  <a:srgbClr val="FF0000"/>
                </a:solidFill>
                <a:effectLst/>
                <a:latin typeface="+mj-lt"/>
                <a:ea typeface="+mj-ea"/>
                <a:cs typeface="+mj-cs"/>
              </a:rPr>
              <a:t>大麻</a:t>
            </a:r>
            <a:endParaRPr lang="zh-CN" sz="5400" strike="noStrike" kern="1200" baseline="0" noProof="1" dirty="0">
              <a:ln w="22225">
                <a:solidFill>
                  <a:schemeClr val="accent2"/>
                </a:solidFill>
                <a:prstDash val="solid"/>
              </a:ln>
              <a:solidFill>
                <a:srgbClr val="FF0000"/>
              </a:solidFill>
              <a:effectLst/>
              <a:latin typeface="+mj-lt"/>
              <a:ea typeface="+mj-ea"/>
              <a:cs typeface="+mj-cs"/>
            </a:endParaRPr>
          </a:p>
        </p:txBody>
      </p:sp>
      <p:sp>
        <p:nvSpPr>
          <p:cNvPr id="6146" name="副标题 2050"/>
          <p:cNvSpPr>
            <a:spLocks noGrp="1"/>
          </p:cNvSpPr>
          <p:nvPr>
            <p:ph type="subTitle" idx="1"/>
          </p:nvPr>
        </p:nvSpPr>
        <p:spPr>
          <a:xfrm>
            <a:off x="231140" y="4349750"/>
            <a:ext cx="923925" cy="2408555"/>
          </a:xfrm>
        </p:spPr>
        <p:txBody>
          <a:bodyPr anchor="t">
            <a:scene3d>
              <a:camera prst="orthographicFront"/>
              <a:lightRig rig="threePt" dir="t"/>
            </a:scene3d>
          </a:bodyPr>
          <a:p>
            <a:pPr defTabSz="914400" fontAlgn="base">
              <a:buClrTx/>
              <a:buSzTx/>
              <a:buFontTx/>
            </a:pPr>
            <a:r>
              <a:rPr lang="zh-CN" sz="5400" strike="noStrike" kern="1200" baseline="0" noProof="1" dirty="0">
                <a:ln w="22225">
                  <a:solidFill>
                    <a:schemeClr val="accent2"/>
                  </a:solidFill>
                  <a:prstDash val="solid"/>
                </a:ln>
                <a:solidFill>
                  <a:srgbClr val="FF0000"/>
                </a:solidFill>
                <a:effectLst/>
                <a:latin typeface="+mn-lt"/>
                <a:ea typeface="+mn-ea"/>
                <a:cs typeface="+mn-cs"/>
              </a:rPr>
              <a:t>海洛因</a:t>
            </a:r>
            <a:endParaRPr lang="zh-CN" sz="5400" strike="noStrike" kern="1200" baseline="0" noProof="1" dirty="0">
              <a:ln w="22225">
                <a:solidFill>
                  <a:schemeClr val="accent2"/>
                </a:solidFill>
                <a:prstDash val="solid"/>
              </a:ln>
              <a:solidFill>
                <a:srgbClr val="FF0000"/>
              </a:solidFill>
              <a:effectLst/>
              <a:latin typeface="+mn-lt"/>
              <a:ea typeface="+mn-ea"/>
              <a:cs typeface="+mn-cs"/>
            </a:endParaRPr>
          </a:p>
        </p:txBody>
      </p:sp>
      <p:pic>
        <p:nvPicPr>
          <p:cNvPr id="2" name="图片 1" descr="吗啡2"/>
          <p:cNvPicPr>
            <a:picLocks noChangeAspect="1"/>
          </p:cNvPicPr>
          <p:nvPr/>
        </p:nvPicPr>
        <p:blipFill>
          <a:blip r:embed="rId1"/>
          <a:srcRect r="720"/>
          <a:stretch>
            <a:fillRect/>
          </a:stretch>
        </p:blipFill>
        <p:spPr>
          <a:xfrm>
            <a:off x="6080125" y="1936115"/>
            <a:ext cx="3048635" cy="2791460"/>
          </a:xfrm>
          <a:prstGeom prst="ellipse">
            <a:avLst/>
          </a:prstGeom>
        </p:spPr>
      </p:pic>
      <p:pic>
        <p:nvPicPr>
          <p:cNvPr id="3" name="图片 2" descr="冰毒2"/>
          <p:cNvPicPr>
            <a:picLocks noChangeAspect="1"/>
          </p:cNvPicPr>
          <p:nvPr/>
        </p:nvPicPr>
        <p:blipFill>
          <a:blip r:embed="rId2"/>
          <a:stretch>
            <a:fillRect/>
          </a:stretch>
        </p:blipFill>
        <p:spPr>
          <a:xfrm>
            <a:off x="3996690" y="3903345"/>
            <a:ext cx="2894964" cy="2997200"/>
          </a:xfrm>
          <a:prstGeom prst="ellipse">
            <a:avLst/>
          </a:prstGeom>
        </p:spPr>
      </p:pic>
      <p:pic>
        <p:nvPicPr>
          <p:cNvPr id="4" name="图片 3" descr="海洛因1"/>
          <p:cNvPicPr>
            <a:picLocks noChangeAspect="1"/>
          </p:cNvPicPr>
          <p:nvPr/>
        </p:nvPicPr>
        <p:blipFill>
          <a:blip r:embed="rId3"/>
          <a:stretch>
            <a:fillRect/>
          </a:stretch>
        </p:blipFill>
        <p:spPr>
          <a:xfrm>
            <a:off x="991235" y="3580130"/>
            <a:ext cx="3005455" cy="3178175"/>
          </a:xfrm>
          <a:prstGeom prst="ellipse">
            <a:avLst/>
          </a:prstGeom>
        </p:spPr>
      </p:pic>
      <p:pic>
        <p:nvPicPr>
          <p:cNvPr id="5" name="图片 4" descr="大麻3"/>
          <p:cNvPicPr>
            <a:picLocks noChangeAspect="1"/>
          </p:cNvPicPr>
          <p:nvPr/>
        </p:nvPicPr>
        <p:blipFill>
          <a:blip r:embed="rId4"/>
          <a:stretch>
            <a:fillRect/>
          </a:stretch>
        </p:blipFill>
        <p:spPr>
          <a:xfrm>
            <a:off x="884555" y="323850"/>
            <a:ext cx="3218815" cy="3175635"/>
          </a:xfrm>
          <a:prstGeom prst="ellipse">
            <a:avLst/>
          </a:prstGeom>
        </p:spPr>
      </p:pic>
      <p:pic>
        <p:nvPicPr>
          <p:cNvPr id="6" name="图片 5" descr="红色药丸图片"/>
          <p:cNvPicPr>
            <a:picLocks noChangeAspect="1"/>
          </p:cNvPicPr>
          <p:nvPr/>
        </p:nvPicPr>
        <p:blipFill>
          <a:blip r:embed="rId5"/>
          <a:stretch>
            <a:fillRect/>
          </a:stretch>
        </p:blipFill>
        <p:spPr>
          <a:xfrm>
            <a:off x="4018280" y="37465"/>
            <a:ext cx="2795906" cy="2788920"/>
          </a:xfrm>
          <a:prstGeom prst="ellipse">
            <a:avLst/>
          </a:prstGeom>
        </p:spPr>
      </p:pic>
      <p:sp>
        <p:nvSpPr>
          <p:cNvPr id="100" name="文本框 99"/>
          <p:cNvSpPr txBox="1"/>
          <p:nvPr/>
        </p:nvSpPr>
        <p:spPr>
          <a:xfrm>
            <a:off x="6672580" y="212090"/>
            <a:ext cx="2360295" cy="922020"/>
          </a:xfrm>
          <a:prstGeom prst="rect">
            <a:avLst/>
          </a:prstGeom>
          <a:noFill/>
          <a:ln w="9525">
            <a:noFill/>
          </a:ln>
        </p:spPr>
        <p:txBody>
          <a:bodyPr wrap="square">
            <a:spAutoFit/>
            <a:scene3d>
              <a:camera prst="orthographicFront"/>
              <a:lightRig rig="threePt" dir="t"/>
            </a:scene3d>
          </a:bodyPr>
          <a:p>
            <a:r>
              <a:rPr lang="zh-CN" altLang="en-US" sz="5400" noProof="1">
                <a:ln w="22225">
                  <a:solidFill>
                    <a:schemeClr val="accent2"/>
                  </a:solidFill>
                  <a:prstDash val="solid"/>
                </a:ln>
                <a:solidFill>
                  <a:srgbClr val="FF0000"/>
                </a:solidFill>
                <a:latin typeface="Arial" panose="020B0604020202020204" pitchFamily="34" charset="0"/>
                <a:ea typeface="宋体" panose="02010600030101010101" pitchFamily="2" charset="-122"/>
                <a:cs typeface="+mn-cs"/>
              </a:rPr>
              <a:t>摇头丸</a:t>
            </a:r>
            <a:endParaRPr lang="zh-CN" altLang="en-US" sz="5400" noProof="1">
              <a:ln w="22225">
                <a:solidFill>
                  <a:schemeClr val="accent2"/>
                </a:solidFill>
                <a:prstDash val="solid"/>
              </a:ln>
              <a:solidFill>
                <a:srgbClr val="FF0000"/>
              </a:solidFill>
            </a:endParaRPr>
          </a:p>
        </p:txBody>
      </p:sp>
      <p:sp>
        <p:nvSpPr>
          <p:cNvPr id="7" name="文本框 6"/>
          <p:cNvSpPr txBox="1"/>
          <p:nvPr/>
        </p:nvSpPr>
        <p:spPr>
          <a:xfrm>
            <a:off x="7437119" y="4448810"/>
            <a:ext cx="1595756" cy="922020"/>
          </a:xfrm>
          <a:prstGeom prst="rect">
            <a:avLst/>
          </a:prstGeom>
          <a:noFill/>
          <a:ln w="9525">
            <a:noFill/>
          </a:ln>
        </p:spPr>
        <p:txBody>
          <a:bodyPr wrap="square">
            <a:spAutoFit/>
          </a:bodyPr>
          <a:p>
            <a:r>
              <a:rPr lang="zh-CN" altLang="en-US" sz="5400" noProof="1">
                <a:ln w="22225">
                  <a:solidFill>
                    <a:schemeClr val="accent2"/>
                  </a:solidFill>
                  <a:prstDash val="solid"/>
                </a:ln>
                <a:solidFill>
                  <a:srgbClr val="FF0000"/>
                </a:solidFill>
                <a:latin typeface="Arial" panose="020B0604020202020204" pitchFamily="34" charset="0"/>
                <a:ea typeface="宋体" panose="02010600030101010101" pitchFamily="2" charset="-122"/>
                <a:cs typeface="+mn-cs"/>
              </a:rPr>
              <a:t>吗啡</a:t>
            </a:r>
            <a:endParaRPr lang="zh-CN" altLang="en-US" sz="5400" noProof="1">
              <a:ln w="22225">
                <a:solidFill>
                  <a:schemeClr val="accent2"/>
                </a:solidFill>
                <a:prstDash val="solid"/>
              </a:ln>
              <a:solidFill>
                <a:srgbClr val="FF0000"/>
              </a:solidFill>
            </a:endParaRPr>
          </a:p>
        </p:txBody>
      </p:sp>
      <p:sp>
        <p:nvSpPr>
          <p:cNvPr id="8" name="文本框 7"/>
          <p:cNvSpPr txBox="1"/>
          <p:nvPr/>
        </p:nvSpPr>
        <p:spPr>
          <a:xfrm>
            <a:off x="6693535" y="5836285"/>
            <a:ext cx="1822450" cy="922020"/>
          </a:xfrm>
          <a:prstGeom prst="rect">
            <a:avLst/>
          </a:prstGeom>
          <a:noFill/>
          <a:ln w="9525">
            <a:noFill/>
          </a:ln>
        </p:spPr>
        <p:txBody>
          <a:bodyPr wrap="square">
            <a:spAutoFit/>
          </a:bodyPr>
          <a:p>
            <a:r>
              <a:rPr lang="zh-CN" altLang="en-US" sz="5400" noProof="1">
                <a:ln w="22225">
                  <a:solidFill>
                    <a:schemeClr val="accent2"/>
                  </a:solidFill>
                  <a:prstDash val="solid"/>
                </a:ln>
                <a:solidFill>
                  <a:srgbClr val="FF0000"/>
                </a:solidFill>
                <a:latin typeface="Arial" panose="020B0604020202020204" pitchFamily="34" charset="0"/>
                <a:ea typeface="宋体" panose="02010600030101010101" pitchFamily="2" charset="-122"/>
                <a:cs typeface="+mn-cs"/>
              </a:rPr>
              <a:t>冰毒</a:t>
            </a:r>
            <a:endParaRPr lang="zh-CN" altLang="en-US" sz="5400" noProof="1">
              <a:ln w="22225">
                <a:solidFill>
                  <a:schemeClr val="accent2"/>
                </a:solidFill>
                <a:prstDash val="solid"/>
              </a:ln>
              <a:solidFill>
                <a:srgbClr val="FF0000"/>
              </a:solidFill>
            </a:endParaRPr>
          </a:p>
        </p:txBody>
      </p:sp>
      <p:sp>
        <p:nvSpPr>
          <p:cNvPr id="9" name="文本框 8"/>
          <p:cNvSpPr txBox="1"/>
          <p:nvPr/>
        </p:nvSpPr>
        <p:spPr>
          <a:xfrm>
            <a:off x="3775710" y="2981325"/>
            <a:ext cx="1963420" cy="922020"/>
          </a:xfrm>
          <a:prstGeom prst="rect">
            <a:avLst/>
          </a:prstGeom>
          <a:noFill/>
          <a:ln w="9525">
            <a:noFill/>
          </a:ln>
        </p:spPr>
        <p:txBody>
          <a:bodyPr wrap="square">
            <a:spAutoFit/>
          </a:bodyPr>
          <a:p>
            <a:r>
              <a:rPr lang="zh-CN" altLang="zh-CN" sz="5400" noProof="1">
                <a:ln w="22225">
                  <a:solidFill>
                    <a:schemeClr val="accent2"/>
                  </a:solidFill>
                  <a:prstDash val="solid"/>
                </a:ln>
                <a:solidFill>
                  <a:srgbClr val="FF0000"/>
                </a:solidFill>
                <a:latin typeface="Arial" panose="020B0604020202020204" pitchFamily="34" charset="0"/>
                <a:ea typeface="宋体" panose="02010600030101010101" pitchFamily="2" charset="-122"/>
                <a:cs typeface="+mn-cs"/>
              </a:rPr>
              <a:t>种类？</a:t>
            </a:r>
            <a:endParaRPr lang="zh-CN" altLang="zh-CN" sz="5400" noProof="1">
              <a:ln w="22225">
                <a:solidFill>
                  <a:schemeClr val="accent2"/>
                </a:solidFill>
                <a:prstDash val="solid"/>
              </a:l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6145"/>
                                        </p:tgtEl>
                                        <p:attrNameLst>
                                          <p:attrName>style.visibility</p:attrName>
                                        </p:attrNameLst>
                                      </p:cBhvr>
                                      <p:to>
                                        <p:strVal val="visible"/>
                                      </p:to>
                                    </p:set>
                                    <p:anim calcmode="lin" valueType="num">
                                      <p:cBhvr additive="base">
                                        <p:cTn id="13" dur="500" fill="hold"/>
                                        <p:tgtEl>
                                          <p:spTgt spid="6145"/>
                                        </p:tgtEl>
                                        <p:attrNameLst>
                                          <p:attrName>ppt_x</p:attrName>
                                        </p:attrNameLst>
                                      </p:cBhvr>
                                      <p:tavLst>
                                        <p:tav tm="0">
                                          <p:val>
                                            <p:strVal val="#ppt_x"/>
                                          </p:val>
                                        </p:tav>
                                        <p:tav tm="100000">
                                          <p:val>
                                            <p:strVal val="#ppt_x"/>
                                          </p:val>
                                        </p:tav>
                                      </p:tavLst>
                                    </p:anim>
                                    <p:anim calcmode="lin" valueType="num">
                                      <p:cBhvr additive="base">
                                        <p:cTn id="14" dur="500" fill="hold"/>
                                        <p:tgtEl>
                                          <p:spTgt spid="614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0">
                                            <p:txEl>
                                              <p:pRg st="0" end="0"/>
                                            </p:txEl>
                                          </p:spTgt>
                                        </p:tgtEl>
                                        <p:attrNameLst>
                                          <p:attrName>style.visibility</p:attrName>
                                        </p:attrNameLst>
                                      </p:cBhvr>
                                      <p:to>
                                        <p:strVal val="visible"/>
                                      </p:to>
                                    </p:set>
                                    <p:anim calcmode="lin" valueType="num">
                                      <p:cBhvr additive="base">
                                        <p:cTn id="19"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6">
                                            <p:txEl>
                                              <p:pRg st="0" end="0"/>
                                            </p:txEl>
                                          </p:spTgt>
                                        </p:tgtEl>
                                        <p:attrNameLst>
                                          <p:attrName>style.visibility</p:attrName>
                                        </p:attrNameLst>
                                      </p:cBhvr>
                                      <p:to>
                                        <p:strVal val="visible"/>
                                      </p:to>
                                    </p:set>
                                    <p:anim calcmode="lin" valueType="num">
                                      <p:cBhvr additive="base">
                                        <p:cTn id="37" dur="500" fill="hold"/>
                                        <p:tgtEl>
                                          <p:spTgt spid="614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5" grpId="1"/>
      <p:bldP spid="6145" grpId="2"/>
      <p:bldP spid="6145" grpId="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7"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9218"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9219" name="图片 3" descr="3-1Z21GR517"/>
          <p:cNvPicPr>
            <a:picLocks noChangeAspect="1"/>
          </p:cNvPicPr>
          <p:nvPr/>
        </p:nvPicPr>
        <p:blipFill>
          <a:blip r:embed="rId1"/>
          <a:srcRect r="540" b="6540"/>
          <a:stretch>
            <a:fillRect/>
          </a:stretch>
        </p:blipFill>
        <p:spPr>
          <a:xfrm>
            <a:off x="-23812" y="-9525"/>
            <a:ext cx="9164637" cy="6881813"/>
          </a:xfrm>
          <a:prstGeom prst="rect">
            <a:avLst/>
          </a:prstGeom>
          <a:noFill/>
          <a:ln w="9525">
            <a:noFill/>
          </a:ln>
        </p:spPr>
      </p:pic>
      <p:sp>
        <p:nvSpPr>
          <p:cNvPr id="6148" name="文本框 1"/>
          <p:cNvSpPr txBox="1"/>
          <p:nvPr/>
        </p:nvSpPr>
        <p:spPr>
          <a:xfrm>
            <a:off x="4599940" y="-9525"/>
            <a:ext cx="4464050" cy="6831965"/>
          </a:xfrm>
          <a:prstGeom prst="rect">
            <a:avLst/>
          </a:prstGeom>
          <a:noFill/>
          <a:ln w="9525">
            <a:noFill/>
          </a:ln>
        </p:spPr>
        <p:txBody>
          <a:bodyPr wrap="square" anchor="t">
            <a:spAutoFit/>
            <a:scene3d>
              <a:camera prst="orthographicFront"/>
              <a:lightRig rig="threePt" dir="t"/>
            </a:scene3d>
          </a:bodyPr>
          <a:p>
            <a:r>
              <a:rPr lang="zh-CN" altLang="zh-CN" sz="5400" noProof="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cs typeface="+mn-cs"/>
              </a:rPr>
              <a:t>冰毒</a:t>
            </a:r>
            <a:endParaRPr lang="zh-CN" altLang="zh-CN" sz="5400" noProof="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a:p>
            <a:r>
              <a:rPr lang="zh-CN" altLang="zh-CN" sz="4800" noProof="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cs typeface="+mn-cs"/>
              </a:rPr>
              <a:t>      即“甲基苯丙胺”，外观为纯白结晶体，故被称为“冰”。对人体中枢神经系统具有极强的刺激作用，且毒性强烈。</a:t>
            </a:r>
            <a:endParaRPr lang="zh-CN" altLang="zh-CN" sz="4800" noProof="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cs typeface="+mn-cs"/>
            </a:endParaRPr>
          </a:p>
        </p:txBody>
      </p:sp>
      <p:pic>
        <p:nvPicPr>
          <p:cNvPr id="2" name="图片 1" descr="冰毒2"/>
          <p:cNvPicPr>
            <a:picLocks noChangeAspect="1"/>
          </p:cNvPicPr>
          <p:nvPr/>
        </p:nvPicPr>
        <p:blipFill>
          <a:blip r:embed="rId2"/>
          <a:stretch>
            <a:fillRect/>
          </a:stretch>
        </p:blipFill>
        <p:spPr>
          <a:xfrm>
            <a:off x="-23495" y="-9525"/>
            <a:ext cx="4500881" cy="6882765"/>
          </a:xfrm>
          <a:prstGeom prst="ellipse">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Effect transition="in" filter="blinds(horizontal)">
                                      <p:cBhvr>
                                        <p:cTn id="7" dur="500"/>
                                        <p:tgtEl>
                                          <p:spTgt spid="6148">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6148">
                                            <p:txEl>
                                              <p:pRg st="1" end="1"/>
                                            </p:txEl>
                                          </p:spTgt>
                                        </p:tgtEl>
                                        <p:attrNameLst>
                                          <p:attrName>style.visibility</p:attrName>
                                        </p:attrNameLst>
                                      </p:cBhvr>
                                      <p:to>
                                        <p:strVal val="visible"/>
                                      </p:to>
                                    </p:set>
                                    <p:animEffect transition="in" filter="blinds(horizontal)">
                                      <p:cBhvr>
                                        <p:cTn id="10" dur="500"/>
                                        <p:tgtEl>
                                          <p:spTgt spid="614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0242"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0243" name="图片 3" descr="3-1Z21GR517"/>
          <p:cNvPicPr>
            <a:picLocks noChangeAspect="1"/>
          </p:cNvPicPr>
          <p:nvPr/>
        </p:nvPicPr>
        <p:blipFill>
          <a:blip r:embed="rId1"/>
          <a:srcRect r="540" b="6540"/>
          <a:stretch>
            <a:fillRect/>
          </a:stretch>
        </p:blipFill>
        <p:spPr>
          <a:xfrm>
            <a:off x="-23812" y="-12700"/>
            <a:ext cx="9164637" cy="6881813"/>
          </a:xfrm>
          <a:prstGeom prst="rect">
            <a:avLst/>
          </a:prstGeom>
          <a:noFill/>
          <a:ln w="9525">
            <a:noFill/>
          </a:ln>
        </p:spPr>
      </p:pic>
      <p:sp>
        <p:nvSpPr>
          <p:cNvPr id="10244" name="文本框 1"/>
          <p:cNvSpPr txBox="1"/>
          <p:nvPr/>
        </p:nvSpPr>
        <p:spPr>
          <a:xfrm>
            <a:off x="1371600" y="2857500"/>
            <a:ext cx="5080000" cy="830263"/>
          </a:xfrm>
          <a:prstGeom prst="rect">
            <a:avLst/>
          </a:prstGeom>
          <a:noFill/>
          <a:ln w="9525">
            <a:noFill/>
          </a:ln>
        </p:spPr>
        <p:txBody>
          <a:bodyPr anchor="t">
            <a:spAutoFit/>
          </a:bodyPr>
          <a:p>
            <a:r>
              <a:rPr lang="zh-CN" altLang="zh-CN" sz="4800">
                <a:solidFill>
                  <a:srgbClr val="FF0000"/>
                </a:solidFill>
                <a:latin typeface="Calibri" panose="020F0502020204030204" charset="0"/>
                <a:ea typeface="宋体" panose="02010600030101010101" pitchFamily="2" charset="-122"/>
              </a:rPr>
              <a:t>基本特征</a:t>
            </a:r>
            <a:endParaRPr lang="zh-CN" altLang="en-US" sz="4800">
              <a:solidFill>
                <a:srgbClr val="FF0000"/>
              </a:solidFill>
              <a:latin typeface="Calibri" panose="020F0502020204030204" charset="0"/>
              <a:ea typeface="宋体" panose="02010600030101010101" pitchFamily="2" charset="-122"/>
            </a:endParaRPr>
          </a:p>
        </p:txBody>
      </p:sp>
      <p:pic>
        <p:nvPicPr>
          <p:cNvPr id="2" name="图片 1" descr="红色药丸图片"/>
          <p:cNvPicPr>
            <a:picLocks noChangeAspect="1"/>
          </p:cNvPicPr>
          <p:nvPr/>
        </p:nvPicPr>
        <p:blipFill>
          <a:blip r:embed="rId2"/>
          <a:stretch>
            <a:fillRect/>
          </a:stretch>
        </p:blipFill>
        <p:spPr>
          <a:xfrm>
            <a:off x="-23495" y="-9525"/>
            <a:ext cx="4713606" cy="6879590"/>
          </a:xfrm>
          <a:prstGeom prst="ellipse">
            <a:avLst/>
          </a:prstGeom>
        </p:spPr>
      </p:pic>
      <p:sp>
        <p:nvSpPr>
          <p:cNvPr id="100" name="文本框 99"/>
          <p:cNvSpPr txBox="1"/>
          <p:nvPr/>
        </p:nvSpPr>
        <p:spPr>
          <a:xfrm>
            <a:off x="4806315" y="60325"/>
            <a:ext cx="4334510" cy="6462395"/>
          </a:xfrm>
          <a:prstGeom prst="rect">
            <a:avLst/>
          </a:prstGeom>
          <a:noFill/>
          <a:ln w="9525">
            <a:noFill/>
          </a:ln>
        </p:spPr>
        <p:txBody>
          <a:bodyPr wrap="square">
            <a:spAutoFit/>
          </a:bodyPr>
          <a:p>
            <a:r>
              <a:rPr lang="zh-CN" sz="54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rPr>
              <a:t>摇头丸</a:t>
            </a:r>
            <a:r>
              <a:rPr lang="zh-CN" sz="36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rPr>
              <a:t>(MDMA)     </a:t>
            </a:r>
            <a:endParaRPr lang="zh-CN" sz="36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endParaRPr>
          </a:p>
          <a:p>
            <a:r>
              <a:rPr lang="zh-CN" sz="36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rPr>
              <a:t>     </a:t>
            </a:r>
            <a:r>
              <a:rPr lang="zh-CN" sz="40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rPr>
              <a:t>是冰毒的衍生物，以MDMA等苯丙胺类兴奋剂为主要成分，具有兴奋和致幻双重作用，滥用后可出现长时间随音乐剧烈摆动头部的现象，故称为摇头丸。</a:t>
            </a:r>
            <a:endParaRPr lang="zh-CN" altLang="en-US" sz="4000" noProof="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linds(horizontal)">
                                      <p:cBhvr>
                                        <p:cTn id="10"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126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1267" name="图片 3" descr="3-1Z21GR517"/>
          <p:cNvPicPr>
            <a:picLocks noChangeAspect="1"/>
          </p:cNvPicPr>
          <p:nvPr/>
        </p:nvPicPr>
        <p:blipFill>
          <a:blip r:embed="rId1"/>
          <a:srcRect r="540" b="6540"/>
          <a:stretch>
            <a:fillRect/>
          </a:stretch>
        </p:blipFill>
        <p:spPr>
          <a:xfrm>
            <a:off x="-23812" y="-9525"/>
            <a:ext cx="9164637" cy="6881813"/>
          </a:xfrm>
          <a:prstGeom prst="rect">
            <a:avLst/>
          </a:prstGeom>
          <a:noFill/>
          <a:ln w="9525">
            <a:noFill/>
          </a:ln>
        </p:spPr>
      </p:pic>
      <p:sp>
        <p:nvSpPr>
          <p:cNvPr id="11268" name="文本框 1"/>
          <p:cNvSpPr txBox="1"/>
          <p:nvPr/>
        </p:nvSpPr>
        <p:spPr>
          <a:xfrm>
            <a:off x="1371600" y="2857500"/>
            <a:ext cx="5080000" cy="830263"/>
          </a:xfrm>
          <a:prstGeom prst="rect">
            <a:avLst/>
          </a:prstGeom>
          <a:noFill/>
          <a:ln w="9525">
            <a:noFill/>
          </a:ln>
        </p:spPr>
        <p:txBody>
          <a:bodyPr anchor="t">
            <a:spAutoFit/>
          </a:bodyPr>
          <a:p>
            <a:r>
              <a:rPr lang="zh-CN" altLang="zh-CN" sz="4800">
                <a:solidFill>
                  <a:srgbClr val="FF0000"/>
                </a:solidFill>
                <a:latin typeface="Calibri" panose="020F0502020204030204" charset="0"/>
                <a:ea typeface="宋体" panose="02010600030101010101" pitchFamily="2" charset="-122"/>
              </a:rPr>
              <a:t>基本特征</a:t>
            </a:r>
            <a:endParaRPr lang="zh-CN" altLang="en-US" sz="4800">
              <a:solidFill>
                <a:srgbClr val="FF0000"/>
              </a:solidFill>
              <a:latin typeface="Calibri" panose="020F0502020204030204" charset="0"/>
              <a:ea typeface="宋体" panose="02010600030101010101" pitchFamily="2" charset="-122"/>
            </a:endParaRPr>
          </a:p>
        </p:txBody>
      </p:sp>
      <p:pic>
        <p:nvPicPr>
          <p:cNvPr id="2" name="图片 1" descr="吗啡2"/>
          <p:cNvPicPr>
            <a:picLocks noChangeAspect="1"/>
          </p:cNvPicPr>
          <p:nvPr/>
        </p:nvPicPr>
        <p:blipFill>
          <a:blip r:embed="rId2"/>
          <a:stretch>
            <a:fillRect/>
          </a:stretch>
        </p:blipFill>
        <p:spPr>
          <a:xfrm>
            <a:off x="-23495" y="-9525"/>
            <a:ext cx="4644390" cy="6882130"/>
          </a:xfrm>
          <a:prstGeom prst="ellipse">
            <a:avLst/>
          </a:prstGeom>
        </p:spPr>
      </p:pic>
      <p:sp>
        <p:nvSpPr>
          <p:cNvPr id="100" name="文本框 99"/>
          <p:cNvSpPr txBox="1"/>
          <p:nvPr/>
        </p:nvSpPr>
        <p:spPr>
          <a:xfrm>
            <a:off x="4718050" y="175260"/>
            <a:ext cx="4305300" cy="6339205"/>
          </a:xfrm>
          <a:prstGeom prst="rect">
            <a:avLst/>
          </a:prstGeom>
          <a:noFill/>
          <a:ln w="9525">
            <a:noFill/>
          </a:ln>
        </p:spPr>
        <p:txBody>
          <a:bodyPr wrap="square">
            <a:spAutoFit/>
          </a:bodyPr>
          <a:p>
            <a:r>
              <a:rPr lang="zh-CN" sz="54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吗啡</a:t>
            </a:r>
            <a:endParaRPr lang="zh-CN" sz="5400">
              <a:latin typeface="Calibri" panose="020F0502020204030204" charset="0"/>
              <a:ea typeface="宋体" panose="02010600030101010101" pitchFamily="2" charset="-122"/>
            </a:endParaRPr>
          </a:p>
          <a:p>
            <a:r>
              <a:rPr lang="zh-CN" sz="44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是从鸦片中提炼出来的一种白色针状结晶活结晶性粉末，有苦味，遇光遇变质，溶于水，略溶于乙醇，是一种生物碱。</a:t>
            </a:r>
            <a:endParaRPr lang="zh-CN" altLang="en-US" sz="44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blinds(horizontal)">
                                      <p:cBhvr>
                                        <p:cTn id="7" dur="500"/>
                                        <p:tgtEl>
                                          <p:spTgt spid="10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blinds(horizontal)">
                                      <p:cBhvr>
                                        <p:cTn id="10"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2049"/>
          <p:cNvSpPr>
            <a:spLocks noGrp="1"/>
          </p:cNvSpPr>
          <p:nvPr>
            <p:ph type="ctrTitle"/>
          </p:nvPr>
        </p:nvSpPr>
        <p:spPr>
          <a:xfrm>
            <a:off x="685800" y="2130425"/>
            <a:ext cx="7772400" cy="1470025"/>
          </a:xfrm>
        </p:spPr>
        <p:txBody>
          <a:bodyPr anchor="ctr"/>
          <a:p>
            <a:pPr defTabSz="914400">
              <a:buClrTx/>
              <a:buSzTx/>
              <a:buFontTx/>
            </a:pPr>
            <a:endParaRPr lang="zh-CN" altLang="zh-CN" sz="4400" kern="1200" baseline="0" dirty="0">
              <a:latin typeface="+mj-lt"/>
              <a:ea typeface="+mj-ea"/>
              <a:cs typeface="+mj-cs"/>
            </a:endParaRPr>
          </a:p>
        </p:txBody>
      </p:sp>
      <p:sp>
        <p:nvSpPr>
          <p:cNvPr id="16386" name="副标题 2050"/>
          <p:cNvSpPr>
            <a:spLocks noGrp="1"/>
          </p:cNvSpPr>
          <p:nvPr>
            <p:ph type="subTitle" idx="1"/>
          </p:nvPr>
        </p:nvSpPr>
        <p:spPr>
          <a:xfrm>
            <a:off x="1371600" y="3886200"/>
            <a:ext cx="6400800" cy="1752600"/>
          </a:xfrm>
        </p:spPr>
        <p:txBody>
          <a:bodyPr anchor="t"/>
          <a:p>
            <a:pPr defTabSz="914400">
              <a:buClrTx/>
              <a:buSzTx/>
              <a:buFontTx/>
            </a:pPr>
            <a:endParaRPr lang="zh-CN" altLang="zh-CN" sz="3200" kern="1200" baseline="0" dirty="0">
              <a:latin typeface="+mn-lt"/>
              <a:ea typeface="+mn-ea"/>
              <a:cs typeface="+mn-cs"/>
            </a:endParaRPr>
          </a:p>
        </p:txBody>
      </p:sp>
      <p:pic>
        <p:nvPicPr>
          <p:cNvPr id="16387" name="图片 2" descr="K粉3"/>
          <p:cNvPicPr>
            <a:picLocks noChangeAspect="1"/>
          </p:cNvPicPr>
          <p:nvPr/>
        </p:nvPicPr>
        <p:blipFill>
          <a:blip r:embed="rId1"/>
          <a:stretch>
            <a:fillRect/>
          </a:stretch>
        </p:blipFill>
        <p:spPr>
          <a:xfrm>
            <a:off x="28575" y="12700"/>
            <a:ext cx="9086850" cy="6832600"/>
          </a:xfrm>
          <a:prstGeom prst="rect">
            <a:avLst/>
          </a:prstGeom>
          <a:noFill/>
          <a:ln w="9525">
            <a:noFill/>
          </a:ln>
        </p:spPr>
      </p:pic>
      <p:pic>
        <p:nvPicPr>
          <p:cNvPr id="2" name="图片 1" descr="大麻3"/>
          <p:cNvPicPr>
            <a:picLocks noChangeAspect="1"/>
          </p:cNvPicPr>
          <p:nvPr/>
        </p:nvPicPr>
        <p:blipFill>
          <a:blip r:embed="rId2"/>
          <a:stretch>
            <a:fillRect/>
          </a:stretch>
        </p:blipFill>
        <p:spPr>
          <a:xfrm>
            <a:off x="5325110" y="-140335"/>
            <a:ext cx="3719830" cy="6831965"/>
          </a:xfrm>
          <a:prstGeom prst="ellipse">
            <a:avLst/>
          </a:prstGeom>
        </p:spPr>
      </p:pic>
      <p:sp>
        <p:nvSpPr>
          <p:cNvPr id="100" name="文本框 99"/>
          <p:cNvSpPr txBox="1"/>
          <p:nvPr/>
        </p:nvSpPr>
        <p:spPr>
          <a:xfrm>
            <a:off x="245110" y="372110"/>
            <a:ext cx="4709160" cy="5262245"/>
          </a:xfrm>
          <a:prstGeom prst="rect">
            <a:avLst/>
          </a:prstGeom>
          <a:noFill/>
          <a:ln w="9525">
            <a:noFill/>
          </a:ln>
        </p:spPr>
        <p:txBody>
          <a:bodyPr wrap="square">
            <a:spAutoFit/>
          </a:bodyPr>
          <a:p>
            <a:r>
              <a:rPr lang="en-US" alt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a:t>
            </a:r>
            <a:r>
              <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大麻</a:t>
            </a:r>
            <a:endPar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a:p>
            <a:r>
              <a:rPr lang="zh-CN"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rPr>
              <a:t>   通常被制成大麻烟吸食，或作大麻饮料饮用，或掺入食品中食用，亦可咀嚼、鼻吸、或吞服。</a:t>
            </a:r>
            <a:endParaRPr lang="zh-CN" altLang="en-US" sz="4800" b="1">
              <a:ln w="22225">
                <a:solidFill>
                  <a:schemeClr val="accent2"/>
                </a:solidFill>
                <a:prstDash val="solid"/>
              </a:ln>
              <a:solidFill>
                <a:schemeClr val="accent2">
                  <a:lumMod val="40000"/>
                  <a:lumOff val="60000"/>
                </a:schemeClr>
              </a:solidFill>
              <a:effectLst/>
              <a:latin typeface="Calibri" panose="020F050202020403020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animEffect transition="in" filter="strips(downLeft)">
                                      <p:cBhvr>
                                        <p:cTn id="7" dur="500"/>
                                        <p:tgtEl>
                                          <p:spTgt spid="100">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100">
                                            <p:txEl>
                                              <p:pRg st="1" end="1"/>
                                            </p:txEl>
                                          </p:spTgt>
                                        </p:tgtEl>
                                        <p:attrNameLst>
                                          <p:attrName>style.visibility</p:attrName>
                                        </p:attrNameLst>
                                      </p:cBhvr>
                                      <p:to>
                                        <p:strVal val="visible"/>
                                      </p:to>
                                    </p:set>
                                    <p:animEffect transition="in" filter="strips(downLeft)">
                                      <p:cBhvr>
                                        <p:cTn id="10" dur="500"/>
                                        <p:tgtEl>
                                          <p:spTgt spid="10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968</Words>
  <Application>WPS 演示</Application>
  <PresentationFormat>在屏幕上显示</PresentationFormat>
  <Paragraphs>82</Paragraphs>
  <Slides>19</Slides>
  <Notes>0</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19</vt:i4>
      </vt:variant>
    </vt:vector>
  </HeadingPairs>
  <TitlesOfParts>
    <vt:vector size="32" baseType="lpstr">
      <vt:lpstr>Arial</vt:lpstr>
      <vt:lpstr>宋体</vt:lpstr>
      <vt:lpstr>Wingdings</vt:lpstr>
      <vt:lpstr>PingFang SC</vt:lpstr>
      <vt:lpstr>Courier New</vt:lpstr>
      <vt:lpstr>Calibri</vt:lpstr>
      <vt:lpstr>微软雅黑</vt:lpstr>
      <vt:lpstr>Times New Roman</vt:lpstr>
      <vt:lpstr>Arial Unicode MS</vt:lpstr>
      <vt:lpstr>默认设计模板</vt:lpstr>
      <vt:lpstr>1_默认设计模板</vt:lpstr>
      <vt:lpstr>2_默认设计模板</vt:lpstr>
      <vt:lpstr>3_默认设计模板</vt:lpstr>
      <vt:lpstr>PowerPoint 演示文稿</vt:lpstr>
      <vt:lpstr>PowerPoint 演示文稿</vt:lpstr>
      <vt:lpstr>PowerPoint 演示文稿</vt:lpstr>
      <vt:lpstr>PowerPoint 演示文稿</vt:lpstr>
      <vt:lpstr>大麻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Sky123.Org</dc:creator>
  <cp:lastModifiedBy>Administrator</cp:lastModifiedBy>
  <cp:revision>25</cp:revision>
  <dcterms:created xsi:type="dcterms:W3CDTF">2019-10-23T04:42:00Z</dcterms:created>
  <dcterms:modified xsi:type="dcterms:W3CDTF">2019-10-28T02:26:14Z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