
<file path=[Content_Types].xml><?xml version="1.0" encoding="utf-8"?>
<Types xmlns="http://schemas.openxmlformats.org/package/2006/content-types">
  <Default Extension="jpeg" ContentType="image/jpeg"/>
  <Default Extension="vml" ContentType="application/vnd.openxmlformats-officedocument.vmlDrawing"/>
  <Default Extension="doc" ContentType="application/msword"/>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12"/>
  </p:notesMasterIdLst>
  <p:sldIdLst>
    <p:sldId id="256" r:id="rId4"/>
    <p:sldId id="309" r:id="rId5"/>
    <p:sldId id="258" r:id="rId6"/>
    <p:sldId id="259" r:id="rId7"/>
    <p:sldId id="260" r:id="rId8"/>
    <p:sldId id="279" r:id="rId9"/>
    <p:sldId id="261" r:id="rId10"/>
    <p:sldId id="278" r:id="rId11"/>
    <p:sldId id="329" r:id="rId13"/>
    <p:sldId id="332" r:id="rId14"/>
    <p:sldId id="280" r:id="rId15"/>
    <p:sldId id="336" r:id="rId16"/>
    <p:sldId id="275" r:id="rId17"/>
  </p:sldIdLst>
  <p:sldSz cx="9144000" cy="6858000" type="screen4x3"/>
  <p:notesSz cx="6858000" cy="9144000"/>
  <p:custShowLst>
    <p:custShow name="艺术形式" id="0">
      <p:sldLst>
        <p:sld r:id="rId10"/>
      </p:sldLst>
    </p:custShow>
    <p:custShow name="种类" id="1">
      <p:sldLst>
        <p:sld r:id="rId11"/>
      </p:sldLst>
    </p:custShow>
    <p:custShow name="特点" id="2">
      <p:sldLst/>
    </p:custShow>
    <p:custShow name="基本组成" id="3">
      <p:sldLst/>
    </p:custShow>
  </p:custShow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FF0000"/>
    <a:srgbClr val="800000"/>
    <a:srgbClr val="660066"/>
    <a:srgbClr val="003300"/>
    <a:srgbClr val="FF0066"/>
    <a:srgbClr val="000099"/>
    <a:srgbClr val="FF33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70"/>
    <p:restoredTop sz="94660"/>
  </p:normalViewPr>
  <p:slideViewPr>
    <p:cSldViewPr showGuides="1">
      <p:cViewPr varScale="1">
        <p:scale>
          <a:sx n="70" d="100"/>
          <a:sy n="70" d="100"/>
        </p:scale>
        <p:origin x="-1188" y="-96"/>
      </p:cViewPr>
      <p:guideLst>
        <p:guide orient="horz" pos="2151"/>
        <p:guide pos="2827"/>
      </p:guideLst>
    </p:cSldViewPr>
  </p:slideViewPr>
  <p:notesTextViewPr>
    <p:cViewPr>
      <p:scale>
        <a:sx n="100" d="100"/>
        <a:sy n="100" d="100"/>
      </p:scale>
      <p:origin x="0" y="0"/>
    </p:cViewPr>
  </p:notesText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notesMaster" Target="notesMasters/notesMaster1.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2CDECBD6-8C8F-430A-9816-DA01CDE0B22A}"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p>
            <a:pPr lvl="0" algn="r" eaLnBrk="1" fontAlgn="base" hangingPunct="1">
              <a:buNone/>
            </a:pPr>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Rectangle 7"/>
          <p:cNvSpPr txBox="1">
            <a:spLocks noGrp="1"/>
          </p:cNvSpPr>
          <p:nvPr>
            <p:ph type="sldNum" sz="quarter"/>
          </p:nvPr>
        </p:nvSpPr>
        <p:spPr>
          <a:xfrm>
            <a:off x="3884613" y="8685213"/>
            <a:ext cx="2971800" cy="457200"/>
          </a:xfrm>
          <a:prstGeom prst="rect">
            <a:avLst/>
          </a:prstGeom>
          <a:noFill/>
          <a:ln w="9525">
            <a:noFill/>
          </a:ln>
        </p:spPr>
        <p:txBody>
          <a:bodyPr vert="horz" lIns="91440" tIns="45720" rIns="91440" bIns="45720" anchor="b"/>
          <a:p>
            <a:pPr lvl="0" algn="r"/>
            <a:fld id="{9A0DB2DC-4C9A-4742-B13C-FB6460FD3503}" type="slidenum">
              <a:rPr lang="en-US" altLang="zh-CN" sz="1200" dirty="0"/>
            </a:fld>
            <a:endParaRPr lang="en-US" altLang="zh-CN" sz="1200" dirty="0"/>
          </a:p>
        </p:txBody>
      </p:sp>
      <p:sp>
        <p:nvSpPr>
          <p:cNvPr id="12290" name="Rectangle 2"/>
          <p:cNvSpPr>
            <a:spLocks noTextEdit="1"/>
          </p:cNvSpPr>
          <p:nvPr>
            <p:ph type="sldImg"/>
          </p:nvPr>
        </p:nvSpPr>
        <p:spPr>
          <a:ln>
            <a:solidFill>
              <a:srgbClr val="000000"/>
            </a:solidFill>
            <a:miter/>
          </a:ln>
        </p:spPr>
      </p:sp>
      <p:sp>
        <p:nvSpPr>
          <p:cNvPr id="12291" name="Rectangle 3"/>
          <p:cNvSpPr>
            <a:spLocks noGrp="1"/>
          </p:cNvSpPr>
          <p:nvPr>
            <p:ph type="body"/>
          </p:nvPr>
        </p:nvSpPr>
        <p:spPr>
          <a:noFill/>
          <a:ln>
            <a:noFill/>
          </a:ln>
        </p:spPr>
        <p:txBody>
          <a:bodyPr wrap="square" lIns="91440" tIns="45720" rIns="91440" bIns="45720" anchor="t"/>
          <a:p>
            <a:pPr lvl="0" eaLnBrk="1" hangingPunct="1"/>
            <a:endParaRPr lang="zh-CN"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Rectangle 7"/>
          <p:cNvSpPr txBox="1">
            <a:spLocks noGrp="1"/>
          </p:cNvSpPr>
          <p:nvPr>
            <p:ph type="sldNum" sz="quarter"/>
          </p:nvPr>
        </p:nvSpPr>
        <p:spPr>
          <a:xfrm>
            <a:off x="3884613" y="8685213"/>
            <a:ext cx="2971800" cy="457200"/>
          </a:xfrm>
          <a:prstGeom prst="rect">
            <a:avLst/>
          </a:prstGeom>
          <a:noFill/>
          <a:ln w="9525">
            <a:noFill/>
          </a:ln>
        </p:spPr>
        <p:txBody>
          <a:bodyPr vert="horz" lIns="91440" tIns="45720" rIns="91440" bIns="45720" anchor="b"/>
          <a:p>
            <a:pPr lvl="0" algn="r"/>
            <a:fld id="{9A0DB2DC-4C9A-4742-B13C-FB6460FD3503}" type="slidenum">
              <a:rPr lang="en-US" altLang="zh-CN" sz="1200" dirty="0"/>
            </a:fld>
            <a:endParaRPr lang="en-US" altLang="zh-CN" sz="1200" dirty="0"/>
          </a:p>
        </p:txBody>
      </p:sp>
      <p:sp>
        <p:nvSpPr>
          <p:cNvPr id="22530" name="Rectangle 2"/>
          <p:cNvSpPr>
            <a:spLocks noTextEdit="1"/>
          </p:cNvSpPr>
          <p:nvPr>
            <p:ph type="sldImg"/>
          </p:nvPr>
        </p:nvSpPr>
        <p:spPr>
          <a:ln>
            <a:solidFill>
              <a:srgbClr val="000000"/>
            </a:solidFill>
            <a:miter/>
          </a:ln>
        </p:spPr>
      </p:sp>
      <p:sp>
        <p:nvSpPr>
          <p:cNvPr id="22531" name="Rectangle 3"/>
          <p:cNvSpPr>
            <a:spLocks noGrp="1"/>
          </p:cNvSpPr>
          <p:nvPr>
            <p:ph type="body"/>
          </p:nvPr>
        </p:nvSpPr>
        <p:spPr>
          <a:noFill/>
          <a:ln>
            <a:noFill/>
          </a:ln>
        </p:spPr>
        <p:txBody>
          <a:bodyPr wrap="square" lIns="91440" tIns="45720" rIns="91440" bIns="45720" anchor="t"/>
          <a:p>
            <a:pPr lvl="0" eaLnBrk="1" hangingPunct="1">
              <a:spcBef>
                <a:spcPct val="0"/>
              </a:spcBef>
            </a:pPr>
            <a:endParaRPr lang="zh-CN" altLang="zh-C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Rectangle 7"/>
          <p:cNvSpPr txBox="1">
            <a:spLocks noGrp="1"/>
          </p:cNvSpPr>
          <p:nvPr>
            <p:ph type="sldNum" sz="quarter"/>
          </p:nvPr>
        </p:nvSpPr>
        <p:spPr>
          <a:xfrm>
            <a:off x="3884613" y="8685213"/>
            <a:ext cx="2971800" cy="457200"/>
          </a:xfrm>
          <a:prstGeom prst="rect">
            <a:avLst/>
          </a:prstGeom>
          <a:noFill/>
          <a:ln w="9525">
            <a:noFill/>
          </a:ln>
        </p:spPr>
        <p:txBody>
          <a:bodyPr vert="horz" lIns="91440" tIns="45720" rIns="91440" bIns="45720" anchor="b"/>
          <a:p>
            <a:pPr lvl="0" algn="r"/>
            <a:fld id="{9A0DB2DC-4C9A-4742-B13C-FB6460FD3503}" type="slidenum">
              <a:rPr lang="en-US" altLang="zh-CN" sz="1200" dirty="0"/>
            </a:fld>
            <a:endParaRPr lang="en-US" altLang="zh-CN" sz="1200" dirty="0"/>
          </a:p>
        </p:txBody>
      </p:sp>
      <p:sp>
        <p:nvSpPr>
          <p:cNvPr id="22530" name="Rectangle 2"/>
          <p:cNvSpPr>
            <a:spLocks noTextEdit="1"/>
          </p:cNvSpPr>
          <p:nvPr>
            <p:ph type="sldImg"/>
          </p:nvPr>
        </p:nvSpPr>
        <p:spPr>
          <a:ln>
            <a:solidFill>
              <a:srgbClr val="000000"/>
            </a:solidFill>
            <a:miter/>
          </a:ln>
        </p:spPr>
      </p:sp>
      <p:sp>
        <p:nvSpPr>
          <p:cNvPr id="22531" name="Rectangle 3"/>
          <p:cNvSpPr>
            <a:spLocks noGrp="1"/>
          </p:cNvSpPr>
          <p:nvPr>
            <p:ph type="body"/>
          </p:nvPr>
        </p:nvSpPr>
        <p:spPr>
          <a:noFill/>
          <a:ln>
            <a:noFill/>
          </a:ln>
        </p:spPr>
        <p:txBody>
          <a:bodyPr wrap="square" lIns="91440" tIns="45720" rIns="91440" bIns="45720" anchor="t"/>
          <a:p>
            <a:pPr lvl="0" eaLnBrk="1" hangingPunct="1">
              <a:spcBef>
                <a:spcPct val="0"/>
              </a:spcBef>
            </a:pPr>
            <a:endParaRPr lang="zh-CN" altLang="zh-CN" dirty="0"/>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image" Target="../media/image1.jpeg"/><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6" name="等腰三角形 7"/>
          <p:cNvSpPr/>
          <p:nvPr>
            <p:custDataLst>
              <p:tags r:id="rId2"/>
            </p:custDataLst>
          </p:nvPr>
        </p:nvSpPr>
        <p:spPr>
          <a:xfrm>
            <a:off x="3337322" y="5073650"/>
            <a:ext cx="1015603" cy="1784350"/>
          </a:xfrm>
          <a:custGeom>
            <a:avLst/>
            <a:gdLst>
              <a:gd name="connsiteX0" fmla="*/ 0 w 2070696"/>
              <a:gd name="connsiteY0" fmla="*/ 1785082 h 1785082"/>
              <a:gd name="connsiteX1" fmla="*/ 1035348 w 2070696"/>
              <a:gd name="connsiteY1" fmla="*/ 0 h 1785082"/>
              <a:gd name="connsiteX2" fmla="*/ 2070696 w 2070696"/>
              <a:gd name="connsiteY2" fmla="*/ 1785082 h 1785082"/>
              <a:gd name="connsiteX3" fmla="*/ 0 w 2070696"/>
              <a:gd name="connsiteY3" fmla="*/ 1785082 h 1785082"/>
              <a:gd name="connsiteX0-1" fmla="*/ 0 w 1478876"/>
              <a:gd name="connsiteY0-2" fmla="*/ 1785082 h 1785082"/>
              <a:gd name="connsiteX1-3" fmla="*/ 1035348 w 1478876"/>
              <a:gd name="connsiteY1-4" fmla="*/ 0 h 1785082"/>
              <a:gd name="connsiteX2-5" fmla="*/ 1478876 w 1478876"/>
              <a:gd name="connsiteY2-6" fmla="*/ 1785082 h 1785082"/>
              <a:gd name="connsiteX3-7" fmla="*/ 0 w 1478876"/>
              <a:gd name="connsiteY3-8" fmla="*/ 1785082 h 1785082"/>
              <a:gd name="connsiteX0-9" fmla="*/ 0 w 1699856"/>
              <a:gd name="connsiteY0-10" fmla="*/ 1785082 h 1785082"/>
              <a:gd name="connsiteX1-11" fmla="*/ 1035348 w 1699856"/>
              <a:gd name="connsiteY1-12" fmla="*/ 0 h 1785082"/>
              <a:gd name="connsiteX2-13" fmla="*/ 1699856 w 1699856"/>
              <a:gd name="connsiteY2-14" fmla="*/ 1785082 h 1785082"/>
              <a:gd name="connsiteX3-15" fmla="*/ 0 w 1699856"/>
              <a:gd name="connsiteY3-16" fmla="*/ 1785082 h 1785082"/>
              <a:gd name="connsiteX0-17" fmla="*/ 0 w 1250276"/>
              <a:gd name="connsiteY0-18" fmla="*/ 1785082 h 1785082"/>
              <a:gd name="connsiteX1-19" fmla="*/ 585768 w 1250276"/>
              <a:gd name="connsiteY1-20" fmla="*/ 0 h 1785082"/>
              <a:gd name="connsiteX2-21" fmla="*/ 1250276 w 1250276"/>
              <a:gd name="connsiteY2-22" fmla="*/ 1785082 h 1785082"/>
              <a:gd name="connsiteX3-23" fmla="*/ 0 w 1250276"/>
              <a:gd name="connsiteY3-24" fmla="*/ 1785082 h 1785082"/>
              <a:gd name="connsiteX0-25" fmla="*/ 0 w 1354416"/>
              <a:gd name="connsiteY0-26" fmla="*/ 1774922 h 1785082"/>
              <a:gd name="connsiteX1-27" fmla="*/ 689908 w 1354416"/>
              <a:gd name="connsiteY1-28" fmla="*/ 0 h 1785082"/>
              <a:gd name="connsiteX2-29" fmla="*/ 1354416 w 1354416"/>
              <a:gd name="connsiteY2-30" fmla="*/ 1785082 h 1785082"/>
              <a:gd name="connsiteX3-31" fmla="*/ 0 w 1354416"/>
              <a:gd name="connsiteY3-32" fmla="*/ 1774922 h 1785082"/>
              <a:gd name="connsiteX0-33" fmla="*/ 0 w 1354416"/>
              <a:gd name="connsiteY0-34" fmla="*/ 1785082 h 1785082"/>
              <a:gd name="connsiteX1-35" fmla="*/ 689908 w 1354416"/>
              <a:gd name="connsiteY1-36" fmla="*/ 0 h 1785082"/>
              <a:gd name="connsiteX2-37" fmla="*/ 1354416 w 1354416"/>
              <a:gd name="connsiteY2-38" fmla="*/ 1785082 h 1785082"/>
              <a:gd name="connsiteX3-39" fmla="*/ 0 w 1354416"/>
              <a:gd name="connsiteY3-40" fmla="*/ 1785082 h 1785082"/>
            </a:gdLst>
            <a:ahLst/>
            <a:cxnLst>
              <a:cxn ang="0">
                <a:pos x="connsiteX0-1" y="connsiteY0-2"/>
              </a:cxn>
              <a:cxn ang="0">
                <a:pos x="connsiteX1-3" y="connsiteY1-4"/>
              </a:cxn>
              <a:cxn ang="0">
                <a:pos x="connsiteX2-5" y="connsiteY2-6"/>
              </a:cxn>
              <a:cxn ang="0">
                <a:pos x="connsiteX3-7" y="connsiteY3-8"/>
              </a:cxn>
            </a:cxnLst>
            <a:rect l="l" t="t" r="r" b="b"/>
            <a:pathLst>
              <a:path w="1354416" h="1785082">
                <a:moveTo>
                  <a:pt x="0" y="1785082"/>
                </a:moveTo>
                <a:lnTo>
                  <a:pt x="689908" y="0"/>
                </a:lnTo>
                <a:lnTo>
                  <a:pt x="1354416" y="1785082"/>
                </a:lnTo>
                <a:lnTo>
                  <a:pt x="0" y="178508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00">
              <a:latin typeface="微软雅黑" panose="020B0503020204020204" charset="-122"/>
              <a:cs typeface="Arial" panose="020B0604020202020204" pitchFamily="34" charset="0"/>
            </a:endParaRPr>
          </a:p>
        </p:txBody>
      </p:sp>
      <p:sp>
        <p:nvSpPr>
          <p:cNvPr id="7" name="平行四边形 7"/>
          <p:cNvSpPr/>
          <p:nvPr>
            <p:custDataLst>
              <p:tags r:id="rId3"/>
            </p:custDataLst>
          </p:nvPr>
        </p:nvSpPr>
        <p:spPr>
          <a:xfrm flipV="1">
            <a:off x="0" y="-9525"/>
            <a:ext cx="2355056" cy="2008188"/>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00">
              <a:latin typeface="微软雅黑" panose="020B0503020204020204" charset="-122"/>
              <a:cs typeface="Arial" panose="020B0604020202020204" pitchFamily="34" charset="0"/>
            </a:endParaRPr>
          </a:p>
        </p:txBody>
      </p:sp>
      <p:sp>
        <p:nvSpPr>
          <p:cNvPr id="9" name="任意多边形 15"/>
          <p:cNvSpPr/>
          <p:nvPr>
            <p:custDataLst>
              <p:tags r:id="rId4"/>
            </p:custDataLst>
          </p:nvPr>
        </p:nvSpPr>
        <p:spPr>
          <a:xfrm>
            <a:off x="-13097" y="-11113"/>
            <a:ext cx="5428060" cy="6892926"/>
          </a:xfrm>
          <a:custGeom>
            <a:avLst/>
            <a:gdLst>
              <a:gd name="connsiteX0" fmla="*/ 1367257 w 7176303"/>
              <a:gd name="connsiteY0" fmla="*/ 0 h 6866674"/>
              <a:gd name="connsiteX1" fmla="*/ 7176303 w 7176303"/>
              <a:gd name="connsiteY1" fmla="*/ 11556 h 6866674"/>
              <a:gd name="connsiteX2" fmla="*/ 4454810 w 7176303"/>
              <a:gd name="connsiteY2" fmla="*/ 6858020 h 6866674"/>
              <a:gd name="connsiteX3" fmla="*/ 0 w 7176303"/>
              <a:gd name="connsiteY3" fmla="*/ 6866674 h 6866674"/>
              <a:gd name="connsiteX4" fmla="*/ 0 w 7176303"/>
              <a:gd name="connsiteY4" fmla="*/ 3283633 h 6866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6303" h="6866674">
                <a:moveTo>
                  <a:pt x="1367257" y="0"/>
                </a:moveTo>
                <a:lnTo>
                  <a:pt x="7176303" y="11556"/>
                </a:lnTo>
                <a:lnTo>
                  <a:pt x="4454810" y="6858020"/>
                </a:lnTo>
                <a:lnTo>
                  <a:pt x="0" y="6866674"/>
                </a:lnTo>
                <a:lnTo>
                  <a:pt x="0" y="3283633"/>
                </a:lnTo>
                <a:close/>
              </a:path>
            </a:pathLst>
          </a:custGeom>
          <a:blipFill rotWithShape="1">
            <a:blip r:embed="rId5"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00" dirty="0">
              <a:latin typeface="微软雅黑" panose="020B0503020204020204" charset="-122"/>
              <a:cs typeface="Arial" panose="020B0604020202020204" pitchFamily="34" charset="0"/>
            </a:endParaRPr>
          </a:p>
        </p:txBody>
      </p:sp>
      <p:sp>
        <p:nvSpPr>
          <p:cNvPr id="10" name="任意多边形 17"/>
          <p:cNvSpPr/>
          <p:nvPr>
            <p:custDataLst>
              <p:tags r:id="rId6"/>
            </p:custDataLst>
          </p:nvPr>
        </p:nvSpPr>
        <p:spPr>
          <a:xfrm>
            <a:off x="-32147" y="-9525"/>
            <a:ext cx="5451872" cy="6891338"/>
          </a:xfrm>
          <a:custGeom>
            <a:avLst/>
            <a:gdLst>
              <a:gd name="connsiteX0" fmla="*/ 1377503 w 7191711"/>
              <a:gd name="connsiteY0" fmla="*/ 0 h 6866692"/>
              <a:gd name="connsiteX1" fmla="*/ 7191711 w 7191711"/>
              <a:gd name="connsiteY1" fmla="*/ 11556 h 6866692"/>
              <a:gd name="connsiteX2" fmla="*/ 4467800 w 7191711"/>
              <a:gd name="connsiteY2" fmla="*/ 6858020 h 6866692"/>
              <a:gd name="connsiteX3" fmla="*/ 0 w 7191711"/>
              <a:gd name="connsiteY3" fmla="*/ 6866692 h 6866692"/>
              <a:gd name="connsiteX4" fmla="*/ 0 w 7191711"/>
              <a:gd name="connsiteY4" fmla="*/ 3305303 h 6866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91711" h="6866692">
                <a:moveTo>
                  <a:pt x="1377503" y="0"/>
                </a:moveTo>
                <a:lnTo>
                  <a:pt x="7191711" y="11556"/>
                </a:lnTo>
                <a:lnTo>
                  <a:pt x="4467800" y="6858020"/>
                </a:lnTo>
                <a:lnTo>
                  <a:pt x="0" y="6866692"/>
                </a:lnTo>
                <a:lnTo>
                  <a:pt x="0" y="3305303"/>
                </a:lnTo>
                <a:close/>
              </a:path>
            </a:pathLst>
          </a:cu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00" dirty="0">
              <a:latin typeface="微软雅黑" panose="020B0503020204020204" charset="-122"/>
              <a:cs typeface="Arial" panose="020B0604020202020204" pitchFamily="34" charset="0"/>
            </a:endParaRPr>
          </a:p>
        </p:txBody>
      </p:sp>
      <p:sp>
        <p:nvSpPr>
          <p:cNvPr id="11" name="平行四边形 10"/>
          <p:cNvSpPr/>
          <p:nvPr>
            <p:custDataLst>
              <p:tags r:id="rId7"/>
            </p:custDataLst>
          </p:nvPr>
        </p:nvSpPr>
        <p:spPr>
          <a:xfrm flipV="1">
            <a:off x="6735366" y="5002213"/>
            <a:ext cx="2305050" cy="1865312"/>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00">
              <a:latin typeface="微软雅黑" panose="020B0503020204020204" charset="-122"/>
              <a:cs typeface="Arial" panose="020B0604020202020204" pitchFamily="34" charset="0"/>
            </a:endParaRPr>
          </a:p>
        </p:txBody>
      </p:sp>
      <p:cxnSp>
        <p:nvCxnSpPr>
          <p:cNvPr id="12" name="直接连接符 11"/>
          <p:cNvCxnSpPr/>
          <p:nvPr>
            <p:custDataLst>
              <p:tags r:id="rId8"/>
            </p:custDataLst>
          </p:nvPr>
        </p:nvCxnSpPr>
        <p:spPr>
          <a:xfrm flipH="1">
            <a:off x="6673084" y="4648927"/>
            <a:ext cx="2300288" cy="0"/>
          </a:xfrm>
          <a:prstGeom prst="line">
            <a:avLst/>
          </a:prstGeom>
          <a:ln w="19050"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9"/>
            </p:custDataLst>
          </p:nvPr>
        </p:nvSpPr>
        <p:spPr>
          <a:xfrm>
            <a:off x="4818729" y="740138"/>
            <a:ext cx="4154642" cy="2751522"/>
          </a:xfrm>
        </p:spPr>
        <p:txBody>
          <a:bodyPr lIns="90000" tIns="46800" rIns="90000" bIns="0" anchor="b">
            <a:normAutofit/>
          </a:bodyPr>
          <a:lstStyle>
            <a:lvl1pPr algn="r">
              <a:defRPr sz="4950" b="1">
                <a:solidFill>
                  <a:schemeClr val="tx2"/>
                </a:solidFill>
                <a:latin typeface="微软雅黑" panose="020B0503020204020204" charset="-122"/>
              </a:defRPr>
            </a:lvl1pPr>
          </a:lstStyle>
          <a:p>
            <a:r>
              <a:rPr lang="zh-CN" altLang="en-US" noProof="1"/>
              <a:t>单击此处编辑标题</a:t>
            </a:r>
            <a:endParaRPr lang="zh-CN" altLang="en-US" noProof="1"/>
          </a:p>
        </p:txBody>
      </p:sp>
      <p:sp>
        <p:nvSpPr>
          <p:cNvPr id="3" name="副标题 2"/>
          <p:cNvSpPr>
            <a:spLocks noGrp="1"/>
          </p:cNvSpPr>
          <p:nvPr>
            <p:ph type="subTitle" idx="1"/>
            <p:custDataLst>
              <p:tags r:id="rId10"/>
            </p:custDataLst>
          </p:nvPr>
        </p:nvSpPr>
        <p:spPr>
          <a:xfrm>
            <a:off x="5606284" y="3924075"/>
            <a:ext cx="3367088" cy="523240"/>
          </a:xfrm>
        </p:spPr>
        <p:txBody>
          <a:bodyPr lIns="90000" rIns="90000"/>
          <a:lstStyle>
            <a:lvl1pPr marL="0" indent="0" algn="r">
              <a:buNone/>
              <a:defRPr sz="1800">
                <a:solidFill>
                  <a:schemeClr val="tx1">
                    <a:lumMod val="50000"/>
                    <a:lumOff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endParaRPr lang="zh-CN" altLang="en-US" noProof="1"/>
          </a:p>
        </p:txBody>
      </p:sp>
      <p:sp>
        <p:nvSpPr>
          <p:cNvPr id="13" name="日期占位符 3"/>
          <p:cNvSpPr>
            <a:spLocks noGrp="1"/>
          </p:cNvSpPr>
          <p:nvPr>
            <p:ph type="dt" sz="half" idx="15"/>
            <p:custDataLst>
              <p:tags r:id="rId11"/>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 name="页脚占位符 4"/>
          <p:cNvSpPr>
            <a:spLocks noGrp="1"/>
          </p:cNvSpPr>
          <p:nvPr>
            <p:ph type="ftr" sz="quarter" idx="16"/>
            <p:custDataLst>
              <p:tags r:id="rId12"/>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 name="灯片编号占位符 5"/>
          <p:cNvSpPr>
            <a:spLocks noGrp="1"/>
          </p:cNvSpPr>
          <p:nvPr>
            <p:ph type="sldNum" sz="quarter" idx="17"/>
            <p:custDataLst>
              <p:tags r:id="rId13"/>
            </p:custDataLst>
          </p:nvPr>
        </p:nvSpPr>
        <p:spPr/>
        <p:txBody>
          <a:bodyPr/>
          <a:lstStyle>
            <a:lvl1pPr>
              <a:defRPr/>
            </a:lvl1pPr>
          </a:lstStyle>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2"/>
            </p:custDataLst>
          </p:nvPr>
        </p:nvSpPr>
        <p:spPr>
          <a:xfrm>
            <a:off x="502448" y="952508"/>
            <a:ext cx="8139178" cy="5388907"/>
          </a:xfrm>
        </p:spPr>
        <p:txBody>
          <a:bodyPr/>
          <a:lstStyle>
            <a:lvl1pPr>
              <a:defRPr/>
            </a:lvl1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3" name="日期占位符 3"/>
          <p:cNvSpPr>
            <a:spLocks noGrp="1"/>
          </p:cNvSpPr>
          <p:nvPr>
            <p:ph type="dt" sz="half" idx="14"/>
            <p:custDataLst>
              <p:tags r:id="rId3"/>
            </p:custDataLst>
          </p:nvPr>
        </p:nvSpPr>
        <p:spPr/>
        <p:txBody>
          <a:bodyPr/>
          <a:lstStyle>
            <a:lvl1pPr>
              <a:defRPr/>
            </a:lvl1pPr>
          </a:lstStyle>
          <a:p>
            <a:pPr>
              <a:defRPr/>
            </a:pPr>
            <a:endParaRPr lang="zh-CN" altLang="en-US"/>
          </a:p>
        </p:txBody>
      </p:sp>
      <p:sp>
        <p:nvSpPr>
          <p:cNvPr id="4" name="页脚占位符 4"/>
          <p:cNvSpPr>
            <a:spLocks noGrp="1"/>
          </p:cNvSpPr>
          <p:nvPr>
            <p:ph type="ftr" sz="quarter" idx="15"/>
            <p:custDataLst>
              <p:tags r:id="rId4"/>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6"/>
            <p:custDataLst>
              <p:tags r:id="rId5"/>
            </p:custDataLst>
          </p:nvPr>
        </p:nvSpPr>
        <p:spPr/>
        <p:txBody>
          <a:bodyPr/>
          <a:lstStyle>
            <a:lvl1pPr>
              <a:defRPr/>
            </a:lvl1pPr>
          </a:lstStyle>
          <a:p>
            <a:pPr>
              <a:defRPr/>
            </a:pPr>
            <a:fld id="{D8B2326F-068C-4081-A9BE-717E8CE3C581}" type="slidenum">
              <a:rPr lang="zh-CN" altLang="en-US"/>
            </a:fld>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cxnSp>
        <p:nvCxnSpPr>
          <p:cNvPr id="3" name="直接连接符 2"/>
          <p:cNvCxnSpPr/>
          <p:nvPr>
            <p:custDataLst>
              <p:tags r:id="rId2"/>
            </p:custDataLst>
          </p:nvPr>
        </p:nvCxnSpPr>
        <p:spPr>
          <a:xfrm flipH="1">
            <a:off x="6146006" y="3686175"/>
            <a:ext cx="2300288"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 name="平行四边形 3"/>
          <p:cNvSpPr/>
          <p:nvPr>
            <p:custDataLst>
              <p:tags r:id="rId3"/>
            </p:custDataLst>
          </p:nvPr>
        </p:nvSpPr>
        <p:spPr>
          <a:xfrm flipV="1">
            <a:off x="0" y="0"/>
            <a:ext cx="2355056" cy="2008188"/>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00">
              <a:latin typeface="微软雅黑" panose="020B0503020204020204" charset="-122"/>
              <a:cs typeface="Arial" panose="020B0604020202020204" pitchFamily="34" charset="0"/>
            </a:endParaRPr>
          </a:p>
        </p:txBody>
      </p:sp>
      <p:sp>
        <p:nvSpPr>
          <p:cNvPr id="5" name="矩形 4"/>
          <p:cNvSpPr/>
          <p:nvPr>
            <p:custDataLst>
              <p:tags r:id="rId4"/>
            </p:custDataLst>
          </p:nvPr>
        </p:nvSpPr>
        <p:spPr>
          <a:xfrm>
            <a:off x="0" y="4849813"/>
            <a:ext cx="9144000" cy="20558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00">
              <a:latin typeface="微软雅黑" panose="020B0503020204020204" charset="-122"/>
              <a:cs typeface="Arial" panose="020B0604020202020204" pitchFamily="34" charset="0"/>
            </a:endParaRPr>
          </a:p>
        </p:txBody>
      </p:sp>
      <p:sp>
        <p:nvSpPr>
          <p:cNvPr id="6" name="平行四边形 5"/>
          <p:cNvSpPr/>
          <p:nvPr>
            <p:custDataLst>
              <p:tags r:id="rId5"/>
            </p:custDataLst>
          </p:nvPr>
        </p:nvSpPr>
        <p:spPr>
          <a:xfrm flipV="1">
            <a:off x="6728222" y="4849813"/>
            <a:ext cx="2305050" cy="2054225"/>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00">
              <a:latin typeface="微软雅黑" panose="020B0503020204020204" charset="-122"/>
              <a:cs typeface="Arial" panose="020B0604020202020204" pitchFamily="34" charset="0"/>
            </a:endParaRPr>
          </a:p>
        </p:txBody>
      </p:sp>
      <p:sp>
        <p:nvSpPr>
          <p:cNvPr id="2" name="标题 1"/>
          <p:cNvSpPr>
            <a:spLocks noGrp="1"/>
          </p:cNvSpPr>
          <p:nvPr>
            <p:ph type="title" hasCustomPrompt="1"/>
            <p:custDataLst>
              <p:tags r:id="rId6"/>
            </p:custDataLst>
          </p:nvPr>
        </p:nvSpPr>
        <p:spPr>
          <a:xfrm>
            <a:off x="4380300" y="1264356"/>
            <a:ext cx="4155300" cy="2410470"/>
          </a:xfrm>
        </p:spPr>
        <p:txBody>
          <a:bodyPr lIns="90000" tIns="46800" rIns="90000" bIns="46800" anchor="b">
            <a:normAutofit/>
          </a:bodyPr>
          <a:lstStyle>
            <a:lvl1pPr marL="0" marR="0" algn="r" defTabSz="914400" rtl="0" eaLnBrk="1" fontAlgn="auto" latinLnBrk="0" hangingPunct="1">
              <a:lnSpc>
                <a:spcPct val="100000"/>
              </a:lnSpc>
              <a:buNone/>
              <a:defRPr kumimoji="0" lang="zh-CN" altLang="en-US" sz="6600" b="1" i="0" u="none" strike="noStrike" kern="1200" cap="none" spc="0" normalizeH="0" baseline="0" noProof="1" dirty="0">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编辑标题</a:t>
            </a:r>
            <a:endParaRPr noProof="1">
              <a:sym typeface="+mn-ea"/>
            </a:endParaRPr>
          </a:p>
        </p:txBody>
      </p:sp>
      <p:sp>
        <p:nvSpPr>
          <p:cNvPr id="7" name="日期占位符 2"/>
          <p:cNvSpPr>
            <a:spLocks noGrp="1"/>
          </p:cNvSpPr>
          <p:nvPr>
            <p:ph type="dt" sz="half" idx="10"/>
            <p:custDataLst>
              <p:tags r:id="rId7"/>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pPr>
              <a:defRPr/>
            </a:pPr>
            <a:endParaRPr lang="zh-CN" altLang="en-US"/>
          </a:p>
        </p:txBody>
      </p:sp>
      <p:sp>
        <p:nvSpPr>
          <p:cNvPr id="8" name="页脚占位符 3"/>
          <p:cNvSpPr>
            <a:spLocks noGrp="1"/>
          </p:cNvSpPr>
          <p:nvPr>
            <p:ph type="ftr" sz="quarter" idx="11"/>
            <p:custDataLst>
              <p:tags r:id="rId8"/>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pPr>
              <a:defRPr/>
            </a:pPr>
            <a:endParaRPr lang="zh-CN" altLang="en-US"/>
          </a:p>
        </p:txBody>
      </p:sp>
      <p:sp>
        <p:nvSpPr>
          <p:cNvPr id="9" name="灯片编号占位符 4"/>
          <p:cNvSpPr>
            <a:spLocks noGrp="1"/>
          </p:cNvSpPr>
          <p:nvPr>
            <p:ph type="sldNum" sz="quarter" idx="12"/>
            <p:custDataLst>
              <p:tags r:id="rId9"/>
            </p:custDataLst>
          </p:nvPr>
        </p:nvSpPr>
        <p:spPr/>
        <p:txBody>
          <a:bodyPr/>
          <a:lstStyle>
            <a:lvl1pPr>
              <a:defRPr/>
            </a:lvl1pPr>
          </a:lstStyle>
          <a:p>
            <a:pPr>
              <a:defRPr/>
            </a:pPr>
            <a:fld id="{5589FA83-3AA4-4AB1-AE99-861D1E52AE27}" type="slidenum">
              <a:rPr lang="zh-CN" altLang="en-US"/>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502412" y="2588281"/>
            <a:ext cx="8139178" cy="899167"/>
          </a:xfrm>
        </p:spPr>
        <p:txBody>
          <a:bodyPr lIns="101600" tIns="38100" rIns="25400" bIns="38100" anchor="t" anchorCtr="0">
            <a:noAutofit/>
          </a:bodyPr>
          <a:lstStyle>
            <a:lvl1pPr algn="ctr">
              <a:defRPr sz="405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502412" y="3566160"/>
            <a:ext cx="8139178" cy="950984"/>
          </a:xfrm>
        </p:spPr>
        <p:txBody>
          <a:bodyPr lIns="101600" tIns="38100" rIns="76200" bIns="38100">
            <a:noAutofit/>
          </a:bodyPr>
          <a:lstStyle>
            <a:lvl1pPr marL="0" indent="0" algn="ctr" eaLnBrk="1" fontAlgn="auto" latinLnBrk="0" hangingPunct="1">
              <a:lnSpc>
                <a:spcPct val="100000"/>
              </a:lnSpc>
              <a:buNone/>
              <a:defRPr sz="1800" u="none" strike="noStrike" kern="1200" cap="none" spc="200" normalizeH="0" baseline="0">
                <a:solidFill>
                  <a:schemeClr val="tx1"/>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432000"/>
            <a:ext cx="8139178"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502412" y="1296000"/>
            <a:ext cx="8139178" cy="5041355"/>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48" y="3808730"/>
            <a:ext cx="8139178" cy="624845"/>
          </a:xfrm>
        </p:spPr>
        <p:txBody>
          <a:bodyPr lIns="101600" tIns="38100" rIns="63500" bIns="38100" anchor="t" anchorCtr="0">
            <a:noAutofit/>
          </a:bodyPr>
          <a:lstStyle>
            <a:lvl1pPr>
              <a:defRPr sz="27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502444" y="4511675"/>
            <a:ext cx="8139178" cy="1077985"/>
          </a:xfrm>
        </p:spPr>
        <p:txBody>
          <a:bodyPr lIns="101600" tIns="38100" rIns="76200" bIns="38100">
            <a:noAutofit/>
          </a:bodyPr>
          <a:lstStyle>
            <a:lvl1pPr marL="0" indent="0" eaLnBrk="1" fontAlgn="auto" latinLnBrk="0" hangingPunct="1">
              <a:buNone/>
              <a:defRPr kumimoji="0" lang="zh-CN" altLang="en-US" sz="1200" b="0" i="0" u="none" strike="noStrike" kern="1200" cap="none" spc="150" normalizeH="0" baseline="0" noProof="1">
                <a:solidFill>
                  <a:schemeClr val="tx1"/>
                </a:solidFill>
                <a:uFillTx/>
                <a:latin typeface="+mn-lt"/>
                <a:ea typeface="+mn-ea"/>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432000"/>
            <a:ext cx="8139178"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502448" y="1296000"/>
            <a:ext cx="3962432" cy="5040000"/>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4679158" y="1296000"/>
            <a:ext cx="3962432" cy="5040000"/>
          </a:xfrm>
        </p:spPr>
        <p:txBody>
          <a:bodyPr>
            <a:noAutofit/>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432000"/>
            <a:ext cx="8139178"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502448" y="1296000"/>
            <a:ext cx="3962432" cy="381003"/>
          </a:xfrm>
        </p:spPr>
        <p:txBody>
          <a:bodyPr lIns="101600" tIns="38100" rIns="76200" bIns="38100" anchor="t" anchorCtr="0">
            <a:no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solidFill>
                <a:uFillTx/>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502444" y="1789043"/>
            <a:ext cx="3962400" cy="4552234"/>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1296000"/>
            <a:ext cx="396243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solidFill>
                <a:uFillTx/>
                <a:latin typeface="+mn-lt"/>
                <a:ea typeface="+mn-ea"/>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789043"/>
            <a:ext cx="3962432" cy="4552234"/>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502448" y="1296000"/>
            <a:ext cx="396243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4679194" y="1296000"/>
            <a:ext cx="3962432" cy="50400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443234"/>
            <a:ext cx="8139178" cy="441964"/>
          </a:xfrm>
        </p:spPr>
        <p:txBody>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3"/>
            </p:custDataLst>
          </p:nvPr>
        </p:nvSpPr>
        <p:spPr>
          <a:xfrm>
            <a:off x="502412" y="952508"/>
            <a:ext cx="8139178" cy="5388907"/>
          </a:xfrm>
        </p:spPr>
        <p:txBody>
          <a:bodyPr>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4"/>
            </p:custDataLst>
          </p:nvPr>
        </p:nvSpPr>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lvl1pPr>
              <a:defRPr/>
            </a:lvl1pPr>
          </a:lstStyle>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7928351" y="952508"/>
            <a:ext cx="713238"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502444" y="952500"/>
            <a:ext cx="7371076"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502448" y="952508"/>
            <a:ext cx="8139178"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502412" y="2588281"/>
            <a:ext cx="8139178"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405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48" y="3808730"/>
            <a:ext cx="8139178" cy="624845"/>
          </a:xfrm>
        </p:spPr>
        <p:txBody>
          <a:bodyPr rIns="63500"/>
          <a:lstStyle>
            <a:lvl1pPr>
              <a:defRPr sz="2700" u="none" strike="noStrike" kern="1200" cap="none" spc="300" normalizeH="0">
                <a:solidFill>
                  <a:schemeClr val="tx1"/>
                </a:solidFill>
                <a:uFillTx/>
                <a:latin typeface="微软雅黑" panose="020B0503020204020204" charset="-122"/>
                <a:ea typeface="微软雅黑" panose="020B0503020204020204" charset="-122"/>
              </a:defRPr>
            </a:lvl1pPr>
          </a:lstStyle>
          <a:p>
            <a:r>
              <a:rPr lang="zh-CN" altLang="en-US" noProof="1"/>
              <a:t>单击此处编辑母版标题样式</a:t>
            </a:r>
            <a:endParaRPr lang="zh-CN" altLang="en-US" noProof="1"/>
          </a:p>
        </p:txBody>
      </p:sp>
      <p:sp>
        <p:nvSpPr>
          <p:cNvPr id="3" name="文本占位符 2"/>
          <p:cNvSpPr>
            <a:spLocks noGrp="1"/>
          </p:cNvSpPr>
          <p:nvPr>
            <p:ph type="body" idx="1"/>
            <p:custDataLst>
              <p:tags r:id="rId3"/>
            </p:custDataLst>
          </p:nvPr>
        </p:nvSpPr>
        <p:spPr>
          <a:xfrm>
            <a:off x="502444" y="4511675"/>
            <a:ext cx="8139178" cy="1077985"/>
          </a:xfrm>
        </p:spPr>
        <p:txBody>
          <a:bodyPr tIns="38100" rIns="76200" bIns="38100">
            <a:noAutofit/>
          </a:bodyPr>
          <a:lstStyle>
            <a:lvl1pPr marL="0" indent="0" eaLnBrk="1" fontAlgn="auto" latinLnBrk="0" hangingPunct="1">
              <a:buNone/>
              <a:defRPr kumimoji="0" lang="zh-CN" altLang="en-US" sz="1200" b="0" i="0" u="none" strike="noStrike" kern="1200" cap="none" spc="150" normalizeH="0" baseline="0" noProof="1">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custDataLst>
              <p:tags r:id="rId4"/>
            </p:custDataLst>
          </p:nvPr>
        </p:nvSpPr>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lvl1pPr>
              <a:defRPr/>
            </a:lvl1pPr>
          </a:lstStyle>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443234"/>
            <a:ext cx="8139178" cy="441964"/>
          </a:xfrm>
        </p:spPr>
        <p:txBody>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3"/>
            </p:custDataLst>
          </p:nvPr>
        </p:nvSpPr>
        <p:spPr>
          <a:xfrm>
            <a:off x="502448" y="952508"/>
            <a:ext cx="3962432" cy="5388907"/>
          </a:xfrm>
        </p:spPr>
        <p:txBody>
          <a:bodyPr>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4"/>
            </p:custDataLst>
          </p:nvPr>
        </p:nvSpPr>
        <p:spPr>
          <a:xfrm>
            <a:off x="4679158" y="952508"/>
            <a:ext cx="3962432" cy="5388907"/>
          </a:xfrm>
        </p:spPr>
        <p:txBody>
          <a:bodyPr>
            <a:noAutofit/>
          </a:bodyPr>
          <a:lstStyle>
            <a:lvl1pPr>
              <a:defRPr sz="1200">
                <a:latin typeface="微软雅黑" panose="020B0503020204020204" charset="-122"/>
                <a:ea typeface="微软雅黑" panose="020B0503020204020204" charset="-122"/>
              </a:defRPr>
            </a:lvl1pPr>
            <a:lvl2pPr>
              <a:defRPr sz="1200">
                <a:latin typeface="微软雅黑" panose="020B0503020204020204" charset="-122"/>
                <a:ea typeface="微软雅黑" panose="020B0503020204020204" charset="-122"/>
              </a:defRPr>
            </a:lvl2pPr>
            <a:lvl3pPr>
              <a:defRPr sz="1200">
                <a:latin typeface="微软雅黑" panose="020B0503020204020204" charset="-122"/>
                <a:ea typeface="微软雅黑" panose="020B0503020204020204" charset="-122"/>
              </a:defRPr>
            </a:lvl3pPr>
            <a:lvl4pPr>
              <a:defRPr sz="1200">
                <a:latin typeface="微软雅黑" panose="020B0503020204020204" charset="-122"/>
                <a:ea typeface="微软雅黑" panose="020B0503020204020204" charset="-122"/>
              </a:defRPr>
            </a:lvl4pPr>
            <a:lvl5pPr>
              <a:defRPr sz="1200">
                <a:latin typeface="微软雅黑" panose="020B0503020204020204" charset="-122"/>
                <a:ea typeface="微软雅黑" panose="020B0503020204020204"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3"/>
          <p:cNvSpPr>
            <a:spLocks noGrp="1"/>
          </p:cNvSpPr>
          <p:nvPr>
            <p:ph type="dt" sz="half" idx="10"/>
            <p:custDataLst>
              <p:tags r:id="rId5"/>
            </p:custDataLst>
          </p:nvPr>
        </p:nvSpPr>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4"/>
          <p:cNvSpPr>
            <a:spLocks noGrp="1"/>
          </p:cNvSpPr>
          <p:nvPr>
            <p:ph type="ftr" sz="quarter" idx="11"/>
            <p:custDataLst>
              <p:tags r:id="rId6"/>
            </p:custDataLst>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5"/>
          <p:cNvSpPr>
            <a:spLocks noGrp="1"/>
          </p:cNvSpPr>
          <p:nvPr>
            <p:ph type="sldNum" sz="quarter" idx="12"/>
            <p:custDataLst>
              <p:tags r:id="rId7"/>
            </p:custDataLst>
          </p:nvPr>
        </p:nvSpPr>
        <p:spPr/>
        <p:txBody>
          <a:bodyPr/>
          <a:lstStyle>
            <a:lvl1pPr>
              <a:defRPr/>
            </a:lvl1pPr>
          </a:lstStyle>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443234"/>
            <a:ext cx="8139178" cy="441964"/>
          </a:xfrm>
        </p:spPr>
        <p:txBody>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p:custDataLst>
              <p:tags r:id="rId3"/>
            </p:custDataLst>
          </p:nvPr>
        </p:nvSpPr>
        <p:spPr>
          <a:xfrm>
            <a:off x="502448" y="952508"/>
            <a:ext cx="3962432" cy="381003"/>
          </a:xfrm>
        </p:spPr>
        <p:txBody>
          <a:bodyPr tIns="38100" rIns="76200" bIns="3810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endParaRPr lang="zh-CN" altLang="en-US" noProof="1"/>
          </a:p>
        </p:txBody>
      </p:sp>
      <p:sp>
        <p:nvSpPr>
          <p:cNvPr id="4" name="内容占位符 3"/>
          <p:cNvSpPr>
            <a:spLocks noGrp="1"/>
          </p:cNvSpPr>
          <p:nvPr>
            <p:ph sz="half" idx="2"/>
            <p:custDataLst>
              <p:tags r:id="rId4"/>
            </p:custDataLst>
          </p:nvPr>
        </p:nvSpPr>
        <p:spPr>
          <a:xfrm>
            <a:off x="502444" y="1406525"/>
            <a:ext cx="3962400" cy="4934752"/>
          </a:xfrm>
        </p:spPr>
        <p:txBody>
          <a:bodyPr>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5" name="文本占位符 4"/>
          <p:cNvSpPr>
            <a:spLocks noGrp="1"/>
          </p:cNvSpPr>
          <p:nvPr>
            <p:ph type="body" sz="quarter" idx="3"/>
            <p:custDataLst>
              <p:tags r:id="rId5"/>
            </p:custDataLst>
          </p:nvPr>
        </p:nvSpPr>
        <p:spPr>
          <a:xfrm>
            <a:off x="4676813" y="952508"/>
            <a:ext cx="3962432" cy="381003"/>
          </a:xfrm>
        </p:spPr>
        <p:txBody>
          <a:bodyPr tIns="38100" rIns="76200" bIns="3810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sym typeface="+mn-ea"/>
              </a:rPr>
              <a:t>单击此处编辑母版文本样式</a:t>
            </a:r>
            <a:endParaRPr lang="zh-CN" altLang="en-US" noProof="1">
              <a:sym typeface="+mn-ea"/>
            </a:endParaRPr>
          </a:p>
        </p:txBody>
      </p:sp>
      <p:sp>
        <p:nvSpPr>
          <p:cNvPr id="6" name="内容占位符 5"/>
          <p:cNvSpPr>
            <a:spLocks noGrp="1"/>
          </p:cNvSpPr>
          <p:nvPr>
            <p:ph sz="quarter" idx="4"/>
            <p:custDataLst>
              <p:tags r:id="rId6"/>
            </p:custDataLst>
          </p:nvPr>
        </p:nvSpPr>
        <p:spPr>
          <a:xfrm>
            <a:off x="4676813" y="1406525"/>
            <a:ext cx="3962432" cy="4934752"/>
          </a:xfrm>
        </p:spPr>
        <p:txBody>
          <a:bodyPr>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7"/>
            </p:custDataLst>
          </p:nvPr>
        </p:nvSpPr>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11"/>
            <p:custDataLst>
              <p:tags r:id="rId8"/>
            </p:custDataLst>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12"/>
            <p:custDataLst>
              <p:tags r:id="rId9"/>
            </p:custDataLst>
          </p:nvPr>
        </p:nvSpPr>
        <p:spPr/>
        <p:txBody>
          <a:bodyPr/>
          <a:lstStyle>
            <a:lvl1pPr>
              <a:defRPr/>
            </a:lvl1pPr>
          </a:lstStyle>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3"/>
            </p:custDataLst>
          </p:nvPr>
        </p:nvSpPr>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4"/>
          <p:cNvSpPr>
            <a:spLocks noGrp="1"/>
          </p:cNvSpPr>
          <p:nvPr>
            <p:ph type="ftr" sz="quarter" idx="11"/>
            <p:custDataLst>
              <p:tags r:id="rId4"/>
            </p:custDataLst>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5"/>
          <p:cNvSpPr>
            <a:spLocks noGrp="1"/>
          </p:cNvSpPr>
          <p:nvPr>
            <p:ph type="sldNum" sz="quarter" idx="12"/>
            <p:custDataLst>
              <p:tags r:id="rId5"/>
            </p:custDataLst>
          </p:nvPr>
        </p:nvSpPr>
        <p:spPr/>
        <p:txBody>
          <a:bodyPr/>
          <a:lstStyle>
            <a:lvl1pPr>
              <a:defRPr/>
            </a:lvl1pPr>
          </a:lstStyle>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2"/>
            </p:custDataLst>
          </p:nvPr>
        </p:nvSpPr>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4"/>
          <p:cNvSpPr>
            <a:spLocks noGrp="1"/>
          </p:cNvSpPr>
          <p:nvPr>
            <p:ph type="ftr" sz="quarter" idx="11"/>
            <p:custDataLst>
              <p:tags r:id="rId3"/>
            </p:custDataLst>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5"/>
          <p:cNvSpPr>
            <a:spLocks noGrp="1"/>
          </p:cNvSpPr>
          <p:nvPr>
            <p:ph type="sldNum" sz="quarter" idx="12"/>
            <p:custDataLst>
              <p:tags r:id="rId4"/>
            </p:custDataLst>
          </p:nvPr>
        </p:nvSpPr>
        <p:spPr/>
        <p:txBody>
          <a:bodyPr/>
          <a:lstStyle>
            <a:lvl1pPr>
              <a:defRPr/>
            </a:lvl1pPr>
          </a:lstStyle>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48" y="443234"/>
            <a:ext cx="8139178" cy="441964"/>
          </a:xfrm>
        </p:spPr>
        <p:txBody>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3"/>
            </p:custDataLst>
          </p:nvPr>
        </p:nvSpPr>
        <p:spPr>
          <a:xfrm>
            <a:off x="502448" y="952508"/>
            <a:ext cx="3962432" cy="5388907"/>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endParaRPr lang="zh-CN" altLang="en-US" noProof="1">
              <a:sym typeface="+mn-ea"/>
            </a:endParaRPr>
          </a:p>
        </p:txBody>
      </p:sp>
      <p:sp>
        <p:nvSpPr>
          <p:cNvPr id="4" name="文本占位符 3"/>
          <p:cNvSpPr>
            <a:spLocks noGrp="1"/>
          </p:cNvSpPr>
          <p:nvPr>
            <p:ph type="body" sz="half" idx="2"/>
            <p:custDataLst>
              <p:tags r:id="rId4"/>
            </p:custDataLst>
          </p:nvPr>
        </p:nvSpPr>
        <p:spPr>
          <a:xfrm>
            <a:off x="4679194" y="952508"/>
            <a:ext cx="3962432" cy="5388907"/>
          </a:xfrm>
        </p:spPr>
        <p:txBody>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单击此处编辑母版文本样式</a:t>
            </a:r>
            <a:endParaRPr lang="zh-CN" altLang="en-US" noProof="1">
              <a:sym typeface="+mn-ea"/>
            </a:endParaRPr>
          </a:p>
        </p:txBody>
      </p:sp>
      <p:sp>
        <p:nvSpPr>
          <p:cNvPr id="5" name="日期占位符 3"/>
          <p:cNvSpPr>
            <a:spLocks noGrp="1"/>
          </p:cNvSpPr>
          <p:nvPr>
            <p:ph type="dt" sz="half" idx="10"/>
            <p:custDataLst>
              <p:tags r:id="rId5"/>
            </p:custDataLst>
          </p:nvPr>
        </p:nvSpPr>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4"/>
          <p:cNvSpPr>
            <a:spLocks noGrp="1"/>
          </p:cNvSpPr>
          <p:nvPr>
            <p:ph type="ftr" sz="quarter" idx="11"/>
            <p:custDataLst>
              <p:tags r:id="rId6"/>
            </p:custDataLst>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5"/>
          <p:cNvSpPr>
            <a:spLocks noGrp="1"/>
          </p:cNvSpPr>
          <p:nvPr>
            <p:ph type="sldNum" sz="quarter" idx="12"/>
            <p:custDataLst>
              <p:tags r:id="rId7"/>
            </p:custDataLst>
          </p:nvPr>
        </p:nvSpPr>
        <p:spPr/>
        <p:txBody>
          <a:bodyPr/>
          <a:lstStyle>
            <a:lvl1pPr>
              <a:defRPr/>
            </a:lvl1pPr>
          </a:lstStyle>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7928351" y="952508"/>
            <a:ext cx="713238" cy="5388907"/>
          </a:xfrm>
        </p:spPr>
        <p:txBody>
          <a:bodyPr vert="eaVert" anchor="ct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3"/>
            </p:custDataLst>
          </p:nvPr>
        </p:nvSpPr>
        <p:spPr>
          <a:xfrm>
            <a:off x="502444" y="952500"/>
            <a:ext cx="7371076"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custDataLst>
              <p:tags r:id="rId4"/>
            </p:custDataLst>
          </p:nvPr>
        </p:nvSpPr>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lvl1pPr>
              <a:defRPr/>
            </a:lvl1pPr>
          </a:lstStyle>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71.xml"/><Relationship Id="rId16" Type="http://schemas.openxmlformats.org/officeDocument/2006/relationships/tags" Target="../tags/tag70.xml"/><Relationship Id="rId15" Type="http://schemas.openxmlformats.org/officeDocument/2006/relationships/tags" Target="../tags/tag69.xml"/><Relationship Id="rId14" Type="http://schemas.openxmlformats.org/officeDocument/2006/relationships/tags" Target="../tags/tag68.xml"/><Relationship Id="rId13" Type="http://schemas.openxmlformats.org/officeDocument/2006/relationships/tags" Target="../tags/tag67.xml"/><Relationship Id="rId12" Type="http://schemas.openxmlformats.org/officeDocument/2006/relationships/tags" Target="../tags/tag6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8" Type="http://schemas.openxmlformats.org/officeDocument/2006/relationships/theme" Target="../theme/theme2.xml"/><Relationship Id="rId17" Type="http://schemas.openxmlformats.org/officeDocument/2006/relationships/tags" Target="../tags/tag132.xml"/><Relationship Id="rId16" Type="http://schemas.openxmlformats.org/officeDocument/2006/relationships/tags" Target="../tags/tag131.xml"/><Relationship Id="rId15" Type="http://schemas.openxmlformats.org/officeDocument/2006/relationships/tags" Target="../tags/tag130.xml"/><Relationship Id="rId14" Type="http://schemas.openxmlformats.org/officeDocument/2006/relationships/tags" Target="../tags/tag129.xml"/><Relationship Id="rId13" Type="http://schemas.openxmlformats.org/officeDocument/2006/relationships/tags" Target="../tags/tag128.xml"/><Relationship Id="rId12" Type="http://schemas.openxmlformats.org/officeDocument/2006/relationships/tags" Target="../tags/tag127.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12"/>
            </p:custDataLst>
          </p:nvPr>
        </p:nvSpPr>
        <p:spPr bwMode="auto">
          <a:xfrm>
            <a:off x="502444" y="442913"/>
            <a:ext cx="8139113"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dirty="0"/>
              <a:t>单击此处编辑母版标题样式</a:t>
            </a:r>
            <a:endParaRPr lang="zh-CN" altLang="en-US" dirty="0"/>
          </a:p>
        </p:txBody>
      </p:sp>
      <p:sp>
        <p:nvSpPr>
          <p:cNvPr id="1027" name="文本占位符 2"/>
          <p:cNvSpPr>
            <a:spLocks noGrp="1" noChangeArrowheads="1"/>
          </p:cNvSpPr>
          <p:nvPr>
            <p:ph type="body" idx="9"/>
            <p:custDataLst>
              <p:tags r:id="rId13"/>
            </p:custDataLst>
          </p:nvPr>
        </p:nvSpPr>
        <p:spPr bwMode="auto">
          <a:xfrm>
            <a:off x="502444" y="952500"/>
            <a:ext cx="8139113" cy="538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59606" y="6350000"/>
            <a:ext cx="2025254" cy="315913"/>
          </a:xfrm>
          <a:prstGeom prst="rect">
            <a:avLst/>
          </a:prstGeom>
        </p:spPr>
        <p:txBody>
          <a:bodyPr vert="horz" lIns="91440" tIns="45720" rIns="91440" bIns="45720" rtlCol="0" anchor="ctr">
            <a:normAutofit/>
          </a:bodyPr>
          <a:lstStyle>
            <a:lvl1pPr algn="l" eaLnBrk="1" hangingPunct="1">
              <a:buFontTx/>
              <a:buNone/>
              <a:defRPr sz="9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3"/>
            <p:custDataLst>
              <p:tags r:id="rId15"/>
            </p:custDataLst>
          </p:nvPr>
        </p:nvSpPr>
        <p:spPr>
          <a:xfrm>
            <a:off x="3087291" y="6350000"/>
            <a:ext cx="2969419" cy="315913"/>
          </a:xfrm>
          <a:prstGeom prst="rect">
            <a:avLst/>
          </a:prstGeom>
        </p:spPr>
        <p:txBody>
          <a:bodyPr vert="horz" lIns="91440" tIns="45720" rIns="91440" bIns="45720" rtlCol="0" anchor="ctr">
            <a:normAutofit/>
          </a:bodyPr>
          <a:lstStyle>
            <a:lvl1pPr algn="ctr" eaLnBrk="1" hangingPunct="1">
              <a:buFontTx/>
              <a:buNone/>
              <a:defRPr sz="9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custDataLst>
              <p:tags r:id="rId16"/>
            </p:custDataLst>
          </p:nvPr>
        </p:nvSpPr>
        <p:spPr>
          <a:xfrm>
            <a:off x="6457950" y="6350000"/>
            <a:ext cx="2025254" cy="315913"/>
          </a:xfrm>
          <a:prstGeom prst="rect">
            <a:avLst/>
          </a:prstGeom>
        </p:spPr>
        <p:txBody>
          <a:bodyPr vert="horz" lIns="91440" tIns="45720" rIns="91440" bIns="45720" rtlCol="0" anchor="ctr">
            <a:normAutofit/>
          </a:bodyPr>
          <a:lstStyle>
            <a:lvl1pPr algn="r" eaLnBrk="1" hangingPunct="1">
              <a:buFontTx/>
              <a:buNone/>
              <a:defRPr sz="900">
                <a:solidFill>
                  <a:schemeClr val="tx1">
                    <a:tint val="75000"/>
                  </a:schemeClr>
                </a:solidFill>
                <a:latin typeface="微软雅黑" panose="020B0503020204020204" charset="-122"/>
                <a:cs typeface="微软雅黑" panose="020B0503020204020204" charset="-122"/>
              </a:defRPr>
            </a:lvl1pPr>
          </a:lstStyle>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
        <p:nvSpPr>
          <p:cNvPr id="2"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 noProof="1">
              <a:latin typeface="微软雅黑" panose="020B0503020204020204" charset="-122"/>
              <a:cs typeface="微软雅黑" panose="020B050302020402020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1" fontAlgn="base" hangingPunct="1">
        <a:spcBef>
          <a:spcPct val="0"/>
        </a:spcBef>
        <a:spcAft>
          <a:spcPct val="0"/>
        </a:spcAft>
        <a:defRPr sz="1800" b="1" kern="1200" spc="200">
          <a:solidFill>
            <a:schemeClr val="tx1"/>
          </a:solidFill>
          <a:latin typeface="微软雅黑" panose="020B0503020204020204" charset="-122"/>
          <a:ea typeface="微软雅黑" panose="020B0503020204020204" charset="-122"/>
          <a:cs typeface="微软雅黑" panose="020B0503020204020204" charset="-122"/>
        </a:defRPr>
      </a:lvl1pPr>
      <a:lvl2pPr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2pPr>
      <a:lvl3pPr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3pPr>
      <a:lvl4pPr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4pPr>
      <a:lvl5pPr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5pPr>
      <a:lvl6pPr marL="457200"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6pPr>
      <a:lvl7pPr marL="914400"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7pPr>
      <a:lvl8pPr marL="1371600"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8pPr>
      <a:lvl9pPr marL="1828800"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9pPr>
    </p:titleStyle>
    <p:bodyStyle>
      <a:lvl1pPr marL="171450" indent="-171450" algn="l" rtl="0" eaLnBrk="1" fontAlgn="base" hangingPunct="1">
        <a:lnSpc>
          <a:spcPct val="130000"/>
        </a:lnSpc>
        <a:spcBef>
          <a:spcPct val="0"/>
        </a:spcBef>
        <a:spcAft>
          <a:spcPts val="1000"/>
        </a:spcAft>
        <a:buFont typeface="Arial" panose="020B0604020202020204" pitchFamily="34" charset="0"/>
        <a:buChar char="•"/>
        <a:defRPr sz="1200" kern="1200" spc="150">
          <a:solidFill>
            <a:schemeClr val="tx1"/>
          </a:solidFill>
          <a:latin typeface="微软雅黑" panose="020B0503020204020204" charset="-122"/>
          <a:ea typeface="微软雅黑" panose="020B0503020204020204" charset="-122"/>
          <a:cs typeface="微软雅黑" panose="020B0503020204020204" charset="-122"/>
        </a:defRPr>
      </a:lvl1pPr>
      <a:lvl2pPr marL="5143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charset="-122"/>
          <a:ea typeface="微软雅黑" panose="020B0503020204020204" charset="-122"/>
          <a:cs typeface="微软雅黑" panose="020B0503020204020204" charset="-122"/>
        </a:defRPr>
      </a:lvl2pPr>
      <a:lvl3pPr marL="8572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charset="-122"/>
          <a:ea typeface="微软雅黑" panose="020B0503020204020204" charset="-122"/>
          <a:cs typeface="微软雅黑" panose="020B0503020204020204" charset="-122"/>
        </a:defRPr>
      </a:lvl3pPr>
      <a:lvl4pPr marL="12001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charset="-122"/>
          <a:ea typeface="微软雅黑" panose="020B0503020204020204" charset="-122"/>
          <a:cs typeface="微软雅黑" panose="020B0503020204020204" charset="-122"/>
        </a:defRPr>
      </a:lvl4pPr>
      <a:lvl5pPr marL="15430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charset="-122"/>
          <a:ea typeface="微软雅黑" panose="020B0503020204020204" charset="-122"/>
          <a:cs typeface="微软雅黑" panose="020B0503020204020204" charset="-122"/>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502412" y="432000"/>
            <a:ext cx="8139178"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502412" y="1296000"/>
            <a:ext cx="8139178"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59807" y="6349833"/>
            <a:ext cx="2025000" cy="316800"/>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000" y="6349833"/>
            <a:ext cx="2970000" cy="316800"/>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6457950" y="6349833"/>
            <a:ext cx="2025000" cy="316800"/>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fontAlgn="auto" latinLnBrk="0" hangingPunct="1">
        <a:lnSpc>
          <a:spcPct val="100000"/>
        </a:lnSpc>
        <a:spcBef>
          <a:spcPct val="0"/>
        </a:spcBef>
        <a:buNone/>
        <a:defRPr sz="2100" b="1" u="none" strike="noStrike" kern="1200" cap="none" spc="200" normalizeH="0">
          <a:solidFill>
            <a:schemeClr val="tx1"/>
          </a:solidFill>
          <a:uFillTx/>
          <a:latin typeface="+mj-lt"/>
          <a:ea typeface="+mj-ea"/>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mn-lt"/>
          <a:ea typeface="+mn-ea"/>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tags" Target="../tags/tag133.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tags" Target="../tags/tag13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12.wmf"/><Relationship Id="rId1" Type="http://schemas.openxmlformats.org/officeDocument/2006/relationships/oleObject" Target="../embeddings/Document1.doc"/></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vmlDrawing" Target="../drawings/vmlDrawing2.vml"/><Relationship Id="rId3" Type="http://schemas.openxmlformats.org/officeDocument/2006/relationships/slideLayout" Target="../slideLayouts/slideLayout7.xml"/><Relationship Id="rId2" Type="http://schemas.openxmlformats.org/officeDocument/2006/relationships/image" Target="../media/image13.wmf"/><Relationship Id="rId1"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rotWithShape="1">
          <a:blip r:embed="rId1"/>
          <a:stretch>
            <a:fillRect/>
          </a:stretch>
        </a:blipFill>
        <a:effectLst/>
      </p:bgPr>
    </p:bg>
    <p:spTree>
      <p:nvGrpSpPr>
        <p:cNvPr id="1" name=""/>
        <p:cNvGrpSpPr/>
        <p:nvPr/>
      </p:nvGrpSpPr>
      <p:grpSpPr/>
      <p:sp>
        <p:nvSpPr>
          <p:cNvPr id="2" name="内容占位符 1"/>
          <p:cNvSpPr>
            <a:spLocks noGrp="1"/>
          </p:cNvSpPr>
          <p:nvPr>
            <p:ph sz="quarter" idx="13"/>
          </p:nvPr>
        </p:nvSpPr>
        <p:spPr>
          <a:xfrm>
            <a:off x="29845" y="1388110"/>
            <a:ext cx="9036685" cy="1632585"/>
          </a:xfrm>
        </p:spPr>
        <p:txBody>
          <a:bodyPr/>
          <a:p>
            <a:pPr marL="0" indent="0">
              <a:buNone/>
            </a:pPr>
            <a:r>
              <a:rPr lang="en-US" altLang="zh-CN" sz="1400">
                <a:latin typeface="华文彩云" panose="02010800040101010101" pitchFamily="2" charset="-122"/>
                <a:ea typeface="华文彩云" panose="02010800040101010101" pitchFamily="2" charset="-122"/>
              </a:rPr>
              <a:t>                         </a:t>
            </a:r>
            <a:r>
              <a:rPr lang="en-US" altLang="zh-CN" sz="1400">
                <a:solidFill>
                  <a:srgbClr val="FF0000"/>
                </a:solidFill>
                <a:latin typeface="华文彩云" panose="02010800040101010101" pitchFamily="2" charset="-122"/>
                <a:ea typeface="华文彩云" panose="02010800040101010101" pitchFamily="2" charset="-122"/>
              </a:rPr>
              <a:t>  </a:t>
            </a:r>
            <a:r>
              <a:rPr lang="zh-CN" altLang="en-US" sz="5400" b="1" i="1">
                <a:solidFill>
                  <a:srgbClr val="FF0000"/>
                </a:solidFill>
                <a:uFillTx/>
                <a:latin typeface="华文彩云" panose="02010800040101010101" pitchFamily="2" charset="-122"/>
                <a:ea typeface="华文彩云" panose="02010800040101010101" pitchFamily="2" charset="-122"/>
              </a:rPr>
              <a:t>远离毒品，珍爱生命</a:t>
            </a:r>
            <a:endParaRPr lang="zh-CN" altLang="en-US" sz="5400" b="1" i="1">
              <a:solidFill>
                <a:srgbClr val="FF0000"/>
              </a:solidFill>
              <a:uFillTx/>
              <a:latin typeface="华文彩云" panose="02010800040101010101" pitchFamily="2" charset="-122"/>
              <a:ea typeface="华文彩云" panose="02010800040101010101" pitchFamily="2" charset="-122"/>
            </a:endParaRPr>
          </a:p>
        </p:txBody>
      </p:sp>
      <p:sp>
        <p:nvSpPr>
          <p:cNvPr id="3074" name="WordArt 4"/>
          <p:cNvSpPr>
            <a:spLocks noTextEdit="1"/>
          </p:cNvSpPr>
          <p:nvPr/>
        </p:nvSpPr>
        <p:spPr>
          <a:xfrm>
            <a:off x="466090" y="2362200"/>
            <a:ext cx="7081838" cy="1749425"/>
          </a:xfrm>
          <a:prstGeom prst="rect">
            <a:avLst/>
          </a:prstGeom>
        </p:spPr>
        <p:txBody>
          <a:bodyPr wrap="none" fromWordArt="1">
            <a:prstTxWarp prst="textArchUp">
              <a:avLst>
                <a:gd name="adj" fmla="val 10800015"/>
              </a:avLst>
            </a:prstTxWarp>
            <a:normAutofit/>
          </a:bodyPr>
          <a:p>
            <a:pPr algn="ctr"/>
            <a:endParaRPr lang="zh-CN" altLang="en-US" sz="4400" b="1">
              <a:ln w="9525" cap="flat" cmpd="sng">
                <a:solidFill>
                  <a:srgbClr val="000000"/>
                </a:solidFill>
                <a:prstDash val="solid"/>
                <a:round/>
                <a:headEnd type="none" w="med" len="med"/>
                <a:tailEnd type="none" w="med" len="med"/>
              </a:ln>
              <a:solidFill>
                <a:srgbClr val="000080"/>
              </a:solidFill>
              <a:latin typeface="宋体" panose="02010600030101010101" pitchFamily="2" charset="-122"/>
              <a:ea typeface="宋体" panose="02010600030101010101" pitchFamily="2" charset="-122"/>
            </a:endParaRPr>
          </a:p>
        </p:txBody>
      </p:sp>
      <p:sp>
        <p:nvSpPr>
          <p:cNvPr id="3" name="文本框 2"/>
          <p:cNvSpPr txBox="1"/>
          <p:nvPr/>
        </p:nvSpPr>
        <p:spPr>
          <a:xfrm>
            <a:off x="3157855" y="4225290"/>
            <a:ext cx="4674235" cy="583565"/>
          </a:xfrm>
          <a:prstGeom prst="rect">
            <a:avLst/>
          </a:prstGeom>
          <a:noFill/>
        </p:spPr>
        <p:txBody>
          <a:bodyPr wrap="none" rtlCol="0">
            <a:spAutoFit/>
          </a:bodyPr>
          <a:p>
            <a:r>
              <a:rPr lang="zh-CN" altLang="en-US" sz="3200" b="1"/>
              <a:t>青少年毒品预防知识讲座</a:t>
            </a:r>
            <a:endParaRPr lang="zh-CN" altLang="en-US" sz="3200" b="1"/>
          </a:p>
        </p:txBody>
      </p:sp>
      <p:sp>
        <p:nvSpPr>
          <p:cNvPr id="4" name="文本框 3"/>
          <p:cNvSpPr txBox="1"/>
          <p:nvPr/>
        </p:nvSpPr>
        <p:spPr>
          <a:xfrm>
            <a:off x="4692650" y="5471795"/>
            <a:ext cx="2481580" cy="368300"/>
          </a:xfrm>
          <a:prstGeom prst="rect">
            <a:avLst/>
          </a:prstGeom>
          <a:noFill/>
        </p:spPr>
        <p:txBody>
          <a:bodyPr wrap="none" rtlCol="0">
            <a:spAutoFit/>
          </a:bodyPr>
          <a:p>
            <a:r>
              <a:rPr lang="zh-CN" altLang="en-US" b="1"/>
              <a:t>利川市谋道镇初级中学</a:t>
            </a:r>
            <a:endParaRPr lang="zh-CN" altLang="en-US" b="1"/>
          </a:p>
        </p:txBody>
      </p:sp>
      <p:sp>
        <p:nvSpPr>
          <p:cNvPr id="5" name="文本框 4"/>
          <p:cNvSpPr txBox="1"/>
          <p:nvPr/>
        </p:nvSpPr>
        <p:spPr>
          <a:xfrm>
            <a:off x="6074410" y="6014085"/>
            <a:ext cx="1586230" cy="368300"/>
          </a:xfrm>
          <a:prstGeom prst="rect">
            <a:avLst/>
          </a:prstGeom>
          <a:noFill/>
        </p:spPr>
        <p:txBody>
          <a:bodyPr wrap="none" rtlCol="0">
            <a:spAutoFit/>
          </a:bodyPr>
          <a:p>
            <a:r>
              <a:rPr lang="zh-CN" altLang="en-US" b="1"/>
              <a:t>执教    向书清</a:t>
            </a:r>
            <a:endParaRPr lang="zh-CN" altLang="en-US" b="1"/>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FBFB11"/>
            </a:gs>
            <a:gs pos="100000">
              <a:srgbClr val="838309"/>
            </a:gs>
          </a:gsLst>
          <a:lin scaled="0"/>
        </a:gradFill>
        <a:effectLst/>
      </p:bgPr>
    </p:bg>
    <p:spTree>
      <p:nvGrpSpPr>
        <p:cNvPr id="1" name=""/>
        <p:cNvGrpSpPr/>
        <p:nvPr/>
      </p:nvGrpSpPr>
      <p:grpSpPr/>
      <p:sp>
        <p:nvSpPr>
          <p:cNvPr id="2" name="文本框 1"/>
          <p:cNvSpPr txBox="1"/>
          <p:nvPr/>
        </p:nvSpPr>
        <p:spPr>
          <a:xfrm>
            <a:off x="2488565" y="619760"/>
            <a:ext cx="2418080" cy="768350"/>
          </a:xfrm>
          <a:prstGeom prst="rect">
            <a:avLst/>
          </a:prstGeom>
          <a:noFill/>
        </p:spPr>
        <p:txBody>
          <a:bodyPr wrap="none" rtlCol="0">
            <a:spAutoFit/>
          </a:bodyPr>
          <a:p>
            <a:r>
              <a:rPr lang="zh-CN" altLang="en-US" sz="4400"/>
              <a:t>课堂小结</a:t>
            </a:r>
            <a:endParaRPr lang="zh-CN" altLang="en-US" sz="4400"/>
          </a:p>
        </p:txBody>
      </p:sp>
      <p:sp>
        <p:nvSpPr>
          <p:cNvPr id="3" name="文本框 2"/>
          <p:cNvSpPr txBox="1"/>
          <p:nvPr/>
        </p:nvSpPr>
        <p:spPr>
          <a:xfrm>
            <a:off x="1447165" y="2120265"/>
            <a:ext cx="1325880" cy="368300"/>
          </a:xfrm>
          <a:prstGeom prst="rect">
            <a:avLst/>
          </a:prstGeom>
          <a:noFill/>
        </p:spPr>
        <p:txBody>
          <a:bodyPr wrap="none" rtlCol="0">
            <a:spAutoFit/>
          </a:bodyPr>
          <a:p>
            <a:r>
              <a:rPr lang="zh-CN" altLang="en-US"/>
              <a:t>毒品的内涵</a:t>
            </a:r>
            <a:endParaRPr lang="zh-CN" altLang="en-US"/>
          </a:p>
        </p:txBody>
      </p:sp>
      <p:sp>
        <p:nvSpPr>
          <p:cNvPr id="4" name="文本框 3"/>
          <p:cNvSpPr txBox="1"/>
          <p:nvPr/>
        </p:nvSpPr>
        <p:spPr>
          <a:xfrm>
            <a:off x="3104515" y="1751965"/>
            <a:ext cx="2011680" cy="368300"/>
          </a:xfrm>
          <a:prstGeom prst="rect">
            <a:avLst/>
          </a:prstGeom>
          <a:noFill/>
        </p:spPr>
        <p:txBody>
          <a:bodyPr wrap="none" rtlCol="0">
            <a:spAutoFit/>
          </a:bodyPr>
          <a:p>
            <a:r>
              <a:rPr lang="zh-CN" altLang="en-US"/>
              <a:t>什么是毒品的含义</a:t>
            </a:r>
            <a:endParaRPr lang="zh-CN" altLang="en-US"/>
          </a:p>
        </p:txBody>
      </p:sp>
      <p:sp>
        <p:nvSpPr>
          <p:cNvPr id="5" name="文本框 4"/>
          <p:cNvSpPr txBox="1"/>
          <p:nvPr/>
        </p:nvSpPr>
        <p:spPr>
          <a:xfrm>
            <a:off x="3123565" y="2120265"/>
            <a:ext cx="1783080" cy="368300"/>
          </a:xfrm>
          <a:prstGeom prst="rect">
            <a:avLst/>
          </a:prstGeom>
          <a:noFill/>
        </p:spPr>
        <p:txBody>
          <a:bodyPr wrap="none" rtlCol="0">
            <a:spAutoFit/>
          </a:bodyPr>
          <a:p>
            <a:r>
              <a:rPr lang="zh-CN" altLang="en-US"/>
              <a:t>毒品的基本特征</a:t>
            </a:r>
            <a:endParaRPr lang="zh-CN" altLang="en-US"/>
          </a:p>
        </p:txBody>
      </p:sp>
      <p:sp>
        <p:nvSpPr>
          <p:cNvPr id="6" name="文本框 5"/>
          <p:cNvSpPr txBox="1"/>
          <p:nvPr/>
        </p:nvSpPr>
        <p:spPr>
          <a:xfrm>
            <a:off x="3123565" y="2488565"/>
            <a:ext cx="1325880" cy="368300"/>
          </a:xfrm>
          <a:prstGeom prst="rect">
            <a:avLst/>
          </a:prstGeom>
          <a:noFill/>
        </p:spPr>
        <p:txBody>
          <a:bodyPr wrap="square" rtlCol="0">
            <a:spAutoFit/>
          </a:bodyPr>
          <a:p>
            <a:r>
              <a:rPr lang="zh-CN" altLang="en-US"/>
              <a:t>毒品的种类</a:t>
            </a:r>
            <a:endParaRPr lang="zh-CN" altLang="en-US"/>
          </a:p>
        </p:txBody>
      </p:sp>
      <p:sp>
        <p:nvSpPr>
          <p:cNvPr id="7" name="文本框 6"/>
          <p:cNvSpPr txBox="1"/>
          <p:nvPr/>
        </p:nvSpPr>
        <p:spPr>
          <a:xfrm>
            <a:off x="1447165" y="3695700"/>
            <a:ext cx="1325880" cy="368300"/>
          </a:xfrm>
          <a:prstGeom prst="rect">
            <a:avLst/>
          </a:prstGeom>
          <a:noFill/>
        </p:spPr>
        <p:txBody>
          <a:bodyPr wrap="none" rtlCol="0">
            <a:spAutoFit/>
          </a:bodyPr>
          <a:p>
            <a:r>
              <a:rPr lang="zh-CN" altLang="en-US"/>
              <a:t>毒品的危害</a:t>
            </a:r>
            <a:endParaRPr lang="zh-CN" altLang="en-US"/>
          </a:p>
        </p:txBody>
      </p:sp>
      <p:sp>
        <p:nvSpPr>
          <p:cNvPr id="8" name="文本框 7"/>
          <p:cNvSpPr txBox="1"/>
          <p:nvPr/>
        </p:nvSpPr>
        <p:spPr>
          <a:xfrm>
            <a:off x="3104515" y="3415030"/>
            <a:ext cx="1783080" cy="368300"/>
          </a:xfrm>
          <a:prstGeom prst="rect">
            <a:avLst/>
          </a:prstGeom>
          <a:noFill/>
        </p:spPr>
        <p:txBody>
          <a:bodyPr wrap="none" rtlCol="0">
            <a:spAutoFit/>
          </a:bodyPr>
          <a:p>
            <a:r>
              <a:rPr lang="zh-CN" altLang="en-US"/>
              <a:t>毒品危害的表现</a:t>
            </a:r>
            <a:endParaRPr lang="zh-CN" altLang="en-US"/>
          </a:p>
        </p:txBody>
      </p:sp>
      <p:sp>
        <p:nvSpPr>
          <p:cNvPr id="9" name="文本框 8"/>
          <p:cNvSpPr txBox="1"/>
          <p:nvPr/>
        </p:nvSpPr>
        <p:spPr>
          <a:xfrm>
            <a:off x="3128645" y="3876675"/>
            <a:ext cx="1325880" cy="368300"/>
          </a:xfrm>
          <a:prstGeom prst="rect">
            <a:avLst/>
          </a:prstGeom>
          <a:noFill/>
        </p:spPr>
        <p:txBody>
          <a:bodyPr wrap="none" rtlCol="0">
            <a:spAutoFit/>
          </a:bodyPr>
          <a:p>
            <a:r>
              <a:rPr lang="zh-CN" altLang="en-US"/>
              <a:t>吸毒的原因</a:t>
            </a:r>
            <a:endParaRPr lang="zh-CN" altLang="en-US"/>
          </a:p>
        </p:txBody>
      </p:sp>
      <p:sp>
        <p:nvSpPr>
          <p:cNvPr id="10" name="文本框 9"/>
          <p:cNvSpPr txBox="1"/>
          <p:nvPr/>
        </p:nvSpPr>
        <p:spPr>
          <a:xfrm>
            <a:off x="1447165" y="5294630"/>
            <a:ext cx="1783080" cy="368300"/>
          </a:xfrm>
          <a:prstGeom prst="rect">
            <a:avLst/>
          </a:prstGeom>
          <a:noFill/>
        </p:spPr>
        <p:txBody>
          <a:bodyPr wrap="none" rtlCol="0">
            <a:spAutoFit/>
          </a:bodyPr>
          <a:p>
            <a:r>
              <a:rPr lang="zh-CN" altLang="en-US"/>
              <a:t>拒绝毒品的方法</a:t>
            </a:r>
            <a:endParaRPr lang="zh-CN" altLang="en-US"/>
          </a:p>
        </p:txBody>
      </p:sp>
      <p:sp>
        <p:nvSpPr>
          <p:cNvPr id="11" name="文本框 10"/>
          <p:cNvSpPr txBox="1"/>
          <p:nvPr/>
        </p:nvSpPr>
        <p:spPr>
          <a:xfrm>
            <a:off x="2424430" y="4615180"/>
            <a:ext cx="1643380" cy="1861185"/>
          </a:xfrm>
          <a:prstGeom prst="rect">
            <a:avLst/>
          </a:prstGeom>
          <a:noFill/>
        </p:spPr>
        <p:txBody>
          <a:bodyPr wrap="none" rtlCol="0" anchor="t">
            <a:spAutoFit/>
          </a:bodyPr>
          <a:p>
            <a:r>
              <a:rPr lang="zh-CN" altLang="en-US" sz="11500">
                <a:latin typeface="宋体" panose="02010600030101010101" pitchFamily="2" charset="-122"/>
              </a:rPr>
              <a:t>｛</a:t>
            </a:r>
            <a:endParaRPr lang="zh-CN" altLang="en-US" sz="11500">
              <a:latin typeface="宋体" panose="02010600030101010101" pitchFamily="2" charset="-122"/>
            </a:endParaRPr>
          </a:p>
        </p:txBody>
      </p:sp>
      <p:sp>
        <p:nvSpPr>
          <p:cNvPr id="12" name="文本框 11"/>
          <p:cNvSpPr txBox="1"/>
          <p:nvPr/>
        </p:nvSpPr>
        <p:spPr>
          <a:xfrm>
            <a:off x="2488565" y="3495675"/>
            <a:ext cx="741680" cy="768350"/>
          </a:xfrm>
          <a:prstGeom prst="rect">
            <a:avLst/>
          </a:prstGeom>
          <a:noFill/>
        </p:spPr>
        <p:txBody>
          <a:bodyPr wrap="none" rtlCol="0" anchor="t">
            <a:spAutoFit/>
          </a:bodyPr>
          <a:p>
            <a:r>
              <a:rPr lang="zh-CN" altLang="en-US" sz="4400">
                <a:latin typeface="宋体" panose="02010600030101010101" pitchFamily="2" charset="-122"/>
              </a:rPr>
              <a:t>｛</a:t>
            </a:r>
            <a:endParaRPr lang="zh-CN" altLang="en-US" sz="4400">
              <a:latin typeface="宋体" panose="02010600030101010101" pitchFamily="2" charset="-122"/>
            </a:endParaRPr>
          </a:p>
        </p:txBody>
      </p:sp>
      <p:sp>
        <p:nvSpPr>
          <p:cNvPr id="14" name="文本框 13"/>
          <p:cNvSpPr txBox="1"/>
          <p:nvPr/>
        </p:nvSpPr>
        <p:spPr>
          <a:xfrm>
            <a:off x="3735705" y="6062345"/>
            <a:ext cx="4069080" cy="368300"/>
          </a:xfrm>
          <a:prstGeom prst="rect">
            <a:avLst/>
          </a:prstGeom>
          <a:noFill/>
        </p:spPr>
        <p:txBody>
          <a:bodyPr wrap="none" rtlCol="0">
            <a:spAutoFit/>
          </a:bodyPr>
          <a:p>
            <a:pPr algn="l"/>
            <a:r>
              <a:rPr lang="zh-CN" altLang="en-US">
                <a:sym typeface="+mn-ea"/>
              </a:rPr>
              <a:t>不盲目追求享乐、寻找刺激、追赶时髦</a:t>
            </a:r>
            <a:endParaRPr lang="zh-CN" altLang="en-US"/>
          </a:p>
        </p:txBody>
      </p:sp>
      <p:sp>
        <p:nvSpPr>
          <p:cNvPr id="15" name="文本框 14"/>
          <p:cNvSpPr txBox="1"/>
          <p:nvPr/>
        </p:nvSpPr>
        <p:spPr>
          <a:xfrm>
            <a:off x="3735705" y="5600700"/>
            <a:ext cx="2926080" cy="368300"/>
          </a:xfrm>
          <a:prstGeom prst="rect">
            <a:avLst/>
          </a:prstGeom>
          <a:noFill/>
        </p:spPr>
        <p:txBody>
          <a:bodyPr wrap="none" rtlCol="0">
            <a:spAutoFit/>
          </a:bodyPr>
          <a:p>
            <a:pPr algn="l"/>
            <a:r>
              <a:rPr lang="zh-CN" altLang="en-US">
                <a:sym typeface="+mn-ea"/>
              </a:rPr>
              <a:t>树立正确的人生观、价值观</a:t>
            </a:r>
            <a:endParaRPr lang="zh-CN" altLang="en-US"/>
          </a:p>
        </p:txBody>
      </p:sp>
      <p:sp>
        <p:nvSpPr>
          <p:cNvPr id="16" name="文本框 15"/>
          <p:cNvSpPr txBox="1"/>
          <p:nvPr/>
        </p:nvSpPr>
        <p:spPr>
          <a:xfrm>
            <a:off x="3735705" y="5077460"/>
            <a:ext cx="2240280" cy="368300"/>
          </a:xfrm>
          <a:prstGeom prst="rect">
            <a:avLst/>
          </a:prstGeom>
          <a:noFill/>
        </p:spPr>
        <p:txBody>
          <a:bodyPr wrap="none" rtlCol="0">
            <a:spAutoFit/>
          </a:bodyPr>
          <a:p>
            <a:pPr algn="l"/>
            <a:r>
              <a:rPr lang="zh-CN" altLang="en-US">
                <a:sym typeface="+mn-ea"/>
              </a:rPr>
              <a:t>善于识别，谨慎交友</a:t>
            </a:r>
            <a:endParaRPr lang="zh-CN" altLang="en-US"/>
          </a:p>
        </p:txBody>
      </p:sp>
      <p:sp>
        <p:nvSpPr>
          <p:cNvPr id="17" name="文本框 16"/>
          <p:cNvSpPr txBox="1"/>
          <p:nvPr/>
        </p:nvSpPr>
        <p:spPr>
          <a:xfrm>
            <a:off x="3735705" y="4615180"/>
            <a:ext cx="2697480" cy="368300"/>
          </a:xfrm>
          <a:prstGeom prst="rect">
            <a:avLst/>
          </a:prstGeom>
          <a:noFill/>
        </p:spPr>
        <p:txBody>
          <a:bodyPr wrap="none" rtlCol="0">
            <a:spAutoFit/>
          </a:bodyPr>
          <a:p>
            <a:pPr algn="l"/>
            <a:r>
              <a:rPr lang="zh-CN" altLang="en-US">
                <a:sym typeface="+mn-ea"/>
              </a:rPr>
              <a:t>增强自我保护意识和能力</a:t>
            </a:r>
            <a:endParaRPr lang="zh-CN" altLang="en-US"/>
          </a:p>
        </p:txBody>
      </p:sp>
      <p:sp>
        <p:nvSpPr>
          <p:cNvPr id="18" name="文本框 17"/>
          <p:cNvSpPr txBox="1"/>
          <p:nvPr/>
        </p:nvSpPr>
        <p:spPr>
          <a:xfrm>
            <a:off x="2488565" y="1934845"/>
            <a:ext cx="868680" cy="922020"/>
          </a:xfrm>
          <a:prstGeom prst="rect">
            <a:avLst/>
          </a:prstGeom>
          <a:noFill/>
        </p:spPr>
        <p:txBody>
          <a:bodyPr wrap="none" rtlCol="0" anchor="t">
            <a:spAutoFit/>
          </a:bodyPr>
          <a:p>
            <a:r>
              <a:rPr lang="zh-CN" altLang="en-US" sz="5400">
                <a:latin typeface="宋体" panose="02010600030101010101" pitchFamily="2" charset="-122"/>
              </a:rPr>
              <a:t>｛</a:t>
            </a:r>
            <a:endParaRPr lang="zh-CN" altLang="en-US" sz="540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p:tgtEl>
                                          <p:spTgt spid="8"/>
                                        </p:tgtEl>
                                        <p:attrNameLst>
                                          <p:attrName>ppt_y</p:attrName>
                                        </p:attrNameLst>
                                      </p:cBhvr>
                                      <p:tavLst>
                                        <p:tav tm="0">
                                          <p:val>
                                            <p:strVal val="#ppt_y+#ppt_h*1.125000"/>
                                          </p:val>
                                        </p:tav>
                                        <p:tav tm="100000">
                                          <p:val>
                                            <p:strVal val="#ppt_y"/>
                                          </p:val>
                                        </p:tav>
                                      </p:tavLst>
                                    </p:anim>
                                    <p:animEffect transition="in" filter="wipe(up)">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p:tgtEl>
                                          <p:spTgt spid="9"/>
                                        </p:tgtEl>
                                        <p:attrNameLst>
                                          <p:attrName>ppt_y</p:attrName>
                                        </p:attrNameLst>
                                      </p:cBhvr>
                                      <p:tavLst>
                                        <p:tav tm="0">
                                          <p:val>
                                            <p:strVal val="#ppt_y+#ppt_h*1.125000"/>
                                          </p:val>
                                        </p:tav>
                                        <p:tav tm="100000">
                                          <p:val>
                                            <p:strVal val="#ppt_y"/>
                                          </p:val>
                                        </p:tav>
                                      </p:tavLst>
                                    </p:anim>
                                    <p:animEffect transition="in" filter="wipe(up)">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dissolve">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dissolve">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dissolve">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dissolve">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P spid="9" grpId="0"/>
      <p:bldP spid="17" grpId="0"/>
      <p:bldP spid="16" grpId="0"/>
      <p:bldP spid="15"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FBFB11"/>
            </a:gs>
            <a:gs pos="100000">
              <a:srgbClr val="838309"/>
            </a:gs>
          </a:gsLst>
          <a:lin scaled="0"/>
        </a:gradFill>
        <a:effectLst/>
      </p:bgPr>
    </p:bg>
    <p:spTree>
      <p:nvGrpSpPr>
        <p:cNvPr id="1" name=""/>
        <p:cNvGrpSpPr/>
        <p:nvPr/>
      </p:nvGrpSpPr>
      <p:grpSpPr/>
      <p:sp>
        <p:nvSpPr>
          <p:cNvPr id="2" name="文本框 1"/>
          <p:cNvSpPr txBox="1"/>
          <p:nvPr/>
        </p:nvSpPr>
        <p:spPr>
          <a:xfrm>
            <a:off x="786130" y="468630"/>
            <a:ext cx="1808480" cy="583565"/>
          </a:xfrm>
          <a:prstGeom prst="rect">
            <a:avLst/>
          </a:prstGeom>
          <a:noFill/>
        </p:spPr>
        <p:txBody>
          <a:bodyPr wrap="none" rtlCol="0">
            <a:spAutoFit/>
          </a:bodyPr>
          <a:p>
            <a:r>
              <a:rPr lang="zh-CN" altLang="en-US" sz="3200"/>
              <a:t>随堂训练</a:t>
            </a:r>
            <a:endParaRPr lang="zh-CN" altLang="en-US" sz="3200"/>
          </a:p>
        </p:txBody>
      </p:sp>
      <p:sp>
        <p:nvSpPr>
          <p:cNvPr id="3" name="文本框 2"/>
          <p:cNvSpPr txBox="1"/>
          <p:nvPr/>
        </p:nvSpPr>
        <p:spPr>
          <a:xfrm>
            <a:off x="415925" y="1198245"/>
            <a:ext cx="7740650" cy="1014730"/>
          </a:xfrm>
          <a:prstGeom prst="rect">
            <a:avLst/>
          </a:prstGeom>
          <a:noFill/>
        </p:spPr>
        <p:txBody>
          <a:bodyPr wrap="square" rtlCol="0">
            <a:spAutoFit/>
          </a:bodyPr>
          <a:p>
            <a:pPr algn="l"/>
            <a:r>
              <a:rPr lang="en-US" altLang="zh-CN" sz="2000"/>
              <a:t>1</a:t>
            </a:r>
            <a:r>
              <a:rPr lang="zh-CN" altLang="en-US" sz="2000"/>
              <a:t>、某火锅城将正规渠道获得的罂粟壳放入火锅中让顾客食用，其火锅城的行为是</a:t>
            </a:r>
            <a:endParaRPr lang="zh-CN" altLang="en-US" sz="2000"/>
          </a:p>
          <a:p>
            <a:pPr algn="l"/>
            <a:r>
              <a:rPr lang="zh-CN" altLang="en-US" sz="2000"/>
              <a:t>A、违法      B、欺骗他人吸食毒品       C、没关系</a:t>
            </a:r>
            <a:endParaRPr lang="zh-CN" altLang="en-US" sz="2000"/>
          </a:p>
        </p:txBody>
      </p:sp>
      <p:sp>
        <p:nvSpPr>
          <p:cNvPr id="4" name="文本框 3"/>
          <p:cNvSpPr txBox="1"/>
          <p:nvPr/>
        </p:nvSpPr>
        <p:spPr>
          <a:xfrm>
            <a:off x="416560" y="4319270"/>
            <a:ext cx="5927725" cy="1014730"/>
          </a:xfrm>
          <a:prstGeom prst="rect">
            <a:avLst/>
          </a:prstGeom>
          <a:noFill/>
        </p:spPr>
        <p:txBody>
          <a:bodyPr wrap="square" rtlCol="0">
            <a:spAutoFit/>
          </a:bodyPr>
          <a:p>
            <a:pPr algn="l"/>
            <a:r>
              <a:rPr lang="en-US" altLang="zh-CN" sz="2000"/>
              <a:t>3</a:t>
            </a:r>
            <a:r>
              <a:rPr lang="zh-CN" altLang="en-US" sz="2000"/>
              <a:t>、海洛因是属于哪类毒品？</a:t>
            </a:r>
            <a:endParaRPr lang="zh-CN" altLang="en-US" sz="2000"/>
          </a:p>
          <a:p>
            <a:pPr algn="l"/>
            <a:r>
              <a:rPr lang="zh-CN" altLang="en-US" sz="2000"/>
              <a:t>A、精神类                  B、麻醉类                      C、致幻类</a:t>
            </a:r>
            <a:endParaRPr lang="zh-CN" altLang="en-US" sz="2000"/>
          </a:p>
        </p:txBody>
      </p:sp>
      <p:sp>
        <p:nvSpPr>
          <p:cNvPr id="5" name="文本框 4"/>
          <p:cNvSpPr txBox="1"/>
          <p:nvPr/>
        </p:nvSpPr>
        <p:spPr>
          <a:xfrm>
            <a:off x="417195" y="5535295"/>
            <a:ext cx="7740015" cy="706755"/>
          </a:xfrm>
          <a:prstGeom prst="rect">
            <a:avLst/>
          </a:prstGeom>
          <a:noFill/>
        </p:spPr>
        <p:txBody>
          <a:bodyPr wrap="square" rtlCol="0">
            <a:spAutoFit/>
          </a:bodyPr>
          <a:p>
            <a:pPr algn="l"/>
            <a:r>
              <a:rPr lang="en-US" altLang="zh-CN" sz="2000"/>
              <a:t>4</a:t>
            </a:r>
            <a:r>
              <a:rPr lang="zh-CN" altLang="en-US" sz="2000"/>
              <a:t>、从年龄来分，青少年是我国容易沾染毒品的重点人群。这种说法正确吗？（</a:t>
            </a:r>
            <a:r>
              <a:rPr lang="zh-CN" altLang="en-US" sz="2000">
                <a:solidFill>
                  <a:srgbClr val="FF0000"/>
                </a:solidFill>
              </a:rPr>
              <a:t>正确</a:t>
            </a:r>
            <a:r>
              <a:rPr lang="zh-CN" altLang="en-US"/>
              <a:t>）</a:t>
            </a:r>
            <a:endParaRPr lang="zh-CN" altLang="en-US"/>
          </a:p>
        </p:txBody>
      </p:sp>
      <p:sp>
        <p:nvSpPr>
          <p:cNvPr id="6" name="文本框 5"/>
          <p:cNvSpPr txBox="1"/>
          <p:nvPr/>
        </p:nvSpPr>
        <p:spPr>
          <a:xfrm>
            <a:off x="508635" y="2506980"/>
            <a:ext cx="7740650" cy="1630045"/>
          </a:xfrm>
          <a:prstGeom prst="rect">
            <a:avLst/>
          </a:prstGeom>
          <a:noFill/>
        </p:spPr>
        <p:txBody>
          <a:bodyPr wrap="square" rtlCol="0">
            <a:spAutoFit/>
          </a:bodyPr>
          <a:p>
            <a:pPr algn="l"/>
            <a:r>
              <a:rPr lang="en-US" altLang="zh-CN" sz="2000"/>
              <a:t>2</a:t>
            </a:r>
            <a:r>
              <a:rPr lang="zh-CN" altLang="en-US" sz="2000"/>
              <a:t>、李某发现儿子小强吸毒后，便将其关在家中，并与家人轮流看守令其戒毒。起初，断了毒品的小强呼天喊地，半个月后，小强又恢复了正常。试问小强是否已全部戒除毒瘾？</a:t>
            </a:r>
            <a:endParaRPr lang="zh-CN" altLang="en-US" sz="2000"/>
          </a:p>
          <a:p>
            <a:pPr algn="l"/>
            <a:r>
              <a:rPr lang="zh-CN" altLang="en-US" sz="2000"/>
              <a:t>A、已完全戒断毒瘾    B、只戒断生理上毒瘾    C、只戒断心理上毒瘾</a:t>
            </a:r>
            <a:endParaRPr lang="zh-CN" altLang="en-US" sz="2000">
              <a:solidFill>
                <a:srgbClr val="FF0000"/>
              </a:solidFill>
            </a:endParaRPr>
          </a:p>
        </p:txBody>
      </p:sp>
      <p:sp>
        <p:nvSpPr>
          <p:cNvPr id="7" name="文本框 6"/>
          <p:cNvSpPr txBox="1"/>
          <p:nvPr/>
        </p:nvSpPr>
        <p:spPr>
          <a:xfrm>
            <a:off x="2737485" y="1521460"/>
            <a:ext cx="806450" cy="368300"/>
          </a:xfrm>
          <a:prstGeom prst="rect">
            <a:avLst/>
          </a:prstGeom>
          <a:noFill/>
        </p:spPr>
        <p:txBody>
          <a:bodyPr wrap="none" rtlCol="0">
            <a:spAutoFit/>
          </a:bodyPr>
          <a:p>
            <a:r>
              <a:rPr lang="zh-CN" altLang="en-US"/>
              <a:t>（</a:t>
            </a:r>
            <a:r>
              <a:rPr lang="en-US" altLang="zh-CN" b="1">
                <a:solidFill>
                  <a:srgbClr val="FF0000"/>
                </a:solidFill>
              </a:rPr>
              <a:t>B</a:t>
            </a:r>
            <a:r>
              <a:rPr lang="zh-CN" altLang="en-US" b="1"/>
              <a:t>）</a:t>
            </a:r>
            <a:endParaRPr lang="zh-CN" altLang="en-US" b="1"/>
          </a:p>
        </p:txBody>
      </p:sp>
      <p:sp>
        <p:nvSpPr>
          <p:cNvPr id="8" name="文本框 7"/>
          <p:cNvSpPr txBox="1"/>
          <p:nvPr/>
        </p:nvSpPr>
        <p:spPr>
          <a:xfrm>
            <a:off x="5537835" y="3138170"/>
            <a:ext cx="806450" cy="368300"/>
          </a:xfrm>
          <a:prstGeom prst="rect">
            <a:avLst/>
          </a:prstGeom>
          <a:noFill/>
        </p:spPr>
        <p:txBody>
          <a:bodyPr wrap="none" rtlCol="0">
            <a:spAutoFit/>
          </a:bodyPr>
          <a:p>
            <a:r>
              <a:rPr lang="zh-CN" altLang="en-US"/>
              <a:t>（</a:t>
            </a:r>
            <a:r>
              <a:rPr lang="en-US" altLang="zh-CN" b="1">
                <a:solidFill>
                  <a:srgbClr val="FF0000"/>
                </a:solidFill>
              </a:rPr>
              <a:t>B</a:t>
            </a:r>
            <a:r>
              <a:rPr lang="zh-CN" altLang="en-US" b="1"/>
              <a:t>）</a:t>
            </a:r>
            <a:endParaRPr lang="zh-CN" altLang="en-US" b="1"/>
          </a:p>
        </p:txBody>
      </p:sp>
      <p:sp>
        <p:nvSpPr>
          <p:cNvPr id="9" name="文本框 8"/>
          <p:cNvSpPr txBox="1"/>
          <p:nvPr/>
        </p:nvSpPr>
        <p:spPr>
          <a:xfrm>
            <a:off x="3632835" y="4369435"/>
            <a:ext cx="806450" cy="368300"/>
          </a:xfrm>
          <a:prstGeom prst="rect">
            <a:avLst/>
          </a:prstGeom>
          <a:noFill/>
        </p:spPr>
        <p:txBody>
          <a:bodyPr wrap="none" rtlCol="0">
            <a:spAutoFit/>
          </a:bodyPr>
          <a:p>
            <a:r>
              <a:rPr lang="zh-CN" altLang="en-US"/>
              <a:t>（</a:t>
            </a:r>
            <a:r>
              <a:rPr lang="en-US" altLang="zh-CN" b="1">
                <a:solidFill>
                  <a:srgbClr val="FF0000"/>
                </a:solidFill>
              </a:rPr>
              <a:t>B</a:t>
            </a:r>
            <a:r>
              <a:rPr lang="zh-CN" altLang="en-US" b="1"/>
              <a:t>）</a:t>
            </a:r>
            <a:endParaRPr lang="zh-CN" altLang="en-US"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8" grpId="0"/>
      <p:bldP spid="4" grpId="0"/>
      <p:bldP spid="9"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rgbClr val="FBFB11"/>
            </a:gs>
            <a:gs pos="100000">
              <a:srgbClr val="838309"/>
            </a:gs>
          </a:gsLst>
          <a:lin scaled="0"/>
        </a:gradFill>
        <a:effectLst/>
      </p:bgPr>
    </p:bg>
    <p:spTree>
      <p:nvGrpSpPr>
        <p:cNvPr id="1" name=""/>
        <p:cNvGrpSpPr/>
        <p:nvPr/>
      </p:nvGrpSpPr>
      <p:grpSpPr/>
      <p:pic>
        <p:nvPicPr>
          <p:cNvPr id="2" name="作业背景音乐班得瑞---Spring《春野》_藏书票的设计与制作">
            <a:hlinkClick r:id="" action="ppaction://media"/>
          </p:cNvPr>
          <p:cNvPicPr/>
          <p:nvPr>
            <p:custDataLst>
              <p:tags r:id="rId1"/>
            </p:custDataLst>
          </p:nvPr>
        </p:nvPicPr>
        <p:blipFill>
          <a:blip r:embed="rId2"/>
          <a:stretch>
            <a:fillRect/>
          </a:stretch>
        </p:blipFill>
        <p:spPr>
          <a:xfrm>
            <a:off x="8589963" y="6324600"/>
            <a:ext cx="457200" cy="457200"/>
          </a:xfrm>
          <a:prstGeom prst="rect">
            <a:avLst/>
          </a:prstGeom>
          <a:noFill/>
          <a:ln w="9525">
            <a:noFill/>
          </a:ln>
        </p:spPr>
      </p:pic>
      <p:sp>
        <p:nvSpPr>
          <p:cNvPr id="3" name="文本框 2"/>
          <p:cNvSpPr txBox="1"/>
          <p:nvPr/>
        </p:nvSpPr>
        <p:spPr>
          <a:xfrm>
            <a:off x="471805" y="949960"/>
            <a:ext cx="8408035" cy="368300"/>
          </a:xfrm>
          <a:prstGeom prst="rect">
            <a:avLst/>
          </a:prstGeom>
          <a:noFill/>
        </p:spPr>
        <p:txBody>
          <a:bodyPr wrap="square" rtlCol="0">
            <a:spAutoFit/>
          </a:bodyPr>
          <a:p>
            <a:pPr algn="l"/>
            <a:r>
              <a:rPr lang="en-US" altLang="zh-CN"/>
              <a:t>     </a:t>
            </a:r>
            <a:endParaRPr lang="zh-CN" altLang="en-US" sz="1600"/>
          </a:p>
        </p:txBody>
      </p:sp>
      <p:sp>
        <p:nvSpPr>
          <p:cNvPr id="4" name="文本框 3"/>
          <p:cNvSpPr txBox="1"/>
          <p:nvPr/>
        </p:nvSpPr>
        <p:spPr>
          <a:xfrm>
            <a:off x="1010920" y="769620"/>
            <a:ext cx="3535680" cy="1106805"/>
          </a:xfrm>
          <a:prstGeom prst="rect">
            <a:avLst/>
          </a:prstGeom>
          <a:noFill/>
        </p:spPr>
        <p:txBody>
          <a:bodyPr wrap="none" rtlCol="0">
            <a:spAutoFit/>
          </a:bodyPr>
          <a:p>
            <a:r>
              <a:rPr lang="zh-CN" altLang="en-US" sz="6600">
                <a:solidFill>
                  <a:srgbClr val="00B0F0"/>
                </a:solidFill>
              </a:rPr>
              <a:t>课外活动</a:t>
            </a:r>
            <a:endParaRPr lang="zh-CN" altLang="en-US" sz="6600">
              <a:solidFill>
                <a:srgbClr val="00B0F0"/>
              </a:solidFill>
            </a:endParaRPr>
          </a:p>
        </p:txBody>
      </p:sp>
      <p:sp>
        <p:nvSpPr>
          <p:cNvPr id="5" name="文本框 4"/>
          <p:cNvSpPr txBox="1"/>
          <p:nvPr/>
        </p:nvSpPr>
        <p:spPr>
          <a:xfrm>
            <a:off x="530860" y="2637790"/>
            <a:ext cx="8082280" cy="953135"/>
          </a:xfrm>
          <a:prstGeom prst="rect">
            <a:avLst/>
          </a:prstGeom>
          <a:noFill/>
        </p:spPr>
        <p:txBody>
          <a:bodyPr wrap="square" rtlCol="0">
            <a:spAutoFit/>
          </a:bodyPr>
          <a:p>
            <a:r>
              <a:rPr lang="en-US" altLang="zh-CN" sz="2800" b="1"/>
              <a:t>     </a:t>
            </a:r>
            <a:r>
              <a:rPr lang="zh-CN" altLang="en-US" sz="2800" b="1"/>
              <a:t>本周六在班主任带领下组织本班同学到更新社区宣传禁毒知识</a:t>
            </a:r>
            <a:endParaRPr lang="zh-CN" altLang="en-US" sz="2800" b="1"/>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FBFB11"/>
            </a:gs>
            <a:gs pos="100000">
              <a:srgbClr val="838309"/>
            </a:gs>
          </a:gsLst>
          <a:lin scaled="0"/>
        </a:gradFill>
        <a:effectLst/>
      </p:bgPr>
    </p:bg>
    <p:spTree>
      <p:nvGrpSpPr>
        <p:cNvPr id="1" name=""/>
        <p:cNvGrpSpPr/>
        <p:nvPr/>
      </p:nvGrpSpPr>
      <p:grpSpPr/>
      <p:pic>
        <p:nvPicPr>
          <p:cNvPr id="2" name="作业背景音乐班得瑞---Spring《春野》_藏书票的设计与制作">
            <a:hlinkClick r:id="" action="ppaction://media"/>
          </p:cNvPr>
          <p:cNvPicPr/>
          <p:nvPr>
            <p:custDataLst>
              <p:tags r:id="rId1"/>
            </p:custDataLst>
          </p:nvPr>
        </p:nvPicPr>
        <p:blipFill>
          <a:blip r:embed="rId2"/>
          <a:stretch>
            <a:fillRect/>
          </a:stretch>
        </p:blipFill>
        <p:spPr>
          <a:xfrm>
            <a:off x="8589963" y="6324600"/>
            <a:ext cx="457200" cy="457200"/>
          </a:xfrm>
          <a:prstGeom prst="rect">
            <a:avLst/>
          </a:prstGeom>
          <a:noFill/>
          <a:ln w="9525">
            <a:noFill/>
          </a:ln>
        </p:spPr>
      </p:pic>
      <p:sp>
        <p:nvSpPr>
          <p:cNvPr id="3" name="文本框 2"/>
          <p:cNvSpPr txBox="1"/>
          <p:nvPr/>
        </p:nvSpPr>
        <p:spPr>
          <a:xfrm>
            <a:off x="471805" y="949960"/>
            <a:ext cx="8408035" cy="368300"/>
          </a:xfrm>
          <a:prstGeom prst="rect">
            <a:avLst/>
          </a:prstGeom>
          <a:noFill/>
        </p:spPr>
        <p:txBody>
          <a:bodyPr wrap="square" rtlCol="0">
            <a:spAutoFit/>
          </a:bodyPr>
          <a:p>
            <a:pPr algn="l"/>
            <a:r>
              <a:rPr lang="en-US" altLang="zh-CN"/>
              <a:t>     </a:t>
            </a:r>
            <a:endParaRPr lang="zh-CN" altLang="en-US" sz="1600"/>
          </a:p>
        </p:txBody>
      </p:sp>
      <p:sp>
        <p:nvSpPr>
          <p:cNvPr id="4" name="文本框 3"/>
          <p:cNvSpPr txBox="1"/>
          <p:nvPr/>
        </p:nvSpPr>
        <p:spPr>
          <a:xfrm>
            <a:off x="2816225" y="1248410"/>
            <a:ext cx="3796030" cy="2553335"/>
          </a:xfrm>
          <a:prstGeom prst="rect">
            <a:avLst/>
          </a:prstGeom>
          <a:noFill/>
        </p:spPr>
        <p:txBody>
          <a:bodyPr wrap="none" rtlCol="0">
            <a:spAutoFit/>
          </a:bodyPr>
          <a:p>
            <a:r>
              <a:rPr lang="zh-CN" altLang="en-US" sz="8000">
                <a:solidFill>
                  <a:srgbClr val="00B0F0"/>
                </a:solidFill>
              </a:rPr>
              <a:t>同学们</a:t>
            </a:r>
            <a:endParaRPr lang="zh-CN" altLang="en-US" sz="8000">
              <a:solidFill>
                <a:srgbClr val="00B0F0"/>
              </a:solidFill>
            </a:endParaRPr>
          </a:p>
          <a:p>
            <a:r>
              <a:rPr lang="zh-CN" altLang="en-US" sz="8000">
                <a:solidFill>
                  <a:srgbClr val="00B0F0"/>
                </a:solidFill>
              </a:rPr>
              <a:t>  再见！</a:t>
            </a:r>
            <a:endParaRPr lang="zh-CN" altLang="en-US" sz="8000">
              <a:solidFill>
                <a:srgbClr val="00B0F0"/>
              </a:solidFill>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内容占位符 1"/>
          <p:cNvSpPr>
            <a:spLocks noGrp="1"/>
          </p:cNvSpPr>
          <p:nvPr>
            <p:ph sz="quarter" idx="13"/>
          </p:nvPr>
        </p:nvSpPr>
        <p:spPr>
          <a:xfrm>
            <a:off x="-3175" y="-2540"/>
            <a:ext cx="2935605" cy="1045845"/>
          </a:xfrm>
        </p:spPr>
        <p:txBody>
          <a:bodyPr/>
          <a:p>
            <a:pPr marL="0" indent="0" algn="l">
              <a:buNone/>
            </a:pPr>
            <a:r>
              <a:rPr lang="en-US" altLang="zh-CN" sz="1400">
                <a:latin typeface="华文彩云" panose="02010800040101010101" pitchFamily="2" charset="-122"/>
                <a:ea typeface="华文彩云" panose="02010800040101010101" pitchFamily="2" charset="-122"/>
              </a:rPr>
              <a:t> </a:t>
            </a:r>
            <a:r>
              <a:rPr lang="zh-CN" altLang="en-US" sz="4800" b="1">
                <a:solidFill>
                  <a:schemeClr val="tx1"/>
                </a:solidFill>
                <a:latin typeface="华文琥珀" panose="02010800040101010101" charset="-122"/>
                <a:ea typeface="华文琥珀" panose="02010800040101010101" charset="-122"/>
              </a:rPr>
              <a:t>教学目的</a:t>
            </a:r>
            <a:endParaRPr lang="zh-CN" altLang="en-US" sz="4800" b="1" i="1">
              <a:solidFill>
                <a:schemeClr val="tx1"/>
              </a:solidFill>
              <a:uFillTx/>
              <a:latin typeface="华文琥珀" panose="02010800040101010101" charset="-122"/>
              <a:ea typeface="华文琥珀" panose="02010800040101010101" charset="-122"/>
            </a:endParaRPr>
          </a:p>
        </p:txBody>
      </p:sp>
      <p:sp>
        <p:nvSpPr>
          <p:cNvPr id="3074" name="WordArt 4"/>
          <p:cNvSpPr>
            <a:spLocks noTextEdit="1"/>
          </p:cNvSpPr>
          <p:nvPr/>
        </p:nvSpPr>
        <p:spPr>
          <a:xfrm>
            <a:off x="466090" y="2362200"/>
            <a:ext cx="7081838" cy="1749425"/>
          </a:xfrm>
          <a:prstGeom prst="rect">
            <a:avLst/>
          </a:prstGeom>
        </p:spPr>
        <p:txBody>
          <a:bodyPr wrap="none" fromWordArt="1">
            <a:prstTxWarp prst="textArchUp">
              <a:avLst>
                <a:gd name="adj" fmla="val 10800015"/>
              </a:avLst>
            </a:prstTxWarp>
            <a:normAutofit/>
          </a:bodyPr>
          <a:p>
            <a:pPr algn="ctr"/>
            <a:endParaRPr lang="zh-CN" altLang="en-US" sz="4400" b="1">
              <a:ln w="9525" cap="flat" cmpd="sng">
                <a:solidFill>
                  <a:srgbClr val="000000"/>
                </a:solidFill>
                <a:prstDash val="solid"/>
                <a:round/>
                <a:headEnd type="none" w="med" len="med"/>
                <a:tailEnd type="none" w="med" len="med"/>
              </a:ln>
              <a:solidFill>
                <a:srgbClr val="000080"/>
              </a:solidFill>
              <a:latin typeface="宋体" panose="02010600030101010101" pitchFamily="2" charset="-122"/>
              <a:ea typeface="宋体" panose="02010600030101010101" pitchFamily="2" charset="-122"/>
            </a:endParaRPr>
          </a:p>
        </p:txBody>
      </p:sp>
      <p:sp>
        <p:nvSpPr>
          <p:cNvPr id="3" name="文本框 2"/>
          <p:cNvSpPr txBox="1"/>
          <p:nvPr/>
        </p:nvSpPr>
        <p:spPr>
          <a:xfrm>
            <a:off x="325755" y="1043305"/>
            <a:ext cx="5201285" cy="706755"/>
          </a:xfrm>
          <a:prstGeom prst="rect">
            <a:avLst/>
          </a:prstGeom>
          <a:noFill/>
        </p:spPr>
        <p:txBody>
          <a:bodyPr wrap="none" rtlCol="0">
            <a:spAutoFit/>
          </a:bodyPr>
          <a:p>
            <a:r>
              <a:rPr lang="en-US" altLang="zh-CN" sz="4000" b="1">
                <a:solidFill>
                  <a:srgbClr val="FF0000"/>
                </a:solidFill>
              </a:rPr>
              <a:t>1.</a:t>
            </a:r>
            <a:r>
              <a:rPr lang="zh-CN" altLang="en-US" sz="4000" b="1">
                <a:solidFill>
                  <a:srgbClr val="FF0000"/>
                </a:solidFill>
              </a:rPr>
              <a:t>了解常见毒品的种类</a:t>
            </a:r>
            <a:endParaRPr lang="zh-CN" altLang="en-US" sz="4000" b="1">
              <a:solidFill>
                <a:srgbClr val="FF0000"/>
              </a:solidFill>
            </a:endParaRPr>
          </a:p>
        </p:txBody>
      </p:sp>
      <p:sp>
        <p:nvSpPr>
          <p:cNvPr id="4" name="文本框 3"/>
          <p:cNvSpPr txBox="1"/>
          <p:nvPr/>
        </p:nvSpPr>
        <p:spPr>
          <a:xfrm>
            <a:off x="325755" y="2232660"/>
            <a:ext cx="4558665" cy="706755"/>
          </a:xfrm>
          <a:prstGeom prst="rect">
            <a:avLst/>
          </a:prstGeom>
          <a:noFill/>
        </p:spPr>
        <p:txBody>
          <a:bodyPr wrap="square" rtlCol="0">
            <a:spAutoFit/>
          </a:bodyPr>
          <a:p>
            <a:r>
              <a:rPr lang="en-US" altLang="zh-CN" sz="4000" b="1">
                <a:solidFill>
                  <a:srgbClr val="FF0000"/>
                </a:solidFill>
              </a:rPr>
              <a:t>2.</a:t>
            </a:r>
            <a:r>
              <a:rPr lang="zh-CN" altLang="en-US" sz="4000" b="1">
                <a:solidFill>
                  <a:srgbClr val="FF0000"/>
                </a:solidFill>
              </a:rPr>
              <a:t>知道毒品的危害</a:t>
            </a:r>
            <a:endParaRPr lang="zh-CN" altLang="en-US" sz="4000" b="1">
              <a:solidFill>
                <a:srgbClr val="FF0000"/>
              </a:solidFill>
            </a:endParaRPr>
          </a:p>
        </p:txBody>
      </p:sp>
      <p:sp>
        <p:nvSpPr>
          <p:cNvPr id="5" name="文本框 4"/>
          <p:cNvSpPr txBox="1"/>
          <p:nvPr/>
        </p:nvSpPr>
        <p:spPr>
          <a:xfrm>
            <a:off x="467995" y="3326130"/>
            <a:ext cx="5201285" cy="706755"/>
          </a:xfrm>
          <a:prstGeom prst="rect">
            <a:avLst/>
          </a:prstGeom>
          <a:noFill/>
        </p:spPr>
        <p:txBody>
          <a:bodyPr wrap="none" rtlCol="0">
            <a:spAutoFit/>
          </a:bodyPr>
          <a:p>
            <a:r>
              <a:rPr lang="en-US" altLang="zh-CN" sz="4000">
                <a:solidFill>
                  <a:srgbClr val="FF0000"/>
                </a:solidFill>
              </a:rPr>
              <a:t>3</a:t>
            </a:r>
            <a:r>
              <a:rPr lang="en-US" altLang="zh-CN" sz="4000" b="1">
                <a:solidFill>
                  <a:srgbClr val="FF0000"/>
                </a:solidFill>
              </a:rPr>
              <a:t>.</a:t>
            </a:r>
            <a:r>
              <a:rPr lang="zh-CN" altLang="en-US" sz="4000" b="1">
                <a:solidFill>
                  <a:srgbClr val="FF0000"/>
                </a:solidFill>
              </a:rPr>
              <a:t>掌握预防毒品的方法</a:t>
            </a:r>
            <a:endParaRPr lang="zh-CN" altLang="en-US" sz="4000" b="1">
              <a:solidFill>
                <a:srgbClr val="FF0000"/>
              </a:solidFill>
            </a:endParaRPr>
          </a:p>
        </p:txBody>
      </p:sp>
      <p:sp>
        <p:nvSpPr>
          <p:cNvPr id="6" name="文本框 5"/>
          <p:cNvSpPr txBox="1"/>
          <p:nvPr/>
        </p:nvSpPr>
        <p:spPr>
          <a:xfrm>
            <a:off x="325755" y="4552315"/>
            <a:ext cx="8813800" cy="1322070"/>
          </a:xfrm>
          <a:prstGeom prst="rect">
            <a:avLst/>
          </a:prstGeom>
          <a:noFill/>
        </p:spPr>
        <p:txBody>
          <a:bodyPr wrap="square" rtlCol="0">
            <a:spAutoFit/>
          </a:bodyPr>
          <a:p>
            <a:r>
              <a:rPr lang="en-US" altLang="zh-CN" sz="4000" b="1">
                <a:solidFill>
                  <a:srgbClr val="FF0000"/>
                </a:solidFill>
              </a:rPr>
              <a:t>4.</a:t>
            </a:r>
            <a:r>
              <a:rPr lang="zh-CN" altLang="en-US" sz="4000" b="1">
                <a:solidFill>
                  <a:srgbClr val="FF0000"/>
                </a:solidFill>
              </a:rPr>
              <a:t>树立正确的人生观、价值观，增强自我保护意识和能力</a:t>
            </a:r>
            <a:r>
              <a:rPr lang="en-US" altLang="zh-CN" sz="4000" b="1">
                <a:solidFill>
                  <a:srgbClr val="FF0000"/>
                </a:solidFill>
              </a:rPr>
              <a:t>.</a:t>
            </a:r>
            <a:endParaRPr lang="en-US" altLang="zh-CN" sz="4000" b="1">
              <a:solidFill>
                <a:srgbClr val="FF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FBFB11"/>
            </a:gs>
            <a:gs pos="100000">
              <a:srgbClr val="838309"/>
            </a:gs>
          </a:gsLst>
          <a:lin scaled="0"/>
        </a:gradFill>
        <a:effectLst/>
      </p:bgPr>
    </p:bg>
    <p:spTree>
      <p:nvGrpSpPr>
        <p:cNvPr id="1" name=""/>
        <p:cNvGrpSpPr/>
        <p:nvPr/>
      </p:nvGrpSpPr>
      <p:grpSpPr/>
      <p:sp>
        <p:nvSpPr>
          <p:cNvPr id="6145" name="Rectangle 2"/>
          <p:cNvSpPr>
            <a:spLocks noGrp="1"/>
          </p:cNvSpPr>
          <p:nvPr>
            <p:ph type="title"/>
          </p:nvPr>
        </p:nvSpPr>
        <p:spPr>
          <a:xfrm>
            <a:off x="361315" y="124460"/>
            <a:ext cx="7730490" cy="441960"/>
          </a:xfrm>
        </p:spPr>
        <p:txBody>
          <a:bodyPr vert="horz" wrap="square" lIns="91440" tIns="45720" rIns="91440" bIns="45720" anchor="ctr"/>
          <a:p>
            <a:pPr eaLnBrk="1" hangingPunct="1"/>
            <a:r>
              <a:rPr lang="zh-CN" altLang="en-US" sz="2800" b="1" dirty="0">
                <a:solidFill>
                  <a:srgbClr val="000099"/>
                </a:solidFill>
                <a:latin typeface="楷体" panose="02010609060101010101" pitchFamily="49" charset="-122"/>
                <a:ea typeface="楷体" panose="02010609060101010101" pitchFamily="49" charset="-122"/>
              </a:rPr>
              <a:t>请你观察：</a:t>
            </a:r>
            <a:endParaRPr lang="zh-CN" altLang="en-US" sz="2800" b="1" dirty="0">
              <a:solidFill>
                <a:srgbClr val="000099"/>
              </a:solidFill>
              <a:latin typeface="楷体" panose="02010609060101010101" pitchFamily="49" charset="-122"/>
              <a:ea typeface="楷体" panose="02010609060101010101" pitchFamily="49" charset="-122"/>
            </a:endParaRPr>
          </a:p>
        </p:txBody>
      </p:sp>
      <p:sp>
        <p:nvSpPr>
          <p:cNvPr id="9" name="Rectangle 2"/>
          <p:cNvSpPr>
            <a:spLocks noGrp="1"/>
          </p:cNvSpPr>
          <p:nvPr/>
        </p:nvSpPr>
        <p:spPr>
          <a:xfrm>
            <a:off x="7858760" y="5837555"/>
            <a:ext cx="535940" cy="735330"/>
          </a:xfrm>
          <a:prstGeom prst="rect">
            <a:avLst/>
          </a:prstGeom>
          <a:noFill/>
          <a:ln>
            <a:noFill/>
          </a:ln>
        </p:spPr>
        <p:txBody>
          <a:bodyPr vert="horz" wrap="square" lIns="91440" tIns="45720" rIns="91440" bIns="45720" numCol="1" anchor="ctr" anchorCtr="0" compatLnSpc="1"/>
          <a:lstStyle>
            <a:lvl1pPr marL="0" marR="0" algn="l" defTabSz="914400" rtl="0" eaLnBrk="1" fontAlgn="auto" latinLnBrk="0" hangingPunct="1">
              <a:lnSpc>
                <a:spcPct val="100000"/>
              </a:lnSpc>
              <a:spcBef>
                <a:spcPct val="0"/>
              </a:spcBef>
              <a:spcAft>
                <a:spcPct val="0"/>
              </a:spcAft>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2pPr>
            <a:lvl3pPr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3pPr>
            <a:lvl4pPr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4pPr>
            <a:lvl5pPr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5pPr>
            <a:lvl6pPr marL="457200"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6pPr>
            <a:lvl7pPr marL="914400"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7pPr>
            <a:lvl8pPr marL="1371600"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8pPr>
            <a:lvl9pPr marL="1828800"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9pPr>
          </a:lstStyle>
          <a:p>
            <a:pPr eaLnBrk="1" hangingPunct="1"/>
            <a:endParaRPr lang="zh-CN" altLang="en-US" b="1" dirty="0">
              <a:solidFill>
                <a:srgbClr val="000099"/>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1"/>
          <a:stretch>
            <a:fillRect/>
          </a:stretch>
        </p:blipFill>
        <p:spPr>
          <a:xfrm>
            <a:off x="1253490" y="566420"/>
            <a:ext cx="6100445" cy="2563495"/>
          </a:xfrm>
          <a:prstGeom prst="rect">
            <a:avLst/>
          </a:prstGeom>
        </p:spPr>
      </p:pic>
      <p:sp>
        <p:nvSpPr>
          <p:cNvPr id="16" name="文本框 15"/>
          <p:cNvSpPr txBox="1"/>
          <p:nvPr/>
        </p:nvSpPr>
        <p:spPr>
          <a:xfrm>
            <a:off x="438785" y="1784985"/>
            <a:ext cx="459740" cy="777240"/>
          </a:xfrm>
          <a:prstGeom prst="rect">
            <a:avLst/>
          </a:prstGeom>
          <a:noFill/>
        </p:spPr>
        <p:txBody>
          <a:bodyPr vert="eaVert" wrap="none" rtlCol="0">
            <a:spAutoFit/>
          </a:bodyPr>
          <a:p>
            <a:r>
              <a:rPr lang="zh-CN" altLang="en-US"/>
              <a:t>吸毒前</a:t>
            </a:r>
            <a:endParaRPr lang="zh-CN" altLang="en-US"/>
          </a:p>
        </p:txBody>
      </p:sp>
      <p:sp>
        <p:nvSpPr>
          <p:cNvPr id="17" name="文本框 16"/>
          <p:cNvSpPr txBox="1"/>
          <p:nvPr/>
        </p:nvSpPr>
        <p:spPr>
          <a:xfrm>
            <a:off x="7720330" y="1878330"/>
            <a:ext cx="459740" cy="777240"/>
          </a:xfrm>
          <a:prstGeom prst="rect">
            <a:avLst/>
          </a:prstGeom>
          <a:noFill/>
        </p:spPr>
        <p:txBody>
          <a:bodyPr vert="eaVert" wrap="square" rtlCol="0">
            <a:spAutoFit/>
          </a:bodyPr>
          <a:p>
            <a:r>
              <a:rPr lang="zh-CN" altLang="en-US"/>
              <a:t>吸毒后</a:t>
            </a:r>
            <a:endParaRPr lang="zh-CN" altLang="en-US"/>
          </a:p>
        </p:txBody>
      </p:sp>
      <p:pic>
        <p:nvPicPr>
          <p:cNvPr id="18" name="图片 17"/>
          <p:cNvPicPr>
            <a:picLocks noChangeAspect="1"/>
          </p:cNvPicPr>
          <p:nvPr/>
        </p:nvPicPr>
        <p:blipFill>
          <a:blip r:embed="rId2"/>
          <a:stretch>
            <a:fillRect/>
          </a:stretch>
        </p:blipFill>
        <p:spPr>
          <a:xfrm>
            <a:off x="981710" y="3129915"/>
            <a:ext cx="2686050" cy="2860040"/>
          </a:xfrm>
          <a:prstGeom prst="rect">
            <a:avLst/>
          </a:prstGeom>
        </p:spPr>
      </p:pic>
      <p:pic>
        <p:nvPicPr>
          <p:cNvPr id="19" name="图片 18"/>
          <p:cNvPicPr>
            <a:picLocks noChangeAspect="1"/>
          </p:cNvPicPr>
          <p:nvPr/>
        </p:nvPicPr>
        <p:blipFill>
          <a:blip r:embed="rId3"/>
          <a:stretch>
            <a:fillRect/>
          </a:stretch>
        </p:blipFill>
        <p:spPr>
          <a:xfrm>
            <a:off x="3723640" y="3129915"/>
            <a:ext cx="3996690" cy="2860040"/>
          </a:xfrm>
          <a:prstGeom prst="rect">
            <a:avLst/>
          </a:prstGeom>
        </p:spPr>
      </p:pic>
      <p:sp>
        <p:nvSpPr>
          <p:cNvPr id="20" name="文本框 19"/>
          <p:cNvSpPr txBox="1"/>
          <p:nvPr/>
        </p:nvSpPr>
        <p:spPr>
          <a:xfrm>
            <a:off x="7846060" y="4112895"/>
            <a:ext cx="459740" cy="1410335"/>
          </a:xfrm>
          <a:prstGeom prst="rect">
            <a:avLst/>
          </a:prstGeom>
          <a:noFill/>
        </p:spPr>
        <p:txBody>
          <a:bodyPr vert="eaVert" wrap="square" rtlCol="0">
            <a:spAutoFit/>
          </a:bodyPr>
          <a:p>
            <a:r>
              <a:rPr lang="zh-CN" altLang="en-US"/>
              <a:t>长期吸毒者</a:t>
            </a:r>
            <a:endParaRPr lang="zh-CN" altLang="en-US"/>
          </a:p>
        </p:txBody>
      </p:sp>
      <p:sp>
        <p:nvSpPr>
          <p:cNvPr id="2" name="Rectangle 2"/>
          <p:cNvSpPr>
            <a:spLocks noGrp="1"/>
          </p:cNvSpPr>
          <p:nvPr/>
        </p:nvSpPr>
        <p:spPr>
          <a:xfrm>
            <a:off x="438785" y="6130925"/>
            <a:ext cx="7730490" cy="441960"/>
          </a:xfrm>
          <a:prstGeom prst="rect">
            <a:avLst/>
          </a:prstGeom>
          <a:noFill/>
          <a:ln>
            <a:noFill/>
          </a:ln>
        </p:spPr>
        <p:txBody>
          <a:bodyPr vert="horz" wrap="square" lIns="91440" tIns="45720" rIns="91440" bIns="45720" numCol="1" anchor="ctr" anchorCtr="0" compatLnSpc="1"/>
          <a:lstStyle>
            <a:lvl1pPr marL="0" marR="0" algn="l" defTabSz="914400" rtl="0" eaLnBrk="1" fontAlgn="auto" latinLnBrk="0" hangingPunct="1">
              <a:lnSpc>
                <a:spcPct val="100000"/>
              </a:lnSpc>
              <a:spcBef>
                <a:spcPct val="0"/>
              </a:spcBef>
              <a:spcAft>
                <a:spcPct val="0"/>
              </a:spcAft>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2pPr>
            <a:lvl3pPr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3pPr>
            <a:lvl4pPr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4pPr>
            <a:lvl5pPr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5pPr>
            <a:lvl6pPr marL="457200"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6pPr>
            <a:lvl7pPr marL="914400"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7pPr>
            <a:lvl8pPr marL="1371600"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8pPr>
            <a:lvl9pPr marL="1828800"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9pPr>
          </a:lstStyle>
          <a:p>
            <a:pPr eaLnBrk="1" hangingPunct="1"/>
            <a:r>
              <a:rPr lang="zh-CN" altLang="en-US" sz="3200" dirty="0">
                <a:solidFill>
                  <a:srgbClr val="000099"/>
                </a:solidFill>
                <a:latin typeface="楷体" panose="02010609060101010101" pitchFamily="49" charset="-122"/>
                <a:ea typeface="楷体" panose="02010609060101010101" pitchFamily="49" charset="-122"/>
              </a:rPr>
              <a:t>请你谈谈有何感想</a:t>
            </a:r>
            <a:r>
              <a:rPr lang="en-US" altLang="zh-CN" sz="3200" dirty="0">
                <a:solidFill>
                  <a:srgbClr val="000099"/>
                </a:solidFill>
                <a:latin typeface="楷体" panose="02010609060101010101" pitchFamily="49" charset="-122"/>
                <a:ea typeface="楷体" panose="02010609060101010101" pitchFamily="49" charset="-122"/>
              </a:rPr>
              <a:t>?</a:t>
            </a:r>
            <a:endParaRPr lang="en-US" altLang="zh-CN" sz="3200" dirty="0">
              <a:solidFill>
                <a:srgbClr val="000099"/>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500" fill="hold">
                                          <p:stCondLst>
                                            <p:cond delay="0"/>
                                          </p:stCondLst>
                                        </p:cTn>
                                        <p:tgtEl>
                                          <p:spTgt spid="13"/>
                                        </p:tgtEl>
                                        <p:attrNameLst>
                                          <p:attrName>style.visibility</p:attrName>
                                        </p:attrNameLst>
                                      </p:cBhvr>
                                      <p:to>
                                        <p:strVal val="visible"/>
                                      </p:to>
                                    </p:set>
                                    <p:animEffect transition="in" filter="box(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ppt_x"/>
                                          </p:val>
                                        </p:tav>
                                        <p:tav tm="100000">
                                          <p:val>
                                            <p:strVal val="#ppt_x"/>
                                          </p:val>
                                        </p:tav>
                                      </p:tavLst>
                                    </p:anim>
                                    <p:anim calcmode="lin" valueType="num">
                                      <p:cBhvr additive="base">
                                        <p:cTn id="1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barn(inVertical)">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500" fill="hold">
                                          <p:stCondLst>
                                            <p:cond delay="0"/>
                                          </p:stCondLst>
                                        </p:cTn>
                                        <p:tgtEl>
                                          <p:spTgt spid="17"/>
                                        </p:tgtEl>
                                        <p:attrNameLst>
                                          <p:attrName>style.visibility</p:attrName>
                                        </p:attrNameLst>
                                      </p:cBhvr>
                                      <p:to>
                                        <p:strVal val="visible"/>
                                      </p:to>
                                    </p:set>
                                    <p:animEffect transition="in" filter="wheel(1)">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500" fill="hold">
                                          <p:stCondLst>
                                            <p:cond delay="0"/>
                                          </p:stCondLst>
                                        </p:cTn>
                                        <p:tgtEl>
                                          <p:spTgt spid="20"/>
                                        </p:tgtEl>
                                        <p:attrNameLst>
                                          <p:attrName>style.visibility</p:attrName>
                                        </p:attrNameLst>
                                      </p:cBhvr>
                                      <p:to>
                                        <p:strVal val="visible"/>
                                      </p:to>
                                    </p:set>
                                    <p:animEffect transition="in" filter="wheel(1)">
                                      <p:cBhvr>
                                        <p:cTn id="28" dur="500"/>
                                        <p:tgtEl>
                                          <p:spTgt spid="20"/>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grpId="0" nodeType="clickEffect">
                                  <p:stCondLst>
                                    <p:cond delay="0"/>
                                  </p:stCondLst>
                                  <p:childTnLst>
                                    <p:set>
                                      <p:cBhvr>
                                        <p:cTn id="32" dur="500" fill="hold">
                                          <p:stCondLst>
                                            <p:cond delay="0"/>
                                          </p:stCondLst>
                                        </p:cTn>
                                        <p:tgtEl>
                                          <p:spTgt spid="2"/>
                                        </p:tgtEl>
                                        <p:attrNameLst>
                                          <p:attrName>style.visibility</p:attrName>
                                        </p:attrNameLst>
                                      </p:cBhvr>
                                      <p:to>
                                        <p:strVal val="visible"/>
                                      </p:to>
                                    </p:set>
                                    <p:animEffect transition="in" filter="diamond(in)">
                                      <p:cBhvr>
                                        <p:cTn id="33" dur="500"/>
                                        <p:tgtEl>
                                          <p:spTgt spid="2"/>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ppt_x"/>
                                          </p:val>
                                        </p:tav>
                                        <p:tav tm="100000">
                                          <p:val>
                                            <p:strVal val="#ppt_x"/>
                                          </p:val>
                                        </p:tav>
                                      </p:tavLst>
                                    </p:anim>
                                    <p:anim calcmode="lin" valueType="num">
                                      <p:cBhvr additive="base">
                                        <p:cTn id="3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P spid="2"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FBFB11"/>
            </a:gs>
            <a:gs pos="100000">
              <a:srgbClr val="838309"/>
            </a:gs>
          </a:gsLst>
          <a:lin scaled="0"/>
        </a:gradFill>
        <a:effectLst/>
      </p:bgPr>
    </p:bg>
    <p:spTree>
      <p:nvGrpSpPr>
        <p:cNvPr id="1" name=""/>
        <p:cNvGrpSpPr/>
        <p:nvPr/>
      </p:nvGrpSpPr>
      <p:grpSpPr/>
      <p:sp>
        <p:nvSpPr>
          <p:cNvPr id="9218" name="Rectangle 2"/>
          <p:cNvSpPr>
            <a:spLocks noGrp="1"/>
          </p:cNvSpPr>
          <p:nvPr>
            <p:ph type="title" idx="4294967295"/>
          </p:nvPr>
        </p:nvSpPr>
        <p:spPr>
          <a:xfrm>
            <a:off x="799465" y="5631180"/>
            <a:ext cx="2101850" cy="524510"/>
          </a:xfrm>
        </p:spPr>
        <p:txBody>
          <a:bodyPr vert="horz" wrap="square" lIns="91440" tIns="45720" rIns="91440" bIns="45720" anchor="ctr"/>
          <a:p>
            <a:pPr eaLnBrk="1" hangingPunct="1"/>
            <a:r>
              <a:rPr lang="zh-CN" altLang="en-US" sz="2800" b="1" dirty="0">
                <a:solidFill>
                  <a:srgbClr val="000099"/>
                </a:solidFill>
                <a:latin typeface="楷体" panose="02010609060101010101" pitchFamily="49" charset="-122"/>
                <a:ea typeface="楷体" panose="02010609060101010101" pitchFamily="49" charset="-122"/>
              </a:rPr>
              <a:t>罂粟花、果</a:t>
            </a:r>
            <a:endParaRPr lang="zh-CN" altLang="en-US" sz="2800" b="1" dirty="0">
              <a:solidFill>
                <a:srgbClr val="000099"/>
              </a:solidFill>
              <a:latin typeface="楷体" panose="02010609060101010101" pitchFamily="49" charset="-122"/>
              <a:ea typeface="楷体" panose="02010609060101010101" pitchFamily="49" charset="-122"/>
            </a:endParaRPr>
          </a:p>
        </p:txBody>
      </p:sp>
      <p:sp>
        <p:nvSpPr>
          <p:cNvPr id="12" name="Rectangle 2"/>
          <p:cNvSpPr>
            <a:spLocks noGrp="1"/>
          </p:cNvSpPr>
          <p:nvPr/>
        </p:nvSpPr>
        <p:spPr>
          <a:xfrm>
            <a:off x="6202045" y="5571490"/>
            <a:ext cx="1609725" cy="441960"/>
          </a:xfrm>
          <a:prstGeom prst="rect">
            <a:avLst/>
          </a:prstGeom>
          <a:noFill/>
          <a:ln>
            <a:noFill/>
          </a:ln>
        </p:spPr>
        <p:txBody>
          <a:bodyPr vert="horz" wrap="square" lIns="91440" tIns="45720" rIns="91440" bIns="45720" numCol="1" anchor="ctr" anchorCtr="0" compatLnSpc="1"/>
          <a:lstStyle>
            <a:lvl1pPr marL="0" marR="0" algn="l" defTabSz="914400" rtl="0" eaLnBrk="1" fontAlgn="auto" latinLnBrk="0" hangingPunct="1">
              <a:lnSpc>
                <a:spcPct val="100000"/>
              </a:lnSpc>
              <a:spcBef>
                <a:spcPct val="0"/>
              </a:spcBef>
              <a:spcAft>
                <a:spcPct val="0"/>
              </a:spcAft>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2pPr>
            <a:lvl3pPr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3pPr>
            <a:lvl4pPr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4pPr>
            <a:lvl5pPr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5pPr>
            <a:lvl6pPr marL="457200"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6pPr>
            <a:lvl7pPr marL="914400"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7pPr>
            <a:lvl8pPr marL="1371600"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8pPr>
            <a:lvl9pPr marL="1828800"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9pPr>
          </a:lstStyle>
          <a:p>
            <a:pPr eaLnBrk="1" hangingPunct="1"/>
            <a:r>
              <a:rPr lang="zh-CN" altLang="en-US" sz="2800" b="1" dirty="0">
                <a:solidFill>
                  <a:srgbClr val="000099"/>
                </a:solidFill>
                <a:latin typeface="楷体" panose="02010609060101010101" pitchFamily="49" charset="-122"/>
                <a:ea typeface="楷体" panose="02010609060101010101" pitchFamily="49" charset="-122"/>
              </a:rPr>
              <a:t>大麻</a:t>
            </a:r>
            <a:endParaRPr lang="zh-CN" altLang="en-US" sz="2800" b="1" dirty="0">
              <a:solidFill>
                <a:srgbClr val="000099"/>
              </a:solidFill>
              <a:latin typeface="楷体" panose="02010609060101010101" pitchFamily="49" charset="-122"/>
              <a:ea typeface="楷体" panose="02010609060101010101" pitchFamily="49" charset="-122"/>
            </a:endParaRPr>
          </a:p>
        </p:txBody>
      </p:sp>
      <p:sp>
        <p:nvSpPr>
          <p:cNvPr id="5" name="Rectangle 2"/>
          <p:cNvSpPr>
            <a:spLocks noGrp="1"/>
          </p:cNvSpPr>
          <p:nvPr/>
        </p:nvSpPr>
        <p:spPr>
          <a:xfrm>
            <a:off x="361315" y="255270"/>
            <a:ext cx="7730490" cy="441960"/>
          </a:xfrm>
          <a:prstGeom prst="rect">
            <a:avLst/>
          </a:prstGeom>
          <a:noFill/>
          <a:ln>
            <a:noFill/>
          </a:ln>
        </p:spPr>
        <p:txBody>
          <a:bodyPr vert="horz" wrap="square" lIns="91440" tIns="45720" rIns="91440" bIns="45720" numCol="1" anchor="ctr" anchorCtr="0" compatLnSpc="1"/>
          <a:lstStyle>
            <a:lvl1pPr marL="0" marR="0" algn="l" defTabSz="914400" rtl="0" eaLnBrk="1" fontAlgn="auto" latinLnBrk="0" hangingPunct="1">
              <a:lnSpc>
                <a:spcPct val="100000"/>
              </a:lnSpc>
              <a:spcBef>
                <a:spcPct val="0"/>
              </a:spcBef>
              <a:spcAft>
                <a:spcPct val="0"/>
              </a:spcAft>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2pPr>
            <a:lvl3pPr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3pPr>
            <a:lvl4pPr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4pPr>
            <a:lvl5pPr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5pPr>
            <a:lvl6pPr marL="457200"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6pPr>
            <a:lvl7pPr marL="914400"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7pPr>
            <a:lvl8pPr marL="1371600"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8pPr>
            <a:lvl9pPr marL="1828800"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9pPr>
          </a:lstStyle>
          <a:p>
            <a:pPr eaLnBrk="1" hangingPunct="1"/>
            <a:r>
              <a:rPr sz="2800" b="1" dirty="0">
                <a:solidFill>
                  <a:srgbClr val="000099"/>
                </a:solidFill>
                <a:latin typeface="楷体" panose="02010609060101010101" pitchFamily="49" charset="-122"/>
                <a:ea typeface="楷体" panose="02010609060101010101" pitchFamily="49" charset="-122"/>
              </a:rPr>
              <a:t>你认识下列这些东西吗</a:t>
            </a:r>
            <a:r>
              <a:rPr lang="en-US" altLang="zh-CN" sz="2800" b="1" dirty="0">
                <a:solidFill>
                  <a:srgbClr val="000099"/>
                </a:solidFill>
                <a:latin typeface="楷体" panose="02010609060101010101" pitchFamily="49" charset="-122"/>
                <a:ea typeface="楷体" panose="02010609060101010101" pitchFamily="49" charset="-122"/>
              </a:rPr>
              <a:t>?</a:t>
            </a:r>
            <a:endParaRPr lang="en-US" altLang="zh-CN" sz="2800" b="1" dirty="0">
              <a:solidFill>
                <a:srgbClr val="000099"/>
              </a:solidFill>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a:stretch>
            <a:fillRect/>
          </a:stretch>
        </p:blipFill>
        <p:spPr>
          <a:xfrm>
            <a:off x="411480" y="799465"/>
            <a:ext cx="3789680" cy="4641850"/>
          </a:xfrm>
          <a:prstGeom prst="rect">
            <a:avLst/>
          </a:prstGeom>
        </p:spPr>
      </p:pic>
      <p:pic>
        <p:nvPicPr>
          <p:cNvPr id="4" name="图片 3"/>
          <p:cNvPicPr>
            <a:picLocks noChangeAspect="1"/>
          </p:cNvPicPr>
          <p:nvPr/>
        </p:nvPicPr>
        <p:blipFill>
          <a:blip r:embed="rId2"/>
          <a:stretch>
            <a:fillRect/>
          </a:stretch>
        </p:blipFill>
        <p:spPr>
          <a:xfrm>
            <a:off x="4511675" y="734060"/>
            <a:ext cx="3910965" cy="477202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plus(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plus(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218"/>
                                        </p:tgtEl>
                                        <p:attrNameLst>
                                          <p:attrName>style.visibility</p:attrName>
                                        </p:attrNameLst>
                                      </p:cBhvr>
                                      <p:to>
                                        <p:strVal val="visible"/>
                                      </p:to>
                                    </p:set>
                                    <p:anim calcmode="lin" valueType="num">
                                      <p:cBhvr additive="base">
                                        <p:cTn id="17" dur="500" fill="hold"/>
                                        <p:tgtEl>
                                          <p:spTgt spid="9218"/>
                                        </p:tgtEl>
                                        <p:attrNameLst>
                                          <p:attrName>ppt_x</p:attrName>
                                        </p:attrNameLst>
                                      </p:cBhvr>
                                      <p:tavLst>
                                        <p:tav tm="0">
                                          <p:val>
                                            <p:strVal val="#ppt_x"/>
                                          </p:val>
                                        </p:tav>
                                        <p:tav tm="100000">
                                          <p:val>
                                            <p:strVal val="#ppt_x"/>
                                          </p:val>
                                        </p:tav>
                                      </p:tavLst>
                                    </p:anim>
                                    <p:anim calcmode="lin" valueType="num">
                                      <p:cBhvr additive="base">
                                        <p:cTn id="18"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FBFB11"/>
            </a:gs>
            <a:gs pos="100000">
              <a:srgbClr val="838309"/>
            </a:gs>
          </a:gsLst>
          <a:lin scaled="0"/>
        </a:gradFill>
        <a:effectLst/>
      </p:bgPr>
    </p:bg>
    <p:spTree>
      <p:nvGrpSpPr>
        <p:cNvPr id="1" name=""/>
        <p:cNvGrpSpPr/>
        <p:nvPr/>
      </p:nvGrpSpPr>
      <p:grpSpPr/>
      <p:sp>
        <p:nvSpPr>
          <p:cNvPr id="11266" name="Rectangle 2"/>
          <p:cNvSpPr>
            <a:spLocks noGrp="1"/>
          </p:cNvSpPr>
          <p:nvPr>
            <p:ph type="title" idx="4294967295"/>
          </p:nvPr>
        </p:nvSpPr>
        <p:spPr>
          <a:xfrm>
            <a:off x="1240790" y="3599180"/>
            <a:ext cx="1504315" cy="539750"/>
          </a:xfrm>
        </p:spPr>
        <p:txBody>
          <a:bodyPr vert="horz" wrap="square" lIns="91440" tIns="45720" rIns="91440" bIns="45720" anchor="ctr"/>
          <a:p>
            <a:pPr eaLnBrk="1" hangingPunct="1"/>
            <a:r>
              <a:rPr lang="zh-CN" altLang="en-US" sz="2800" b="0" dirty="0">
                <a:solidFill>
                  <a:srgbClr val="000099"/>
                </a:solidFill>
                <a:latin typeface="楷体" panose="02010609060101010101" pitchFamily="49" charset="-122"/>
                <a:ea typeface="楷体" panose="02010609060101010101" pitchFamily="49" charset="-122"/>
              </a:rPr>
              <a:t>摇头丸</a:t>
            </a:r>
            <a:endParaRPr lang="zh-CN" altLang="en-US" sz="2800" b="0" dirty="0">
              <a:solidFill>
                <a:srgbClr val="000099"/>
              </a:solidFill>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1"/>
          <a:stretch>
            <a:fillRect/>
          </a:stretch>
        </p:blipFill>
        <p:spPr>
          <a:xfrm>
            <a:off x="68580" y="443230"/>
            <a:ext cx="3993515" cy="3222625"/>
          </a:xfrm>
          <a:prstGeom prst="rect">
            <a:avLst/>
          </a:prstGeom>
        </p:spPr>
      </p:pic>
      <p:pic>
        <p:nvPicPr>
          <p:cNvPr id="3" name="图片 2"/>
          <p:cNvPicPr>
            <a:picLocks noChangeAspect="1"/>
          </p:cNvPicPr>
          <p:nvPr/>
        </p:nvPicPr>
        <p:blipFill>
          <a:blip r:embed="rId2"/>
          <a:stretch>
            <a:fillRect/>
          </a:stretch>
        </p:blipFill>
        <p:spPr>
          <a:xfrm>
            <a:off x="4168775" y="443230"/>
            <a:ext cx="4236085" cy="3038475"/>
          </a:xfrm>
          <a:prstGeom prst="rect">
            <a:avLst/>
          </a:prstGeom>
        </p:spPr>
      </p:pic>
      <p:pic>
        <p:nvPicPr>
          <p:cNvPr id="4" name="图片 3"/>
          <p:cNvPicPr>
            <a:picLocks noChangeAspect="1"/>
          </p:cNvPicPr>
          <p:nvPr/>
        </p:nvPicPr>
        <p:blipFill>
          <a:blip r:embed="rId3"/>
          <a:stretch>
            <a:fillRect/>
          </a:stretch>
        </p:blipFill>
        <p:spPr>
          <a:xfrm>
            <a:off x="1838960" y="4138930"/>
            <a:ext cx="4040505" cy="2386330"/>
          </a:xfrm>
          <a:prstGeom prst="rect">
            <a:avLst/>
          </a:prstGeom>
        </p:spPr>
      </p:pic>
      <p:sp>
        <p:nvSpPr>
          <p:cNvPr id="5" name="Rectangle 2"/>
          <p:cNvSpPr>
            <a:spLocks noGrp="1"/>
          </p:cNvSpPr>
          <p:nvPr/>
        </p:nvSpPr>
        <p:spPr>
          <a:xfrm>
            <a:off x="5400675" y="3599180"/>
            <a:ext cx="1504315" cy="465455"/>
          </a:xfrm>
          <a:prstGeom prst="rect">
            <a:avLst/>
          </a:prstGeom>
          <a:noFill/>
          <a:ln>
            <a:noFill/>
          </a:ln>
        </p:spPr>
        <p:txBody>
          <a:bodyPr vert="horz" wrap="square" lIns="91440" tIns="45720" rIns="91440" bIns="45720" numCol="1" anchor="ctr" anchorCtr="0" compatLnSpc="1"/>
          <a:lstStyle>
            <a:lvl1pPr algn="l" rtl="0" eaLnBrk="1" fontAlgn="base" hangingPunct="1">
              <a:spcBef>
                <a:spcPct val="0"/>
              </a:spcBef>
              <a:spcAft>
                <a:spcPct val="0"/>
              </a:spcAft>
              <a:defRPr sz="1800" b="1" kern="1200" spc="200">
                <a:solidFill>
                  <a:schemeClr val="tx1"/>
                </a:solidFill>
                <a:latin typeface="微软雅黑" panose="020B0503020204020204" charset="-122"/>
                <a:ea typeface="微软雅黑" panose="020B0503020204020204" charset="-122"/>
                <a:cs typeface="微软雅黑" panose="020B0503020204020204" charset="-122"/>
              </a:defRPr>
            </a:lvl1pPr>
            <a:lvl2pPr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2pPr>
            <a:lvl3pPr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3pPr>
            <a:lvl4pPr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4pPr>
            <a:lvl5pPr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5pPr>
            <a:lvl6pPr marL="457200"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6pPr>
            <a:lvl7pPr marL="914400"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7pPr>
            <a:lvl8pPr marL="1371600"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8pPr>
            <a:lvl9pPr marL="1828800"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9pPr>
          </a:lstStyle>
          <a:p>
            <a:pPr eaLnBrk="1" hangingPunct="1"/>
            <a:r>
              <a:rPr lang="zh-CN" altLang="en-US" sz="2800" b="0" dirty="0">
                <a:solidFill>
                  <a:srgbClr val="000099"/>
                </a:solidFill>
                <a:latin typeface="楷体" panose="02010609060101010101" pitchFamily="49" charset="-122"/>
                <a:ea typeface="楷体" panose="02010609060101010101" pitchFamily="49" charset="-122"/>
              </a:rPr>
              <a:t>冰毒</a:t>
            </a:r>
            <a:endParaRPr lang="zh-CN" altLang="en-US" sz="2800" b="0" dirty="0">
              <a:solidFill>
                <a:srgbClr val="000099"/>
              </a:solidFill>
              <a:latin typeface="楷体" panose="02010609060101010101" pitchFamily="49" charset="-122"/>
              <a:ea typeface="楷体" panose="02010609060101010101" pitchFamily="49" charset="-122"/>
            </a:endParaRPr>
          </a:p>
        </p:txBody>
      </p:sp>
      <p:sp>
        <p:nvSpPr>
          <p:cNvPr id="6" name="文本框 5"/>
          <p:cNvSpPr txBox="1"/>
          <p:nvPr/>
        </p:nvSpPr>
        <p:spPr>
          <a:xfrm>
            <a:off x="6126480" y="4987925"/>
            <a:ext cx="488950" cy="1198880"/>
          </a:xfrm>
          <a:prstGeom prst="rect">
            <a:avLst/>
          </a:prstGeom>
          <a:noFill/>
        </p:spPr>
        <p:txBody>
          <a:bodyPr wrap="none" rtlCol="0">
            <a:spAutoFit/>
          </a:bodyPr>
          <a:p>
            <a:r>
              <a:rPr lang="zh-CN" altLang="en-US" sz="2400" b="1">
                <a:solidFill>
                  <a:srgbClr val="0070C0"/>
                </a:solidFill>
              </a:rPr>
              <a:t>可</a:t>
            </a:r>
            <a:endParaRPr lang="zh-CN" altLang="en-US" sz="2400" b="1">
              <a:solidFill>
                <a:srgbClr val="0070C0"/>
              </a:solidFill>
            </a:endParaRPr>
          </a:p>
          <a:p>
            <a:r>
              <a:rPr lang="zh-CN" altLang="en-US" sz="2400" b="1">
                <a:solidFill>
                  <a:srgbClr val="0070C0"/>
                </a:solidFill>
              </a:rPr>
              <a:t>卡</a:t>
            </a:r>
            <a:endParaRPr lang="zh-CN" altLang="en-US" sz="2400" b="1">
              <a:solidFill>
                <a:srgbClr val="0070C0"/>
              </a:solidFill>
            </a:endParaRPr>
          </a:p>
          <a:p>
            <a:r>
              <a:rPr lang="zh-CN" altLang="en-US" sz="2400" b="1">
                <a:solidFill>
                  <a:srgbClr val="0070C0"/>
                </a:solidFill>
              </a:rPr>
              <a:t>因</a:t>
            </a:r>
            <a:endParaRPr lang="zh-CN" altLang="en-US" sz="2400" b="1">
              <a:solidFill>
                <a:srgbClr val="0070C0"/>
              </a:solidFill>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500" fill="hold">
                                          <p:stCondLst>
                                            <p:cond delay="0"/>
                                          </p:stCondLst>
                                        </p:cTn>
                                        <p:tgtEl>
                                          <p:spTgt spid="11266"/>
                                        </p:tgtEl>
                                        <p:attrNameLst>
                                          <p:attrName>style.visibility</p:attrName>
                                        </p:attrNameLst>
                                      </p:cBhvr>
                                      <p:to>
                                        <p:strVal val="visible"/>
                                      </p:to>
                                    </p:set>
                                    <p:animEffect transition="in" filter="wheel(1)">
                                      <p:cBhvr>
                                        <p:cTn id="23" dur="500"/>
                                        <p:tgtEl>
                                          <p:spTgt spid="11266"/>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500" fill="hold">
                                          <p:stCondLst>
                                            <p:cond delay="0"/>
                                          </p:stCondLst>
                                        </p:cTn>
                                        <p:tgtEl>
                                          <p:spTgt spid="5"/>
                                        </p:tgtEl>
                                        <p:attrNameLst>
                                          <p:attrName>style.visibility</p:attrName>
                                        </p:attrNameLst>
                                      </p:cBhvr>
                                      <p:to>
                                        <p:strVal val="visible"/>
                                      </p:to>
                                    </p:set>
                                    <p:animEffect transition="in" filter="wheel(1)">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grpId="0" nodeType="clickEffect">
                                  <p:stCondLst>
                                    <p:cond delay="0"/>
                                  </p:stCondLst>
                                  <p:childTnLst>
                                    <p:set>
                                      <p:cBhvr>
                                        <p:cTn id="32" dur="500" fill="hold">
                                          <p:stCondLst>
                                            <p:cond delay="0"/>
                                          </p:stCondLst>
                                        </p:cTn>
                                        <p:tgtEl>
                                          <p:spTgt spid="6"/>
                                        </p:tgtEl>
                                        <p:attrNameLst>
                                          <p:attrName>style.visibility</p:attrName>
                                        </p:attrNameLst>
                                      </p:cBhvr>
                                      <p:to>
                                        <p:strVal val="visible"/>
                                      </p:to>
                                    </p:set>
                                    <p:animEffect transition="in" filter="wheel(1)">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FBFB11"/>
            </a:gs>
            <a:gs pos="100000">
              <a:srgbClr val="838309"/>
            </a:gs>
          </a:gsLst>
          <a:lin scaled="0"/>
        </a:gradFill>
        <a:effectLst/>
      </p:bgPr>
    </p:bg>
    <p:spTree>
      <p:nvGrpSpPr>
        <p:cNvPr id="1" name=""/>
        <p:cNvGrpSpPr/>
        <p:nvPr/>
      </p:nvGrpSpPr>
      <p:grpSpPr/>
      <p:sp>
        <p:nvSpPr>
          <p:cNvPr id="9218" name="内容占位符 2"/>
          <p:cNvSpPr>
            <a:spLocks noGrp="1"/>
          </p:cNvSpPr>
          <p:nvPr>
            <p:ph idx="1"/>
          </p:nvPr>
        </p:nvSpPr>
        <p:spPr>
          <a:xfrm>
            <a:off x="452120" y="4947920"/>
            <a:ext cx="8139430" cy="903605"/>
          </a:xfrm>
        </p:spPr>
        <p:txBody>
          <a:bodyPr vert="horz" wrap="square" lIns="91440" tIns="45720" rIns="91440" bIns="45720" anchor="t"/>
          <a:p>
            <a:pPr marL="0" indent="0">
              <a:buNone/>
            </a:pPr>
            <a:r>
              <a:rPr lang="en-US" altLang="zh-CN" sz="2800" dirty="0">
                <a:solidFill>
                  <a:srgbClr val="FF0000"/>
                </a:solidFill>
                <a:latin typeface="楷体" panose="02010609060101010101" pitchFamily="49" charset="-122"/>
                <a:ea typeface="楷体" panose="02010609060101010101" pitchFamily="49" charset="-122"/>
                <a:cs typeface="楷体" panose="02010609060101010101" pitchFamily="49" charset="-122"/>
              </a:rPr>
              <a:t>3.</a:t>
            </a:r>
            <a:r>
              <a:rPr sz="2800" dirty="0">
                <a:solidFill>
                  <a:srgbClr val="FF0000"/>
                </a:solidFill>
                <a:latin typeface="楷体" panose="02010609060101010101" pitchFamily="49" charset="-122"/>
                <a:ea typeface="楷体" panose="02010609060101010101" pitchFamily="49" charset="-122"/>
                <a:cs typeface="楷体" panose="02010609060101010101" pitchFamily="49" charset="-122"/>
              </a:rPr>
              <a:t>你能列举</a:t>
            </a:r>
            <a:r>
              <a:rPr lang="zh-CN" altLang="en-US" sz="2800" dirty="0">
                <a:solidFill>
                  <a:srgbClr val="FF0000"/>
                </a:solidFill>
                <a:latin typeface="楷体" panose="02010609060101010101" pitchFamily="49" charset="-122"/>
                <a:ea typeface="楷体" panose="02010609060101010101" pitchFamily="49" charset="-122"/>
                <a:cs typeface="楷体" panose="02010609060101010101" pitchFamily="49" charset="-122"/>
              </a:rPr>
              <a:t>常见的毒品有哪些吗？</a:t>
            </a:r>
            <a:endParaRPr sz="2800" dirty="0">
              <a:solidFill>
                <a:srgbClr val="002060"/>
              </a:solidFill>
              <a:latin typeface="楷体" panose="02010609060101010101" pitchFamily="49" charset="-122"/>
              <a:ea typeface="楷体" panose="02010609060101010101" pitchFamily="49" charset="-122"/>
              <a:cs typeface="楷体" panose="02010609060101010101" pitchFamily="49" charset="-122"/>
            </a:endParaRPr>
          </a:p>
        </p:txBody>
      </p:sp>
      <p:sp>
        <p:nvSpPr>
          <p:cNvPr id="11266" name="Rectangle 2"/>
          <p:cNvSpPr>
            <a:spLocks noGrp="1"/>
          </p:cNvSpPr>
          <p:nvPr/>
        </p:nvSpPr>
        <p:spPr>
          <a:xfrm>
            <a:off x="452120" y="1520825"/>
            <a:ext cx="7849235" cy="2464435"/>
          </a:xfrm>
          <a:prstGeom prst="rect">
            <a:avLst/>
          </a:prstGeom>
          <a:noFill/>
          <a:ln>
            <a:noFill/>
          </a:ln>
        </p:spPr>
        <p:txBody>
          <a:bodyPr vert="horz" wrap="square" lIns="91440" tIns="45720" rIns="91440" bIns="45720" numCol="1" anchor="ctr" anchorCtr="0" compatLnSpc="1"/>
          <a:lstStyle>
            <a:lvl1pPr algn="l" rtl="0" eaLnBrk="1" fontAlgn="base" hangingPunct="1">
              <a:spcBef>
                <a:spcPct val="0"/>
              </a:spcBef>
              <a:spcAft>
                <a:spcPct val="0"/>
              </a:spcAft>
              <a:defRPr sz="1800" b="1" kern="1200" spc="200">
                <a:solidFill>
                  <a:schemeClr val="tx1"/>
                </a:solidFill>
                <a:latin typeface="微软雅黑" panose="020B0503020204020204" charset="-122"/>
                <a:ea typeface="微软雅黑" panose="020B0503020204020204" charset="-122"/>
                <a:cs typeface="微软雅黑" panose="020B0503020204020204" charset="-122"/>
              </a:defRPr>
            </a:lvl1pPr>
            <a:lvl2pPr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2pPr>
            <a:lvl3pPr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3pPr>
            <a:lvl4pPr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4pPr>
            <a:lvl5pPr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5pPr>
            <a:lvl6pPr marL="457200"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6pPr>
            <a:lvl7pPr marL="914400"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7pPr>
            <a:lvl8pPr marL="1371600"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8pPr>
            <a:lvl9pPr marL="1828800" algn="l" rtl="0" eaLnBrk="1" fontAlgn="base" hangingPunct="1">
              <a:spcBef>
                <a:spcPct val="0"/>
              </a:spcBef>
              <a:spcAft>
                <a:spcPct val="0"/>
              </a:spcAft>
              <a:defRPr sz="2400" b="1">
                <a:solidFill>
                  <a:srgbClr val="262626"/>
                </a:solidFill>
                <a:latin typeface="微软雅黑" panose="020B0503020204020204" charset="-122"/>
                <a:ea typeface="微软雅黑" panose="020B0503020204020204" charset="-122"/>
              </a:defRPr>
            </a:lvl9pPr>
          </a:lstStyle>
          <a:p>
            <a:pPr eaLnBrk="1" hangingPunct="1"/>
            <a:r>
              <a:rPr lang="en-US" altLang="zh-CN" sz="2800" b="0" dirty="0">
                <a:solidFill>
                  <a:srgbClr val="000099"/>
                </a:solidFill>
                <a:latin typeface="楷体" panose="02010609060101010101" pitchFamily="49" charset="-122"/>
                <a:ea typeface="楷体" panose="02010609060101010101" pitchFamily="49" charset="-122"/>
              </a:rPr>
              <a:t>   </a:t>
            </a:r>
            <a:r>
              <a:rPr lang="zh-CN" altLang="en-US" sz="2800" b="0" dirty="0">
                <a:solidFill>
                  <a:srgbClr val="000099"/>
                </a:solidFill>
                <a:latin typeface="楷体" panose="02010609060101010101" pitchFamily="49" charset="-122"/>
                <a:ea typeface="楷体" panose="02010609060101010101" pitchFamily="49" charset="-122"/>
              </a:rPr>
              <a:t>毒品是指鸦片、海洛因、甲基苯丙胺（冰毒）、吗啡、大麻、可卡因以及国家管制的其他能够使人形成瘾癖的麻醉药品和精神药品。（见《刑法》</a:t>
            </a:r>
            <a:r>
              <a:rPr lang="en-US" altLang="zh-CN" sz="2800" b="0" dirty="0">
                <a:solidFill>
                  <a:srgbClr val="000099"/>
                </a:solidFill>
                <a:latin typeface="楷体" panose="02010609060101010101" pitchFamily="49" charset="-122"/>
                <a:ea typeface="楷体" panose="02010609060101010101" pitchFamily="49" charset="-122"/>
              </a:rPr>
              <a:t>357</a:t>
            </a:r>
            <a:r>
              <a:rPr lang="zh-CN" altLang="en-US" sz="2800" b="0" dirty="0">
                <a:solidFill>
                  <a:srgbClr val="000099"/>
                </a:solidFill>
                <a:latin typeface="楷体" panose="02010609060101010101" pitchFamily="49" charset="-122"/>
                <a:ea typeface="楷体" panose="02010609060101010101" pitchFamily="49" charset="-122"/>
              </a:rPr>
              <a:t>条  </a:t>
            </a:r>
            <a:endParaRPr lang="zh-CN" altLang="en-US" sz="2800" b="0" dirty="0">
              <a:solidFill>
                <a:srgbClr val="000099"/>
              </a:solidFill>
              <a:latin typeface="楷体" panose="02010609060101010101" pitchFamily="49" charset="-122"/>
              <a:ea typeface="楷体" panose="02010609060101010101" pitchFamily="49" charset="-122"/>
            </a:endParaRPr>
          </a:p>
        </p:txBody>
      </p:sp>
      <p:sp>
        <p:nvSpPr>
          <p:cNvPr id="2" name="文本框 1"/>
          <p:cNvSpPr txBox="1"/>
          <p:nvPr/>
        </p:nvSpPr>
        <p:spPr>
          <a:xfrm>
            <a:off x="452120" y="3693160"/>
            <a:ext cx="4391025" cy="521970"/>
          </a:xfrm>
          <a:prstGeom prst="rect">
            <a:avLst/>
          </a:prstGeom>
          <a:noFill/>
        </p:spPr>
        <p:txBody>
          <a:bodyPr wrap="none" rtlCol="0">
            <a:spAutoFit/>
          </a:bodyPr>
          <a:p>
            <a:pPr algn="l"/>
            <a:r>
              <a:rPr lang="en-US" altLang="zh-CN" sz="2800">
                <a:solidFill>
                  <a:srgbClr val="FF0000"/>
                </a:solidFill>
              </a:rPr>
              <a:t>2.</a:t>
            </a:r>
            <a:r>
              <a:rPr lang="zh-CN" altLang="en-US" sz="2800" dirty="0">
                <a:solidFill>
                  <a:srgbClr val="FF0000"/>
                </a:solidFill>
                <a:latin typeface="楷体" panose="02010609060101010101" pitchFamily="49" charset="-122"/>
                <a:ea typeface="楷体" panose="02010609060101010101" pitchFamily="49" charset="-122"/>
                <a:sym typeface="+mn-ea"/>
              </a:rPr>
              <a:t>毒品的基本特征是什么？</a:t>
            </a:r>
            <a:endParaRPr lang="zh-CN" altLang="en-US" sz="2800" dirty="0">
              <a:solidFill>
                <a:srgbClr val="FF0000"/>
              </a:solidFill>
              <a:latin typeface="楷体" panose="02010609060101010101" pitchFamily="49" charset="-122"/>
              <a:ea typeface="楷体" panose="02010609060101010101" pitchFamily="49" charset="-122"/>
              <a:sym typeface="+mn-ea"/>
            </a:endParaRPr>
          </a:p>
        </p:txBody>
      </p:sp>
      <p:sp>
        <p:nvSpPr>
          <p:cNvPr id="3" name="文本框 2"/>
          <p:cNvSpPr txBox="1"/>
          <p:nvPr/>
        </p:nvSpPr>
        <p:spPr>
          <a:xfrm>
            <a:off x="779145" y="4304665"/>
            <a:ext cx="1374140" cy="521970"/>
          </a:xfrm>
          <a:prstGeom prst="rect">
            <a:avLst/>
          </a:prstGeom>
          <a:noFill/>
        </p:spPr>
        <p:txBody>
          <a:bodyPr wrap="square" rtlCol="0">
            <a:spAutoFit/>
          </a:bodyPr>
          <a:p>
            <a:pPr algn="l" eaLnBrk="1" hangingPunct="1"/>
            <a:r>
              <a:rPr lang="zh-CN" altLang="en-US" sz="2800" dirty="0">
                <a:solidFill>
                  <a:srgbClr val="000099"/>
                </a:solidFill>
                <a:latin typeface="楷体" panose="02010609060101010101" pitchFamily="49" charset="-122"/>
                <a:ea typeface="楷体" panose="02010609060101010101" pitchFamily="49" charset="-122"/>
                <a:sym typeface="+mn-ea"/>
              </a:rPr>
              <a:t>危害性</a:t>
            </a:r>
            <a:endParaRPr lang="zh-CN" altLang="en-US" sz="2800" dirty="0">
              <a:solidFill>
                <a:srgbClr val="000099"/>
              </a:solidFill>
              <a:latin typeface="楷体" panose="02010609060101010101" pitchFamily="49" charset="-122"/>
              <a:ea typeface="楷体" panose="02010609060101010101" pitchFamily="49" charset="-122"/>
              <a:sym typeface="+mn-ea"/>
            </a:endParaRPr>
          </a:p>
        </p:txBody>
      </p:sp>
      <p:sp>
        <p:nvSpPr>
          <p:cNvPr id="4" name="文本框 3"/>
          <p:cNvSpPr txBox="1"/>
          <p:nvPr/>
        </p:nvSpPr>
        <p:spPr>
          <a:xfrm>
            <a:off x="5694045" y="4304665"/>
            <a:ext cx="1422400" cy="521970"/>
          </a:xfrm>
          <a:prstGeom prst="rect">
            <a:avLst/>
          </a:prstGeom>
          <a:noFill/>
        </p:spPr>
        <p:txBody>
          <a:bodyPr wrap="square" rtlCol="0">
            <a:spAutoFit/>
          </a:bodyPr>
          <a:p>
            <a:pPr algn="l" eaLnBrk="1" hangingPunct="1"/>
            <a:r>
              <a:rPr lang="zh-CN" altLang="en-US" sz="2800" dirty="0">
                <a:solidFill>
                  <a:srgbClr val="000099"/>
                </a:solidFill>
                <a:latin typeface="楷体" panose="02010609060101010101" pitchFamily="49" charset="-122"/>
                <a:ea typeface="楷体" panose="02010609060101010101" pitchFamily="49" charset="-122"/>
                <a:sym typeface="+mn-ea"/>
              </a:rPr>
              <a:t>非法性</a:t>
            </a:r>
            <a:endParaRPr lang="zh-CN" altLang="en-US" sz="2800" dirty="0">
              <a:solidFill>
                <a:srgbClr val="000099"/>
              </a:solidFill>
              <a:latin typeface="楷体" panose="02010609060101010101" pitchFamily="49" charset="-122"/>
              <a:ea typeface="楷体" panose="02010609060101010101" pitchFamily="49" charset="-122"/>
              <a:sym typeface="+mn-ea"/>
            </a:endParaRPr>
          </a:p>
        </p:txBody>
      </p:sp>
      <p:sp>
        <p:nvSpPr>
          <p:cNvPr id="5" name="文本框 4"/>
          <p:cNvSpPr txBox="1"/>
          <p:nvPr/>
        </p:nvSpPr>
        <p:spPr>
          <a:xfrm>
            <a:off x="3761105" y="4304665"/>
            <a:ext cx="1672590" cy="521970"/>
          </a:xfrm>
          <a:prstGeom prst="rect">
            <a:avLst/>
          </a:prstGeom>
          <a:noFill/>
        </p:spPr>
        <p:txBody>
          <a:bodyPr wrap="square" rtlCol="0">
            <a:spAutoFit/>
          </a:bodyPr>
          <a:p>
            <a:pPr algn="l" eaLnBrk="1" hangingPunct="1"/>
            <a:r>
              <a:rPr lang="zh-CN" altLang="en-US" sz="2800" dirty="0">
                <a:solidFill>
                  <a:srgbClr val="000099"/>
                </a:solidFill>
                <a:latin typeface="楷体" panose="02010609060101010101" pitchFamily="49" charset="-122"/>
                <a:ea typeface="楷体" panose="02010609060101010101" pitchFamily="49" charset="-122"/>
                <a:sym typeface="+mn-ea"/>
              </a:rPr>
              <a:t>耐受性</a:t>
            </a:r>
            <a:endParaRPr lang="zh-CN" altLang="en-US" sz="2800" dirty="0">
              <a:solidFill>
                <a:srgbClr val="000099"/>
              </a:solidFill>
              <a:latin typeface="楷体" panose="02010609060101010101" pitchFamily="49" charset="-122"/>
              <a:ea typeface="楷体" panose="02010609060101010101" pitchFamily="49" charset="-122"/>
              <a:sym typeface="+mn-ea"/>
            </a:endParaRPr>
          </a:p>
        </p:txBody>
      </p:sp>
      <p:sp>
        <p:nvSpPr>
          <p:cNvPr id="6" name="文本框 5"/>
          <p:cNvSpPr txBox="1"/>
          <p:nvPr/>
        </p:nvSpPr>
        <p:spPr>
          <a:xfrm>
            <a:off x="2258695" y="4304665"/>
            <a:ext cx="1370965" cy="521970"/>
          </a:xfrm>
          <a:prstGeom prst="rect">
            <a:avLst/>
          </a:prstGeom>
          <a:noFill/>
        </p:spPr>
        <p:txBody>
          <a:bodyPr wrap="square" rtlCol="0">
            <a:spAutoFit/>
          </a:bodyPr>
          <a:p>
            <a:pPr algn="l" eaLnBrk="1" hangingPunct="1"/>
            <a:r>
              <a:rPr lang="zh-CN" altLang="en-US" sz="2800" dirty="0">
                <a:solidFill>
                  <a:srgbClr val="000099"/>
                </a:solidFill>
                <a:latin typeface="楷体" panose="02010609060101010101" pitchFamily="49" charset="-122"/>
                <a:ea typeface="楷体" panose="02010609060101010101" pitchFamily="49" charset="-122"/>
                <a:sym typeface="+mn-ea"/>
              </a:rPr>
              <a:t>依赖性</a:t>
            </a:r>
            <a:endParaRPr lang="zh-CN" altLang="en-US" sz="2800" dirty="0">
              <a:solidFill>
                <a:srgbClr val="000099"/>
              </a:solidFill>
              <a:latin typeface="楷体" panose="02010609060101010101" pitchFamily="49" charset="-122"/>
              <a:ea typeface="楷体" panose="02010609060101010101" pitchFamily="49" charset="-122"/>
              <a:sym typeface="+mn-ea"/>
            </a:endParaRPr>
          </a:p>
        </p:txBody>
      </p:sp>
      <p:sp>
        <p:nvSpPr>
          <p:cNvPr id="7" name="文本框 6"/>
          <p:cNvSpPr txBox="1"/>
          <p:nvPr/>
        </p:nvSpPr>
        <p:spPr>
          <a:xfrm>
            <a:off x="720725" y="145415"/>
            <a:ext cx="5937250" cy="583565"/>
          </a:xfrm>
          <a:prstGeom prst="rect">
            <a:avLst/>
          </a:prstGeom>
          <a:noFill/>
        </p:spPr>
        <p:txBody>
          <a:bodyPr wrap="square" rtlCol="0">
            <a:spAutoFit/>
          </a:bodyPr>
          <a:p>
            <a:pPr algn="l" eaLnBrk="1" hangingPunct="1"/>
            <a:r>
              <a:rPr lang="zh-CN" altLang="en-US" sz="3200" b="1"/>
              <a:t>合作探究一：</a:t>
            </a:r>
            <a:endParaRPr lang="zh-CN" altLang="en-US" sz="3200" b="1"/>
          </a:p>
        </p:txBody>
      </p:sp>
      <p:sp>
        <p:nvSpPr>
          <p:cNvPr id="10" name="文本框 9"/>
          <p:cNvSpPr txBox="1"/>
          <p:nvPr/>
        </p:nvSpPr>
        <p:spPr>
          <a:xfrm>
            <a:off x="452120" y="1326515"/>
            <a:ext cx="2672080" cy="521970"/>
          </a:xfrm>
          <a:prstGeom prst="rect">
            <a:avLst/>
          </a:prstGeom>
          <a:noFill/>
        </p:spPr>
        <p:txBody>
          <a:bodyPr wrap="none" rtlCol="0">
            <a:spAutoFit/>
          </a:bodyPr>
          <a:p>
            <a:pPr algn="l"/>
            <a:r>
              <a:rPr lang="en-US" altLang="zh-CN" sz="2800" dirty="0">
                <a:solidFill>
                  <a:srgbClr val="FF0000"/>
                </a:solidFill>
                <a:latin typeface="楷体" panose="02010609060101010101" pitchFamily="49" charset="-122"/>
                <a:ea typeface="楷体" panose="02010609060101010101" pitchFamily="49" charset="-122"/>
                <a:sym typeface="+mn-ea"/>
              </a:rPr>
              <a:t>1.</a:t>
            </a:r>
            <a:r>
              <a:rPr lang="zh-CN" altLang="en-US" sz="2800" dirty="0">
                <a:solidFill>
                  <a:srgbClr val="FF0000"/>
                </a:solidFill>
                <a:latin typeface="楷体" panose="02010609060101010101" pitchFamily="49" charset="-122"/>
                <a:ea typeface="楷体" panose="02010609060101010101" pitchFamily="49" charset="-122"/>
                <a:sym typeface="+mn-ea"/>
              </a:rPr>
              <a:t>什么是毒品？</a:t>
            </a:r>
            <a:endParaRPr lang="zh-CN" altLang="en-US" sz="2800" dirty="0">
              <a:solidFill>
                <a:srgbClr val="FF0000"/>
              </a:solidFill>
              <a:latin typeface="楷体" panose="02010609060101010101" pitchFamily="49" charset="-122"/>
              <a:ea typeface="楷体" panose="02010609060101010101" pitchFamily="49" charset="-122"/>
              <a:sym typeface="+mn-ea"/>
            </a:endParaRPr>
          </a:p>
        </p:txBody>
      </p:sp>
      <p:sp>
        <p:nvSpPr>
          <p:cNvPr id="11" name="文本框 10"/>
          <p:cNvSpPr txBox="1"/>
          <p:nvPr/>
        </p:nvSpPr>
        <p:spPr>
          <a:xfrm>
            <a:off x="717550" y="5713095"/>
            <a:ext cx="7583805" cy="953135"/>
          </a:xfrm>
          <a:prstGeom prst="rect">
            <a:avLst/>
          </a:prstGeom>
          <a:noFill/>
        </p:spPr>
        <p:txBody>
          <a:bodyPr wrap="square" rtlCol="0">
            <a:spAutoFit/>
          </a:bodyPr>
          <a:p>
            <a:pPr marL="0" indent="0" algn="l">
              <a:buNone/>
            </a:pPr>
            <a:r>
              <a:rPr lang="zh-CN" altLang="en-US" sz="2800" dirty="0">
                <a:solidFill>
                  <a:srgbClr val="0070C0"/>
                </a:solidFill>
                <a:latin typeface="楷体" panose="02010609060101010101" pitchFamily="49" charset="-122"/>
                <a:ea typeface="楷体" panose="02010609060101010101" pitchFamily="49" charset="-122"/>
                <a:cs typeface="楷体" panose="02010609060101010101" pitchFamily="49" charset="-122"/>
                <a:sym typeface="+mn-ea"/>
              </a:rPr>
              <a:t>鸦片、海洛因、大麻、冰毒、可卡因、摇头丸、</a:t>
            </a:r>
            <a:r>
              <a:rPr lang="en-US" altLang="zh-CN" sz="2800" dirty="0">
                <a:solidFill>
                  <a:srgbClr val="0070C0"/>
                </a:solidFill>
                <a:latin typeface="楷体" panose="02010609060101010101" pitchFamily="49" charset="-122"/>
                <a:ea typeface="楷体" panose="02010609060101010101" pitchFamily="49" charset="-122"/>
                <a:cs typeface="楷体" panose="02010609060101010101" pitchFamily="49" charset="-122"/>
                <a:sym typeface="+mn-ea"/>
              </a:rPr>
              <a:t>K</a:t>
            </a:r>
            <a:r>
              <a:rPr sz="2800" dirty="0">
                <a:solidFill>
                  <a:srgbClr val="0070C0"/>
                </a:solidFill>
                <a:latin typeface="楷体" panose="02010609060101010101" pitchFamily="49" charset="-122"/>
                <a:ea typeface="楷体" panose="02010609060101010101" pitchFamily="49" charset="-122"/>
                <a:cs typeface="楷体" panose="02010609060101010101" pitchFamily="49" charset="-122"/>
                <a:sym typeface="+mn-ea"/>
              </a:rPr>
              <a:t>粉、杜冷丁等</a:t>
            </a:r>
            <a:endParaRPr lang="zh-CN" altLang="en-US" sz="2800" dirty="0">
              <a:solidFill>
                <a:srgbClr val="0070C0"/>
              </a:solidFill>
              <a:latin typeface="楷体" panose="02010609060101010101" pitchFamily="49" charset="-122"/>
              <a:ea typeface="楷体" panose="02010609060101010101" pitchFamily="49" charset="-122"/>
              <a:cs typeface="楷体" panose="02010609060101010101" pitchFamily="49" charset="-122"/>
              <a:sym typeface="+mn-ea"/>
            </a:endParaRPr>
          </a:p>
        </p:txBody>
      </p:sp>
      <p:graphicFrame>
        <p:nvGraphicFramePr>
          <p:cNvPr id="8" name="对象 7">
            <a:hlinkClick r:id="" action="ppaction://ole?verb="/>
          </p:cNvPr>
          <p:cNvGraphicFramePr>
            <a:graphicFrameLocks noChangeAspect="1"/>
          </p:cNvGraphicFramePr>
          <p:nvPr/>
        </p:nvGraphicFramePr>
        <p:xfrm>
          <a:off x="4023360" y="2692400"/>
          <a:ext cx="971550" cy="665480"/>
        </p:xfrm>
        <a:graphic>
          <a:graphicData uri="http://schemas.openxmlformats.org/presentationml/2006/ole">
            <mc:AlternateContent xmlns:mc="http://schemas.openxmlformats.org/markup-compatibility/2006">
              <mc:Choice xmlns:v="urn:schemas-microsoft-com:vml" Requires="v">
                <p:oleObj spid="_x0000_s1025" name="" showAsIcon="1" r:id="rId1" imgW="971550" imgH="666750" progId="Word.Document.8">
                  <p:embed/>
                </p:oleObj>
              </mc:Choice>
              <mc:Fallback>
                <p:oleObj name="" showAsIcon="1" r:id="rId1" imgW="971550" imgH="666750" progId="Word.Document.8">
                  <p:embed/>
                  <p:pic>
                    <p:nvPicPr>
                      <p:cNvPr id="0" name="图片 1024"/>
                      <p:cNvPicPr/>
                      <p:nvPr/>
                    </p:nvPicPr>
                    <p:blipFill>
                      <a:blip r:embed="rId2"/>
                      <a:stretch>
                        <a:fillRect/>
                      </a:stretch>
                    </p:blipFill>
                    <p:spPr>
                      <a:xfrm>
                        <a:off x="4023360" y="2692400"/>
                        <a:ext cx="971550" cy="665480"/>
                      </a:xfrm>
                      <a:prstGeom prst="rect">
                        <a:avLst/>
                      </a:prstGeom>
                    </p:spPr>
                  </p:pic>
                </p:oleObj>
              </mc:Fallback>
            </mc:AlternateContent>
          </a:graphicData>
        </a:graphic>
      </p:graphicFrame>
      <p:sp>
        <p:nvSpPr>
          <p:cNvPr id="9" name="文本框 8"/>
          <p:cNvSpPr txBox="1"/>
          <p:nvPr/>
        </p:nvSpPr>
        <p:spPr>
          <a:xfrm>
            <a:off x="517525" y="804545"/>
            <a:ext cx="2685415" cy="521970"/>
          </a:xfrm>
          <a:prstGeom prst="rect">
            <a:avLst/>
          </a:prstGeom>
          <a:noFill/>
        </p:spPr>
        <p:txBody>
          <a:bodyPr wrap="none" rtlCol="0">
            <a:spAutoFit/>
          </a:bodyPr>
          <a:p>
            <a:pPr algn="l"/>
            <a:r>
              <a:rPr lang="zh-CN" altLang="en-US" sz="2800" b="1">
                <a:gradFill>
                  <a:gsLst>
                    <a:gs pos="0">
                      <a:srgbClr val="E30000"/>
                    </a:gs>
                    <a:gs pos="100000">
                      <a:srgbClr val="760303"/>
                    </a:gs>
                  </a:gsLst>
                  <a:lin scaled="0"/>
                </a:gradFill>
                <a:sym typeface="+mn-ea"/>
              </a:rPr>
              <a:t>一、毒品的内涵</a:t>
            </a:r>
            <a:endParaRPr lang="zh-CN" altLang="en-US" sz="2800" b="1">
              <a:gradFill>
                <a:gsLst>
                  <a:gs pos="0">
                    <a:srgbClr val="E30000"/>
                  </a:gs>
                  <a:gs pos="100000">
                    <a:srgbClr val="760303"/>
                  </a:gs>
                </a:gsLst>
                <a:lin scaled="0"/>
              </a:gradFill>
              <a:sym typeface="+mn-ea"/>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500" fill="hold">
                                          <p:stCondLst>
                                            <p:cond delay="0"/>
                                          </p:stCondLst>
                                        </p:cTn>
                                        <p:tgtEl>
                                          <p:spTgt spid="11266"/>
                                        </p:tgtEl>
                                        <p:attrNameLst>
                                          <p:attrName>style.visibility</p:attrName>
                                        </p:attrNameLst>
                                      </p:cBhvr>
                                      <p:to>
                                        <p:strVal val="visible"/>
                                      </p:to>
                                    </p:set>
                                    <p:animEffect transition="in" filter="wedge">
                                      <p:cBhvr>
                                        <p:cTn id="7" dur="5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fill="hold"/>
                                        <p:tgtEl>
                                          <p:spTgt spid="4"/>
                                        </p:tgtEl>
                                        <p:attrNameLst>
                                          <p:attrName>ppt_x</p:attrName>
                                        </p:attrNameLst>
                                      </p:cBhvr>
                                      <p:tavLst>
                                        <p:tav tm="0">
                                          <p:val>
                                            <p:strVal val="#ppt_x"/>
                                          </p:val>
                                        </p:tav>
                                        <p:tav tm="100000">
                                          <p:val>
                                            <p:strVal val="#ppt_x"/>
                                          </p:val>
                                        </p:tav>
                                      </p:tavLst>
                                    </p:anim>
                                    <p:anim calcmode="lin" valueType="num">
                                      <p:cBhvr additive="base">
                                        <p:cTn id="3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3" grpId="0"/>
      <p:bldP spid="6" grpId="0"/>
      <p:bldP spid="5" grpId="0"/>
      <p:bldP spid="4"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FBFB11"/>
            </a:gs>
            <a:gs pos="100000">
              <a:srgbClr val="838309"/>
            </a:gs>
          </a:gsLst>
          <a:lin scaled="0"/>
        </a:gradFill>
        <a:effectLst/>
      </p:bgPr>
    </p:bg>
    <p:spTree>
      <p:nvGrpSpPr>
        <p:cNvPr id="1" name=""/>
        <p:cNvGrpSpPr/>
        <p:nvPr/>
      </p:nvGrpSpPr>
      <p:grpSpPr/>
      <p:sp>
        <p:nvSpPr>
          <p:cNvPr id="2" name="文本框 1"/>
          <p:cNvSpPr txBox="1"/>
          <p:nvPr/>
        </p:nvSpPr>
        <p:spPr>
          <a:xfrm>
            <a:off x="766445" y="4786630"/>
            <a:ext cx="3191510" cy="460375"/>
          </a:xfrm>
          <a:prstGeom prst="rect">
            <a:avLst/>
          </a:prstGeom>
          <a:noFill/>
        </p:spPr>
        <p:txBody>
          <a:bodyPr wrap="none" rtlCol="0">
            <a:spAutoFit/>
          </a:bodyPr>
          <a:p>
            <a:r>
              <a:rPr lang="en-US" altLang="zh-CN" sz="2400" b="1">
                <a:solidFill>
                  <a:srgbClr val="FF0000"/>
                </a:solidFill>
              </a:rPr>
              <a:t>1.</a:t>
            </a:r>
            <a:r>
              <a:rPr lang="zh-CN" altLang="en-US" sz="2400" b="1">
                <a:solidFill>
                  <a:srgbClr val="FF0000"/>
                </a:solidFill>
              </a:rPr>
              <a:t>毒品有什么危害呢？</a:t>
            </a:r>
            <a:endParaRPr lang="zh-CN" altLang="en-US" sz="2400" b="1">
              <a:solidFill>
                <a:srgbClr val="FF0000"/>
              </a:solidFill>
            </a:endParaRPr>
          </a:p>
        </p:txBody>
      </p:sp>
      <p:sp>
        <p:nvSpPr>
          <p:cNvPr id="3" name="文本框 2"/>
          <p:cNvSpPr txBox="1"/>
          <p:nvPr/>
        </p:nvSpPr>
        <p:spPr>
          <a:xfrm>
            <a:off x="4916805" y="5946140"/>
            <a:ext cx="2202180" cy="368300"/>
          </a:xfrm>
          <a:prstGeom prst="rect">
            <a:avLst/>
          </a:prstGeom>
          <a:noFill/>
        </p:spPr>
        <p:txBody>
          <a:bodyPr wrap="none" rtlCol="0">
            <a:spAutoFit/>
          </a:bodyPr>
          <a:p>
            <a:r>
              <a:rPr lang="en-US" altLang="zh-CN"/>
              <a:t>4</a:t>
            </a:r>
            <a:r>
              <a:rPr lang="zh-CN" altLang="en-US"/>
              <a:t>）</a:t>
            </a:r>
            <a:r>
              <a:rPr lang="en-US" altLang="zh-CN"/>
              <a:t>.</a:t>
            </a:r>
            <a:r>
              <a:rPr lang="zh-CN" altLang="en-US"/>
              <a:t>诱发</a:t>
            </a:r>
            <a:r>
              <a:rPr lang="zh-CN" altLang="en-US"/>
              <a:t>违法犯罪等</a:t>
            </a:r>
            <a:endParaRPr lang="zh-CN" altLang="en-US"/>
          </a:p>
        </p:txBody>
      </p:sp>
      <p:sp>
        <p:nvSpPr>
          <p:cNvPr id="4" name="文本框 3"/>
          <p:cNvSpPr txBox="1"/>
          <p:nvPr/>
        </p:nvSpPr>
        <p:spPr>
          <a:xfrm>
            <a:off x="4916805" y="5335270"/>
            <a:ext cx="2573655" cy="368300"/>
          </a:xfrm>
          <a:prstGeom prst="rect">
            <a:avLst/>
          </a:prstGeom>
          <a:noFill/>
        </p:spPr>
        <p:txBody>
          <a:bodyPr wrap="square" rtlCol="0">
            <a:spAutoFit/>
          </a:bodyPr>
          <a:p>
            <a:r>
              <a:rPr lang="en-US" altLang="zh-CN"/>
              <a:t>3</a:t>
            </a:r>
            <a:r>
              <a:rPr lang="zh-CN" altLang="en-US"/>
              <a:t>）</a:t>
            </a:r>
            <a:r>
              <a:rPr lang="en-US" altLang="zh-CN"/>
              <a:t>.</a:t>
            </a:r>
            <a:r>
              <a:rPr lang="zh-CN" altLang="en-US"/>
              <a:t>消耗钱财</a:t>
            </a:r>
            <a:endParaRPr lang="zh-CN" altLang="en-US"/>
          </a:p>
        </p:txBody>
      </p:sp>
      <p:sp>
        <p:nvSpPr>
          <p:cNvPr id="5" name="文本框 4"/>
          <p:cNvSpPr txBox="1"/>
          <p:nvPr/>
        </p:nvSpPr>
        <p:spPr>
          <a:xfrm>
            <a:off x="1165225" y="5335270"/>
            <a:ext cx="1973580" cy="368300"/>
          </a:xfrm>
          <a:prstGeom prst="rect">
            <a:avLst/>
          </a:prstGeom>
          <a:noFill/>
        </p:spPr>
        <p:txBody>
          <a:bodyPr wrap="none" rtlCol="0">
            <a:spAutoFit/>
          </a:bodyPr>
          <a:p>
            <a:r>
              <a:rPr lang="en-US" altLang="zh-CN"/>
              <a:t>1</a:t>
            </a:r>
            <a:r>
              <a:rPr lang="zh-CN" altLang="en-US"/>
              <a:t>）</a:t>
            </a:r>
            <a:r>
              <a:rPr lang="en-US" altLang="zh-CN"/>
              <a:t>.</a:t>
            </a:r>
            <a:r>
              <a:rPr lang="zh-CN" altLang="en-US"/>
              <a:t>危害身心健康</a:t>
            </a:r>
            <a:endParaRPr lang="zh-CN" altLang="en-US"/>
          </a:p>
        </p:txBody>
      </p:sp>
      <p:sp>
        <p:nvSpPr>
          <p:cNvPr id="6" name="文本框 5"/>
          <p:cNvSpPr txBox="1"/>
          <p:nvPr/>
        </p:nvSpPr>
        <p:spPr>
          <a:xfrm>
            <a:off x="1165225" y="5946140"/>
            <a:ext cx="2887980" cy="368300"/>
          </a:xfrm>
          <a:prstGeom prst="rect">
            <a:avLst/>
          </a:prstGeom>
          <a:noFill/>
        </p:spPr>
        <p:txBody>
          <a:bodyPr wrap="none" rtlCol="0">
            <a:spAutoFit/>
          </a:bodyPr>
          <a:p>
            <a:r>
              <a:rPr lang="en-US" altLang="zh-CN"/>
              <a:t>2</a:t>
            </a:r>
            <a:r>
              <a:rPr lang="zh-CN" altLang="en-US"/>
              <a:t>）</a:t>
            </a:r>
            <a:r>
              <a:rPr lang="en-US" altLang="zh-CN"/>
              <a:t>.</a:t>
            </a:r>
            <a:r>
              <a:rPr lang="zh-CN" altLang="en-US"/>
              <a:t>影响家庭和社会的和谐</a:t>
            </a:r>
            <a:endParaRPr lang="zh-CN" altLang="en-US"/>
          </a:p>
        </p:txBody>
      </p:sp>
      <p:sp>
        <p:nvSpPr>
          <p:cNvPr id="8" name="文本框 7"/>
          <p:cNvSpPr txBox="1"/>
          <p:nvPr/>
        </p:nvSpPr>
        <p:spPr>
          <a:xfrm>
            <a:off x="708025" y="1094105"/>
            <a:ext cx="7793355" cy="3692525"/>
          </a:xfrm>
          <a:prstGeom prst="rect">
            <a:avLst/>
          </a:prstGeom>
          <a:noFill/>
        </p:spPr>
        <p:txBody>
          <a:bodyPr wrap="square" rtlCol="0">
            <a:spAutoFit/>
          </a:bodyPr>
          <a:p>
            <a:pPr algn="l"/>
            <a:r>
              <a:rPr lang="en-US" altLang="zh-CN"/>
              <a:t>        </a:t>
            </a:r>
            <a:r>
              <a:rPr lang="zh-CN" altLang="en-US"/>
              <a:t>周某，现年16岁，初中文化，吸毒史一年。八岁时父母离异，其父又为他找后妈，后妈有一个比他小四岁的儿子。由于其父常年在外跑车，对他缺乏关爱与教育，当他出现错误时不能及时批评让他纠正。周某在家经常辱骂后妈，欺负后妈带来的弟弟，后妈根本管不了他。20</a:t>
            </a:r>
            <a:r>
              <a:rPr lang="en-US" altLang="zh-CN"/>
              <a:t>16</a:t>
            </a:r>
            <a:r>
              <a:rPr lang="zh-CN" altLang="en-US"/>
              <a:t>年</a:t>
            </a:r>
            <a:r>
              <a:rPr lang="en-US" altLang="zh-CN"/>
              <a:t>6</a:t>
            </a:r>
            <a:r>
              <a:rPr lang="zh-CN" altLang="en-US"/>
              <a:t>月，周某毕业于一乡村小学，由于无所事事，他很快结交了一些社会上的不良青年，20</a:t>
            </a:r>
            <a:r>
              <a:rPr lang="en-US" altLang="zh-CN"/>
              <a:t>18</a:t>
            </a:r>
            <a:r>
              <a:rPr lang="zh-CN" altLang="en-US"/>
              <a:t>年</a:t>
            </a:r>
            <a:r>
              <a:rPr lang="en-US" altLang="zh-CN"/>
              <a:t>11</a:t>
            </a:r>
            <a:r>
              <a:rPr lang="zh-CN" altLang="en-US"/>
              <a:t>月，作为初二年级的他，在校不好好学习，经常旷课，不完成作业。一个星期六的晚上，周某和三个朋友在一家网吧上完网后，经其中有吸毒朋友怂恿，周某开始吸毒，从此便开始了瘾君子的生活。周某供述，他第一次吸毒完全是因为盲从、好奇，看见自己的朋友吸，自己觉得好玩也跟着吸，谁知从此便上瘾。为了得到吸毒费用，他先是谎称自己要交这样、那样的费用，从父亲那里骗钱。随着毒瘾的加大，骗来的钱也不够用了，他先是把家里值钱的东西拿去卖，后来经常小偷小摸，201</a:t>
            </a:r>
            <a:r>
              <a:rPr lang="en-US" altLang="zh-CN"/>
              <a:t>9</a:t>
            </a:r>
            <a:r>
              <a:rPr lang="zh-CN" altLang="en-US"/>
              <a:t>年</a:t>
            </a:r>
            <a:r>
              <a:rPr lang="en-US" altLang="zh-CN"/>
              <a:t>6</a:t>
            </a:r>
            <a:r>
              <a:rPr lang="zh-CN" altLang="en-US"/>
              <a:t>月，周某在一所职校附近抢劫一名学生，持刀杀人，被警方当场抓获。</a:t>
            </a:r>
            <a:endParaRPr lang="zh-CN" altLang="en-US"/>
          </a:p>
        </p:txBody>
      </p:sp>
      <p:sp>
        <p:nvSpPr>
          <p:cNvPr id="9" name="文本框 8"/>
          <p:cNvSpPr txBox="1"/>
          <p:nvPr/>
        </p:nvSpPr>
        <p:spPr>
          <a:xfrm>
            <a:off x="708025" y="250825"/>
            <a:ext cx="1970405" cy="521970"/>
          </a:xfrm>
          <a:prstGeom prst="rect">
            <a:avLst/>
          </a:prstGeom>
          <a:noFill/>
        </p:spPr>
        <p:txBody>
          <a:bodyPr wrap="none" rtlCol="0">
            <a:spAutoFit/>
          </a:bodyPr>
          <a:p>
            <a:r>
              <a:rPr lang="zh-CN" altLang="en-US" sz="2800" b="1">
                <a:solidFill>
                  <a:srgbClr val="FF0000"/>
                </a:solidFill>
              </a:rPr>
              <a:t>合作探究二</a:t>
            </a:r>
            <a:endParaRPr lang="zh-CN" altLang="en-US" sz="2800" b="1">
              <a:solidFill>
                <a:srgbClr val="FF0000"/>
              </a:solidFill>
            </a:endParaRPr>
          </a:p>
        </p:txBody>
      </p:sp>
      <p:sp>
        <p:nvSpPr>
          <p:cNvPr id="10" name="文本框 9"/>
          <p:cNvSpPr txBox="1"/>
          <p:nvPr/>
        </p:nvSpPr>
        <p:spPr>
          <a:xfrm>
            <a:off x="937260" y="695325"/>
            <a:ext cx="5516880" cy="398780"/>
          </a:xfrm>
          <a:prstGeom prst="rect">
            <a:avLst/>
          </a:prstGeom>
          <a:noFill/>
        </p:spPr>
        <p:txBody>
          <a:bodyPr wrap="none" rtlCol="0">
            <a:spAutoFit/>
          </a:bodyPr>
          <a:p>
            <a:r>
              <a:rPr lang="zh-CN" altLang="en-US" sz="2000">
                <a:solidFill>
                  <a:srgbClr val="00B0F0"/>
                </a:solidFill>
              </a:rPr>
              <a:t>阅读下列材料，学习小组讨论并交流相关问题：</a:t>
            </a:r>
            <a:endParaRPr lang="zh-CN" altLang="en-US" sz="2000">
              <a:solidFill>
                <a:srgbClr val="00B0F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500"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500" fill="hold">
                                          <p:stCondLst>
                                            <p:cond delay="0"/>
                                          </p:stCondLst>
                                        </p:cTn>
                                        <p:tgtEl>
                                          <p:spTgt spid="6"/>
                                        </p:tgtEl>
                                        <p:attrNameLst>
                                          <p:attrName>style.visibility</p:attrName>
                                        </p:attrNameLst>
                                      </p:cBhvr>
                                      <p:to>
                                        <p:strVal val="visible"/>
                                      </p:to>
                                    </p:set>
                                    <p:animEffect transition="in" filter="wedg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500" fill="hold">
                                          <p:stCondLst>
                                            <p:cond delay="0"/>
                                          </p:stCondLst>
                                        </p:cTn>
                                        <p:tgtEl>
                                          <p:spTgt spid="4"/>
                                        </p:tgtEl>
                                        <p:attrNameLst>
                                          <p:attrName>style.visibility</p:attrName>
                                        </p:attrNameLst>
                                      </p:cBhvr>
                                      <p:to>
                                        <p:strVal val="visible"/>
                                      </p:to>
                                    </p:set>
                                    <p:animEffect transition="in" filter="wedg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500" fill="hold">
                                          <p:stCondLst>
                                            <p:cond delay="0"/>
                                          </p:stCondLst>
                                        </p:cTn>
                                        <p:tgtEl>
                                          <p:spTgt spid="3"/>
                                        </p:tgtEl>
                                        <p:attrNameLst>
                                          <p:attrName>style.visibility</p:attrName>
                                        </p:attrNameLst>
                                      </p:cBhvr>
                                      <p:to>
                                        <p:strVal val="visible"/>
                                      </p:to>
                                    </p:set>
                                    <p:animEffect transition="in" filter="wedge">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4"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rgbClr val="FBFB11"/>
            </a:gs>
            <a:gs pos="100000">
              <a:srgbClr val="838309"/>
            </a:gs>
          </a:gsLst>
          <a:lin scaled="0"/>
        </a:gradFill>
        <a:effectLst/>
      </p:bgPr>
    </p:bg>
    <p:spTree>
      <p:nvGrpSpPr>
        <p:cNvPr id="1" name=""/>
        <p:cNvGrpSpPr/>
        <p:nvPr/>
      </p:nvGrpSpPr>
      <p:grpSpPr/>
      <p:graphicFrame>
        <p:nvGraphicFramePr>
          <p:cNvPr id="11265" name="Object 2">
            <a:hlinkClick r:id="" action="ppaction://noaction"/>
          </p:cNvPr>
          <p:cNvGraphicFramePr/>
          <p:nvPr/>
        </p:nvGraphicFramePr>
        <p:xfrm>
          <a:off x="7620000" y="5943600"/>
          <a:ext cx="838200" cy="579438"/>
        </p:xfrm>
        <a:graphic>
          <a:graphicData uri="http://schemas.openxmlformats.org/presentationml/2006/ole">
            <mc:AlternateContent xmlns:mc="http://schemas.openxmlformats.org/markup-compatibility/2006">
              <mc:Choice xmlns:v="urn:schemas-microsoft-com:vml" Requires="v">
                <p:oleObj spid="_x0000_s3076" name="" r:id="rId1" imgW="1177290" imgH="814070" progId="MS_ClipArt_Gallery.2">
                  <p:embed/>
                </p:oleObj>
              </mc:Choice>
              <mc:Fallback>
                <p:oleObj name="" r:id="rId1" imgW="1177290" imgH="814070" progId="MS_ClipArt_Gallery.2">
                  <p:embed/>
                  <p:pic>
                    <p:nvPicPr>
                      <p:cNvPr id="0" name="图片 3075"/>
                      <p:cNvPicPr/>
                      <p:nvPr/>
                    </p:nvPicPr>
                    <p:blipFill>
                      <a:blip r:embed="rId2">
                        <a:clrChange>
                          <a:clrFrom>
                            <a:srgbClr val="FFE500"/>
                          </a:clrFrom>
                          <a:clrTo>
                            <a:srgbClr val="33CC33"/>
                          </a:clrTo>
                        </a:clrChange>
                      </a:blip>
                      <a:stretch>
                        <a:fillRect/>
                      </a:stretch>
                    </p:blipFill>
                    <p:spPr>
                      <a:xfrm>
                        <a:off x="7620000" y="5943600"/>
                        <a:ext cx="838200" cy="579438"/>
                      </a:xfrm>
                      <a:prstGeom prst="rect">
                        <a:avLst/>
                      </a:prstGeom>
                      <a:noFill/>
                      <a:ln w="38100">
                        <a:noFill/>
                        <a:miter/>
                      </a:ln>
                    </p:spPr>
                  </p:pic>
                </p:oleObj>
              </mc:Fallback>
            </mc:AlternateContent>
          </a:graphicData>
        </a:graphic>
      </p:graphicFrame>
      <p:sp>
        <p:nvSpPr>
          <p:cNvPr id="2" name="文本框 1"/>
          <p:cNvSpPr txBox="1"/>
          <p:nvPr/>
        </p:nvSpPr>
        <p:spPr>
          <a:xfrm>
            <a:off x="490855" y="251460"/>
            <a:ext cx="4769485" cy="521970"/>
          </a:xfrm>
          <a:prstGeom prst="rect">
            <a:avLst/>
          </a:prstGeom>
          <a:noFill/>
        </p:spPr>
        <p:txBody>
          <a:bodyPr wrap="none" rtlCol="0">
            <a:spAutoFit/>
          </a:bodyPr>
          <a:p>
            <a:r>
              <a:rPr lang="en-US" altLang="zh-CN" sz="2800" b="1">
                <a:solidFill>
                  <a:schemeClr val="accent3"/>
                </a:solidFill>
              </a:rPr>
              <a:t>2.</a:t>
            </a:r>
            <a:r>
              <a:rPr lang="zh-CN" altLang="en-US" sz="2800" b="1">
                <a:solidFill>
                  <a:schemeClr val="accent3"/>
                </a:solidFill>
              </a:rPr>
              <a:t>青少年吸毒的原因有哪些？</a:t>
            </a:r>
            <a:endParaRPr lang="zh-CN" altLang="en-US" sz="2800" b="1">
              <a:solidFill>
                <a:schemeClr val="accent3"/>
              </a:solidFill>
            </a:endParaRPr>
          </a:p>
        </p:txBody>
      </p:sp>
      <p:sp>
        <p:nvSpPr>
          <p:cNvPr id="3" name="文本框 2"/>
          <p:cNvSpPr txBox="1"/>
          <p:nvPr/>
        </p:nvSpPr>
        <p:spPr>
          <a:xfrm>
            <a:off x="601980" y="5106670"/>
            <a:ext cx="7939405" cy="706755"/>
          </a:xfrm>
          <a:prstGeom prst="rect">
            <a:avLst/>
          </a:prstGeom>
          <a:noFill/>
        </p:spPr>
        <p:txBody>
          <a:bodyPr wrap="square" rtlCol="0">
            <a:spAutoFit/>
          </a:bodyPr>
          <a:p>
            <a:r>
              <a:rPr lang="en-US" altLang="zh-CN"/>
              <a:t>                </a:t>
            </a:r>
            <a:r>
              <a:rPr lang="zh-CN" altLang="en-US" sz="2000">
                <a:gradFill>
                  <a:gsLst>
                    <a:gs pos="0">
                      <a:srgbClr val="007BD3"/>
                    </a:gs>
                    <a:gs pos="100000">
                      <a:srgbClr val="034373"/>
                    </a:gs>
                  </a:gsLst>
                  <a:lin scaled="0"/>
                </a:gradFill>
              </a:rPr>
              <a:t>也就是对任何事物都很感兴趣.抱着疑问的心态对待事物.很想知道事物的真相,或了解清楚事物,探究事物.（约占</a:t>
            </a:r>
            <a:r>
              <a:rPr lang="en-US" altLang="zh-CN" sz="2000">
                <a:gradFill>
                  <a:gsLst>
                    <a:gs pos="0">
                      <a:srgbClr val="007BD3"/>
                    </a:gs>
                    <a:gs pos="100000">
                      <a:srgbClr val="034373"/>
                    </a:gs>
                  </a:gsLst>
                  <a:lin scaled="0"/>
                </a:gradFill>
              </a:rPr>
              <a:t>70</a:t>
            </a:r>
            <a:r>
              <a:rPr lang="en-US" altLang="zh-CN" sz="2000">
                <a:gradFill>
                  <a:gsLst>
                    <a:gs pos="0">
                      <a:srgbClr val="007BD3"/>
                    </a:gs>
                    <a:gs pos="100000">
                      <a:srgbClr val="034373"/>
                    </a:gs>
                  </a:gsLst>
                  <a:lin scaled="0"/>
                </a:gradFill>
                <a:latin typeface="宋体" panose="02010600030101010101" pitchFamily="2" charset="-122"/>
              </a:rPr>
              <a:t>％</a:t>
            </a:r>
            <a:r>
              <a:rPr lang="zh-CN" altLang="en-US" sz="2000">
                <a:gradFill>
                  <a:gsLst>
                    <a:gs pos="0">
                      <a:srgbClr val="007BD3"/>
                    </a:gs>
                    <a:gs pos="100000">
                      <a:srgbClr val="034373"/>
                    </a:gs>
                  </a:gsLst>
                  <a:lin scaled="0"/>
                </a:gradFill>
              </a:rPr>
              <a:t>以上）</a:t>
            </a:r>
            <a:endParaRPr lang="zh-CN" altLang="en-US" sz="2000">
              <a:gradFill>
                <a:gsLst>
                  <a:gs pos="0">
                    <a:srgbClr val="007BD3"/>
                  </a:gs>
                  <a:gs pos="100000">
                    <a:srgbClr val="034373"/>
                  </a:gs>
                </a:gsLst>
                <a:lin scaled="0"/>
              </a:gradFill>
            </a:endParaRPr>
          </a:p>
        </p:txBody>
      </p:sp>
      <p:sp>
        <p:nvSpPr>
          <p:cNvPr id="4" name="文本框 3"/>
          <p:cNvSpPr txBox="1"/>
          <p:nvPr/>
        </p:nvSpPr>
        <p:spPr>
          <a:xfrm>
            <a:off x="853440" y="888365"/>
            <a:ext cx="7838440" cy="1322070"/>
          </a:xfrm>
          <a:prstGeom prst="rect">
            <a:avLst/>
          </a:prstGeom>
          <a:noFill/>
        </p:spPr>
        <p:txBody>
          <a:bodyPr wrap="square" rtlCol="0">
            <a:spAutoFit/>
          </a:bodyPr>
          <a:p>
            <a:pPr algn="l"/>
            <a:r>
              <a:rPr lang="en-US" altLang="zh-CN"/>
              <a:t>                 </a:t>
            </a:r>
            <a:r>
              <a:rPr lang="zh-CN" altLang="en-US">
                <a:gradFill>
                  <a:gsLst>
                    <a:gs pos="0">
                      <a:srgbClr val="007BD3"/>
                    </a:gs>
                    <a:gs pos="100000">
                      <a:srgbClr val="034373"/>
                    </a:gs>
                  </a:gsLst>
                  <a:lin scaled="0"/>
                </a:gradFill>
              </a:rPr>
              <a:t>即</a:t>
            </a:r>
            <a:r>
              <a:rPr lang="zh-CN" altLang="en-US" sz="2000">
                <a:gradFill>
                  <a:gsLst>
                    <a:gs pos="0">
                      <a:srgbClr val="007BD3"/>
                    </a:gs>
                    <a:gs pos="100000">
                      <a:srgbClr val="034373"/>
                    </a:gs>
                  </a:gsLst>
                  <a:lin scaled="0"/>
                </a:gradFill>
              </a:rPr>
              <a:t>指个人受到外界人群行为的影响，而在自己的知觉、判断、认识上表现出符合于公众舆论或多数人的行为方式，而实验表明只有很少的人保持了独立性，没有被从众，所以从众心理是部分个体普遍所有的 心理现象。</a:t>
            </a:r>
            <a:endParaRPr lang="zh-CN" altLang="en-US" sz="2000">
              <a:gradFill>
                <a:gsLst>
                  <a:gs pos="0">
                    <a:srgbClr val="007BD3"/>
                  </a:gs>
                  <a:gs pos="100000">
                    <a:srgbClr val="034373"/>
                  </a:gs>
                </a:gsLst>
                <a:lin scaled="0"/>
              </a:gradFill>
            </a:endParaRPr>
          </a:p>
        </p:txBody>
      </p:sp>
      <p:sp>
        <p:nvSpPr>
          <p:cNvPr id="5" name="文本框 4"/>
          <p:cNvSpPr txBox="1"/>
          <p:nvPr/>
        </p:nvSpPr>
        <p:spPr>
          <a:xfrm>
            <a:off x="723900" y="2339340"/>
            <a:ext cx="7528560" cy="706755"/>
          </a:xfrm>
          <a:prstGeom prst="rect">
            <a:avLst/>
          </a:prstGeom>
          <a:noFill/>
        </p:spPr>
        <p:txBody>
          <a:bodyPr wrap="square" rtlCol="0">
            <a:spAutoFit/>
          </a:bodyPr>
          <a:p>
            <a:pPr algn="l"/>
            <a:r>
              <a:rPr lang="en-US" altLang="zh-CN"/>
              <a:t>                  </a:t>
            </a:r>
            <a:r>
              <a:rPr lang="zh-CN" altLang="en-US" sz="2000">
                <a:gradFill>
                  <a:gsLst>
                    <a:gs pos="0">
                      <a:srgbClr val="007BD3"/>
                    </a:gs>
                    <a:gs pos="100000">
                      <a:srgbClr val="034373"/>
                    </a:gs>
                  </a:gsLst>
                  <a:lin scaled="0"/>
                </a:gradFill>
              </a:rPr>
              <a:t>逆反心理是社会心理现象之一，指客观环境要求与主体需要不相符合时所产生的一种强烈的反抗心态</a:t>
            </a:r>
            <a:r>
              <a:rPr lang="zh-CN" altLang="en-US" sz="2000">
                <a:solidFill>
                  <a:schemeClr val="accent1"/>
                </a:solidFill>
              </a:rPr>
              <a:t>。</a:t>
            </a:r>
            <a:endParaRPr lang="zh-CN" altLang="en-US" sz="2000">
              <a:solidFill>
                <a:schemeClr val="accent1"/>
              </a:solidFill>
            </a:endParaRPr>
          </a:p>
        </p:txBody>
      </p:sp>
      <p:sp>
        <p:nvSpPr>
          <p:cNvPr id="6" name="文本框 5"/>
          <p:cNvSpPr txBox="1"/>
          <p:nvPr/>
        </p:nvSpPr>
        <p:spPr>
          <a:xfrm>
            <a:off x="929005" y="3295015"/>
            <a:ext cx="7528560" cy="706755"/>
          </a:xfrm>
          <a:prstGeom prst="rect">
            <a:avLst/>
          </a:prstGeom>
          <a:noFill/>
        </p:spPr>
        <p:txBody>
          <a:bodyPr wrap="square" rtlCol="0">
            <a:spAutoFit/>
          </a:bodyPr>
          <a:p>
            <a:pPr algn="l"/>
            <a:r>
              <a:rPr lang="en-US" altLang="zh-CN"/>
              <a:t>         </a:t>
            </a:r>
            <a:r>
              <a:rPr lang="zh-CN" altLang="en-US" sz="2000">
                <a:gradFill>
                  <a:gsLst>
                    <a:gs pos="0">
                      <a:srgbClr val="007BD3"/>
                    </a:gs>
                    <a:gs pos="100000">
                      <a:srgbClr val="034373"/>
                    </a:gs>
                  </a:gsLst>
                  <a:lin scaled="0"/>
                </a:gradFill>
              </a:rPr>
              <a:t>攀比指不顾自己的具体情况和条件，盲目与高标准相比。在消费等方面一味比高，不甘人后。</a:t>
            </a:r>
            <a:endParaRPr lang="zh-CN" altLang="en-US" sz="2000">
              <a:gradFill>
                <a:gsLst>
                  <a:gs pos="0">
                    <a:srgbClr val="007BD3"/>
                  </a:gs>
                  <a:gs pos="100000">
                    <a:srgbClr val="034373"/>
                  </a:gs>
                </a:gsLst>
                <a:lin scaled="0"/>
              </a:gradFill>
            </a:endParaRPr>
          </a:p>
        </p:txBody>
      </p:sp>
      <p:sp>
        <p:nvSpPr>
          <p:cNvPr id="7" name="文本框 6"/>
          <p:cNvSpPr txBox="1"/>
          <p:nvPr/>
        </p:nvSpPr>
        <p:spPr>
          <a:xfrm>
            <a:off x="1655445" y="4195445"/>
            <a:ext cx="6597015" cy="398780"/>
          </a:xfrm>
          <a:prstGeom prst="rect">
            <a:avLst/>
          </a:prstGeom>
          <a:noFill/>
        </p:spPr>
        <p:txBody>
          <a:bodyPr wrap="square" rtlCol="0">
            <a:spAutoFit/>
          </a:bodyPr>
          <a:p>
            <a:pPr algn="l"/>
            <a:r>
              <a:rPr lang="zh-CN" altLang="en-US" sz="2000">
                <a:gradFill>
                  <a:gsLst>
                    <a:gs pos="0">
                      <a:srgbClr val="007BD3"/>
                    </a:gs>
                    <a:gs pos="100000">
                      <a:srgbClr val="034373"/>
                    </a:gs>
                  </a:gsLst>
                  <a:lin scaled="0"/>
                </a:gradFill>
              </a:rPr>
              <a:t>追上潮流的特性或性格;迎合当时最流行的风尚</a:t>
            </a:r>
            <a:endParaRPr lang="zh-CN" altLang="en-US" sz="2000">
              <a:gradFill>
                <a:gsLst>
                  <a:gs pos="0">
                    <a:srgbClr val="007BD3"/>
                  </a:gs>
                  <a:gs pos="100000">
                    <a:srgbClr val="034373"/>
                  </a:gs>
                </a:gsLst>
                <a:lin scaled="0"/>
              </a:gradFill>
            </a:endParaRPr>
          </a:p>
        </p:txBody>
      </p:sp>
      <p:sp>
        <p:nvSpPr>
          <p:cNvPr id="9" name="文本框 8"/>
          <p:cNvSpPr txBox="1"/>
          <p:nvPr/>
        </p:nvSpPr>
        <p:spPr>
          <a:xfrm>
            <a:off x="723900" y="888365"/>
            <a:ext cx="1432560" cy="398780"/>
          </a:xfrm>
          <a:prstGeom prst="rect">
            <a:avLst/>
          </a:prstGeom>
          <a:noFill/>
        </p:spPr>
        <p:txBody>
          <a:bodyPr wrap="none" rtlCol="0">
            <a:spAutoFit/>
          </a:bodyPr>
          <a:p>
            <a:r>
              <a:rPr lang="zh-CN" altLang="en-US" sz="2000" b="1"/>
              <a:t>从众心理</a:t>
            </a:r>
            <a:r>
              <a:rPr lang="zh-CN" altLang="en-US"/>
              <a:t>：</a:t>
            </a:r>
            <a:endParaRPr lang="zh-CN" altLang="en-US"/>
          </a:p>
        </p:txBody>
      </p:sp>
      <p:sp>
        <p:nvSpPr>
          <p:cNvPr id="10" name="文本框 9"/>
          <p:cNvSpPr txBox="1"/>
          <p:nvPr/>
        </p:nvSpPr>
        <p:spPr>
          <a:xfrm>
            <a:off x="700405" y="2339340"/>
            <a:ext cx="1459230" cy="398780"/>
          </a:xfrm>
          <a:prstGeom prst="rect">
            <a:avLst/>
          </a:prstGeom>
          <a:noFill/>
        </p:spPr>
        <p:txBody>
          <a:bodyPr wrap="none" rtlCol="0">
            <a:spAutoFit/>
          </a:bodyPr>
          <a:p>
            <a:r>
              <a:rPr lang="zh-CN" altLang="en-US" sz="2000" b="1"/>
              <a:t>逆反心理：</a:t>
            </a:r>
            <a:endParaRPr lang="zh-CN" altLang="en-US" sz="2000" b="1"/>
          </a:p>
        </p:txBody>
      </p:sp>
      <p:sp>
        <p:nvSpPr>
          <p:cNvPr id="11" name="文本框 10"/>
          <p:cNvSpPr txBox="1"/>
          <p:nvPr/>
        </p:nvSpPr>
        <p:spPr>
          <a:xfrm>
            <a:off x="774700" y="3295015"/>
            <a:ext cx="755015" cy="398780"/>
          </a:xfrm>
          <a:prstGeom prst="rect">
            <a:avLst/>
          </a:prstGeom>
          <a:noFill/>
        </p:spPr>
        <p:txBody>
          <a:bodyPr wrap="square" rtlCol="0">
            <a:spAutoFit/>
          </a:bodyPr>
          <a:p>
            <a:pPr algn="l"/>
            <a:r>
              <a:rPr lang="zh-CN" altLang="en-US" sz="2000" b="1">
                <a:sym typeface="+mn-ea"/>
              </a:rPr>
              <a:t>攀比：</a:t>
            </a:r>
            <a:endParaRPr lang="zh-CN" altLang="en-US" sz="2000" b="1">
              <a:sym typeface="+mn-ea"/>
            </a:endParaRPr>
          </a:p>
        </p:txBody>
      </p:sp>
      <p:sp>
        <p:nvSpPr>
          <p:cNvPr id="12" name="文本框 11"/>
          <p:cNvSpPr txBox="1"/>
          <p:nvPr/>
        </p:nvSpPr>
        <p:spPr>
          <a:xfrm>
            <a:off x="700405" y="4195445"/>
            <a:ext cx="954405" cy="398780"/>
          </a:xfrm>
          <a:prstGeom prst="rect">
            <a:avLst/>
          </a:prstGeom>
          <a:noFill/>
        </p:spPr>
        <p:txBody>
          <a:bodyPr wrap="square" rtlCol="0">
            <a:spAutoFit/>
          </a:bodyPr>
          <a:p>
            <a:pPr algn="l"/>
            <a:r>
              <a:rPr lang="zh-CN" altLang="en-US" sz="2000" b="1">
                <a:sym typeface="+mn-ea"/>
              </a:rPr>
              <a:t>赶时髦：</a:t>
            </a:r>
            <a:endParaRPr lang="zh-CN" altLang="en-US" sz="2000" b="1">
              <a:sym typeface="+mn-ea"/>
            </a:endParaRPr>
          </a:p>
        </p:txBody>
      </p:sp>
      <p:sp>
        <p:nvSpPr>
          <p:cNvPr id="13" name="文本框 12"/>
          <p:cNvSpPr txBox="1"/>
          <p:nvPr/>
        </p:nvSpPr>
        <p:spPr>
          <a:xfrm>
            <a:off x="619760" y="5106670"/>
            <a:ext cx="1035050" cy="398780"/>
          </a:xfrm>
          <a:prstGeom prst="rect">
            <a:avLst/>
          </a:prstGeom>
          <a:noFill/>
        </p:spPr>
        <p:txBody>
          <a:bodyPr wrap="square" rtlCol="0">
            <a:spAutoFit/>
          </a:bodyPr>
          <a:p>
            <a:r>
              <a:rPr lang="zh-CN" altLang="en-US" sz="2000" b="1">
                <a:sym typeface="+mn-ea"/>
              </a:rPr>
              <a:t>好奇心：</a:t>
            </a:r>
            <a:endParaRPr lang="zh-CN" altLang="en-US" sz="2000" b="1">
              <a:sym typeface="+mn-ea"/>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P spid="10" grpId="0"/>
      <p:bldP spid="5" grpId="0"/>
      <p:bldP spid="11" grpId="0"/>
      <p:bldP spid="6" grpId="0"/>
      <p:bldP spid="12" grpId="0"/>
      <p:bldP spid="7" grpId="0"/>
      <p:bldP spid="13"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FBFB11"/>
            </a:gs>
            <a:gs pos="100000">
              <a:srgbClr val="838309"/>
            </a:gs>
          </a:gsLst>
          <a:lin scaled="0"/>
        </a:gradFill>
        <a:effectLst/>
      </p:bgPr>
    </p:bg>
    <p:spTree>
      <p:nvGrpSpPr>
        <p:cNvPr id="1" name=""/>
        <p:cNvGrpSpPr/>
        <p:nvPr/>
      </p:nvGrpSpPr>
      <p:grpSpPr/>
      <p:sp>
        <p:nvSpPr>
          <p:cNvPr id="2" name="文本框 1"/>
          <p:cNvSpPr txBox="1"/>
          <p:nvPr/>
        </p:nvSpPr>
        <p:spPr>
          <a:xfrm>
            <a:off x="1133475" y="1836420"/>
            <a:ext cx="3383280" cy="521970"/>
          </a:xfrm>
          <a:prstGeom prst="rect">
            <a:avLst/>
          </a:prstGeom>
          <a:noFill/>
        </p:spPr>
        <p:txBody>
          <a:bodyPr wrap="none" rtlCol="0">
            <a:spAutoFit/>
          </a:bodyPr>
          <a:p>
            <a:r>
              <a:rPr lang="zh-CN" altLang="en-US" sz="2800">
                <a:gradFill>
                  <a:gsLst>
                    <a:gs pos="0">
                      <a:srgbClr val="007BD3"/>
                    </a:gs>
                    <a:gs pos="100000">
                      <a:srgbClr val="034373"/>
                    </a:gs>
                  </a:gsLst>
                  <a:lin scaled="0"/>
                </a:gradFill>
              </a:rPr>
              <a:t>拒绝毒品，从我做起</a:t>
            </a:r>
            <a:endParaRPr lang="zh-CN" altLang="en-US" sz="2800">
              <a:gradFill>
                <a:gsLst>
                  <a:gs pos="0">
                    <a:srgbClr val="007BD3"/>
                  </a:gs>
                  <a:gs pos="100000">
                    <a:srgbClr val="034373"/>
                  </a:gs>
                </a:gsLst>
                <a:lin scaled="0"/>
              </a:gradFill>
            </a:endParaRPr>
          </a:p>
        </p:txBody>
      </p:sp>
      <p:sp>
        <p:nvSpPr>
          <p:cNvPr id="3" name="文本框 2"/>
          <p:cNvSpPr txBox="1"/>
          <p:nvPr/>
        </p:nvSpPr>
        <p:spPr>
          <a:xfrm>
            <a:off x="1478915" y="2781935"/>
            <a:ext cx="3496310" cy="368300"/>
          </a:xfrm>
          <a:prstGeom prst="rect">
            <a:avLst/>
          </a:prstGeom>
          <a:noFill/>
        </p:spPr>
        <p:txBody>
          <a:bodyPr wrap="square" rtlCol="0">
            <a:spAutoFit/>
          </a:bodyPr>
          <a:p>
            <a:r>
              <a:rPr lang="en-US" altLang="zh-CN"/>
              <a:t>1.</a:t>
            </a:r>
            <a:r>
              <a:rPr lang="zh-CN" altLang="en-US"/>
              <a:t>增强自我保护意识和能力</a:t>
            </a:r>
            <a:endParaRPr lang="zh-CN" altLang="en-US"/>
          </a:p>
        </p:txBody>
      </p:sp>
      <p:sp>
        <p:nvSpPr>
          <p:cNvPr id="4" name="文本框 3"/>
          <p:cNvSpPr txBox="1"/>
          <p:nvPr/>
        </p:nvSpPr>
        <p:spPr>
          <a:xfrm>
            <a:off x="1478915" y="3590925"/>
            <a:ext cx="2430780" cy="368300"/>
          </a:xfrm>
          <a:prstGeom prst="rect">
            <a:avLst/>
          </a:prstGeom>
          <a:noFill/>
        </p:spPr>
        <p:txBody>
          <a:bodyPr wrap="none" rtlCol="0">
            <a:spAutoFit/>
          </a:bodyPr>
          <a:p>
            <a:r>
              <a:rPr lang="en-US" altLang="zh-CN"/>
              <a:t>2.</a:t>
            </a:r>
            <a:r>
              <a:rPr lang="zh-CN" altLang="en-US"/>
              <a:t>善于识别，谨慎交友</a:t>
            </a:r>
            <a:endParaRPr lang="zh-CN" altLang="en-US"/>
          </a:p>
        </p:txBody>
      </p:sp>
      <p:sp>
        <p:nvSpPr>
          <p:cNvPr id="5" name="文本框 4"/>
          <p:cNvSpPr txBox="1"/>
          <p:nvPr/>
        </p:nvSpPr>
        <p:spPr>
          <a:xfrm>
            <a:off x="1478915" y="4429125"/>
            <a:ext cx="3116580" cy="368300"/>
          </a:xfrm>
          <a:prstGeom prst="rect">
            <a:avLst/>
          </a:prstGeom>
          <a:noFill/>
        </p:spPr>
        <p:txBody>
          <a:bodyPr wrap="none" rtlCol="0">
            <a:spAutoFit/>
          </a:bodyPr>
          <a:p>
            <a:r>
              <a:rPr lang="en-US" altLang="zh-CN"/>
              <a:t>3.</a:t>
            </a:r>
            <a:r>
              <a:rPr lang="zh-CN" altLang="en-US"/>
              <a:t>树立正确的人生观、价值观</a:t>
            </a:r>
            <a:endParaRPr lang="zh-CN" altLang="en-US"/>
          </a:p>
        </p:txBody>
      </p:sp>
      <p:sp>
        <p:nvSpPr>
          <p:cNvPr id="6" name="文本框 5"/>
          <p:cNvSpPr txBox="1"/>
          <p:nvPr/>
        </p:nvSpPr>
        <p:spPr>
          <a:xfrm>
            <a:off x="1478915" y="5397500"/>
            <a:ext cx="4259580" cy="368300"/>
          </a:xfrm>
          <a:prstGeom prst="rect">
            <a:avLst/>
          </a:prstGeom>
          <a:noFill/>
        </p:spPr>
        <p:txBody>
          <a:bodyPr wrap="none" rtlCol="0">
            <a:spAutoFit/>
          </a:bodyPr>
          <a:p>
            <a:r>
              <a:rPr lang="en-US" altLang="zh-CN"/>
              <a:t>4.</a:t>
            </a:r>
            <a:r>
              <a:rPr lang="zh-CN" altLang="en-US"/>
              <a:t>不盲目追求享乐、寻找刺激、追赶时髦</a:t>
            </a:r>
            <a:endParaRPr lang="zh-CN" altLang="en-US"/>
          </a:p>
        </p:txBody>
      </p:sp>
      <p:sp>
        <p:nvSpPr>
          <p:cNvPr id="7" name="文本框 6"/>
          <p:cNvSpPr txBox="1"/>
          <p:nvPr/>
        </p:nvSpPr>
        <p:spPr>
          <a:xfrm>
            <a:off x="1812290" y="724535"/>
            <a:ext cx="2428240" cy="768350"/>
          </a:xfrm>
          <a:prstGeom prst="rect">
            <a:avLst/>
          </a:prstGeom>
          <a:noFill/>
        </p:spPr>
        <p:txBody>
          <a:bodyPr wrap="none" rtlCol="0">
            <a:spAutoFit/>
          </a:bodyPr>
          <a:p>
            <a:r>
              <a:rPr lang="zh-CN" altLang="en-US" sz="4400" b="1">
                <a:gradFill>
                  <a:gsLst>
                    <a:gs pos="0">
                      <a:srgbClr val="14CD68"/>
                    </a:gs>
                    <a:gs pos="100000">
                      <a:srgbClr val="0B6E38"/>
                    </a:gs>
                  </a:gsLst>
                  <a:lin scaled="0"/>
                </a:gradFill>
              </a:rPr>
              <a:t>畅所欲言</a:t>
            </a:r>
            <a:endParaRPr lang="zh-CN" altLang="en-US" sz="4400" b="1">
              <a:gradFill>
                <a:gsLst>
                  <a:gs pos="0">
                    <a:srgbClr val="14CD68"/>
                  </a:gs>
                  <a:gs pos="100000">
                    <a:srgbClr val="0B6E38"/>
                  </a:gs>
                </a:gsLst>
                <a:lin scaled="0"/>
              </a:gra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500" fill="hold">
                                          <p:stCondLst>
                                            <p:cond delay="0"/>
                                          </p:stCondLst>
                                        </p:cTn>
                                        <p:tgtEl>
                                          <p:spTgt spid="3"/>
                                        </p:tgtEl>
                                        <p:attrNameLst>
                                          <p:attrName>style.visibility</p:attrName>
                                        </p:attrNameLst>
                                      </p:cBhvr>
                                      <p:to>
                                        <p:strVal val="visible"/>
                                      </p:to>
                                    </p:set>
                                    <p:extLst>
                                      <p:ext uri="{505F2C04-C923-438B-8C0F-E0CD2BADF298}">
                                        <wppc:dynamicDigit xmlns:wppc="http://www.wps.cn/officeDocument/PresentationCustomData" type="0">
                                          <p:anim to="" calcmode="lin" valueType="num">
                                            <p:cBhvr>
                                              <p:cTn id="7" dur="500" fill="hold"/>
                                              <p:tgtEl>
                                                <p:spTgt spid="3"/>
                                              </p:tgtEl>
                                              <p:attrNameLst>
                                                <p:attrName>num.show</p:attrName>
                                              </p:attrNameLst>
                                            </p:cBhvr>
                                            <p:tavLst>
                                              <p:tav tm="0">
                                                <p:val>
                                                  <p:fltVal val="0"/>
                                                </p:val>
                                              </p:tav>
                                              <p:tav tm="100000">
                                                <p:val>
                                                  <p:strVal val="#ppt_v"/>
                                                </p:val>
                                              </p:tav>
                                            </p:tavLst>
                                          </p:anim>
                                        </wppc:dynamicDigit>
                                      </p:ext>
                                    </p:extLs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500" fill="hold">
                                          <p:stCondLst>
                                            <p:cond delay="0"/>
                                          </p:stCondLst>
                                        </p:cTn>
                                        <p:tgtEl>
                                          <p:spTgt spid="4"/>
                                        </p:tgtEl>
                                        <p:attrNameLst>
                                          <p:attrName>style.visibility</p:attrName>
                                        </p:attrNameLst>
                                      </p:cBhvr>
                                      <p:to>
                                        <p:strVal val="visible"/>
                                      </p:to>
                                    </p:set>
                                    <p:extLst>
                                      <p:ext uri="{505F2C04-C923-438B-8C0F-E0CD2BADF298}">
                                        <wppc:dynamicDigit xmlns:wppc="http://www.wps.cn/officeDocument/PresentationCustomData" type="0">
                                          <p:anim to="" calcmode="lin" valueType="num">
                                            <p:cBhvr>
                                              <p:cTn id="12" dur="500" fill="hold"/>
                                              <p:tgtEl>
                                                <p:spTgt spid="4"/>
                                              </p:tgtEl>
                                              <p:attrNameLst>
                                                <p:attrName>num.show</p:attrName>
                                              </p:attrNameLst>
                                            </p:cBhvr>
                                            <p:tavLst>
                                              <p:tav tm="0">
                                                <p:val>
                                                  <p:fltVal val="0"/>
                                                </p:val>
                                              </p:tav>
                                              <p:tav tm="100000">
                                                <p:val>
                                                  <p:strVal val="#ppt_v"/>
                                                </p:val>
                                              </p:tav>
                                            </p:tavLst>
                                          </p:anim>
                                        </wppc:dynamicDigit>
                                      </p:ext>
                                    </p:extLs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500" fill="hold">
                                          <p:stCondLst>
                                            <p:cond delay="0"/>
                                          </p:stCondLst>
                                        </p:cTn>
                                        <p:tgtEl>
                                          <p:spTgt spid="5"/>
                                        </p:tgtEl>
                                        <p:attrNameLst>
                                          <p:attrName>style.visibility</p:attrName>
                                        </p:attrNameLst>
                                      </p:cBhvr>
                                      <p:to>
                                        <p:strVal val="visible"/>
                                      </p:to>
                                    </p:set>
                                    <p:extLst>
                                      <p:ext uri="{505F2C04-C923-438B-8C0F-E0CD2BADF298}">
                                        <wppc:dynamicDigit xmlns:wppc="http://www.wps.cn/officeDocument/PresentationCustomData" type="0">
                                          <p:anim to="" calcmode="lin" valueType="num">
                                            <p:cBhvr>
                                              <p:cTn id="17" dur="500" fill="hold"/>
                                              <p:tgtEl>
                                                <p:spTgt spid="5"/>
                                              </p:tgtEl>
                                              <p:attrNameLst>
                                                <p:attrName>num.show</p:attrName>
                                              </p:attrNameLst>
                                            </p:cBhvr>
                                            <p:tavLst>
                                              <p:tav tm="0">
                                                <p:val>
                                                  <p:fltVal val="0"/>
                                                </p:val>
                                              </p:tav>
                                              <p:tav tm="100000">
                                                <p:val>
                                                  <p:strVal val="#ppt_v"/>
                                                </p:val>
                                              </p:tav>
                                            </p:tavLst>
                                          </p:anim>
                                        </wppc:dynamicDigit>
                                      </p:ext>
                                    </p:extLs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500" fill="hold">
                                          <p:stCondLst>
                                            <p:cond delay="0"/>
                                          </p:stCondLst>
                                        </p:cTn>
                                        <p:tgtEl>
                                          <p:spTgt spid="6"/>
                                        </p:tgtEl>
                                        <p:attrNameLst>
                                          <p:attrName>style.visibility</p:attrName>
                                        </p:attrNameLst>
                                      </p:cBhvr>
                                      <p:to>
                                        <p:strVal val="visible"/>
                                      </p:to>
                                    </p:set>
                                    <p:extLst>
                                      <p:ext uri="{505F2C04-C923-438B-8C0F-E0CD2BADF298}">
                                        <wppc:dynamicDigit xmlns:wppc="http://www.wps.cn/officeDocument/PresentationCustomData" type="0">
                                          <p:anim to="" calcmode="lin" valueType="num">
                                            <p:cBhvr>
                                              <p:cTn id="22" dur="500" fill="hold"/>
                                              <p:tgtEl>
                                                <p:spTgt spid="6"/>
                                              </p:tgtEl>
                                              <p:attrNameLst>
                                                <p:attrName>num.show</p:attrName>
                                              </p:attrNameLst>
                                            </p:cBhvr>
                                            <p:tavLst>
                                              <p:tav tm="0">
                                                <p:val>
                                                  <p:fltVal val="0"/>
                                                </p:val>
                                              </p:tav>
                                              <p:tav tm="100000">
                                                <p:val>
                                                  <p:strVal val="#ppt_v"/>
                                                </p:val>
                                              </p:tav>
                                            </p:tavLst>
                                          </p:anim>
                                        </wppc:dynamicDigit>
                                      </p:ext>
                                    </p:extLs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2.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133.xml><?xml version="1.0" encoding="utf-8"?>
<p:tagLst xmlns:p="http://schemas.openxmlformats.org/presentationml/2006/main">
  <p:tag name="KSO_WM_MEDIACOVER_FLAG" val="1"/>
</p:tagLst>
</file>

<file path=ppt/tags/tag134.xml><?xml version="1.0" encoding="utf-8"?>
<p:tagLst xmlns:p="http://schemas.openxmlformats.org/presentationml/2006/main">
  <p:tag name="KSO_WM_MEDIACOVER_FLAG"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ID" val="_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ID" val="_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ID" val="_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7"/>
</p:tagLst>
</file>

<file path=ppt/tags/tag67.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7"/>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1.xml><?xml version="1.0" encoding="utf-8"?>
<p:tagLst xmlns:p="http://schemas.openxmlformats.org/presentationml/2006/main">
  <p:tag name="KSO_WM_TAG_VERSION" val="1.0"/>
  <p:tag name="KSO_WM_BEAUTIFY_FLAG" val="#wm#"/>
  <p:tag name="KSO_WM_COMBINE_RELATE_SLIDE_ID" val="background20177529_1"/>
  <p:tag name="KSO_WM_TEMPLATE_CATEGORY" val="custom"/>
  <p:tag name="KSO_WM_TEMPLATE_INDEX" val="20196577"/>
  <p:tag name="KSO_WM_TEMPLATE_SUBCATEGORY" val="0"/>
  <p:tag name="KSO_WM_TEMPLATE_THUMBS_INDEX" val="1、2、5、6、12、13、16、21、28、29、30、"/>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空白设计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1735</Words>
  <Application>WPS 演示</Application>
  <PresentationFormat>全屏显示(4:3)</PresentationFormat>
  <Paragraphs>176</Paragraphs>
  <Slides>13</Slides>
  <Notes>5</Notes>
  <HiddenSlides>7</HiddenSlides>
  <MMClips>1</MMClips>
  <ScaleCrop>false</ScaleCrop>
  <HeadingPairs>
    <vt:vector size="10" baseType="variant">
      <vt:variant>
        <vt:lpstr>已用的字体</vt:lpstr>
      </vt:variant>
      <vt:variant>
        <vt:i4>9</vt:i4>
      </vt:variant>
      <vt:variant>
        <vt:lpstr>主题</vt:lpstr>
      </vt:variant>
      <vt:variant>
        <vt:i4>2</vt:i4>
      </vt:variant>
      <vt:variant>
        <vt:lpstr>嵌入 OLE 服务器</vt:lpstr>
      </vt:variant>
      <vt:variant>
        <vt:i4>2</vt:i4>
      </vt:variant>
      <vt:variant>
        <vt:lpstr>幻灯片标题</vt:lpstr>
      </vt:variant>
      <vt:variant>
        <vt:i4>13</vt:i4>
      </vt:variant>
      <vt:variant>
        <vt:lpstr>自定义放映</vt:lpstr>
      </vt:variant>
      <vt:variant>
        <vt:i4>4</vt:i4>
      </vt:variant>
    </vt:vector>
  </HeadingPairs>
  <TitlesOfParts>
    <vt:vector size="30" baseType="lpstr">
      <vt:lpstr>Arial</vt:lpstr>
      <vt:lpstr>宋体</vt:lpstr>
      <vt:lpstr>Wingdings</vt:lpstr>
      <vt:lpstr>微软雅黑</vt:lpstr>
      <vt:lpstr>华文彩云</vt:lpstr>
      <vt:lpstr>华文琥珀</vt:lpstr>
      <vt:lpstr>楷体</vt:lpstr>
      <vt:lpstr>Arial Unicode MS</vt:lpstr>
      <vt:lpstr>Calibri</vt:lpstr>
      <vt:lpstr>Office 主题​​</vt:lpstr>
      <vt:lpstr>1_空白设计模板</vt:lpstr>
      <vt:lpstr>Word.Document.8</vt:lpstr>
      <vt:lpstr>MS_ClipArt_Gallery.2</vt:lpstr>
      <vt:lpstr>PowerPoint 演示文稿</vt:lpstr>
      <vt:lpstr>PowerPoint 演示文稿</vt:lpstr>
      <vt:lpstr>请你观察：</vt:lpstr>
      <vt:lpstr>罂粟花、果</vt:lpstr>
      <vt:lpstr>摇头丸</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艺术形式</vt:lpstr>
      <vt:lpstr>种类</vt:lpstr>
      <vt:lpstr>特点</vt:lpstr>
      <vt:lpstr>基本组成</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gyg</cp:lastModifiedBy>
  <cp:revision>81</cp:revision>
  <dcterms:created xsi:type="dcterms:W3CDTF">2019-08-07T00:07:00Z</dcterms:created>
  <dcterms:modified xsi:type="dcterms:W3CDTF">2019-10-21T03:50:54Z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2052-11.1.0.9098</vt:lpwstr>
  </property>
</Properties>
</file>