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90" r:id="rId3"/>
    <p:sldId id="293" r:id="rId4"/>
    <p:sldId id="292" r:id="rId5"/>
    <p:sldId id="291" r:id="rId6"/>
    <p:sldId id="260" r:id="rId7"/>
    <p:sldId id="320" r:id="rId8"/>
    <p:sldId id="294" r:id="rId9"/>
    <p:sldId id="269" r:id="rId10"/>
    <p:sldId id="264" r:id="rId11"/>
    <p:sldId id="296" r:id="rId12"/>
    <p:sldId id="319" r:id="rId13"/>
    <p:sldId id="297" r:id="rId14"/>
    <p:sldId id="298" r:id="rId15"/>
    <p:sldId id="257" r:id="rId16"/>
    <p:sldId id="266" r:id="rId17"/>
    <p:sldId id="306" r:id="rId18"/>
    <p:sldId id="303" r:id="rId19"/>
    <p:sldId id="321" r:id="rId20"/>
    <p:sldId id="304" r:id="rId21"/>
    <p:sldId id="322" r:id="rId22"/>
    <p:sldId id="305" r:id="rId23"/>
    <p:sldId id="307" r:id="rId24"/>
    <p:sldId id="308" r:id="rId25"/>
    <p:sldId id="309" r:id="rId26"/>
    <p:sldId id="323" r:id="rId27"/>
    <p:sldId id="310" r:id="rId28"/>
    <p:sldId id="311" r:id="rId29"/>
    <p:sldId id="312" r:id="rId30"/>
    <p:sldId id="313" r:id="rId31"/>
    <p:sldId id="316" r:id="rId32"/>
    <p:sldId id="314" r:id="rId33"/>
    <p:sldId id="317" r:id="rId34"/>
    <p:sldId id="318" r:id="rId35"/>
    <p:sldId id="286" r:id="rId3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clrMru>
    <a:srgbClr val="00FFFF"/>
    <a:srgbClr val="03EF1F"/>
    <a:srgbClr val="46014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25" d="100"/>
          <a:sy n="125" d="100"/>
        </p:scale>
        <p:origin x="-1224" y="-39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A73832-9ED5-4B6A-BF04-171E84D2BEC1}" type="datetimeFigureOut">
              <a:rPr lang="zh-CN" altLang="en-US" smtClean="0"/>
              <a:pPr/>
              <a:t>2019/8/12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19B445-4E6B-4C95-A97D-55B932B84257}" type="slidenum">
              <a:rPr lang="zh-CN" altLang="en-US" smtClean="0"/>
              <a:pPr/>
              <a:t>‹#›</a:t>
            </a:fld>
            <a:endParaRPr lang="zh-CN" altLang="en-US"/>
          </a:p>
        </p:txBody>
      </p:sp>
    </p:spTree>
    <p:extLst>
      <p:ext uri="{BB962C8B-B14F-4D97-AF65-F5344CB8AC3E}">
        <p14:creationId xmlns:p14="http://schemas.microsoft.com/office/powerpoint/2010/main" xmlns="" val="7743775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a:p>
        </p:txBody>
      </p:sp>
    </p:spTree>
    <p:extLst>
      <p:ext uri="{BB962C8B-B14F-4D97-AF65-F5344CB8AC3E}">
        <p14:creationId xmlns:p14="http://schemas.microsoft.com/office/powerpoint/2010/main" xmlns="" val="39445253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056819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820120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4009481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a:p>
        </p:txBody>
      </p:sp>
    </p:spTree>
    <p:extLst>
      <p:ext uri="{BB962C8B-B14F-4D97-AF65-F5344CB8AC3E}">
        <p14:creationId xmlns:p14="http://schemas.microsoft.com/office/powerpoint/2010/main" xmlns=""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8542882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625249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625249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1885363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1885363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1885363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4314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xmlns="" val="39445253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1815197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1815197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181519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262871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136188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1830059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4027416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2233050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A11FC198-2D83-4DFC-8CDD-7D23AF44D411}" type="slidenum">
              <a:rPr kumimoji="0" lang="zh-CN" altLang="en-US" sz="1200" b="0" i="0" u="none" strike="noStrike" kern="1200" cap="none" spc="0" normalizeH="0" baseline="0" noProof="0" smtClean="0">
                <a:ln>
                  <a:noFill/>
                </a:ln>
                <a:solidFill>
                  <a:prstClr val="black"/>
                </a:solidFill>
                <a:effectLst/>
                <a:uLnTx/>
                <a:uFillTx/>
                <a:latin typeface="Calibri" pitchFamily="34" charset="0"/>
                <a:ea typeface="微软雅黑" pitchFamily="34"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zh-CN" altLang="en-US" sz="1200" b="0" i="0" u="none" strike="noStrike" kern="1200" cap="none" spc="0" normalizeH="0" baseline="0" noProof="0" dirty="0">
              <a:ln>
                <a:noFill/>
              </a:ln>
              <a:solidFill>
                <a:prstClr val="black"/>
              </a:solidFill>
              <a:effectLst/>
              <a:uLnTx/>
              <a:uFillTx/>
              <a:latin typeface="Calibri" pitchFamily="34" charset="0"/>
              <a:ea typeface="微软雅黑" pitchFamily="34" charset="-122"/>
              <a:cs typeface="+mn-cs"/>
            </a:endParaRPr>
          </a:p>
        </p:txBody>
      </p:sp>
    </p:spTree>
    <p:extLst>
      <p:ext uri="{BB962C8B-B14F-4D97-AF65-F5344CB8AC3E}">
        <p14:creationId xmlns:p14="http://schemas.microsoft.com/office/powerpoint/2010/main" xmlns="" val="3136188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3418514425"/>
      </p:ext>
    </p:extLst>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2718678549"/>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310227679"/>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xmlns=""/>
              </a:ext>
            </a:extLst>
          </a:blip>
          <a:srcRect/>
          <a:stretch/>
        </p:blipFill>
        <p:spPr>
          <a:xfrm rot="5400000">
            <a:off x="2000250" y="-2000250"/>
            <a:ext cx="5143500" cy="9144000"/>
          </a:xfrm>
          <a:prstGeom prst="rect">
            <a:avLst/>
          </a:prstGeom>
        </p:spPr>
      </p:pic>
    </p:spTree>
    <p:extLst>
      <p:ext uri="{BB962C8B-B14F-4D97-AF65-F5344CB8AC3E}">
        <p14:creationId xmlns:p14="http://schemas.microsoft.com/office/powerpoint/2010/main" xmlns="" val="327914923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2142134983"/>
      </p:ext>
    </p:extLst>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983261952"/>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pPr/>
              <a:t>‹#›</a:t>
            </a:fld>
            <a:endParaRPr lang="zh-CN" altLang="en-US"/>
          </a:p>
        </p:txBody>
      </p:sp>
      <p:sp>
        <p:nvSpPr>
          <p:cNvPr id="10" name="矩形 9"/>
          <p:cNvSpPr/>
          <p:nvPr userDrawn="1"/>
        </p:nvSpPr>
        <p:spPr>
          <a:xfrm>
            <a:off x="71949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xmlns="" val="1579557760"/>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4190927272"/>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96147258"/>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244105539"/>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2019/8/12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2392944547"/>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pPr/>
              <a:t>2019/8/12</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xmlns=""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rot="5400000">
            <a:off x="2000251" y="-2000250"/>
            <a:ext cx="5143498" cy="9144001"/>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rot="2485604">
            <a:off x="4311634" y="-191850"/>
            <a:ext cx="796789" cy="4569140"/>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rot="19114396" flipH="1">
            <a:off x="3706494" y="-191850"/>
            <a:ext cx="796789" cy="4569140"/>
          </a:xfrm>
          <a:prstGeom prst="rect">
            <a:avLst/>
          </a:prstGeom>
        </p:spPr>
      </p:pic>
      <p:pic>
        <p:nvPicPr>
          <p:cNvPr id="5" name="图片 4"/>
          <p:cNvPicPr>
            <a:picLocks noChangeAspect="1"/>
          </p:cNvPicPr>
          <p:nvPr/>
        </p:nvPicPr>
        <p:blipFill>
          <a:blip r:embed="rId4" cstate="screen">
            <a:duotone>
              <a:prstClr val="black"/>
              <a:schemeClr val="accent1">
                <a:tint val="45000"/>
                <a:satMod val="400000"/>
              </a:schemeClr>
            </a:duotone>
            <a:extLst>
              <a:ext uri="{BEBA8EAE-BF5A-486C-A8C5-ECC9F3942E4B}">
                <a14:imgProps xmlns:a14="http://schemas.microsoft.com/office/drawing/2010/main" xmlns="">
                  <a14:imgLayer r:embed="rId5">
                    <a14:imgEffect>
                      <a14:saturation sat="400000"/>
                    </a14:imgEffect>
                  </a14:imgLayer>
                </a14:imgProps>
              </a:ext>
              <a:ext uri="{28A0092B-C50C-407E-A947-70E740481C1C}">
                <a14:useLocalDpi xmlns:a14="http://schemas.microsoft.com/office/drawing/2010/main" xmlns=""/>
              </a:ext>
            </a:extLst>
          </a:blip>
          <a:stretch>
            <a:fillRect/>
          </a:stretch>
        </p:blipFill>
        <p:spPr>
          <a:xfrm>
            <a:off x="3382119" y="777748"/>
            <a:ext cx="2287924" cy="2022858"/>
          </a:xfrm>
          <a:prstGeom prst="rect">
            <a:avLst/>
          </a:prstGeom>
        </p:spPr>
      </p:pic>
      <p:sp>
        <p:nvSpPr>
          <p:cNvPr id="18" name="文本框 17"/>
          <p:cNvSpPr txBox="1"/>
          <p:nvPr/>
        </p:nvSpPr>
        <p:spPr>
          <a:xfrm>
            <a:off x="1869933" y="3433444"/>
            <a:ext cx="5570756" cy="523220"/>
          </a:xfrm>
          <a:prstGeom prst="rect">
            <a:avLst/>
          </a:prstGeom>
          <a:noFill/>
        </p:spPr>
        <p:txBody>
          <a:bodyPr wrap="none" rtlCol="0">
            <a:spAutoFit/>
          </a:bodyPr>
          <a:lstStyle/>
          <a:p>
            <a:r>
              <a:rPr lang="zh-CN" alt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ea"/>
                <a:ea typeface="+mj-ea"/>
              </a:rPr>
              <a:t>邵阳市大祥区文化旅游广电体育局</a:t>
            </a:r>
            <a:endParaRPr lang="zh-CN" alt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j-ea"/>
              <a:ea typeface="+mj-ea"/>
            </a:endParaRPr>
          </a:p>
        </p:txBody>
      </p:sp>
      <p:sp>
        <p:nvSpPr>
          <p:cNvPr id="19" name="文本框 18"/>
          <p:cNvSpPr txBox="1"/>
          <p:nvPr/>
        </p:nvSpPr>
        <p:spPr>
          <a:xfrm>
            <a:off x="3756497" y="4196802"/>
            <a:ext cx="2537874" cy="369332"/>
          </a:xfrm>
          <a:prstGeom prst="rect">
            <a:avLst/>
          </a:prstGeom>
          <a:noFill/>
        </p:spPr>
        <p:txBody>
          <a:bodyPr wrap="none" rtlCol="0">
            <a:spAutoFit/>
          </a:bodyPr>
          <a:lstStyle/>
          <a:p>
            <a:r>
              <a:rPr lang="zh-CN" altLang="en-US" sz="1800" dirty="0" smtClean="0">
                <a:latin typeface="+mj-ea"/>
                <a:ea typeface="+mj-ea"/>
              </a:rPr>
              <a:t>课件制作：周 娟  曹 曦</a:t>
            </a:r>
            <a:endParaRPr lang="zh-CN" altLang="en-US" sz="1800" dirty="0">
              <a:latin typeface="+mj-ea"/>
              <a:ea typeface="+mj-ea"/>
            </a:endParaRPr>
          </a:p>
        </p:txBody>
      </p:sp>
      <p:pic>
        <p:nvPicPr>
          <p:cNvPr id="11" name="图片 10"/>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a:off x="341084" y="1932534"/>
            <a:ext cx="8321751" cy="784322"/>
          </a:xfrm>
          <a:prstGeom prst="rect">
            <a:avLst/>
          </a:prstGeom>
        </p:spPr>
      </p:pic>
      <p:grpSp>
        <p:nvGrpSpPr>
          <p:cNvPr id="9" name="Group 550"/>
          <p:cNvGrpSpPr>
            <a:grpSpLocks/>
          </p:cNvGrpSpPr>
          <p:nvPr/>
        </p:nvGrpSpPr>
        <p:grpSpPr bwMode="auto">
          <a:xfrm>
            <a:off x="3010203" y="437609"/>
            <a:ext cx="2971800" cy="2968625"/>
            <a:chOff x="295" y="3475"/>
            <a:chExt cx="1407" cy="1407"/>
          </a:xfrm>
        </p:grpSpPr>
        <p:sp>
          <p:nvSpPr>
            <p:cNvPr id="10" name="Oval 551"/>
            <p:cNvSpPr>
              <a:spLocks noChangeArrowheads="1"/>
            </p:cNvSpPr>
            <p:nvPr/>
          </p:nvSpPr>
          <p:spPr bwMode="auto">
            <a:xfrm>
              <a:off x="295" y="3475"/>
              <a:ext cx="1407" cy="1407"/>
            </a:xfrm>
            <a:prstGeom prst="ellipse">
              <a:avLst/>
            </a:prstGeom>
            <a:gradFill rotWithShape="1">
              <a:gsLst>
                <a:gs pos="0">
                  <a:srgbClr val="FFFFFF">
                    <a:alpha val="0"/>
                  </a:srgbClr>
                </a:gs>
                <a:gs pos="100000">
                  <a:srgbClr val="D1D1D1">
                    <a:alpha val="12000"/>
                  </a:srgbClr>
                </a:gs>
              </a:gsLst>
              <a:path path="shape">
                <a:fillToRect l="50000" t="50000" r="50000" b="50000"/>
              </a:path>
            </a:gradFill>
            <a:ln>
              <a:noFill/>
            </a:ln>
            <a:effectLst/>
            <a:extLst>
              <a:ext uri="{91240B29-F687-4F45-9708-019B960494DF}">
                <a14:hiddenLine xmlns="" xmlns:a14="http://schemas.microsoft.com/office/drawing/2010/main" w="9525">
                  <a:solidFill>
                    <a:srgbClr val="FFFFFF"/>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defRPr/>
              </a:pPr>
              <a:endParaRPr lang="zh-CN" altLang="en-US" sz="6000" baseline="0">
                <a:latin typeface="Arial" charset="0"/>
                <a:ea typeface="华文彩云" pitchFamily="2" charset="-122"/>
              </a:endParaRPr>
            </a:p>
          </p:txBody>
        </p:sp>
        <p:grpSp>
          <p:nvGrpSpPr>
            <p:cNvPr id="12" name="Group 552"/>
            <p:cNvGrpSpPr>
              <a:grpSpLocks/>
            </p:cNvGrpSpPr>
            <p:nvPr/>
          </p:nvGrpSpPr>
          <p:grpSpPr bwMode="auto">
            <a:xfrm>
              <a:off x="476" y="3657"/>
              <a:ext cx="1050" cy="1050"/>
              <a:chOff x="-6056" y="-2208"/>
              <a:chExt cx="2208" cy="2208"/>
            </a:xfrm>
          </p:grpSpPr>
          <p:sp>
            <p:nvSpPr>
              <p:cNvPr id="13" name="Oval 553"/>
              <p:cNvSpPr>
                <a:spLocks noChangeArrowheads="1"/>
              </p:cNvSpPr>
              <p:nvPr/>
            </p:nvSpPr>
            <p:spPr bwMode="auto">
              <a:xfrm>
                <a:off x="-6056" y="-2132"/>
                <a:ext cx="2132" cy="2132"/>
              </a:xfrm>
              <a:prstGeom prst="ellipse">
                <a:avLst/>
              </a:prstGeom>
              <a:gradFill rotWithShape="1">
                <a:gsLst>
                  <a:gs pos="0">
                    <a:srgbClr val="FFFFFF"/>
                  </a:gs>
                  <a:gs pos="100000">
                    <a:srgbClr val="000000">
                      <a:alpha val="0"/>
                    </a:srgbClr>
                  </a:gs>
                </a:gsLst>
                <a:path path="shape">
                  <a:fillToRect l="50000" t="50000" r="50000" b="50000"/>
                </a:path>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nvGrpSpPr>
              <p:cNvPr id="14" name="Group 554"/>
              <p:cNvGrpSpPr>
                <a:grpSpLocks/>
              </p:cNvGrpSpPr>
              <p:nvPr/>
            </p:nvGrpSpPr>
            <p:grpSpPr bwMode="auto">
              <a:xfrm>
                <a:off x="-6056" y="-2208"/>
                <a:ext cx="2208" cy="2208"/>
                <a:chOff x="-4060" y="-879"/>
                <a:chExt cx="2208" cy="2208"/>
              </a:xfrm>
            </p:grpSpPr>
            <p:grpSp>
              <p:nvGrpSpPr>
                <p:cNvPr id="16" name="Group 555"/>
                <p:cNvGrpSpPr>
                  <a:grpSpLocks/>
                </p:cNvGrpSpPr>
                <p:nvPr/>
              </p:nvGrpSpPr>
              <p:grpSpPr bwMode="auto">
                <a:xfrm>
                  <a:off x="-4060" y="-879"/>
                  <a:ext cx="2208" cy="2208"/>
                  <a:chOff x="-3924" y="-788"/>
                  <a:chExt cx="2208" cy="2208"/>
                </a:xfrm>
              </p:grpSpPr>
              <p:grpSp>
                <p:nvGrpSpPr>
                  <p:cNvPr id="34" name="Group 556"/>
                  <p:cNvGrpSpPr>
                    <a:grpSpLocks noChangeAspect="1"/>
                  </p:cNvGrpSpPr>
                  <p:nvPr/>
                </p:nvGrpSpPr>
                <p:grpSpPr bwMode="auto">
                  <a:xfrm>
                    <a:off x="-3924" y="-788"/>
                    <a:ext cx="2208" cy="2202"/>
                    <a:chOff x="168" y="696"/>
                    <a:chExt cx="1429" cy="1429"/>
                  </a:xfrm>
                </p:grpSpPr>
                <p:grpSp>
                  <p:nvGrpSpPr>
                    <p:cNvPr id="42" name="Group 557"/>
                    <p:cNvGrpSpPr>
                      <a:grpSpLocks noChangeAspect="1"/>
                    </p:cNvGrpSpPr>
                    <p:nvPr/>
                  </p:nvGrpSpPr>
                  <p:grpSpPr bwMode="auto">
                    <a:xfrm>
                      <a:off x="854" y="696"/>
                      <a:ext cx="56" cy="1429"/>
                      <a:chOff x="845" y="696"/>
                      <a:chExt cx="56" cy="1429"/>
                    </a:xfrm>
                  </p:grpSpPr>
                  <p:sp>
                    <p:nvSpPr>
                      <p:cNvPr id="46" name="AutoShape 558"/>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47" name="AutoShape 559"/>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43" name="Group 560"/>
                    <p:cNvGrpSpPr>
                      <a:grpSpLocks noChangeAspect="1"/>
                    </p:cNvGrpSpPr>
                    <p:nvPr/>
                  </p:nvGrpSpPr>
                  <p:grpSpPr bwMode="auto">
                    <a:xfrm rot="5400000">
                      <a:off x="855" y="696"/>
                      <a:ext cx="56" cy="1429"/>
                      <a:chOff x="845" y="696"/>
                      <a:chExt cx="56" cy="1429"/>
                    </a:xfrm>
                  </p:grpSpPr>
                  <p:sp>
                    <p:nvSpPr>
                      <p:cNvPr id="44" name="AutoShape 561"/>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45" name="AutoShape 562"/>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nvGrpSpPr>
                  <p:cNvPr id="35" name="Group 563"/>
                  <p:cNvGrpSpPr>
                    <a:grpSpLocks noChangeAspect="1"/>
                  </p:cNvGrpSpPr>
                  <p:nvPr/>
                </p:nvGrpSpPr>
                <p:grpSpPr bwMode="auto">
                  <a:xfrm rot="2700000">
                    <a:off x="-3927" y="-785"/>
                    <a:ext cx="2208" cy="2202"/>
                    <a:chOff x="168" y="696"/>
                    <a:chExt cx="1429" cy="1429"/>
                  </a:xfrm>
                </p:grpSpPr>
                <p:grpSp>
                  <p:nvGrpSpPr>
                    <p:cNvPr id="36" name="Group 564"/>
                    <p:cNvGrpSpPr>
                      <a:grpSpLocks noChangeAspect="1"/>
                    </p:cNvGrpSpPr>
                    <p:nvPr/>
                  </p:nvGrpSpPr>
                  <p:grpSpPr bwMode="auto">
                    <a:xfrm>
                      <a:off x="854" y="696"/>
                      <a:ext cx="56" cy="1429"/>
                      <a:chOff x="845" y="696"/>
                      <a:chExt cx="56" cy="1429"/>
                    </a:xfrm>
                  </p:grpSpPr>
                  <p:sp>
                    <p:nvSpPr>
                      <p:cNvPr id="40" name="AutoShape 565"/>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41" name="AutoShape 566"/>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37" name="Group 567"/>
                    <p:cNvGrpSpPr>
                      <a:grpSpLocks noChangeAspect="1"/>
                    </p:cNvGrpSpPr>
                    <p:nvPr/>
                  </p:nvGrpSpPr>
                  <p:grpSpPr bwMode="auto">
                    <a:xfrm rot="5400000">
                      <a:off x="855" y="696"/>
                      <a:ext cx="56" cy="1429"/>
                      <a:chOff x="845" y="696"/>
                      <a:chExt cx="56" cy="1429"/>
                    </a:xfrm>
                  </p:grpSpPr>
                  <p:sp>
                    <p:nvSpPr>
                      <p:cNvPr id="38" name="AutoShape 568"/>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39" name="AutoShape 569"/>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grpSp>
              <p:nvGrpSpPr>
                <p:cNvPr id="17" name="Group 570"/>
                <p:cNvGrpSpPr>
                  <a:grpSpLocks/>
                </p:cNvGrpSpPr>
                <p:nvPr/>
              </p:nvGrpSpPr>
              <p:grpSpPr bwMode="auto">
                <a:xfrm rot="1320000">
                  <a:off x="-3742" y="-520"/>
                  <a:ext cx="1546" cy="1546"/>
                  <a:chOff x="-3924" y="-788"/>
                  <a:chExt cx="2208" cy="2208"/>
                </a:xfrm>
              </p:grpSpPr>
              <p:grpSp>
                <p:nvGrpSpPr>
                  <p:cNvPr id="20" name="Group 571"/>
                  <p:cNvGrpSpPr>
                    <a:grpSpLocks noChangeAspect="1"/>
                  </p:cNvGrpSpPr>
                  <p:nvPr/>
                </p:nvGrpSpPr>
                <p:grpSpPr bwMode="auto">
                  <a:xfrm>
                    <a:off x="-3924" y="-788"/>
                    <a:ext cx="2208" cy="2202"/>
                    <a:chOff x="168" y="696"/>
                    <a:chExt cx="1429" cy="1429"/>
                  </a:xfrm>
                </p:grpSpPr>
                <p:grpSp>
                  <p:nvGrpSpPr>
                    <p:cNvPr id="28" name="Group 572"/>
                    <p:cNvGrpSpPr>
                      <a:grpSpLocks noChangeAspect="1"/>
                    </p:cNvGrpSpPr>
                    <p:nvPr/>
                  </p:nvGrpSpPr>
                  <p:grpSpPr bwMode="auto">
                    <a:xfrm>
                      <a:off x="854" y="696"/>
                      <a:ext cx="56" cy="1429"/>
                      <a:chOff x="845" y="696"/>
                      <a:chExt cx="56" cy="1429"/>
                    </a:xfrm>
                  </p:grpSpPr>
                  <p:sp>
                    <p:nvSpPr>
                      <p:cNvPr id="32" name="AutoShape 573"/>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33" name="AutoShape 574"/>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29" name="Group 575"/>
                    <p:cNvGrpSpPr>
                      <a:grpSpLocks noChangeAspect="1"/>
                    </p:cNvGrpSpPr>
                    <p:nvPr/>
                  </p:nvGrpSpPr>
                  <p:grpSpPr bwMode="auto">
                    <a:xfrm rot="5400000">
                      <a:off x="855" y="696"/>
                      <a:ext cx="56" cy="1429"/>
                      <a:chOff x="845" y="696"/>
                      <a:chExt cx="56" cy="1429"/>
                    </a:xfrm>
                  </p:grpSpPr>
                  <p:sp>
                    <p:nvSpPr>
                      <p:cNvPr id="30" name="AutoShape 576"/>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31" name="AutoShape 577"/>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nvGrpSpPr>
                  <p:cNvPr id="21" name="Group 578"/>
                  <p:cNvGrpSpPr>
                    <a:grpSpLocks noChangeAspect="1"/>
                  </p:cNvGrpSpPr>
                  <p:nvPr/>
                </p:nvGrpSpPr>
                <p:grpSpPr bwMode="auto">
                  <a:xfrm rot="2700000">
                    <a:off x="-3927" y="-785"/>
                    <a:ext cx="2208" cy="2202"/>
                    <a:chOff x="168" y="696"/>
                    <a:chExt cx="1429" cy="1429"/>
                  </a:xfrm>
                </p:grpSpPr>
                <p:grpSp>
                  <p:nvGrpSpPr>
                    <p:cNvPr id="22" name="Group 579"/>
                    <p:cNvGrpSpPr>
                      <a:grpSpLocks noChangeAspect="1"/>
                    </p:cNvGrpSpPr>
                    <p:nvPr/>
                  </p:nvGrpSpPr>
                  <p:grpSpPr bwMode="auto">
                    <a:xfrm>
                      <a:off x="854" y="696"/>
                      <a:ext cx="56" cy="1429"/>
                      <a:chOff x="845" y="696"/>
                      <a:chExt cx="56" cy="1429"/>
                    </a:xfrm>
                  </p:grpSpPr>
                  <p:sp>
                    <p:nvSpPr>
                      <p:cNvPr id="26" name="AutoShape 580"/>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27" name="AutoShape 581"/>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eaVert"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nvGrpSpPr>
                    <p:cNvPr id="23" name="Group 582"/>
                    <p:cNvGrpSpPr>
                      <a:grpSpLocks noChangeAspect="1"/>
                    </p:cNvGrpSpPr>
                    <p:nvPr/>
                  </p:nvGrpSpPr>
                  <p:grpSpPr bwMode="auto">
                    <a:xfrm rot="5400000">
                      <a:off x="855" y="696"/>
                      <a:ext cx="56" cy="1429"/>
                      <a:chOff x="845" y="696"/>
                      <a:chExt cx="56" cy="1429"/>
                    </a:xfrm>
                  </p:grpSpPr>
                  <p:sp>
                    <p:nvSpPr>
                      <p:cNvPr id="24" name="AutoShape 583"/>
                      <p:cNvSpPr>
                        <a:spLocks noChangeAspect="1" noChangeArrowheads="1"/>
                      </p:cNvSpPr>
                      <p:nvPr/>
                    </p:nvSpPr>
                    <p:spPr bwMode="auto">
                      <a:xfrm>
                        <a:off x="845" y="696"/>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rot="10800000" wrap="none" anchor="ctr"/>
                      <a:lstStyle/>
                      <a:p>
                        <a:pPr algn="l" eaLnBrk="1" fontAlgn="base" hangingPunct="1">
                          <a:buClrTx/>
                          <a:buSzTx/>
                        </a:pPr>
                        <a:endParaRPr lang="zh-CN" altLang="en-US" sz="6000" baseline="0">
                          <a:latin typeface="Arial" pitchFamily="34" charset="0"/>
                          <a:ea typeface="华文彩云" pitchFamily="2" charset="-122"/>
                        </a:endParaRPr>
                      </a:p>
                    </p:txBody>
                  </p:sp>
                  <p:sp>
                    <p:nvSpPr>
                      <p:cNvPr id="25" name="AutoShape 584"/>
                      <p:cNvSpPr>
                        <a:spLocks noChangeAspect="1" noChangeArrowheads="1"/>
                      </p:cNvSpPr>
                      <p:nvPr/>
                    </p:nvSpPr>
                    <p:spPr bwMode="auto">
                      <a:xfrm flipV="1">
                        <a:off x="845" y="1410"/>
                        <a:ext cx="56" cy="715"/>
                      </a:xfrm>
                      <a:prstGeom prst="triangle">
                        <a:avLst>
                          <a:gd name="adj" fmla="val 50000"/>
                        </a:avLst>
                      </a:prstGeom>
                      <a:solidFill>
                        <a:srgbClr val="FFFFFF">
                          <a:alpha val="18823"/>
                        </a:srgbClr>
                      </a:solidFill>
                      <a:ln>
                        <a:noFill/>
                      </a:ln>
                      <a:effectLst/>
                      <a:extLst>
                        <a:ext uri="{91240B29-F687-4F45-9708-019B960494DF}">
                          <a14:hiddenLine xmlns="" xmlns:a14="http://schemas.microsoft.com/office/drawing/2010/main" w="9525">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pPr algn="l" eaLnBrk="1" fontAlgn="base" hangingPunct="1">
                          <a:buClrTx/>
                          <a:buSzTx/>
                        </a:pPr>
                        <a:endParaRPr lang="zh-CN" altLang="en-US" sz="6000" baseline="0">
                          <a:latin typeface="Arial" pitchFamily="34" charset="0"/>
                          <a:ea typeface="华文彩云" pitchFamily="2" charset="-122"/>
                        </a:endParaRPr>
                      </a:p>
                    </p:txBody>
                  </p:sp>
                </p:grpSp>
              </p:grpSp>
            </p:grpSp>
          </p:grpSp>
        </p:grpSp>
      </p:grpSp>
    </p:spTree>
    <p:extLst>
      <p:ext uri="{BB962C8B-B14F-4D97-AF65-F5344CB8AC3E}">
        <p14:creationId xmlns:p14="http://schemas.microsoft.com/office/powerpoint/2010/main" xmlns="" val="2968376374"/>
      </p:ext>
    </p:extLst>
  </p:cSld>
  <p:clrMapOvr>
    <a:masterClrMapping/>
  </p:clrMapOvr>
  <p:transition spd="med" advClick="0" advTm="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1+#ppt_w/2"/>
                                          </p:val>
                                        </p:tav>
                                        <p:tav tm="100000">
                                          <p:val>
                                            <p:strVal val="#ppt_x"/>
                                          </p:val>
                                        </p:tav>
                                      </p:tavLst>
                                    </p:anim>
                                    <p:anim calcmode="lin" valueType="num">
                                      <p:cBhvr additive="base">
                                        <p:cTn id="16" dur="75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750" fill="hold"/>
                                        <p:tgtEl>
                                          <p:spTgt spid="5"/>
                                        </p:tgtEl>
                                        <p:attrNameLst>
                                          <p:attrName>ppt_w</p:attrName>
                                        </p:attrNameLst>
                                      </p:cBhvr>
                                      <p:tavLst>
                                        <p:tav tm="0">
                                          <p:val>
                                            <p:fltVal val="0"/>
                                          </p:val>
                                        </p:tav>
                                        <p:tav tm="100000">
                                          <p:val>
                                            <p:strVal val="#ppt_w"/>
                                          </p:val>
                                        </p:tav>
                                      </p:tavLst>
                                    </p:anim>
                                    <p:anim calcmode="lin" valueType="num">
                                      <p:cBhvr>
                                        <p:cTn id="21" dur="750" fill="hold"/>
                                        <p:tgtEl>
                                          <p:spTgt spid="5"/>
                                        </p:tgtEl>
                                        <p:attrNameLst>
                                          <p:attrName>ppt_h</p:attrName>
                                        </p:attrNameLst>
                                      </p:cBhvr>
                                      <p:tavLst>
                                        <p:tav tm="0">
                                          <p:val>
                                            <p:fltVal val="0"/>
                                          </p:val>
                                        </p:tav>
                                        <p:tav tm="100000">
                                          <p:val>
                                            <p:strVal val="#ppt_h"/>
                                          </p:val>
                                        </p:tav>
                                      </p:tavLst>
                                    </p:anim>
                                    <p:animEffect transition="in" filter="fade">
                                      <p:cBhvr>
                                        <p:cTn id="22" dur="750"/>
                                        <p:tgtEl>
                                          <p:spTgt spid="5"/>
                                        </p:tgtEl>
                                      </p:cBhvr>
                                    </p:animEffect>
                                  </p:childTnLst>
                                </p:cTn>
                              </p:par>
                            </p:childTnLst>
                          </p:cTn>
                        </p:par>
                        <p:par>
                          <p:cTn id="23" fill="hold">
                            <p:stCondLst>
                              <p:cond delay="2500"/>
                            </p:stCondLst>
                            <p:childTnLst>
                              <p:par>
                                <p:cTn id="24" presetID="47" presetClass="entr" presetSubtype="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iterate type="lt">
                                    <p:tmPct val="15000"/>
                                  </p:iterate>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par>
                          <p:cTn id="33" fill="hold">
                            <p:stCondLst>
                              <p:cond delay="5050"/>
                            </p:stCondLst>
                            <p:childTnLst>
                              <p:par>
                                <p:cTn id="34" presetID="2" presetClass="entr" presetSubtype="4" fill="hold" nodeType="afterEffect">
                                  <p:stCondLst>
                                    <p:cond delay="0"/>
                                  </p:stCondLst>
                                  <p:childTnLst>
                                    <p:set>
                                      <p:cBhvr>
                                        <p:cTn id="35" dur="1" fill="hold">
                                          <p:stCondLst>
                                            <p:cond delay="0"/>
                                          </p:stCondLst>
                                        </p:cTn>
                                        <p:tgtEl>
                                          <p:spTgt spid="19">
                                            <p:txEl>
                                              <p:pRg st="0" end="0"/>
                                            </p:txEl>
                                          </p:spTgt>
                                        </p:tgtEl>
                                        <p:attrNameLst>
                                          <p:attrName>style.visibility</p:attrName>
                                        </p:attrNameLst>
                                      </p:cBhvr>
                                      <p:to>
                                        <p:strVal val="visible"/>
                                      </p:to>
                                    </p:set>
                                    <p:anim calcmode="lin" valueType="num">
                                      <p:cBhvr additive="base">
                                        <p:cTn id="3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550"/>
                            </p:stCondLst>
                            <p:childTnLst>
                              <p:par>
                                <p:cTn id="39" presetID="1"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par>
                          <p:cTn id="41" fill="hold">
                            <p:stCondLst>
                              <p:cond delay="5550"/>
                            </p:stCondLst>
                            <p:childTnLst>
                              <p:par>
                                <p:cTn id="42" presetID="6" presetClass="emph" presetSubtype="0" fill="hold" nodeType="afterEffect">
                                  <p:stCondLst>
                                    <p:cond delay="0"/>
                                  </p:stCondLst>
                                  <p:childTnLst>
                                    <p:animScale>
                                      <p:cBhvr>
                                        <p:cTn id="43" dur="2000" fill="hold"/>
                                        <p:tgtEl>
                                          <p:spTgt spid="9"/>
                                        </p:tgtEl>
                                      </p:cBhvr>
                                      <p:by x="400000" y="400000"/>
                                    </p:animScale>
                                  </p:childTnLst>
                                </p:cTn>
                              </p:par>
                              <p:par>
                                <p:cTn id="44" presetID="6" presetClass="emph" presetSubtype="0" autoRev="1" fill="hold" nodeType="withEffect">
                                  <p:stCondLst>
                                    <p:cond delay="0"/>
                                  </p:stCondLst>
                                  <p:childTnLst>
                                    <p:animScale>
                                      <p:cBhvr>
                                        <p:cTn id="45" dur="3000" fill="hold"/>
                                        <p:tgtEl>
                                          <p:spTgt spid="9"/>
                                        </p:tgtEl>
                                      </p:cBhvr>
                                      <p:by x="400000" y="400000"/>
                                    </p:animScale>
                                  </p:childTnLst>
                                </p:cTn>
                              </p:par>
                              <p:par>
                                <p:cTn id="46" presetID="10" presetClass="exit" presetSubtype="0" fill="hold" nodeType="withEffect">
                                  <p:stCondLst>
                                    <p:cond delay="0"/>
                                  </p:stCondLst>
                                  <p:childTnLst>
                                    <p:animEffect transition="out" filter="fade">
                                      <p:cBhvr>
                                        <p:cTn id="47" dur="4600"/>
                                        <p:tgtEl>
                                          <p:spTgt spid="9"/>
                                        </p:tgtEl>
                                      </p:cBhvr>
                                    </p:animEffect>
                                    <p:set>
                                      <p:cBhvr>
                                        <p:cTn id="48" dur="1" fill="hold">
                                          <p:stCondLst>
                                            <p:cond delay="45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628568" y="2284289"/>
            <a:ext cx="2448272" cy="2375693"/>
          </a:xfrm>
          <a:prstGeom prst="roundRect">
            <a:avLst/>
          </a:prstGeom>
          <a:solidFill>
            <a:srgbClr val="00FFFF"/>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2" name="组合 1"/>
          <p:cNvGrpSpPr/>
          <p:nvPr/>
        </p:nvGrpSpPr>
        <p:grpSpPr>
          <a:xfrm>
            <a:off x="1108334" y="1152407"/>
            <a:ext cx="1447442" cy="144744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1" name="椭圆 10"/>
          <p:cNvSpPr/>
          <p:nvPr/>
        </p:nvSpPr>
        <p:spPr>
          <a:xfrm>
            <a:off x="2212421" y="2097634"/>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5" name="矩形 14"/>
          <p:cNvSpPr/>
          <p:nvPr/>
        </p:nvSpPr>
        <p:spPr>
          <a:xfrm>
            <a:off x="1283460" y="1501841"/>
            <a:ext cx="1177800" cy="369332"/>
          </a:xfrm>
          <a:prstGeom prst="rect">
            <a:avLst/>
          </a:prstGeom>
        </p:spPr>
        <p:txBody>
          <a:bodyPr wrap="square">
            <a:spAutoFit/>
          </a:bodyPr>
          <a:lstStyle/>
          <a:p>
            <a:pPr lvl="0" defTabSz="914400" fontAlgn="base">
              <a:spcBef>
                <a:spcPct val="0"/>
              </a:spcBef>
              <a:spcAft>
                <a:spcPct val="0"/>
              </a:spcAft>
              <a:defRPr/>
            </a:pPr>
            <a:r>
              <a:rPr lang="zh-CN" altLang="en-US" sz="1800" b="1" dirty="0" smtClean="0">
                <a:solidFill>
                  <a:prstClr val="black"/>
                </a:solidFill>
                <a:latin typeface="黑体" pitchFamily="49" charset="-122"/>
                <a:ea typeface="黑体" pitchFamily="49" charset="-122"/>
              </a:rPr>
              <a:t>互动功能</a:t>
            </a:r>
            <a:endParaRPr lang="zh-CN" altLang="en-US" sz="1800" b="1" dirty="0">
              <a:solidFill>
                <a:prstClr val="black"/>
              </a:solidFill>
              <a:latin typeface="黑体" pitchFamily="49" charset="-122"/>
              <a:ea typeface="黑体" pitchFamily="49" charset="-122"/>
            </a:endParaRPr>
          </a:p>
        </p:txBody>
      </p:sp>
      <p:sp>
        <p:nvSpPr>
          <p:cNvPr id="19" name="圆角矩形 18"/>
          <p:cNvSpPr/>
          <p:nvPr/>
        </p:nvSpPr>
        <p:spPr>
          <a:xfrm>
            <a:off x="3346388" y="2284288"/>
            <a:ext cx="2448272" cy="2375693"/>
          </a:xfrm>
          <a:prstGeom prst="roundRect">
            <a:avLst/>
          </a:prstGeom>
          <a:solidFill>
            <a:srgbClr val="00B050"/>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圆角矩形 19"/>
          <p:cNvSpPr/>
          <p:nvPr/>
        </p:nvSpPr>
        <p:spPr>
          <a:xfrm>
            <a:off x="6080527" y="2284287"/>
            <a:ext cx="2448272" cy="2375693"/>
          </a:xfrm>
          <a:prstGeom prst="roundRect">
            <a:avLst/>
          </a:prstGeom>
          <a:solidFill>
            <a:srgbClr val="FFC000"/>
          </a:solidFill>
          <a:ln w="25400">
            <a:solidFill>
              <a:srgbClr val="03EF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 name="组合 4"/>
          <p:cNvGrpSpPr/>
          <p:nvPr/>
        </p:nvGrpSpPr>
        <p:grpSpPr>
          <a:xfrm>
            <a:off x="3846803" y="1196316"/>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8" name="组合 7"/>
          <p:cNvGrpSpPr/>
          <p:nvPr/>
        </p:nvGrpSpPr>
        <p:grpSpPr>
          <a:xfrm>
            <a:off x="6580942" y="1152407"/>
            <a:ext cx="1447442" cy="144744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3" name="椭圆 12"/>
          <p:cNvSpPr/>
          <p:nvPr/>
        </p:nvSpPr>
        <p:spPr>
          <a:xfrm>
            <a:off x="5004048" y="2097634"/>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4" name="椭圆 13"/>
          <p:cNvSpPr/>
          <p:nvPr/>
        </p:nvSpPr>
        <p:spPr>
          <a:xfrm>
            <a:off x="7740352" y="2097634"/>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6" name="矩形 15"/>
          <p:cNvSpPr/>
          <p:nvPr/>
        </p:nvSpPr>
        <p:spPr>
          <a:xfrm>
            <a:off x="3696486" y="1478981"/>
            <a:ext cx="2102334" cy="646331"/>
          </a:xfrm>
          <a:prstGeom prst="rect">
            <a:avLst/>
          </a:prstGeom>
        </p:spPr>
        <p:txBody>
          <a:bodyPr wrap="square">
            <a:spAutoFit/>
          </a:bodyPr>
          <a:lstStyle/>
          <a:p>
            <a:pPr lvl="0" defTabSz="914400" fontAlgn="base">
              <a:spcBef>
                <a:spcPct val="0"/>
              </a:spcBef>
              <a:spcAft>
                <a:spcPct val="0"/>
              </a:spcAft>
              <a:defRPr/>
            </a:pPr>
            <a:r>
              <a:rPr lang="zh-CN" altLang="en-US" sz="1800" b="1" dirty="0" smtClean="0">
                <a:latin typeface="黑体" pitchFamily="49" charset="-122"/>
                <a:ea typeface="黑体" pitchFamily="49" charset="-122"/>
              </a:rPr>
              <a:t>“送炭”功能</a:t>
            </a:r>
            <a:endParaRPr lang="en-US" altLang="zh-CN" sz="1800" b="1" dirty="0" smtClean="0">
              <a:latin typeface="黑体" pitchFamily="49" charset="-122"/>
              <a:ea typeface="黑体" pitchFamily="49" charset="-122"/>
            </a:endParaRPr>
          </a:p>
          <a:p>
            <a:pPr lvl="0" defTabSz="914400" fontAlgn="base">
              <a:spcBef>
                <a:spcPct val="0"/>
              </a:spcBef>
              <a:spcAft>
                <a:spcPct val="0"/>
              </a:spcAft>
              <a:defRPr/>
            </a:pPr>
            <a:r>
              <a:rPr lang="zh-CN" altLang="en-US" sz="1800" b="1" dirty="0" smtClean="0">
                <a:latin typeface="黑体" pitchFamily="49" charset="-122"/>
                <a:ea typeface="黑体" pitchFamily="49" charset="-122"/>
              </a:rPr>
              <a:t>“添花”功能</a:t>
            </a:r>
            <a:endParaRPr lang="zh-CN" altLang="en-US" sz="1800" b="1" dirty="0">
              <a:solidFill>
                <a:prstClr val="black"/>
              </a:solidFill>
              <a:latin typeface="黑体" pitchFamily="49" charset="-122"/>
              <a:ea typeface="黑体" pitchFamily="49" charset="-122"/>
            </a:endParaRPr>
          </a:p>
        </p:txBody>
      </p:sp>
      <p:sp>
        <p:nvSpPr>
          <p:cNvPr id="17" name="矩形 16"/>
          <p:cNvSpPr/>
          <p:nvPr/>
        </p:nvSpPr>
        <p:spPr>
          <a:xfrm>
            <a:off x="6872585" y="1509460"/>
            <a:ext cx="1036975" cy="646331"/>
          </a:xfrm>
          <a:prstGeom prst="rect">
            <a:avLst/>
          </a:prstGeom>
        </p:spPr>
        <p:txBody>
          <a:bodyPr wrap="square">
            <a:spAutoFit/>
          </a:bodyPr>
          <a:lstStyle/>
          <a:p>
            <a:pPr lvl="0" defTabSz="914400" fontAlgn="base">
              <a:spcBef>
                <a:spcPct val="0"/>
              </a:spcBef>
              <a:spcAft>
                <a:spcPct val="0"/>
              </a:spcAft>
              <a:defRPr/>
            </a:pPr>
            <a:r>
              <a:rPr lang="zh-CN" altLang="en-US" sz="1800" b="1" dirty="0" smtClean="0">
                <a:solidFill>
                  <a:prstClr val="black"/>
                </a:solidFill>
                <a:latin typeface="黑体" pitchFamily="49" charset="-122"/>
                <a:ea typeface="黑体" pitchFamily="49" charset="-122"/>
              </a:rPr>
              <a:t>避免商业炒作</a:t>
            </a:r>
            <a:endParaRPr lang="zh-CN" altLang="en-US" sz="1800" b="1" dirty="0">
              <a:solidFill>
                <a:prstClr val="black"/>
              </a:solidFill>
              <a:latin typeface="黑体" pitchFamily="49" charset="-122"/>
              <a:ea typeface="黑体" pitchFamily="49" charset="-122"/>
            </a:endParaRPr>
          </a:p>
        </p:txBody>
      </p:sp>
      <p:sp>
        <p:nvSpPr>
          <p:cNvPr id="21" name="TextBox 20"/>
          <p:cNvSpPr txBox="1"/>
          <p:nvPr/>
        </p:nvSpPr>
        <p:spPr>
          <a:xfrm>
            <a:off x="892717" y="2829770"/>
            <a:ext cx="1944216" cy="1440394"/>
          </a:xfrm>
          <a:prstGeom prst="rect">
            <a:avLst/>
          </a:prstGeom>
          <a:noFill/>
        </p:spPr>
        <p:txBody>
          <a:bodyPr wrap="square" lIns="0" tIns="0" rIns="0" bIns="0" rtlCol="0">
            <a:spAutoFit/>
          </a:bodyPr>
          <a:lstStyle/>
          <a:p>
            <a:pPr lvl="0" defTabSz="914400" fontAlgn="base">
              <a:lnSpc>
                <a:spcPct val="130000"/>
              </a:lnSpc>
              <a:spcBef>
                <a:spcPct val="0"/>
              </a:spcBef>
              <a:spcAft>
                <a:spcPct val="0"/>
              </a:spcAft>
              <a:defRPr/>
            </a:pPr>
            <a:r>
              <a:rPr lang="zh-CN" altLang="en-US" sz="1200" dirty="0" smtClean="0"/>
              <a:t>        一要注意发挥明星的互动功能，要让明星认识和理解其在禁毒宣传中所能发挥的作用、能量，不是被动的“招牌”，而是禁毒宣传中的生力军。</a:t>
            </a:r>
            <a:endParaRPr kumimoji="0" lang="zh-CN" altLang="en-US" sz="2400" b="1" i="0" u="none" strike="noStrike" kern="1200" cap="none" spc="0" normalizeH="0" baseline="0" noProof="0" dirty="0" smtClean="0">
              <a:ln>
                <a:noFill/>
              </a:ln>
              <a:solidFill>
                <a:srgbClr val="F87A08"/>
              </a:solidFill>
              <a:effectLst/>
              <a:uLnTx/>
              <a:uFillTx/>
              <a:latin typeface="微软雅黑" pitchFamily="34" charset="-122"/>
              <a:ea typeface="微软雅黑" pitchFamily="34" charset="-122"/>
              <a:cs typeface="+mn-cs"/>
            </a:endParaRPr>
          </a:p>
        </p:txBody>
      </p:sp>
      <p:sp>
        <p:nvSpPr>
          <p:cNvPr id="22" name="TextBox 21"/>
          <p:cNvSpPr txBox="1"/>
          <p:nvPr/>
        </p:nvSpPr>
        <p:spPr>
          <a:xfrm>
            <a:off x="3598416" y="2824126"/>
            <a:ext cx="1944216" cy="960263"/>
          </a:xfrm>
          <a:prstGeom prst="rect">
            <a:avLst/>
          </a:prstGeom>
          <a:noFill/>
        </p:spPr>
        <p:txBody>
          <a:bodyPr wrap="square" lIns="0" tIns="0" rIns="0" bIns="0" rtlCol="0">
            <a:spAutoFit/>
          </a:bodyPr>
          <a:lstStyle/>
          <a:p>
            <a:pPr lvl="0" defTabSz="914400" fontAlgn="base">
              <a:lnSpc>
                <a:spcPct val="130000"/>
              </a:lnSpc>
              <a:spcBef>
                <a:spcPct val="0"/>
              </a:spcBef>
              <a:spcAft>
                <a:spcPct val="0"/>
              </a:spcAft>
              <a:defRPr/>
            </a:pPr>
            <a:r>
              <a:rPr lang="zh-CN" altLang="en-US" sz="1200" smtClean="0"/>
              <a:t>        二要发</a:t>
            </a:r>
            <a:r>
              <a:rPr lang="zh-CN" altLang="en-US" sz="1200" dirty="0" smtClean="0"/>
              <a:t>挥明星在禁毒宣传中的“送炭”功能，也要发挥明星的“添花”功能，防止出现“作秀”的嫌疑。</a:t>
            </a:r>
            <a:endParaRPr kumimoji="0" lang="zh-CN" altLang="en-US" sz="2400" b="1" i="0" u="none" strike="noStrike" kern="1200" cap="none" spc="0" normalizeH="0" baseline="0" noProof="0" dirty="0" smtClean="0">
              <a:ln>
                <a:noFill/>
              </a:ln>
              <a:solidFill>
                <a:srgbClr val="F87A08"/>
              </a:solidFill>
              <a:effectLst/>
              <a:uLnTx/>
              <a:uFillTx/>
              <a:latin typeface="微软雅黑" pitchFamily="34" charset="-122"/>
              <a:ea typeface="微软雅黑" pitchFamily="34" charset="-122"/>
              <a:cs typeface="+mn-cs"/>
            </a:endParaRPr>
          </a:p>
        </p:txBody>
      </p:sp>
      <p:sp>
        <p:nvSpPr>
          <p:cNvPr id="23" name="TextBox 22"/>
          <p:cNvSpPr txBox="1"/>
          <p:nvPr/>
        </p:nvSpPr>
        <p:spPr>
          <a:xfrm>
            <a:off x="6332555" y="2831002"/>
            <a:ext cx="1944216" cy="1416991"/>
          </a:xfrm>
          <a:prstGeom prst="rect">
            <a:avLst/>
          </a:prstGeom>
          <a:noFill/>
        </p:spPr>
        <p:txBody>
          <a:bodyPr wrap="square" lIns="0" tIns="0" rIns="0" bIns="0" rtlCol="0">
            <a:spAutoFit/>
          </a:bodyPr>
          <a:lstStyle/>
          <a:p>
            <a:pPr lvl="0" defTabSz="914400" fontAlgn="base">
              <a:lnSpc>
                <a:spcPct val="130000"/>
              </a:lnSpc>
              <a:spcBef>
                <a:spcPct val="0"/>
              </a:spcBef>
              <a:spcAft>
                <a:spcPct val="0"/>
              </a:spcAft>
              <a:defRPr/>
            </a:pPr>
            <a:r>
              <a:rPr lang="zh-CN" altLang="en-US" sz="1200" dirty="0" smtClean="0"/>
              <a:t>        三要注意避免明星效应演变为商业炒作。这就必须提前与明星、经纪人联系，发出邀请，并讲明本次宣传活动的意义、活动形式、任务及时间、地点等要求。</a:t>
            </a:r>
            <a:endParaRPr kumimoji="0" lang="zh-CN" altLang="en-US" sz="2400" b="1" i="0" u="none" strike="noStrike" kern="1200" cap="none" spc="0" normalizeH="0" baseline="0" noProof="0" dirty="0" smtClean="0">
              <a:ln>
                <a:noFill/>
              </a:ln>
              <a:solidFill>
                <a:srgbClr val="F87A08"/>
              </a:solidFill>
              <a:effectLst/>
              <a:uLnTx/>
              <a:uFillTx/>
              <a:latin typeface="微软雅黑" pitchFamily="34" charset="-122"/>
              <a:ea typeface="微软雅黑" pitchFamily="34" charset="-122"/>
              <a:cs typeface="+mn-cs"/>
            </a:endParaRPr>
          </a:p>
        </p:txBody>
      </p:sp>
      <p:grpSp>
        <p:nvGrpSpPr>
          <p:cNvPr id="25" name="组合 24"/>
          <p:cNvGrpSpPr/>
          <p:nvPr/>
        </p:nvGrpSpPr>
        <p:grpSpPr>
          <a:xfrm>
            <a:off x="1818292" y="299758"/>
            <a:ext cx="5275928" cy="637502"/>
            <a:chOff x="814328" y="3219334"/>
            <a:chExt cx="2077200" cy="432536"/>
          </a:xfrm>
        </p:grpSpPr>
        <p:grpSp>
          <p:nvGrpSpPr>
            <p:cNvPr id="26"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8" name="圆角矩形 27"/>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9" name="圆角矩形 28"/>
              <p:cNvSpPr/>
              <p:nvPr/>
            </p:nvSpPr>
            <p:spPr>
              <a:xfrm>
                <a:off x="4351924" y="1373342"/>
                <a:ext cx="5775624" cy="2584453"/>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7" name="TextBox 26"/>
            <p:cNvSpPr txBox="1"/>
            <p:nvPr/>
          </p:nvSpPr>
          <p:spPr>
            <a:xfrm>
              <a:off x="831250" y="3305942"/>
              <a:ext cx="1999302" cy="292351"/>
            </a:xfrm>
            <a:prstGeom prst="rect">
              <a:avLst/>
            </a:prstGeom>
            <a:noFill/>
          </p:spPr>
          <p:txBody>
            <a:bodyPr wrap="square" lIns="0" tIns="0" rIns="0" bIns="0"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algn="ctr">
                <a:defRPr sz="1400" b="1">
                  <a:solidFill>
                    <a:schemeClr val="bg1"/>
                  </a:solidFill>
                  <a:latin typeface="微软雅黑" pitchFamily="34" charset="-122"/>
                  <a:ea typeface="微软雅黑" pitchFamily="34" charset="-122"/>
                </a:defRPr>
              </a:lvl1pPr>
            </a:lstStyle>
            <a:p>
              <a:pPr marL="0" lvl="1" algn="ctr" defTabSz="914400" fontAlgn="base">
                <a:spcBef>
                  <a:spcPct val="0"/>
                </a:spcBef>
                <a:spcAft>
                  <a:spcPct val="0"/>
                </a:spcAft>
                <a:defRPr/>
              </a:pPr>
              <a:r>
                <a:rPr lang="zh-CN"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rPr>
                <a:t>发挥明星在禁毒宣传中的作用</a:t>
              </a:r>
              <a:endParaRPr lang="zh-CN"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grpSp>
    </p:spTree>
    <p:extLst>
      <p:ext uri="{BB962C8B-B14F-4D97-AF65-F5344CB8AC3E}">
        <p14:creationId xmlns:p14="http://schemas.microsoft.com/office/powerpoint/2010/main" xmlns="" val="2279112253"/>
      </p:ext>
    </p:extLst>
  </p:cSld>
  <p:clrMapOvr>
    <a:masterClrMapping/>
  </p:clrMapOvr>
  <p:transition spd="med" advClick="0" advTm="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anim calcmode="lin" valueType="num">
                                      <p:cBhvr>
                                        <p:cTn id="8" dur="500" fill="hold"/>
                                        <p:tgtEl>
                                          <p:spTgt spid="25"/>
                                        </p:tgtEl>
                                        <p:attrNameLst>
                                          <p:attrName>ppt_x</p:attrName>
                                        </p:attrNameLst>
                                      </p:cBhvr>
                                      <p:tavLst>
                                        <p:tav tm="0">
                                          <p:val>
                                            <p:strVal val="#ppt_x"/>
                                          </p:val>
                                        </p:tav>
                                        <p:tav tm="100000">
                                          <p:val>
                                            <p:strVal val="#ppt_x"/>
                                          </p:val>
                                        </p:tav>
                                      </p:tavLst>
                                    </p:anim>
                                    <p:anim calcmode="lin" valueType="num">
                                      <p:cBhvr>
                                        <p:cTn id="9" dur="5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53" presetClass="entr" presetSubtype="16" fill="hold" grpId="0" nodeType="withEffect">
                                  <p:stCondLst>
                                    <p:cond delay="2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2200"/>
                            </p:stCondLst>
                            <p:childTnLst>
                              <p:par>
                                <p:cTn id="41" presetID="16" presetClass="entr" presetSubtype="37"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arn(outVertical)">
                                      <p:cBhvr>
                                        <p:cTn id="43" dur="500"/>
                                        <p:tgtEl>
                                          <p:spTgt spid="1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barn(outVertical)">
                                      <p:cBhvr>
                                        <p:cTn id="46" dur="500"/>
                                        <p:tgtEl>
                                          <p:spTgt spid="15"/>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childTnLst>
                          </p:cTn>
                        </p:par>
                        <p:par>
                          <p:cTn id="50" fill="hold">
                            <p:stCondLst>
                              <p:cond delay="2700"/>
                            </p:stCondLst>
                            <p:childTnLst>
                              <p:par>
                                <p:cTn id="51" presetID="21" presetClass="entr" presetSubtype="1"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heel(1)">
                                      <p:cBhvr>
                                        <p:cTn id="53" dur="800"/>
                                        <p:tgtEl>
                                          <p:spTgt spid="18"/>
                                        </p:tgtEl>
                                      </p:cBhvr>
                                    </p:animEffect>
                                  </p:childTnLst>
                                </p:cTn>
                              </p:par>
                              <p:par>
                                <p:cTn id="54" presetID="21" presetClass="entr" presetSubtype="1" fill="hold" grpId="0" nodeType="withEffect">
                                  <p:stCondLst>
                                    <p:cond delay="200"/>
                                  </p:stCondLst>
                                  <p:childTnLst>
                                    <p:set>
                                      <p:cBhvr>
                                        <p:cTn id="55" dur="1" fill="hold">
                                          <p:stCondLst>
                                            <p:cond delay="0"/>
                                          </p:stCondLst>
                                        </p:cTn>
                                        <p:tgtEl>
                                          <p:spTgt spid="19"/>
                                        </p:tgtEl>
                                        <p:attrNameLst>
                                          <p:attrName>style.visibility</p:attrName>
                                        </p:attrNameLst>
                                      </p:cBhvr>
                                      <p:to>
                                        <p:strVal val="visible"/>
                                      </p:to>
                                    </p:set>
                                    <p:animEffect transition="in" filter="wheel(1)">
                                      <p:cBhvr>
                                        <p:cTn id="56" dur="800"/>
                                        <p:tgtEl>
                                          <p:spTgt spid="19"/>
                                        </p:tgtEl>
                                      </p:cBhvr>
                                    </p:animEffect>
                                  </p:childTnLst>
                                </p:cTn>
                              </p:par>
                              <p:par>
                                <p:cTn id="57" presetID="21" presetClass="entr" presetSubtype="1" fill="hold" grpId="0" nodeType="withEffect">
                                  <p:stCondLst>
                                    <p:cond delay="400"/>
                                  </p:stCondLst>
                                  <p:childTnLst>
                                    <p:set>
                                      <p:cBhvr>
                                        <p:cTn id="58" dur="1" fill="hold">
                                          <p:stCondLst>
                                            <p:cond delay="0"/>
                                          </p:stCondLst>
                                        </p:cTn>
                                        <p:tgtEl>
                                          <p:spTgt spid="20"/>
                                        </p:tgtEl>
                                        <p:attrNameLst>
                                          <p:attrName>style.visibility</p:attrName>
                                        </p:attrNameLst>
                                      </p:cBhvr>
                                      <p:to>
                                        <p:strVal val="visible"/>
                                      </p:to>
                                    </p:set>
                                    <p:animEffect transition="in" filter="wheel(1)">
                                      <p:cBhvr>
                                        <p:cTn id="59" dur="800"/>
                                        <p:tgtEl>
                                          <p:spTgt spid="20"/>
                                        </p:tgtEl>
                                      </p:cBhvr>
                                    </p:animEffect>
                                  </p:childTnLst>
                                </p:cTn>
                              </p:par>
                            </p:childTnLst>
                          </p:cTn>
                        </p:par>
                        <p:par>
                          <p:cTn id="60" fill="hold">
                            <p:stCondLst>
                              <p:cond delay="3900"/>
                            </p:stCondLst>
                            <p:childTnLst>
                              <p:par>
                                <p:cTn id="61" presetID="2" presetClass="entr" presetSubtype="4"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1+#ppt_h/2"/>
                                          </p:val>
                                        </p:tav>
                                        <p:tav tm="100000">
                                          <p:val>
                                            <p:strVal val="#ppt_y"/>
                                          </p:val>
                                        </p:tav>
                                      </p:tavLst>
                                    </p:anim>
                                  </p:childTnLst>
                                </p:cTn>
                              </p:par>
                            </p:childTnLst>
                          </p:cTn>
                        </p:par>
                        <p:par>
                          <p:cTn id="65" fill="hold">
                            <p:stCondLst>
                              <p:cond delay="4400"/>
                            </p:stCondLst>
                            <p:childTnLst>
                              <p:par>
                                <p:cTn id="66" presetID="2" presetClass="entr" presetSubtype="4"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fill="hold"/>
                                        <p:tgtEl>
                                          <p:spTgt spid="22"/>
                                        </p:tgtEl>
                                        <p:attrNameLst>
                                          <p:attrName>ppt_x</p:attrName>
                                        </p:attrNameLst>
                                      </p:cBhvr>
                                      <p:tavLst>
                                        <p:tav tm="0">
                                          <p:val>
                                            <p:strVal val="#ppt_x"/>
                                          </p:val>
                                        </p:tav>
                                        <p:tav tm="100000">
                                          <p:val>
                                            <p:strVal val="#ppt_x"/>
                                          </p:val>
                                        </p:tav>
                                      </p:tavLst>
                                    </p:anim>
                                    <p:anim calcmode="lin" valueType="num">
                                      <p:cBhvr additive="base">
                                        <p:cTn id="69" dur="500" fill="hold"/>
                                        <p:tgtEl>
                                          <p:spTgt spid="22"/>
                                        </p:tgtEl>
                                        <p:attrNameLst>
                                          <p:attrName>ppt_y</p:attrName>
                                        </p:attrNameLst>
                                      </p:cBhvr>
                                      <p:tavLst>
                                        <p:tav tm="0">
                                          <p:val>
                                            <p:strVal val="1+#ppt_h/2"/>
                                          </p:val>
                                        </p:tav>
                                        <p:tav tm="100000">
                                          <p:val>
                                            <p:strVal val="#ppt_y"/>
                                          </p:val>
                                        </p:tav>
                                      </p:tavLst>
                                    </p:anim>
                                  </p:childTnLst>
                                </p:cTn>
                              </p:par>
                            </p:childTnLst>
                          </p:cTn>
                        </p:par>
                        <p:par>
                          <p:cTn id="70" fill="hold">
                            <p:stCondLst>
                              <p:cond delay="4900"/>
                            </p:stCondLst>
                            <p:childTnLst>
                              <p:par>
                                <p:cTn id="71" presetID="2" presetClass="entr" presetSubtype="4"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34"/>
          <p:cNvSpPr/>
          <p:nvPr/>
        </p:nvSpPr>
        <p:spPr>
          <a:xfrm rot="10800000">
            <a:off x="5437204" y="738690"/>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2" name="组合 25"/>
          <p:cNvGrpSpPr/>
          <p:nvPr/>
        </p:nvGrpSpPr>
        <p:grpSpPr>
          <a:xfrm rot="5400000">
            <a:off x="5641407" y="1965758"/>
            <a:ext cx="1061672" cy="1379360"/>
            <a:chOff x="4020870" y="2194485"/>
            <a:chExt cx="1102258" cy="1432090"/>
          </a:xfrm>
          <a:effectLst>
            <a:outerShdw blurRad="444500" dist="254000" dir="8100000" algn="tr" rotWithShape="0">
              <a:prstClr val="black">
                <a:alpha val="50000"/>
              </a:prstClr>
            </a:outerShdw>
          </a:effectLst>
        </p:grpSpPr>
        <p:sp>
          <p:nvSpPr>
            <p:cNvPr id="2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9" name="椭圆 34"/>
          <p:cNvSpPr/>
          <p:nvPr/>
        </p:nvSpPr>
        <p:spPr>
          <a:xfrm>
            <a:off x="6869088" y="1800363"/>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3" name="组合 29"/>
          <p:cNvGrpSpPr/>
          <p:nvPr/>
        </p:nvGrpSpPr>
        <p:grpSpPr>
          <a:xfrm rot="16200000">
            <a:off x="6673690" y="541746"/>
            <a:ext cx="1061672" cy="1379360"/>
            <a:chOff x="4020870" y="2194485"/>
            <a:chExt cx="1102258" cy="1432090"/>
          </a:xfrm>
          <a:effectLst>
            <a:outerShdw blurRad="444500" dist="254000" dir="8100000" algn="tr" rotWithShape="0">
              <a:prstClr val="black">
                <a:alpha val="50000"/>
              </a:prstClr>
            </a:outerShdw>
          </a:effectLst>
        </p:grpSpPr>
        <p:sp>
          <p:nvSpPr>
            <p:cNvPr id="3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4" name="Freeform 18"/>
          <p:cNvSpPr>
            <a:spLocks noEditPoints="1"/>
          </p:cNvSpPr>
          <p:nvPr/>
        </p:nvSpPr>
        <p:spPr bwMode="auto">
          <a:xfrm>
            <a:off x="7138828" y="242809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nvGrpSpPr>
          <p:cNvPr id="4" name="组合 34"/>
          <p:cNvGrpSpPr/>
          <p:nvPr/>
        </p:nvGrpSpPr>
        <p:grpSpPr>
          <a:xfrm>
            <a:off x="5745639" y="2429219"/>
            <a:ext cx="525462" cy="452437"/>
            <a:chOff x="3379788" y="4325938"/>
            <a:chExt cx="525462" cy="452437"/>
          </a:xfrm>
          <a:solidFill>
            <a:srgbClr val="C00000"/>
          </a:solidFill>
        </p:grpSpPr>
        <p:sp>
          <p:nvSpPr>
            <p:cNvPr id="36"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37"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38"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39"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grpSp>
        <p:nvGrpSpPr>
          <p:cNvPr id="5" name="组合 44"/>
          <p:cNvGrpSpPr/>
          <p:nvPr/>
        </p:nvGrpSpPr>
        <p:grpSpPr>
          <a:xfrm>
            <a:off x="5712301" y="1051021"/>
            <a:ext cx="558800" cy="460375"/>
            <a:chOff x="3376613" y="2879725"/>
            <a:chExt cx="558800" cy="460375"/>
          </a:xfrm>
        </p:grpSpPr>
        <p:sp>
          <p:nvSpPr>
            <p:cNvPr id="46"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47"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48" name="Freeform 12"/>
          <p:cNvSpPr>
            <a:spLocks/>
          </p:cNvSpPr>
          <p:nvPr/>
        </p:nvSpPr>
        <p:spPr bwMode="auto">
          <a:xfrm>
            <a:off x="7083278" y="96025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55" name="TextBox 54"/>
          <p:cNvSpPr txBox="1"/>
          <p:nvPr/>
        </p:nvSpPr>
        <p:spPr>
          <a:xfrm>
            <a:off x="961842" y="1057994"/>
            <a:ext cx="4067358" cy="2011695"/>
          </a:xfrm>
          <a:prstGeom prst="rect">
            <a:avLst/>
          </a:prstGeom>
          <a:solidFill>
            <a:schemeClr val="accent4"/>
          </a:solidFill>
          <a:ln w="63500" cmpd="thickThin">
            <a:gradFill>
              <a:gsLst>
                <a:gs pos="0">
                  <a:srgbClr val="FFF200"/>
                </a:gs>
                <a:gs pos="45000">
                  <a:srgbClr val="FF7A00"/>
                </a:gs>
                <a:gs pos="70000">
                  <a:srgbClr val="FF0300"/>
                </a:gs>
                <a:gs pos="100000">
                  <a:srgbClr val="4D0808"/>
                </a:gs>
              </a:gsLst>
              <a:lin ang="5400000" scaled="0"/>
            </a:gradFill>
          </a:ln>
        </p:spPr>
        <p:txBody>
          <a:bodyPr wrap="square" lIns="72000" tIns="36000" rIns="72000" bIns="36000" rtlCol="0">
            <a:spAutoFit/>
          </a:bodyPr>
          <a:lstStyle/>
          <a:p>
            <a:pPr lvl="0" defTabSz="914400" fontAlgn="base">
              <a:lnSpc>
                <a:spcPct val="150000"/>
              </a:lnSpc>
              <a:spcBef>
                <a:spcPct val="0"/>
              </a:spcBef>
              <a:spcAft>
                <a:spcPct val="0"/>
              </a:spcAft>
              <a:defRPr/>
            </a:pPr>
            <a:r>
              <a:rPr lang="zh-CN" altLang="en-US" sz="1400" dirty="0" smtClean="0"/>
              <a:t>        建议在禁毒宣传月期间，明星可以其独特的亲和力、影响力，走进社区，面对城市居民小区和农村乡村民众；走进课堂，面对成长中的大、中、小学的青少年群体；走进厂区，面对青少年员工，尤其是面对外来务工青年居多的中小企业进行广泛的、有针对性的宣传。</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pic>
        <p:nvPicPr>
          <p:cNvPr id="42" name="Picture 2" descr="C:\Users\Administrator\Desktop\警察.jpg"/>
          <p:cNvPicPr>
            <a:picLocks noChangeAspect="1" noChangeArrowheads="1"/>
          </p:cNvPicPr>
          <p:nvPr/>
        </p:nvPicPr>
        <p:blipFill>
          <a:blip r:embed="rId3" cstate="print">
            <a:clrChange>
              <a:clrFrom>
                <a:srgbClr val="FFFFFF"/>
              </a:clrFrom>
              <a:clrTo>
                <a:srgbClr val="FFFFFF">
                  <a:alpha val="0"/>
                </a:srgbClr>
              </a:clrTo>
            </a:clrChange>
          </a:blip>
          <a:srcRect r="48830" b="8327"/>
          <a:stretch>
            <a:fillRect/>
          </a:stretch>
        </p:blipFill>
        <p:spPr bwMode="auto">
          <a:xfrm>
            <a:off x="342900" y="3106420"/>
            <a:ext cx="952621" cy="1701800"/>
          </a:xfrm>
          <a:prstGeom prst="rect">
            <a:avLst/>
          </a:prstGeom>
          <a:noFill/>
        </p:spPr>
      </p:pic>
      <p:sp>
        <p:nvSpPr>
          <p:cNvPr id="44" name="横卷形 43"/>
          <p:cNvSpPr/>
          <p:nvPr/>
        </p:nvSpPr>
        <p:spPr>
          <a:xfrm>
            <a:off x="1264920" y="3627120"/>
            <a:ext cx="6964680" cy="1120140"/>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1640022" y="3932053"/>
            <a:ext cx="6261917" cy="553998"/>
          </a:xfrm>
          <a:prstGeom prst="rect">
            <a:avLst/>
          </a:prstGeom>
          <a:noFill/>
        </p:spPr>
        <p:txBody>
          <a:bodyPr wrap="square" lIns="0" tIns="0" rIns="0" bIns="0" rtlCol="0">
            <a:spAutoFit/>
          </a:bodyPr>
          <a:lstStyle/>
          <a:p>
            <a:pPr lvl="0" defTabSz="914400" fontAlgn="base">
              <a:spcBef>
                <a:spcPct val="0"/>
              </a:spcBef>
              <a:spcAft>
                <a:spcPct val="0"/>
              </a:spcAft>
              <a:defRPr/>
            </a:pPr>
            <a:r>
              <a:rPr lang="zh-CN" altLang="en-US" sz="1800" dirty="0" smtClean="0"/>
              <a:t>       我们期望有更多的明星能发挥出自己的优势，在禁毒宣传中发挥出更大的作用，为我国的禁毒公益事业作出贡献。</a:t>
            </a:r>
            <a:endParaRPr kumimoji="0" lang="zh-CN" altLang="en-US" sz="18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2244945723"/>
      </p:ext>
    </p:extLst>
  </p:cSld>
  <p:clrMapOvr>
    <a:masterClrMapping/>
  </p:clrMapOvr>
  <p:transition spd="med" advClick="0" advTm="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3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6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1400"/>
                            </p:stCondLst>
                            <p:childTnLst>
                              <p:par>
                                <p:cTn id="22" presetID="53" presetClass="entr" presetSubtype="16"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p:cTn id="24" dur="500" fill="hold"/>
                                        <p:tgtEl>
                                          <p:spTgt spid="48"/>
                                        </p:tgtEl>
                                        <p:attrNameLst>
                                          <p:attrName>ppt_w</p:attrName>
                                        </p:attrNameLst>
                                      </p:cBhvr>
                                      <p:tavLst>
                                        <p:tav tm="0">
                                          <p:val>
                                            <p:fltVal val="0"/>
                                          </p:val>
                                        </p:tav>
                                        <p:tav tm="100000">
                                          <p:val>
                                            <p:strVal val="#ppt_w"/>
                                          </p:val>
                                        </p:tav>
                                      </p:tavLst>
                                    </p:anim>
                                    <p:anim calcmode="lin" valueType="num">
                                      <p:cBhvr>
                                        <p:cTn id="25" dur="500" fill="hold"/>
                                        <p:tgtEl>
                                          <p:spTgt spid="48"/>
                                        </p:tgtEl>
                                        <p:attrNameLst>
                                          <p:attrName>ppt_h</p:attrName>
                                        </p:attrNameLst>
                                      </p:cBhvr>
                                      <p:tavLst>
                                        <p:tav tm="0">
                                          <p:val>
                                            <p:fltVal val="0"/>
                                          </p:val>
                                        </p:tav>
                                        <p:tav tm="100000">
                                          <p:val>
                                            <p:strVal val="#ppt_h"/>
                                          </p:val>
                                        </p:tav>
                                      </p:tavLst>
                                    </p:anim>
                                    <p:animEffect transition="in" filter="fade">
                                      <p:cBhvr>
                                        <p:cTn id="26" dur="500"/>
                                        <p:tgtEl>
                                          <p:spTgt spid="48"/>
                                        </p:tgtEl>
                                      </p:cBhvr>
                                    </p:animEffect>
                                  </p:childTnLst>
                                </p:cTn>
                              </p:par>
                            </p:childTnLst>
                          </p:cTn>
                        </p:par>
                        <p:par>
                          <p:cTn id="27" fill="hold">
                            <p:stCondLst>
                              <p:cond delay="1900"/>
                            </p:stCondLst>
                            <p:childTnLst>
                              <p:par>
                                <p:cTn id="28" presetID="53" presetClass="entr" presetSubtype="16"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fltVal val="0"/>
                                          </p:val>
                                        </p:tav>
                                        <p:tav tm="100000">
                                          <p:val>
                                            <p:strVal val="#ppt_w"/>
                                          </p:val>
                                        </p:tav>
                                      </p:tavLst>
                                    </p:anim>
                                    <p:anim calcmode="lin" valueType="num">
                                      <p:cBhvr>
                                        <p:cTn id="31" dur="500" fill="hold"/>
                                        <p:tgtEl>
                                          <p:spTgt spid="34"/>
                                        </p:tgtEl>
                                        <p:attrNameLst>
                                          <p:attrName>ppt_h</p:attrName>
                                        </p:attrNameLst>
                                      </p:cBhvr>
                                      <p:tavLst>
                                        <p:tav tm="0">
                                          <p:val>
                                            <p:fltVal val="0"/>
                                          </p:val>
                                        </p:tav>
                                        <p:tav tm="100000">
                                          <p:val>
                                            <p:strVal val="#ppt_h"/>
                                          </p:val>
                                        </p:tav>
                                      </p:tavLst>
                                    </p:anim>
                                    <p:animEffect transition="in" filter="fade">
                                      <p:cBhvr>
                                        <p:cTn id="32" dur="500"/>
                                        <p:tgtEl>
                                          <p:spTgt spid="34"/>
                                        </p:tgtEl>
                                      </p:cBhvr>
                                    </p:animEffect>
                                  </p:childTnLst>
                                </p:cTn>
                              </p:par>
                            </p:childTnLst>
                          </p:cTn>
                        </p:par>
                        <p:par>
                          <p:cTn id="33" fill="hold">
                            <p:stCondLst>
                              <p:cond delay="2400"/>
                            </p:stCondLst>
                            <p:childTnLst>
                              <p:par>
                                <p:cTn id="34" presetID="53" presetClass="entr" presetSubtype="16"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2900"/>
                            </p:stCondLst>
                            <p:childTnLst>
                              <p:par>
                                <p:cTn id="40" presetID="53" presetClass="entr" presetSubtype="16"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3400"/>
                            </p:stCondLst>
                            <p:childTnLst>
                              <p:par>
                                <p:cTn id="49" presetID="22" presetClass="entr" presetSubtype="8"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4" grpId="0" animBg="1"/>
      <p:bldP spid="48" grpId="0" animBg="1"/>
      <p:bldP spid="55" grpId="0" animBg="1"/>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5"/>
          <p:cNvCxnSpPr/>
          <p:nvPr/>
        </p:nvCxnSpPr>
        <p:spPr bwMode="auto">
          <a:xfrm>
            <a:off x="4912672" y="1344088"/>
            <a:ext cx="1766888"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4" name="组合 8"/>
          <p:cNvGrpSpPr>
            <a:grpSpLocks/>
          </p:cNvGrpSpPr>
          <p:nvPr/>
        </p:nvGrpSpPr>
        <p:grpSpPr bwMode="auto">
          <a:xfrm>
            <a:off x="5548468" y="2179850"/>
            <a:ext cx="1129509" cy="558411"/>
            <a:chOff x="7902901" y="3124000"/>
            <a:chExt cx="1129418" cy="558855"/>
          </a:xfrm>
        </p:grpSpPr>
        <p:cxnSp>
          <p:nvCxnSpPr>
            <p:cNvPr id="10"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5" name="组合 12"/>
          <p:cNvGrpSpPr>
            <a:grpSpLocks/>
          </p:cNvGrpSpPr>
          <p:nvPr/>
        </p:nvGrpSpPr>
        <p:grpSpPr bwMode="auto">
          <a:xfrm>
            <a:off x="2448036" y="1389859"/>
            <a:ext cx="1300163" cy="271463"/>
            <a:chOff x="3181205" y="2010025"/>
            <a:chExt cx="1299921" cy="271166"/>
          </a:xfrm>
        </p:grpSpPr>
        <p:cxnSp>
          <p:nvCxnSpPr>
            <p:cNvPr id="14"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72"/>
            <p:cNvCxnSpPr>
              <a:endCxn id="62" idx="25"/>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64" name="Freeform 6"/>
          <p:cNvSpPr>
            <a:spLocks noEditPoints="1"/>
          </p:cNvSpPr>
          <p:nvPr/>
        </p:nvSpPr>
        <p:spPr bwMode="auto">
          <a:xfrm>
            <a:off x="3821328" y="3557729"/>
            <a:ext cx="1487760" cy="1585771"/>
          </a:xfrm>
          <a:custGeom>
            <a:avLst/>
            <a:gdLst>
              <a:gd name="T0" fmla="*/ 1459818 w 957"/>
              <a:gd name="T1" fmla="*/ 614910 h 1020"/>
              <a:gd name="T2" fmla="*/ 1485360 w 957"/>
              <a:gd name="T3" fmla="*/ 840835 h 1020"/>
              <a:gd name="T4" fmla="*/ 1383192 w 957"/>
              <a:gd name="T5" fmla="*/ 1007823 h 1020"/>
              <a:gd name="T6" fmla="*/ 1422488 w 957"/>
              <a:gd name="T7" fmla="*/ 669918 h 1020"/>
              <a:gd name="T8" fmla="*/ 1383192 w 957"/>
              <a:gd name="T9" fmla="*/ 298614 h 1020"/>
              <a:gd name="T10" fmla="*/ 1872418 w 957"/>
              <a:gd name="T11" fmla="*/ 1817225 h 1020"/>
              <a:gd name="T12" fmla="*/ 1383192 w 957"/>
              <a:gd name="T13" fmla="*/ 2003859 h 1020"/>
              <a:gd name="T14" fmla="*/ 939156 w 957"/>
              <a:gd name="T15" fmla="*/ 31433 h 1020"/>
              <a:gd name="T16" fmla="*/ 1383192 w 957"/>
              <a:gd name="T17" fmla="*/ 605087 h 1020"/>
              <a:gd name="T18" fmla="*/ 1334073 w 957"/>
              <a:gd name="T19" fmla="*/ 970496 h 1020"/>
              <a:gd name="T20" fmla="*/ 1383192 w 957"/>
              <a:gd name="T21" fmla="*/ 1007823 h 1020"/>
              <a:gd name="T22" fmla="*/ 1306567 w 957"/>
              <a:gd name="T23" fmla="*/ 1111946 h 1020"/>
              <a:gd name="T24" fmla="*/ 1343897 w 957"/>
              <a:gd name="T25" fmla="*/ 1420383 h 1020"/>
              <a:gd name="T26" fmla="*/ 1383192 w 957"/>
              <a:gd name="T27" fmla="*/ 2003859 h 1020"/>
              <a:gd name="T28" fmla="*/ 939156 w 957"/>
              <a:gd name="T29" fmla="*/ 1933135 h 1020"/>
              <a:gd name="T30" fmla="*/ 968628 w 957"/>
              <a:gd name="T31" fmla="*/ 1903666 h 1020"/>
              <a:gd name="T32" fmla="*/ 939156 w 957"/>
              <a:gd name="T33" fmla="*/ 1876162 h 1020"/>
              <a:gd name="T34" fmla="*/ 943086 w 957"/>
              <a:gd name="T35" fmla="*/ 1856516 h 1020"/>
              <a:gd name="T36" fmla="*/ 943086 w 957"/>
              <a:gd name="T37" fmla="*/ 1799544 h 1020"/>
              <a:gd name="T38" fmla="*/ 939156 w 957"/>
              <a:gd name="T39" fmla="*/ 1770076 h 1020"/>
              <a:gd name="T40" fmla="*/ 1157245 w 957"/>
              <a:gd name="T41" fmla="*/ 1302509 h 1020"/>
              <a:gd name="T42" fmla="*/ 941121 w 957"/>
              <a:gd name="T43" fmla="*/ 1392879 h 1020"/>
              <a:gd name="T44" fmla="*/ 939156 w 957"/>
              <a:gd name="T45" fmla="*/ 1204280 h 1020"/>
              <a:gd name="T46" fmla="*/ 1019712 w 957"/>
              <a:gd name="T47" fmla="*/ 1233749 h 1020"/>
              <a:gd name="T48" fmla="*/ 939156 w 957"/>
              <a:gd name="T49" fmla="*/ 1005859 h 1020"/>
              <a:gd name="T50" fmla="*/ 1153315 w 957"/>
              <a:gd name="T51" fmla="*/ 986213 h 1020"/>
              <a:gd name="T52" fmla="*/ 1304602 w 957"/>
              <a:gd name="T53" fmla="*/ 626697 h 1020"/>
              <a:gd name="T54" fmla="*/ 939156 w 957"/>
              <a:gd name="T55" fmla="*/ 31433 h 1020"/>
              <a:gd name="T56" fmla="*/ 776081 w 957"/>
              <a:gd name="T57" fmla="*/ 68760 h 1020"/>
              <a:gd name="T58" fmla="*/ 939156 w 957"/>
              <a:gd name="T59" fmla="*/ 31433 h 1020"/>
              <a:gd name="T60" fmla="*/ 835024 w 957"/>
              <a:gd name="T61" fmla="*/ 400772 h 1020"/>
              <a:gd name="T62" fmla="*/ 577640 w 957"/>
              <a:gd name="T63" fmla="*/ 557937 h 1020"/>
              <a:gd name="T64" fmla="*/ 711244 w 957"/>
              <a:gd name="T65" fmla="*/ 994071 h 1020"/>
              <a:gd name="T66" fmla="*/ 937191 w 957"/>
              <a:gd name="T67" fmla="*/ 939063 h 1020"/>
              <a:gd name="T68" fmla="*/ 939156 w 957"/>
              <a:gd name="T69" fmla="*/ 1005859 h 1020"/>
              <a:gd name="T70" fmla="*/ 860566 w 957"/>
              <a:gd name="T71" fmla="*/ 1233749 h 1020"/>
              <a:gd name="T72" fmla="*/ 939156 w 957"/>
              <a:gd name="T73" fmla="*/ 1392879 h 1020"/>
              <a:gd name="T74" fmla="*/ 726962 w 957"/>
              <a:gd name="T75" fmla="*/ 1306438 h 1020"/>
              <a:gd name="T76" fmla="*/ 939156 w 957"/>
              <a:gd name="T77" fmla="*/ 1770076 h 1020"/>
              <a:gd name="T78" fmla="*/ 939156 w 957"/>
              <a:gd name="T79" fmla="*/ 1799544 h 1020"/>
              <a:gd name="T80" fmla="*/ 939156 w 957"/>
              <a:gd name="T81" fmla="*/ 1856516 h 1020"/>
              <a:gd name="T82" fmla="*/ 915579 w 957"/>
              <a:gd name="T83" fmla="*/ 1903666 h 1020"/>
              <a:gd name="T84" fmla="*/ 939156 w 957"/>
              <a:gd name="T85" fmla="*/ 2003859 h 1020"/>
              <a:gd name="T86" fmla="*/ 497085 w 957"/>
              <a:gd name="T87" fmla="*/ 1434135 h 1020"/>
              <a:gd name="T88" fmla="*/ 671949 w 957"/>
              <a:gd name="T89" fmla="*/ 1257323 h 1020"/>
              <a:gd name="T90" fmla="*/ 520662 w 957"/>
              <a:gd name="T91" fmla="*/ 1019611 h 1020"/>
              <a:gd name="T92" fmla="*/ 497085 w 957"/>
              <a:gd name="T93" fmla="*/ 937099 h 1020"/>
              <a:gd name="T94" fmla="*/ 542274 w 957"/>
              <a:gd name="T95" fmla="*/ 669918 h 1020"/>
              <a:gd name="T96" fmla="*/ 497085 w 957"/>
              <a:gd name="T97" fmla="*/ 280933 h 1020"/>
              <a:gd name="T98" fmla="*/ 420459 w 957"/>
              <a:gd name="T99" fmla="*/ 614910 h 1020"/>
              <a:gd name="T100" fmla="*/ 497085 w 957"/>
              <a:gd name="T101" fmla="*/ 609016 h 1020"/>
              <a:gd name="T102" fmla="*/ 497085 w 957"/>
              <a:gd name="T103" fmla="*/ 937099 h 1020"/>
              <a:gd name="T104" fmla="*/ 446001 w 957"/>
              <a:gd name="T105" fmla="*/ 962638 h 1020"/>
              <a:gd name="T106" fmla="*/ 390988 w 957"/>
              <a:gd name="T107" fmla="*/ 705280 h 1020"/>
              <a:gd name="T108" fmla="*/ 497085 w 957"/>
              <a:gd name="T109" fmla="*/ 2003859 h 1020"/>
              <a:gd name="T110" fmla="*/ 5894 w 957"/>
              <a:gd name="T111" fmla="*/ 1817225 h 1020"/>
              <a:gd name="T112" fmla="*/ 497085 w 957"/>
              <a:gd name="T113" fmla="*/ 2003859 h 10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57"/>
              <a:gd name="T172" fmla="*/ 0 h 1020"/>
              <a:gd name="T173" fmla="*/ 957 w 957"/>
              <a:gd name="T174" fmla="*/ 1020 h 102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tx1"/>
          </a:solidFill>
          <a:ln w="9525">
            <a:noFill/>
            <a:round/>
            <a:headEnd/>
            <a:tailEnd/>
          </a:ln>
        </p:spPr>
        <p:txBody>
          <a:bodyPr lIns="121920" tIns="60960" rIns="121920" bIns="6096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nvGrpSpPr>
          <p:cNvPr id="12" name="组合 64"/>
          <p:cNvGrpSpPr/>
          <p:nvPr/>
        </p:nvGrpSpPr>
        <p:grpSpPr>
          <a:xfrm>
            <a:off x="3581400" y="2125980"/>
            <a:ext cx="1761383" cy="176022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椭圆 66"/>
            <p:cNvSpPr/>
            <p:nvPr/>
          </p:nvSpPr>
          <p:spPr>
            <a:xfrm>
              <a:off x="392112" y="760412"/>
              <a:ext cx="3825877" cy="3825877"/>
            </a:xfrm>
            <a:prstGeom prst="ellipse">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3" name="组合 67"/>
          <p:cNvGrpSpPr/>
          <p:nvPr/>
        </p:nvGrpSpPr>
        <p:grpSpPr>
          <a:xfrm>
            <a:off x="5252897" y="1791474"/>
            <a:ext cx="1414603" cy="1271766"/>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0" name="椭圆 69"/>
            <p:cNvSpPr/>
            <p:nvPr/>
          </p:nvSpPr>
          <p:spPr>
            <a:xfrm>
              <a:off x="392112" y="760412"/>
              <a:ext cx="3825877" cy="3825877"/>
            </a:xfrm>
            <a:prstGeom prst="ellipse">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6" name="组合 70"/>
          <p:cNvGrpSpPr/>
          <p:nvPr/>
        </p:nvGrpSpPr>
        <p:grpSpPr>
          <a:xfrm>
            <a:off x="2461260" y="274320"/>
            <a:ext cx="2237009" cy="2015491"/>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3" name="椭圆 72"/>
            <p:cNvSpPr/>
            <p:nvPr/>
          </p:nvSpPr>
          <p:spPr>
            <a:xfrm>
              <a:off x="392112" y="760412"/>
              <a:ext cx="3825877" cy="3825877"/>
            </a:xfrm>
            <a:prstGeom prst="ellipse">
              <a:avLst/>
            </a:prstGeom>
            <a:blipFill>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7" name="组合 73"/>
          <p:cNvGrpSpPr/>
          <p:nvPr/>
        </p:nvGrpSpPr>
        <p:grpSpPr>
          <a:xfrm>
            <a:off x="4846784" y="342900"/>
            <a:ext cx="1782616" cy="1409524"/>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椭圆 75"/>
            <p:cNvSpPr/>
            <p:nvPr/>
          </p:nvSpPr>
          <p:spPr>
            <a:xfrm>
              <a:off x="392112" y="760412"/>
              <a:ext cx="3825877" cy="3825877"/>
            </a:xfrm>
            <a:prstGeom prst="ellipse">
              <a:avLst/>
            </a:prstGeom>
            <a:blipFill>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20" name="组合 76"/>
          <p:cNvGrpSpPr/>
          <p:nvPr/>
        </p:nvGrpSpPr>
        <p:grpSpPr>
          <a:xfrm>
            <a:off x="5510073" y="3281981"/>
            <a:ext cx="1134567" cy="1084279"/>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9" name="椭圆 78"/>
            <p:cNvSpPr/>
            <p:nvPr/>
          </p:nvSpPr>
          <p:spPr>
            <a:xfrm>
              <a:off x="392112" y="760412"/>
              <a:ext cx="3825877" cy="3825877"/>
            </a:xfrm>
            <a:prstGeom prst="ellipse">
              <a:avLst/>
            </a:prstGeom>
            <a:blipFill>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21" name="组合 79"/>
          <p:cNvGrpSpPr/>
          <p:nvPr/>
        </p:nvGrpSpPr>
        <p:grpSpPr>
          <a:xfrm>
            <a:off x="426720" y="1925414"/>
            <a:ext cx="1918677" cy="1800766"/>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2" name="椭圆 81"/>
            <p:cNvSpPr/>
            <p:nvPr/>
          </p:nvSpPr>
          <p:spPr>
            <a:xfrm>
              <a:off x="392112" y="760412"/>
              <a:ext cx="3825877" cy="3825877"/>
            </a:xfrm>
            <a:prstGeom prst="ellipse">
              <a:avLst/>
            </a:prstGeom>
            <a:blipFill>
              <a:blip r:embed="rId8"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83" name="椭圆 82"/>
          <p:cNvSpPr/>
          <p:nvPr/>
        </p:nvSpPr>
        <p:spPr>
          <a:xfrm>
            <a:off x="3527201" y="2211710"/>
            <a:ext cx="449369" cy="44936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4" name="椭圆 83"/>
          <p:cNvSpPr/>
          <p:nvPr/>
        </p:nvSpPr>
        <p:spPr>
          <a:xfrm>
            <a:off x="3310827" y="1756709"/>
            <a:ext cx="137599" cy="13759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5" name="椭圆 84"/>
          <p:cNvSpPr/>
          <p:nvPr/>
        </p:nvSpPr>
        <p:spPr>
          <a:xfrm>
            <a:off x="5737761" y="2677796"/>
            <a:ext cx="307718" cy="307718"/>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6" name="椭圆 85"/>
          <p:cNvSpPr/>
          <p:nvPr/>
        </p:nvSpPr>
        <p:spPr>
          <a:xfrm>
            <a:off x="4821763" y="2056045"/>
            <a:ext cx="269201" cy="26920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7" name="椭圆 86"/>
          <p:cNvSpPr/>
          <p:nvPr/>
        </p:nvSpPr>
        <p:spPr>
          <a:xfrm>
            <a:off x="3629344" y="3651869"/>
            <a:ext cx="345339" cy="34533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8" name="椭圆 87"/>
          <p:cNvSpPr/>
          <p:nvPr/>
        </p:nvSpPr>
        <p:spPr>
          <a:xfrm>
            <a:off x="4788090" y="3547207"/>
            <a:ext cx="211067" cy="21106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89" name="椭圆 88"/>
          <p:cNvSpPr/>
          <p:nvPr/>
        </p:nvSpPr>
        <p:spPr>
          <a:xfrm>
            <a:off x="5560746" y="1602968"/>
            <a:ext cx="245925" cy="245925"/>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90" name="椭圆 89"/>
          <p:cNvSpPr/>
          <p:nvPr/>
        </p:nvSpPr>
        <p:spPr>
          <a:xfrm>
            <a:off x="2368205" y="1271362"/>
            <a:ext cx="258866" cy="258866"/>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92" name="椭圆 91"/>
          <p:cNvSpPr/>
          <p:nvPr/>
        </p:nvSpPr>
        <p:spPr>
          <a:xfrm>
            <a:off x="2368844" y="2587889"/>
            <a:ext cx="258866" cy="258866"/>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99" name="椭圆 98"/>
          <p:cNvSpPr/>
          <p:nvPr/>
        </p:nvSpPr>
        <p:spPr>
          <a:xfrm>
            <a:off x="2139276" y="4373653"/>
            <a:ext cx="258866" cy="258866"/>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3" name="椭圆 102"/>
          <p:cNvSpPr/>
          <p:nvPr/>
        </p:nvSpPr>
        <p:spPr>
          <a:xfrm>
            <a:off x="6551558" y="1232764"/>
            <a:ext cx="258866" cy="258866"/>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4" name="椭圆 103"/>
          <p:cNvSpPr/>
          <p:nvPr/>
        </p:nvSpPr>
        <p:spPr>
          <a:xfrm>
            <a:off x="6561198" y="2592462"/>
            <a:ext cx="258866" cy="258866"/>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5" name="椭圆 104"/>
          <p:cNvSpPr/>
          <p:nvPr/>
        </p:nvSpPr>
        <p:spPr>
          <a:xfrm>
            <a:off x="6551558" y="3794637"/>
            <a:ext cx="258866" cy="258866"/>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13" name="椭圆 112"/>
          <p:cNvSpPr/>
          <p:nvPr/>
        </p:nvSpPr>
        <p:spPr>
          <a:xfrm>
            <a:off x="5374817" y="2694309"/>
            <a:ext cx="98421" cy="9842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nvGrpSpPr>
          <p:cNvPr id="63" name="组合 70"/>
          <p:cNvGrpSpPr/>
          <p:nvPr/>
        </p:nvGrpSpPr>
        <p:grpSpPr>
          <a:xfrm>
            <a:off x="2499361" y="3048000"/>
            <a:ext cx="944879" cy="1310640"/>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椭圆 67"/>
            <p:cNvSpPr/>
            <p:nvPr/>
          </p:nvSpPr>
          <p:spPr>
            <a:xfrm>
              <a:off x="392112" y="760412"/>
              <a:ext cx="3825877" cy="3825877"/>
            </a:xfrm>
            <a:prstGeom prst="ellipse">
              <a:avLst/>
            </a:prstGeom>
            <a:blipFill>
              <a:blip r:embed="rId9"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71" name="矩形 70"/>
          <p:cNvSpPr/>
          <p:nvPr/>
        </p:nvSpPr>
        <p:spPr>
          <a:xfrm>
            <a:off x="7572077" y="479404"/>
            <a:ext cx="1015663" cy="4222136"/>
          </a:xfrm>
          <a:prstGeom prst="rect">
            <a:avLst/>
          </a:prstGeom>
          <a:noFill/>
        </p:spPr>
        <p:txBody>
          <a:bodyPr vert="eaVert" wrap="square" lIns="91440" tIns="45720" rIns="91440" bIns="45720">
            <a:spAutoFit/>
          </a:bodyPr>
          <a:lstStyle/>
          <a:p>
            <a:pPr algn="ctr"/>
            <a:r>
              <a:rPr lang="zh-CN" alt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禁毒形象大使</a:t>
            </a:r>
            <a:endParaRPr lang="zh-CN" alt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xmlns="" val="1643748206"/>
      </p:ext>
    </p:extLst>
  </p:cSld>
  <p:clrMapOvr>
    <a:masterClrMapping/>
  </p:clrMapOvr>
  <p:transition spd="med" advClick="0" advTm="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750"/>
                                        <p:tgtEl>
                                          <p:spTgt spid="64"/>
                                        </p:tgtEl>
                                      </p:cBhvr>
                                    </p:animEffect>
                                    <p:anim calcmode="lin" valueType="num">
                                      <p:cBhvr>
                                        <p:cTn id="8" dur="750" fill="hold"/>
                                        <p:tgtEl>
                                          <p:spTgt spid="64"/>
                                        </p:tgtEl>
                                        <p:attrNameLst>
                                          <p:attrName>ppt_x</p:attrName>
                                        </p:attrNameLst>
                                      </p:cBhvr>
                                      <p:tavLst>
                                        <p:tav tm="0">
                                          <p:val>
                                            <p:strVal val="#ppt_x"/>
                                          </p:val>
                                        </p:tav>
                                        <p:tav tm="100000">
                                          <p:val>
                                            <p:strVal val="#ppt_x"/>
                                          </p:val>
                                        </p:tav>
                                      </p:tavLst>
                                    </p:anim>
                                    <p:anim calcmode="lin" valueType="num">
                                      <p:cBhvr>
                                        <p:cTn id="9" dur="750" fill="hold"/>
                                        <p:tgtEl>
                                          <p:spTgt spid="6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0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nodeType="withEffect">
                                  <p:stCondLst>
                                    <p:cond delay="2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500"/>
                                  </p:stCondLst>
                                  <p:childTnLst>
                                    <p:set>
                                      <p:cBhvr>
                                        <p:cTn id="21" dur="1" fill="hold">
                                          <p:stCondLst>
                                            <p:cond delay="0"/>
                                          </p:stCondLst>
                                        </p:cTn>
                                        <p:tgtEl>
                                          <p:spTgt spid="17"/>
                                        </p:tgtEl>
                                        <p:attrNameLst>
                                          <p:attrName>style.visibility</p:attrName>
                                        </p:attrNameLst>
                                      </p:cBhvr>
                                      <p:to>
                                        <p:strVal val="visible"/>
                                      </p:to>
                                    </p:set>
                                    <p:anim calcmode="lin" valueType="num">
                                      <p:cBhvr>
                                        <p:cTn id="22" dur="300" fill="hold"/>
                                        <p:tgtEl>
                                          <p:spTgt spid="17"/>
                                        </p:tgtEl>
                                        <p:attrNameLst>
                                          <p:attrName>ppt_w</p:attrName>
                                        </p:attrNameLst>
                                      </p:cBhvr>
                                      <p:tavLst>
                                        <p:tav tm="0">
                                          <p:val>
                                            <p:fltVal val="0"/>
                                          </p:val>
                                        </p:tav>
                                        <p:tav tm="100000">
                                          <p:val>
                                            <p:strVal val="#ppt_w"/>
                                          </p:val>
                                        </p:tav>
                                      </p:tavLst>
                                    </p:anim>
                                    <p:anim calcmode="lin" valueType="num">
                                      <p:cBhvr>
                                        <p:cTn id="23" dur="300" fill="hold"/>
                                        <p:tgtEl>
                                          <p:spTgt spid="17"/>
                                        </p:tgtEl>
                                        <p:attrNameLst>
                                          <p:attrName>ppt_h</p:attrName>
                                        </p:attrNameLst>
                                      </p:cBhvr>
                                      <p:tavLst>
                                        <p:tav tm="0">
                                          <p:val>
                                            <p:fltVal val="0"/>
                                          </p:val>
                                        </p:tav>
                                        <p:tav tm="100000">
                                          <p:val>
                                            <p:strVal val="#ppt_h"/>
                                          </p:val>
                                        </p:tav>
                                      </p:tavLst>
                                    </p:anim>
                                    <p:animEffect transition="in" filter="fade">
                                      <p:cBhvr>
                                        <p:cTn id="24" dur="300"/>
                                        <p:tgtEl>
                                          <p:spTgt spid="17"/>
                                        </p:tgtEl>
                                      </p:cBhvr>
                                    </p:animEffect>
                                  </p:childTnLst>
                                </p:cTn>
                              </p:par>
                              <p:par>
                                <p:cTn id="25" presetID="53" presetClass="entr" presetSubtype="16" fill="hold" nodeType="withEffect">
                                  <p:stCondLst>
                                    <p:cond delay="7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nodeType="withEffect">
                                  <p:stCondLst>
                                    <p:cond delay="60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nodeType="withEffect">
                                  <p:stCondLst>
                                    <p:cond delay="2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800" fill="hold"/>
                                        <p:tgtEl>
                                          <p:spTgt spid="20"/>
                                        </p:tgtEl>
                                        <p:attrNameLst>
                                          <p:attrName>ppt_w</p:attrName>
                                        </p:attrNameLst>
                                      </p:cBhvr>
                                      <p:tavLst>
                                        <p:tav tm="0">
                                          <p:val>
                                            <p:fltVal val="0"/>
                                          </p:val>
                                        </p:tav>
                                        <p:tav tm="100000">
                                          <p:val>
                                            <p:strVal val="#ppt_w"/>
                                          </p:val>
                                        </p:tav>
                                      </p:tavLst>
                                    </p:anim>
                                    <p:anim calcmode="lin" valueType="num">
                                      <p:cBhvr>
                                        <p:cTn id="38" dur="800" fill="hold"/>
                                        <p:tgtEl>
                                          <p:spTgt spid="20"/>
                                        </p:tgtEl>
                                        <p:attrNameLst>
                                          <p:attrName>ppt_h</p:attrName>
                                        </p:attrNameLst>
                                      </p:cBhvr>
                                      <p:tavLst>
                                        <p:tav tm="0">
                                          <p:val>
                                            <p:fltVal val="0"/>
                                          </p:val>
                                        </p:tav>
                                        <p:tav tm="100000">
                                          <p:val>
                                            <p:strVal val="#ppt_h"/>
                                          </p:val>
                                        </p:tav>
                                      </p:tavLst>
                                    </p:anim>
                                    <p:animEffect transition="in" filter="fade">
                                      <p:cBhvr>
                                        <p:cTn id="39" dur="800"/>
                                        <p:tgtEl>
                                          <p:spTgt spid="20"/>
                                        </p:tgtEl>
                                      </p:cBhvr>
                                    </p:animEffect>
                                  </p:childTnLst>
                                </p:cTn>
                              </p:par>
                              <p:par>
                                <p:cTn id="40" presetID="53" presetClass="entr" presetSubtype="16" fill="hold" nodeType="withEffect">
                                  <p:stCondLst>
                                    <p:cond delay="200"/>
                                  </p:stCondLst>
                                  <p:childTnLst>
                                    <p:set>
                                      <p:cBhvr>
                                        <p:cTn id="41" dur="1" fill="hold">
                                          <p:stCondLst>
                                            <p:cond delay="0"/>
                                          </p:stCondLst>
                                        </p:cTn>
                                        <p:tgtEl>
                                          <p:spTgt spid="63"/>
                                        </p:tgtEl>
                                        <p:attrNameLst>
                                          <p:attrName>style.visibility</p:attrName>
                                        </p:attrNameLst>
                                      </p:cBhvr>
                                      <p:to>
                                        <p:strVal val="visible"/>
                                      </p:to>
                                    </p:set>
                                    <p:anim calcmode="lin" valueType="num">
                                      <p:cBhvr>
                                        <p:cTn id="42" dur="500" fill="hold"/>
                                        <p:tgtEl>
                                          <p:spTgt spid="63"/>
                                        </p:tgtEl>
                                        <p:attrNameLst>
                                          <p:attrName>ppt_w</p:attrName>
                                        </p:attrNameLst>
                                      </p:cBhvr>
                                      <p:tavLst>
                                        <p:tav tm="0">
                                          <p:val>
                                            <p:fltVal val="0"/>
                                          </p:val>
                                        </p:tav>
                                        <p:tav tm="100000">
                                          <p:val>
                                            <p:strVal val="#ppt_w"/>
                                          </p:val>
                                        </p:tav>
                                      </p:tavLst>
                                    </p:anim>
                                    <p:anim calcmode="lin" valueType="num">
                                      <p:cBhvr>
                                        <p:cTn id="43" dur="500" fill="hold"/>
                                        <p:tgtEl>
                                          <p:spTgt spid="63"/>
                                        </p:tgtEl>
                                        <p:attrNameLst>
                                          <p:attrName>ppt_h</p:attrName>
                                        </p:attrNameLst>
                                      </p:cBhvr>
                                      <p:tavLst>
                                        <p:tav tm="0">
                                          <p:val>
                                            <p:fltVal val="0"/>
                                          </p:val>
                                        </p:tav>
                                        <p:tav tm="100000">
                                          <p:val>
                                            <p:strVal val="#ppt_h"/>
                                          </p:val>
                                        </p:tav>
                                      </p:tavLst>
                                    </p:anim>
                                    <p:animEffect transition="in" filter="fade">
                                      <p:cBhvr>
                                        <p:cTn id="44" dur="500"/>
                                        <p:tgtEl>
                                          <p:spTgt spid="63"/>
                                        </p:tgtEl>
                                      </p:cBhvr>
                                    </p:animEffect>
                                  </p:childTnLst>
                                </p:cTn>
                              </p:par>
                              <p:par>
                                <p:cTn id="45" presetID="53" presetClass="entr" presetSubtype="16" fill="hold" grpId="0" nodeType="withEffect">
                                  <p:stCondLst>
                                    <p:cond delay="80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Effect transition="in" filter="fade">
                                      <p:cBhvr>
                                        <p:cTn id="49" dur="500"/>
                                        <p:tgtEl>
                                          <p:spTgt spid="83"/>
                                        </p:tgtEl>
                                      </p:cBhvr>
                                    </p:animEffect>
                                  </p:childTnLst>
                                </p:cTn>
                              </p:par>
                              <p:par>
                                <p:cTn id="50" presetID="53" presetClass="entr" presetSubtype="16" fill="hold" grpId="0" nodeType="withEffect">
                                  <p:stCondLst>
                                    <p:cond delay="600"/>
                                  </p:stCondLst>
                                  <p:childTnLst>
                                    <p:set>
                                      <p:cBhvr>
                                        <p:cTn id="51" dur="1" fill="hold">
                                          <p:stCondLst>
                                            <p:cond delay="0"/>
                                          </p:stCondLst>
                                        </p:cTn>
                                        <p:tgtEl>
                                          <p:spTgt spid="84"/>
                                        </p:tgtEl>
                                        <p:attrNameLst>
                                          <p:attrName>style.visibility</p:attrName>
                                        </p:attrNameLst>
                                      </p:cBhvr>
                                      <p:to>
                                        <p:strVal val="visible"/>
                                      </p:to>
                                    </p:set>
                                    <p:anim calcmode="lin" valueType="num">
                                      <p:cBhvr>
                                        <p:cTn id="52" dur="300" fill="hold"/>
                                        <p:tgtEl>
                                          <p:spTgt spid="84"/>
                                        </p:tgtEl>
                                        <p:attrNameLst>
                                          <p:attrName>ppt_w</p:attrName>
                                        </p:attrNameLst>
                                      </p:cBhvr>
                                      <p:tavLst>
                                        <p:tav tm="0">
                                          <p:val>
                                            <p:fltVal val="0"/>
                                          </p:val>
                                        </p:tav>
                                        <p:tav tm="100000">
                                          <p:val>
                                            <p:strVal val="#ppt_w"/>
                                          </p:val>
                                        </p:tav>
                                      </p:tavLst>
                                    </p:anim>
                                    <p:anim calcmode="lin" valueType="num">
                                      <p:cBhvr>
                                        <p:cTn id="53" dur="300" fill="hold"/>
                                        <p:tgtEl>
                                          <p:spTgt spid="84"/>
                                        </p:tgtEl>
                                        <p:attrNameLst>
                                          <p:attrName>ppt_h</p:attrName>
                                        </p:attrNameLst>
                                      </p:cBhvr>
                                      <p:tavLst>
                                        <p:tav tm="0">
                                          <p:val>
                                            <p:fltVal val="0"/>
                                          </p:val>
                                        </p:tav>
                                        <p:tav tm="100000">
                                          <p:val>
                                            <p:strVal val="#ppt_h"/>
                                          </p:val>
                                        </p:tav>
                                      </p:tavLst>
                                    </p:anim>
                                    <p:animEffect transition="in" filter="fade">
                                      <p:cBhvr>
                                        <p:cTn id="54" dur="300"/>
                                        <p:tgtEl>
                                          <p:spTgt spid="84"/>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85"/>
                                        </p:tgtEl>
                                        <p:attrNameLst>
                                          <p:attrName>style.visibility</p:attrName>
                                        </p:attrNameLst>
                                      </p:cBhvr>
                                      <p:to>
                                        <p:strVal val="visible"/>
                                      </p:to>
                                    </p:set>
                                    <p:anim calcmode="lin" valueType="num">
                                      <p:cBhvr>
                                        <p:cTn id="57" dur="600" fill="hold"/>
                                        <p:tgtEl>
                                          <p:spTgt spid="85"/>
                                        </p:tgtEl>
                                        <p:attrNameLst>
                                          <p:attrName>ppt_w</p:attrName>
                                        </p:attrNameLst>
                                      </p:cBhvr>
                                      <p:tavLst>
                                        <p:tav tm="0">
                                          <p:val>
                                            <p:fltVal val="0"/>
                                          </p:val>
                                        </p:tav>
                                        <p:tav tm="100000">
                                          <p:val>
                                            <p:strVal val="#ppt_w"/>
                                          </p:val>
                                        </p:tav>
                                      </p:tavLst>
                                    </p:anim>
                                    <p:anim calcmode="lin" valueType="num">
                                      <p:cBhvr>
                                        <p:cTn id="58" dur="600" fill="hold"/>
                                        <p:tgtEl>
                                          <p:spTgt spid="85"/>
                                        </p:tgtEl>
                                        <p:attrNameLst>
                                          <p:attrName>ppt_h</p:attrName>
                                        </p:attrNameLst>
                                      </p:cBhvr>
                                      <p:tavLst>
                                        <p:tav tm="0">
                                          <p:val>
                                            <p:fltVal val="0"/>
                                          </p:val>
                                        </p:tav>
                                        <p:tav tm="100000">
                                          <p:val>
                                            <p:strVal val="#ppt_h"/>
                                          </p:val>
                                        </p:tav>
                                      </p:tavLst>
                                    </p:anim>
                                    <p:animEffect transition="in" filter="fade">
                                      <p:cBhvr>
                                        <p:cTn id="59" dur="600"/>
                                        <p:tgtEl>
                                          <p:spTgt spid="85"/>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86"/>
                                        </p:tgtEl>
                                        <p:attrNameLst>
                                          <p:attrName>style.visibility</p:attrName>
                                        </p:attrNameLst>
                                      </p:cBhvr>
                                      <p:to>
                                        <p:strVal val="visible"/>
                                      </p:to>
                                    </p:set>
                                    <p:anim calcmode="lin" valueType="num">
                                      <p:cBhvr>
                                        <p:cTn id="62" dur="500" fill="hold"/>
                                        <p:tgtEl>
                                          <p:spTgt spid="86"/>
                                        </p:tgtEl>
                                        <p:attrNameLst>
                                          <p:attrName>ppt_w</p:attrName>
                                        </p:attrNameLst>
                                      </p:cBhvr>
                                      <p:tavLst>
                                        <p:tav tm="0">
                                          <p:val>
                                            <p:fltVal val="0"/>
                                          </p:val>
                                        </p:tav>
                                        <p:tav tm="100000">
                                          <p:val>
                                            <p:strVal val="#ppt_w"/>
                                          </p:val>
                                        </p:tav>
                                      </p:tavLst>
                                    </p:anim>
                                    <p:anim calcmode="lin" valueType="num">
                                      <p:cBhvr>
                                        <p:cTn id="63" dur="500" fill="hold"/>
                                        <p:tgtEl>
                                          <p:spTgt spid="86"/>
                                        </p:tgtEl>
                                        <p:attrNameLst>
                                          <p:attrName>ppt_h</p:attrName>
                                        </p:attrNameLst>
                                      </p:cBhvr>
                                      <p:tavLst>
                                        <p:tav tm="0">
                                          <p:val>
                                            <p:fltVal val="0"/>
                                          </p:val>
                                        </p:tav>
                                        <p:tav tm="100000">
                                          <p:val>
                                            <p:strVal val="#ppt_h"/>
                                          </p:val>
                                        </p:tav>
                                      </p:tavLst>
                                    </p:anim>
                                    <p:animEffect transition="in" filter="fade">
                                      <p:cBhvr>
                                        <p:cTn id="64" dur="500"/>
                                        <p:tgtEl>
                                          <p:spTgt spid="86"/>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87"/>
                                        </p:tgtEl>
                                        <p:attrNameLst>
                                          <p:attrName>style.visibility</p:attrName>
                                        </p:attrNameLst>
                                      </p:cBhvr>
                                      <p:to>
                                        <p:strVal val="visible"/>
                                      </p:to>
                                    </p:set>
                                    <p:anim calcmode="lin" valueType="num">
                                      <p:cBhvr>
                                        <p:cTn id="67" dur="800" fill="hold"/>
                                        <p:tgtEl>
                                          <p:spTgt spid="87"/>
                                        </p:tgtEl>
                                        <p:attrNameLst>
                                          <p:attrName>ppt_w</p:attrName>
                                        </p:attrNameLst>
                                      </p:cBhvr>
                                      <p:tavLst>
                                        <p:tav tm="0">
                                          <p:val>
                                            <p:fltVal val="0"/>
                                          </p:val>
                                        </p:tav>
                                        <p:tav tm="100000">
                                          <p:val>
                                            <p:strVal val="#ppt_w"/>
                                          </p:val>
                                        </p:tav>
                                      </p:tavLst>
                                    </p:anim>
                                    <p:anim calcmode="lin" valueType="num">
                                      <p:cBhvr>
                                        <p:cTn id="68" dur="800" fill="hold"/>
                                        <p:tgtEl>
                                          <p:spTgt spid="87"/>
                                        </p:tgtEl>
                                        <p:attrNameLst>
                                          <p:attrName>ppt_h</p:attrName>
                                        </p:attrNameLst>
                                      </p:cBhvr>
                                      <p:tavLst>
                                        <p:tav tm="0">
                                          <p:val>
                                            <p:fltVal val="0"/>
                                          </p:val>
                                        </p:tav>
                                        <p:tav tm="100000">
                                          <p:val>
                                            <p:strVal val="#ppt_h"/>
                                          </p:val>
                                        </p:tav>
                                      </p:tavLst>
                                    </p:anim>
                                    <p:animEffect transition="in" filter="fade">
                                      <p:cBhvr>
                                        <p:cTn id="69" dur="800"/>
                                        <p:tgtEl>
                                          <p:spTgt spid="87"/>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88"/>
                                        </p:tgtEl>
                                        <p:attrNameLst>
                                          <p:attrName>style.visibility</p:attrName>
                                        </p:attrNameLst>
                                      </p:cBhvr>
                                      <p:to>
                                        <p:strVal val="visible"/>
                                      </p:to>
                                    </p:set>
                                    <p:anim calcmode="lin" valueType="num">
                                      <p:cBhvr>
                                        <p:cTn id="72" dur="500" fill="hold"/>
                                        <p:tgtEl>
                                          <p:spTgt spid="88"/>
                                        </p:tgtEl>
                                        <p:attrNameLst>
                                          <p:attrName>ppt_w</p:attrName>
                                        </p:attrNameLst>
                                      </p:cBhvr>
                                      <p:tavLst>
                                        <p:tav tm="0">
                                          <p:val>
                                            <p:fltVal val="0"/>
                                          </p:val>
                                        </p:tav>
                                        <p:tav tm="100000">
                                          <p:val>
                                            <p:strVal val="#ppt_w"/>
                                          </p:val>
                                        </p:tav>
                                      </p:tavLst>
                                    </p:anim>
                                    <p:anim calcmode="lin" valueType="num">
                                      <p:cBhvr>
                                        <p:cTn id="73" dur="500" fill="hold"/>
                                        <p:tgtEl>
                                          <p:spTgt spid="88"/>
                                        </p:tgtEl>
                                        <p:attrNameLst>
                                          <p:attrName>ppt_h</p:attrName>
                                        </p:attrNameLst>
                                      </p:cBhvr>
                                      <p:tavLst>
                                        <p:tav tm="0">
                                          <p:val>
                                            <p:fltVal val="0"/>
                                          </p:val>
                                        </p:tav>
                                        <p:tav tm="100000">
                                          <p:val>
                                            <p:strVal val="#ppt_h"/>
                                          </p:val>
                                        </p:tav>
                                      </p:tavLst>
                                    </p:anim>
                                    <p:animEffect transition="in" filter="fade">
                                      <p:cBhvr>
                                        <p:cTn id="74" dur="500"/>
                                        <p:tgtEl>
                                          <p:spTgt spid="88"/>
                                        </p:tgtEl>
                                      </p:cBhvr>
                                    </p:animEffect>
                                  </p:childTnLst>
                                </p:cTn>
                              </p:par>
                              <p:par>
                                <p:cTn id="75" presetID="53" presetClass="entr" presetSubtype="16" fill="hold" grpId="0" nodeType="withEffect">
                                  <p:stCondLst>
                                    <p:cond delay="600"/>
                                  </p:stCondLst>
                                  <p:childTnLst>
                                    <p:set>
                                      <p:cBhvr>
                                        <p:cTn id="76" dur="1" fill="hold">
                                          <p:stCondLst>
                                            <p:cond delay="0"/>
                                          </p:stCondLst>
                                        </p:cTn>
                                        <p:tgtEl>
                                          <p:spTgt spid="89"/>
                                        </p:tgtEl>
                                        <p:attrNameLst>
                                          <p:attrName>style.visibility</p:attrName>
                                        </p:attrNameLst>
                                      </p:cBhvr>
                                      <p:to>
                                        <p:strVal val="visible"/>
                                      </p:to>
                                    </p:set>
                                    <p:anim calcmode="lin" valueType="num">
                                      <p:cBhvr>
                                        <p:cTn id="77" dur="500" fill="hold"/>
                                        <p:tgtEl>
                                          <p:spTgt spid="89"/>
                                        </p:tgtEl>
                                        <p:attrNameLst>
                                          <p:attrName>ppt_w</p:attrName>
                                        </p:attrNameLst>
                                      </p:cBhvr>
                                      <p:tavLst>
                                        <p:tav tm="0">
                                          <p:val>
                                            <p:fltVal val="0"/>
                                          </p:val>
                                        </p:tav>
                                        <p:tav tm="100000">
                                          <p:val>
                                            <p:strVal val="#ppt_w"/>
                                          </p:val>
                                        </p:tav>
                                      </p:tavLst>
                                    </p:anim>
                                    <p:anim calcmode="lin" valueType="num">
                                      <p:cBhvr>
                                        <p:cTn id="78" dur="500" fill="hold"/>
                                        <p:tgtEl>
                                          <p:spTgt spid="89"/>
                                        </p:tgtEl>
                                        <p:attrNameLst>
                                          <p:attrName>ppt_h</p:attrName>
                                        </p:attrNameLst>
                                      </p:cBhvr>
                                      <p:tavLst>
                                        <p:tav tm="0">
                                          <p:val>
                                            <p:fltVal val="0"/>
                                          </p:val>
                                        </p:tav>
                                        <p:tav tm="100000">
                                          <p:val>
                                            <p:strVal val="#ppt_h"/>
                                          </p:val>
                                        </p:tav>
                                      </p:tavLst>
                                    </p:anim>
                                    <p:animEffect transition="in" filter="fade">
                                      <p:cBhvr>
                                        <p:cTn id="79" dur="500"/>
                                        <p:tgtEl>
                                          <p:spTgt spid="89"/>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90"/>
                                        </p:tgtEl>
                                        <p:attrNameLst>
                                          <p:attrName>style.visibility</p:attrName>
                                        </p:attrNameLst>
                                      </p:cBhvr>
                                      <p:to>
                                        <p:strVal val="visible"/>
                                      </p:to>
                                    </p:set>
                                    <p:anim calcmode="lin" valueType="num">
                                      <p:cBhvr>
                                        <p:cTn id="82" dur="300" fill="hold"/>
                                        <p:tgtEl>
                                          <p:spTgt spid="90"/>
                                        </p:tgtEl>
                                        <p:attrNameLst>
                                          <p:attrName>ppt_w</p:attrName>
                                        </p:attrNameLst>
                                      </p:cBhvr>
                                      <p:tavLst>
                                        <p:tav tm="0">
                                          <p:val>
                                            <p:fltVal val="0"/>
                                          </p:val>
                                        </p:tav>
                                        <p:tav tm="100000">
                                          <p:val>
                                            <p:strVal val="#ppt_w"/>
                                          </p:val>
                                        </p:tav>
                                      </p:tavLst>
                                    </p:anim>
                                    <p:anim calcmode="lin" valueType="num">
                                      <p:cBhvr>
                                        <p:cTn id="83" dur="300" fill="hold"/>
                                        <p:tgtEl>
                                          <p:spTgt spid="90"/>
                                        </p:tgtEl>
                                        <p:attrNameLst>
                                          <p:attrName>ppt_h</p:attrName>
                                        </p:attrNameLst>
                                      </p:cBhvr>
                                      <p:tavLst>
                                        <p:tav tm="0">
                                          <p:val>
                                            <p:fltVal val="0"/>
                                          </p:val>
                                        </p:tav>
                                        <p:tav tm="100000">
                                          <p:val>
                                            <p:strVal val="#ppt_h"/>
                                          </p:val>
                                        </p:tav>
                                      </p:tavLst>
                                    </p:anim>
                                    <p:animEffect transition="in" filter="fade">
                                      <p:cBhvr>
                                        <p:cTn id="84" dur="300"/>
                                        <p:tgtEl>
                                          <p:spTgt spid="90"/>
                                        </p:tgtEl>
                                      </p:cBhvr>
                                    </p:animEffect>
                                  </p:childTnLst>
                                </p:cTn>
                              </p:par>
                              <p:par>
                                <p:cTn id="85" presetID="53" presetClass="entr" presetSubtype="16" fill="hold" grpId="0" nodeType="withEffect">
                                  <p:stCondLst>
                                    <p:cond delay="900"/>
                                  </p:stCondLst>
                                  <p:childTnLst>
                                    <p:set>
                                      <p:cBhvr>
                                        <p:cTn id="86" dur="1" fill="hold">
                                          <p:stCondLst>
                                            <p:cond delay="0"/>
                                          </p:stCondLst>
                                        </p:cTn>
                                        <p:tgtEl>
                                          <p:spTgt spid="92"/>
                                        </p:tgtEl>
                                        <p:attrNameLst>
                                          <p:attrName>style.visibility</p:attrName>
                                        </p:attrNameLst>
                                      </p:cBhvr>
                                      <p:to>
                                        <p:strVal val="visible"/>
                                      </p:to>
                                    </p:set>
                                    <p:anim calcmode="lin" valueType="num">
                                      <p:cBhvr>
                                        <p:cTn id="87" dur="500" fill="hold"/>
                                        <p:tgtEl>
                                          <p:spTgt spid="92"/>
                                        </p:tgtEl>
                                        <p:attrNameLst>
                                          <p:attrName>ppt_w</p:attrName>
                                        </p:attrNameLst>
                                      </p:cBhvr>
                                      <p:tavLst>
                                        <p:tav tm="0">
                                          <p:val>
                                            <p:fltVal val="0"/>
                                          </p:val>
                                        </p:tav>
                                        <p:tav tm="100000">
                                          <p:val>
                                            <p:strVal val="#ppt_w"/>
                                          </p:val>
                                        </p:tav>
                                      </p:tavLst>
                                    </p:anim>
                                    <p:anim calcmode="lin" valueType="num">
                                      <p:cBhvr>
                                        <p:cTn id="88" dur="500" fill="hold"/>
                                        <p:tgtEl>
                                          <p:spTgt spid="92"/>
                                        </p:tgtEl>
                                        <p:attrNameLst>
                                          <p:attrName>ppt_h</p:attrName>
                                        </p:attrNameLst>
                                      </p:cBhvr>
                                      <p:tavLst>
                                        <p:tav tm="0">
                                          <p:val>
                                            <p:fltVal val="0"/>
                                          </p:val>
                                        </p:tav>
                                        <p:tav tm="100000">
                                          <p:val>
                                            <p:strVal val="#ppt_h"/>
                                          </p:val>
                                        </p:tav>
                                      </p:tavLst>
                                    </p:anim>
                                    <p:animEffect transition="in" filter="fade">
                                      <p:cBhvr>
                                        <p:cTn id="89" dur="500"/>
                                        <p:tgtEl>
                                          <p:spTgt spid="92"/>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99"/>
                                        </p:tgtEl>
                                        <p:attrNameLst>
                                          <p:attrName>style.visibility</p:attrName>
                                        </p:attrNameLst>
                                      </p:cBhvr>
                                      <p:to>
                                        <p:strVal val="visible"/>
                                      </p:to>
                                    </p:set>
                                    <p:anim calcmode="lin" valueType="num">
                                      <p:cBhvr>
                                        <p:cTn id="92" dur="500" fill="hold"/>
                                        <p:tgtEl>
                                          <p:spTgt spid="99"/>
                                        </p:tgtEl>
                                        <p:attrNameLst>
                                          <p:attrName>ppt_w</p:attrName>
                                        </p:attrNameLst>
                                      </p:cBhvr>
                                      <p:tavLst>
                                        <p:tav tm="0">
                                          <p:val>
                                            <p:fltVal val="0"/>
                                          </p:val>
                                        </p:tav>
                                        <p:tav tm="100000">
                                          <p:val>
                                            <p:strVal val="#ppt_w"/>
                                          </p:val>
                                        </p:tav>
                                      </p:tavLst>
                                    </p:anim>
                                    <p:anim calcmode="lin" valueType="num">
                                      <p:cBhvr>
                                        <p:cTn id="93" dur="500" fill="hold"/>
                                        <p:tgtEl>
                                          <p:spTgt spid="99"/>
                                        </p:tgtEl>
                                        <p:attrNameLst>
                                          <p:attrName>ppt_h</p:attrName>
                                        </p:attrNameLst>
                                      </p:cBhvr>
                                      <p:tavLst>
                                        <p:tav tm="0">
                                          <p:val>
                                            <p:fltVal val="0"/>
                                          </p:val>
                                        </p:tav>
                                        <p:tav tm="100000">
                                          <p:val>
                                            <p:strVal val="#ppt_h"/>
                                          </p:val>
                                        </p:tav>
                                      </p:tavLst>
                                    </p:anim>
                                    <p:animEffect transition="in" filter="fade">
                                      <p:cBhvr>
                                        <p:cTn id="94" dur="500"/>
                                        <p:tgtEl>
                                          <p:spTgt spid="99"/>
                                        </p:tgtEl>
                                      </p:cBhvr>
                                    </p:animEffect>
                                  </p:childTnLst>
                                </p:cTn>
                              </p:par>
                              <p:par>
                                <p:cTn id="95" presetID="53" presetClass="entr" presetSubtype="16" fill="hold" grpId="0" nodeType="withEffect">
                                  <p:stCondLst>
                                    <p:cond delay="600"/>
                                  </p:stCondLst>
                                  <p:childTnLst>
                                    <p:set>
                                      <p:cBhvr>
                                        <p:cTn id="96" dur="1" fill="hold">
                                          <p:stCondLst>
                                            <p:cond delay="0"/>
                                          </p:stCondLst>
                                        </p:cTn>
                                        <p:tgtEl>
                                          <p:spTgt spid="103"/>
                                        </p:tgtEl>
                                        <p:attrNameLst>
                                          <p:attrName>style.visibility</p:attrName>
                                        </p:attrNameLst>
                                      </p:cBhvr>
                                      <p:to>
                                        <p:strVal val="visible"/>
                                      </p:to>
                                    </p:set>
                                    <p:anim calcmode="lin" valueType="num">
                                      <p:cBhvr>
                                        <p:cTn id="97" dur="800" fill="hold"/>
                                        <p:tgtEl>
                                          <p:spTgt spid="103"/>
                                        </p:tgtEl>
                                        <p:attrNameLst>
                                          <p:attrName>ppt_w</p:attrName>
                                        </p:attrNameLst>
                                      </p:cBhvr>
                                      <p:tavLst>
                                        <p:tav tm="0">
                                          <p:val>
                                            <p:fltVal val="0"/>
                                          </p:val>
                                        </p:tav>
                                        <p:tav tm="100000">
                                          <p:val>
                                            <p:strVal val="#ppt_w"/>
                                          </p:val>
                                        </p:tav>
                                      </p:tavLst>
                                    </p:anim>
                                    <p:anim calcmode="lin" valueType="num">
                                      <p:cBhvr>
                                        <p:cTn id="98" dur="800" fill="hold"/>
                                        <p:tgtEl>
                                          <p:spTgt spid="103"/>
                                        </p:tgtEl>
                                        <p:attrNameLst>
                                          <p:attrName>ppt_h</p:attrName>
                                        </p:attrNameLst>
                                      </p:cBhvr>
                                      <p:tavLst>
                                        <p:tav tm="0">
                                          <p:val>
                                            <p:fltVal val="0"/>
                                          </p:val>
                                        </p:tav>
                                        <p:tav tm="100000">
                                          <p:val>
                                            <p:strVal val="#ppt_h"/>
                                          </p:val>
                                        </p:tav>
                                      </p:tavLst>
                                    </p:anim>
                                    <p:animEffect transition="in" filter="fade">
                                      <p:cBhvr>
                                        <p:cTn id="99" dur="800"/>
                                        <p:tgtEl>
                                          <p:spTgt spid="103"/>
                                        </p:tgtEl>
                                      </p:cBhvr>
                                    </p:animEffect>
                                  </p:childTnLst>
                                </p:cTn>
                              </p:par>
                              <p:par>
                                <p:cTn id="100" presetID="53" presetClass="entr" presetSubtype="16" fill="hold" grpId="0" nodeType="withEffect">
                                  <p:stCondLst>
                                    <p:cond delay="400"/>
                                  </p:stCondLst>
                                  <p:childTnLst>
                                    <p:set>
                                      <p:cBhvr>
                                        <p:cTn id="101" dur="1" fill="hold">
                                          <p:stCondLst>
                                            <p:cond delay="0"/>
                                          </p:stCondLst>
                                        </p:cTn>
                                        <p:tgtEl>
                                          <p:spTgt spid="104"/>
                                        </p:tgtEl>
                                        <p:attrNameLst>
                                          <p:attrName>style.visibility</p:attrName>
                                        </p:attrNameLst>
                                      </p:cBhvr>
                                      <p:to>
                                        <p:strVal val="visible"/>
                                      </p:to>
                                    </p:set>
                                    <p:anim calcmode="lin" valueType="num">
                                      <p:cBhvr>
                                        <p:cTn id="102" dur="500" fill="hold"/>
                                        <p:tgtEl>
                                          <p:spTgt spid="104"/>
                                        </p:tgtEl>
                                        <p:attrNameLst>
                                          <p:attrName>ppt_w</p:attrName>
                                        </p:attrNameLst>
                                      </p:cBhvr>
                                      <p:tavLst>
                                        <p:tav tm="0">
                                          <p:val>
                                            <p:fltVal val="0"/>
                                          </p:val>
                                        </p:tav>
                                        <p:tav tm="100000">
                                          <p:val>
                                            <p:strVal val="#ppt_w"/>
                                          </p:val>
                                        </p:tav>
                                      </p:tavLst>
                                    </p:anim>
                                    <p:anim calcmode="lin" valueType="num">
                                      <p:cBhvr>
                                        <p:cTn id="103" dur="500" fill="hold"/>
                                        <p:tgtEl>
                                          <p:spTgt spid="104"/>
                                        </p:tgtEl>
                                        <p:attrNameLst>
                                          <p:attrName>ppt_h</p:attrName>
                                        </p:attrNameLst>
                                      </p:cBhvr>
                                      <p:tavLst>
                                        <p:tav tm="0">
                                          <p:val>
                                            <p:fltVal val="0"/>
                                          </p:val>
                                        </p:tav>
                                        <p:tav tm="100000">
                                          <p:val>
                                            <p:strVal val="#ppt_h"/>
                                          </p:val>
                                        </p:tav>
                                      </p:tavLst>
                                    </p:anim>
                                    <p:animEffect transition="in" filter="fade">
                                      <p:cBhvr>
                                        <p:cTn id="104" dur="500"/>
                                        <p:tgtEl>
                                          <p:spTgt spid="104"/>
                                        </p:tgtEl>
                                      </p:cBhvr>
                                    </p:animEffect>
                                  </p:childTnLst>
                                </p:cTn>
                              </p:par>
                              <p:par>
                                <p:cTn id="105" presetID="53" presetClass="entr" presetSubtype="16" fill="hold" grpId="0" nodeType="withEffect">
                                  <p:stCondLst>
                                    <p:cond delay="700"/>
                                  </p:stCondLst>
                                  <p:childTnLst>
                                    <p:set>
                                      <p:cBhvr>
                                        <p:cTn id="106" dur="1" fill="hold">
                                          <p:stCondLst>
                                            <p:cond delay="0"/>
                                          </p:stCondLst>
                                        </p:cTn>
                                        <p:tgtEl>
                                          <p:spTgt spid="105"/>
                                        </p:tgtEl>
                                        <p:attrNameLst>
                                          <p:attrName>style.visibility</p:attrName>
                                        </p:attrNameLst>
                                      </p:cBhvr>
                                      <p:to>
                                        <p:strVal val="visible"/>
                                      </p:to>
                                    </p:set>
                                    <p:anim calcmode="lin" valueType="num">
                                      <p:cBhvr>
                                        <p:cTn id="107" dur="500" fill="hold"/>
                                        <p:tgtEl>
                                          <p:spTgt spid="105"/>
                                        </p:tgtEl>
                                        <p:attrNameLst>
                                          <p:attrName>ppt_w</p:attrName>
                                        </p:attrNameLst>
                                      </p:cBhvr>
                                      <p:tavLst>
                                        <p:tav tm="0">
                                          <p:val>
                                            <p:fltVal val="0"/>
                                          </p:val>
                                        </p:tav>
                                        <p:tav tm="100000">
                                          <p:val>
                                            <p:strVal val="#ppt_w"/>
                                          </p:val>
                                        </p:tav>
                                      </p:tavLst>
                                    </p:anim>
                                    <p:anim calcmode="lin" valueType="num">
                                      <p:cBhvr>
                                        <p:cTn id="108" dur="500" fill="hold"/>
                                        <p:tgtEl>
                                          <p:spTgt spid="105"/>
                                        </p:tgtEl>
                                        <p:attrNameLst>
                                          <p:attrName>ppt_h</p:attrName>
                                        </p:attrNameLst>
                                      </p:cBhvr>
                                      <p:tavLst>
                                        <p:tav tm="0">
                                          <p:val>
                                            <p:fltVal val="0"/>
                                          </p:val>
                                        </p:tav>
                                        <p:tav tm="100000">
                                          <p:val>
                                            <p:strVal val="#ppt_h"/>
                                          </p:val>
                                        </p:tav>
                                      </p:tavLst>
                                    </p:anim>
                                    <p:animEffect transition="in" filter="fade">
                                      <p:cBhvr>
                                        <p:cTn id="109" dur="500"/>
                                        <p:tgtEl>
                                          <p:spTgt spid="105"/>
                                        </p:tgtEl>
                                      </p:cBhvr>
                                    </p:animEffect>
                                  </p:childTnLst>
                                </p:cTn>
                              </p:par>
                              <p:par>
                                <p:cTn id="110" presetID="53" presetClass="entr" presetSubtype="16" fill="hold" grpId="0" nodeType="withEffect">
                                  <p:stCondLst>
                                    <p:cond delay="200"/>
                                  </p:stCondLst>
                                  <p:childTnLst>
                                    <p:set>
                                      <p:cBhvr>
                                        <p:cTn id="111" dur="1" fill="hold">
                                          <p:stCondLst>
                                            <p:cond delay="0"/>
                                          </p:stCondLst>
                                        </p:cTn>
                                        <p:tgtEl>
                                          <p:spTgt spid="113"/>
                                        </p:tgtEl>
                                        <p:attrNameLst>
                                          <p:attrName>style.visibility</p:attrName>
                                        </p:attrNameLst>
                                      </p:cBhvr>
                                      <p:to>
                                        <p:strVal val="visible"/>
                                      </p:to>
                                    </p:set>
                                    <p:anim calcmode="lin" valueType="num">
                                      <p:cBhvr>
                                        <p:cTn id="112" dur="500" fill="hold"/>
                                        <p:tgtEl>
                                          <p:spTgt spid="113"/>
                                        </p:tgtEl>
                                        <p:attrNameLst>
                                          <p:attrName>ppt_w</p:attrName>
                                        </p:attrNameLst>
                                      </p:cBhvr>
                                      <p:tavLst>
                                        <p:tav tm="0">
                                          <p:val>
                                            <p:fltVal val="0"/>
                                          </p:val>
                                        </p:tav>
                                        <p:tav tm="100000">
                                          <p:val>
                                            <p:strVal val="#ppt_w"/>
                                          </p:val>
                                        </p:tav>
                                      </p:tavLst>
                                    </p:anim>
                                    <p:anim calcmode="lin" valueType="num">
                                      <p:cBhvr>
                                        <p:cTn id="113" dur="500" fill="hold"/>
                                        <p:tgtEl>
                                          <p:spTgt spid="113"/>
                                        </p:tgtEl>
                                        <p:attrNameLst>
                                          <p:attrName>ppt_h</p:attrName>
                                        </p:attrNameLst>
                                      </p:cBhvr>
                                      <p:tavLst>
                                        <p:tav tm="0">
                                          <p:val>
                                            <p:fltVal val="0"/>
                                          </p:val>
                                        </p:tav>
                                        <p:tav tm="100000">
                                          <p:val>
                                            <p:strVal val="#ppt_h"/>
                                          </p:val>
                                        </p:tav>
                                      </p:tavLst>
                                    </p:anim>
                                    <p:animEffect transition="in" filter="fade">
                                      <p:cBhvr>
                                        <p:cTn id="114" dur="500"/>
                                        <p:tgtEl>
                                          <p:spTgt spid="113"/>
                                        </p:tgtEl>
                                      </p:cBhvr>
                                    </p:animEffect>
                                  </p:childTnLst>
                                </p:cTn>
                              </p:par>
                            </p:childTnLst>
                          </p:cTn>
                        </p:par>
                        <p:par>
                          <p:cTn id="115" fill="hold">
                            <p:stCondLst>
                              <p:cond delay="1700"/>
                            </p:stCondLst>
                            <p:childTnLst>
                              <p:par>
                                <p:cTn id="116" presetID="22" presetClass="entr" presetSubtype="2" fill="hold" nodeType="afterEffect">
                                  <p:stCondLst>
                                    <p:cond delay="0"/>
                                  </p:stCondLst>
                                  <p:childTnLst>
                                    <p:set>
                                      <p:cBhvr>
                                        <p:cTn id="117" dur="1" fill="hold">
                                          <p:stCondLst>
                                            <p:cond delay="0"/>
                                          </p:stCondLst>
                                        </p:cTn>
                                        <p:tgtEl>
                                          <p:spTgt spid="5"/>
                                        </p:tgtEl>
                                        <p:attrNameLst>
                                          <p:attrName>style.visibility</p:attrName>
                                        </p:attrNameLst>
                                      </p:cBhvr>
                                      <p:to>
                                        <p:strVal val="visible"/>
                                      </p:to>
                                    </p:set>
                                    <p:animEffect transition="in" filter="wipe(right)">
                                      <p:cBhvr>
                                        <p:cTn id="118" dur="500"/>
                                        <p:tgtEl>
                                          <p:spTgt spid="5"/>
                                        </p:tgtEl>
                                      </p:cBhvr>
                                    </p:animEffect>
                                  </p:childTnLst>
                                </p:cTn>
                              </p:par>
                            </p:childTnLst>
                          </p:cTn>
                        </p:par>
                        <p:par>
                          <p:cTn id="119" fill="hold">
                            <p:stCondLst>
                              <p:cond delay="2200"/>
                            </p:stCondLst>
                            <p:childTnLst>
                              <p:par>
                                <p:cTn id="120" presetID="22" presetClass="entr" presetSubtype="8" fill="hold" nodeType="afterEffect">
                                  <p:stCondLst>
                                    <p:cond delay="0"/>
                                  </p:stCondLst>
                                  <p:childTnLst>
                                    <p:set>
                                      <p:cBhvr>
                                        <p:cTn id="121" dur="1" fill="hold">
                                          <p:stCondLst>
                                            <p:cond delay="0"/>
                                          </p:stCondLst>
                                        </p:cTn>
                                        <p:tgtEl>
                                          <p:spTgt spid="3"/>
                                        </p:tgtEl>
                                        <p:attrNameLst>
                                          <p:attrName>style.visibility</p:attrName>
                                        </p:attrNameLst>
                                      </p:cBhvr>
                                      <p:to>
                                        <p:strVal val="visible"/>
                                      </p:to>
                                    </p:set>
                                    <p:animEffect transition="in" filter="wipe(left)">
                                      <p:cBhvr>
                                        <p:cTn id="122" dur="500"/>
                                        <p:tgtEl>
                                          <p:spTgt spid="3"/>
                                        </p:tgtEl>
                                      </p:cBhvr>
                                    </p:animEffect>
                                  </p:childTnLst>
                                </p:cTn>
                              </p:par>
                            </p:childTnLst>
                          </p:cTn>
                        </p:par>
                        <p:par>
                          <p:cTn id="123" fill="hold">
                            <p:stCondLst>
                              <p:cond delay="2700"/>
                            </p:stCondLst>
                            <p:childTnLst>
                              <p:par>
                                <p:cTn id="124" presetID="22" presetClass="entr" presetSubtype="8" fill="hold" nodeType="afterEffect">
                                  <p:stCondLst>
                                    <p:cond delay="0"/>
                                  </p:stCondLst>
                                  <p:childTnLst>
                                    <p:set>
                                      <p:cBhvr>
                                        <p:cTn id="125" dur="1" fill="hold">
                                          <p:stCondLst>
                                            <p:cond delay="0"/>
                                          </p:stCondLst>
                                        </p:cTn>
                                        <p:tgtEl>
                                          <p:spTgt spid="4"/>
                                        </p:tgtEl>
                                        <p:attrNameLst>
                                          <p:attrName>style.visibility</p:attrName>
                                        </p:attrNameLst>
                                      </p:cBhvr>
                                      <p:to>
                                        <p:strVal val="visible"/>
                                      </p:to>
                                    </p:set>
                                    <p:animEffect transition="in" filter="wipe(left)">
                                      <p:cBhvr>
                                        <p:cTn id="1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83" grpId="0" animBg="1"/>
      <p:bldP spid="84" grpId="0" animBg="1"/>
      <p:bldP spid="85" grpId="0" animBg="1"/>
      <p:bldP spid="86" grpId="0" animBg="1"/>
      <p:bldP spid="87" grpId="0" animBg="1"/>
      <p:bldP spid="88" grpId="0" animBg="1"/>
      <p:bldP spid="89" grpId="0" animBg="1"/>
      <p:bldP spid="90" grpId="0" animBg="1"/>
      <p:bldP spid="92" grpId="0" animBg="1"/>
      <p:bldP spid="99" grpId="0" animBg="1"/>
      <p:bldP spid="103" grpId="0" animBg="1"/>
      <p:bldP spid="104" grpId="0" animBg="1"/>
      <p:bldP spid="105" grpId="0" animBg="1"/>
      <p:bldP spid="1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95936" y="1773787"/>
            <a:ext cx="3365024" cy="523220"/>
          </a:xfrm>
          <a:prstGeom prst="rect">
            <a:avLst/>
          </a:prstGeom>
          <a:noFill/>
        </p:spPr>
        <p:txBody>
          <a:bodyPr wrap="none" rtlCol="0">
            <a:spAutoFit/>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rPr>
              <a:t>毒品的定义和种类</a:t>
            </a:r>
            <a:endParaRPr kumimoji="0" lang="zh-CN" altLang="en-US" sz="2800" b="1" i="0" u="none" strike="noStrike" kern="1200" cap="none" spc="300" normalizeH="0" baseline="0" noProof="0" dirty="0">
              <a:ln>
                <a:noFill/>
              </a:ln>
              <a:solidFill>
                <a:srgbClr val="C00000"/>
              </a:solidFill>
              <a:effectLst/>
              <a:uLnTx/>
              <a:uFillTx/>
              <a:latin typeface="微软雅黑" pitchFamily="34" charset="-122"/>
              <a:ea typeface="微软雅黑" pitchFamily="34" charset="-122"/>
              <a:cs typeface="+mn-cs"/>
            </a:endParaRPr>
          </a:p>
        </p:txBody>
      </p:sp>
      <p:cxnSp>
        <p:nvCxnSpPr>
          <p:cNvPr id="7" name="直接连接符 6"/>
          <p:cNvCxnSpPr/>
          <p:nvPr/>
        </p:nvCxnSpPr>
        <p:spPr>
          <a:xfrm flipV="1">
            <a:off x="3779912" y="1834674"/>
            <a:ext cx="0" cy="136209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文本框 9"/>
          <p:cNvSpPr txBox="1"/>
          <p:nvPr/>
        </p:nvSpPr>
        <p:spPr>
          <a:xfrm>
            <a:off x="4101203" y="2640500"/>
            <a:ext cx="2007940" cy="230832"/>
          </a:xfrm>
          <a:prstGeom prst="rect">
            <a:avLst/>
          </a:prstGeom>
          <a:noFill/>
        </p:spPr>
        <p:txBody>
          <a:bodyPr wrap="square" lIns="0" tIns="0" rIns="0" bIns="0" rtlCol="0">
            <a:spAutoFit/>
          </a:bodyPr>
          <a:lstStyle/>
          <a:p>
            <a:pPr marL="171450" marR="0" lvl="1" indent="-171450" algn="l" defTabSz="914400" rtl="0" eaLnBrk="1" fontAlgn="base" latinLnBrk="0" hangingPunct="1">
              <a:lnSpc>
                <a:spcPct val="100000"/>
              </a:lnSpc>
              <a:spcBef>
                <a:spcPct val="0"/>
              </a:spcBef>
              <a:spcAft>
                <a:spcPct val="0"/>
              </a:spcAft>
              <a:buClrTx/>
              <a:buSzTx/>
              <a:buFont typeface="Wingdings" pitchFamily="2" charset="2"/>
              <a:buChar char="l"/>
              <a:tabLst/>
              <a:defRPr/>
            </a:pPr>
            <a:r>
              <a:rPr kumimoji="0" lang="zh-CN" altLang="en-US" sz="15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传统毒品</a:t>
            </a:r>
            <a:endParaRPr kumimoji="0" lang="zh-CN" altLang="en-US" sz="15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文本框 9"/>
          <p:cNvSpPr txBox="1"/>
          <p:nvPr/>
        </p:nvSpPr>
        <p:spPr>
          <a:xfrm>
            <a:off x="4101202" y="2965940"/>
            <a:ext cx="2007940" cy="230832"/>
          </a:xfrm>
          <a:prstGeom prst="rect">
            <a:avLst/>
          </a:prstGeom>
          <a:noFill/>
        </p:spPr>
        <p:txBody>
          <a:bodyPr wrap="square" lIns="0" tIns="0" rIns="0" bIns="0" rtlCol="0">
            <a:spAutoFit/>
          </a:bodyPr>
          <a:lstStyle/>
          <a:p>
            <a:pPr marL="171450" lvl="1" indent="-171450" defTabSz="914400" fontAlgn="base">
              <a:spcBef>
                <a:spcPct val="0"/>
              </a:spcBef>
              <a:spcAft>
                <a:spcPct val="0"/>
              </a:spcAft>
              <a:buFont typeface="Wingdings" pitchFamily="2" charset="2"/>
              <a:buChar char="l"/>
              <a:defRPr/>
            </a:pPr>
            <a:r>
              <a:rPr lang="zh-CN" altLang="en-US" sz="1500" dirty="0" smtClean="0">
                <a:solidFill>
                  <a:prstClr val="black"/>
                </a:solidFill>
                <a:latin typeface="微软雅黑" pitchFamily="34" charset="-122"/>
                <a:ea typeface="微软雅黑" pitchFamily="34" charset="-122"/>
              </a:rPr>
              <a:t>新型毒品</a:t>
            </a:r>
            <a:endParaRPr lang="zh-CN" altLang="en-US" sz="1500" dirty="0">
              <a:solidFill>
                <a:prstClr val="black"/>
              </a:solidFill>
              <a:latin typeface="微软雅黑" pitchFamily="34" charset="-122"/>
              <a:ea typeface="微软雅黑" pitchFamily="34" charset="-122"/>
            </a:endParaRPr>
          </a:p>
        </p:txBody>
      </p:sp>
      <p:sp>
        <p:nvSpPr>
          <p:cNvPr id="15" name="TextBox 14"/>
          <p:cNvSpPr txBox="1"/>
          <p:nvPr/>
        </p:nvSpPr>
        <p:spPr>
          <a:xfrm>
            <a:off x="2487243" y="2942856"/>
            <a:ext cx="996710" cy="27699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PART 02</a:t>
            </a:r>
            <a:endParaRPr kumimoji="0" lang="zh-CN" altLang="en-US"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nvGrpSpPr>
          <p:cNvPr id="3" name="组合 2"/>
          <p:cNvGrpSpPr/>
          <p:nvPr/>
        </p:nvGrpSpPr>
        <p:grpSpPr>
          <a:xfrm>
            <a:off x="2443211" y="1749088"/>
            <a:ext cx="1077318" cy="1077318"/>
            <a:chOff x="2262782" y="1446400"/>
            <a:chExt cx="1301106" cy="1301106"/>
          </a:xfrm>
        </p:grpSpPr>
        <p:sp>
          <p:nvSpPr>
            <p:cNvPr id="5" name="椭圆 4"/>
            <p:cNvSpPr/>
            <p:nvPr/>
          </p:nvSpPr>
          <p:spPr>
            <a:xfrm>
              <a:off x="2262782" y="1446400"/>
              <a:ext cx="1301106" cy="130110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KSO_Shape"/>
            <p:cNvSpPr>
              <a:spLocks/>
            </p:cNvSpPr>
            <p:nvPr/>
          </p:nvSpPr>
          <p:spPr bwMode="auto">
            <a:xfrm>
              <a:off x="2569626" y="1834674"/>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Tree>
    <p:extLst>
      <p:ext uri="{BB962C8B-B14F-4D97-AF65-F5344CB8AC3E}">
        <p14:creationId xmlns:p14="http://schemas.microsoft.com/office/powerpoint/2010/main" xmlns="" val="1414808549"/>
      </p:ext>
    </p:extLst>
  </p:cSld>
  <p:clrMapOvr>
    <a:masterClrMapping/>
  </p:clrMapOvr>
  <p:transition spd="med" advClick="0" advTm="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ppt_x</p:attrName>
                                        </p:attrNameLst>
                                      </p:cBhvr>
                                      <p:tavLst>
                                        <p:tav tm="0">
                                          <p:val>
                                            <p:strVal val="#ppt_x-#ppt_w*1.125000"/>
                                          </p:val>
                                        </p:tav>
                                        <p:tav tm="100000">
                                          <p:val>
                                            <p:strVal val="#ppt_x"/>
                                          </p:val>
                                        </p:tav>
                                      </p:tavLst>
                                    </p:anim>
                                    <p:animEffect transition="in" filter="wipe(right)">
                                      <p:cBhvr>
                                        <p:cTn id="16" dur="500"/>
                                        <p:tgtEl>
                                          <p:spTgt spid="2"/>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4"/>
          <p:cNvGrpSpPr/>
          <p:nvPr/>
        </p:nvGrpSpPr>
        <p:grpSpPr>
          <a:xfrm>
            <a:off x="2176913" y="1832890"/>
            <a:ext cx="1382075" cy="1382075"/>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椭圆 1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cxnSp>
        <p:nvCxnSpPr>
          <p:cNvPr id="7" name="直接连接符 6"/>
          <p:cNvCxnSpPr/>
          <p:nvPr/>
        </p:nvCxnSpPr>
        <p:spPr>
          <a:xfrm flipV="1">
            <a:off x="3779912" y="1834674"/>
            <a:ext cx="0" cy="136209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文本框 9"/>
          <p:cNvSpPr txBox="1"/>
          <p:nvPr/>
        </p:nvSpPr>
        <p:spPr>
          <a:xfrm>
            <a:off x="4101202" y="1969940"/>
            <a:ext cx="3374017" cy="230832"/>
          </a:xfrm>
          <a:prstGeom prst="rect">
            <a:avLst/>
          </a:prstGeom>
          <a:noFill/>
        </p:spPr>
        <p:txBody>
          <a:bodyPr wrap="square" lIns="0" tIns="0" rIns="0" bIns="0" rtlCol="0">
            <a:spAutoFit/>
          </a:bodyPr>
          <a:lstStyle/>
          <a:p>
            <a:pPr marL="171450" marR="0" lvl="1" indent="-171450" algn="l" defTabSz="914400" rtl="0" eaLnBrk="1" fontAlgn="base" latinLnBrk="0" hangingPunct="1">
              <a:lnSpc>
                <a:spcPct val="100000"/>
              </a:lnSpc>
              <a:spcBef>
                <a:spcPct val="0"/>
              </a:spcBef>
              <a:spcAft>
                <a:spcPct val="0"/>
              </a:spcAft>
              <a:buClrTx/>
              <a:buSzTx/>
              <a:buFont typeface="Wingdings" pitchFamily="2" charset="2"/>
              <a:buChar char="l"/>
              <a:tabLst/>
              <a:defRPr/>
            </a:pPr>
            <a:r>
              <a:rPr kumimoji="0" lang="zh-CN" altLang="en-US" sz="15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传统毒品：流行时间早的</a:t>
            </a:r>
            <a:endParaRPr kumimoji="0" lang="zh-CN" altLang="en-US" sz="15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文本框 9"/>
          <p:cNvSpPr txBox="1"/>
          <p:nvPr/>
        </p:nvSpPr>
        <p:spPr>
          <a:xfrm>
            <a:off x="4101202" y="2965940"/>
            <a:ext cx="3236858" cy="230832"/>
          </a:xfrm>
          <a:prstGeom prst="rect">
            <a:avLst/>
          </a:prstGeom>
          <a:noFill/>
        </p:spPr>
        <p:txBody>
          <a:bodyPr wrap="square" lIns="0" tIns="0" rIns="0" bIns="0" rtlCol="0">
            <a:spAutoFit/>
          </a:bodyPr>
          <a:lstStyle/>
          <a:p>
            <a:pPr marL="171450" lvl="1" indent="-171450" defTabSz="914400" fontAlgn="base">
              <a:spcBef>
                <a:spcPct val="0"/>
              </a:spcBef>
              <a:spcAft>
                <a:spcPct val="0"/>
              </a:spcAft>
              <a:buFont typeface="Wingdings" pitchFamily="2" charset="2"/>
              <a:buChar char="l"/>
              <a:defRPr/>
            </a:pPr>
            <a:r>
              <a:rPr lang="zh-CN" altLang="en-US" sz="1500" dirty="0" smtClean="0">
                <a:solidFill>
                  <a:prstClr val="black"/>
                </a:solidFill>
                <a:latin typeface="微软雅黑" pitchFamily="34" charset="-122"/>
                <a:ea typeface="微软雅黑" pitchFamily="34" charset="-122"/>
              </a:rPr>
              <a:t>新型毒品：流行时间晚的</a:t>
            </a:r>
            <a:endParaRPr lang="zh-CN" altLang="en-US" sz="1500" dirty="0">
              <a:solidFill>
                <a:prstClr val="black"/>
              </a:solidFill>
              <a:latin typeface="微软雅黑" pitchFamily="34" charset="-122"/>
              <a:ea typeface="微软雅黑" pitchFamily="34" charset="-122"/>
            </a:endParaRPr>
          </a:p>
        </p:txBody>
      </p:sp>
      <p:pic>
        <p:nvPicPr>
          <p:cNvPr id="10" name="Picture 2" descr="C:\Users\Administrator\Desktop\图片1.jpg"/>
          <p:cNvPicPr>
            <a:picLocks noChangeAspect="1" noChangeArrowheads="1"/>
          </p:cNvPicPr>
          <p:nvPr/>
        </p:nvPicPr>
        <p:blipFill>
          <a:blip r:embed="rId3" cstate="print">
            <a:clrChange>
              <a:clrFrom>
                <a:srgbClr val="FFFFFF"/>
              </a:clrFrom>
              <a:clrTo>
                <a:srgbClr val="FFFFFF">
                  <a:alpha val="0"/>
                </a:srgbClr>
              </a:clrTo>
            </a:clrChange>
          </a:blip>
          <a:srcRect l="6078" r="10015"/>
          <a:stretch>
            <a:fillRect/>
          </a:stretch>
        </p:blipFill>
        <p:spPr bwMode="auto">
          <a:xfrm>
            <a:off x="2270760" y="2040890"/>
            <a:ext cx="1150620" cy="959913"/>
          </a:xfrm>
          <a:prstGeom prst="rect">
            <a:avLst/>
          </a:prstGeom>
          <a:noFill/>
        </p:spPr>
      </p:pic>
      <p:sp>
        <p:nvSpPr>
          <p:cNvPr id="11" name="文本框 9"/>
          <p:cNvSpPr txBox="1"/>
          <p:nvPr/>
        </p:nvSpPr>
        <p:spPr>
          <a:xfrm>
            <a:off x="1830442" y="4055600"/>
            <a:ext cx="6300098" cy="825180"/>
          </a:xfrm>
          <a:prstGeom prst="rect">
            <a:avLst/>
          </a:prstGeom>
          <a:solidFill>
            <a:srgbClr val="FFFF00"/>
          </a:solidFill>
          <a:ln w="63500" cmpd="thickThin">
            <a:solidFill>
              <a:srgbClr val="C00000"/>
            </a:solidFill>
          </a:ln>
        </p:spPr>
        <p:txBody>
          <a:bodyPr wrap="square" lIns="180000" tIns="180000" rIns="180000" bIns="180000" rtlCol="0">
            <a:spAutoFit/>
          </a:bodyPr>
          <a:lstStyle/>
          <a:p>
            <a:pPr marL="171450" lvl="1" indent="-171450" defTabSz="914400" fontAlgn="base">
              <a:spcBef>
                <a:spcPct val="0"/>
              </a:spcBef>
              <a:spcAft>
                <a:spcPct val="0"/>
              </a:spcAft>
              <a:buFont typeface="Wingdings" pitchFamily="2" charset="2"/>
              <a:buChar char="Ø"/>
              <a:defRPr/>
            </a:pPr>
            <a:r>
              <a:rPr lang="zh-CN" altLang="en-US" sz="1500" dirty="0" smtClean="0">
                <a:solidFill>
                  <a:prstClr val="black"/>
                </a:solidFill>
                <a:latin typeface="微软雅黑" pitchFamily="34" charset="-122"/>
                <a:ea typeface="微软雅黑" pitchFamily="34" charset="-122"/>
              </a:rPr>
              <a:t>全世界的毒品种类很多，目前有</a:t>
            </a:r>
            <a:r>
              <a:rPr lang="en-US" altLang="zh-CN" sz="1500" dirty="0" smtClean="0">
                <a:solidFill>
                  <a:prstClr val="black"/>
                </a:solidFill>
                <a:latin typeface="微软雅黑" pitchFamily="34" charset="-122"/>
                <a:ea typeface="微软雅黑" pitchFamily="34" charset="-122"/>
              </a:rPr>
              <a:t>600</a:t>
            </a:r>
            <a:r>
              <a:rPr lang="zh-CN" altLang="en-US" sz="1500" dirty="0" smtClean="0">
                <a:solidFill>
                  <a:prstClr val="black"/>
                </a:solidFill>
                <a:latin typeface="微软雅黑" pitchFamily="34" charset="-122"/>
                <a:ea typeface="微软雅黑" pitchFamily="34" charset="-122"/>
              </a:rPr>
              <a:t>多种，而且还在不断花样翻新，生产出隐蔽性、欺骗性很强的毒品，使人防不胜防。</a:t>
            </a:r>
            <a:endParaRPr lang="zh-CN" altLang="en-US" sz="1500" dirty="0">
              <a:solidFill>
                <a:prstClr val="black"/>
              </a:solidFill>
              <a:latin typeface="微软雅黑" pitchFamily="34" charset="-122"/>
              <a:ea typeface="微软雅黑" pitchFamily="34" charset="-122"/>
            </a:endParaRPr>
          </a:p>
        </p:txBody>
      </p:sp>
      <p:sp>
        <p:nvSpPr>
          <p:cNvPr id="12" name="文本框 9"/>
          <p:cNvSpPr txBox="1"/>
          <p:nvPr/>
        </p:nvSpPr>
        <p:spPr>
          <a:xfrm>
            <a:off x="1769482" y="519920"/>
            <a:ext cx="5888618" cy="825180"/>
          </a:xfrm>
          <a:prstGeom prst="rect">
            <a:avLst/>
          </a:prstGeom>
          <a:solidFill>
            <a:srgbClr val="00FFFF"/>
          </a:solidFill>
          <a:ln w="38100" cmpd="thickThin">
            <a:solidFill>
              <a:srgbClr val="C00000"/>
            </a:solidFill>
          </a:ln>
        </p:spPr>
        <p:txBody>
          <a:bodyPr wrap="square" lIns="180000" tIns="180000" rIns="180000" bIns="180000" rtlCol="0">
            <a:spAutoFit/>
          </a:bodyPr>
          <a:lstStyle/>
          <a:p>
            <a:pPr marL="171450" lvl="1" indent="-171450" defTabSz="914400" fontAlgn="base">
              <a:spcBef>
                <a:spcPct val="0"/>
              </a:spcBef>
              <a:spcAft>
                <a:spcPct val="0"/>
              </a:spcAft>
              <a:buFont typeface="Wingdings" pitchFamily="2" charset="2"/>
              <a:buChar char="u"/>
              <a:defRPr/>
            </a:pPr>
            <a:r>
              <a:rPr lang="zh-CN" altLang="en-US" sz="1500" dirty="0" smtClean="0">
                <a:solidFill>
                  <a:prstClr val="black"/>
                </a:solidFill>
                <a:latin typeface="微软雅黑" pitchFamily="34" charset="-122"/>
                <a:ea typeface="微软雅黑" pitchFamily="34" charset="-122"/>
              </a:rPr>
              <a:t>毒品不同于一般的药品，有两个明显的特点：一是依法管制的严肃性，二是使人成瘾产生对药品的严重依赖性和危害性。</a:t>
            </a:r>
            <a:endParaRPr lang="zh-CN" altLang="en-US" sz="1500"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xmlns="" val="1414808549"/>
      </p:ext>
    </p:extLst>
  </p:cSld>
  <p:clrMapOvr>
    <a:masterClrMapping/>
  </p:clrMapOvr>
  <p:transition spd="med"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pSp>
        <p:nvGrpSpPr>
          <p:cNvPr id="65" name="组合 4"/>
          <p:cNvGrpSpPr/>
          <p:nvPr/>
        </p:nvGrpSpPr>
        <p:grpSpPr>
          <a:xfrm>
            <a:off x="3129413" y="114300"/>
            <a:ext cx="2433187" cy="1516380"/>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椭圆 66"/>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 name="任意多边形 2"/>
          <p:cNvSpPr/>
          <p:nvPr/>
        </p:nvSpPr>
        <p:spPr>
          <a:xfrm>
            <a:off x="1430102" y="2090401"/>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16" name="组合 15"/>
          <p:cNvGrpSpPr/>
          <p:nvPr/>
        </p:nvGrpSpPr>
        <p:grpSpPr>
          <a:xfrm>
            <a:off x="862349" y="2676127"/>
            <a:ext cx="1047751" cy="1047751"/>
            <a:chOff x="1008115" y="2542722"/>
            <a:chExt cx="1360493" cy="1360493"/>
          </a:xfrm>
        </p:grpSpPr>
        <p:grpSp>
          <p:nvGrpSpPr>
            <p:cNvPr id="17" name="组合 16"/>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18" name="TextBox 17"/>
            <p:cNvSpPr txBox="1"/>
            <p:nvPr/>
          </p:nvSpPr>
          <p:spPr>
            <a:xfrm>
              <a:off x="1351287" y="2797030"/>
              <a:ext cx="649839" cy="91918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微软雅黑" pitchFamily="34" charset="-122"/>
                  <a:ea typeface="造字工房劲黑（非商用）常规体" pitchFamily="50" charset="-122"/>
                  <a:cs typeface="+mn-cs"/>
                </a:rPr>
                <a:t>1</a:t>
              </a:r>
              <a:endParaRPr kumimoji="0" lang="zh-CN" altLang="en-US" sz="4000" b="1" i="0" u="none" strike="noStrike" kern="1200" cap="none" spc="0" normalizeH="0" baseline="0" noProof="0" dirty="0">
                <a:ln>
                  <a:noFill/>
                </a:ln>
                <a:solidFill>
                  <a:srgbClr val="C00000"/>
                </a:solidFill>
                <a:effectLst/>
                <a:uLnTx/>
                <a:uFillTx/>
                <a:latin typeface="微软雅黑" pitchFamily="34" charset="-122"/>
                <a:ea typeface="造字工房劲黑（非商用）常规体" pitchFamily="50" charset="-122"/>
                <a:cs typeface="+mn-cs"/>
              </a:endParaRPr>
            </a:p>
          </p:txBody>
        </p:sp>
      </p:grpSp>
      <p:grpSp>
        <p:nvGrpSpPr>
          <p:cNvPr id="21" name="组合 20"/>
          <p:cNvGrpSpPr/>
          <p:nvPr/>
        </p:nvGrpSpPr>
        <p:grpSpPr>
          <a:xfrm>
            <a:off x="3998332" y="2647118"/>
            <a:ext cx="1047751" cy="1047751"/>
            <a:chOff x="4770261" y="2542722"/>
            <a:chExt cx="1360493" cy="1360493"/>
          </a:xfrm>
        </p:grpSpPr>
        <p:grpSp>
          <p:nvGrpSpPr>
            <p:cNvPr id="22" name="组合 21"/>
            <p:cNvGrpSpPr/>
            <p:nvPr/>
          </p:nvGrpSpPr>
          <p:grpSpPr>
            <a:xfrm>
              <a:off x="4770261" y="2542722"/>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3" name="TextBox 22"/>
            <p:cNvSpPr txBox="1"/>
            <p:nvPr/>
          </p:nvSpPr>
          <p:spPr>
            <a:xfrm>
              <a:off x="5124493" y="2780033"/>
              <a:ext cx="649839" cy="91918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微软雅黑" pitchFamily="34" charset="-122"/>
                  <a:ea typeface="造字工房劲黑（非商用）常规体" pitchFamily="50" charset="-122"/>
                  <a:cs typeface="+mn-cs"/>
                </a:rPr>
                <a:t>3</a:t>
              </a:r>
              <a:endParaRPr kumimoji="0" lang="zh-CN" altLang="en-US" sz="4000" b="1" i="0" u="none" strike="noStrike" kern="1200" cap="none" spc="0" normalizeH="0" baseline="0" noProof="0" dirty="0">
                <a:ln>
                  <a:noFill/>
                </a:ln>
                <a:solidFill>
                  <a:srgbClr val="C00000"/>
                </a:solidFill>
                <a:effectLst/>
                <a:uLnTx/>
                <a:uFillTx/>
                <a:latin typeface="微软雅黑" pitchFamily="34" charset="-122"/>
                <a:ea typeface="造字工房劲黑（非商用）常规体" pitchFamily="50" charset="-122"/>
                <a:cs typeface="+mn-cs"/>
              </a:endParaRPr>
            </a:p>
          </p:txBody>
        </p:sp>
      </p:grpSp>
      <p:grpSp>
        <p:nvGrpSpPr>
          <p:cNvPr id="26" name="组合 25"/>
          <p:cNvGrpSpPr/>
          <p:nvPr/>
        </p:nvGrpSpPr>
        <p:grpSpPr>
          <a:xfrm>
            <a:off x="2398370" y="1648195"/>
            <a:ext cx="1047751" cy="1047751"/>
            <a:chOff x="2889188" y="1494971"/>
            <a:chExt cx="1360493" cy="1360493"/>
          </a:xfrm>
        </p:grpSpPr>
        <p:grpSp>
          <p:nvGrpSpPr>
            <p:cNvPr id="27" name="组合 26"/>
            <p:cNvGrpSpPr/>
            <p:nvPr/>
          </p:nvGrpSpPr>
          <p:grpSpPr>
            <a:xfrm>
              <a:off x="2889188" y="1494971"/>
              <a:ext cx="1360493" cy="1360493"/>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28" name="TextBox 27"/>
            <p:cNvSpPr txBox="1"/>
            <p:nvPr/>
          </p:nvSpPr>
          <p:spPr>
            <a:xfrm>
              <a:off x="3243268" y="1759181"/>
              <a:ext cx="649839" cy="91918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微软雅黑" pitchFamily="34" charset="-122"/>
                  <a:ea typeface="造字工房劲黑（非商用）常规体" pitchFamily="50" charset="-122"/>
                  <a:cs typeface="+mn-cs"/>
                </a:rPr>
                <a:t>2</a:t>
              </a:r>
              <a:endParaRPr kumimoji="0" lang="zh-CN" altLang="en-US" sz="4000" b="1" i="0" u="none" strike="noStrike" kern="1200" cap="none" spc="0" normalizeH="0" baseline="0" noProof="0" dirty="0">
                <a:ln>
                  <a:noFill/>
                </a:ln>
                <a:solidFill>
                  <a:srgbClr val="C00000"/>
                </a:solidFill>
                <a:effectLst/>
                <a:uLnTx/>
                <a:uFillTx/>
                <a:latin typeface="微软雅黑" pitchFamily="34" charset="-122"/>
                <a:ea typeface="造字工房劲黑（非商用）常规体" pitchFamily="50" charset="-122"/>
                <a:cs typeface="+mn-cs"/>
              </a:endParaRPr>
            </a:p>
          </p:txBody>
        </p:sp>
      </p:grpSp>
      <p:grpSp>
        <p:nvGrpSpPr>
          <p:cNvPr id="31" name="组合 30"/>
          <p:cNvGrpSpPr/>
          <p:nvPr/>
        </p:nvGrpSpPr>
        <p:grpSpPr>
          <a:xfrm>
            <a:off x="5582508" y="1561903"/>
            <a:ext cx="1047751" cy="1047751"/>
            <a:chOff x="6651335" y="1494971"/>
            <a:chExt cx="1360493" cy="1360493"/>
          </a:xfrm>
        </p:grpSpPr>
        <p:grpSp>
          <p:nvGrpSpPr>
            <p:cNvPr id="32" name="组合 3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椭圆 3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33" name="TextBox 32"/>
            <p:cNvSpPr txBox="1"/>
            <p:nvPr/>
          </p:nvSpPr>
          <p:spPr>
            <a:xfrm>
              <a:off x="6980723" y="1724166"/>
              <a:ext cx="649839" cy="91918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微软雅黑" pitchFamily="34" charset="-122"/>
                  <a:ea typeface="造字工房劲黑（非商用）常规体" pitchFamily="50" charset="-122"/>
                  <a:cs typeface="+mn-cs"/>
                </a:rPr>
                <a:t>4</a:t>
              </a:r>
              <a:endParaRPr kumimoji="0" lang="zh-CN" altLang="en-US" sz="4000" b="1" i="0" u="none" strike="noStrike" kern="1200" cap="none" spc="0" normalizeH="0" baseline="0" noProof="0" dirty="0">
                <a:ln>
                  <a:noFill/>
                </a:ln>
                <a:solidFill>
                  <a:srgbClr val="C00000"/>
                </a:solidFill>
                <a:effectLst/>
                <a:uLnTx/>
                <a:uFillTx/>
                <a:latin typeface="微软雅黑" pitchFamily="34" charset="-122"/>
                <a:ea typeface="造字工房劲黑（非商用）常规体" pitchFamily="50" charset="-122"/>
                <a:cs typeface="+mn-cs"/>
              </a:endParaRPr>
            </a:p>
          </p:txBody>
        </p:sp>
      </p:grpSp>
      <p:grpSp>
        <p:nvGrpSpPr>
          <p:cNvPr id="36" name="组合 35"/>
          <p:cNvGrpSpPr/>
          <p:nvPr/>
        </p:nvGrpSpPr>
        <p:grpSpPr>
          <a:xfrm>
            <a:off x="7120313" y="2635778"/>
            <a:ext cx="1047751" cy="1047751"/>
            <a:chOff x="6651335" y="1494971"/>
            <a:chExt cx="1360493" cy="1360493"/>
          </a:xfrm>
        </p:grpSpPr>
        <p:grpSp>
          <p:nvGrpSpPr>
            <p:cNvPr id="37" name="组合 3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椭圆 3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38" name="TextBox 37"/>
            <p:cNvSpPr txBox="1"/>
            <p:nvPr/>
          </p:nvSpPr>
          <p:spPr>
            <a:xfrm>
              <a:off x="7011696" y="1738356"/>
              <a:ext cx="649839" cy="91918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4000" b="1" i="0" u="none" strike="noStrike" kern="1200" cap="none" spc="0" normalizeH="0" baseline="0" noProof="0" dirty="0" smtClean="0">
                  <a:ln>
                    <a:noFill/>
                  </a:ln>
                  <a:solidFill>
                    <a:srgbClr val="C00000"/>
                  </a:solidFill>
                  <a:effectLst/>
                  <a:uLnTx/>
                  <a:uFillTx/>
                  <a:latin typeface="微软雅黑" pitchFamily="34" charset="-122"/>
                  <a:ea typeface="造字工房劲黑（非商用）常规体" pitchFamily="50" charset="-122"/>
                  <a:cs typeface="+mn-cs"/>
                </a:rPr>
                <a:t>5</a:t>
              </a:r>
            </a:p>
          </p:txBody>
        </p:sp>
      </p:grpSp>
      <p:sp>
        <p:nvSpPr>
          <p:cNvPr id="44" name="TextBox 43"/>
          <p:cNvSpPr txBox="1"/>
          <p:nvPr/>
        </p:nvSpPr>
        <p:spPr>
          <a:xfrm>
            <a:off x="3960128" y="719407"/>
            <a:ext cx="1792972" cy="307777"/>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smtClean="0">
                <a:ln>
                  <a:noFill/>
                </a:ln>
                <a:solidFill>
                  <a:srgbClr val="C00000"/>
                </a:solidFill>
                <a:effectLst/>
                <a:uLnTx/>
                <a:uFillTx/>
                <a:latin typeface="黑体" pitchFamily="49" charset="-122"/>
                <a:ea typeface="黑体" pitchFamily="49" charset="-122"/>
              </a:rPr>
              <a:t>传统毒品</a:t>
            </a:r>
            <a:endParaRPr kumimoji="0" lang="zh-CN" altLang="en-US" sz="2000" b="1" i="0" u="none" strike="noStrike" kern="1200" cap="none" spc="0" normalizeH="0" baseline="0" noProof="0" dirty="0">
              <a:ln>
                <a:noFill/>
              </a:ln>
              <a:solidFill>
                <a:srgbClr val="C00000"/>
              </a:solidFill>
              <a:effectLst/>
              <a:uLnTx/>
              <a:uFillTx/>
              <a:latin typeface="黑体" pitchFamily="49" charset="-122"/>
              <a:ea typeface="黑体" pitchFamily="49" charset="-122"/>
            </a:endParaRPr>
          </a:p>
        </p:txBody>
      </p:sp>
      <p:grpSp>
        <p:nvGrpSpPr>
          <p:cNvPr id="43" name="Group 29"/>
          <p:cNvGrpSpPr>
            <a:grpSpLocks/>
          </p:cNvGrpSpPr>
          <p:nvPr/>
        </p:nvGrpSpPr>
        <p:grpSpPr bwMode="auto">
          <a:xfrm>
            <a:off x="739638" y="2578973"/>
            <a:ext cx="1218404" cy="1218404"/>
            <a:chOff x="885" y="2064"/>
            <a:chExt cx="998" cy="998"/>
          </a:xfrm>
        </p:grpSpPr>
        <p:sp>
          <p:nvSpPr>
            <p:cNvPr id="45" name="椭圆 12"/>
            <p:cNvSpPr>
              <a:spLocks noChangeArrowheads="1"/>
            </p:cNvSpPr>
            <p:nvPr/>
          </p:nvSpPr>
          <p:spPr bwMode="auto">
            <a:xfrm>
              <a:off x="941" y="2151"/>
              <a:ext cx="909" cy="821"/>
            </a:xfrm>
            <a:prstGeom prst="ellipse">
              <a:avLst/>
            </a:prstGeom>
            <a:blipFill>
              <a:blip r:embed="rId3" cstate="print"/>
              <a:stretch>
                <a:fillRect/>
              </a:stretch>
            </a:blip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46"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47" name="TextBox 46"/>
          <p:cNvSpPr txBox="1">
            <a:spLocks noChangeArrowheads="1"/>
          </p:cNvSpPr>
          <p:nvPr/>
        </p:nvSpPr>
        <p:spPr bwMode="auto">
          <a:xfrm>
            <a:off x="863673" y="3762348"/>
            <a:ext cx="891406" cy="309313"/>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lang="zh-CN" altLang="en-US" sz="1317" b="1" dirty="0" smtClean="0">
                <a:latin typeface="微软雅黑" pitchFamily="34" charset="-122"/>
                <a:ea typeface="微软雅黑" pitchFamily="34" charset="-122"/>
              </a:rPr>
              <a:t>鸦片</a:t>
            </a:r>
            <a:endParaRPr kumimoji="0" lang="zh-CN" altLang="en-US" sz="1317" b="1" i="0" u="none" strike="noStrike" kern="1200" cap="none" spc="0" normalizeH="0" baseline="0" noProof="0" dirty="0">
              <a:ln>
                <a:noFill/>
              </a:ln>
              <a:effectLst/>
              <a:uLnTx/>
              <a:uFillTx/>
              <a:latin typeface="微软雅黑" pitchFamily="34" charset="-122"/>
              <a:ea typeface="微软雅黑" pitchFamily="34" charset="-122"/>
              <a:cs typeface="+mn-cs"/>
            </a:endParaRPr>
          </a:p>
        </p:txBody>
      </p:sp>
      <p:grpSp>
        <p:nvGrpSpPr>
          <p:cNvPr id="48" name="Group 44"/>
          <p:cNvGrpSpPr>
            <a:grpSpLocks/>
          </p:cNvGrpSpPr>
          <p:nvPr/>
        </p:nvGrpSpPr>
        <p:grpSpPr bwMode="auto">
          <a:xfrm>
            <a:off x="2336767" y="1576497"/>
            <a:ext cx="1218404" cy="1218404"/>
            <a:chOff x="885" y="2064"/>
            <a:chExt cx="998" cy="998"/>
          </a:xfrm>
        </p:grpSpPr>
        <p:sp>
          <p:nvSpPr>
            <p:cNvPr id="49" name="椭圆 12"/>
            <p:cNvSpPr>
              <a:spLocks noChangeArrowheads="1"/>
            </p:cNvSpPr>
            <p:nvPr/>
          </p:nvSpPr>
          <p:spPr bwMode="auto">
            <a:xfrm>
              <a:off x="941" y="2151"/>
              <a:ext cx="909" cy="821"/>
            </a:xfrm>
            <a:prstGeom prst="ellipse">
              <a:avLst/>
            </a:prstGeom>
            <a:blipFill>
              <a:blip r:embed="rId4" cstate="print"/>
              <a:stretch>
                <a:fillRect/>
              </a:stretch>
            </a:blip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0"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1" name="TextBox 22"/>
          <p:cNvSpPr txBox="1">
            <a:spLocks noChangeArrowheads="1"/>
          </p:cNvSpPr>
          <p:nvPr/>
        </p:nvSpPr>
        <p:spPr bwMode="auto">
          <a:xfrm>
            <a:off x="2494115" y="2782732"/>
            <a:ext cx="891405" cy="309313"/>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dirty="0" smtClean="0">
                <a:ln>
                  <a:noFill/>
                </a:ln>
                <a:effectLst/>
                <a:uLnTx/>
                <a:uFillTx/>
                <a:latin typeface="微软雅黑" pitchFamily="34" charset="-122"/>
                <a:ea typeface="微软雅黑" pitchFamily="34" charset="-122"/>
                <a:cs typeface="+mn-cs"/>
              </a:rPr>
              <a:t>吗啡</a:t>
            </a:r>
            <a:endParaRPr kumimoji="0" lang="zh-CN" altLang="en-US" sz="1317" b="1" i="0" u="none" strike="noStrike" kern="1200" cap="none" spc="0" normalizeH="0" baseline="0" noProof="0" dirty="0">
              <a:ln>
                <a:noFill/>
              </a:ln>
              <a:effectLst/>
              <a:uLnTx/>
              <a:uFillTx/>
              <a:latin typeface="微软雅黑" pitchFamily="34" charset="-122"/>
              <a:ea typeface="微软雅黑" pitchFamily="34" charset="-122"/>
              <a:cs typeface="+mn-cs"/>
            </a:endParaRPr>
          </a:p>
        </p:txBody>
      </p:sp>
      <p:grpSp>
        <p:nvGrpSpPr>
          <p:cNvPr id="52" name="Group 48"/>
          <p:cNvGrpSpPr>
            <a:grpSpLocks/>
          </p:cNvGrpSpPr>
          <p:nvPr/>
        </p:nvGrpSpPr>
        <p:grpSpPr bwMode="auto">
          <a:xfrm>
            <a:off x="3938550" y="2591639"/>
            <a:ext cx="1218404" cy="1218404"/>
            <a:chOff x="885" y="2064"/>
            <a:chExt cx="998" cy="998"/>
          </a:xfrm>
        </p:grpSpPr>
        <p:sp>
          <p:nvSpPr>
            <p:cNvPr id="53" name="椭圆 12"/>
            <p:cNvSpPr>
              <a:spLocks noChangeArrowheads="1"/>
            </p:cNvSpPr>
            <p:nvPr/>
          </p:nvSpPr>
          <p:spPr bwMode="auto">
            <a:xfrm>
              <a:off x="941" y="2151"/>
              <a:ext cx="909" cy="821"/>
            </a:xfrm>
            <a:prstGeom prst="ellipse">
              <a:avLst/>
            </a:prstGeom>
            <a:blipFill>
              <a:blip r:embed="rId5" cstate="print"/>
              <a:stretch>
                <a:fillRect/>
              </a:stretch>
            </a:blip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4"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5" name="TextBox 22"/>
          <p:cNvSpPr txBox="1">
            <a:spLocks noChangeArrowheads="1"/>
          </p:cNvSpPr>
          <p:nvPr/>
        </p:nvSpPr>
        <p:spPr bwMode="auto">
          <a:xfrm>
            <a:off x="4123545" y="3797874"/>
            <a:ext cx="891406" cy="309313"/>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lang="zh-CN" altLang="en-US" sz="1317" b="1" dirty="0" smtClean="0">
                <a:latin typeface="微软雅黑" pitchFamily="34" charset="-122"/>
                <a:ea typeface="微软雅黑" pitchFamily="34" charset="-122"/>
              </a:rPr>
              <a:t>海洛因</a:t>
            </a:r>
            <a:endParaRPr kumimoji="0" lang="zh-CN" altLang="en-US" sz="1317" b="1" i="0" u="none" strike="noStrike" kern="1200" cap="none" spc="0" normalizeH="0" baseline="0" noProof="0" dirty="0">
              <a:ln>
                <a:noFill/>
              </a:ln>
              <a:effectLst/>
              <a:uLnTx/>
              <a:uFillTx/>
              <a:latin typeface="微软雅黑" pitchFamily="34" charset="-122"/>
              <a:ea typeface="微软雅黑" pitchFamily="34" charset="-122"/>
              <a:cs typeface="+mn-cs"/>
            </a:endParaRPr>
          </a:p>
        </p:txBody>
      </p:sp>
      <p:grpSp>
        <p:nvGrpSpPr>
          <p:cNvPr id="56" name="Group 52"/>
          <p:cNvGrpSpPr>
            <a:grpSpLocks/>
          </p:cNvGrpSpPr>
          <p:nvPr/>
        </p:nvGrpSpPr>
        <p:grpSpPr bwMode="auto">
          <a:xfrm>
            <a:off x="5518861" y="1480214"/>
            <a:ext cx="1218404" cy="1218404"/>
            <a:chOff x="885" y="2064"/>
            <a:chExt cx="998" cy="998"/>
          </a:xfrm>
        </p:grpSpPr>
        <p:sp>
          <p:nvSpPr>
            <p:cNvPr id="57" name="椭圆 12"/>
            <p:cNvSpPr>
              <a:spLocks noChangeArrowheads="1"/>
            </p:cNvSpPr>
            <p:nvPr/>
          </p:nvSpPr>
          <p:spPr bwMode="auto">
            <a:xfrm>
              <a:off x="941" y="2151"/>
              <a:ext cx="909" cy="821"/>
            </a:xfrm>
            <a:prstGeom prst="ellipse">
              <a:avLst/>
            </a:prstGeom>
            <a:blipFill>
              <a:blip r:embed="rId6" cstate="print"/>
              <a:stretch>
                <a:fillRect/>
              </a:stretch>
            </a:blip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8"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9" name="TextBox 22"/>
          <p:cNvSpPr txBox="1">
            <a:spLocks noChangeArrowheads="1"/>
          </p:cNvSpPr>
          <p:nvPr/>
        </p:nvSpPr>
        <p:spPr bwMode="auto">
          <a:xfrm>
            <a:off x="5703857" y="2678830"/>
            <a:ext cx="891405" cy="309313"/>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dirty="0" smtClean="0">
                <a:ln>
                  <a:noFill/>
                </a:ln>
                <a:effectLst/>
                <a:uLnTx/>
                <a:uFillTx/>
                <a:latin typeface="微软雅黑" pitchFamily="34" charset="-122"/>
                <a:ea typeface="微软雅黑" pitchFamily="34" charset="-122"/>
                <a:cs typeface="+mn-cs"/>
              </a:rPr>
              <a:t>大麻</a:t>
            </a:r>
            <a:endParaRPr kumimoji="0" lang="zh-CN" altLang="en-US" sz="1317" b="1" i="0" u="none" strike="noStrike" kern="1200" cap="none" spc="0" normalizeH="0" baseline="0" noProof="0" dirty="0">
              <a:ln>
                <a:noFill/>
              </a:ln>
              <a:effectLst/>
              <a:uLnTx/>
              <a:uFillTx/>
              <a:latin typeface="微软雅黑" pitchFamily="34" charset="-122"/>
              <a:ea typeface="微软雅黑" pitchFamily="34" charset="-122"/>
              <a:cs typeface="+mn-cs"/>
            </a:endParaRPr>
          </a:p>
        </p:txBody>
      </p:sp>
      <p:grpSp>
        <p:nvGrpSpPr>
          <p:cNvPr id="60" name="Group 56"/>
          <p:cNvGrpSpPr>
            <a:grpSpLocks/>
          </p:cNvGrpSpPr>
          <p:nvPr/>
        </p:nvGrpSpPr>
        <p:grpSpPr bwMode="auto">
          <a:xfrm>
            <a:off x="7018319" y="2525737"/>
            <a:ext cx="1218404" cy="1218404"/>
            <a:chOff x="885" y="2064"/>
            <a:chExt cx="998" cy="998"/>
          </a:xfrm>
        </p:grpSpPr>
        <p:sp>
          <p:nvSpPr>
            <p:cNvPr id="61" name="椭圆 60"/>
            <p:cNvSpPr>
              <a:spLocks noChangeArrowheads="1"/>
            </p:cNvSpPr>
            <p:nvPr/>
          </p:nvSpPr>
          <p:spPr bwMode="auto">
            <a:xfrm>
              <a:off x="941" y="2151"/>
              <a:ext cx="909" cy="821"/>
            </a:xfrm>
            <a:prstGeom prst="ellipse">
              <a:avLst/>
            </a:prstGeom>
            <a:blipFill>
              <a:blip r:embed="rId7" cstate="print"/>
              <a:stretch>
                <a:fillRect/>
              </a:stretch>
            </a:blip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2"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63" name="TextBox 22"/>
          <p:cNvSpPr txBox="1">
            <a:spLocks noChangeArrowheads="1"/>
          </p:cNvSpPr>
          <p:nvPr/>
        </p:nvSpPr>
        <p:spPr bwMode="auto">
          <a:xfrm>
            <a:off x="7232302" y="3709112"/>
            <a:ext cx="891405" cy="309313"/>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dirty="0" smtClean="0">
                <a:ln>
                  <a:noFill/>
                </a:ln>
                <a:effectLst/>
                <a:uLnTx/>
                <a:uFillTx/>
                <a:latin typeface="微软雅黑" pitchFamily="34" charset="-122"/>
                <a:ea typeface="微软雅黑" pitchFamily="34" charset="-122"/>
                <a:cs typeface="+mn-cs"/>
              </a:rPr>
              <a:t>可卡因</a:t>
            </a:r>
            <a:endParaRPr kumimoji="0" lang="zh-CN" altLang="en-US" sz="1317" b="1" i="0" u="none" strike="noStrike" kern="1200" cap="none" spc="0" normalizeH="0" baseline="0" noProof="0" dirty="0">
              <a:ln>
                <a:noFill/>
              </a:ln>
              <a:effectLst/>
              <a:uLnTx/>
              <a:uFillTx/>
              <a:latin typeface="微软雅黑" pitchFamily="34" charset="-122"/>
              <a:ea typeface="微软雅黑" pitchFamily="34" charset="-122"/>
              <a:cs typeface="+mn-cs"/>
            </a:endParaRPr>
          </a:p>
        </p:txBody>
      </p:sp>
      <p:pic>
        <p:nvPicPr>
          <p:cNvPr id="64" name="Picture 2" descr="C:\Users\Administrator\Desktop\图片1.jpg"/>
          <p:cNvPicPr>
            <a:picLocks noChangeAspect="1" noChangeArrowheads="1"/>
          </p:cNvPicPr>
          <p:nvPr/>
        </p:nvPicPr>
        <p:blipFill>
          <a:blip r:embed="rId8" cstate="print">
            <a:clrChange>
              <a:clrFrom>
                <a:srgbClr val="FFFFFF"/>
              </a:clrFrom>
              <a:clrTo>
                <a:srgbClr val="FFFFFF">
                  <a:alpha val="0"/>
                </a:srgbClr>
              </a:clrTo>
            </a:clrChange>
          </a:blip>
          <a:srcRect l="6078" r="10015"/>
          <a:stretch>
            <a:fillRect/>
          </a:stretch>
        </p:blipFill>
        <p:spPr bwMode="auto">
          <a:xfrm>
            <a:off x="3192780" y="349250"/>
            <a:ext cx="1150620" cy="959913"/>
          </a:xfrm>
          <a:prstGeom prst="rect">
            <a:avLst/>
          </a:prstGeom>
          <a:noFill/>
        </p:spPr>
      </p:pic>
    </p:spTree>
    <p:extLst>
      <p:ext uri="{BB962C8B-B14F-4D97-AF65-F5344CB8AC3E}">
        <p14:creationId xmlns:p14="http://schemas.microsoft.com/office/powerpoint/2010/main" xmlns="" val="646209535"/>
      </p:ext>
    </p:extLst>
  </p:cSld>
  <p:clrMapOvr>
    <a:masterClrMapping/>
  </p:clrMapOvr>
  <p:transition spd="med" advClick="0" advTm="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2000"/>
                                        <p:tgtEl>
                                          <p:spTgt spid="3"/>
                                        </p:tgtEl>
                                      </p:cBhvr>
                                    </p:animEffect>
                                  </p:childTnLst>
                                </p:cTn>
                              </p:par>
                              <p:par>
                                <p:cTn id="14" presetID="53" presetClass="entr" presetSubtype="16" fill="hold" nodeType="withEffect">
                                  <p:stCondLst>
                                    <p:cond delay="30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par>
                                <p:cTn id="19" presetID="53" presetClass="entr" presetSubtype="16" fill="hold" nodeType="withEffect">
                                  <p:stCondLst>
                                    <p:cond delay="9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par>
                                <p:cTn id="24" presetID="53" presetClass="entr" presetSubtype="16" fill="hold" nodeType="withEffect">
                                  <p:stCondLst>
                                    <p:cond delay="1400"/>
                                  </p:stCondLst>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ppt_w</p:attrName>
                                        </p:attrNameLst>
                                      </p:cBhvr>
                                      <p:tavLst>
                                        <p:tav tm="0">
                                          <p:val>
                                            <p:fltVal val="0"/>
                                          </p:val>
                                        </p:tav>
                                        <p:tav tm="100000">
                                          <p:val>
                                            <p:strVal val="#ppt_w"/>
                                          </p:val>
                                        </p:tav>
                                      </p:tavLst>
                                    </p:anim>
                                    <p:anim calcmode="lin" valueType="num">
                                      <p:cBhvr>
                                        <p:cTn id="27" dur="500" fill="hold"/>
                                        <p:tgtEl>
                                          <p:spTgt spid="31"/>
                                        </p:tgtEl>
                                        <p:attrNameLst>
                                          <p:attrName>ppt_h</p:attrName>
                                        </p:attrNameLst>
                                      </p:cBhvr>
                                      <p:tavLst>
                                        <p:tav tm="0">
                                          <p:val>
                                            <p:fltVal val="0"/>
                                          </p:val>
                                        </p:tav>
                                        <p:tav tm="100000">
                                          <p:val>
                                            <p:strVal val="#ppt_h"/>
                                          </p:val>
                                        </p:tav>
                                      </p:tavLst>
                                    </p:anim>
                                    <p:animEffect transition="in" filter="fade">
                                      <p:cBhvr>
                                        <p:cTn id="28" dur="500"/>
                                        <p:tgtEl>
                                          <p:spTgt spid="31"/>
                                        </p:tgtEl>
                                      </p:cBhvr>
                                    </p:animEffect>
                                  </p:childTnLst>
                                </p:cTn>
                              </p:par>
                              <p:par>
                                <p:cTn id="29" presetID="53" presetClass="entr" presetSubtype="16" fill="hold" nodeType="withEffect">
                                  <p:stCondLst>
                                    <p:cond delay="140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Effect transition="in" filter="fade">
                                      <p:cBhvr>
                                        <p:cTn id="39" dur="500"/>
                                        <p:tgtEl>
                                          <p:spTgt spid="43"/>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Effect transition="in" filter="fade">
                                      <p:cBhvr>
                                        <p:cTn id="45" dur="500"/>
                                        <p:tgtEl>
                                          <p:spTgt spid="47"/>
                                        </p:tgtEl>
                                      </p:cBhvr>
                                    </p:animEffect>
                                  </p:childTnLst>
                                </p:cTn>
                              </p:par>
                            </p:childTnLst>
                          </p:cTn>
                        </p:par>
                        <p:par>
                          <p:cTn id="46" fill="hold">
                            <p:stCondLst>
                              <p:cond delay="3500"/>
                            </p:stCondLst>
                            <p:childTnLst>
                              <p:par>
                                <p:cTn id="47" presetID="53" presetClass="entr" presetSubtype="0"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p:cTn id="49" dur="500" fill="hold"/>
                                        <p:tgtEl>
                                          <p:spTgt spid="48"/>
                                        </p:tgtEl>
                                        <p:attrNameLst>
                                          <p:attrName>ppt_w</p:attrName>
                                        </p:attrNameLst>
                                      </p:cBhvr>
                                      <p:tavLst>
                                        <p:tav tm="0">
                                          <p:val>
                                            <p:fltVal val="0"/>
                                          </p:val>
                                        </p:tav>
                                        <p:tav tm="100000">
                                          <p:val>
                                            <p:strVal val="#ppt_w"/>
                                          </p:val>
                                        </p:tav>
                                      </p:tavLst>
                                    </p:anim>
                                    <p:anim calcmode="lin" valueType="num">
                                      <p:cBhvr>
                                        <p:cTn id="50" dur="500" fill="hold"/>
                                        <p:tgtEl>
                                          <p:spTgt spid="48"/>
                                        </p:tgtEl>
                                        <p:attrNameLst>
                                          <p:attrName>ppt_h</p:attrName>
                                        </p:attrNameLst>
                                      </p:cBhvr>
                                      <p:tavLst>
                                        <p:tav tm="0">
                                          <p:val>
                                            <p:fltVal val="0"/>
                                          </p:val>
                                        </p:tav>
                                        <p:tav tm="100000">
                                          <p:val>
                                            <p:strVal val="#ppt_h"/>
                                          </p:val>
                                        </p:tav>
                                      </p:tavLst>
                                    </p:anim>
                                    <p:animEffect transition="in" filter="fade">
                                      <p:cBhvr>
                                        <p:cTn id="51" dur="500"/>
                                        <p:tgtEl>
                                          <p:spTgt spid="48"/>
                                        </p:tgtEl>
                                      </p:cBhvr>
                                    </p:animEffect>
                                  </p:childTnLst>
                                </p:cTn>
                              </p:par>
                            </p:childTnLst>
                          </p:cTn>
                        </p:par>
                        <p:par>
                          <p:cTn id="52" fill="hold">
                            <p:stCondLst>
                              <p:cond delay="4000"/>
                            </p:stCondLst>
                            <p:childTnLst>
                              <p:par>
                                <p:cTn id="53" presetID="53" presetClass="entr" presetSubtype="0"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4500"/>
                            </p:stCondLst>
                            <p:childTnLst>
                              <p:par>
                                <p:cTn id="59" presetID="53" presetClass="entr" presetSubtype="0"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p:cTn id="61" dur="500" fill="hold"/>
                                        <p:tgtEl>
                                          <p:spTgt spid="52"/>
                                        </p:tgtEl>
                                        <p:attrNameLst>
                                          <p:attrName>ppt_w</p:attrName>
                                        </p:attrNameLst>
                                      </p:cBhvr>
                                      <p:tavLst>
                                        <p:tav tm="0">
                                          <p:val>
                                            <p:fltVal val="0"/>
                                          </p:val>
                                        </p:tav>
                                        <p:tav tm="100000">
                                          <p:val>
                                            <p:strVal val="#ppt_w"/>
                                          </p:val>
                                        </p:tav>
                                      </p:tavLst>
                                    </p:anim>
                                    <p:anim calcmode="lin" valueType="num">
                                      <p:cBhvr>
                                        <p:cTn id="62" dur="500" fill="hold"/>
                                        <p:tgtEl>
                                          <p:spTgt spid="52"/>
                                        </p:tgtEl>
                                        <p:attrNameLst>
                                          <p:attrName>ppt_h</p:attrName>
                                        </p:attrNameLst>
                                      </p:cBhvr>
                                      <p:tavLst>
                                        <p:tav tm="0">
                                          <p:val>
                                            <p:fltVal val="0"/>
                                          </p:val>
                                        </p:tav>
                                        <p:tav tm="100000">
                                          <p:val>
                                            <p:strVal val="#ppt_h"/>
                                          </p:val>
                                        </p:tav>
                                      </p:tavLst>
                                    </p:anim>
                                    <p:animEffect transition="in" filter="fade">
                                      <p:cBhvr>
                                        <p:cTn id="63" dur="500"/>
                                        <p:tgtEl>
                                          <p:spTgt spid="52"/>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p:cTn id="67" dur="500" fill="hold"/>
                                        <p:tgtEl>
                                          <p:spTgt spid="55"/>
                                        </p:tgtEl>
                                        <p:attrNameLst>
                                          <p:attrName>ppt_w</p:attrName>
                                        </p:attrNameLst>
                                      </p:cBhvr>
                                      <p:tavLst>
                                        <p:tav tm="0">
                                          <p:val>
                                            <p:fltVal val="0"/>
                                          </p:val>
                                        </p:tav>
                                        <p:tav tm="100000">
                                          <p:val>
                                            <p:strVal val="#ppt_w"/>
                                          </p:val>
                                        </p:tav>
                                      </p:tavLst>
                                    </p:anim>
                                    <p:anim calcmode="lin" valueType="num">
                                      <p:cBhvr>
                                        <p:cTn id="68" dur="500" fill="hold"/>
                                        <p:tgtEl>
                                          <p:spTgt spid="55"/>
                                        </p:tgtEl>
                                        <p:attrNameLst>
                                          <p:attrName>ppt_h</p:attrName>
                                        </p:attrNameLst>
                                      </p:cBhvr>
                                      <p:tavLst>
                                        <p:tav tm="0">
                                          <p:val>
                                            <p:fltVal val="0"/>
                                          </p:val>
                                        </p:tav>
                                        <p:tav tm="100000">
                                          <p:val>
                                            <p:strVal val="#ppt_h"/>
                                          </p:val>
                                        </p:tav>
                                      </p:tavLst>
                                    </p:anim>
                                    <p:animEffect transition="in" filter="fade">
                                      <p:cBhvr>
                                        <p:cTn id="69" dur="500"/>
                                        <p:tgtEl>
                                          <p:spTgt spid="55"/>
                                        </p:tgtEl>
                                      </p:cBhvr>
                                    </p:animEffect>
                                  </p:childTnLst>
                                </p:cTn>
                              </p:par>
                            </p:childTnLst>
                          </p:cTn>
                        </p:par>
                        <p:par>
                          <p:cTn id="70" fill="hold">
                            <p:stCondLst>
                              <p:cond delay="5500"/>
                            </p:stCondLst>
                            <p:childTnLst>
                              <p:par>
                                <p:cTn id="71" presetID="53" presetClass="entr" presetSubtype="0" fill="hold" nodeType="afterEffect">
                                  <p:stCondLst>
                                    <p:cond delay="0"/>
                                  </p:stCondLst>
                                  <p:childTnLst>
                                    <p:set>
                                      <p:cBhvr>
                                        <p:cTn id="72" dur="1" fill="hold">
                                          <p:stCondLst>
                                            <p:cond delay="0"/>
                                          </p:stCondLst>
                                        </p:cTn>
                                        <p:tgtEl>
                                          <p:spTgt spid="56"/>
                                        </p:tgtEl>
                                        <p:attrNameLst>
                                          <p:attrName>style.visibility</p:attrName>
                                        </p:attrNameLst>
                                      </p:cBhvr>
                                      <p:to>
                                        <p:strVal val="visible"/>
                                      </p:to>
                                    </p:set>
                                    <p:anim calcmode="lin" valueType="num">
                                      <p:cBhvr>
                                        <p:cTn id="73" dur="500" fill="hold"/>
                                        <p:tgtEl>
                                          <p:spTgt spid="56"/>
                                        </p:tgtEl>
                                        <p:attrNameLst>
                                          <p:attrName>ppt_w</p:attrName>
                                        </p:attrNameLst>
                                      </p:cBhvr>
                                      <p:tavLst>
                                        <p:tav tm="0">
                                          <p:val>
                                            <p:fltVal val="0"/>
                                          </p:val>
                                        </p:tav>
                                        <p:tav tm="100000">
                                          <p:val>
                                            <p:strVal val="#ppt_w"/>
                                          </p:val>
                                        </p:tav>
                                      </p:tavLst>
                                    </p:anim>
                                    <p:anim calcmode="lin" valueType="num">
                                      <p:cBhvr>
                                        <p:cTn id="74" dur="500" fill="hold"/>
                                        <p:tgtEl>
                                          <p:spTgt spid="56"/>
                                        </p:tgtEl>
                                        <p:attrNameLst>
                                          <p:attrName>ppt_h</p:attrName>
                                        </p:attrNameLst>
                                      </p:cBhvr>
                                      <p:tavLst>
                                        <p:tav tm="0">
                                          <p:val>
                                            <p:fltVal val="0"/>
                                          </p:val>
                                        </p:tav>
                                        <p:tav tm="100000">
                                          <p:val>
                                            <p:strVal val="#ppt_h"/>
                                          </p:val>
                                        </p:tav>
                                      </p:tavLst>
                                    </p:anim>
                                    <p:animEffect transition="in" filter="fade">
                                      <p:cBhvr>
                                        <p:cTn id="75" dur="500"/>
                                        <p:tgtEl>
                                          <p:spTgt spid="56"/>
                                        </p:tgtEl>
                                      </p:cBhvr>
                                    </p:animEffect>
                                  </p:childTnLst>
                                </p:cTn>
                              </p:par>
                            </p:childTnLst>
                          </p:cTn>
                        </p:par>
                        <p:par>
                          <p:cTn id="76" fill="hold">
                            <p:stCondLst>
                              <p:cond delay="6000"/>
                            </p:stCondLst>
                            <p:childTnLst>
                              <p:par>
                                <p:cTn id="77" presetID="53" presetClass="entr" presetSubtype="0" fill="hold" grpId="0" nodeType="after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p:cTn id="79" dur="500" fill="hold"/>
                                        <p:tgtEl>
                                          <p:spTgt spid="59"/>
                                        </p:tgtEl>
                                        <p:attrNameLst>
                                          <p:attrName>ppt_w</p:attrName>
                                        </p:attrNameLst>
                                      </p:cBhvr>
                                      <p:tavLst>
                                        <p:tav tm="0">
                                          <p:val>
                                            <p:fltVal val="0"/>
                                          </p:val>
                                        </p:tav>
                                        <p:tav tm="100000">
                                          <p:val>
                                            <p:strVal val="#ppt_w"/>
                                          </p:val>
                                        </p:tav>
                                      </p:tavLst>
                                    </p:anim>
                                    <p:anim calcmode="lin" valueType="num">
                                      <p:cBhvr>
                                        <p:cTn id="80" dur="500" fill="hold"/>
                                        <p:tgtEl>
                                          <p:spTgt spid="59"/>
                                        </p:tgtEl>
                                        <p:attrNameLst>
                                          <p:attrName>ppt_h</p:attrName>
                                        </p:attrNameLst>
                                      </p:cBhvr>
                                      <p:tavLst>
                                        <p:tav tm="0">
                                          <p:val>
                                            <p:fltVal val="0"/>
                                          </p:val>
                                        </p:tav>
                                        <p:tav tm="100000">
                                          <p:val>
                                            <p:strVal val="#ppt_h"/>
                                          </p:val>
                                        </p:tav>
                                      </p:tavLst>
                                    </p:anim>
                                    <p:animEffect transition="in" filter="fade">
                                      <p:cBhvr>
                                        <p:cTn id="81" dur="500"/>
                                        <p:tgtEl>
                                          <p:spTgt spid="59"/>
                                        </p:tgtEl>
                                      </p:cBhvr>
                                    </p:animEffect>
                                  </p:childTnLst>
                                </p:cTn>
                              </p:par>
                            </p:childTnLst>
                          </p:cTn>
                        </p:par>
                        <p:par>
                          <p:cTn id="82" fill="hold">
                            <p:stCondLst>
                              <p:cond delay="6500"/>
                            </p:stCondLst>
                            <p:childTnLst>
                              <p:par>
                                <p:cTn id="83" presetID="53" presetClass="entr" presetSubtype="0" fill="hold" nodeType="afterEffect">
                                  <p:stCondLst>
                                    <p:cond delay="0"/>
                                  </p:stCondLst>
                                  <p:childTnLst>
                                    <p:set>
                                      <p:cBhvr>
                                        <p:cTn id="84" dur="1" fill="hold">
                                          <p:stCondLst>
                                            <p:cond delay="0"/>
                                          </p:stCondLst>
                                        </p:cTn>
                                        <p:tgtEl>
                                          <p:spTgt spid="60"/>
                                        </p:tgtEl>
                                        <p:attrNameLst>
                                          <p:attrName>style.visibility</p:attrName>
                                        </p:attrNameLst>
                                      </p:cBhvr>
                                      <p:to>
                                        <p:strVal val="visible"/>
                                      </p:to>
                                    </p:set>
                                    <p:anim calcmode="lin" valueType="num">
                                      <p:cBhvr>
                                        <p:cTn id="85" dur="500" fill="hold"/>
                                        <p:tgtEl>
                                          <p:spTgt spid="60"/>
                                        </p:tgtEl>
                                        <p:attrNameLst>
                                          <p:attrName>ppt_w</p:attrName>
                                        </p:attrNameLst>
                                      </p:cBhvr>
                                      <p:tavLst>
                                        <p:tav tm="0">
                                          <p:val>
                                            <p:fltVal val="0"/>
                                          </p:val>
                                        </p:tav>
                                        <p:tav tm="100000">
                                          <p:val>
                                            <p:strVal val="#ppt_w"/>
                                          </p:val>
                                        </p:tav>
                                      </p:tavLst>
                                    </p:anim>
                                    <p:anim calcmode="lin" valueType="num">
                                      <p:cBhvr>
                                        <p:cTn id="86" dur="500" fill="hold"/>
                                        <p:tgtEl>
                                          <p:spTgt spid="60"/>
                                        </p:tgtEl>
                                        <p:attrNameLst>
                                          <p:attrName>ppt_h</p:attrName>
                                        </p:attrNameLst>
                                      </p:cBhvr>
                                      <p:tavLst>
                                        <p:tav tm="0">
                                          <p:val>
                                            <p:fltVal val="0"/>
                                          </p:val>
                                        </p:tav>
                                        <p:tav tm="100000">
                                          <p:val>
                                            <p:strVal val="#ppt_h"/>
                                          </p:val>
                                        </p:tav>
                                      </p:tavLst>
                                    </p:anim>
                                    <p:animEffect transition="in" filter="fade">
                                      <p:cBhvr>
                                        <p:cTn id="87" dur="500"/>
                                        <p:tgtEl>
                                          <p:spTgt spid="60"/>
                                        </p:tgtEl>
                                      </p:cBhvr>
                                    </p:animEffect>
                                  </p:childTnLst>
                                </p:cTn>
                              </p:par>
                            </p:childTnLst>
                          </p:cTn>
                        </p:par>
                        <p:par>
                          <p:cTn id="88" fill="hold">
                            <p:stCondLst>
                              <p:cond delay="7000"/>
                            </p:stCondLst>
                            <p:childTnLst>
                              <p:par>
                                <p:cTn id="89" presetID="53" presetClass="entr" presetSubtype="0" fill="hold" grpId="0" nodeType="afterEffect">
                                  <p:stCondLst>
                                    <p:cond delay="0"/>
                                  </p:stCondLst>
                                  <p:childTnLst>
                                    <p:set>
                                      <p:cBhvr>
                                        <p:cTn id="90" dur="1" fill="hold">
                                          <p:stCondLst>
                                            <p:cond delay="0"/>
                                          </p:stCondLst>
                                        </p:cTn>
                                        <p:tgtEl>
                                          <p:spTgt spid="63"/>
                                        </p:tgtEl>
                                        <p:attrNameLst>
                                          <p:attrName>style.visibility</p:attrName>
                                        </p:attrNameLst>
                                      </p:cBhvr>
                                      <p:to>
                                        <p:strVal val="visible"/>
                                      </p:to>
                                    </p:set>
                                    <p:anim calcmode="lin" valueType="num">
                                      <p:cBhvr>
                                        <p:cTn id="91" dur="500" fill="hold"/>
                                        <p:tgtEl>
                                          <p:spTgt spid="63"/>
                                        </p:tgtEl>
                                        <p:attrNameLst>
                                          <p:attrName>ppt_w</p:attrName>
                                        </p:attrNameLst>
                                      </p:cBhvr>
                                      <p:tavLst>
                                        <p:tav tm="0">
                                          <p:val>
                                            <p:fltVal val="0"/>
                                          </p:val>
                                        </p:tav>
                                        <p:tav tm="100000">
                                          <p:val>
                                            <p:strVal val="#ppt_w"/>
                                          </p:val>
                                        </p:tav>
                                      </p:tavLst>
                                    </p:anim>
                                    <p:anim calcmode="lin" valueType="num">
                                      <p:cBhvr>
                                        <p:cTn id="92" dur="500" fill="hold"/>
                                        <p:tgtEl>
                                          <p:spTgt spid="63"/>
                                        </p:tgtEl>
                                        <p:attrNameLst>
                                          <p:attrName>ppt_h</p:attrName>
                                        </p:attrNameLst>
                                      </p:cBhvr>
                                      <p:tavLst>
                                        <p:tav tm="0">
                                          <p:val>
                                            <p:fltVal val="0"/>
                                          </p:val>
                                        </p:tav>
                                        <p:tav tm="100000">
                                          <p:val>
                                            <p:strVal val="#ppt_h"/>
                                          </p:val>
                                        </p:tav>
                                      </p:tavLst>
                                    </p:anim>
                                    <p:animEffect transition="in" filter="fade">
                                      <p:cBhvr>
                                        <p:cTn id="9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7" grpId="0"/>
      <p:bldP spid="51" grpId="0"/>
      <p:bldP spid="55" grpId="0"/>
      <p:bldP spid="59"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785292" y="2480499"/>
            <a:ext cx="816998" cy="887723"/>
          </a:xfrm>
          <a:prstGeom prst="chevron">
            <a:avLst>
              <a:gd name="adj" fmla="val 54429"/>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燕尾形 2"/>
          <p:cNvSpPr/>
          <p:nvPr/>
        </p:nvSpPr>
        <p:spPr>
          <a:xfrm>
            <a:off x="1398692" y="2480499"/>
            <a:ext cx="818217" cy="887723"/>
          </a:xfrm>
          <a:prstGeom prst="chevron">
            <a:avLst>
              <a:gd name="adj" fmla="val 54429"/>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燕尾形 3"/>
          <p:cNvSpPr/>
          <p:nvPr/>
        </p:nvSpPr>
        <p:spPr>
          <a:xfrm>
            <a:off x="2080672" y="2480499"/>
            <a:ext cx="818217" cy="887723"/>
          </a:xfrm>
          <a:prstGeom prst="chevron">
            <a:avLst>
              <a:gd name="adj" fmla="val 5442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燕尾形 4"/>
          <p:cNvSpPr/>
          <p:nvPr/>
        </p:nvSpPr>
        <p:spPr>
          <a:xfrm>
            <a:off x="2721283" y="2480499"/>
            <a:ext cx="818217" cy="887723"/>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9" name="直接连接符 8"/>
          <p:cNvCxnSpPr/>
          <p:nvPr/>
        </p:nvCxnSpPr>
        <p:spPr>
          <a:xfrm rot="5400000">
            <a:off x="6231617" y="3018148"/>
            <a:ext cx="424815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296696" y="1455420"/>
            <a:ext cx="4544" cy="1015554"/>
          </a:xfrm>
          <a:prstGeom prst="line">
            <a:avLst/>
          </a:prstGeom>
          <a:ln w="38100">
            <a:solidFill>
              <a:srgbClr val="FFC000"/>
            </a:solidFill>
            <a:headEnd type="stealt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1115616" y="876300"/>
            <a:ext cx="4524" cy="1597849"/>
          </a:xfrm>
          <a:prstGeom prst="line">
            <a:avLst/>
          </a:prstGeom>
          <a:ln w="38100">
            <a:solidFill>
              <a:srgbClr val="FFFF00"/>
            </a:solidFill>
            <a:headEnd type="stealt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2917716" y="3353874"/>
            <a:ext cx="744" cy="715206"/>
          </a:xfrm>
          <a:prstGeom prst="line">
            <a:avLst/>
          </a:prstGeom>
          <a:ln w="38100">
            <a:solidFill>
              <a:schemeClr val="tx1"/>
            </a:solidFill>
            <a:headEnd type="stealt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1657008" y="3353872"/>
            <a:ext cx="4152" cy="189428"/>
          </a:xfrm>
          <a:prstGeom prst="line">
            <a:avLst/>
          </a:prstGeom>
          <a:ln w="38100">
            <a:solidFill>
              <a:srgbClr val="92D050"/>
            </a:solidFill>
            <a:headEnd type="stealth"/>
          </a:ln>
        </p:spPr>
        <p:style>
          <a:lnRef idx="1">
            <a:schemeClr val="accent1"/>
          </a:lnRef>
          <a:fillRef idx="0">
            <a:schemeClr val="accent1"/>
          </a:fillRef>
          <a:effectRef idx="0">
            <a:schemeClr val="accent1"/>
          </a:effectRef>
          <a:fontRef idx="minor">
            <a:schemeClr val="tx1"/>
          </a:fontRef>
        </p:style>
      </p:cxnSp>
      <p:sp>
        <p:nvSpPr>
          <p:cNvPr id="29" name="五边形 28"/>
          <p:cNvSpPr/>
          <p:nvPr/>
        </p:nvSpPr>
        <p:spPr>
          <a:xfrm>
            <a:off x="-36512" y="2473083"/>
            <a:ext cx="8372792" cy="892732"/>
          </a:xfrm>
          <a:prstGeom prst="homePlate">
            <a:avLst>
              <a:gd name="adj" fmla="val 47961"/>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32" name="组合 31"/>
          <p:cNvGrpSpPr/>
          <p:nvPr/>
        </p:nvGrpSpPr>
        <p:grpSpPr>
          <a:xfrm>
            <a:off x="899592" y="395551"/>
            <a:ext cx="2327891" cy="444187"/>
            <a:chOff x="814328" y="3219334"/>
            <a:chExt cx="2266827" cy="432536"/>
          </a:xfrm>
        </p:grpSpPr>
        <p:grpSp>
          <p:nvGrpSpPr>
            <p:cNvPr id="33" name="组合 32"/>
            <p:cNvGrpSpPr/>
            <p:nvPr/>
          </p:nvGrpSpPr>
          <p:grpSpPr>
            <a:xfrm>
              <a:off x="814328" y="3219334"/>
              <a:ext cx="2266827" cy="432536"/>
              <a:chOff x="2173927" y="3285519"/>
              <a:chExt cx="2876394" cy="548848"/>
            </a:xfrm>
          </p:grpSpPr>
          <p:grpSp>
            <p:nvGrpSpPr>
              <p:cNvPr id="35" name="组合 34"/>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8" name="圆角矩形 37"/>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6" name="椭圆 35"/>
              <p:cNvSpPr/>
              <p:nvPr/>
            </p:nvSpPr>
            <p:spPr>
              <a:xfrm>
                <a:off x="2270357" y="3351544"/>
                <a:ext cx="394740" cy="39474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34" name="TextBox 33"/>
            <p:cNvSpPr txBox="1"/>
            <p:nvPr/>
          </p:nvSpPr>
          <p:spPr>
            <a:xfrm>
              <a:off x="1437197" y="3319207"/>
              <a:ext cx="1629015" cy="20979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dirty="0" smtClean="0">
                  <a:solidFill>
                    <a:prstClr val="black"/>
                  </a:solidFill>
                  <a:latin typeface="微软雅黑"/>
                  <a:ea typeface="微软雅黑"/>
                </a:rPr>
                <a:t>冰毒</a:t>
              </a:r>
              <a:endParaRPr lang="zh-CN" altLang="en-US" dirty="0">
                <a:solidFill>
                  <a:prstClr val="black"/>
                </a:solidFill>
                <a:latin typeface="微软雅黑"/>
                <a:ea typeface="微软雅黑"/>
              </a:endParaRPr>
            </a:p>
          </p:txBody>
        </p:sp>
      </p:grpSp>
      <p:grpSp>
        <p:nvGrpSpPr>
          <p:cNvPr id="41" name="组合 40"/>
          <p:cNvGrpSpPr/>
          <p:nvPr/>
        </p:nvGrpSpPr>
        <p:grpSpPr>
          <a:xfrm>
            <a:off x="1547664" y="3518138"/>
            <a:ext cx="2327891" cy="444187"/>
            <a:chOff x="814325" y="3219334"/>
            <a:chExt cx="2266826" cy="432536"/>
          </a:xfrm>
        </p:grpSpPr>
        <p:grpSp>
          <p:nvGrpSpPr>
            <p:cNvPr id="42" name="组合 41"/>
            <p:cNvGrpSpPr/>
            <p:nvPr/>
          </p:nvGrpSpPr>
          <p:grpSpPr>
            <a:xfrm>
              <a:off x="814325" y="3219334"/>
              <a:ext cx="2266826" cy="432536"/>
              <a:chOff x="2173923" y="3285519"/>
              <a:chExt cx="2876392" cy="548848"/>
            </a:xfrm>
          </p:grpSpPr>
          <p:grpSp>
            <p:nvGrpSpPr>
              <p:cNvPr id="44" name="组合 43"/>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46" name="圆角矩形 45"/>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7" name="圆角矩形 46"/>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5" name="椭圆 44"/>
              <p:cNvSpPr/>
              <p:nvPr/>
            </p:nvSpPr>
            <p:spPr>
              <a:xfrm>
                <a:off x="2288027" y="3372244"/>
                <a:ext cx="392760"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43" name="TextBox 42"/>
            <p:cNvSpPr txBox="1"/>
            <p:nvPr/>
          </p:nvSpPr>
          <p:spPr>
            <a:xfrm>
              <a:off x="1518453" y="3331792"/>
              <a:ext cx="1539682" cy="20979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dirty="0" smtClean="0">
                  <a:solidFill>
                    <a:prstClr val="black"/>
                  </a:solidFill>
                  <a:latin typeface="微软雅黑"/>
                  <a:ea typeface="微软雅黑"/>
                </a:rPr>
                <a:t>麻古</a:t>
              </a:r>
              <a:endParaRPr lang="zh-CN" altLang="en-US" dirty="0">
                <a:solidFill>
                  <a:prstClr val="black"/>
                </a:solidFill>
                <a:latin typeface="微软雅黑"/>
                <a:ea typeface="微软雅黑"/>
              </a:endParaRPr>
            </a:p>
          </p:txBody>
        </p:sp>
      </p:grpSp>
      <p:grpSp>
        <p:nvGrpSpPr>
          <p:cNvPr id="48" name="组合 47"/>
          <p:cNvGrpSpPr/>
          <p:nvPr/>
        </p:nvGrpSpPr>
        <p:grpSpPr>
          <a:xfrm>
            <a:off x="1998064" y="975807"/>
            <a:ext cx="2327891" cy="444187"/>
            <a:chOff x="814328" y="3219334"/>
            <a:chExt cx="2266829" cy="432536"/>
          </a:xfrm>
        </p:grpSpPr>
        <p:grpSp>
          <p:nvGrpSpPr>
            <p:cNvPr id="49" name="组合 48"/>
            <p:cNvGrpSpPr/>
            <p:nvPr/>
          </p:nvGrpSpPr>
          <p:grpSpPr>
            <a:xfrm>
              <a:off x="814328" y="3219334"/>
              <a:ext cx="2266829" cy="432536"/>
              <a:chOff x="2173927" y="3285519"/>
              <a:chExt cx="2876396" cy="548848"/>
            </a:xfrm>
          </p:grpSpPr>
          <p:grpSp>
            <p:nvGrpSpPr>
              <p:cNvPr id="51" name="组合 50"/>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53" name="圆角矩形 5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4" name="圆角矩形 5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2" name="椭圆 51"/>
              <p:cNvSpPr>
                <a:spLocks/>
              </p:cNvSpPr>
              <p:nvPr/>
            </p:nvSpPr>
            <p:spPr>
              <a:xfrm>
                <a:off x="2307129" y="3376773"/>
                <a:ext cx="392761"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50" name="TextBox 49"/>
            <p:cNvSpPr txBox="1"/>
            <p:nvPr/>
          </p:nvSpPr>
          <p:spPr>
            <a:xfrm>
              <a:off x="1458297" y="3331792"/>
              <a:ext cx="1573066" cy="20979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dirty="0" smtClean="0">
                  <a:solidFill>
                    <a:prstClr val="black"/>
                  </a:solidFill>
                  <a:latin typeface="微软雅黑"/>
                  <a:ea typeface="微软雅黑"/>
                </a:rPr>
                <a:t>摇头丸</a:t>
              </a:r>
              <a:endParaRPr lang="zh-CN" altLang="en-US" dirty="0">
                <a:solidFill>
                  <a:prstClr val="black"/>
                </a:solidFill>
                <a:latin typeface="微软雅黑"/>
                <a:ea typeface="微软雅黑"/>
              </a:endParaRPr>
            </a:p>
          </p:txBody>
        </p:sp>
      </p:grpSp>
      <p:cxnSp>
        <p:nvCxnSpPr>
          <p:cNvPr id="75" name="直接连接符 74"/>
          <p:cNvCxnSpPr/>
          <p:nvPr/>
        </p:nvCxnSpPr>
        <p:spPr>
          <a:xfrm flipH="1" flipV="1">
            <a:off x="4197876" y="3353874"/>
            <a:ext cx="15984" cy="1225746"/>
          </a:xfrm>
          <a:prstGeom prst="line">
            <a:avLst/>
          </a:prstGeom>
          <a:ln w="38100">
            <a:solidFill>
              <a:srgbClr val="FF0000"/>
            </a:solidFill>
            <a:headEnd type="stealth"/>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2579772" y="4056102"/>
            <a:ext cx="2327891" cy="444187"/>
            <a:chOff x="814328" y="3219334"/>
            <a:chExt cx="2266828" cy="432536"/>
          </a:xfrm>
        </p:grpSpPr>
        <p:grpSp>
          <p:nvGrpSpPr>
            <p:cNvPr id="57" name="组合 56"/>
            <p:cNvGrpSpPr/>
            <p:nvPr/>
          </p:nvGrpSpPr>
          <p:grpSpPr>
            <a:xfrm>
              <a:off x="814328" y="3219334"/>
              <a:ext cx="2266828" cy="432536"/>
              <a:chOff x="2173927" y="3285519"/>
              <a:chExt cx="2876395" cy="548848"/>
            </a:xfrm>
          </p:grpSpPr>
          <p:grpSp>
            <p:nvGrpSpPr>
              <p:cNvPr id="59" name="组合 58"/>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61" name="圆角矩形 6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2" name="圆角矩形 6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60" name="椭圆 59"/>
              <p:cNvSpPr/>
              <p:nvPr/>
            </p:nvSpPr>
            <p:spPr>
              <a:xfrm>
                <a:off x="2280388" y="3389371"/>
                <a:ext cx="392761"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4</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58" name="TextBox 57"/>
            <p:cNvSpPr txBox="1"/>
            <p:nvPr/>
          </p:nvSpPr>
          <p:spPr>
            <a:xfrm>
              <a:off x="1277694" y="3345963"/>
              <a:ext cx="1734329"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en-US" altLang="zh-CN" sz="1300" dirty="0" smtClean="0">
                  <a:solidFill>
                    <a:schemeClr val="tx1"/>
                  </a:solidFill>
                </a:rPr>
                <a:t>K </a:t>
              </a:r>
              <a:r>
                <a:rPr lang="zh-CN" altLang="en-US" sz="1300" dirty="0" smtClean="0">
                  <a:solidFill>
                    <a:schemeClr val="tx1"/>
                  </a:solidFill>
                </a:rPr>
                <a:t>粉（氯胺胴）</a:t>
              </a:r>
              <a:endParaRPr lang="zh-CN" altLang="en-US" sz="1300" dirty="0">
                <a:solidFill>
                  <a:schemeClr val="tx1"/>
                </a:solidFill>
              </a:endParaRPr>
            </a:p>
          </p:txBody>
        </p:sp>
      </p:grpSp>
      <p:grpSp>
        <p:nvGrpSpPr>
          <p:cNvPr id="6" name="组合 5"/>
          <p:cNvGrpSpPr>
            <a:grpSpLocks noChangeAspect="1"/>
          </p:cNvGrpSpPr>
          <p:nvPr/>
        </p:nvGrpSpPr>
        <p:grpSpPr>
          <a:xfrm>
            <a:off x="6782192" y="2057728"/>
            <a:ext cx="1698901" cy="1620807"/>
            <a:chOff x="3197225" y="3458369"/>
            <a:chExt cx="533400" cy="487363"/>
          </a:xfrm>
          <a:solidFill>
            <a:srgbClr val="C00000"/>
          </a:solidFill>
        </p:grpSpPr>
        <p:sp>
          <p:nvSpPr>
            <p:cNvPr id="7"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64" name="燕尾形 63"/>
          <p:cNvSpPr/>
          <p:nvPr/>
        </p:nvSpPr>
        <p:spPr>
          <a:xfrm>
            <a:off x="3353212" y="2480499"/>
            <a:ext cx="818217" cy="887723"/>
          </a:xfrm>
          <a:prstGeom prst="chevron">
            <a:avLst>
              <a:gd name="adj" fmla="val 5442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5" name="直接连接符 64"/>
          <p:cNvCxnSpPr/>
          <p:nvPr/>
        </p:nvCxnSpPr>
        <p:spPr>
          <a:xfrm flipH="1">
            <a:off x="3569236" y="2004060"/>
            <a:ext cx="4544" cy="466914"/>
          </a:xfrm>
          <a:prstGeom prst="line">
            <a:avLst/>
          </a:prstGeom>
          <a:ln w="38100">
            <a:solidFill>
              <a:srgbClr val="00B0F0"/>
            </a:solidFill>
            <a:headEnd type="stealt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4884420" y="746760"/>
            <a:ext cx="3076" cy="1724214"/>
          </a:xfrm>
          <a:prstGeom prst="line">
            <a:avLst/>
          </a:prstGeom>
          <a:ln w="38100">
            <a:solidFill>
              <a:schemeClr val="accent2">
                <a:lumMod val="75000"/>
              </a:schemeClr>
            </a:solidFill>
            <a:headEnd type="stealth"/>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3049624" y="1600647"/>
            <a:ext cx="2327891" cy="444187"/>
            <a:chOff x="814328" y="3219334"/>
            <a:chExt cx="2266829" cy="432536"/>
          </a:xfrm>
        </p:grpSpPr>
        <p:grpSp>
          <p:nvGrpSpPr>
            <p:cNvPr id="67" name="组合 48"/>
            <p:cNvGrpSpPr/>
            <p:nvPr/>
          </p:nvGrpSpPr>
          <p:grpSpPr>
            <a:xfrm>
              <a:off x="814328" y="3219334"/>
              <a:ext cx="2266829" cy="432536"/>
              <a:chOff x="2173927" y="3285519"/>
              <a:chExt cx="2876396" cy="548848"/>
            </a:xfrm>
          </p:grpSpPr>
          <p:grpSp>
            <p:nvGrpSpPr>
              <p:cNvPr id="69" name="组合 50"/>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71" name="圆角矩形 7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2" name="圆角矩形 7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70" name="椭圆 69"/>
              <p:cNvSpPr>
                <a:spLocks/>
              </p:cNvSpPr>
              <p:nvPr/>
            </p:nvSpPr>
            <p:spPr>
              <a:xfrm>
                <a:off x="2307129" y="3376773"/>
                <a:ext cx="392761"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5</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68" name="TextBox 67"/>
            <p:cNvSpPr txBox="1"/>
            <p:nvPr/>
          </p:nvSpPr>
          <p:spPr>
            <a:xfrm>
              <a:off x="1213433" y="3331792"/>
              <a:ext cx="1817930" cy="20979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dirty="0" smtClean="0">
                  <a:solidFill>
                    <a:prstClr val="black"/>
                  </a:solidFill>
                  <a:latin typeface="微软雅黑"/>
                  <a:ea typeface="微软雅黑"/>
                </a:rPr>
                <a:t>“奶茶”和“咖啡”</a:t>
              </a:r>
              <a:endParaRPr lang="zh-CN" altLang="en-US" dirty="0">
                <a:solidFill>
                  <a:prstClr val="black"/>
                </a:solidFill>
                <a:latin typeface="微软雅黑"/>
                <a:ea typeface="微软雅黑"/>
              </a:endParaRPr>
            </a:p>
          </p:txBody>
        </p:sp>
      </p:grpSp>
      <p:sp>
        <p:nvSpPr>
          <p:cNvPr id="74" name="燕尾形 73"/>
          <p:cNvSpPr/>
          <p:nvPr/>
        </p:nvSpPr>
        <p:spPr>
          <a:xfrm>
            <a:off x="4001443" y="2480499"/>
            <a:ext cx="818217" cy="887723"/>
          </a:xfrm>
          <a:prstGeom prst="chevron">
            <a:avLst>
              <a:gd name="adj" fmla="val 5442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76" name="组合 75"/>
          <p:cNvGrpSpPr/>
          <p:nvPr/>
        </p:nvGrpSpPr>
        <p:grpSpPr>
          <a:xfrm>
            <a:off x="3859932" y="4597122"/>
            <a:ext cx="2327891" cy="444187"/>
            <a:chOff x="814328" y="3219334"/>
            <a:chExt cx="2266828" cy="432536"/>
          </a:xfrm>
        </p:grpSpPr>
        <p:grpSp>
          <p:nvGrpSpPr>
            <p:cNvPr id="77" name="组合 56"/>
            <p:cNvGrpSpPr/>
            <p:nvPr/>
          </p:nvGrpSpPr>
          <p:grpSpPr>
            <a:xfrm>
              <a:off x="814328" y="3219334"/>
              <a:ext cx="2266828" cy="432536"/>
              <a:chOff x="2173927" y="3285519"/>
              <a:chExt cx="2876395" cy="548848"/>
            </a:xfrm>
          </p:grpSpPr>
          <p:grpSp>
            <p:nvGrpSpPr>
              <p:cNvPr id="79" name="组合 58"/>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81" name="圆角矩形 8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2" name="圆角矩形 8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80" name="椭圆 79"/>
              <p:cNvSpPr/>
              <p:nvPr/>
            </p:nvSpPr>
            <p:spPr>
              <a:xfrm>
                <a:off x="2280388" y="3389371"/>
                <a:ext cx="392761"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6</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78" name="TextBox 77"/>
            <p:cNvSpPr txBox="1"/>
            <p:nvPr/>
          </p:nvSpPr>
          <p:spPr>
            <a:xfrm>
              <a:off x="1314795" y="3345963"/>
              <a:ext cx="1697229"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sz="1300" dirty="0" smtClean="0">
                  <a:solidFill>
                    <a:schemeClr val="tx1"/>
                  </a:solidFill>
                </a:rPr>
                <a:t>“跳跳糖”</a:t>
              </a:r>
              <a:endParaRPr lang="zh-CN" altLang="en-US" sz="1300" dirty="0">
                <a:solidFill>
                  <a:schemeClr val="tx1"/>
                </a:solidFill>
              </a:endParaRPr>
            </a:p>
          </p:txBody>
        </p:sp>
      </p:grpSp>
      <p:sp>
        <p:nvSpPr>
          <p:cNvPr id="84" name="燕尾形 83"/>
          <p:cNvSpPr/>
          <p:nvPr/>
        </p:nvSpPr>
        <p:spPr>
          <a:xfrm>
            <a:off x="4671472" y="2480499"/>
            <a:ext cx="818217" cy="887723"/>
          </a:xfrm>
          <a:prstGeom prst="chevron">
            <a:avLst>
              <a:gd name="adj" fmla="val 54429"/>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86" name="组合 85"/>
          <p:cNvGrpSpPr/>
          <p:nvPr/>
        </p:nvGrpSpPr>
        <p:grpSpPr>
          <a:xfrm>
            <a:off x="4367884" y="305247"/>
            <a:ext cx="2327891" cy="444187"/>
            <a:chOff x="814328" y="3219334"/>
            <a:chExt cx="2266829" cy="432536"/>
          </a:xfrm>
        </p:grpSpPr>
        <p:grpSp>
          <p:nvGrpSpPr>
            <p:cNvPr id="87" name="组合 48"/>
            <p:cNvGrpSpPr/>
            <p:nvPr/>
          </p:nvGrpSpPr>
          <p:grpSpPr>
            <a:xfrm>
              <a:off x="814328" y="3219334"/>
              <a:ext cx="2266829" cy="432536"/>
              <a:chOff x="2173927" y="3285519"/>
              <a:chExt cx="2876396" cy="548848"/>
            </a:xfrm>
          </p:grpSpPr>
          <p:grpSp>
            <p:nvGrpSpPr>
              <p:cNvPr id="89" name="组合 50"/>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91" name="圆角矩形 9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2" name="圆角矩形 9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90" name="椭圆 89"/>
              <p:cNvSpPr>
                <a:spLocks/>
              </p:cNvSpPr>
              <p:nvPr/>
            </p:nvSpPr>
            <p:spPr>
              <a:xfrm>
                <a:off x="2307129" y="3376773"/>
                <a:ext cx="392761"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7</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88" name="TextBox 87"/>
            <p:cNvSpPr txBox="1"/>
            <p:nvPr/>
          </p:nvSpPr>
          <p:spPr>
            <a:xfrm>
              <a:off x="1295055" y="3331792"/>
              <a:ext cx="1736309" cy="20979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dirty="0" smtClean="0">
                  <a:solidFill>
                    <a:prstClr val="black"/>
                  </a:solidFill>
                  <a:latin typeface="微软雅黑"/>
                  <a:ea typeface="微软雅黑"/>
                </a:rPr>
                <a:t>“神仙水”</a:t>
              </a:r>
              <a:endParaRPr lang="zh-CN" altLang="en-US" dirty="0">
                <a:solidFill>
                  <a:prstClr val="black"/>
                </a:solidFill>
                <a:latin typeface="微软雅黑"/>
                <a:ea typeface="微软雅黑"/>
              </a:endParaRPr>
            </a:p>
          </p:txBody>
        </p:sp>
      </p:grpSp>
      <p:sp>
        <p:nvSpPr>
          <p:cNvPr id="94" name="燕尾形 93"/>
          <p:cNvSpPr/>
          <p:nvPr/>
        </p:nvSpPr>
        <p:spPr>
          <a:xfrm>
            <a:off x="5350183" y="2480499"/>
            <a:ext cx="818217" cy="887723"/>
          </a:xfrm>
          <a:prstGeom prst="chevron">
            <a:avLst>
              <a:gd name="adj" fmla="val 54429"/>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95" name="直接连接符 94"/>
          <p:cNvCxnSpPr/>
          <p:nvPr/>
        </p:nvCxnSpPr>
        <p:spPr>
          <a:xfrm flipH="1" flipV="1">
            <a:off x="5546616" y="3353874"/>
            <a:ext cx="8364" cy="273246"/>
          </a:xfrm>
          <a:prstGeom prst="line">
            <a:avLst/>
          </a:prstGeom>
          <a:ln w="38100">
            <a:solidFill>
              <a:srgbClr val="7030A0"/>
            </a:solidFill>
            <a:headEnd type="stealth"/>
          </a:ln>
        </p:spPr>
        <p:style>
          <a:lnRef idx="1">
            <a:schemeClr val="accent1"/>
          </a:lnRef>
          <a:fillRef idx="0">
            <a:schemeClr val="accent1"/>
          </a:fillRef>
          <a:effectRef idx="0">
            <a:schemeClr val="accent1"/>
          </a:effectRef>
          <a:fontRef idx="minor">
            <a:schemeClr val="tx1"/>
          </a:fontRef>
        </p:style>
      </p:cxnSp>
      <p:grpSp>
        <p:nvGrpSpPr>
          <p:cNvPr id="96" name="组合 95"/>
          <p:cNvGrpSpPr/>
          <p:nvPr/>
        </p:nvGrpSpPr>
        <p:grpSpPr>
          <a:xfrm>
            <a:off x="5208672" y="3659862"/>
            <a:ext cx="2327891" cy="444187"/>
            <a:chOff x="814328" y="3219334"/>
            <a:chExt cx="2266828" cy="432536"/>
          </a:xfrm>
        </p:grpSpPr>
        <p:grpSp>
          <p:nvGrpSpPr>
            <p:cNvPr id="97" name="组合 56"/>
            <p:cNvGrpSpPr/>
            <p:nvPr/>
          </p:nvGrpSpPr>
          <p:grpSpPr>
            <a:xfrm>
              <a:off x="814328" y="3219334"/>
              <a:ext cx="2266828" cy="432536"/>
              <a:chOff x="2173927" y="3285519"/>
              <a:chExt cx="2876395" cy="548848"/>
            </a:xfrm>
          </p:grpSpPr>
          <p:grpSp>
            <p:nvGrpSpPr>
              <p:cNvPr id="99" name="组合 58"/>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01" name="圆角矩形 100"/>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2" name="圆角矩形 101"/>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00" name="椭圆 99"/>
              <p:cNvSpPr/>
              <p:nvPr/>
            </p:nvSpPr>
            <p:spPr>
              <a:xfrm>
                <a:off x="2280388" y="3389371"/>
                <a:ext cx="392761"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8</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98" name="TextBox 97"/>
            <p:cNvSpPr txBox="1"/>
            <p:nvPr/>
          </p:nvSpPr>
          <p:spPr>
            <a:xfrm>
              <a:off x="1351895" y="3345963"/>
              <a:ext cx="166012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sz="1300" dirty="0" smtClean="0">
                  <a:solidFill>
                    <a:schemeClr val="tx1"/>
                  </a:solidFill>
                </a:rPr>
                <a:t>“浴盐”</a:t>
              </a:r>
              <a:endParaRPr lang="zh-CN" altLang="en-US" sz="1300" dirty="0">
                <a:solidFill>
                  <a:schemeClr val="tx1"/>
                </a:solidFill>
              </a:endParaRPr>
            </a:p>
          </p:txBody>
        </p:sp>
      </p:grpSp>
      <p:sp>
        <p:nvSpPr>
          <p:cNvPr id="105" name="燕尾形 104"/>
          <p:cNvSpPr/>
          <p:nvPr/>
        </p:nvSpPr>
        <p:spPr>
          <a:xfrm>
            <a:off x="6027832" y="2480499"/>
            <a:ext cx="818217" cy="887723"/>
          </a:xfrm>
          <a:prstGeom prst="chevron">
            <a:avLst>
              <a:gd name="adj" fmla="val 54429"/>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marL="0" marR="0" lvl="0" indent="0" algn="ctr" defTabSz="914332" rtl="0" eaLnBrk="1" fontAlgn="auto" latinLnBrk="0" hangingPunct="1">
              <a:lnSpc>
                <a:spcPct val="100000"/>
              </a:lnSpc>
              <a:spcBef>
                <a:spcPts val="0"/>
              </a:spcBef>
              <a:spcAft>
                <a:spcPts val="0"/>
              </a:spcAft>
              <a:buClrTx/>
              <a:buSzTx/>
              <a:buFontTx/>
              <a:buNone/>
              <a:tabLst/>
              <a:defRPr/>
            </a:pPr>
            <a:endParaRPr kumimoji="0" lang="zh-CN" altLang="en-US" sz="248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106" name="直接连接符 105"/>
          <p:cNvCxnSpPr/>
          <p:nvPr/>
        </p:nvCxnSpPr>
        <p:spPr>
          <a:xfrm>
            <a:off x="6233160" y="1524000"/>
            <a:ext cx="10696" cy="946974"/>
          </a:xfrm>
          <a:prstGeom prst="line">
            <a:avLst/>
          </a:prstGeom>
          <a:ln w="38100">
            <a:solidFill>
              <a:srgbClr val="002060"/>
            </a:solidFill>
            <a:headEnd type="stealth"/>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5724244" y="1074867"/>
            <a:ext cx="2327891" cy="444187"/>
            <a:chOff x="814328" y="3219334"/>
            <a:chExt cx="2266829" cy="432536"/>
          </a:xfrm>
        </p:grpSpPr>
        <p:grpSp>
          <p:nvGrpSpPr>
            <p:cNvPr id="108" name="组合 48"/>
            <p:cNvGrpSpPr/>
            <p:nvPr/>
          </p:nvGrpSpPr>
          <p:grpSpPr>
            <a:xfrm>
              <a:off x="814328" y="3219334"/>
              <a:ext cx="2266829" cy="432536"/>
              <a:chOff x="2173927" y="3285519"/>
              <a:chExt cx="2876396" cy="548848"/>
            </a:xfrm>
          </p:grpSpPr>
          <p:grpSp>
            <p:nvGrpSpPr>
              <p:cNvPr id="110" name="组合 50"/>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12" name="圆角矩形 111"/>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3" name="圆角矩形 112"/>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11" name="椭圆 110"/>
              <p:cNvSpPr>
                <a:spLocks/>
              </p:cNvSpPr>
              <p:nvPr/>
            </p:nvSpPr>
            <p:spPr>
              <a:xfrm>
                <a:off x="2307129" y="3376773"/>
                <a:ext cx="392761" cy="392761"/>
              </a:xfrm>
              <a:prstGeom prst="ellipse">
                <a:avLst/>
              </a:prstGeom>
              <a:solidFill>
                <a:schemeClr val="tx1">
                  <a:lumMod val="95000"/>
                  <a:lumOff val="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9</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sp>
          <p:nvSpPr>
            <p:cNvPr id="109" name="TextBox 108"/>
            <p:cNvSpPr txBox="1"/>
            <p:nvPr/>
          </p:nvSpPr>
          <p:spPr>
            <a:xfrm>
              <a:off x="1450877" y="3331792"/>
              <a:ext cx="1580486" cy="20979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lgn="l" defTabSz="914400" fontAlgn="base">
                <a:spcBef>
                  <a:spcPct val="0"/>
                </a:spcBef>
                <a:spcAft>
                  <a:spcPct val="0"/>
                </a:spcAft>
                <a:defRPr/>
              </a:pPr>
              <a:r>
                <a:rPr lang="zh-CN" altLang="en-US" dirty="0" smtClean="0">
                  <a:solidFill>
                    <a:prstClr val="black"/>
                  </a:solidFill>
                  <a:latin typeface="微软雅黑"/>
                  <a:ea typeface="微软雅黑"/>
                </a:rPr>
                <a:t>“干花”</a:t>
              </a:r>
              <a:endParaRPr lang="zh-CN" altLang="en-US" dirty="0">
                <a:solidFill>
                  <a:prstClr val="black"/>
                </a:solidFill>
                <a:latin typeface="微软雅黑"/>
                <a:ea typeface="微软雅黑"/>
              </a:endParaRPr>
            </a:p>
          </p:txBody>
        </p:sp>
      </p:grpSp>
      <p:grpSp>
        <p:nvGrpSpPr>
          <p:cNvPr id="128" name="组合 127"/>
          <p:cNvGrpSpPr/>
          <p:nvPr/>
        </p:nvGrpSpPr>
        <p:grpSpPr>
          <a:xfrm>
            <a:off x="2134054" y="205740"/>
            <a:ext cx="1051106" cy="708660"/>
            <a:chOff x="6690814" y="1085854"/>
            <a:chExt cx="1595962" cy="1485896"/>
          </a:xfrm>
        </p:grpSpPr>
        <p:grpSp>
          <p:nvGrpSpPr>
            <p:cNvPr id="129" name="组合 94"/>
            <p:cNvGrpSpPr/>
            <p:nvPr/>
          </p:nvGrpSpPr>
          <p:grpSpPr>
            <a:xfrm>
              <a:off x="6690814" y="1085854"/>
              <a:ext cx="1595962" cy="1485896"/>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33" name="椭圆 13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30" name="椭圆 129"/>
            <p:cNvSpPr>
              <a:spLocks noChangeAspect="1"/>
            </p:cNvSpPr>
            <p:nvPr/>
          </p:nvSpPr>
          <p:spPr>
            <a:xfrm>
              <a:off x="6786578" y="1214428"/>
              <a:ext cx="1375829" cy="1265763"/>
            </a:xfrm>
            <a:prstGeom prst="ellipse">
              <a:avLst/>
            </a:prstGeom>
            <a:blipFill>
              <a:blip r:embed="rId3"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34" name="组合 133"/>
          <p:cNvGrpSpPr/>
          <p:nvPr/>
        </p:nvGrpSpPr>
        <p:grpSpPr>
          <a:xfrm>
            <a:off x="2842714" y="3368040"/>
            <a:ext cx="898706" cy="647700"/>
            <a:chOff x="6690814" y="1085854"/>
            <a:chExt cx="1595962" cy="1485896"/>
          </a:xfrm>
        </p:grpSpPr>
        <p:grpSp>
          <p:nvGrpSpPr>
            <p:cNvPr id="135" name="组合 94"/>
            <p:cNvGrpSpPr/>
            <p:nvPr/>
          </p:nvGrpSpPr>
          <p:grpSpPr>
            <a:xfrm>
              <a:off x="6690814" y="1085854"/>
              <a:ext cx="1595962" cy="1485896"/>
              <a:chOff x="304799" y="673100"/>
              <a:chExt cx="4000501" cy="4000501"/>
            </a:xfrm>
            <a:effectLst>
              <a:outerShdw blurRad="444500" dist="254000" dir="8100000" algn="tr" rotWithShape="0">
                <a:prstClr val="black">
                  <a:alpha val="50000"/>
                </a:prstClr>
              </a:outerShdw>
            </a:effectLst>
          </p:grpSpPr>
          <p:sp>
            <p:nvSpPr>
              <p:cNvPr id="138" name="同心圆 137"/>
              <p:cNvSpPr/>
              <p:nvPr/>
            </p:nvSpPr>
            <p:spPr>
              <a:xfrm>
                <a:off x="304799" y="673100"/>
                <a:ext cx="4000501" cy="4000501"/>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39" name="椭圆 1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36" name="椭圆 135"/>
            <p:cNvSpPr>
              <a:spLocks noChangeAspect="1"/>
            </p:cNvSpPr>
            <p:nvPr/>
          </p:nvSpPr>
          <p:spPr>
            <a:xfrm>
              <a:off x="6786578" y="1214428"/>
              <a:ext cx="1375829" cy="1265763"/>
            </a:xfrm>
            <a:prstGeom prst="ellipse">
              <a:avLst/>
            </a:prstGeom>
            <a:blipFill>
              <a:blip r:embed="rId4"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40" name="组合 139"/>
          <p:cNvGrpSpPr/>
          <p:nvPr/>
        </p:nvGrpSpPr>
        <p:grpSpPr>
          <a:xfrm>
            <a:off x="3330394" y="861061"/>
            <a:ext cx="1005386" cy="640080"/>
            <a:chOff x="6690814" y="1085854"/>
            <a:chExt cx="1595962" cy="1485896"/>
          </a:xfrm>
        </p:grpSpPr>
        <p:grpSp>
          <p:nvGrpSpPr>
            <p:cNvPr id="141" name="组合 94"/>
            <p:cNvGrpSpPr/>
            <p:nvPr/>
          </p:nvGrpSpPr>
          <p:grpSpPr>
            <a:xfrm>
              <a:off x="6690814" y="1085854"/>
              <a:ext cx="1595962" cy="1485896"/>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45" name="椭圆 14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42" name="椭圆 141"/>
            <p:cNvSpPr>
              <a:spLocks noChangeAspect="1"/>
            </p:cNvSpPr>
            <p:nvPr/>
          </p:nvSpPr>
          <p:spPr>
            <a:xfrm>
              <a:off x="6786578" y="1214428"/>
              <a:ext cx="1375829" cy="1265763"/>
            </a:xfrm>
            <a:prstGeom prst="ellipse">
              <a:avLst/>
            </a:prstGeom>
            <a:blipFill>
              <a:blip r:embed="rId5"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46" name="组合 145"/>
          <p:cNvGrpSpPr/>
          <p:nvPr/>
        </p:nvGrpSpPr>
        <p:grpSpPr>
          <a:xfrm>
            <a:off x="4164758" y="3958594"/>
            <a:ext cx="1054942" cy="590546"/>
            <a:chOff x="6690814" y="1085854"/>
            <a:chExt cx="1595962" cy="1485896"/>
          </a:xfrm>
        </p:grpSpPr>
        <p:grpSp>
          <p:nvGrpSpPr>
            <p:cNvPr id="147" name="组合 94"/>
            <p:cNvGrpSpPr/>
            <p:nvPr/>
          </p:nvGrpSpPr>
          <p:grpSpPr>
            <a:xfrm>
              <a:off x="6690814" y="1085854"/>
              <a:ext cx="1595962" cy="1485896"/>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51" name="椭圆 15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48" name="椭圆 147"/>
            <p:cNvSpPr>
              <a:spLocks noChangeAspect="1"/>
            </p:cNvSpPr>
            <p:nvPr/>
          </p:nvSpPr>
          <p:spPr>
            <a:xfrm>
              <a:off x="6786578" y="1214428"/>
              <a:ext cx="1375829" cy="1265763"/>
            </a:xfrm>
            <a:prstGeom prst="ellipse">
              <a:avLst/>
            </a:prstGeom>
            <a:blipFill>
              <a:blip r:embed="rId6"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52" name="组合 151"/>
          <p:cNvGrpSpPr/>
          <p:nvPr/>
        </p:nvGrpSpPr>
        <p:grpSpPr>
          <a:xfrm>
            <a:off x="4976314" y="1546860"/>
            <a:ext cx="1104446" cy="601980"/>
            <a:chOff x="6690814" y="1085854"/>
            <a:chExt cx="1595962" cy="1485896"/>
          </a:xfrm>
        </p:grpSpPr>
        <p:grpSp>
          <p:nvGrpSpPr>
            <p:cNvPr id="153" name="组合 94"/>
            <p:cNvGrpSpPr/>
            <p:nvPr/>
          </p:nvGrpSpPr>
          <p:grpSpPr>
            <a:xfrm>
              <a:off x="6690814" y="1085854"/>
              <a:ext cx="1595962" cy="1485896"/>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57" name="椭圆 15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54" name="椭圆 153"/>
            <p:cNvSpPr>
              <a:spLocks noChangeAspect="1"/>
            </p:cNvSpPr>
            <p:nvPr/>
          </p:nvSpPr>
          <p:spPr>
            <a:xfrm>
              <a:off x="6786578" y="1214428"/>
              <a:ext cx="1375829" cy="1265763"/>
            </a:xfrm>
            <a:prstGeom prst="ellipse">
              <a:avLst/>
            </a:prstGeom>
            <a:blipFill>
              <a:blip r:embed="rId7"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58" name="组合 157"/>
          <p:cNvGrpSpPr/>
          <p:nvPr/>
        </p:nvGrpSpPr>
        <p:grpSpPr>
          <a:xfrm>
            <a:off x="5220154" y="4373880"/>
            <a:ext cx="1188266" cy="670560"/>
            <a:chOff x="6690814" y="1085854"/>
            <a:chExt cx="1595962" cy="1485896"/>
          </a:xfrm>
        </p:grpSpPr>
        <p:grpSp>
          <p:nvGrpSpPr>
            <p:cNvPr id="159" name="组合 94"/>
            <p:cNvGrpSpPr/>
            <p:nvPr/>
          </p:nvGrpSpPr>
          <p:grpSpPr>
            <a:xfrm>
              <a:off x="6690814" y="1085854"/>
              <a:ext cx="1595962" cy="1485896"/>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63" name="椭圆 16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60" name="椭圆 159"/>
            <p:cNvSpPr>
              <a:spLocks noChangeAspect="1"/>
            </p:cNvSpPr>
            <p:nvPr/>
          </p:nvSpPr>
          <p:spPr>
            <a:xfrm>
              <a:off x="6786578" y="1214428"/>
              <a:ext cx="1375829" cy="1265763"/>
            </a:xfrm>
            <a:prstGeom prst="ellipse">
              <a:avLst/>
            </a:prstGeom>
            <a:blipFill>
              <a:blip r:embed="rId8"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64" name="组合 163"/>
          <p:cNvGrpSpPr/>
          <p:nvPr/>
        </p:nvGrpSpPr>
        <p:grpSpPr>
          <a:xfrm>
            <a:off x="5822134" y="167640"/>
            <a:ext cx="1058726" cy="647700"/>
            <a:chOff x="6690814" y="1085854"/>
            <a:chExt cx="1595962" cy="1485896"/>
          </a:xfrm>
        </p:grpSpPr>
        <p:grpSp>
          <p:nvGrpSpPr>
            <p:cNvPr id="165" name="组合 94"/>
            <p:cNvGrpSpPr/>
            <p:nvPr/>
          </p:nvGrpSpPr>
          <p:grpSpPr>
            <a:xfrm>
              <a:off x="6690814" y="1085854"/>
              <a:ext cx="1595962" cy="1485896"/>
              <a:chOff x="304799" y="673102"/>
              <a:chExt cx="4000500" cy="4000501"/>
            </a:xfrm>
            <a:effectLst>
              <a:outerShdw blurRad="444500" dist="254000" dir="8100000" algn="tr" rotWithShape="0">
                <a:prstClr val="black">
                  <a:alpha val="50000"/>
                </a:prstClr>
              </a:outerShdw>
            </a:effectLst>
          </p:grpSpPr>
          <p:sp>
            <p:nvSpPr>
              <p:cNvPr id="168" name="同心圆 167"/>
              <p:cNvSpPr/>
              <p:nvPr/>
            </p:nvSpPr>
            <p:spPr>
              <a:xfrm>
                <a:off x="304799" y="673102"/>
                <a:ext cx="4000500" cy="4000501"/>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69" name="椭圆 16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66" name="椭圆 165"/>
            <p:cNvSpPr>
              <a:spLocks noChangeAspect="1"/>
            </p:cNvSpPr>
            <p:nvPr/>
          </p:nvSpPr>
          <p:spPr>
            <a:xfrm>
              <a:off x="6786578" y="1214428"/>
              <a:ext cx="1375829" cy="1265763"/>
            </a:xfrm>
            <a:prstGeom prst="ellipse">
              <a:avLst/>
            </a:prstGeom>
            <a:blipFill>
              <a:blip r:embed="rId9"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70" name="组合 169"/>
          <p:cNvGrpSpPr/>
          <p:nvPr/>
        </p:nvGrpSpPr>
        <p:grpSpPr>
          <a:xfrm>
            <a:off x="6485074" y="3489961"/>
            <a:ext cx="1264466" cy="723900"/>
            <a:chOff x="6690814" y="1085854"/>
            <a:chExt cx="1595962" cy="1485896"/>
          </a:xfrm>
        </p:grpSpPr>
        <p:grpSp>
          <p:nvGrpSpPr>
            <p:cNvPr id="171" name="组合 94"/>
            <p:cNvGrpSpPr/>
            <p:nvPr/>
          </p:nvGrpSpPr>
          <p:grpSpPr>
            <a:xfrm>
              <a:off x="6690814" y="1085854"/>
              <a:ext cx="1595962" cy="1485896"/>
              <a:chOff x="304800" y="673100"/>
              <a:chExt cx="4000500" cy="4000500"/>
            </a:xfrm>
            <a:effectLst>
              <a:outerShdw blurRad="444500" dist="254000" dir="8100000" algn="tr" rotWithShape="0">
                <a:prstClr val="black">
                  <a:alpha val="50000"/>
                </a:prstClr>
              </a:outerShdw>
            </a:effectLst>
          </p:grpSpPr>
          <p:sp>
            <p:nvSpPr>
              <p:cNvPr id="174" name="同心圆 17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75" name="椭圆 17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72" name="椭圆 171"/>
            <p:cNvSpPr>
              <a:spLocks noChangeAspect="1"/>
            </p:cNvSpPr>
            <p:nvPr/>
          </p:nvSpPr>
          <p:spPr>
            <a:xfrm>
              <a:off x="6786578" y="1214428"/>
              <a:ext cx="1375829" cy="1265763"/>
            </a:xfrm>
            <a:prstGeom prst="ellipse">
              <a:avLst/>
            </a:prstGeom>
            <a:blipFill>
              <a:blip r:embed="rId10"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grpSp>
        <p:nvGrpSpPr>
          <p:cNvPr id="176" name="组合 175"/>
          <p:cNvGrpSpPr/>
          <p:nvPr/>
        </p:nvGrpSpPr>
        <p:grpSpPr>
          <a:xfrm>
            <a:off x="7109914" y="853440"/>
            <a:ext cx="1249226" cy="822960"/>
            <a:chOff x="6690814" y="1085854"/>
            <a:chExt cx="1595962" cy="1485896"/>
          </a:xfrm>
        </p:grpSpPr>
        <p:grpSp>
          <p:nvGrpSpPr>
            <p:cNvPr id="177" name="组合 94"/>
            <p:cNvGrpSpPr/>
            <p:nvPr/>
          </p:nvGrpSpPr>
          <p:grpSpPr>
            <a:xfrm>
              <a:off x="6690814" y="1085854"/>
              <a:ext cx="1595962" cy="1485896"/>
              <a:chOff x="304800" y="673100"/>
              <a:chExt cx="4000500" cy="4000500"/>
            </a:xfrm>
            <a:effectLst>
              <a:outerShdw blurRad="444500" dist="254000" dir="8100000" algn="tr" rotWithShape="0">
                <a:prstClr val="black">
                  <a:alpha val="50000"/>
                </a:prstClr>
              </a:outerShdw>
            </a:effectLst>
          </p:grpSpPr>
          <p:sp>
            <p:nvSpPr>
              <p:cNvPr id="180" name="同心圆 17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defTabSz="914374">
                  <a:defRPr/>
                </a:pPr>
                <a:endParaRPr lang="zh-CN" altLang="en-US" kern="0">
                  <a:solidFill>
                    <a:sysClr val="windowText" lastClr="000000"/>
                  </a:solidFill>
                  <a:latin typeface="Arial" panose="020B0604020202020204" pitchFamily="34" charset="0"/>
                  <a:ea typeface="微软雅黑" panose="020B0503020204020204" pitchFamily="34" charset="-122"/>
                </a:endParaRPr>
              </a:p>
            </p:txBody>
          </p:sp>
          <p:sp>
            <p:nvSpPr>
              <p:cNvPr id="181" name="椭圆 18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defTabSz="914374">
                  <a:defRPr/>
                </a:pPr>
                <a:endParaRPr lang="zh-CN" altLang="en-US" kern="0">
                  <a:solidFill>
                    <a:sysClr val="window" lastClr="FFFFFF"/>
                  </a:solidFill>
                  <a:latin typeface="Arial" panose="020B0604020202020204" pitchFamily="34" charset="0"/>
                  <a:ea typeface="微软雅黑" panose="020B0503020204020204" pitchFamily="34" charset="-122"/>
                </a:endParaRPr>
              </a:p>
            </p:txBody>
          </p:sp>
        </p:grpSp>
        <p:sp>
          <p:nvSpPr>
            <p:cNvPr id="178" name="椭圆 177"/>
            <p:cNvSpPr>
              <a:spLocks noChangeAspect="1"/>
            </p:cNvSpPr>
            <p:nvPr/>
          </p:nvSpPr>
          <p:spPr>
            <a:xfrm>
              <a:off x="6786578" y="1214428"/>
              <a:ext cx="1375829" cy="1265763"/>
            </a:xfrm>
            <a:prstGeom prst="ellipse">
              <a:avLst/>
            </a:prstGeom>
            <a:blipFill>
              <a:blip r:embed="rId11" cstate="prin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7">
                <a:ea typeface="微软雅黑" panose="020B0503020204020204" pitchFamily="34" charset="-122"/>
              </a:endParaRPr>
            </a:p>
          </p:txBody>
        </p:sp>
      </p:grpSp>
      <p:sp>
        <p:nvSpPr>
          <p:cNvPr id="182" name="TextBox 181"/>
          <p:cNvSpPr txBox="1"/>
          <p:nvPr/>
        </p:nvSpPr>
        <p:spPr>
          <a:xfrm>
            <a:off x="8569523" y="1656667"/>
            <a:ext cx="307777" cy="1917113"/>
          </a:xfrm>
          <a:prstGeom prst="rect">
            <a:avLst/>
          </a:prstGeom>
          <a:noFill/>
        </p:spPr>
        <p:txBody>
          <a:bodyPr vert="eaVert"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all" normalizeH="0" baseline="0" noProof="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黑体" pitchFamily="49" charset="-122"/>
                <a:ea typeface="黑体" pitchFamily="49" charset="-122"/>
              </a:rPr>
              <a:t>新型毒品</a:t>
            </a:r>
            <a:endParaRPr kumimoji="0" lang="zh-CN" altLang="en-US" sz="2000" b="1" i="0" u="none" strike="noStrike" kern="1200" cap="all"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黑体" pitchFamily="49" charset="-122"/>
              <a:ea typeface="黑体" pitchFamily="49" charset="-122"/>
            </a:endParaRPr>
          </a:p>
        </p:txBody>
      </p:sp>
    </p:spTree>
    <p:extLst>
      <p:ext uri="{BB962C8B-B14F-4D97-AF65-F5344CB8AC3E}">
        <p14:creationId xmlns:p14="http://schemas.microsoft.com/office/powerpoint/2010/main" xmlns="" val="2608616602"/>
      </p:ext>
    </p:extLst>
  </p:cSld>
  <p:clrMapOvr>
    <a:masterClrMapping/>
  </p:clrMapOvr>
  <p:transition spd="med" advClick="0"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400" fill="hold"/>
                                        <p:tgtEl>
                                          <p:spTgt spid="29"/>
                                        </p:tgtEl>
                                        <p:attrNameLst>
                                          <p:attrName>ppt_x</p:attrName>
                                        </p:attrNameLst>
                                      </p:cBhvr>
                                      <p:tavLst>
                                        <p:tav tm="0">
                                          <p:val>
                                            <p:strVal val="0-#ppt_w/2"/>
                                          </p:val>
                                        </p:tav>
                                        <p:tav tm="100000">
                                          <p:val>
                                            <p:strVal val="#ppt_x"/>
                                          </p:val>
                                        </p:tav>
                                      </p:tavLst>
                                    </p:anim>
                                    <p:anim calcmode="lin" valueType="num">
                                      <p:cBhvr additive="base">
                                        <p:cTn id="8" dur="4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400" fill="hold"/>
                                        <p:tgtEl>
                                          <p:spTgt spid="6"/>
                                        </p:tgtEl>
                                        <p:attrNameLst>
                                          <p:attrName>ppt_x</p:attrName>
                                        </p:attrNameLst>
                                      </p:cBhvr>
                                      <p:tavLst>
                                        <p:tav tm="0">
                                          <p:val>
                                            <p:strVal val="0-#ppt_w/2"/>
                                          </p:val>
                                        </p:tav>
                                        <p:tav tm="100000">
                                          <p:val>
                                            <p:strVal val="#ppt_x"/>
                                          </p:val>
                                        </p:tav>
                                      </p:tavLst>
                                    </p:anim>
                                    <p:anim calcmode="lin" valueType="num">
                                      <p:cBhvr additive="base">
                                        <p:cTn id="13" dur="4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800"/>
                            </p:stCondLst>
                            <p:childTnLst>
                              <p:par>
                                <p:cTn id="15" presetID="16" presetClass="entr" presetSubtype="4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outHorizontal)">
                                      <p:cBhvr>
                                        <p:cTn id="17" dur="400"/>
                                        <p:tgtEl>
                                          <p:spTgt spid="9"/>
                                        </p:tgtEl>
                                      </p:cBhvr>
                                    </p:animEffect>
                                  </p:childTnLst>
                                </p:cTn>
                              </p:par>
                            </p:childTnLst>
                          </p:cTn>
                        </p:par>
                        <p:par>
                          <p:cTn id="18" fill="hold">
                            <p:stCondLst>
                              <p:cond delay="1200"/>
                            </p:stCondLst>
                            <p:childTnLst>
                              <p:par>
                                <p:cTn id="19" presetID="1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400"/>
                                        <p:tgtEl>
                                          <p:spTgt spid="2"/>
                                        </p:tgtEl>
                                        <p:attrNameLst>
                                          <p:attrName>ppt_x</p:attrName>
                                        </p:attrNameLst>
                                      </p:cBhvr>
                                      <p:tavLst>
                                        <p:tav tm="0">
                                          <p:val>
                                            <p:strVal val="#ppt_x-#ppt_w*1.125000"/>
                                          </p:val>
                                        </p:tav>
                                        <p:tav tm="100000">
                                          <p:val>
                                            <p:strVal val="#ppt_x"/>
                                          </p:val>
                                        </p:tav>
                                      </p:tavLst>
                                    </p:anim>
                                    <p:animEffect transition="in" filter="wipe(right)">
                                      <p:cBhvr>
                                        <p:cTn id="22" dur="400"/>
                                        <p:tgtEl>
                                          <p:spTgt spid="2"/>
                                        </p:tgtEl>
                                      </p:cBhvr>
                                    </p:animEffect>
                                  </p:childTnLst>
                                </p:cTn>
                              </p:par>
                            </p:childTnLst>
                          </p:cTn>
                        </p:par>
                        <p:par>
                          <p:cTn id="23" fill="hold">
                            <p:stCondLst>
                              <p:cond delay="1600"/>
                            </p:stCondLst>
                            <p:childTnLst>
                              <p:par>
                                <p:cTn id="24" presetID="12" presetClass="entr" presetSubtype="4"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400"/>
                                        <p:tgtEl>
                                          <p:spTgt spid="11"/>
                                        </p:tgtEl>
                                        <p:attrNameLst>
                                          <p:attrName>ppt_y</p:attrName>
                                        </p:attrNameLst>
                                      </p:cBhvr>
                                      <p:tavLst>
                                        <p:tav tm="0">
                                          <p:val>
                                            <p:strVal val="#ppt_y+#ppt_h*1.125000"/>
                                          </p:val>
                                        </p:tav>
                                        <p:tav tm="100000">
                                          <p:val>
                                            <p:strVal val="#ppt_y"/>
                                          </p:val>
                                        </p:tav>
                                      </p:tavLst>
                                    </p:anim>
                                    <p:animEffect transition="in" filter="wipe(up)">
                                      <p:cBhvr>
                                        <p:cTn id="27" dur="400"/>
                                        <p:tgtEl>
                                          <p:spTgt spid="11"/>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childTnLst>
                          </p:cTn>
                        </p:par>
                        <p:par>
                          <p:cTn id="34" fill="hold">
                            <p:stCondLst>
                              <p:cond delay="2500"/>
                            </p:stCondLst>
                            <p:childTnLst>
                              <p:par>
                                <p:cTn id="35" presetID="2" presetClass="entr" presetSubtype="2" fill="hold" nodeType="afterEffect">
                                  <p:stCondLst>
                                    <p:cond delay="0"/>
                                  </p:stCondLst>
                                  <p:childTnLst>
                                    <p:set>
                                      <p:cBhvr>
                                        <p:cTn id="36" dur="1" fill="hold">
                                          <p:stCondLst>
                                            <p:cond delay="0"/>
                                          </p:stCondLst>
                                        </p:cTn>
                                        <p:tgtEl>
                                          <p:spTgt spid="128"/>
                                        </p:tgtEl>
                                        <p:attrNameLst>
                                          <p:attrName>style.visibility</p:attrName>
                                        </p:attrNameLst>
                                      </p:cBhvr>
                                      <p:to>
                                        <p:strVal val="visible"/>
                                      </p:to>
                                    </p:set>
                                    <p:anim calcmode="lin" valueType="num">
                                      <p:cBhvr additive="base">
                                        <p:cTn id="37" dur="500" fill="hold"/>
                                        <p:tgtEl>
                                          <p:spTgt spid="128"/>
                                        </p:tgtEl>
                                        <p:attrNameLst>
                                          <p:attrName>ppt_x</p:attrName>
                                        </p:attrNameLst>
                                      </p:cBhvr>
                                      <p:tavLst>
                                        <p:tav tm="0">
                                          <p:val>
                                            <p:strVal val="1+#ppt_w/2"/>
                                          </p:val>
                                        </p:tav>
                                        <p:tav tm="100000">
                                          <p:val>
                                            <p:strVal val="#ppt_x"/>
                                          </p:val>
                                        </p:tav>
                                      </p:tavLst>
                                    </p:anim>
                                    <p:anim calcmode="lin" valueType="num">
                                      <p:cBhvr additive="base">
                                        <p:cTn id="38" dur="500" fill="hold"/>
                                        <p:tgtEl>
                                          <p:spTgt spid="128"/>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12" presetClass="entr" presetSubtype="8"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400"/>
                                        <p:tgtEl>
                                          <p:spTgt spid="3"/>
                                        </p:tgtEl>
                                        <p:attrNameLst>
                                          <p:attrName>ppt_x</p:attrName>
                                        </p:attrNameLst>
                                      </p:cBhvr>
                                      <p:tavLst>
                                        <p:tav tm="0">
                                          <p:val>
                                            <p:strVal val="#ppt_x-#ppt_w*1.125000"/>
                                          </p:val>
                                        </p:tav>
                                        <p:tav tm="100000">
                                          <p:val>
                                            <p:strVal val="#ppt_x"/>
                                          </p:val>
                                        </p:tav>
                                      </p:tavLst>
                                    </p:anim>
                                    <p:animEffect transition="in" filter="wipe(right)">
                                      <p:cBhvr>
                                        <p:cTn id="43" dur="400"/>
                                        <p:tgtEl>
                                          <p:spTgt spid="3"/>
                                        </p:tgtEl>
                                      </p:cBhvr>
                                    </p:animEffect>
                                  </p:childTnLst>
                                </p:cTn>
                              </p:par>
                            </p:childTnLst>
                          </p:cTn>
                        </p:par>
                        <p:par>
                          <p:cTn id="44" fill="hold">
                            <p:stCondLst>
                              <p:cond delay="3400"/>
                            </p:stCondLst>
                            <p:childTnLst>
                              <p:par>
                                <p:cTn id="45" presetID="12" presetClass="entr" presetSubtype="1"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400"/>
                                        <p:tgtEl>
                                          <p:spTgt spid="13"/>
                                        </p:tgtEl>
                                        <p:attrNameLst>
                                          <p:attrName>ppt_y</p:attrName>
                                        </p:attrNameLst>
                                      </p:cBhvr>
                                      <p:tavLst>
                                        <p:tav tm="0">
                                          <p:val>
                                            <p:strVal val="#ppt_y-#ppt_h*1.125000"/>
                                          </p:val>
                                        </p:tav>
                                        <p:tav tm="100000">
                                          <p:val>
                                            <p:strVal val="#ppt_y"/>
                                          </p:val>
                                        </p:tav>
                                      </p:tavLst>
                                    </p:anim>
                                    <p:animEffect transition="in" filter="wipe(down)">
                                      <p:cBhvr>
                                        <p:cTn id="48" dur="400"/>
                                        <p:tgtEl>
                                          <p:spTgt spid="13"/>
                                        </p:tgtEl>
                                      </p:cBhvr>
                                    </p:animEffect>
                                  </p:childTnLst>
                                </p:cTn>
                              </p:par>
                            </p:childTnLst>
                          </p:cTn>
                        </p:par>
                        <p:par>
                          <p:cTn id="49" fill="hold">
                            <p:stCondLst>
                              <p:cond delay="3800"/>
                            </p:stCondLst>
                            <p:childTnLst>
                              <p:par>
                                <p:cTn id="50" presetID="53" presetClass="entr" presetSubtype="16"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p:cTn id="52" dur="500" fill="hold"/>
                                        <p:tgtEl>
                                          <p:spTgt spid="41"/>
                                        </p:tgtEl>
                                        <p:attrNameLst>
                                          <p:attrName>ppt_w</p:attrName>
                                        </p:attrNameLst>
                                      </p:cBhvr>
                                      <p:tavLst>
                                        <p:tav tm="0">
                                          <p:val>
                                            <p:fltVal val="0"/>
                                          </p:val>
                                        </p:tav>
                                        <p:tav tm="100000">
                                          <p:val>
                                            <p:strVal val="#ppt_w"/>
                                          </p:val>
                                        </p:tav>
                                      </p:tavLst>
                                    </p:anim>
                                    <p:anim calcmode="lin" valueType="num">
                                      <p:cBhvr>
                                        <p:cTn id="53" dur="500" fill="hold"/>
                                        <p:tgtEl>
                                          <p:spTgt spid="41"/>
                                        </p:tgtEl>
                                        <p:attrNameLst>
                                          <p:attrName>ppt_h</p:attrName>
                                        </p:attrNameLst>
                                      </p:cBhvr>
                                      <p:tavLst>
                                        <p:tav tm="0">
                                          <p:val>
                                            <p:fltVal val="0"/>
                                          </p:val>
                                        </p:tav>
                                        <p:tav tm="100000">
                                          <p:val>
                                            <p:strVal val="#ppt_h"/>
                                          </p:val>
                                        </p:tav>
                                      </p:tavLst>
                                    </p:anim>
                                    <p:animEffect transition="in" filter="fade">
                                      <p:cBhvr>
                                        <p:cTn id="54" dur="500"/>
                                        <p:tgtEl>
                                          <p:spTgt spid="41"/>
                                        </p:tgtEl>
                                      </p:cBhvr>
                                    </p:animEffect>
                                  </p:childTnLst>
                                </p:cTn>
                              </p:par>
                            </p:childTnLst>
                          </p:cTn>
                        </p:par>
                        <p:par>
                          <p:cTn id="55" fill="hold">
                            <p:stCondLst>
                              <p:cond delay="4300"/>
                            </p:stCondLst>
                            <p:childTnLst>
                              <p:par>
                                <p:cTn id="56" presetID="2" presetClass="entr" presetSubtype="2" fill="hold" nodeType="afterEffect">
                                  <p:stCondLst>
                                    <p:cond delay="0"/>
                                  </p:stCondLst>
                                  <p:childTnLst>
                                    <p:set>
                                      <p:cBhvr>
                                        <p:cTn id="57" dur="1" fill="hold">
                                          <p:stCondLst>
                                            <p:cond delay="0"/>
                                          </p:stCondLst>
                                        </p:cTn>
                                        <p:tgtEl>
                                          <p:spTgt spid="134"/>
                                        </p:tgtEl>
                                        <p:attrNameLst>
                                          <p:attrName>style.visibility</p:attrName>
                                        </p:attrNameLst>
                                      </p:cBhvr>
                                      <p:to>
                                        <p:strVal val="visible"/>
                                      </p:to>
                                    </p:set>
                                    <p:anim calcmode="lin" valueType="num">
                                      <p:cBhvr additive="base">
                                        <p:cTn id="58" dur="500" fill="hold"/>
                                        <p:tgtEl>
                                          <p:spTgt spid="134"/>
                                        </p:tgtEl>
                                        <p:attrNameLst>
                                          <p:attrName>ppt_x</p:attrName>
                                        </p:attrNameLst>
                                      </p:cBhvr>
                                      <p:tavLst>
                                        <p:tav tm="0">
                                          <p:val>
                                            <p:strVal val="1+#ppt_w/2"/>
                                          </p:val>
                                        </p:tav>
                                        <p:tav tm="100000">
                                          <p:val>
                                            <p:strVal val="#ppt_x"/>
                                          </p:val>
                                        </p:tav>
                                      </p:tavLst>
                                    </p:anim>
                                    <p:anim calcmode="lin" valueType="num">
                                      <p:cBhvr additive="base">
                                        <p:cTn id="59" dur="500" fill="hold"/>
                                        <p:tgtEl>
                                          <p:spTgt spid="134"/>
                                        </p:tgtEl>
                                        <p:attrNameLst>
                                          <p:attrName>ppt_y</p:attrName>
                                        </p:attrNameLst>
                                      </p:cBhvr>
                                      <p:tavLst>
                                        <p:tav tm="0">
                                          <p:val>
                                            <p:strVal val="#ppt_y"/>
                                          </p:val>
                                        </p:tav>
                                        <p:tav tm="100000">
                                          <p:val>
                                            <p:strVal val="#ppt_y"/>
                                          </p:val>
                                        </p:tav>
                                      </p:tavLst>
                                    </p:anim>
                                  </p:childTnLst>
                                </p:cTn>
                              </p:par>
                            </p:childTnLst>
                          </p:cTn>
                        </p:par>
                        <p:par>
                          <p:cTn id="60" fill="hold">
                            <p:stCondLst>
                              <p:cond delay="4800"/>
                            </p:stCondLst>
                            <p:childTnLst>
                              <p:par>
                                <p:cTn id="61" presetID="12" presetClass="entr" presetSubtype="8" fill="hold" grpId="0"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400"/>
                                        <p:tgtEl>
                                          <p:spTgt spid="4"/>
                                        </p:tgtEl>
                                        <p:attrNameLst>
                                          <p:attrName>ppt_x</p:attrName>
                                        </p:attrNameLst>
                                      </p:cBhvr>
                                      <p:tavLst>
                                        <p:tav tm="0">
                                          <p:val>
                                            <p:strVal val="#ppt_x-#ppt_w*1.125000"/>
                                          </p:val>
                                        </p:tav>
                                        <p:tav tm="100000">
                                          <p:val>
                                            <p:strVal val="#ppt_x"/>
                                          </p:val>
                                        </p:tav>
                                      </p:tavLst>
                                    </p:anim>
                                    <p:animEffect transition="in" filter="wipe(right)">
                                      <p:cBhvr>
                                        <p:cTn id="64" dur="400"/>
                                        <p:tgtEl>
                                          <p:spTgt spid="4"/>
                                        </p:tgtEl>
                                      </p:cBhvr>
                                    </p:animEffect>
                                  </p:childTnLst>
                                </p:cTn>
                              </p:par>
                            </p:childTnLst>
                          </p:cTn>
                        </p:par>
                        <p:par>
                          <p:cTn id="65" fill="hold">
                            <p:stCondLst>
                              <p:cond delay="5200"/>
                            </p:stCondLst>
                            <p:childTnLst>
                              <p:par>
                                <p:cTn id="66" presetID="12" presetClass="entr" presetSubtype="4" fill="hold"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400"/>
                                        <p:tgtEl>
                                          <p:spTgt spid="10"/>
                                        </p:tgtEl>
                                        <p:attrNameLst>
                                          <p:attrName>ppt_y</p:attrName>
                                        </p:attrNameLst>
                                      </p:cBhvr>
                                      <p:tavLst>
                                        <p:tav tm="0">
                                          <p:val>
                                            <p:strVal val="#ppt_y+#ppt_h*1.125000"/>
                                          </p:val>
                                        </p:tav>
                                        <p:tav tm="100000">
                                          <p:val>
                                            <p:strVal val="#ppt_y"/>
                                          </p:val>
                                        </p:tav>
                                      </p:tavLst>
                                    </p:anim>
                                    <p:animEffect transition="in" filter="wipe(up)">
                                      <p:cBhvr>
                                        <p:cTn id="69" dur="400"/>
                                        <p:tgtEl>
                                          <p:spTgt spid="10"/>
                                        </p:tgtEl>
                                      </p:cBhvr>
                                    </p:animEffect>
                                  </p:childTnLst>
                                </p:cTn>
                              </p:par>
                            </p:childTnLst>
                          </p:cTn>
                        </p:par>
                        <p:par>
                          <p:cTn id="70" fill="hold">
                            <p:stCondLst>
                              <p:cond delay="5600"/>
                            </p:stCondLst>
                            <p:childTnLst>
                              <p:par>
                                <p:cTn id="71" presetID="53" presetClass="entr" presetSubtype="16" fill="hold"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500" fill="hold"/>
                                        <p:tgtEl>
                                          <p:spTgt spid="48"/>
                                        </p:tgtEl>
                                        <p:attrNameLst>
                                          <p:attrName>ppt_w</p:attrName>
                                        </p:attrNameLst>
                                      </p:cBhvr>
                                      <p:tavLst>
                                        <p:tav tm="0">
                                          <p:val>
                                            <p:fltVal val="0"/>
                                          </p:val>
                                        </p:tav>
                                        <p:tav tm="100000">
                                          <p:val>
                                            <p:strVal val="#ppt_w"/>
                                          </p:val>
                                        </p:tav>
                                      </p:tavLst>
                                    </p:anim>
                                    <p:anim calcmode="lin" valueType="num">
                                      <p:cBhvr>
                                        <p:cTn id="74" dur="500" fill="hold"/>
                                        <p:tgtEl>
                                          <p:spTgt spid="48"/>
                                        </p:tgtEl>
                                        <p:attrNameLst>
                                          <p:attrName>ppt_h</p:attrName>
                                        </p:attrNameLst>
                                      </p:cBhvr>
                                      <p:tavLst>
                                        <p:tav tm="0">
                                          <p:val>
                                            <p:fltVal val="0"/>
                                          </p:val>
                                        </p:tav>
                                        <p:tav tm="100000">
                                          <p:val>
                                            <p:strVal val="#ppt_h"/>
                                          </p:val>
                                        </p:tav>
                                      </p:tavLst>
                                    </p:anim>
                                    <p:animEffect transition="in" filter="fade">
                                      <p:cBhvr>
                                        <p:cTn id="75" dur="500"/>
                                        <p:tgtEl>
                                          <p:spTgt spid="48"/>
                                        </p:tgtEl>
                                      </p:cBhvr>
                                    </p:animEffect>
                                  </p:childTnLst>
                                </p:cTn>
                              </p:par>
                            </p:childTnLst>
                          </p:cTn>
                        </p:par>
                        <p:par>
                          <p:cTn id="76" fill="hold">
                            <p:stCondLst>
                              <p:cond delay="6100"/>
                            </p:stCondLst>
                            <p:childTnLst>
                              <p:par>
                                <p:cTn id="77" presetID="2" presetClass="entr" presetSubtype="2" fill="hold" nodeType="afterEffect">
                                  <p:stCondLst>
                                    <p:cond delay="0"/>
                                  </p:stCondLst>
                                  <p:childTnLst>
                                    <p:set>
                                      <p:cBhvr>
                                        <p:cTn id="78" dur="1" fill="hold">
                                          <p:stCondLst>
                                            <p:cond delay="0"/>
                                          </p:stCondLst>
                                        </p:cTn>
                                        <p:tgtEl>
                                          <p:spTgt spid="140"/>
                                        </p:tgtEl>
                                        <p:attrNameLst>
                                          <p:attrName>style.visibility</p:attrName>
                                        </p:attrNameLst>
                                      </p:cBhvr>
                                      <p:to>
                                        <p:strVal val="visible"/>
                                      </p:to>
                                    </p:set>
                                    <p:anim calcmode="lin" valueType="num">
                                      <p:cBhvr additive="base">
                                        <p:cTn id="79" dur="500" fill="hold"/>
                                        <p:tgtEl>
                                          <p:spTgt spid="140"/>
                                        </p:tgtEl>
                                        <p:attrNameLst>
                                          <p:attrName>ppt_x</p:attrName>
                                        </p:attrNameLst>
                                      </p:cBhvr>
                                      <p:tavLst>
                                        <p:tav tm="0">
                                          <p:val>
                                            <p:strVal val="1+#ppt_w/2"/>
                                          </p:val>
                                        </p:tav>
                                        <p:tav tm="100000">
                                          <p:val>
                                            <p:strVal val="#ppt_x"/>
                                          </p:val>
                                        </p:tav>
                                      </p:tavLst>
                                    </p:anim>
                                    <p:anim calcmode="lin" valueType="num">
                                      <p:cBhvr additive="base">
                                        <p:cTn id="80" dur="500" fill="hold"/>
                                        <p:tgtEl>
                                          <p:spTgt spid="140"/>
                                        </p:tgtEl>
                                        <p:attrNameLst>
                                          <p:attrName>ppt_y</p:attrName>
                                        </p:attrNameLst>
                                      </p:cBhvr>
                                      <p:tavLst>
                                        <p:tav tm="0">
                                          <p:val>
                                            <p:strVal val="#ppt_y"/>
                                          </p:val>
                                        </p:tav>
                                        <p:tav tm="100000">
                                          <p:val>
                                            <p:strVal val="#ppt_y"/>
                                          </p:val>
                                        </p:tav>
                                      </p:tavLst>
                                    </p:anim>
                                  </p:childTnLst>
                                </p:cTn>
                              </p:par>
                            </p:childTnLst>
                          </p:cTn>
                        </p:par>
                        <p:par>
                          <p:cTn id="81" fill="hold">
                            <p:stCondLst>
                              <p:cond delay="6600"/>
                            </p:stCondLst>
                            <p:childTnLst>
                              <p:par>
                                <p:cTn id="82" presetID="12" presetClass="entr" presetSubtype="8" fill="hold" grpId="0" nodeType="afterEffect">
                                  <p:stCondLst>
                                    <p:cond delay="0"/>
                                  </p:stCondLst>
                                  <p:childTnLst>
                                    <p:set>
                                      <p:cBhvr>
                                        <p:cTn id="83" dur="1" fill="hold">
                                          <p:stCondLst>
                                            <p:cond delay="0"/>
                                          </p:stCondLst>
                                        </p:cTn>
                                        <p:tgtEl>
                                          <p:spTgt spid="5"/>
                                        </p:tgtEl>
                                        <p:attrNameLst>
                                          <p:attrName>style.visibility</p:attrName>
                                        </p:attrNameLst>
                                      </p:cBhvr>
                                      <p:to>
                                        <p:strVal val="visible"/>
                                      </p:to>
                                    </p:set>
                                    <p:anim calcmode="lin" valueType="num">
                                      <p:cBhvr additive="base">
                                        <p:cTn id="84" dur="400"/>
                                        <p:tgtEl>
                                          <p:spTgt spid="5"/>
                                        </p:tgtEl>
                                        <p:attrNameLst>
                                          <p:attrName>ppt_x</p:attrName>
                                        </p:attrNameLst>
                                      </p:cBhvr>
                                      <p:tavLst>
                                        <p:tav tm="0">
                                          <p:val>
                                            <p:strVal val="#ppt_x-#ppt_w*1.125000"/>
                                          </p:val>
                                        </p:tav>
                                        <p:tav tm="100000">
                                          <p:val>
                                            <p:strVal val="#ppt_x"/>
                                          </p:val>
                                        </p:tav>
                                      </p:tavLst>
                                    </p:anim>
                                    <p:animEffect transition="in" filter="wipe(right)">
                                      <p:cBhvr>
                                        <p:cTn id="85" dur="400"/>
                                        <p:tgtEl>
                                          <p:spTgt spid="5"/>
                                        </p:tgtEl>
                                      </p:cBhvr>
                                    </p:animEffect>
                                  </p:childTnLst>
                                </p:cTn>
                              </p:par>
                            </p:childTnLst>
                          </p:cTn>
                        </p:par>
                        <p:par>
                          <p:cTn id="86" fill="hold">
                            <p:stCondLst>
                              <p:cond delay="7000"/>
                            </p:stCondLst>
                            <p:childTnLst>
                              <p:par>
                                <p:cTn id="87" presetID="12" presetClass="entr" presetSubtype="1" fill="hold" nodeType="after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additive="base">
                                        <p:cTn id="89" dur="400"/>
                                        <p:tgtEl>
                                          <p:spTgt spid="12"/>
                                        </p:tgtEl>
                                        <p:attrNameLst>
                                          <p:attrName>ppt_y</p:attrName>
                                        </p:attrNameLst>
                                      </p:cBhvr>
                                      <p:tavLst>
                                        <p:tav tm="0">
                                          <p:val>
                                            <p:strVal val="#ppt_y-#ppt_h*1.125000"/>
                                          </p:val>
                                        </p:tav>
                                        <p:tav tm="100000">
                                          <p:val>
                                            <p:strVal val="#ppt_y"/>
                                          </p:val>
                                        </p:tav>
                                      </p:tavLst>
                                    </p:anim>
                                    <p:animEffect transition="in" filter="wipe(down)">
                                      <p:cBhvr>
                                        <p:cTn id="90" dur="400"/>
                                        <p:tgtEl>
                                          <p:spTgt spid="12"/>
                                        </p:tgtEl>
                                      </p:cBhvr>
                                    </p:animEffect>
                                  </p:childTnLst>
                                </p:cTn>
                              </p:par>
                            </p:childTnLst>
                          </p:cTn>
                        </p:par>
                        <p:par>
                          <p:cTn id="91" fill="hold">
                            <p:stCondLst>
                              <p:cond delay="7400"/>
                            </p:stCondLst>
                            <p:childTnLst>
                              <p:par>
                                <p:cTn id="92" presetID="53" presetClass="entr" presetSubtype="16" fill="hold" nodeType="afterEffect">
                                  <p:stCondLst>
                                    <p:cond delay="0"/>
                                  </p:stCondLst>
                                  <p:childTnLst>
                                    <p:set>
                                      <p:cBhvr>
                                        <p:cTn id="93" dur="1" fill="hold">
                                          <p:stCondLst>
                                            <p:cond delay="0"/>
                                          </p:stCondLst>
                                        </p:cTn>
                                        <p:tgtEl>
                                          <p:spTgt spid="56"/>
                                        </p:tgtEl>
                                        <p:attrNameLst>
                                          <p:attrName>style.visibility</p:attrName>
                                        </p:attrNameLst>
                                      </p:cBhvr>
                                      <p:to>
                                        <p:strVal val="visible"/>
                                      </p:to>
                                    </p:set>
                                    <p:anim calcmode="lin" valueType="num">
                                      <p:cBhvr>
                                        <p:cTn id="94" dur="500" fill="hold"/>
                                        <p:tgtEl>
                                          <p:spTgt spid="56"/>
                                        </p:tgtEl>
                                        <p:attrNameLst>
                                          <p:attrName>ppt_w</p:attrName>
                                        </p:attrNameLst>
                                      </p:cBhvr>
                                      <p:tavLst>
                                        <p:tav tm="0">
                                          <p:val>
                                            <p:fltVal val="0"/>
                                          </p:val>
                                        </p:tav>
                                        <p:tav tm="100000">
                                          <p:val>
                                            <p:strVal val="#ppt_w"/>
                                          </p:val>
                                        </p:tav>
                                      </p:tavLst>
                                    </p:anim>
                                    <p:anim calcmode="lin" valueType="num">
                                      <p:cBhvr>
                                        <p:cTn id="95" dur="500" fill="hold"/>
                                        <p:tgtEl>
                                          <p:spTgt spid="56"/>
                                        </p:tgtEl>
                                        <p:attrNameLst>
                                          <p:attrName>ppt_h</p:attrName>
                                        </p:attrNameLst>
                                      </p:cBhvr>
                                      <p:tavLst>
                                        <p:tav tm="0">
                                          <p:val>
                                            <p:fltVal val="0"/>
                                          </p:val>
                                        </p:tav>
                                        <p:tav tm="100000">
                                          <p:val>
                                            <p:strVal val="#ppt_h"/>
                                          </p:val>
                                        </p:tav>
                                      </p:tavLst>
                                    </p:anim>
                                    <p:animEffect transition="in" filter="fade">
                                      <p:cBhvr>
                                        <p:cTn id="96" dur="500"/>
                                        <p:tgtEl>
                                          <p:spTgt spid="56"/>
                                        </p:tgtEl>
                                      </p:cBhvr>
                                    </p:animEffect>
                                  </p:childTnLst>
                                </p:cTn>
                              </p:par>
                            </p:childTnLst>
                          </p:cTn>
                        </p:par>
                        <p:par>
                          <p:cTn id="97" fill="hold">
                            <p:stCondLst>
                              <p:cond delay="7900"/>
                            </p:stCondLst>
                            <p:childTnLst>
                              <p:par>
                                <p:cTn id="98" presetID="2" presetClass="entr" presetSubtype="2" fill="hold" nodeType="afterEffect">
                                  <p:stCondLst>
                                    <p:cond delay="0"/>
                                  </p:stCondLst>
                                  <p:childTnLst>
                                    <p:set>
                                      <p:cBhvr>
                                        <p:cTn id="99" dur="1" fill="hold">
                                          <p:stCondLst>
                                            <p:cond delay="0"/>
                                          </p:stCondLst>
                                        </p:cTn>
                                        <p:tgtEl>
                                          <p:spTgt spid="146"/>
                                        </p:tgtEl>
                                        <p:attrNameLst>
                                          <p:attrName>style.visibility</p:attrName>
                                        </p:attrNameLst>
                                      </p:cBhvr>
                                      <p:to>
                                        <p:strVal val="visible"/>
                                      </p:to>
                                    </p:set>
                                    <p:anim calcmode="lin" valueType="num">
                                      <p:cBhvr additive="base">
                                        <p:cTn id="100" dur="500" fill="hold"/>
                                        <p:tgtEl>
                                          <p:spTgt spid="146"/>
                                        </p:tgtEl>
                                        <p:attrNameLst>
                                          <p:attrName>ppt_x</p:attrName>
                                        </p:attrNameLst>
                                      </p:cBhvr>
                                      <p:tavLst>
                                        <p:tav tm="0">
                                          <p:val>
                                            <p:strVal val="1+#ppt_w/2"/>
                                          </p:val>
                                        </p:tav>
                                        <p:tav tm="100000">
                                          <p:val>
                                            <p:strVal val="#ppt_x"/>
                                          </p:val>
                                        </p:tav>
                                      </p:tavLst>
                                    </p:anim>
                                    <p:anim calcmode="lin" valueType="num">
                                      <p:cBhvr additive="base">
                                        <p:cTn id="101" dur="500" fill="hold"/>
                                        <p:tgtEl>
                                          <p:spTgt spid="146"/>
                                        </p:tgtEl>
                                        <p:attrNameLst>
                                          <p:attrName>ppt_y</p:attrName>
                                        </p:attrNameLst>
                                      </p:cBhvr>
                                      <p:tavLst>
                                        <p:tav tm="0">
                                          <p:val>
                                            <p:strVal val="#ppt_y"/>
                                          </p:val>
                                        </p:tav>
                                        <p:tav tm="100000">
                                          <p:val>
                                            <p:strVal val="#ppt_y"/>
                                          </p:val>
                                        </p:tav>
                                      </p:tavLst>
                                    </p:anim>
                                  </p:childTnLst>
                                </p:cTn>
                              </p:par>
                            </p:childTnLst>
                          </p:cTn>
                        </p:par>
                        <p:par>
                          <p:cTn id="102" fill="hold">
                            <p:stCondLst>
                              <p:cond delay="8400"/>
                            </p:stCondLst>
                            <p:childTnLst>
                              <p:par>
                                <p:cTn id="103" presetID="12" presetClass="entr" presetSubtype="8" fill="hold" grpId="0" nodeType="afterEffect">
                                  <p:stCondLst>
                                    <p:cond delay="0"/>
                                  </p:stCondLst>
                                  <p:childTnLst>
                                    <p:set>
                                      <p:cBhvr>
                                        <p:cTn id="104" dur="1" fill="hold">
                                          <p:stCondLst>
                                            <p:cond delay="0"/>
                                          </p:stCondLst>
                                        </p:cTn>
                                        <p:tgtEl>
                                          <p:spTgt spid="64"/>
                                        </p:tgtEl>
                                        <p:attrNameLst>
                                          <p:attrName>style.visibility</p:attrName>
                                        </p:attrNameLst>
                                      </p:cBhvr>
                                      <p:to>
                                        <p:strVal val="visible"/>
                                      </p:to>
                                    </p:set>
                                    <p:anim calcmode="lin" valueType="num">
                                      <p:cBhvr additive="base">
                                        <p:cTn id="105" dur="400"/>
                                        <p:tgtEl>
                                          <p:spTgt spid="64"/>
                                        </p:tgtEl>
                                        <p:attrNameLst>
                                          <p:attrName>ppt_x</p:attrName>
                                        </p:attrNameLst>
                                      </p:cBhvr>
                                      <p:tavLst>
                                        <p:tav tm="0">
                                          <p:val>
                                            <p:strVal val="#ppt_x-#ppt_w*1.125000"/>
                                          </p:val>
                                        </p:tav>
                                        <p:tav tm="100000">
                                          <p:val>
                                            <p:strVal val="#ppt_x"/>
                                          </p:val>
                                        </p:tav>
                                      </p:tavLst>
                                    </p:anim>
                                    <p:animEffect transition="in" filter="wipe(right)">
                                      <p:cBhvr>
                                        <p:cTn id="106" dur="400"/>
                                        <p:tgtEl>
                                          <p:spTgt spid="64"/>
                                        </p:tgtEl>
                                      </p:cBhvr>
                                    </p:animEffect>
                                  </p:childTnLst>
                                </p:cTn>
                              </p:par>
                            </p:childTnLst>
                          </p:cTn>
                        </p:par>
                        <p:par>
                          <p:cTn id="107" fill="hold">
                            <p:stCondLst>
                              <p:cond delay="8800"/>
                            </p:stCondLst>
                            <p:childTnLst>
                              <p:par>
                                <p:cTn id="108" presetID="12" presetClass="entr" presetSubtype="4" fill="hold" nodeType="afterEffect">
                                  <p:stCondLst>
                                    <p:cond delay="0"/>
                                  </p:stCondLst>
                                  <p:childTnLst>
                                    <p:set>
                                      <p:cBhvr>
                                        <p:cTn id="109" dur="1" fill="hold">
                                          <p:stCondLst>
                                            <p:cond delay="0"/>
                                          </p:stCondLst>
                                        </p:cTn>
                                        <p:tgtEl>
                                          <p:spTgt spid="65"/>
                                        </p:tgtEl>
                                        <p:attrNameLst>
                                          <p:attrName>style.visibility</p:attrName>
                                        </p:attrNameLst>
                                      </p:cBhvr>
                                      <p:to>
                                        <p:strVal val="visible"/>
                                      </p:to>
                                    </p:set>
                                    <p:anim calcmode="lin" valueType="num">
                                      <p:cBhvr additive="base">
                                        <p:cTn id="110" dur="400"/>
                                        <p:tgtEl>
                                          <p:spTgt spid="65"/>
                                        </p:tgtEl>
                                        <p:attrNameLst>
                                          <p:attrName>ppt_y</p:attrName>
                                        </p:attrNameLst>
                                      </p:cBhvr>
                                      <p:tavLst>
                                        <p:tav tm="0">
                                          <p:val>
                                            <p:strVal val="#ppt_y+#ppt_h*1.125000"/>
                                          </p:val>
                                        </p:tav>
                                        <p:tav tm="100000">
                                          <p:val>
                                            <p:strVal val="#ppt_y"/>
                                          </p:val>
                                        </p:tav>
                                      </p:tavLst>
                                    </p:anim>
                                    <p:animEffect transition="in" filter="wipe(up)">
                                      <p:cBhvr>
                                        <p:cTn id="111" dur="400"/>
                                        <p:tgtEl>
                                          <p:spTgt spid="65"/>
                                        </p:tgtEl>
                                      </p:cBhvr>
                                    </p:animEffect>
                                  </p:childTnLst>
                                </p:cTn>
                              </p:par>
                            </p:childTnLst>
                          </p:cTn>
                        </p:par>
                        <p:par>
                          <p:cTn id="112" fill="hold">
                            <p:stCondLst>
                              <p:cond delay="9200"/>
                            </p:stCondLst>
                            <p:childTnLst>
                              <p:par>
                                <p:cTn id="113" presetID="53" presetClass="entr" presetSubtype="16" fill="hold" nodeType="afterEffect">
                                  <p:stCondLst>
                                    <p:cond delay="0"/>
                                  </p:stCondLst>
                                  <p:childTnLst>
                                    <p:set>
                                      <p:cBhvr>
                                        <p:cTn id="114" dur="1" fill="hold">
                                          <p:stCondLst>
                                            <p:cond delay="0"/>
                                          </p:stCondLst>
                                        </p:cTn>
                                        <p:tgtEl>
                                          <p:spTgt spid="66"/>
                                        </p:tgtEl>
                                        <p:attrNameLst>
                                          <p:attrName>style.visibility</p:attrName>
                                        </p:attrNameLst>
                                      </p:cBhvr>
                                      <p:to>
                                        <p:strVal val="visible"/>
                                      </p:to>
                                    </p:set>
                                    <p:anim calcmode="lin" valueType="num">
                                      <p:cBhvr>
                                        <p:cTn id="115" dur="500" fill="hold"/>
                                        <p:tgtEl>
                                          <p:spTgt spid="66"/>
                                        </p:tgtEl>
                                        <p:attrNameLst>
                                          <p:attrName>ppt_w</p:attrName>
                                        </p:attrNameLst>
                                      </p:cBhvr>
                                      <p:tavLst>
                                        <p:tav tm="0">
                                          <p:val>
                                            <p:fltVal val="0"/>
                                          </p:val>
                                        </p:tav>
                                        <p:tav tm="100000">
                                          <p:val>
                                            <p:strVal val="#ppt_w"/>
                                          </p:val>
                                        </p:tav>
                                      </p:tavLst>
                                    </p:anim>
                                    <p:anim calcmode="lin" valueType="num">
                                      <p:cBhvr>
                                        <p:cTn id="116" dur="500" fill="hold"/>
                                        <p:tgtEl>
                                          <p:spTgt spid="66"/>
                                        </p:tgtEl>
                                        <p:attrNameLst>
                                          <p:attrName>ppt_h</p:attrName>
                                        </p:attrNameLst>
                                      </p:cBhvr>
                                      <p:tavLst>
                                        <p:tav tm="0">
                                          <p:val>
                                            <p:fltVal val="0"/>
                                          </p:val>
                                        </p:tav>
                                        <p:tav tm="100000">
                                          <p:val>
                                            <p:strVal val="#ppt_h"/>
                                          </p:val>
                                        </p:tav>
                                      </p:tavLst>
                                    </p:anim>
                                    <p:animEffect transition="in" filter="fade">
                                      <p:cBhvr>
                                        <p:cTn id="117" dur="500"/>
                                        <p:tgtEl>
                                          <p:spTgt spid="66"/>
                                        </p:tgtEl>
                                      </p:cBhvr>
                                    </p:animEffect>
                                  </p:childTnLst>
                                </p:cTn>
                              </p:par>
                            </p:childTnLst>
                          </p:cTn>
                        </p:par>
                        <p:par>
                          <p:cTn id="118" fill="hold">
                            <p:stCondLst>
                              <p:cond delay="9700"/>
                            </p:stCondLst>
                            <p:childTnLst>
                              <p:par>
                                <p:cTn id="119" presetID="2" presetClass="entr" presetSubtype="4" fill="hold" nodeType="afterEffect">
                                  <p:stCondLst>
                                    <p:cond delay="0"/>
                                  </p:stCondLst>
                                  <p:childTnLst>
                                    <p:set>
                                      <p:cBhvr>
                                        <p:cTn id="120" dur="1" fill="hold">
                                          <p:stCondLst>
                                            <p:cond delay="0"/>
                                          </p:stCondLst>
                                        </p:cTn>
                                        <p:tgtEl>
                                          <p:spTgt spid="152"/>
                                        </p:tgtEl>
                                        <p:attrNameLst>
                                          <p:attrName>style.visibility</p:attrName>
                                        </p:attrNameLst>
                                      </p:cBhvr>
                                      <p:to>
                                        <p:strVal val="visible"/>
                                      </p:to>
                                    </p:set>
                                    <p:anim calcmode="lin" valueType="num">
                                      <p:cBhvr additive="base">
                                        <p:cTn id="121" dur="500" fill="hold"/>
                                        <p:tgtEl>
                                          <p:spTgt spid="152"/>
                                        </p:tgtEl>
                                        <p:attrNameLst>
                                          <p:attrName>ppt_x</p:attrName>
                                        </p:attrNameLst>
                                      </p:cBhvr>
                                      <p:tavLst>
                                        <p:tav tm="0">
                                          <p:val>
                                            <p:strVal val="#ppt_x"/>
                                          </p:val>
                                        </p:tav>
                                        <p:tav tm="100000">
                                          <p:val>
                                            <p:strVal val="#ppt_x"/>
                                          </p:val>
                                        </p:tav>
                                      </p:tavLst>
                                    </p:anim>
                                    <p:anim calcmode="lin" valueType="num">
                                      <p:cBhvr additive="base">
                                        <p:cTn id="122" dur="500" fill="hold"/>
                                        <p:tgtEl>
                                          <p:spTgt spid="152"/>
                                        </p:tgtEl>
                                        <p:attrNameLst>
                                          <p:attrName>ppt_y</p:attrName>
                                        </p:attrNameLst>
                                      </p:cBhvr>
                                      <p:tavLst>
                                        <p:tav tm="0">
                                          <p:val>
                                            <p:strVal val="1+#ppt_h/2"/>
                                          </p:val>
                                        </p:tav>
                                        <p:tav tm="100000">
                                          <p:val>
                                            <p:strVal val="#ppt_y"/>
                                          </p:val>
                                        </p:tav>
                                      </p:tavLst>
                                    </p:anim>
                                  </p:childTnLst>
                                </p:cTn>
                              </p:par>
                            </p:childTnLst>
                          </p:cTn>
                        </p:par>
                        <p:par>
                          <p:cTn id="123" fill="hold">
                            <p:stCondLst>
                              <p:cond delay="10200"/>
                            </p:stCondLst>
                            <p:childTnLst>
                              <p:par>
                                <p:cTn id="124" presetID="12" presetClass="entr" presetSubtype="8" fill="hold" grpId="0" nodeType="afterEffect">
                                  <p:stCondLst>
                                    <p:cond delay="0"/>
                                  </p:stCondLst>
                                  <p:childTnLst>
                                    <p:set>
                                      <p:cBhvr>
                                        <p:cTn id="125" dur="1" fill="hold">
                                          <p:stCondLst>
                                            <p:cond delay="0"/>
                                          </p:stCondLst>
                                        </p:cTn>
                                        <p:tgtEl>
                                          <p:spTgt spid="74"/>
                                        </p:tgtEl>
                                        <p:attrNameLst>
                                          <p:attrName>style.visibility</p:attrName>
                                        </p:attrNameLst>
                                      </p:cBhvr>
                                      <p:to>
                                        <p:strVal val="visible"/>
                                      </p:to>
                                    </p:set>
                                    <p:anim calcmode="lin" valueType="num">
                                      <p:cBhvr additive="base">
                                        <p:cTn id="126" dur="400"/>
                                        <p:tgtEl>
                                          <p:spTgt spid="74"/>
                                        </p:tgtEl>
                                        <p:attrNameLst>
                                          <p:attrName>ppt_x</p:attrName>
                                        </p:attrNameLst>
                                      </p:cBhvr>
                                      <p:tavLst>
                                        <p:tav tm="0">
                                          <p:val>
                                            <p:strVal val="#ppt_x-#ppt_w*1.125000"/>
                                          </p:val>
                                        </p:tav>
                                        <p:tav tm="100000">
                                          <p:val>
                                            <p:strVal val="#ppt_x"/>
                                          </p:val>
                                        </p:tav>
                                      </p:tavLst>
                                    </p:anim>
                                    <p:animEffect transition="in" filter="wipe(right)">
                                      <p:cBhvr>
                                        <p:cTn id="127" dur="400"/>
                                        <p:tgtEl>
                                          <p:spTgt spid="74"/>
                                        </p:tgtEl>
                                      </p:cBhvr>
                                    </p:animEffect>
                                  </p:childTnLst>
                                </p:cTn>
                              </p:par>
                            </p:childTnLst>
                          </p:cTn>
                        </p:par>
                        <p:par>
                          <p:cTn id="128" fill="hold">
                            <p:stCondLst>
                              <p:cond delay="10600"/>
                            </p:stCondLst>
                            <p:childTnLst>
                              <p:par>
                                <p:cTn id="129" presetID="12" presetClass="entr" presetSubtype="1" fill="hold" nodeType="afterEffect">
                                  <p:stCondLst>
                                    <p:cond delay="0"/>
                                  </p:stCondLst>
                                  <p:childTnLst>
                                    <p:set>
                                      <p:cBhvr>
                                        <p:cTn id="130" dur="1" fill="hold">
                                          <p:stCondLst>
                                            <p:cond delay="0"/>
                                          </p:stCondLst>
                                        </p:cTn>
                                        <p:tgtEl>
                                          <p:spTgt spid="75"/>
                                        </p:tgtEl>
                                        <p:attrNameLst>
                                          <p:attrName>style.visibility</p:attrName>
                                        </p:attrNameLst>
                                      </p:cBhvr>
                                      <p:to>
                                        <p:strVal val="visible"/>
                                      </p:to>
                                    </p:set>
                                    <p:anim calcmode="lin" valueType="num">
                                      <p:cBhvr additive="base">
                                        <p:cTn id="131" dur="400"/>
                                        <p:tgtEl>
                                          <p:spTgt spid="75"/>
                                        </p:tgtEl>
                                        <p:attrNameLst>
                                          <p:attrName>ppt_y</p:attrName>
                                        </p:attrNameLst>
                                      </p:cBhvr>
                                      <p:tavLst>
                                        <p:tav tm="0">
                                          <p:val>
                                            <p:strVal val="#ppt_y-#ppt_h*1.125000"/>
                                          </p:val>
                                        </p:tav>
                                        <p:tav tm="100000">
                                          <p:val>
                                            <p:strVal val="#ppt_y"/>
                                          </p:val>
                                        </p:tav>
                                      </p:tavLst>
                                    </p:anim>
                                    <p:animEffect transition="in" filter="wipe(down)">
                                      <p:cBhvr>
                                        <p:cTn id="132" dur="400"/>
                                        <p:tgtEl>
                                          <p:spTgt spid="75"/>
                                        </p:tgtEl>
                                      </p:cBhvr>
                                    </p:animEffect>
                                  </p:childTnLst>
                                </p:cTn>
                              </p:par>
                            </p:childTnLst>
                          </p:cTn>
                        </p:par>
                        <p:par>
                          <p:cTn id="133" fill="hold">
                            <p:stCondLst>
                              <p:cond delay="11000"/>
                            </p:stCondLst>
                            <p:childTnLst>
                              <p:par>
                                <p:cTn id="134" presetID="53" presetClass="entr" presetSubtype="16" fill="hold" nodeType="afterEffect">
                                  <p:stCondLst>
                                    <p:cond delay="0"/>
                                  </p:stCondLst>
                                  <p:childTnLst>
                                    <p:set>
                                      <p:cBhvr>
                                        <p:cTn id="135" dur="1" fill="hold">
                                          <p:stCondLst>
                                            <p:cond delay="0"/>
                                          </p:stCondLst>
                                        </p:cTn>
                                        <p:tgtEl>
                                          <p:spTgt spid="76"/>
                                        </p:tgtEl>
                                        <p:attrNameLst>
                                          <p:attrName>style.visibility</p:attrName>
                                        </p:attrNameLst>
                                      </p:cBhvr>
                                      <p:to>
                                        <p:strVal val="visible"/>
                                      </p:to>
                                    </p:set>
                                    <p:anim calcmode="lin" valueType="num">
                                      <p:cBhvr>
                                        <p:cTn id="136" dur="500" fill="hold"/>
                                        <p:tgtEl>
                                          <p:spTgt spid="76"/>
                                        </p:tgtEl>
                                        <p:attrNameLst>
                                          <p:attrName>ppt_w</p:attrName>
                                        </p:attrNameLst>
                                      </p:cBhvr>
                                      <p:tavLst>
                                        <p:tav tm="0">
                                          <p:val>
                                            <p:fltVal val="0"/>
                                          </p:val>
                                        </p:tav>
                                        <p:tav tm="100000">
                                          <p:val>
                                            <p:strVal val="#ppt_w"/>
                                          </p:val>
                                        </p:tav>
                                      </p:tavLst>
                                    </p:anim>
                                    <p:anim calcmode="lin" valueType="num">
                                      <p:cBhvr>
                                        <p:cTn id="137" dur="500" fill="hold"/>
                                        <p:tgtEl>
                                          <p:spTgt spid="76"/>
                                        </p:tgtEl>
                                        <p:attrNameLst>
                                          <p:attrName>ppt_h</p:attrName>
                                        </p:attrNameLst>
                                      </p:cBhvr>
                                      <p:tavLst>
                                        <p:tav tm="0">
                                          <p:val>
                                            <p:fltVal val="0"/>
                                          </p:val>
                                        </p:tav>
                                        <p:tav tm="100000">
                                          <p:val>
                                            <p:strVal val="#ppt_h"/>
                                          </p:val>
                                        </p:tav>
                                      </p:tavLst>
                                    </p:anim>
                                    <p:animEffect transition="in" filter="fade">
                                      <p:cBhvr>
                                        <p:cTn id="138" dur="500"/>
                                        <p:tgtEl>
                                          <p:spTgt spid="76"/>
                                        </p:tgtEl>
                                      </p:cBhvr>
                                    </p:animEffect>
                                  </p:childTnLst>
                                </p:cTn>
                              </p:par>
                            </p:childTnLst>
                          </p:cTn>
                        </p:par>
                        <p:par>
                          <p:cTn id="139" fill="hold">
                            <p:stCondLst>
                              <p:cond delay="11500"/>
                            </p:stCondLst>
                            <p:childTnLst>
                              <p:par>
                                <p:cTn id="140" presetID="2" presetClass="entr" presetSubtype="4" fill="hold" nodeType="afterEffect">
                                  <p:stCondLst>
                                    <p:cond delay="0"/>
                                  </p:stCondLst>
                                  <p:childTnLst>
                                    <p:set>
                                      <p:cBhvr>
                                        <p:cTn id="141" dur="1" fill="hold">
                                          <p:stCondLst>
                                            <p:cond delay="0"/>
                                          </p:stCondLst>
                                        </p:cTn>
                                        <p:tgtEl>
                                          <p:spTgt spid="158"/>
                                        </p:tgtEl>
                                        <p:attrNameLst>
                                          <p:attrName>style.visibility</p:attrName>
                                        </p:attrNameLst>
                                      </p:cBhvr>
                                      <p:to>
                                        <p:strVal val="visible"/>
                                      </p:to>
                                    </p:set>
                                    <p:anim calcmode="lin" valueType="num">
                                      <p:cBhvr additive="base">
                                        <p:cTn id="142" dur="500" fill="hold"/>
                                        <p:tgtEl>
                                          <p:spTgt spid="158"/>
                                        </p:tgtEl>
                                        <p:attrNameLst>
                                          <p:attrName>ppt_x</p:attrName>
                                        </p:attrNameLst>
                                      </p:cBhvr>
                                      <p:tavLst>
                                        <p:tav tm="0">
                                          <p:val>
                                            <p:strVal val="#ppt_x"/>
                                          </p:val>
                                        </p:tav>
                                        <p:tav tm="100000">
                                          <p:val>
                                            <p:strVal val="#ppt_x"/>
                                          </p:val>
                                        </p:tav>
                                      </p:tavLst>
                                    </p:anim>
                                    <p:anim calcmode="lin" valueType="num">
                                      <p:cBhvr additive="base">
                                        <p:cTn id="143" dur="500" fill="hold"/>
                                        <p:tgtEl>
                                          <p:spTgt spid="158"/>
                                        </p:tgtEl>
                                        <p:attrNameLst>
                                          <p:attrName>ppt_y</p:attrName>
                                        </p:attrNameLst>
                                      </p:cBhvr>
                                      <p:tavLst>
                                        <p:tav tm="0">
                                          <p:val>
                                            <p:strVal val="1+#ppt_h/2"/>
                                          </p:val>
                                        </p:tav>
                                        <p:tav tm="100000">
                                          <p:val>
                                            <p:strVal val="#ppt_y"/>
                                          </p:val>
                                        </p:tav>
                                      </p:tavLst>
                                    </p:anim>
                                  </p:childTnLst>
                                </p:cTn>
                              </p:par>
                            </p:childTnLst>
                          </p:cTn>
                        </p:par>
                        <p:par>
                          <p:cTn id="144" fill="hold">
                            <p:stCondLst>
                              <p:cond delay="12000"/>
                            </p:stCondLst>
                            <p:childTnLst>
                              <p:par>
                                <p:cTn id="145" presetID="12" presetClass="entr" presetSubtype="8" fill="hold" grpId="0" nodeType="afterEffect">
                                  <p:stCondLst>
                                    <p:cond delay="0"/>
                                  </p:stCondLst>
                                  <p:childTnLst>
                                    <p:set>
                                      <p:cBhvr>
                                        <p:cTn id="146" dur="1" fill="hold">
                                          <p:stCondLst>
                                            <p:cond delay="0"/>
                                          </p:stCondLst>
                                        </p:cTn>
                                        <p:tgtEl>
                                          <p:spTgt spid="84"/>
                                        </p:tgtEl>
                                        <p:attrNameLst>
                                          <p:attrName>style.visibility</p:attrName>
                                        </p:attrNameLst>
                                      </p:cBhvr>
                                      <p:to>
                                        <p:strVal val="visible"/>
                                      </p:to>
                                    </p:set>
                                    <p:anim calcmode="lin" valueType="num">
                                      <p:cBhvr additive="base">
                                        <p:cTn id="147" dur="400"/>
                                        <p:tgtEl>
                                          <p:spTgt spid="84"/>
                                        </p:tgtEl>
                                        <p:attrNameLst>
                                          <p:attrName>ppt_x</p:attrName>
                                        </p:attrNameLst>
                                      </p:cBhvr>
                                      <p:tavLst>
                                        <p:tav tm="0">
                                          <p:val>
                                            <p:strVal val="#ppt_x-#ppt_w*1.125000"/>
                                          </p:val>
                                        </p:tav>
                                        <p:tav tm="100000">
                                          <p:val>
                                            <p:strVal val="#ppt_x"/>
                                          </p:val>
                                        </p:tav>
                                      </p:tavLst>
                                    </p:anim>
                                    <p:animEffect transition="in" filter="wipe(right)">
                                      <p:cBhvr>
                                        <p:cTn id="148" dur="400"/>
                                        <p:tgtEl>
                                          <p:spTgt spid="84"/>
                                        </p:tgtEl>
                                      </p:cBhvr>
                                    </p:animEffect>
                                  </p:childTnLst>
                                </p:cTn>
                              </p:par>
                            </p:childTnLst>
                          </p:cTn>
                        </p:par>
                        <p:par>
                          <p:cTn id="149" fill="hold">
                            <p:stCondLst>
                              <p:cond delay="12400"/>
                            </p:stCondLst>
                            <p:childTnLst>
                              <p:par>
                                <p:cTn id="150" presetID="12" presetClass="entr" presetSubtype="4" fill="hold" nodeType="afterEffect">
                                  <p:stCondLst>
                                    <p:cond delay="0"/>
                                  </p:stCondLst>
                                  <p:childTnLst>
                                    <p:set>
                                      <p:cBhvr>
                                        <p:cTn id="151" dur="1" fill="hold">
                                          <p:stCondLst>
                                            <p:cond delay="0"/>
                                          </p:stCondLst>
                                        </p:cTn>
                                        <p:tgtEl>
                                          <p:spTgt spid="85"/>
                                        </p:tgtEl>
                                        <p:attrNameLst>
                                          <p:attrName>style.visibility</p:attrName>
                                        </p:attrNameLst>
                                      </p:cBhvr>
                                      <p:to>
                                        <p:strVal val="visible"/>
                                      </p:to>
                                    </p:set>
                                    <p:anim calcmode="lin" valueType="num">
                                      <p:cBhvr additive="base">
                                        <p:cTn id="152" dur="400"/>
                                        <p:tgtEl>
                                          <p:spTgt spid="85"/>
                                        </p:tgtEl>
                                        <p:attrNameLst>
                                          <p:attrName>ppt_y</p:attrName>
                                        </p:attrNameLst>
                                      </p:cBhvr>
                                      <p:tavLst>
                                        <p:tav tm="0">
                                          <p:val>
                                            <p:strVal val="#ppt_y+#ppt_h*1.125000"/>
                                          </p:val>
                                        </p:tav>
                                        <p:tav tm="100000">
                                          <p:val>
                                            <p:strVal val="#ppt_y"/>
                                          </p:val>
                                        </p:tav>
                                      </p:tavLst>
                                    </p:anim>
                                    <p:animEffect transition="in" filter="wipe(up)">
                                      <p:cBhvr>
                                        <p:cTn id="153" dur="400"/>
                                        <p:tgtEl>
                                          <p:spTgt spid="85"/>
                                        </p:tgtEl>
                                      </p:cBhvr>
                                    </p:animEffect>
                                  </p:childTnLst>
                                </p:cTn>
                              </p:par>
                            </p:childTnLst>
                          </p:cTn>
                        </p:par>
                        <p:par>
                          <p:cTn id="154" fill="hold">
                            <p:stCondLst>
                              <p:cond delay="12800"/>
                            </p:stCondLst>
                            <p:childTnLst>
                              <p:par>
                                <p:cTn id="155" presetID="53" presetClass="entr" presetSubtype="16" fill="hold" nodeType="afterEffect">
                                  <p:stCondLst>
                                    <p:cond delay="0"/>
                                  </p:stCondLst>
                                  <p:childTnLst>
                                    <p:set>
                                      <p:cBhvr>
                                        <p:cTn id="156" dur="1" fill="hold">
                                          <p:stCondLst>
                                            <p:cond delay="0"/>
                                          </p:stCondLst>
                                        </p:cTn>
                                        <p:tgtEl>
                                          <p:spTgt spid="86"/>
                                        </p:tgtEl>
                                        <p:attrNameLst>
                                          <p:attrName>style.visibility</p:attrName>
                                        </p:attrNameLst>
                                      </p:cBhvr>
                                      <p:to>
                                        <p:strVal val="visible"/>
                                      </p:to>
                                    </p:set>
                                    <p:anim calcmode="lin" valueType="num">
                                      <p:cBhvr>
                                        <p:cTn id="157" dur="500" fill="hold"/>
                                        <p:tgtEl>
                                          <p:spTgt spid="86"/>
                                        </p:tgtEl>
                                        <p:attrNameLst>
                                          <p:attrName>ppt_w</p:attrName>
                                        </p:attrNameLst>
                                      </p:cBhvr>
                                      <p:tavLst>
                                        <p:tav tm="0">
                                          <p:val>
                                            <p:fltVal val="0"/>
                                          </p:val>
                                        </p:tav>
                                        <p:tav tm="100000">
                                          <p:val>
                                            <p:strVal val="#ppt_w"/>
                                          </p:val>
                                        </p:tav>
                                      </p:tavLst>
                                    </p:anim>
                                    <p:anim calcmode="lin" valueType="num">
                                      <p:cBhvr>
                                        <p:cTn id="158" dur="500" fill="hold"/>
                                        <p:tgtEl>
                                          <p:spTgt spid="86"/>
                                        </p:tgtEl>
                                        <p:attrNameLst>
                                          <p:attrName>ppt_h</p:attrName>
                                        </p:attrNameLst>
                                      </p:cBhvr>
                                      <p:tavLst>
                                        <p:tav tm="0">
                                          <p:val>
                                            <p:fltVal val="0"/>
                                          </p:val>
                                        </p:tav>
                                        <p:tav tm="100000">
                                          <p:val>
                                            <p:strVal val="#ppt_h"/>
                                          </p:val>
                                        </p:tav>
                                      </p:tavLst>
                                    </p:anim>
                                    <p:animEffect transition="in" filter="fade">
                                      <p:cBhvr>
                                        <p:cTn id="159" dur="500"/>
                                        <p:tgtEl>
                                          <p:spTgt spid="86"/>
                                        </p:tgtEl>
                                      </p:cBhvr>
                                    </p:animEffect>
                                  </p:childTnLst>
                                </p:cTn>
                              </p:par>
                            </p:childTnLst>
                          </p:cTn>
                        </p:par>
                        <p:par>
                          <p:cTn id="160" fill="hold">
                            <p:stCondLst>
                              <p:cond delay="13300"/>
                            </p:stCondLst>
                            <p:childTnLst>
                              <p:par>
                                <p:cTn id="161" presetID="2" presetClass="entr" presetSubtype="4" fill="hold" nodeType="afterEffect">
                                  <p:stCondLst>
                                    <p:cond delay="0"/>
                                  </p:stCondLst>
                                  <p:childTnLst>
                                    <p:set>
                                      <p:cBhvr>
                                        <p:cTn id="162" dur="1" fill="hold">
                                          <p:stCondLst>
                                            <p:cond delay="0"/>
                                          </p:stCondLst>
                                        </p:cTn>
                                        <p:tgtEl>
                                          <p:spTgt spid="164"/>
                                        </p:tgtEl>
                                        <p:attrNameLst>
                                          <p:attrName>style.visibility</p:attrName>
                                        </p:attrNameLst>
                                      </p:cBhvr>
                                      <p:to>
                                        <p:strVal val="visible"/>
                                      </p:to>
                                    </p:set>
                                    <p:anim calcmode="lin" valueType="num">
                                      <p:cBhvr additive="base">
                                        <p:cTn id="163" dur="500" fill="hold"/>
                                        <p:tgtEl>
                                          <p:spTgt spid="164"/>
                                        </p:tgtEl>
                                        <p:attrNameLst>
                                          <p:attrName>ppt_x</p:attrName>
                                        </p:attrNameLst>
                                      </p:cBhvr>
                                      <p:tavLst>
                                        <p:tav tm="0">
                                          <p:val>
                                            <p:strVal val="#ppt_x"/>
                                          </p:val>
                                        </p:tav>
                                        <p:tav tm="100000">
                                          <p:val>
                                            <p:strVal val="#ppt_x"/>
                                          </p:val>
                                        </p:tav>
                                      </p:tavLst>
                                    </p:anim>
                                    <p:anim calcmode="lin" valueType="num">
                                      <p:cBhvr additive="base">
                                        <p:cTn id="164" dur="500" fill="hold"/>
                                        <p:tgtEl>
                                          <p:spTgt spid="164"/>
                                        </p:tgtEl>
                                        <p:attrNameLst>
                                          <p:attrName>ppt_y</p:attrName>
                                        </p:attrNameLst>
                                      </p:cBhvr>
                                      <p:tavLst>
                                        <p:tav tm="0">
                                          <p:val>
                                            <p:strVal val="1+#ppt_h/2"/>
                                          </p:val>
                                        </p:tav>
                                        <p:tav tm="100000">
                                          <p:val>
                                            <p:strVal val="#ppt_y"/>
                                          </p:val>
                                        </p:tav>
                                      </p:tavLst>
                                    </p:anim>
                                  </p:childTnLst>
                                </p:cTn>
                              </p:par>
                            </p:childTnLst>
                          </p:cTn>
                        </p:par>
                        <p:par>
                          <p:cTn id="165" fill="hold">
                            <p:stCondLst>
                              <p:cond delay="13800"/>
                            </p:stCondLst>
                            <p:childTnLst>
                              <p:par>
                                <p:cTn id="166" presetID="12" presetClass="entr" presetSubtype="8" fill="hold" grpId="0" nodeType="afterEffect">
                                  <p:stCondLst>
                                    <p:cond delay="0"/>
                                  </p:stCondLst>
                                  <p:childTnLst>
                                    <p:set>
                                      <p:cBhvr>
                                        <p:cTn id="167" dur="1" fill="hold">
                                          <p:stCondLst>
                                            <p:cond delay="0"/>
                                          </p:stCondLst>
                                        </p:cTn>
                                        <p:tgtEl>
                                          <p:spTgt spid="94"/>
                                        </p:tgtEl>
                                        <p:attrNameLst>
                                          <p:attrName>style.visibility</p:attrName>
                                        </p:attrNameLst>
                                      </p:cBhvr>
                                      <p:to>
                                        <p:strVal val="visible"/>
                                      </p:to>
                                    </p:set>
                                    <p:anim calcmode="lin" valueType="num">
                                      <p:cBhvr additive="base">
                                        <p:cTn id="168" dur="400"/>
                                        <p:tgtEl>
                                          <p:spTgt spid="94"/>
                                        </p:tgtEl>
                                        <p:attrNameLst>
                                          <p:attrName>ppt_x</p:attrName>
                                        </p:attrNameLst>
                                      </p:cBhvr>
                                      <p:tavLst>
                                        <p:tav tm="0">
                                          <p:val>
                                            <p:strVal val="#ppt_x-#ppt_w*1.125000"/>
                                          </p:val>
                                        </p:tav>
                                        <p:tav tm="100000">
                                          <p:val>
                                            <p:strVal val="#ppt_x"/>
                                          </p:val>
                                        </p:tav>
                                      </p:tavLst>
                                    </p:anim>
                                    <p:animEffect transition="in" filter="wipe(right)">
                                      <p:cBhvr>
                                        <p:cTn id="169" dur="400"/>
                                        <p:tgtEl>
                                          <p:spTgt spid="94"/>
                                        </p:tgtEl>
                                      </p:cBhvr>
                                    </p:animEffect>
                                  </p:childTnLst>
                                </p:cTn>
                              </p:par>
                            </p:childTnLst>
                          </p:cTn>
                        </p:par>
                        <p:par>
                          <p:cTn id="170" fill="hold">
                            <p:stCondLst>
                              <p:cond delay="14200"/>
                            </p:stCondLst>
                            <p:childTnLst>
                              <p:par>
                                <p:cTn id="171" presetID="12" presetClass="entr" presetSubtype="1" fill="hold" nodeType="afterEffect">
                                  <p:stCondLst>
                                    <p:cond delay="0"/>
                                  </p:stCondLst>
                                  <p:childTnLst>
                                    <p:set>
                                      <p:cBhvr>
                                        <p:cTn id="172" dur="1" fill="hold">
                                          <p:stCondLst>
                                            <p:cond delay="0"/>
                                          </p:stCondLst>
                                        </p:cTn>
                                        <p:tgtEl>
                                          <p:spTgt spid="95"/>
                                        </p:tgtEl>
                                        <p:attrNameLst>
                                          <p:attrName>style.visibility</p:attrName>
                                        </p:attrNameLst>
                                      </p:cBhvr>
                                      <p:to>
                                        <p:strVal val="visible"/>
                                      </p:to>
                                    </p:set>
                                    <p:anim calcmode="lin" valueType="num">
                                      <p:cBhvr additive="base">
                                        <p:cTn id="173" dur="400"/>
                                        <p:tgtEl>
                                          <p:spTgt spid="95"/>
                                        </p:tgtEl>
                                        <p:attrNameLst>
                                          <p:attrName>ppt_y</p:attrName>
                                        </p:attrNameLst>
                                      </p:cBhvr>
                                      <p:tavLst>
                                        <p:tav tm="0">
                                          <p:val>
                                            <p:strVal val="#ppt_y-#ppt_h*1.125000"/>
                                          </p:val>
                                        </p:tav>
                                        <p:tav tm="100000">
                                          <p:val>
                                            <p:strVal val="#ppt_y"/>
                                          </p:val>
                                        </p:tav>
                                      </p:tavLst>
                                    </p:anim>
                                    <p:animEffect transition="in" filter="wipe(down)">
                                      <p:cBhvr>
                                        <p:cTn id="174" dur="400"/>
                                        <p:tgtEl>
                                          <p:spTgt spid="95"/>
                                        </p:tgtEl>
                                      </p:cBhvr>
                                    </p:animEffect>
                                  </p:childTnLst>
                                </p:cTn>
                              </p:par>
                            </p:childTnLst>
                          </p:cTn>
                        </p:par>
                        <p:par>
                          <p:cTn id="175" fill="hold">
                            <p:stCondLst>
                              <p:cond delay="14600"/>
                            </p:stCondLst>
                            <p:childTnLst>
                              <p:par>
                                <p:cTn id="176" presetID="53" presetClass="entr" presetSubtype="16" fill="hold" nodeType="afterEffect">
                                  <p:stCondLst>
                                    <p:cond delay="0"/>
                                  </p:stCondLst>
                                  <p:childTnLst>
                                    <p:set>
                                      <p:cBhvr>
                                        <p:cTn id="177" dur="1" fill="hold">
                                          <p:stCondLst>
                                            <p:cond delay="0"/>
                                          </p:stCondLst>
                                        </p:cTn>
                                        <p:tgtEl>
                                          <p:spTgt spid="96"/>
                                        </p:tgtEl>
                                        <p:attrNameLst>
                                          <p:attrName>style.visibility</p:attrName>
                                        </p:attrNameLst>
                                      </p:cBhvr>
                                      <p:to>
                                        <p:strVal val="visible"/>
                                      </p:to>
                                    </p:set>
                                    <p:anim calcmode="lin" valueType="num">
                                      <p:cBhvr>
                                        <p:cTn id="178" dur="500" fill="hold"/>
                                        <p:tgtEl>
                                          <p:spTgt spid="96"/>
                                        </p:tgtEl>
                                        <p:attrNameLst>
                                          <p:attrName>ppt_w</p:attrName>
                                        </p:attrNameLst>
                                      </p:cBhvr>
                                      <p:tavLst>
                                        <p:tav tm="0">
                                          <p:val>
                                            <p:fltVal val="0"/>
                                          </p:val>
                                        </p:tav>
                                        <p:tav tm="100000">
                                          <p:val>
                                            <p:strVal val="#ppt_w"/>
                                          </p:val>
                                        </p:tav>
                                      </p:tavLst>
                                    </p:anim>
                                    <p:anim calcmode="lin" valueType="num">
                                      <p:cBhvr>
                                        <p:cTn id="179" dur="500" fill="hold"/>
                                        <p:tgtEl>
                                          <p:spTgt spid="96"/>
                                        </p:tgtEl>
                                        <p:attrNameLst>
                                          <p:attrName>ppt_h</p:attrName>
                                        </p:attrNameLst>
                                      </p:cBhvr>
                                      <p:tavLst>
                                        <p:tav tm="0">
                                          <p:val>
                                            <p:fltVal val="0"/>
                                          </p:val>
                                        </p:tav>
                                        <p:tav tm="100000">
                                          <p:val>
                                            <p:strVal val="#ppt_h"/>
                                          </p:val>
                                        </p:tav>
                                      </p:tavLst>
                                    </p:anim>
                                    <p:animEffect transition="in" filter="fade">
                                      <p:cBhvr>
                                        <p:cTn id="180" dur="500"/>
                                        <p:tgtEl>
                                          <p:spTgt spid="96"/>
                                        </p:tgtEl>
                                      </p:cBhvr>
                                    </p:animEffect>
                                  </p:childTnLst>
                                </p:cTn>
                              </p:par>
                            </p:childTnLst>
                          </p:cTn>
                        </p:par>
                        <p:par>
                          <p:cTn id="181" fill="hold">
                            <p:stCondLst>
                              <p:cond delay="15100"/>
                            </p:stCondLst>
                            <p:childTnLst>
                              <p:par>
                                <p:cTn id="182" presetID="2" presetClass="entr" presetSubtype="4" fill="hold" nodeType="afterEffect">
                                  <p:stCondLst>
                                    <p:cond delay="0"/>
                                  </p:stCondLst>
                                  <p:childTnLst>
                                    <p:set>
                                      <p:cBhvr>
                                        <p:cTn id="183" dur="1" fill="hold">
                                          <p:stCondLst>
                                            <p:cond delay="0"/>
                                          </p:stCondLst>
                                        </p:cTn>
                                        <p:tgtEl>
                                          <p:spTgt spid="170"/>
                                        </p:tgtEl>
                                        <p:attrNameLst>
                                          <p:attrName>style.visibility</p:attrName>
                                        </p:attrNameLst>
                                      </p:cBhvr>
                                      <p:to>
                                        <p:strVal val="visible"/>
                                      </p:to>
                                    </p:set>
                                    <p:anim calcmode="lin" valueType="num">
                                      <p:cBhvr additive="base">
                                        <p:cTn id="184" dur="500" fill="hold"/>
                                        <p:tgtEl>
                                          <p:spTgt spid="170"/>
                                        </p:tgtEl>
                                        <p:attrNameLst>
                                          <p:attrName>ppt_x</p:attrName>
                                        </p:attrNameLst>
                                      </p:cBhvr>
                                      <p:tavLst>
                                        <p:tav tm="0">
                                          <p:val>
                                            <p:strVal val="#ppt_x"/>
                                          </p:val>
                                        </p:tav>
                                        <p:tav tm="100000">
                                          <p:val>
                                            <p:strVal val="#ppt_x"/>
                                          </p:val>
                                        </p:tav>
                                      </p:tavLst>
                                    </p:anim>
                                    <p:anim calcmode="lin" valueType="num">
                                      <p:cBhvr additive="base">
                                        <p:cTn id="185" dur="500" fill="hold"/>
                                        <p:tgtEl>
                                          <p:spTgt spid="170"/>
                                        </p:tgtEl>
                                        <p:attrNameLst>
                                          <p:attrName>ppt_y</p:attrName>
                                        </p:attrNameLst>
                                      </p:cBhvr>
                                      <p:tavLst>
                                        <p:tav tm="0">
                                          <p:val>
                                            <p:strVal val="1+#ppt_h/2"/>
                                          </p:val>
                                        </p:tav>
                                        <p:tav tm="100000">
                                          <p:val>
                                            <p:strVal val="#ppt_y"/>
                                          </p:val>
                                        </p:tav>
                                      </p:tavLst>
                                    </p:anim>
                                  </p:childTnLst>
                                </p:cTn>
                              </p:par>
                            </p:childTnLst>
                          </p:cTn>
                        </p:par>
                        <p:par>
                          <p:cTn id="186" fill="hold">
                            <p:stCondLst>
                              <p:cond delay="15600"/>
                            </p:stCondLst>
                            <p:childTnLst>
                              <p:par>
                                <p:cTn id="187" presetID="12" presetClass="entr" presetSubtype="8" fill="hold" grpId="0" nodeType="afterEffect">
                                  <p:stCondLst>
                                    <p:cond delay="0"/>
                                  </p:stCondLst>
                                  <p:childTnLst>
                                    <p:set>
                                      <p:cBhvr>
                                        <p:cTn id="188" dur="1" fill="hold">
                                          <p:stCondLst>
                                            <p:cond delay="0"/>
                                          </p:stCondLst>
                                        </p:cTn>
                                        <p:tgtEl>
                                          <p:spTgt spid="105"/>
                                        </p:tgtEl>
                                        <p:attrNameLst>
                                          <p:attrName>style.visibility</p:attrName>
                                        </p:attrNameLst>
                                      </p:cBhvr>
                                      <p:to>
                                        <p:strVal val="visible"/>
                                      </p:to>
                                    </p:set>
                                    <p:anim calcmode="lin" valueType="num">
                                      <p:cBhvr additive="base">
                                        <p:cTn id="189" dur="400"/>
                                        <p:tgtEl>
                                          <p:spTgt spid="105"/>
                                        </p:tgtEl>
                                        <p:attrNameLst>
                                          <p:attrName>ppt_x</p:attrName>
                                        </p:attrNameLst>
                                      </p:cBhvr>
                                      <p:tavLst>
                                        <p:tav tm="0">
                                          <p:val>
                                            <p:strVal val="#ppt_x-#ppt_w*1.125000"/>
                                          </p:val>
                                        </p:tav>
                                        <p:tav tm="100000">
                                          <p:val>
                                            <p:strVal val="#ppt_x"/>
                                          </p:val>
                                        </p:tav>
                                      </p:tavLst>
                                    </p:anim>
                                    <p:animEffect transition="in" filter="wipe(right)">
                                      <p:cBhvr>
                                        <p:cTn id="190" dur="400"/>
                                        <p:tgtEl>
                                          <p:spTgt spid="105"/>
                                        </p:tgtEl>
                                      </p:cBhvr>
                                    </p:animEffect>
                                  </p:childTnLst>
                                </p:cTn>
                              </p:par>
                            </p:childTnLst>
                          </p:cTn>
                        </p:par>
                        <p:par>
                          <p:cTn id="191" fill="hold">
                            <p:stCondLst>
                              <p:cond delay="16000"/>
                            </p:stCondLst>
                            <p:childTnLst>
                              <p:par>
                                <p:cTn id="192" presetID="12" presetClass="entr" presetSubtype="4" fill="hold" nodeType="afterEffect">
                                  <p:stCondLst>
                                    <p:cond delay="0"/>
                                  </p:stCondLst>
                                  <p:childTnLst>
                                    <p:set>
                                      <p:cBhvr>
                                        <p:cTn id="193" dur="1" fill="hold">
                                          <p:stCondLst>
                                            <p:cond delay="0"/>
                                          </p:stCondLst>
                                        </p:cTn>
                                        <p:tgtEl>
                                          <p:spTgt spid="106"/>
                                        </p:tgtEl>
                                        <p:attrNameLst>
                                          <p:attrName>style.visibility</p:attrName>
                                        </p:attrNameLst>
                                      </p:cBhvr>
                                      <p:to>
                                        <p:strVal val="visible"/>
                                      </p:to>
                                    </p:set>
                                    <p:anim calcmode="lin" valueType="num">
                                      <p:cBhvr additive="base">
                                        <p:cTn id="194" dur="400"/>
                                        <p:tgtEl>
                                          <p:spTgt spid="106"/>
                                        </p:tgtEl>
                                        <p:attrNameLst>
                                          <p:attrName>ppt_y</p:attrName>
                                        </p:attrNameLst>
                                      </p:cBhvr>
                                      <p:tavLst>
                                        <p:tav tm="0">
                                          <p:val>
                                            <p:strVal val="#ppt_y+#ppt_h*1.125000"/>
                                          </p:val>
                                        </p:tav>
                                        <p:tav tm="100000">
                                          <p:val>
                                            <p:strVal val="#ppt_y"/>
                                          </p:val>
                                        </p:tav>
                                      </p:tavLst>
                                    </p:anim>
                                    <p:animEffect transition="in" filter="wipe(up)">
                                      <p:cBhvr>
                                        <p:cTn id="195" dur="400"/>
                                        <p:tgtEl>
                                          <p:spTgt spid="106"/>
                                        </p:tgtEl>
                                      </p:cBhvr>
                                    </p:animEffect>
                                  </p:childTnLst>
                                </p:cTn>
                              </p:par>
                            </p:childTnLst>
                          </p:cTn>
                        </p:par>
                        <p:par>
                          <p:cTn id="196" fill="hold">
                            <p:stCondLst>
                              <p:cond delay="16400"/>
                            </p:stCondLst>
                            <p:childTnLst>
                              <p:par>
                                <p:cTn id="197" presetID="53" presetClass="entr" presetSubtype="16" fill="hold" nodeType="afterEffect">
                                  <p:stCondLst>
                                    <p:cond delay="0"/>
                                  </p:stCondLst>
                                  <p:childTnLst>
                                    <p:set>
                                      <p:cBhvr>
                                        <p:cTn id="198" dur="1" fill="hold">
                                          <p:stCondLst>
                                            <p:cond delay="0"/>
                                          </p:stCondLst>
                                        </p:cTn>
                                        <p:tgtEl>
                                          <p:spTgt spid="107"/>
                                        </p:tgtEl>
                                        <p:attrNameLst>
                                          <p:attrName>style.visibility</p:attrName>
                                        </p:attrNameLst>
                                      </p:cBhvr>
                                      <p:to>
                                        <p:strVal val="visible"/>
                                      </p:to>
                                    </p:set>
                                    <p:anim calcmode="lin" valueType="num">
                                      <p:cBhvr>
                                        <p:cTn id="199" dur="500" fill="hold"/>
                                        <p:tgtEl>
                                          <p:spTgt spid="107"/>
                                        </p:tgtEl>
                                        <p:attrNameLst>
                                          <p:attrName>ppt_w</p:attrName>
                                        </p:attrNameLst>
                                      </p:cBhvr>
                                      <p:tavLst>
                                        <p:tav tm="0">
                                          <p:val>
                                            <p:fltVal val="0"/>
                                          </p:val>
                                        </p:tav>
                                        <p:tav tm="100000">
                                          <p:val>
                                            <p:strVal val="#ppt_w"/>
                                          </p:val>
                                        </p:tav>
                                      </p:tavLst>
                                    </p:anim>
                                    <p:anim calcmode="lin" valueType="num">
                                      <p:cBhvr>
                                        <p:cTn id="200" dur="500" fill="hold"/>
                                        <p:tgtEl>
                                          <p:spTgt spid="107"/>
                                        </p:tgtEl>
                                        <p:attrNameLst>
                                          <p:attrName>ppt_h</p:attrName>
                                        </p:attrNameLst>
                                      </p:cBhvr>
                                      <p:tavLst>
                                        <p:tav tm="0">
                                          <p:val>
                                            <p:fltVal val="0"/>
                                          </p:val>
                                        </p:tav>
                                        <p:tav tm="100000">
                                          <p:val>
                                            <p:strVal val="#ppt_h"/>
                                          </p:val>
                                        </p:tav>
                                      </p:tavLst>
                                    </p:anim>
                                    <p:animEffect transition="in" filter="fade">
                                      <p:cBhvr>
                                        <p:cTn id="201" dur="500"/>
                                        <p:tgtEl>
                                          <p:spTgt spid="107"/>
                                        </p:tgtEl>
                                      </p:cBhvr>
                                    </p:animEffect>
                                  </p:childTnLst>
                                </p:cTn>
                              </p:par>
                            </p:childTnLst>
                          </p:cTn>
                        </p:par>
                        <p:par>
                          <p:cTn id="202" fill="hold">
                            <p:stCondLst>
                              <p:cond delay="16900"/>
                            </p:stCondLst>
                            <p:childTnLst>
                              <p:par>
                                <p:cTn id="203" presetID="2" presetClass="entr" presetSubtype="4" fill="hold" nodeType="afterEffect">
                                  <p:stCondLst>
                                    <p:cond delay="0"/>
                                  </p:stCondLst>
                                  <p:childTnLst>
                                    <p:set>
                                      <p:cBhvr>
                                        <p:cTn id="204" dur="1" fill="hold">
                                          <p:stCondLst>
                                            <p:cond delay="0"/>
                                          </p:stCondLst>
                                        </p:cTn>
                                        <p:tgtEl>
                                          <p:spTgt spid="176"/>
                                        </p:tgtEl>
                                        <p:attrNameLst>
                                          <p:attrName>style.visibility</p:attrName>
                                        </p:attrNameLst>
                                      </p:cBhvr>
                                      <p:to>
                                        <p:strVal val="visible"/>
                                      </p:to>
                                    </p:set>
                                    <p:anim calcmode="lin" valueType="num">
                                      <p:cBhvr additive="base">
                                        <p:cTn id="205" dur="500" fill="hold"/>
                                        <p:tgtEl>
                                          <p:spTgt spid="176"/>
                                        </p:tgtEl>
                                        <p:attrNameLst>
                                          <p:attrName>ppt_x</p:attrName>
                                        </p:attrNameLst>
                                      </p:cBhvr>
                                      <p:tavLst>
                                        <p:tav tm="0">
                                          <p:val>
                                            <p:strVal val="#ppt_x"/>
                                          </p:val>
                                        </p:tav>
                                        <p:tav tm="100000">
                                          <p:val>
                                            <p:strVal val="#ppt_x"/>
                                          </p:val>
                                        </p:tav>
                                      </p:tavLst>
                                    </p:anim>
                                    <p:anim calcmode="lin" valueType="num">
                                      <p:cBhvr additive="base">
                                        <p:cTn id="206" dur="500" fill="hold"/>
                                        <p:tgtEl>
                                          <p:spTgt spid="1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9" grpId="0" animBg="1"/>
      <p:bldP spid="64" grpId="0" animBg="1"/>
      <p:bldP spid="74" grpId="0" animBg="1"/>
      <p:bldP spid="84" grpId="0" animBg="1"/>
      <p:bldP spid="94" grpId="0" animBg="1"/>
      <p:bldP spid="10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4113" y="2055727"/>
            <a:ext cx="2967479" cy="954107"/>
          </a:xfrm>
          <a:prstGeom prst="rect">
            <a:avLst/>
          </a:prstGeom>
          <a:noFill/>
        </p:spPr>
        <p:txBody>
          <a:bodyPr wrap="none" rtlCol="0">
            <a:spAutoFit/>
          </a:bodyPr>
          <a:lstStyle/>
          <a:p>
            <a:pPr marL="0" lvl="1" defTabSz="914400" fontAlgn="base">
              <a:spcBef>
                <a:spcPct val="0"/>
              </a:spcBef>
              <a:spcAft>
                <a:spcPct val="0"/>
              </a:spcAft>
              <a:defRPr/>
            </a:pPr>
            <a:r>
              <a:rPr kumimoji="0" lang="zh-CN" altLang="en-US"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rPr>
              <a:t>吸毒的危害和</a:t>
            </a:r>
            <a:endParaRPr kumimoji="0" lang="en-US" altLang="zh-CN"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endParaRPr>
          </a:p>
          <a:p>
            <a:pPr marL="0" lvl="1" defTabSz="914400" fontAlgn="base">
              <a:spcBef>
                <a:spcPct val="0"/>
              </a:spcBef>
              <a:spcAft>
                <a:spcPct val="0"/>
              </a:spcAft>
              <a:defRPr/>
            </a:pPr>
            <a:r>
              <a:rPr kumimoji="0" lang="zh-CN" altLang="en-US"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rPr>
              <a:t>毒瘾</a:t>
            </a:r>
            <a:r>
              <a:rPr lang="zh-CN" altLang="en-US" sz="2800" b="1" spc="300" dirty="0" smtClean="0">
                <a:solidFill>
                  <a:srgbClr val="C00000"/>
                </a:solidFill>
                <a:latin typeface="微软雅黑" pitchFamily="34" charset="-122"/>
                <a:ea typeface="微软雅黑" pitchFamily="34" charset="-122"/>
              </a:rPr>
              <a:t>难戒的原因</a:t>
            </a:r>
            <a:endParaRPr lang="zh-CN" altLang="en-US" sz="2800" b="1" spc="300" dirty="0">
              <a:solidFill>
                <a:srgbClr val="C00000"/>
              </a:solidFill>
              <a:latin typeface="微软雅黑" pitchFamily="34" charset="-122"/>
              <a:ea typeface="微软雅黑" pitchFamily="34" charset="-122"/>
            </a:endParaRPr>
          </a:p>
        </p:txBody>
      </p:sp>
      <p:cxnSp>
        <p:nvCxnSpPr>
          <p:cNvPr id="7" name="直接连接符 6"/>
          <p:cNvCxnSpPr/>
          <p:nvPr/>
        </p:nvCxnSpPr>
        <p:spPr>
          <a:xfrm flipV="1">
            <a:off x="3779912" y="1834674"/>
            <a:ext cx="0" cy="136209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487243" y="2942856"/>
            <a:ext cx="996710" cy="27699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PART 03</a:t>
            </a:r>
            <a:endParaRPr kumimoji="0" lang="zh-CN" altLang="en-US"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nvGrpSpPr>
          <p:cNvPr id="3" name="组合 2"/>
          <p:cNvGrpSpPr/>
          <p:nvPr/>
        </p:nvGrpSpPr>
        <p:grpSpPr>
          <a:xfrm>
            <a:off x="2443211" y="1749088"/>
            <a:ext cx="1077318" cy="1077318"/>
            <a:chOff x="2262782" y="1446400"/>
            <a:chExt cx="1301106" cy="1301106"/>
          </a:xfrm>
        </p:grpSpPr>
        <p:sp>
          <p:nvSpPr>
            <p:cNvPr id="5" name="椭圆 4"/>
            <p:cNvSpPr/>
            <p:nvPr/>
          </p:nvSpPr>
          <p:spPr>
            <a:xfrm>
              <a:off x="2262782" y="1446400"/>
              <a:ext cx="1301106" cy="130110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KSO_Shape"/>
            <p:cNvSpPr>
              <a:spLocks/>
            </p:cNvSpPr>
            <p:nvPr/>
          </p:nvSpPr>
          <p:spPr bwMode="auto">
            <a:xfrm>
              <a:off x="2569626" y="1834674"/>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Tree>
    <p:extLst>
      <p:ext uri="{BB962C8B-B14F-4D97-AF65-F5344CB8AC3E}">
        <p14:creationId xmlns:p14="http://schemas.microsoft.com/office/powerpoint/2010/main" xmlns="" val="1414808549"/>
      </p:ext>
    </p:extLst>
  </p:cSld>
  <p:clrMapOvr>
    <a:masterClrMapping/>
  </p:clrMapOvr>
  <p:transition spd="med" advClick="0" advTm="0">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ppt_x</p:attrName>
                                        </p:attrNameLst>
                                      </p:cBhvr>
                                      <p:tavLst>
                                        <p:tav tm="0">
                                          <p:val>
                                            <p:strVal val="#ppt_x-#ppt_w*1.125000"/>
                                          </p:val>
                                        </p:tav>
                                        <p:tav tm="100000">
                                          <p:val>
                                            <p:strVal val="#ppt_x"/>
                                          </p:val>
                                        </p:tav>
                                      </p:tavLst>
                                    </p:anim>
                                    <p:animEffect transition="in" filter="wipe(right)">
                                      <p:cBhvr>
                                        <p:cTn id="16" dur="500"/>
                                        <p:tgtEl>
                                          <p:spTgt spid="2"/>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19"/>
          <p:cNvGrpSpPr/>
          <p:nvPr/>
        </p:nvGrpSpPr>
        <p:grpSpPr>
          <a:xfrm>
            <a:off x="415151" y="160020"/>
            <a:ext cx="3211969" cy="929640"/>
            <a:chOff x="3851771" y="1163107"/>
            <a:chExt cx="1441972" cy="1402358"/>
          </a:xfrm>
        </p:grpSpPr>
        <p:grpSp>
          <p:nvGrpSpPr>
            <p:cNvPr id="32" name="组合 20"/>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3" name="TextBox 32"/>
            <p:cNvSpPr txBox="1"/>
            <p:nvPr/>
          </p:nvSpPr>
          <p:spPr>
            <a:xfrm>
              <a:off x="3862308" y="1616482"/>
              <a:ext cx="1431435" cy="60356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明星吸毒的原因分析</a:t>
              </a:r>
              <a:endPar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sp>
        <p:nvSpPr>
          <p:cNvPr id="36" name="椭圆 35"/>
          <p:cNvSpPr/>
          <p:nvPr/>
        </p:nvSpPr>
        <p:spPr>
          <a:xfrm>
            <a:off x="642230" y="2088733"/>
            <a:ext cx="1423450" cy="1423450"/>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7" name="组合 36"/>
          <p:cNvGrpSpPr/>
          <p:nvPr/>
        </p:nvGrpSpPr>
        <p:grpSpPr>
          <a:xfrm>
            <a:off x="1764286" y="2622833"/>
            <a:ext cx="1223538" cy="368530"/>
            <a:chOff x="3838575" y="2712368"/>
            <a:chExt cx="1604974" cy="368530"/>
          </a:xfrm>
        </p:grpSpPr>
        <p:cxnSp>
          <p:nvCxnSpPr>
            <p:cNvPr id="38" name="直接连接符 37"/>
            <p:cNvCxnSpPr/>
            <p:nvPr/>
          </p:nvCxnSpPr>
          <p:spPr>
            <a:xfrm>
              <a:off x="3838575" y="2892218"/>
              <a:ext cx="593181"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952634" y="2911353"/>
              <a:ext cx="490915" cy="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4405565" y="2712368"/>
              <a:ext cx="186017" cy="189461"/>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807526" y="2899283"/>
              <a:ext cx="171299" cy="174470"/>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flipV="1">
              <a:off x="4543202" y="2717130"/>
              <a:ext cx="316707" cy="363768"/>
            </a:xfrm>
            <a:prstGeom prst="line">
              <a:avLst/>
            </a:prstGeom>
            <a:ln w="762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2788781" y="1419622"/>
            <a:ext cx="2846358" cy="2846358"/>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5272600" y="3454060"/>
            <a:ext cx="623903" cy="623903"/>
            <a:chOff x="304800" y="673100"/>
            <a:chExt cx="4000500" cy="4000500"/>
          </a:xfrm>
          <a:blipFill>
            <a:blip r:embed="rId3"/>
            <a:tile tx="0" ty="0" sx="100000" sy="100000" flip="none" algn="tl"/>
          </a:blipFill>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48" name="椭圆 47"/>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rgbClr val="0070C0"/>
                </a:solidFill>
                <a:latin typeface="微软雅黑" pitchFamily="34" charset="-122"/>
                <a:ea typeface="微软雅黑" pitchFamily="34" charset="-122"/>
              </a:endParaRPr>
            </a:p>
          </p:txBody>
        </p:sp>
      </p:grpSp>
      <p:sp>
        <p:nvSpPr>
          <p:cNvPr id="49" name="TextBox 48"/>
          <p:cNvSpPr txBox="1"/>
          <p:nvPr/>
        </p:nvSpPr>
        <p:spPr>
          <a:xfrm>
            <a:off x="1097475" y="2439243"/>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原因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分析</a:t>
            </a:r>
          </a:p>
        </p:txBody>
      </p:sp>
      <p:sp>
        <p:nvSpPr>
          <p:cNvPr id="50" name="TextBox 49"/>
          <p:cNvSpPr txBox="1"/>
          <p:nvPr/>
        </p:nvSpPr>
        <p:spPr>
          <a:xfrm>
            <a:off x="3308985" y="2107471"/>
            <a:ext cx="1752111" cy="1538883"/>
          </a:xfrm>
          <a:prstGeom prst="rect">
            <a:avLst/>
          </a:prstGeom>
          <a:noFill/>
        </p:spPr>
        <p:txBody>
          <a:bodyPr wrap="square" lIns="0" tIns="0" rIns="0" bIns="0" rtlCol="0">
            <a:spAutoFit/>
          </a:bodyPr>
          <a:lstStyle/>
          <a:p>
            <a:r>
              <a:rPr lang="zh-CN" altLang="en-US" sz="1600" b="1" dirty="0" smtClean="0">
                <a:solidFill>
                  <a:srgbClr val="C00000"/>
                </a:solidFill>
              </a:rPr>
              <a:t>（一）社会原因</a:t>
            </a:r>
            <a:endParaRPr lang="en-US" altLang="zh-CN" sz="1600" b="1" dirty="0" smtClean="0">
              <a:solidFill>
                <a:srgbClr val="C00000"/>
              </a:solidFill>
            </a:endParaRPr>
          </a:p>
          <a:p>
            <a:endParaRPr lang="en-US" altLang="zh-CN" sz="1200" b="1" dirty="0" smtClean="0"/>
          </a:p>
          <a:p>
            <a:r>
              <a:rPr lang="en-US" altLang="zh-CN" sz="1200" b="1" dirty="0" smtClean="0"/>
              <a:t>1</a:t>
            </a:r>
            <a:r>
              <a:rPr lang="zh-CN" altLang="zh-CN" sz="1200" b="1" dirty="0" smtClean="0"/>
              <a:t>、</a:t>
            </a:r>
            <a:r>
              <a:rPr lang="zh-CN" altLang="en-US" sz="1200" b="1" dirty="0" smtClean="0"/>
              <a:t>圈子内不正的作风、不良影响，娱乐圈吸毒的不正之风蔓延</a:t>
            </a:r>
            <a:r>
              <a:rPr lang="zh-CN" altLang="zh-CN" sz="1200" b="1" dirty="0" smtClean="0"/>
              <a:t>。</a:t>
            </a:r>
            <a:endParaRPr lang="en-US" altLang="zh-CN" sz="1200" b="1" dirty="0" smtClean="0"/>
          </a:p>
          <a:p>
            <a:endParaRPr lang="en-US" altLang="zh-CN" sz="1200" b="1" dirty="0" smtClean="0"/>
          </a:p>
          <a:p>
            <a:r>
              <a:rPr lang="en-US" altLang="zh-CN" sz="1200" b="1" dirty="0" smtClean="0"/>
              <a:t>2</a:t>
            </a:r>
            <a:r>
              <a:rPr lang="zh-CN" altLang="en-US" sz="1200" b="1" dirty="0" smtClean="0"/>
              <a:t>、吸毒被当作“群嗨性”的社交方式。</a:t>
            </a:r>
            <a:endParaRPr lang="zh-CN" altLang="zh-CN" sz="1200" b="1" dirty="0"/>
          </a:p>
        </p:txBody>
      </p:sp>
      <p:grpSp>
        <p:nvGrpSpPr>
          <p:cNvPr id="51" name="组合 50"/>
          <p:cNvGrpSpPr/>
          <p:nvPr/>
        </p:nvGrpSpPr>
        <p:grpSpPr>
          <a:xfrm>
            <a:off x="5525342" y="1446126"/>
            <a:ext cx="2846358" cy="2846358"/>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3" name="椭圆 52"/>
            <p:cNvSpPr/>
            <p:nvPr/>
          </p:nvSpPr>
          <p:spPr>
            <a:xfrm>
              <a:off x="392113" y="760413"/>
              <a:ext cx="3825875" cy="3825875"/>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5332241" y="1634146"/>
            <a:ext cx="623903" cy="623903"/>
            <a:chOff x="304800" y="673100"/>
            <a:chExt cx="4000500" cy="40005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itchFamily="34" charset="-122"/>
                <a:ea typeface="微软雅黑" pitchFamily="34" charset="-122"/>
              </a:endParaRPr>
            </a:p>
          </p:txBody>
        </p:sp>
        <p:sp>
          <p:nvSpPr>
            <p:cNvPr id="56" name="椭圆 55"/>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rgbClr val="0070C0"/>
                </a:solidFill>
                <a:latin typeface="微软雅黑" pitchFamily="34" charset="-122"/>
                <a:ea typeface="微软雅黑" pitchFamily="34" charset="-122"/>
              </a:endParaRPr>
            </a:p>
          </p:txBody>
        </p:sp>
      </p:grpSp>
      <p:sp>
        <p:nvSpPr>
          <p:cNvPr id="58" name="TextBox 57"/>
          <p:cNvSpPr txBox="1"/>
          <p:nvPr/>
        </p:nvSpPr>
        <p:spPr>
          <a:xfrm>
            <a:off x="5991225" y="2016031"/>
            <a:ext cx="1986915" cy="1723549"/>
          </a:xfrm>
          <a:prstGeom prst="rect">
            <a:avLst/>
          </a:prstGeom>
          <a:noFill/>
        </p:spPr>
        <p:txBody>
          <a:bodyPr wrap="square" lIns="0" tIns="0" rIns="0" bIns="0" rtlCol="0">
            <a:spAutoFit/>
          </a:bodyPr>
          <a:lstStyle/>
          <a:p>
            <a:r>
              <a:rPr lang="zh-CN" altLang="en-US" sz="1600" b="1" dirty="0" smtClean="0">
                <a:solidFill>
                  <a:srgbClr val="C00000"/>
                </a:solidFill>
              </a:rPr>
              <a:t>（二）个人原因</a:t>
            </a:r>
            <a:endParaRPr lang="en-US" altLang="zh-CN" sz="1600" b="1" dirty="0" smtClean="0">
              <a:solidFill>
                <a:srgbClr val="C00000"/>
              </a:solidFill>
            </a:endParaRPr>
          </a:p>
          <a:p>
            <a:endParaRPr lang="en-US" altLang="zh-CN" sz="1200" b="1" dirty="0" smtClean="0"/>
          </a:p>
          <a:p>
            <a:r>
              <a:rPr lang="en-US" altLang="zh-CN" sz="1200" b="1" dirty="0" smtClean="0"/>
              <a:t>1</a:t>
            </a:r>
            <a:r>
              <a:rPr lang="zh-CN" altLang="zh-CN" sz="1200" b="1" dirty="0" smtClean="0"/>
              <a:t>、</a:t>
            </a:r>
            <a:r>
              <a:rPr lang="zh-CN" altLang="en-US" sz="1200" b="1" dirty="0" smtClean="0"/>
              <a:t>经济强劲</a:t>
            </a:r>
            <a:r>
              <a:rPr lang="zh-CN" altLang="zh-CN" sz="1200" b="1" dirty="0" smtClean="0"/>
              <a:t>。</a:t>
            </a:r>
            <a:endParaRPr lang="en-US" altLang="zh-CN" sz="1200" b="1" dirty="0" smtClean="0"/>
          </a:p>
          <a:p>
            <a:endParaRPr lang="en-US" altLang="zh-CN" sz="1200" b="1" dirty="0" smtClean="0"/>
          </a:p>
          <a:p>
            <a:r>
              <a:rPr lang="en-US" altLang="zh-CN" sz="1200" b="1" dirty="0" smtClean="0"/>
              <a:t>2</a:t>
            </a:r>
            <a:r>
              <a:rPr lang="zh-CN" altLang="en-US" sz="1200" b="1" dirty="0" smtClean="0"/>
              <a:t>、认知错误。</a:t>
            </a:r>
            <a:endParaRPr lang="en-US" altLang="zh-CN" sz="1200" b="1" dirty="0" smtClean="0"/>
          </a:p>
          <a:p>
            <a:endParaRPr lang="en-US" altLang="zh-CN" sz="1200" b="1" dirty="0" smtClean="0"/>
          </a:p>
          <a:p>
            <a:r>
              <a:rPr lang="en-US" altLang="zh-CN" sz="1200" b="1" dirty="0" smtClean="0"/>
              <a:t>3</a:t>
            </a:r>
            <a:r>
              <a:rPr lang="zh-CN" altLang="en-US" sz="1200" b="1" dirty="0" smtClean="0"/>
              <a:t>、精神需要。（缓解压力，寻找灵感，逃避现实，追求刺激）</a:t>
            </a:r>
            <a:endParaRPr lang="zh-CN" altLang="zh-CN" sz="1200" b="1" dirty="0"/>
          </a:p>
        </p:txBody>
      </p:sp>
    </p:spTree>
    <p:extLst>
      <p:ext uri="{BB962C8B-B14F-4D97-AF65-F5344CB8AC3E}">
        <p14:creationId xmlns:p14="http://schemas.microsoft.com/office/powerpoint/2010/main" xmlns="" val="1414808549"/>
      </p:ext>
    </p:extLst>
  </p:cSld>
  <p:clrMapOvr>
    <a:masterClrMapping/>
  </p:clrMapOvr>
  <p:transition spd="med" advClick="0" advTm="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ppt_x"/>
                                          </p:val>
                                        </p:tav>
                                        <p:tav tm="100000">
                                          <p:val>
                                            <p:strVal val="#ppt_x"/>
                                          </p:val>
                                        </p:tav>
                                      </p:tavLst>
                                    </p:anim>
                                    <p:anim calcmode="lin" valueType="num">
                                      <p:cBhvr additive="base">
                                        <p:cTn id="13" dur="500" fill="hold"/>
                                        <p:tgtEl>
                                          <p:spTgt spid="3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wipe(up)">
                                      <p:cBhvr>
                                        <p:cTn id="32" dur="500"/>
                                        <p:tgtEl>
                                          <p:spTgt spid="50"/>
                                        </p:tgtEl>
                                      </p:cBhvr>
                                    </p:animEffect>
                                  </p:childTnLst>
                                </p:cTn>
                              </p:par>
                            </p:childTnLst>
                          </p:cTn>
                        </p:par>
                        <p:par>
                          <p:cTn id="33" fill="hold">
                            <p:stCondLst>
                              <p:cond delay="3000"/>
                            </p:stCondLst>
                            <p:childTnLst>
                              <p:par>
                                <p:cTn id="34" presetID="26" presetClass="emph" presetSubtype="0" repeatCount="30000" fill="hold" nodeType="afterEffect">
                                  <p:stCondLst>
                                    <p:cond delay="0"/>
                                  </p:stCondLst>
                                  <p:childTnLst>
                                    <p:animEffect transition="out" filter="fade">
                                      <p:cBhvr>
                                        <p:cTn id="35" dur="100" tmFilter="0, 0; .2, .5; .8, .5; 1, 0"/>
                                        <p:tgtEl>
                                          <p:spTgt spid="37"/>
                                        </p:tgtEl>
                                      </p:cBhvr>
                                    </p:animEffect>
                                    <p:animScale>
                                      <p:cBhvr>
                                        <p:cTn id="36" dur="50" autoRev="1" fill="hold"/>
                                        <p:tgtEl>
                                          <p:spTgt spid="37"/>
                                        </p:tgtEl>
                                      </p:cBhvr>
                                      <p:by x="105000" y="105000"/>
                                    </p:animScale>
                                  </p:childTnLst>
                                </p:cTn>
                              </p:par>
                            </p:childTnLst>
                          </p:cTn>
                        </p:par>
                        <p:par>
                          <p:cTn id="37" fill="hold">
                            <p:stCondLst>
                              <p:cond delay="6000"/>
                            </p:stCondLst>
                            <p:childTnLst>
                              <p:par>
                                <p:cTn id="38" presetID="2" presetClass="entr" presetSubtype="1"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500" fill="hold"/>
                                        <p:tgtEl>
                                          <p:spTgt spid="51"/>
                                        </p:tgtEl>
                                        <p:attrNameLst>
                                          <p:attrName>ppt_x</p:attrName>
                                        </p:attrNameLst>
                                      </p:cBhvr>
                                      <p:tavLst>
                                        <p:tav tm="0">
                                          <p:val>
                                            <p:strVal val="#ppt_x"/>
                                          </p:val>
                                        </p:tav>
                                        <p:tav tm="100000">
                                          <p:val>
                                            <p:strVal val="#ppt_x"/>
                                          </p:val>
                                        </p:tav>
                                      </p:tavLst>
                                    </p:anim>
                                    <p:anim calcmode="lin" valueType="num">
                                      <p:cBhvr additive="base">
                                        <p:cTn id="41" dur="500" fill="hold"/>
                                        <p:tgtEl>
                                          <p:spTgt spid="51"/>
                                        </p:tgtEl>
                                        <p:attrNameLst>
                                          <p:attrName>ppt_y</p:attrName>
                                        </p:attrNameLst>
                                      </p:cBhvr>
                                      <p:tavLst>
                                        <p:tav tm="0">
                                          <p:val>
                                            <p:strVal val="0-#ppt_h/2"/>
                                          </p:val>
                                        </p:tav>
                                        <p:tav tm="100000">
                                          <p:val>
                                            <p:strVal val="#ppt_y"/>
                                          </p:val>
                                        </p:tav>
                                      </p:tavLst>
                                    </p:anim>
                                  </p:childTnLst>
                                </p:cTn>
                              </p:par>
                            </p:childTnLst>
                          </p:cTn>
                        </p:par>
                        <p:par>
                          <p:cTn id="42" fill="hold">
                            <p:stCondLst>
                              <p:cond delay="6500"/>
                            </p:stCondLst>
                            <p:childTnLst>
                              <p:par>
                                <p:cTn id="43" presetID="52" presetClass="entr" presetSubtype="0" fill="hold" nodeType="afterEffect">
                                  <p:stCondLst>
                                    <p:cond delay="0"/>
                                  </p:stCondLst>
                                  <p:childTnLst>
                                    <p:set>
                                      <p:cBhvr>
                                        <p:cTn id="44" dur="1" fill="hold">
                                          <p:stCondLst>
                                            <p:cond delay="0"/>
                                          </p:stCondLst>
                                        </p:cTn>
                                        <p:tgtEl>
                                          <p:spTgt spid="54"/>
                                        </p:tgtEl>
                                        <p:attrNameLst>
                                          <p:attrName>style.visibility</p:attrName>
                                        </p:attrNameLst>
                                      </p:cBhvr>
                                      <p:to>
                                        <p:strVal val="visible"/>
                                      </p:to>
                                    </p:set>
                                    <p:animScale>
                                      <p:cBhvr>
                                        <p:cTn id="45" dur="5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500" decel="50000" fill="hold">
                                          <p:stCondLst>
                                            <p:cond delay="0"/>
                                          </p:stCondLst>
                                        </p:cTn>
                                        <p:tgtEl>
                                          <p:spTgt spid="54"/>
                                        </p:tgtEl>
                                        <p:attrNameLst>
                                          <p:attrName>ppt_x</p:attrName>
                                          <p:attrName>ppt_y</p:attrName>
                                        </p:attrNameLst>
                                      </p:cBhvr>
                                    </p:animMotion>
                                    <p:animEffect transition="in" filter="fade">
                                      <p:cBhvr>
                                        <p:cTn id="47" dur="500"/>
                                        <p:tgtEl>
                                          <p:spTgt spid="54"/>
                                        </p:tgtEl>
                                      </p:cBhvr>
                                    </p:animEffect>
                                  </p:childTnLst>
                                </p:cTn>
                              </p:par>
                            </p:childTnLst>
                          </p:cTn>
                        </p:par>
                        <p:par>
                          <p:cTn id="48" fill="hold">
                            <p:stCondLst>
                              <p:cond delay="7000"/>
                            </p:stCondLst>
                            <p:childTnLst>
                              <p:par>
                                <p:cTn id="49" presetID="52" presetClass="entr" presetSubtype="0" fill="hold" nodeType="afterEffect">
                                  <p:stCondLst>
                                    <p:cond delay="0"/>
                                  </p:stCondLst>
                                  <p:childTnLst>
                                    <p:set>
                                      <p:cBhvr>
                                        <p:cTn id="50" dur="1" fill="hold">
                                          <p:stCondLst>
                                            <p:cond delay="0"/>
                                          </p:stCondLst>
                                        </p:cTn>
                                        <p:tgtEl>
                                          <p:spTgt spid="46"/>
                                        </p:tgtEl>
                                        <p:attrNameLst>
                                          <p:attrName>style.visibility</p:attrName>
                                        </p:attrNameLst>
                                      </p:cBhvr>
                                      <p:to>
                                        <p:strVal val="visible"/>
                                      </p:to>
                                    </p:set>
                                    <p:animScale>
                                      <p:cBhvr>
                                        <p:cTn id="51" dur="5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500" decel="50000" fill="hold">
                                          <p:stCondLst>
                                            <p:cond delay="0"/>
                                          </p:stCondLst>
                                        </p:cTn>
                                        <p:tgtEl>
                                          <p:spTgt spid="46"/>
                                        </p:tgtEl>
                                        <p:attrNameLst>
                                          <p:attrName>ppt_x</p:attrName>
                                          <p:attrName>ppt_y</p:attrName>
                                        </p:attrNameLst>
                                      </p:cBhvr>
                                    </p:animMotion>
                                    <p:animEffect transition="in" filter="fade">
                                      <p:cBhvr>
                                        <p:cTn id="53" dur="500"/>
                                        <p:tgtEl>
                                          <p:spTgt spid="46"/>
                                        </p:tgtEl>
                                      </p:cBhvr>
                                    </p:animEffect>
                                  </p:childTnLst>
                                </p:cTn>
                              </p:par>
                            </p:childTnLst>
                          </p:cTn>
                        </p:par>
                        <p:par>
                          <p:cTn id="54" fill="hold">
                            <p:stCondLst>
                              <p:cond delay="7500"/>
                            </p:stCondLst>
                            <p:childTnLst>
                              <p:par>
                                <p:cTn id="55" presetID="22" presetClass="entr" presetSubtype="1" fill="hold" grpId="0"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up)">
                                      <p:cBhvr>
                                        <p:cTn id="5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49" grpId="0"/>
      <p:bldP spid="50" grpId="0"/>
      <p:bldP spid="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4"/>
          <p:cNvGrpSpPr>
            <a:grpSpLocks/>
          </p:cNvGrpSpPr>
          <p:nvPr/>
        </p:nvGrpSpPr>
        <p:grpSpPr bwMode="auto">
          <a:xfrm>
            <a:off x="2833983" y="2277602"/>
            <a:ext cx="2430835" cy="2429342"/>
            <a:chOff x="1898" y="1504"/>
            <a:chExt cx="1628" cy="1627"/>
          </a:xfrm>
        </p:grpSpPr>
        <p:sp>
          <p:nvSpPr>
            <p:cNvPr id="14"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FF0000"/>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5" name="Oval 5"/>
            <p:cNvSpPr>
              <a:spLocks noChangeArrowheads="1"/>
            </p:cNvSpPr>
            <p:nvPr/>
          </p:nvSpPr>
          <p:spPr bwMode="auto">
            <a:xfrm>
              <a:off x="2149" y="1752"/>
              <a:ext cx="1129" cy="1131"/>
            </a:xfrm>
            <a:prstGeom prst="ellipse">
              <a:avLst/>
            </a:prstGeom>
            <a:blipFill>
              <a:blip r:embed="rId3" cstate="print"/>
              <a:stretch>
                <a:fillRect/>
              </a:stretch>
            </a:blipFill>
            <a:ln w="22225">
              <a:noFill/>
              <a:round/>
              <a:headEnd/>
              <a:tailEnd/>
            </a:ln>
          </p:spPr>
          <p:txBody>
            <a:bodyPr anchor="ctr" anchorCtr="1"/>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dirty="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693" b="0" i="0" u="none" strike="noStrike" kern="1200" cap="none" spc="0" normalizeH="0" baseline="0" noProof="0" dirty="0">
                <a:ln>
                  <a:noFill/>
                </a:ln>
                <a:solidFill>
                  <a:srgbClr val="C00000"/>
                </a:solidFill>
                <a:effectLst/>
                <a:uLnTx/>
                <a:uFillTx/>
                <a:latin typeface="Calibri" pitchFamily="34" charset="0"/>
                <a:ea typeface="微软雅黑" pitchFamily="34" charset="-122"/>
                <a:cs typeface="+mn-cs"/>
              </a:endParaRPr>
            </a:p>
          </p:txBody>
        </p:sp>
      </p:grpSp>
      <p:grpSp>
        <p:nvGrpSpPr>
          <p:cNvPr id="3" name="Group 45"/>
          <p:cNvGrpSpPr>
            <a:grpSpLocks/>
          </p:cNvGrpSpPr>
          <p:nvPr/>
        </p:nvGrpSpPr>
        <p:grpSpPr bwMode="auto">
          <a:xfrm>
            <a:off x="4973656" y="1831153"/>
            <a:ext cx="1655894" cy="1654401"/>
            <a:chOff x="3331" y="1205"/>
            <a:chExt cx="1109" cy="1108"/>
          </a:xfrm>
        </p:grpSpPr>
        <p:sp>
          <p:nvSpPr>
            <p:cNvPr id="18"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00B050"/>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9" name="Oval 7"/>
            <p:cNvSpPr>
              <a:spLocks noChangeArrowheads="1"/>
            </p:cNvSpPr>
            <p:nvPr/>
          </p:nvSpPr>
          <p:spPr bwMode="auto">
            <a:xfrm>
              <a:off x="3551" y="1427"/>
              <a:ext cx="669" cy="664"/>
            </a:xfrm>
            <a:prstGeom prst="ellipse">
              <a:avLst/>
            </a:prstGeom>
            <a:blipFill>
              <a:blip r:embed="rId4" cstate="print"/>
              <a:stretch>
                <a:fillRect/>
              </a:stretch>
            </a:blipFill>
            <a:ln w="22225">
              <a:noFill/>
              <a:round/>
              <a:headEnd/>
              <a:tailEnd/>
            </a:ln>
          </p:spPr>
          <p:txBody>
            <a:bodyPr anchor="ctr" anchorCtr="1"/>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en-US" sz="1129" b="0" i="0" u="none" strike="noStrike" kern="1200" cap="none" spc="0" normalizeH="0" baseline="0" noProof="0" dirty="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en-US" altLang="zh-CN" sz="1129" b="0" i="0" u="none" strike="noStrike" kern="1200" cap="none" spc="0" normalizeH="0" baseline="0" noProof="0" dirty="0">
                <a:ln>
                  <a:noFill/>
                </a:ln>
                <a:solidFill>
                  <a:srgbClr val="C00000"/>
                </a:solidFill>
                <a:effectLst/>
                <a:uLnTx/>
                <a:uFillTx/>
                <a:latin typeface="Calibri" pitchFamily="34" charset="0"/>
                <a:ea typeface="微软雅黑" pitchFamily="34" charset="-122"/>
                <a:cs typeface="+mn-cs"/>
              </a:endParaRPr>
            </a:p>
          </p:txBody>
        </p:sp>
      </p:grpSp>
      <p:grpSp>
        <p:nvGrpSpPr>
          <p:cNvPr id="4" name="Group 43"/>
          <p:cNvGrpSpPr>
            <a:grpSpLocks/>
          </p:cNvGrpSpPr>
          <p:nvPr/>
        </p:nvGrpSpPr>
        <p:grpSpPr bwMode="auto">
          <a:xfrm>
            <a:off x="1049679" y="2079014"/>
            <a:ext cx="1918687" cy="1923167"/>
            <a:chOff x="703" y="1371"/>
            <a:chExt cx="1285" cy="1288"/>
          </a:xfrm>
        </p:grpSpPr>
        <p:sp>
          <p:nvSpPr>
            <p:cNvPr id="21"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FFF00"/>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2" name="Oval 9"/>
            <p:cNvSpPr>
              <a:spLocks noChangeArrowheads="1"/>
            </p:cNvSpPr>
            <p:nvPr/>
          </p:nvSpPr>
          <p:spPr bwMode="auto">
            <a:xfrm>
              <a:off x="918" y="1588"/>
              <a:ext cx="853" cy="853"/>
            </a:xfrm>
            <a:prstGeom prst="ellipse">
              <a:avLst/>
            </a:prstGeom>
            <a:blipFill>
              <a:blip r:embed="rId5" cstate="print"/>
              <a:stretch>
                <a:fillRect/>
              </a:stretch>
            </a:blip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dirty="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317" b="0" i="0" u="none" strike="noStrike" kern="1200" cap="none" spc="0" normalizeH="0" baseline="0" noProof="0" dirty="0">
                <a:ln>
                  <a:noFill/>
                </a:ln>
                <a:solidFill>
                  <a:srgbClr val="00A800"/>
                </a:solidFill>
                <a:effectLst/>
                <a:uLnTx/>
                <a:uFillTx/>
                <a:latin typeface="Calibri" pitchFamily="34" charset="0"/>
                <a:ea typeface="微软雅黑" pitchFamily="34" charset="-122"/>
                <a:cs typeface="+mn-cs"/>
              </a:endParaRPr>
            </a:p>
          </p:txBody>
        </p:sp>
      </p:grpSp>
      <p:sp>
        <p:nvSpPr>
          <p:cNvPr id="23" name="TextBox 53"/>
          <p:cNvSpPr txBox="1">
            <a:spLocks noChangeArrowheads="1"/>
          </p:cNvSpPr>
          <p:nvPr/>
        </p:nvSpPr>
        <p:spPr bwMode="auto">
          <a:xfrm>
            <a:off x="1234829" y="1668400"/>
            <a:ext cx="1596168" cy="327340"/>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en-US" altLang="zh-CN" sz="1505" b="1" i="0" u="none" strike="noStrike" kern="1200" cap="none" spc="0" normalizeH="0" baseline="0" noProof="0" dirty="0" smtClean="0">
                <a:ln>
                  <a:noFill/>
                </a:ln>
                <a:effectLst/>
                <a:uLnTx/>
                <a:uFillTx/>
                <a:latin typeface="微软雅黑" pitchFamily="34" charset="-122"/>
                <a:ea typeface="微软雅黑" pitchFamily="34" charset="-122"/>
              </a:rPr>
              <a:t>1</a:t>
            </a:r>
            <a:r>
              <a:rPr kumimoji="0" lang="zh-CN" altLang="en-US" sz="1505" b="1" i="0" u="none" strike="noStrike" kern="1200" cap="none" spc="0" normalizeH="0" baseline="0" noProof="0" dirty="0" smtClean="0">
                <a:ln>
                  <a:noFill/>
                </a:ln>
                <a:effectLst/>
                <a:uLnTx/>
                <a:uFillTx/>
                <a:latin typeface="微软雅黑" pitchFamily="34" charset="-122"/>
                <a:ea typeface="微软雅黑" pitchFamily="34" charset="-122"/>
              </a:rPr>
              <a:t>、危害自己</a:t>
            </a:r>
            <a:endParaRPr kumimoji="0" lang="zh-CN" altLang="en-US" sz="1505" b="0" i="0" u="none" strike="noStrike" kern="1200" cap="none" spc="0" normalizeH="0" baseline="0" noProof="0" dirty="0">
              <a:ln>
                <a:noFill/>
              </a:ln>
              <a:effectLst/>
              <a:uLnTx/>
              <a:uFillTx/>
              <a:latin typeface="微软雅黑" pitchFamily="34" charset="-122"/>
              <a:ea typeface="微软雅黑" pitchFamily="34" charset="-122"/>
            </a:endParaRPr>
          </a:p>
        </p:txBody>
      </p:sp>
      <p:sp>
        <p:nvSpPr>
          <p:cNvPr id="24" name="TextBox 53"/>
          <p:cNvSpPr txBox="1">
            <a:spLocks noChangeArrowheads="1"/>
          </p:cNvSpPr>
          <p:nvPr/>
        </p:nvSpPr>
        <p:spPr bwMode="auto">
          <a:xfrm>
            <a:off x="3284912" y="1828166"/>
            <a:ext cx="1599155" cy="327340"/>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en-US" altLang="zh-CN" sz="1505" b="1" i="0" u="none" strike="noStrike" kern="1200" cap="none" spc="0" normalizeH="0" baseline="0" noProof="0" dirty="0" smtClean="0">
                <a:ln>
                  <a:noFill/>
                </a:ln>
                <a:effectLst/>
                <a:uLnTx/>
                <a:uFillTx/>
                <a:latin typeface="Arial" charset="0"/>
                <a:ea typeface="微软雅黑" pitchFamily="34" charset="-122"/>
                <a:cs typeface="+mn-cs"/>
              </a:rPr>
              <a:t>2</a:t>
            </a:r>
            <a:r>
              <a:rPr kumimoji="0" lang="zh-CN" altLang="en-US" sz="1505" b="1" i="0" u="none" strike="noStrike" kern="1200" cap="none" spc="0" normalizeH="0" baseline="0" noProof="0" dirty="0" smtClean="0">
                <a:ln>
                  <a:noFill/>
                </a:ln>
                <a:effectLst/>
                <a:uLnTx/>
                <a:uFillTx/>
                <a:latin typeface="Arial" charset="0"/>
                <a:ea typeface="微软雅黑" pitchFamily="34" charset="-122"/>
                <a:cs typeface="+mn-cs"/>
              </a:rPr>
              <a:t>、危害家庭</a:t>
            </a:r>
            <a:endParaRPr kumimoji="0" lang="zh-CN" altLang="en-US" sz="1505" b="0" i="0" u="none" strike="noStrike" kern="1200" cap="none" spc="0" normalizeH="0" baseline="0" noProof="0" dirty="0">
              <a:ln>
                <a:noFill/>
              </a:ln>
              <a:effectLst/>
              <a:uLnTx/>
              <a:uFillTx/>
              <a:latin typeface="Arial" charset="0"/>
              <a:ea typeface="宋体" charset="-122"/>
              <a:cs typeface="+mn-cs"/>
            </a:endParaRPr>
          </a:p>
        </p:txBody>
      </p:sp>
      <p:sp>
        <p:nvSpPr>
          <p:cNvPr id="25" name="TextBox 53"/>
          <p:cNvSpPr txBox="1">
            <a:spLocks noChangeArrowheads="1"/>
          </p:cNvSpPr>
          <p:nvPr/>
        </p:nvSpPr>
        <p:spPr bwMode="auto">
          <a:xfrm>
            <a:off x="6725982" y="2332227"/>
            <a:ext cx="1397581" cy="327340"/>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en-US" altLang="zh-CN" sz="1505" b="1" i="0" u="none" strike="noStrike" kern="1200" cap="none" spc="0" normalizeH="0" baseline="0" noProof="0" dirty="0" smtClean="0">
                <a:ln>
                  <a:noFill/>
                </a:ln>
                <a:effectLst/>
                <a:uLnTx/>
                <a:uFillTx/>
                <a:latin typeface="Arial" charset="0"/>
                <a:ea typeface="微软雅黑" pitchFamily="34" charset="-122"/>
                <a:cs typeface="+mn-cs"/>
              </a:rPr>
              <a:t>4</a:t>
            </a:r>
            <a:r>
              <a:rPr kumimoji="0" lang="zh-CN" altLang="en-US" sz="1505" b="1" i="0" u="none" strike="noStrike" kern="1200" cap="none" spc="0" normalizeH="0" baseline="0" noProof="0" dirty="0" smtClean="0">
                <a:ln>
                  <a:noFill/>
                </a:ln>
                <a:effectLst/>
                <a:uLnTx/>
                <a:uFillTx/>
                <a:latin typeface="Arial" charset="0"/>
                <a:ea typeface="微软雅黑" pitchFamily="34" charset="-122"/>
                <a:cs typeface="+mn-cs"/>
              </a:rPr>
              <a:t>、危害单位</a:t>
            </a:r>
            <a:endParaRPr kumimoji="0" lang="zh-CN" altLang="en-US" sz="1505" b="1" i="0" u="none" strike="noStrike" kern="1200" cap="none" spc="0" normalizeH="0" baseline="0" noProof="0" dirty="0">
              <a:ln>
                <a:noFill/>
              </a:ln>
              <a:effectLst/>
              <a:uLnTx/>
              <a:uFillTx/>
              <a:latin typeface="Arial" charset="0"/>
              <a:ea typeface="微软雅黑" pitchFamily="34" charset="-122"/>
              <a:cs typeface="+mn-cs"/>
            </a:endParaRPr>
          </a:p>
        </p:txBody>
      </p:sp>
      <p:grpSp>
        <p:nvGrpSpPr>
          <p:cNvPr id="5" name="Group 46"/>
          <p:cNvGrpSpPr>
            <a:grpSpLocks/>
          </p:cNvGrpSpPr>
          <p:nvPr/>
        </p:nvGrpSpPr>
        <p:grpSpPr bwMode="auto">
          <a:xfrm>
            <a:off x="6363770" y="2683736"/>
            <a:ext cx="1530471" cy="1534950"/>
            <a:chOff x="4262" y="1776"/>
            <a:chExt cx="1025" cy="1028"/>
          </a:xfrm>
        </p:grpSpPr>
        <p:sp>
          <p:nvSpPr>
            <p:cNvPr id="2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00B0F0"/>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8" name="Oval 9"/>
            <p:cNvSpPr>
              <a:spLocks noChangeArrowheads="1"/>
            </p:cNvSpPr>
            <p:nvPr/>
          </p:nvSpPr>
          <p:spPr bwMode="auto">
            <a:xfrm>
              <a:off x="4433" y="1949"/>
              <a:ext cx="681" cy="681"/>
            </a:xfrm>
            <a:prstGeom prst="ellipse">
              <a:avLst/>
            </a:prstGeom>
            <a:blipFill>
              <a:blip r:embed="rId6" cstate="print"/>
              <a:stretch>
                <a:fillRect/>
              </a:stretch>
            </a:blip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129" b="0" i="0" u="none" strike="noStrike" kern="1200" cap="none" spc="0" normalizeH="0" baseline="0" noProof="0" dirty="0">
                <a:ln>
                  <a:noFill/>
                </a:ln>
                <a:solidFill>
                  <a:srgbClr val="00A800"/>
                </a:solidFill>
                <a:effectLst/>
                <a:uLnTx/>
                <a:uFillTx/>
                <a:latin typeface="Arial" charset="0"/>
                <a:ea typeface="微软雅黑" pitchFamily="34" charset="-122"/>
                <a:cs typeface="+mn-cs"/>
                <a:sym typeface="造字工房悦黑体验版常规体" pitchFamily="50" charset="-122"/>
              </a:endParaRPr>
            </a:p>
          </p:txBody>
        </p:sp>
      </p:grpSp>
      <p:sp>
        <p:nvSpPr>
          <p:cNvPr id="29" name="TextBox 53"/>
          <p:cNvSpPr txBox="1">
            <a:spLocks noChangeArrowheads="1"/>
          </p:cNvSpPr>
          <p:nvPr/>
        </p:nvSpPr>
        <p:spPr bwMode="auto">
          <a:xfrm>
            <a:off x="5045327" y="1420539"/>
            <a:ext cx="1599154" cy="327340"/>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en-US" altLang="zh-CN" sz="1505" b="1" i="0" u="none" strike="noStrike" kern="1200" cap="none" spc="0" normalizeH="0" baseline="0" noProof="0" dirty="0" smtClean="0">
                <a:ln>
                  <a:noFill/>
                </a:ln>
                <a:effectLst/>
                <a:uLnTx/>
                <a:uFillTx/>
                <a:latin typeface="Arial" charset="0"/>
                <a:ea typeface="微软雅黑" pitchFamily="34" charset="-122"/>
                <a:cs typeface="+mn-cs"/>
              </a:rPr>
              <a:t>3</a:t>
            </a:r>
            <a:r>
              <a:rPr kumimoji="0" lang="zh-CN" altLang="en-US" sz="1505" b="1" i="0" u="none" strike="noStrike" kern="1200" cap="none" spc="0" normalizeH="0" baseline="0" noProof="0" dirty="0" smtClean="0">
                <a:ln>
                  <a:noFill/>
                </a:ln>
                <a:effectLst/>
                <a:uLnTx/>
                <a:uFillTx/>
                <a:latin typeface="Arial" charset="0"/>
                <a:ea typeface="微软雅黑" pitchFamily="34" charset="-122"/>
                <a:cs typeface="+mn-cs"/>
              </a:rPr>
              <a:t>、危害社会</a:t>
            </a:r>
            <a:endParaRPr kumimoji="0" lang="zh-CN" altLang="en-US" sz="1505" b="1" i="0" u="none" strike="noStrike" kern="1200" cap="none" spc="0" normalizeH="0" baseline="0" noProof="0" dirty="0">
              <a:ln>
                <a:noFill/>
              </a:ln>
              <a:effectLst/>
              <a:uLnTx/>
              <a:uFillTx/>
              <a:latin typeface="Arial" charset="0"/>
              <a:ea typeface="微软雅黑" pitchFamily="34" charset="-122"/>
              <a:cs typeface="+mn-cs"/>
            </a:endParaRPr>
          </a:p>
        </p:txBody>
      </p:sp>
      <p:grpSp>
        <p:nvGrpSpPr>
          <p:cNvPr id="6" name="组合 19"/>
          <p:cNvGrpSpPr/>
          <p:nvPr/>
        </p:nvGrpSpPr>
        <p:grpSpPr>
          <a:xfrm>
            <a:off x="415150" y="160020"/>
            <a:ext cx="2442349" cy="929640"/>
            <a:chOff x="3851771" y="1163107"/>
            <a:chExt cx="1402358" cy="1402358"/>
          </a:xfrm>
        </p:grpSpPr>
        <p:grpSp>
          <p:nvGrpSpPr>
            <p:cNvPr id="7" name="组合 20"/>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3" name="TextBox 32"/>
            <p:cNvSpPr txBox="1"/>
            <p:nvPr/>
          </p:nvSpPr>
          <p:spPr>
            <a:xfrm>
              <a:off x="4156842" y="1616482"/>
              <a:ext cx="842367" cy="60356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吸毒的危害</a:t>
              </a:r>
              <a:endPar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xmlns="" val="1414808549"/>
      </p:ext>
    </p:extLst>
  </p:cSld>
  <p:clrMapOvr>
    <a:masterClrMapping/>
  </p:clrMapOvr>
  <p:transition spd="med" advClick="0" advTm="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fltVal val="0"/>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anim calcmode="lin" valueType="num">
                                      <p:cBhvr>
                                        <p:cTn id="30" dur="1000" fill="hold"/>
                                        <p:tgtEl>
                                          <p:spTgt spid="4"/>
                                        </p:tgtEl>
                                        <p:attrNameLst>
                                          <p:attrName>style.rotation</p:attrName>
                                        </p:attrNameLst>
                                      </p:cBhvr>
                                      <p:tavLst>
                                        <p:tav tm="0">
                                          <p:val>
                                            <p:fltVal val="360"/>
                                          </p:val>
                                        </p:tav>
                                        <p:tav tm="100000">
                                          <p:val>
                                            <p:fltVal val="0"/>
                                          </p:val>
                                        </p:tav>
                                      </p:tavLst>
                                    </p:anim>
                                    <p:animEffect transition="in" filter="fade">
                                      <p:cBhvr>
                                        <p:cTn id="31" dur="1000"/>
                                        <p:tgtEl>
                                          <p:spTgt spid="4"/>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p:cTn id="34" dur="1000" fill="hold"/>
                                        <p:tgtEl>
                                          <p:spTgt spid="2"/>
                                        </p:tgtEl>
                                        <p:attrNameLst>
                                          <p:attrName>ppt_w</p:attrName>
                                        </p:attrNameLst>
                                      </p:cBhvr>
                                      <p:tavLst>
                                        <p:tav tm="0">
                                          <p:val>
                                            <p:fltVal val="0"/>
                                          </p:val>
                                        </p:tav>
                                        <p:tav tm="100000">
                                          <p:val>
                                            <p:strVal val="#ppt_w"/>
                                          </p:val>
                                        </p:tav>
                                      </p:tavLst>
                                    </p:anim>
                                    <p:anim calcmode="lin" valueType="num">
                                      <p:cBhvr>
                                        <p:cTn id="35" dur="1000" fill="hold"/>
                                        <p:tgtEl>
                                          <p:spTgt spid="2"/>
                                        </p:tgtEl>
                                        <p:attrNameLst>
                                          <p:attrName>ppt_h</p:attrName>
                                        </p:attrNameLst>
                                      </p:cBhvr>
                                      <p:tavLst>
                                        <p:tav tm="0">
                                          <p:val>
                                            <p:fltVal val="0"/>
                                          </p:val>
                                        </p:tav>
                                        <p:tav tm="100000">
                                          <p:val>
                                            <p:strVal val="#ppt_h"/>
                                          </p:val>
                                        </p:tav>
                                      </p:tavLst>
                                    </p:anim>
                                    <p:anim calcmode="lin" valueType="num">
                                      <p:cBhvr>
                                        <p:cTn id="36" dur="1000" fill="hold"/>
                                        <p:tgtEl>
                                          <p:spTgt spid="2"/>
                                        </p:tgtEl>
                                        <p:attrNameLst>
                                          <p:attrName>style.rotation</p:attrName>
                                        </p:attrNameLst>
                                      </p:cBhvr>
                                      <p:tavLst>
                                        <p:tav tm="0">
                                          <p:val>
                                            <p:fltVal val="360"/>
                                          </p:val>
                                        </p:tav>
                                        <p:tav tm="100000">
                                          <p:val>
                                            <p:fltVal val="0"/>
                                          </p:val>
                                        </p:tav>
                                      </p:tavLst>
                                    </p:anim>
                                    <p:animEffect transition="in" filter="fade">
                                      <p:cBhvr>
                                        <p:cTn id="37" dur="1000"/>
                                        <p:tgtEl>
                                          <p:spTgt spid="2"/>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1000" fill="hold"/>
                                        <p:tgtEl>
                                          <p:spTgt spid="3"/>
                                        </p:tgtEl>
                                        <p:attrNameLst>
                                          <p:attrName>ppt_w</p:attrName>
                                        </p:attrNameLst>
                                      </p:cBhvr>
                                      <p:tavLst>
                                        <p:tav tm="0">
                                          <p:val>
                                            <p:fltVal val="0"/>
                                          </p:val>
                                        </p:tav>
                                        <p:tav tm="100000">
                                          <p:val>
                                            <p:strVal val="#ppt_w"/>
                                          </p:val>
                                        </p:tav>
                                      </p:tavLst>
                                    </p:anim>
                                    <p:anim calcmode="lin" valueType="num">
                                      <p:cBhvr>
                                        <p:cTn id="41" dur="1000" fill="hold"/>
                                        <p:tgtEl>
                                          <p:spTgt spid="3"/>
                                        </p:tgtEl>
                                        <p:attrNameLst>
                                          <p:attrName>ppt_h</p:attrName>
                                        </p:attrNameLst>
                                      </p:cBhvr>
                                      <p:tavLst>
                                        <p:tav tm="0">
                                          <p:val>
                                            <p:fltVal val="0"/>
                                          </p:val>
                                        </p:tav>
                                        <p:tav tm="100000">
                                          <p:val>
                                            <p:strVal val="#ppt_h"/>
                                          </p:val>
                                        </p:tav>
                                      </p:tavLst>
                                    </p:anim>
                                    <p:anim calcmode="lin" valueType="num">
                                      <p:cBhvr>
                                        <p:cTn id="42" dur="1000" fill="hold"/>
                                        <p:tgtEl>
                                          <p:spTgt spid="3"/>
                                        </p:tgtEl>
                                        <p:attrNameLst>
                                          <p:attrName>style.rotation</p:attrName>
                                        </p:attrNameLst>
                                      </p:cBhvr>
                                      <p:tavLst>
                                        <p:tav tm="0">
                                          <p:val>
                                            <p:fltVal val="360"/>
                                          </p:val>
                                        </p:tav>
                                        <p:tav tm="100000">
                                          <p:val>
                                            <p:fltVal val="0"/>
                                          </p:val>
                                        </p:tav>
                                      </p:tavLst>
                                    </p:anim>
                                    <p:animEffect transition="in" filter="fade">
                                      <p:cBhvr>
                                        <p:cTn id="43" dur="1000"/>
                                        <p:tgtEl>
                                          <p:spTgt spid="3"/>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1000" fill="hold"/>
                                        <p:tgtEl>
                                          <p:spTgt spid="5"/>
                                        </p:tgtEl>
                                        <p:attrNameLst>
                                          <p:attrName>ppt_w</p:attrName>
                                        </p:attrNameLst>
                                      </p:cBhvr>
                                      <p:tavLst>
                                        <p:tav tm="0">
                                          <p:val>
                                            <p:fltVal val="0"/>
                                          </p:val>
                                        </p:tav>
                                        <p:tav tm="100000">
                                          <p:val>
                                            <p:strVal val="#ppt_w"/>
                                          </p:val>
                                        </p:tav>
                                      </p:tavLst>
                                    </p:anim>
                                    <p:anim calcmode="lin" valueType="num">
                                      <p:cBhvr>
                                        <p:cTn id="47" dur="1000" fill="hold"/>
                                        <p:tgtEl>
                                          <p:spTgt spid="5"/>
                                        </p:tgtEl>
                                        <p:attrNameLst>
                                          <p:attrName>ppt_h</p:attrName>
                                        </p:attrNameLst>
                                      </p:cBhvr>
                                      <p:tavLst>
                                        <p:tav tm="0">
                                          <p:val>
                                            <p:fltVal val="0"/>
                                          </p:val>
                                        </p:tav>
                                        <p:tav tm="100000">
                                          <p:val>
                                            <p:strVal val="#ppt_h"/>
                                          </p:val>
                                        </p:tav>
                                      </p:tavLst>
                                    </p:anim>
                                    <p:anim calcmode="lin" valueType="num">
                                      <p:cBhvr>
                                        <p:cTn id="48" dur="1000" fill="hold"/>
                                        <p:tgtEl>
                                          <p:spTgt spid="5"/>
                                        </p:tgtEl>
                                        <p:attrNameLst>
                                          <p:attrName>style.rotation</p:attrName>
                                        </p:attrNameLst>
                                      </p:cBhvr>
                                      <p:tavLst>
                                        <p:tav tm="0">
                                          <p:val>
                                            <p:fltVal val="360"/>
                                          </p:val>
                                        </p:tav>
                                        <p:tav tm="100000">
                                          <p:val>
                                            <p:fltVal val="0"/>
                                          </p:val>
                                        </p:tav>
                                      </p:tavLst>
                                    </p:anim>
                                    <p:animEffect transition="in" filter="fade">
                                      <p:cBhvr>
                                        <p:cTn id="49" dur="1000"/>
                                        <p:tgtEl>
                                          <p:spTgt spid="5"/>
                                        </p:tgtEl>
                                      </p:cBhvr>
                                    </p:animEffect>
                                  </p:childTnLst>
                                </p:cTn>
                              </p:par>
                            </p:childTnLst>
                          </p:cTn>
                        </p:par>
                        <p:par>
                          <p:cTn id="50" fill="hold">
                            <p:stCondLst>
                              <p:cond delay="2000"/>
                            </p:stCondLst>
                            <p:childTnLst>
                              <p:par>
                                <p:cTn id="51" presetID="2" presetClass="entr" presetSubtype="4"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ppt_x"/>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图片2.jpg"/>
          <p:cNvPicPr>
            <a:picLocks noChangeAspect="1" noChangeArrowheads="1"/>
          </p:cNvPicPr>
          <p:nvPr/>
        </p:nvPicPr>
        <p:blipFill>
          <a:blip r:embed="rId3" cstate="print"/>
          <a:srcRect/>
          <a:stretch>
            <a:fillRect/>
          </a:stretch>
        </p:blipFill>
        <p:spPr bwMode="auto">
          <a:xfrm>
            <a:off x="0" y="0"/>
            <a:ext cx="9144000" cy="5153025"/>
          </a:xfrm>
          <a:prstGeom prst="rect">
            <a:avLst/>
          </a:prstGeom>
          <a:noFill/>
        </p:spPr>
      </p:pic>
      <p:sp>
        <p:nvSpPr>
          <p:cNvPr id="10" name="矩形 9"/>
          <p:cNvSpPr/>
          <p:nvPr/>
        </p:nvSpPr>
        <p:spPr bwMode="auto">
          <a:xfrm>
            <a:off x="1296988" y="1132384"/>
            <a:ext cx="6659388" cy="3104336"/>
          </a:xfrm>
          <a:prstGeom prst="rect">
            <a:avLst/>
          </a:prstGeom>
          <a:solidFill>
            <a:schemeClr val="bg1">
              <a:lumMod val="95000"/>
            </a:schemeClr>
          </a:solidFill>
          <a:ln w="38100" cmpd="thickThi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dirty="0" smtClean="0">
              <a:ln>
                <a:noFill/>
              </a:ln>
              <a:solidFill>
                <a:schemeClr val="tx1"/>
              </a:solidFill>
              <a:effectLst/>
              <a:latin typeface="Arial" pitchFamily="34" charset="0"/>
              <a:ea typeface="微软雅黑" pitchFamily="34" charset="-122"/>
            </a:endParaRPr>
          </a:p>
        </p:txBody>
      </p:sp>
      <p:sp>
        <p:nvSpPr>
          <p:cNvPr id="13" name="矩形 12"/>
          <p:cNvSpPr/>
          <p:nvPr/>
        </p:nvSpPr>
        <p:spPr bwMode="auto">
          <a:xfrm>
            <a:off x="1727684" y="808348"/>
            <a:ext cx="1764196" cy="612068"/>
          </a:xfrm>
          <a:prstGeom prst="rect">
            <a:avLst/>
          </a:prstGeom>
          <a:solidFill>
            <a:srgbClr val="FF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4" name="TextBox 18"/>
          <p:cNvSpPr txBox="1"/>
          <p:nvPr/>
        </p:nvSpPr>
        <p:spPr>
          <a:xfrm>
            <a:off x="2116819" y="871354"/>
            <a:ext cx="1015021" cy="477054"/>
          </a:xfrm>
          <a:prstGeom prst="rect">
            <a:avLst/>
          </a:prstGeom>
          <a:noFill/>
        </p:spPr>
        <p:txBody>
          <a:bodyPr wrap="none" rtlCol="0">
            <a:spAutoFit/>
          </a:bodyPr>
          <a:lstStyle/>
          <a:p>
            <a:pPr algn="ctr"/>
            <a:r>
              <a:rPr lang="zh-CN" altLang="en-US" sz="2500" b="0" dirty="0" smtClean="0">
                <a:solidFill>
                  <a:schemeClr val="bg1"/>
                </a:solidFill>
                <a:latin typeface="微软雅黑" panose="020B0503020204020204" pitchFamily="34" charset="-122"/>
                <a:ea typeface="微软雅黑" panose="020B0503020204020204" pitchFamily="34" charset="-122"/>
              </a:rPr>
              <a:t>前  言</a:t>
            </a:r>
            <a:endParaRPr lang="zh-CN" altLang="en-US" sz="2500" b="0" dirty="0">
              <a:solidFill>
                <a:schemeClr val="bg1"/>
              </a:solidFill>
              <a:latin typeface="微软雅黑" panose="020B0503020204020204" pitchFamily="34" charset="-122"/>
              <a:ea typeface="微软雅黑" panose="020B0503020204020204" pitchFamily="34" charset="-122"/>
            </a:endParaRPr>
          </a:p>
        </p:txBody>
      </p:sp>
      <p:sp>
        <p:nvSpPr>
          <p:cNvPr id="12" name="Rectangle 30"/>
          <p:cNvSpPr>
            <a:spLocks noChangeArrowheads="1"/>
          </p:cNvSpPr>
          <p:nvPr/>
        </p:nvSpPr>
        <p:spPr bwMode="auto">
          <a:xfrm>
            <a:off x="1371600" y="1486674"/>
            <a:ext cx="6560820"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1" dirty="0" smtClean="0">
                <a:latin typeface="楷体" pitchFamily="49" charset="-122"/>
                <a:ea typeface="楷体" pitchFamily="49" charset="-122"/>
              </a:rPr>
              <a:t>    无数事实告诫我们，青少年是最容易受毒品侵害的高危群体。对此，我们影视从业人员一定要保持足够的重视和警惕，发挥明星在禁毒集中宣传中的作用。在此也呼吁每一位家长、每一位老师、每一位社会工作者都要以仁爱之心、宽厚之情关心和帮助青少年的健康成长，尽一切努力做好预防和减少毒品对青少年的侵害，保护好我们的明天和未来。青少年朋友也要全面认识自身的缺点和不足，增强自我保护意识，提高思想免疫力，绝不能让毒品断送我们幸福美好的人生。让我们共同唱晌“禁毒、识毒、防毒”的主旋律，让每个人都在明媚的阳光下健康生活，为了祖国，为了民族，更为了宝贵的生命，远离毒品，乐享生活</a:t>
            </a:r>
            <a:r>
              <a:rPr lang="en-US" altLang="zh-CN" sz="1400" b="1" dirty="0" smtClean="0">
                <a:latin typeface="楷体" pitchFamily="49" charset="-122"/>
                <a:ea typeface="楷体" pitchFamily="49" charset="-122"/>
              </a:rPr>
              <a:t>!</a:t>
            </a:r>
            <a:endParaRPr lang="zh-CN" altLang="en-US" sz="1400" b="1" dirty="0">
              <a:latin typeface="楷体" pitchFamily="49" charset="-122"/>
              <a:ea typeface="楷体" pitchFamily="49" charset="-122"/>
            </a:endParaRPr>
          </a:p>
        </p:txBody>
      </p:sp>
      <p:pic>
        <p:nvPicPr>
          <p:cNvPr id="6" name="Picture 126" descr="110"/>
          <p:cNvPicPr>
            <a:picLocks noChangeAspect="1" noChangeArrowheads="1"/>
          </p:cNvPicPr>
          <p:nvPr/>
        </p:nvPicPr>
        <p:blipFill>
          <a:blip r:embed="rId4" cstate="print">
            <a:extLst>
              <a:ext uri="{28A0092B-C50C-407E-A947-70E740481C1C}">
                <a14:useLocalDpi xmlns:a14="http://schemas.microsoft.com/office/drawing/2010/main" xmlns=""/>
              </a:ext>
            </a:extLst>
          </a:blip>
          <a:srcRect/>
          <a:stretch>
            <a:fillRect/>
          </a:stretch>
        </p:blipFill>
        <p:spPr bwMode="auto">
          <a:xfrm flipH="1">
            <a:off x="7526398" y="3816327"/>
            <a:ext cx="1366142" cy="1220493"/>
          </a:xfrm>
          <a:prstGeom prst="rect">
            <a:avLst/>
          </a:prstGeom>
          <a:noFill/>
          <a:extLst>
            <a:ext uri="{909E8E84-426E-40DD-AFC4-6F175D3DCCD1}">
              <a14:hiddenFill xmlns:a14="http://schemas.microsoft.com/office/drawing/2010/main" xmlns="">
                <a:solidFill>
                  <a:srgbClr val="FFFFFF"/>
                </a:solidFill>
              </a14:hiddenFill>
            </a:ext>
          </a:extLst>
        </p:spPr>
      </p:pic>
      <p:pic>
        <p:nvPicPr>
          <p:cNvPr id="1026" name="Picture 2" descr="C:\Users\Administrator\Desktop\图片1.jpg"/>
          <p:cNvPicPr>
            <a:picLocks noChangeAspect="1" noChangeArrowheads="1"/>
          </p:cNvPicPr>
          <p:nvPr/>
        </p:nvPicPr>
        <p:blipFill>
          <a:blip r:embed="rId5" cstate="print">
            <a:clrChange>
              <a:clrFrom>
                <a:srgbClr val="FFFFFF"/>
              </a:clrFrom>
              <a:clrTo>
                <a:srgbClr val="FFFFFF">
                  <a:alpha val="0"/>
                </a:srgbClr>
              </a:clrTo>
            </a:clrChange>
          </a:blip>
          <a:srcRect l="6078" r="10015"/>
          <a:stretch>
            <a:fillRect/>
          </a:stretch>
        </p:blipFill>
        <p:spPr bwMode="auto">
          <a:xfrm>
            <a:off x="632460" y="593090"/>
            <a:ext cx="1150620" cy="959913"/>
          </a:xfrm>
          <a:prstGeom prst="rect">
            <a:avLst/>
          </a:prstGeom>
          <a:noFill/>
        </p:spPr>
      </p:pic>
    </p:spTree>
    <p:extLst>
      <p:ext uri="{BB962C8B-B14F-4D97-AF65-F5344CB8AC3E}">
        <p14:creationId xmlns:p14="http://schemas.microsoft.com/office/powerpoint/2010/main" xmlns="" val="775289356"/>
      </p:ext>
    </p:extLst>
  </p:cSld>
  <p:clrMapOvr>
    <a:masterClrMapping/>
  </p:clrMapOvr>
  <mc:AlternateContent xmlns:mc="http://schemas.openxmlformats.org/markup-compatibility/2006">
    <mc:Choice xmlns:p14="http://schemas.microsoft.com/office/powerpoint/2010/main" xmlns="" Requires="p14">
      <p:transition spd="slow" p14:dur="1200" advClick="0" advTm="6000">
        <p14:prism/>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style.rotation</p:attrName>
                                        </p:attrNameLst>
                                      </p:cBhvr>
                                      <p:tavLst>
                                        <p:tav tm="0">
                                          <p:val>
                                            <p:fltVal val="720"/>
                                          </p:val>
                                        </p:tav>
                                        <p:tav tm="100000">
                                          <p:val>
                                            <p:fltVal val="0"/>
                                          </p:val>
                                        </p:tav>
                                      </p:tavLst>
                                    </p:anim>
                                    <p:anim calcmode="lin" valueType="num">
                                      <p:cBhvr>
                                        <p:cTn id="9" dur="2000" fill="hold"/>
                                        <p:tgtEl>
                                          <p:spTgt spid="1026"/>
                                        </p:tgtEl>
                                        <p:attrNameLst>
                                          <p:attrName>ppt_h</p:attrName>
                                        </p:attrNameLst>
                                      </p:cBhvr>
                                      <p:tavLst>
                                        <p:tav tm="0">
                                          <p:val>
                                            <p:fltVal val="0"/>
                                          </p:val>
                                        </p:tav>
                                        <p:tav tm="100000">
                                          <p:val>
                                            <p:strVal val="#ppt_h"/>
                                          </p:val>
                                        </p:tav>
                                      </p:tavLst>
                                    </p:anim>
                                    <p:anim calcmode="lin" valueType="num">
                                      <p:cBhvr>
                                        <p:cTn id="10" dur="2000" fill="hold"/>
                                        <p:tgtEl>
                                          <p:spTgt spid="102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2" presetClass="entr" presetSubtype="1"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p:tgtEl>
                                          <p:spTgt spid="12"/>
                                        </p:tgtEl>
                                        <p:attrNameLst>
                                          <p:attrName>ppt_y</p:attrName>
                                        </p:attrNameLst>
                                      </p:cBhvr>
                                      <p:tavLst>
                                        <p:tav tm="0">
                                          <p:val>
                                            <p:strVal val="#ppt_y-#ppt_h*1.125000"/>
                                          </p:val>
                                        </p:tav>
                                        <p:tav tm="100000">
                                          <p:val>
                                            <p:strVal val="#ppt_y"/>
                                          </p:val>
                                        </p:tav>
                                      </p:tavLst>
                                    </p:anim>
                                    <p:animEffect transition="in" filter="wipe(down)">
                                      <p:cBhvr>
                                        <p:cTn id="15" dur="500"/>
                                        <p:tgtEl>
                                          <p:spTgt spid="12"/>
                                        </p:tgtEl>
                                      </p:cBhvr>
                                    </p:animEffect>
                                  </p:childTnLst>
                                </p:cTn>
                              </p:par>
                            </p:childTnLst>
                          </p:cTn>
                        </p:par>
                        <p:par>
                          <p:cTn id="16" fill="hold">
                            <p:stCondLst>
                              <p:cond delay="2500"/>
                            </p:stCondLst>
                            <p:childTnLst>
                              <p:par>
                                <p:cTn id="17" presetID="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2"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1+#ppt_w/2"/>
                                          </p:val>
                                        </p:tav>
                                        <p:tav tm="100000">
                                          <p:val>
                                            <p:strVal val="#ppt_x"/>
                                          </p:val>
                                        </p:tav>
                                      </p:tavLst>
                                    </p:anim>
                                    <p:anim calcmode="lin" valueType="num">
                                      <p:cBhvr additive="base">
                                        <p:cTn id="25" dur="500" fill="hold"/>
                                        <p:tgtEl>
                                          <p:spTgt spid="14"/>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4000"/>
                            </p:stCondLst>
                            <p:childTnLst>
                              <p:par>
                                <p:cTn id="31" presetID="2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910791" y="2054228"/>
            <a:ext cx="2018135" cy="1749422"/>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26"/>
          <p:cNvGrpSpPr/>
          <p:nvPr/>
        </p:nvGrpSpPr>
        <p:grpSpPr>
          <a:xfrm>
            <a:off x="1085503" y="706698"/>
            <a:ext cx="1410047" cy="1426902"/>
            <a:chOff x="5936903" y="668598"/>
            <a:chExt cx="2317525" cy="2466196"/>
          </a:xfrm>
        </p:grpSpPr>
        <p:pic>
          <p:nvPicPr>
            <p:cNvPr id="33" name="图片 32"/>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18892112">
              <a:off x="5862568" y="742933"/>
              <a:ext cx="2466196" cy="2317525"/>
            </a:xfrm>
            <a:prstGeom prst="rect">
              <a:avLst/>
            </a:prstGeom>
          </p:spPr>
        </p:pic>
        <p:sp>
          <p:nvSpPr>
            <p:cNvPr id="34" name="椭圆 33"/>
            <p:cNvSpPr/>
            <p:nvPr/>
          </p:nvSpPr>
          <p:spPr bwMode="auto">
            <a:xfrm>
              <a:off x="6490929" y="1125657"/>
              <a:ext cx="1345398" cy="1345398"/>
            </a:xfrm>
            <a:prstGeom prst="ellipse">
              <a:avLst/>
            </a:prstGeom>
            <a:solidFill>
              <a:srgbClr val="FF000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35" name="矩形 34"/>
            <p:cNvSpPr/>
            <p:nvPr/>
          </p:nvSpPr>
          <p:spPr>
            <a:xfrm>
              <a:off x="6539906" y="1250318"/>
              <a:ext cx="1194030" cy="1116869"/>
            </a:xfrm>
            <a:prstGeom prst="rect">
              <a:avLst/>
            </a:prstGeom>
          </p:spPr>
          <p:txBody>
            <a:bodyPr wrap="none">
              <a:spAutoFit/>
            </a:bodyPr>
            <a:lstStyle/>
            <a:p>
              <a:pPr algn="ctr">
                <a:defRPr/>
              </a:pPr>
              <a:r>
                <a:rPr lang="en-US" altLang="zh-CN" sz="3599" dirty="0" smtClean="0">
                  <a:solidFill>
                    <a:schemeClr val="bg1"/>
                  </a:solidFill>
                  <a:latin typeface="微软雅黑" panose="020B0503020204020204" pitchFamily="34" charset="-122"/>
                  <a:ea typeface="微软雅黑" panose="020B0503020204020204" pitchFamily="34" charset="-122"/>
                </a:rPr>
                <a:t>01</a:t>
              </a:r>
              <a:endParaRPr lang="zh-CN" altLang="en-US" sz="3599" dirty="0">
                <a:solidFill>
                  <a:schemeClr val="bg1"/>
                </a:solidFill>
                <a:latin typeface="微软雅黑" panose="020B0503020204020204" pitchFamily="34" charset="-122"/>
                <a:ea typeface="微软雅黑" panose="020B0503020204020204" pitchFamily="34" charset="-122"/>
              </a:endParaRPr>
            </a:p>
          </p:txBody>
        </p:sp>
      </p:grpSp>
      <p:sp>
        <p:nvSpPr>
          <p:cNvPr id="36" name="TextBox 19"/>
          <p:cNvSpPr txBox="1">
            <a:spLocks noChangeArrowheads="1"/>
          </p:cNvSpPr>
          <p:nvPr/>
        </p:nvSpPr>
        <p:spPr bwMode="auto">
          <a:xfrm>
            <a:off x="1017562" y="2159660"/>
            <a:ext cx="1923735" cy="16004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126" fontAlgn="base">
              <a:spcBef>
                <a:spcPct val="0"/>
              </a:spcBef>
              <a:spcAft>
                <a:spcPct val="0"/>
              </a:spcAft>
              <a:defRPr/>
            </a:pPr>
            <a:r>
              <a:rPr lang="en-US" altLang="zh-CN" sz="1400" b="1" dirty="0" smtClean="0">
                <a:latin typeface="楷体" pitchFamily="49" charset="-122"/>
                <a:ea typeface="楷体" pitchFamily="49" charset="-122"/>
              </a:rPr>
              <a:t>1</a:t>
            </a:r>
            <a:r>
              <a:rPr lang="zh-CN" altLang="en-US" sz="1400" b="1" dirty="0" smtClean="0">
                <a:latin typeface="楷体" pitchFamily="49" charset="-122"/>
                <a:ea typeface="楷体" pitchFamily="49" charset="-122"/>
              </a:rPr>
              <a:t>、毒品破坏了人体内在的正常生理、心理平衡，形成了非正常的、病态的平衡，在相当长的时间内难以恢复到吸毒前的正常平衡。</a:t>
            </a:r>
            <a:endParaRPr lang="zh-CN" altLang="zh-CN" sz="1400" b="1" dirty="0">
              <a:solidFill>
                <a:sysClr val="windowText" lastClr="000000">
                  <a:lumMod val="95000"/>
                  <a:lumOff val="5000"/>
                </a:sysClr>
              </a:solidFill>
              <a:latin typeface="微软雅黑" pitchFamily="34" charset="-122"/>
              <a:ea typeface="微软雅黑" pitchFamily="34" charset="-122"/>
              <a:cs typeface="宋体" pitchFamily="2" charset="-122"/>
            </a:endParaRPr>
          </a:p>
        </p:txBody>
      </p:sp>
      <p:sp>
        <p:nvSpPr>
          <p:cNvPr id="39" name="圆角矩形 38"/>
          <p:cNvSpPr/>
          <p:nvPr/>
        </p:nvSpPr>
        <p:spPr>
          <a:xfrm>
            <a:off x="3484147" y="2028828"/>
            <a:ext cx="2018135" cy="1749422"/>
          </a:xfrm>
          <a:prstGeom prst="roundRect">
            <a:avLst/>
          </a:prstGeom>
          <a:gradFill>
            <a:gsLst>
              <a:gs pos="0">
                <a:srgbClr val="00B0F0"/>
              </a:gs>
              <a:gs pos="50000">
                <a:schemeClr val="accent1">
                  <a:tint val="44500"/>
                  <a:satMod val="160000"/>
                </a:schemeClr>
              </a:gs>
              <a:gs pos="100000">
                <a:schemeClr val="accent1">
                  <a:tint val="23500"/>
                  <a:satMod val="160000"/>
                </a:schemeClr>
              </a:gs>
            </a:gsLst>
            <a:lin ang="5400000" scaled="0"/>
          </a:grad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6048386" y="2016128"/>
            <a:ext cx="2168514" cy="1768472"/>
          </a:xfrm>
          <a:prstGeom prst="roundRect">
            <a:avLst/>
          </a:prstGeom>
          <a:gradFill>
            <a:gsLst>
              <a:gs pos="0">
                <a:schemeClr val="accent4">
                  <a:lumMod val="60000"/>
                  <a:lumOff val="40000"/>
                </a:schemeClr>
              </a:gs>
              <a:gs pos="50000">
                <a:schemeClr val="accent1">
                  <a:tint val="44500"/>
                  <a:satMod val="160000"/>
                </a:schemeClr>
              </a:gs>
              <a:gs pos="100000">
                <a:schemeClr val="accent1">
                  <a:tint val="23500"/>
                  <a:satMod val="160000"/>
                </a:schemeClr>
              </a:gs>
            </a:gsLst>
            <a:lin ang="5400000" scaled="0"/>
          </a:gra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27"/>
          <p:cNvGrpSpPr/>
          <p:nvPr/>
        </p:nvGrpSpPr>
        <p:grpSpPr>
          <a:xfrm>
            <a:off x="3809653" y="668598"/>
            <a:ext cx="1410047" cy="1426902"/>
            <a:chOff x="5936903" y="668598"/>
            <a:chExt cx="2317525" cy="2466196"/>
          </a:xfrm>
        </p:grpSpPr>
        <p:pic>
          <p:nvPicPr>
            <p:cNvPr id="42" name="图片 41"/>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18892112">
              <a:off x="5862568" y="742933"/>
              <a:ext cx="2466196" cy="2317525"/>
            </a:xfrm>
            <a:prstGeom prst="rect">
              <a:avLst/>
            </a:prstGeom>
          </p:spPr>
        </p:pic>
        <p:sp>
          <p:nvSpPr>
            <p:cNvPr id="43" name="椭圆 42"/>
            <p:cNvSpPr/>
            <p:nvPr/>
          </p:nvSpPr>
          <p:spPr bwMode="auto">
            <a:xfrm>
              <a:off x="6490929" y="1125657"/>
              <a:ext cx="1345398" cy="1345398"/>
            </a:xfrm>
            <a:prstGeom prst="ellipse">
              <a:avLst/>
            </a:prstGeom>
            <a:solidFill>
              <a:srgbClr val="00B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44" name="矩形 43"/>
            <p:cNvSpPr/>
            <p:nvPr/>
          </p:nvSpPr>
          <p:spPr>
            <a:xfrm>
              <a:off x="6539906" y="1250318"/>
              <a:ext cx="1194030" cy="1116869"/>
            </a:xfrm>
            <a:prstGeom prst="rect">
              <a:avLst/>
            </a:prstGeom>
          </p:spPr>
          <p:txBody>
            <a:bodyPr wrap="none">
              <a:spAutoFit/>
            </a:bodyPr>
            <a:lstStyle/>
            <a:p>
              <a:pPr algn="ctr">
                <a:defRPr/>
              </a:pPr>
              <a:r>
                <a:rPr lang="en-US" altLang="zh-CN" sz="3599" dirty="0" smtClean="0">
                  <a:solidFill>
                    <a:schemeClr val="bg1"/>
                  </a:solidFill>
                  <a:latin typeface="微软雅黑" panose="020B0503020204020204" pitchFamily="34" charset="-122"/>
                  <a:ea typeface="微软雅黑" panose="020B0503020204020204" pitchFamily="34" charset="-122"/>
                </a:rPr>
                <a:t>02</a:t>
              </a:r>
              <a:endParaRPr lang="zh-CN" altLang="en-US" sz="3599"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31"/>
          <p:cNvGrpSpPr/>
          <p:nvPr/>
        </p:nvGrpSpPr>
        <p:grpSpPr>
          <a:xfrm>
            <a:off x="6451253" y="668598"/>
            <a:ext cx="1410047" cy="1426902"/>
            <a:chOff x="5936903" y="668598"/>
            <a:chExt cx="2317525" cy="2466196"/>
          </a:xfrm>
        </p:grpSpPr>
        <p:pic>
          <p:nvPicPr>
            <p:cNvPr id="46" name="图片 45"/>
            <p:cNvPicPr>
              <a:picLocks noChangeAspect="1"/>
            </p:cNvPicPr>
            <p:nvPr/>
          </p:nvPicPr>
          <p:blipFill>
            <a:blip r:embed="rId3" cstate="email">
              <a:extLst>
                <a:ext uri="{28A0092B-C50C-407E-A947-70E740481C1C}">
                  <a14:useLocalDpi xmlns="" xmlns:a14="http://schemas.microsoft.com/office/drawing/2010/main"/>
                </a:ext>
              </a:extLst>
            </a:blip>
            <a:stretch>
              <a:fillRect/>
            </a:stretch>
          </p:blipFill>
          <p:spPr>
            <a:xfrm rot="18892112">
              <a:off x="5862568" y="742933"/>
              <a:ext cx="2466196" cy="2317525"/>
            </a:xfrm>
            <a:prstGeom prst="rect">
              <a:avLst/>
            </a:prstGeom>
          </p:spPr>
        </p:pic>
        <p:sp>
          <p:nvSpPr>
            <p:cNvPr id="47" name="椭圆 46"/>
            <p:cNvSpPr/>
            <p:nvPr/>
          </p:nvSpPr>
          <p:spPr bwMode="auto">
            <a:xfrm>
              <a:off x="6490929" y="1125657"/>
              <a:ext cx="1345398" cy="1345398"/>
            </a:xfrm>
            <a:prstGeom prst="ellipse">
              <a:avLst/>
            </a:prstGeom>
            <a:solidFill>
              <a:srgbClr val="00B0F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rtlCol="0" anchor="t" anchorCtr="0" compatLnSpc="1">
              <a:prstTxWarp prst="textNoShape">
                <a:avLst/>
              </a:prstTxWarp>
            </a:bodyPr>
            <a:lstStyle/>
            <a:p>
              <a:pPr defTabSz="914126" fontAlgn="base">
                <a:spcBef>
                  <a:spcPct val="0"/>
                </a:spcBef>
                <a:spcAft>
                  <a:spcPct val="0"/>
                </a:spcAft>
              </a:pPr>
              <a:endParaRPr lang="zh-CN" altLang="en-US" sz="1799" b="1">
                <a:solidFill>
                  <a:schemeClr val="bg1"/>
                </a:solidFill>
                <a:latin typeface="Arial" pitchFamily="34" charset="0"/>
                <a:ea typeface="微软雅黑" pitchFamily="34" charset="-122"/>
              </a:endParaRPr>
            </a:p>
          </p:txBody>
        </p:sp>
        <p:sp>
          <p:nvSpPr>
            <p:cNvPr id="48" name="矩形 47"/>
            <p:cNvSpPr/>
            <p:nvPr/>
          </p:nvSpPr>
          <p:spPr>
            <a:xfrm>
              <a:off x="6759370" y="1250318"/>
              <a:ext cx="755102" cy="646132"/>
            </a:xfrm>
            <a:prstGeom prst="rect">
              <a:avLst/>
            </a:prstGeom>
          </p:spPr>
          <p:txBody>
            <a:bodyPr wrap="none">
              <a:spAutoFit/>
            </a:bodyPr>
            <a:lstStyle/>
            <a:p>
              <a:pPr algn="ctr">
                <a:defRPr/>
              </a:pPr>
              <a:r>
                <a:rPr lang="en-US" altLang="zh-CN" sz="3599" dirty="0">
                  <a:solidFill>
                    <a:schemeClr val="bg1"/>
                  </a:solidFill>
                  <a:latin typeface="微软雅黑" panose="020B0503020204020204" pitchFamily="34" charset="-122"/>
                  <a:ea typeface="微软雅黑" panose="020B0503020204020204" pitchFamily="34" charset="-122"/>
                </a:rPr>
                <a:t>03</a:t>
              </a:r>
              <a:endParaRPr lang="zh-CN" altLang="en-US" sz="3599" dirty="0">
                <a:solidFill>
                  <a:schemeClr val="bg1"/>
                </a:solidFill>
                <a:latin typeface="微软雅黑" panose="020B0503020204020204" pitchFamily="34" charset="-122"/>
                <a:ea typeface="微软雅黑" panose="020B0503020204020204" pitchFamily="34" charset="-122"/>
              </a:endParaRPr>
            </a:p>
          </p:txBody>
        </p:sp>
      </p:grpSp>
      <p:sp>
        <p:nvSpPr>
          <p:cNvPr id="37" name="TextBox 19"/>
          <p:cNvSpPr txBox="1">
            <a:spLocks noChangeArrowheads="1"/>
          </p:cNvSpPr>
          <p:nvPr/>
        </p:nvSpPr>
        <p:spPr bwMode="auto">
          <a:xfrm>
            <a:off x="3528827" y="2159660"/>
            <a:ext cx="1990283" cy="13849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909361" fontAlgn="base">
              <a:spcBef>
                <a:spcPct val="0"/>
              </a:spcBef>
              <a:spcAft>
                <a:spcPct val="0"/>
              </a:spcAft>
              <a:defRPr/>
            </a:pPr>
            <a:r>
              <a:rPr lang="en-US" altLang="zh-CN" sz="1400" b="1" dirty="0" smtClean="0">
                <a:latin typeface="楷体" pitchFamily="49" charset="-122"/>
                <a:ea typeface="楷体" pitchFamily="49" charset="-122"/>
              </a:rPr>
              <a:t>2</a:t>
            </a:r>
            <a:r>
              <a:rPr lang="zh-CN" altLang="en-US" sz="1400" b="1" dirty="0" smtClean="0">
                <a:latin typeface="楷体" pitchFamily="49" charset="-122"/>
                <a:ea typeface="楷体" pitchFamily="49" charset="-122"/>
              </a:rPr>
              <a:t>、吸毒人员进入戒毒期后，由于各种原因，很难找到工作，有的还受到家庭冷遇、社会歧视，缺乏归属感，缺乏精神寄托。</a:t>
            </a:r>
            <a:endParaRPr lang="zh-CN" altLang="en-US" sz="1400" b="1" dirty="0">
              <a:latin typeface="楷体" pitchFamily="49" charset="-122"/>
              <a:ea typeface="楷体" pitchFamily="49" charset="-122"/>
            </a:endParaRPr>
          </a:p>
        </p:txBody>
      </p:sp>
      <p:sp>
        <p:nvSpPr>
          <p:cNvPr id="38" name="TextBox 19"/>
          <p:cNvSpPr txBox="1">
            <a:spLocks noChangeArrowheads="1"/>
          </p:cNvSpPr>
          <p:nvPr/>
        </p:nvSpPr>
        <p:spPr bwMode="auto">
          <a:xfrm>
            <a:off x="6075285" y="2140610"/>
            <a:ext cx="2068615" cy="13849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909361" fontAlgn="base">
              <a:spcBef>
                <a:spcPct val="0"/>
              </a:spcBef>
              <a:spcAft>
                <a:spcPct val="0"/>
              </a:spcAft>
              <a:defRPr/>
            </a:pPr>
            <a:r>
              <a:rPr lang="en-US" altLang="zh-CN" sz="1400" b="1" dirty="0" smtClean="0">
                <a:latin typeface="楷体" pitchFamily="49" charset="-122"/>
                <a:ea typeface="楷体" pitchFamily="49" charset="-122"/>
              </a:rPr>
              <a:t>3</a:t>
            </a:r>
            <a:r>
              <a:rPr lang="zh-CN" altLang="en-US" sz="1400" b="1" dirty="0" smtClean="0">
                <a:latin typeface="楷体" pitchFamily="49" charset="-122"/>
                <a:ea typeface="楷体" pitchFamily="49" charset="-122"/>
              </a:rPr>
              <a:t>、有的戒毒人员的家庭和当地的基层组织不能正确对待他们，没有按照国家有关规定和政策采取积极有效措施，做好安置帮教工作。</a:t>
            </a:r>
            <a:endParaRPr lang="zh-CN" altLang="en-US" sz="1400" b="1" dirty="0">
              <a:latin typeface="楷体" pitchFamily="49" charset="-122"/>
              <a:ea typeface="楷体" pitchFamily="49" charset="-122"/>
            </a:endParaRPr>
          </a:p>
        </p:txBody>
      </p:sp>
      <p:grpSp>
        <p:nvGrpSpPr>
          <p:cNvPr id="49" name="组合 19"/>
          <p:cNvGrpSpPr/>
          <p:nvPr/>
        </p:nvGrpSpPr>
        <p:grpSpPr>
          <a:xfrm>
            <a:off x="6518764" y="4213860"/>
            <a:ext cx="2442347" cy="929640"/>
            <a:chOff x="3851771" y="1163107"/>
            <a:chExt cx="1402358" cy="1402358"/>
          </a:xfrm>
        </p:grpSpPr>
        <p:grpSp>
          <p:nvGrpSpPr>
            <p:cNvPr id="50" name="组合 20"/>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椭圆 5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1" name="TextBox 50"/>
            <p:cNvSpPr txBox="1"/>
            <p:nvPr/>
          </p:nvSpPr>
          <p:spPr>
            <a:xfrm>
              <a:off x="3982261" y="1593493"/>
              <a:ext cx="1136902" cy="603564"/>
            </a:xfrm>
            <a:prstGeom prst="rect">
              <a:avLst/>
            </a:prstGeom>
            <a:noFill/>
          </p:spPr>
          <p:txBody>
            <a:bodyPr wrap="none" rtlCol="0">
              <a:spAutoFit/>
            </a:bodyPr>
            <a:lstStyle/>
            <a:p>
              <a:pPr algn="ctr" defTabSz="914400">
                <a:defRPr/>
              </a:pPr>
              <a:r>
                <a:rPr lang="zh-CN" altLang="en-US" sz="2000" b="1" dirty="0" smtClean="0">
                  <a:solidFill>
                    <a:srgbClr val="C00000"/>
                  </a:solidFill>
                  <a:latin typeface="微软雅黑" pitchFamily="34" charset="-122"/>
                  <a:ea typeface="微软雅黑" pitchFamily="34" charset="-122"/>
                </a:rPr>
                <a:t>毒瘾难戒的原因</a:t>
              </a:r>
              <a:endPar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xmlns="" val="1414808549"/>
      </p:ext>
    </p:extLst>
  </p:cSld>
  <p:clrMapOvr>
    <a:masterClrMapping/>
  </p:clrMapOvr>
  <p:transition spd="med" advClick="0" advTm="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ppt_x"/>
                                          </p:val>
                                        </p:tav>
                                        <p:tav tm="100000">
                                          <p:val>
                                            <p:strVal val="#ppt_x"/>
                                          </p:val>
                                        </p:tav>
                                      </p:tavLst>
                                    </p:anim>
                                    <p:anim calcmode="lin" valueType="num">
                                      <p:cBhvr additive="base">
                                        <p:cTn id="13" dur="500" fill="hold"/>
                                        <p:tgtEl>
                                          <p:spTgt spid="3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ppt_x"/>
                                          </p:val>
                                        </p:tav>
                                        <p:tav tm="100000">
                                          <p:val>
                                            <p:strVal val="#ppt_x"/>
                                          </p:val>
                                        </p:tav>
                                      </p:tavLst>
                                    </p:anim>
                                    <p:anim calcmode="lin" valueType="num">
                                      <p:cBhvr additive="base">
                                        <p:cTn id="30" dur="500" fill="hold"/>
                                        <p:tgtEl>
                                          <p:spTgt spid="41"/>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p:cTn id="34" dur="500" fill="hold"/>
                                        <p:tgtEl>
                                          <p:spTgt spid="39"/>
                                        </p:tgtEl>
                                        <p:attrNameLst>
                                          <p:attrName>ppt_w</p:attrName>
                                        </p:attrNameLst>
                                      </p:cBhvr>
                                      <p:tavLst>
                                        <p:tav tm="0">
                                          <p:val>
                                            <p:fltVal val="0"/>
                                          </p:val>
                                        </p:tav>
                                        <p:tav tm="100000">
                                          <p:val>
                                            <p:strVal val="#ppt_w"/>
                                          </p:val>
                                        </p:tav>
                                      </p:tavLst>
                                    </p:anim>
                                    <p:anim calcmode="lin" valueType="num">
                                      <p:cBhvr>
                                        <p:cTn id="35" dur="500" fill="hold"/>
                                        <p:tgtEl>
                                          <p:spTgt spid="39"/>
                                        </p:tgtEl>
                                        <p:attrNameLst>
                                          <p:attrName>ppt_h</p:attrName>
                                        </p:attrNameLst>
                                      </p:cBhvr>
                                      <p:tavLst>
                                        <p:tav tm="0">
                                          <p:val>
                                            <p:fltVal val="0"/>
                                          </p:val>
                                        </p:tav>
                                        <p:tav tm="100000">
                                          <p:val>
                                            <p:strVal val="#ppt_h"/>
                                          </p:val>
                                        </p:tav>
                                      </p:tavLst>
                                    </p:anim>
                                    <p:animEffect transition="in" filter="fade">
                                      <p:cBhvr>
                                        <p:cTn id="36" dur="500"/>
                                        <p:tgtEl>
                                          <p:spTgt spid="39"/>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1000"/>
                                        <p:tgtEl>
                                          <p:spTgt spid="37"/>
                                        </p:tgtEl>
                                      </p:cBhvr>
                                    </p:animEffect>
                                    <p:anim calcmode="lin" valueType="num">
                                      <p:cBhvr>
                                        <p:cTn id="41" dur="1000" fill="hold"/>
                                        <p:tgtEl>
                                          <p:spTgt spid="37"/>
                                        </p:tgtEl>
                                        <p:attrNameLst>
                                          <p:attrName>ppt_x</p:attrName>
                                        </p:attrNameLst>
                                      </p:cBhvr>
                                      <p:tavLst>
                                        <p:tav tm="0">
                                          <p:val>
                                            <p:strVal val="#ppt_x"/>
                                          </p:val>
                                        </p:tav>
                                        <p:tav tm="100000">
                                          <p:val>
                                            <p:strVal val="#ppt_x"/>
                                          </p:val>
                                        </p:tav>
                                      </p:tavLst>
                                    </p:anim>
                                    <p:anim calcmode="lin" valueType="num">
                                      <p:cBhvr>
                                        <p:cTn id="42" dur="1000" fill="hold"/>
                                        <p:tgtEl>
                                          <p:spTgt spid="37"/>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500" fill="hold"/>
                                        <p:tgtEl>
                                          <p:spTgt spid="45"/>
                                        </p:tgtEl>
                                        <p:attrNameLst>
                                          <p:attrName>ppt_x</p:attrName>
                                        </p:attrNameLst>
                                      </p:cBhvr>
                                      <p:tavLst>
                                        <p:tav tm="0">
                                          <p:val>
                                            <p:strVal val="#ppt_x"/>
                                          </p:val>
                                        </p:tav>
                                        <p:tav tm="100000">
                                          <p:val>
                                            <p:strVal val="#ppt_x"/>
                                          </p:val>
                                        </p:tav>
                                      </p:tavLst>
                                    </p:anim>
                                    <p:anim calcmode="lin" valueType="num">
                                      <p:cBhvr additive="base">
                                        <p:cTn id="47" dur="500" fill="hold"/>
                                        <p:tgtEl>
                                          <p:spTgt spid="45"/>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 calcmode="lin" valueType="num">
                                      <p:cBhvr>
                                        <p:cTn id="51" dur="500" fill="hold"/>
                                        <p:tgtEl>
                                          <p:spTgt spid="40"/>
                                        </p:tgtEl>
                                        <p:attrNameLst>
                                          <p:attrName>ppt_w</p:attrName>
                                        </p:attrNameLst>
                                      </p:cBhvr>
                                      <p:tavLst>
                                        <p:tav tm="0">
                                          <p:val>
                                            <p:fltVal val="0"/>
                                          </p:val>
                                        </p:tav>
                                        <p:tav tm="100000">
                                          <p:val>
                                            <p:strVal val="#ppt_w"/>
                                          </p:val>
                                        </p:tav>
                                      </p:tavLst>
                                    </p:anim>
                                    <p:anim calcmode="lin" valueType="num">
                                      <p:cBhvr>
                                        <p:cTn id="52" dur="500" fill="hold"/>
                                        <p:tgtEl>
                                          <p:spTgt spid="40"/>
                                        </p:tgtEl>
                                        <p:attrNameLst>
                                          <p:attrName>ppt_h</p:attrName>
                                        </p:attrNameLst>
                                      </p:cBhvr>
                                      <p:tavLst>
                                        <p:tav tm="0">
                                          <p:val>
                                            <p:fltVal val="0"/>
                                          </p:val>
                                        </p:tav>
                                        <p:tav tm="100000">
                                          <p:val>
                                            <p:strVal val="#ppt_h"/>
                                          </p:val>
                                        </p:tav>
                                      </p:tavLst>
                                    </p:anim>
                                    <p:animEffect transition="in" filter="fade">
                                      <p:cBhvr>
                                        <p:cTn id="53" dur="500"/>
                                        <p:tgtEl>
                                          <p:spTgt spid="40"/>
                                        </p:tgtEl>
                                      </p:cBhvr>
                                    </p:animEffect>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1000"/>
                                        <p:tgtEl>
                                          <p:spTgt spid="38"/>
                                        </p:tgtEl>
                                      </p:cBhvr>
                                    </p:animEffect>
                                    <p:anim calcmode="lin" valueType="num">
                                      <p:cBhvr>
                                        <p:cTn id="58" dur="1000" fill="hold"/>
                                        <p:tgtEl>
                                          <p:spTgt spid="38"/>
                                        </p:tgtEl>
                                        <p:attrNameLst>
                                          <p:attrName>ppt_x</p:attrName>
                                        </p:attrNameLst>
                                      </p:cBhvr>
                                      <p:tavLst>
                                        <p:tav tm="0">
                                          <p:val>
                                            <p:strVal val="#ppt_x"/>
                                          </p:val>
                                        </p:tav>
                                        <p:tav tm="100000">
                                          <p:val>
                                            <p:strVal val="#ppt_x"/>
                                          </p:val>
                                        </p:tav>
                                      </p:tavLst>
                                    </p:anim>
                                    <p:anim calcmode="lin" valueType="num">
                                      <p:cBhvr>
                                        <p:cTn id="5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6" grpId="0"/>
      <p:bldP spid="39" grpId="0" animBg="1"/>
      <p:bldP spid="40" grpId="0" animBg="1"/>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p:cNvSpPr/>
          <p:nvPr/>
        </p:nvSpPr>
        <p:spPr>
          <a:xfrm>
            <a:off x="1088272" y="1226820"/>
            <a:ext cx="1720100" cy="235458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nvGrpSpPr>
          <p:cNvPr id="26" name="组合 25"/>
          <p:cNvGrpSpPr/>
          <p:nvPr/>
        </p:nvGrpSpPr>
        <p:grpSpPr>
          <a:xfrm>
            <a:off x="3027455" y="507683"/>
            <a:ext cx="653053" cy="598350"/>
            <a:chOff x="3529981" y="507683"/>
            <a:chExt cx="653053" cy="598350"/>
          </a:xfrm>
        </p:grpSpPr>
        <p:sp>
          <p:nvSpPr>
            <p:cNvPr id="27" name="椭圆 26"/>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28" name="TextBox 27"/>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01</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29" name="组合 28"/>
          <p:cNvGrpSpPr/>
          <p:nvPr/>
        </p:nvGrpSpPr>
        <p:grpSpPr>
          <a:xfrm>
            <a:off x="2950860" y="468110"/>
            <a:ext cx="751542" cy="4510290"/>
            <a:chOff x="3529979" y="468110"/>
            <a:chExt cx="1051547" cy="6310738"/>
          </a:xfrm>
        </p:grpSpPr>
        <p:sp>
          <p:nvSpPr>
            <p:cNvPr id="30" name="弧形 29"/>
            <p:cNvSpPr/>
            <p:nvPr/>
          </p:nvSpPr>
          <p:spPr>
            <a:xfrm>
              <a:off x="3529979" y="468110"/>
              <a:ext cx="1051546" cy="1051546"/>
            </a:xfrm>
            <a:prstGeom prst="arc">
              <a:avLst>
                <a:gd name="adj1" fmla="val 16200000"/>
                <a:gd name="adj2" fmla="val 5356559"/>
              </a:avLst>
            </a:prstGeom>
            <a:noFill/>
            <a:ln w="9525">
              <a:solidFill>
                <a:srgbClr val="FF0000"/>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32" name="弧形 31"/>
            <p:cNvSpPr/>
            <p:nvPr/>
          </p:nvSpPr>
          <p:spPr>
            <a:xfrm flipH="1">
              <a:off x="3529980" y="1520022"/>
              <a:ext cx="1051546" cy="1051546"/>
            </a:xfrm>
            <a:prstGeom prst="arc">
              <a:avLst>
                <a:gd name="adj1" fmla="val 16169364"/>
                <a:gd name="adj2" fmla="val 5281886"/>
              </a:avLst>
            </a:prstGeom>
            <a:noFill/>
            <a:ln w="9525">
              <a:solidFill>
                <a:srgbClr val="FF0000"/>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41" name="弧形 40"/>
            <p:cNvSpPr/>
            <p:nvPr/>
          </p:nvSpPr>
          <p:spPr>
            <a:xfrm>
              <a:off x="3529979" y="2571932"/>
              <a:ext cx="1051546" cy="1051546"/>
            </a:xfrm>
            <a:prstGeom prst="arc">
              <a:avLst>
                <a:gd name="adj1" fmla="val 16072548"/>
                <a:gd name="adj2" fmla="val 5356559"/>
              </a:avLst>
            </a:prstGeom>
            <a:noFill/>
            <a:ln w="9525">
              <a:solidFill>
                <a:srgbClr val="FF0000"/>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45" name="弧形 44"/>
            <p:cNvSpPr/>
            <p:nvPr/>
          </p:nvSpPr>
          <p:spPr>
            <a:xfrm flipH="1">
              <a:off x="3529980" y="3623844"/>
              <a:ext cx="1051546" cy="1051546"/>
            </a:xfrm>
            <a:prstGeom prst="arc">
              <a:avLst>
                <a:gd name="adj1" fmla="val 16152732"/>
                <a:gd name="adj2" fmla="val 5201936"/>
              </a:avLst>
            </a:prstGeom>
            <a:noFill/>
            <a:ln w="9525">
              <a:solidFill>
                <a:srgbClr val="FF0000"/>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49" name="弧形 48"/>
            <p:cNvSpPr/>
            <p:nvPr/>
          </p:nvSpPr>
          <p:spPr>
            <a:xfrm>
              <a:off x="3529979" y="4675390"/>
              <a:ext cx="1051546" cy="1051546"/>
            </a:xfrm>
            <a:prstGeom prst="arc">
              <a:avLst>
                <a:gd name="adj1" fmla="val 16072548"/>
                <a:gd name="adj2" fmla="val 5356559"/>
              </a:avLst>
            </a:prstGeom>
            <a:noFill/>
            <a:ln w="9525">
              <a:solidFill>
                <a:srgbClr val="FF0000"/>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sp>
          <p:nvSpPr>
            <p:cNvPr id="50" name="弧形 49"/>
            <p:cNvSpPr/>
            <p:nvPr/>
          </p:nvSpPr>
          <p:spPr>
            <a:xfrm flipH="1">
              <a:off x="3529980" y="5727302"/>
              <a:ext cx="1051546" cy="1051546"/>
            </a:xfrm>
            <a:prstGeom prst="arc">
              <a:avLst>
                <a:gd name="adj1" fmla="val 16152732"/>
                <a:gd name="adj2" fmla="val 5201936"/>
              </a:avLst>
            </a:prstGeom>
            <a:noFill/>
            <a:ln w="9525">
              <a:solidFill>
                <a:srgbClr val="FF0000"/>
              </a:solidFill>
              <a:prstDash val="sysDash"/>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70C0"/>
                </a:solidFill>
                <a:latin typeface="微软雅黑" pitchFamily="34" charset="-122"/>
                <a:ea typeface="微软雅黑" pitchFamily="34" charset="-122"/>
              </a:endParaRPr>
            </a:p>
          </p:txBody>
        </p:sp>
      </p:grpSp>
      <p:sp>
        <p:nvSpPr>
          <p:cNvPr id="55" name="TextBox 54"/>
          <p:cNvSpPr txBox="1"/>
          <p:nvPr/>
        </p:nvSpPr>
        <p:spPr>
          <a:xfrm>
            <a:off x="1445619" y="1573702"/>
            <a:ext cx="1005403" cy="1482650"/>
          </a:xfrm>
          <a:prstGeom prst="rect">
            <a:avLst/>
          </a:prstGeom>
          <a:noFill/>
        </p:spPr>
        <p:txBody>
          <a:bodyPr wrap="none" rtlCol="0" anchor="ctr">
            <a:spAutoFit/>
          </a:bodyPr>
          <a:lstStyle/>
          <a:p>
            <a:pPr algn="ctr">
              <a:lnSpc>
                <a:spcPct val="150000"/>
              </a:lnSpc>
            </a:pPr>
            <a:r>
              <a:rPr lang="zh-CN" altLang="en-US" sz="4800" b="1" baseline="12000"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对策</a:t>
            </a:r>
            <a:endParaRPr lang="en-US" altLang="zh-CN" sz="4800" b="1" baseline="12000"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a:p>
            <a:pPr algn="ctr">
              <a:lnSpc>
                <a:spcPct val="150000"/>
              </a:lnSpc>
            </a:pPr>
            <a:r>
              <a:rPr lang="zh-CN" altLang="en-US" sz="4800" b="1" baseline="12000"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建议</a:t>
            </a:r>
            <a:endParaRPr lang="zh-CN" altLang="en-US" sz="4800" b="1" baseline="12000"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sp>
        <p:nvSpPr>
          <p:cNvPr id="57" name="矩形 56"/>
          <p:cNvSpPr/>
          <p:nvPr/>
        </p:nvSpPr>
        <p:spPr>
          <a:xfrm>
            <a:off x="3733036" y="603756"/>
            <a:ext cx="3023585" cy="400110"/>
          </a:xfrm>
          <a:prstGeom prst="rect">
            <a:avLst/>
          </a:prstGeom>
        </p:spPr>
        <p:txBody>
          <a:bodyPr wrap="none">
            <a:spAutoFit/>
          </a:bodyPr>
          <a:lstStyle/>
          <a:p>
            <a:r>
              <a:rPr lang="zh-CN" altLang="en-US" sz="2000" b="1" dirty="0" smtClean="0">
                <a:latin typeface="宋体" pitchFamily="2" charset="-122"/>
                <a:ea typeface="宋体" pitchFamily="2" charset="-122"/>
              </a:rPr>
              <a:t>公众需理性对待明星吸毒</a:t>
            </a:r>
            <a:endParaRPr lang="zh-CN" altLang="en-US" sz="2000" b="1" dirty="0">
              <a:latin typeface="宋体" pitchFamily="2" charset="-122"/>
              <a:ea typeface="宋体" pitchFamily="2" charset="-122"/>
            </a:endParaRPr>
          </a:p>
        </p:txBody>
      </p:sp>
      <p:sp>
        <p:nvSpPr>
          <p:cNvPr id="58" name="矩形 57"/>
          <p:cNvSpPr/>
          <p:nvPr/>
        </p:nvSpPr>
        <p:spPr>
          <a:xfrm>
            <a:off x="3730015" y="1370474"/>
            <a:ext cx="2749471" cy="400110"/>
          </a:xfrm>
          <a:prstGeom prst="rect">
            <a:avLst/>
          </a:prstGeom>
        </p:spPr>
        <p:txBody>
          <a:bodyPr wrap="none">
            <a:spAutoFit/>
          </a:bodyPr>
          <a:lstStyle/>
          <a:p>
            <a:r>
              <a:rPr lang="zh-CN" altLang="en-US" sz="2000" b="1" dirty="0" smtClean="0">
                <a:latin typeface="宋体" pitchFamily="2" charset="-122"/>
                <a:ea typeface="宋体" pitchFamily="2" charset="-122"/>
              </a:rPr>
              <a:t>媒体应正确发挥其作用</a:t>
            </a:r>
            <a:endParaRPr lang="zh-CN" altLang="en-US" sz="2000" b="1" dirty="0">
              <a:latin typeface="宋体" pitchFamily="2" charset="-122"/>
              <a:ea typeface="宋体" pitchFamily="2" charset="-122"/>
            </a:endParaRPr>
          </a:p>
        </p:txBody>
      </p:sp>
      <p:sp>
        <p:nvSpPr>
          <p:cNvPr id="59" name="矩形 58"/>
          <p:cNvSpPr/>
          <p:nvPr/>
        </p:nvSpPr>
        <p:spPr>
          <a:xfrm>
            <a:off x="3685083" y="2902173"/>
            <a:ext cx="3518912" cy="400110"/>
          </a:xfrm>
          <a:prstGeom prst="rect">
            <a:avLst/>
          </a:prstGeom>
        </p:spPr>
        <p:txBody>
          <a:bodyPr wrap="none">
            <a:spAutoFit/>
          </a:bodyPr>
          <a:lstStyle/>
          <a:p>
            <a:r>
              <a:rPr lang="zh-CN" altLang="en-US" sz="2000" b="1" dirty="0" smtClean="0">
                <a:latin typeface="宋体" pitchFamily="2" charset="-122"/>
                <a:ea typeface="宋体" pitchFamily="2" charset="-122"/>
              </a:rPr>
              <a:t>做好青少年毒品预防教育工作</a:t>
            </a:r>
            <a:endParaRPr lang="zh-CN" altLang="en-US" sz="2000" b="1" dirty="0">
              <a:latin typeface="宋体" pitchFamily="2" charset="-122"/>
              <a:ea typeface="宋体" pitchFamily="2" charset="-122"/>
            </a:endParaRPr>
          </a:p>
        </p:txBody>
      </p:sp>
      <p:sp>
        <p:nvSpPr>
          <p:cNvPr id="60" name="矩形 59"/>
          <p:cNvSpPr/>
          <p:nvPr/>
        </p:nvSpPr>
        <p:spPr>
          <a:xfrm>
            <a:off x="3700323" y="3643064"/>
            <a:ext cx="4544834" cy="400110"/>
          </a:xfrm>
          <a:prstGeom prst="rect">
            <a:avLst/>
          </a:prstGeom>
        </p:spPr>
        <p:txBody>
          <a:bodyPr wrap="none">
            <a:spAutoFit/>
          </a:bodyPr>
          <a:lstStyle/>
          <a:p>
            <a:r>
              <a:rPr lang="zh-CN" altLang="en-US" sz="2000" b="1" dirty="0" smtClean="0">
                <a:latin typeface="宋体" pitchFamily="2" charset="-122"/>
                <a:ea typeface="宋体" pitchFamily="2" charset="-122"/>
              </a:rPr>
              <a:t>法律规范及社会行动约束明星吸毒行为</a:t>
            </a:r>
            <a:endParaRPr lang="zh-CN" altLang="en-US" sz="2000" b="1" dirty="0">
              <a:latin typeface="宋体" pitchFamily="2" charset="-122"/>
              <a:ea typeface="宋体" pitchFamily="2" charset="-122"/>
            </a:endParaRPr>
          </a:p>
        </p:txBody>
      </p:sp>
      <p:grpSp>
        <p:nvGrpSpPr>
          <p:cNvPr id="61" name="组合 60"/>
          <p:cNvGrpSpPr/>
          <p:nvPr/>
        </p:nvGrpSpPr>
        <p:grpSpPr>
          <a:xfrm>
            <a:off x="3061716" y="1296507"/>
            <a:ext cx="653053" cy="598350"/>
            <a:chOff x="3529981" y="507683"/>
            <a:chExt cx="653053" cy="598350"/>
          </a:xfrm>
        </p:grpSpPr>
        <p:sp>
          <p:nvSpPr>
            <p:cNvPr id="62" name="椭圆 61"/>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63" name="TextBox 62"/>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02</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64" name="组合 63"/>
          <p:cNvGrpSpPr/>
          <p:nvPr/>
        </p:nvGrpSpPr>
        <p:grpSpPr>
          <a:xfrm>
            <a:off x="3067394" y="2788594"/>
            <a:ext cx="653053" cy="598350"/>
            <a:chOff x="3529981" y="507683"/>
            <a:chExt cx="653053" cy="598350"/>
          </a:xfrm>
        </p:grpSpPr>
        <p:sp>
          <p:nvSpPr>
            <p:cNvPr id="65" name="椭圆 64"/>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66" name="TextBox 65"/>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04</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67" name="组合 66"/>
          <p:cNvGrpSpPr/>
          <p:nvPr/>
        </p:nvGrpSpPr>
        <p:grpSpPr>
          <a:xfrm>
            <a:off x="3061716" y="4303454"/>
            <a:ext cx="653053" cy="598350"/>
            <a:chOff x="3529981" y="507683"/>
            <a:chExt cx="653053" cy="598350"/>
          </a:xfrm>
        </p:grpSpPr>
        <p:sp>
          <p:nvSpPr>
            <p:cNvPr id="68" name="椭圆 67"/>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69" name="TextBox 68"/>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06</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70" name="组合 69"/>
          <p:cNvGrpSpPr/>
          <p:nvPr/>
        </p:nvGrpSpPr>
        <p:grpSpPr>
          <a:xfrm>
            <a:off x="3059512" y="2048308"/>
            <a:ext cx="653054" cy="598350"/>
            <a:chOff x="3529981" y="507683"/>
            <a:chExt cx="653054" cy="598350"/>
          </a:xfrm>
        </p:grpSpPr>
        <p:sp>
          <p:nvSpPr>
            <p:cNvPr id="71" name="椭圆 70"/>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72" name="TextBox 71"/>
            <p:cNvSpPr txBox="1"/>
            <p:nvPr/>
          </p:nvSpPr>
          <p:spPr>
            <a:xfrm>
              <a:off x="3555939"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03</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grpSp>
        <p:nvGrpSpPr>
          <p:cNvPr id="73" name="组合 72"/>
          <p:cNvGrpSpPr/>
          <p:nvPr/>
        </p:nvGrpSpPr>
        <p:grpSpPr>
          <a:xfrm>
            <a:off x="3027455" y="3551652"/>
            <a:ext cx="653053" cy="598350"/>
            <a:chOff x="3529981" y="507683"/>
            <a:chExt cx="653053" cy="598350"/>
          </a:xfrm>
        </p:grpSpPr>
        <p:sp>
          <p:nvSpPr>
            <p:cNvPr id="74" name="椭圆 73"/>
            <p:cNvSpPr/>
            <p:nvPr/>
          </p:nvSpPr>
          <p:spPr>
            <a:xfrm>
              <a:off x="3529981" y="507683"/>
              <a:ext cx="598350" cy="598350"/>
            </a:xfrm>
            <a:prstGeom prst="ellipse">
              <a:avLst/>
            </a:prstGeom>
            <a:gradFill flip="none" rotWithShape="1">
              <a:gsLst>
                <a:gs pos="0">
                  <a:schemeClr val="bg1">
                    <a:lumMod val="95000"/>
                    <a:lumOff val="5000"/>
                  </a:schemeClr>
                </a:gs>
                <a:gs pos="0">
                  <a:schemeClr val="bg1">
                    <a:lumMod val="75000"/>
                  </a:schemeClr>
                </a:gs>
                <a:gs pos="70000">
                  <a:srgbClr val="FAFAFA"/>
                </a:gs>
              </a:gsLst>
              <a:lin ang="8100000" scaled="1"/>
              <a:tileRect/>
            </a:gradFill>
            <a:ln w="25400">
              <a:solidFill>
                <a:schemeClr val="bg1"/>
              </a:solidFill>
            </a:ln>
            <a:effectLst>
              <a:outerShdw blurRad="254000" dist="1905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0070C0"/>
                </a:solidFill>
                <a:latin typeface="微软雅黑" pitchFamily="34" charset="-122"/>
                <a:ea typeface="微软雅黑" pitchFamily="34" charset="-122"/>
              </a:endParaRPr>
            </a:p>
          </p:txBody>
        </p:sp>
        <p:sp>
          <p:nvSpPr>
            <p:cNvPr id="75" name="TextBox 74"/>
            <p:cNvSpPr txBox="1"/>
            <p:nvPr/>
          </p:nvSpPr>
          <p:spPr>
            <a:xfrm>
              <a:off x="3555938" y="537540"/>
              <a:ext cx="627096" cy="523220"/>
            </a:xfrm>
            <a:prstGeom prst="rect">
              <a:avLst/>
            </a:prstGeom>
            <a:noFill/>
          </p:spPr>
          <p:txBody>
            <a:bodyPr wrap="none" rtlCol="0" anchor="ctr">
              <a:spAutoFit/>
            </a:bodyPr>
            <a:lstStyle/>
            <a:p>
              <a:pPr algn="ctr"/>
              <a:r>
                <a:rPr lang="en-US" altLang="zh-CN" sz="2800" b="1" dirty="0" smtClean="0">
                  <a:solidFill>
                    <a:srgbClr val="0070C0"/>
                  </a:solidFill>
                  <a:effectLst>
                    <a:innerShdw blurRad="63500" dist="50800" dir="18900000">
                      <a:prstClr val="black">
                        <a:alpha val="30000"/>
                      </a:prstClr>
                    </a:innerShdw>
                  </a:effectLst>
                  <a:latin typeface="微软雅黑" pitchFamily="34" charset="-122"/>
                  <a:ea typeface="微软雅黑" pitchFamily="34" charset="-122"/>
                </a:rPr>
                <a:t>05</a:t>
              </a:r>
              <a:endParaRPr lang="zh-CN" altLang="en-US" sz="2800" b="1" dirty="0">
                <a:solidFill>
                  <a:srgbClr val="0070C0"/>
                </a:solidFill>
                <a:effectLst>
                  <a:innerShdw blurRad="63500" dist="50800" dir="18900000">
                    <a:prstClr val="black">
                      <a:alpha val="30000"/>
                    </a:prstClr>
                  </a:innerShdw>
                </a:effectLst>
                <a:latin typeface="微软雅黑" pitchFamily="34" charset="-122"/>
                <a:ea typeface="微软雅黑" pitchFamily="34" charset="-122"/>
              </a:endParaRPr>
            </a:p>
          </p:txBody>
        </p:sp>
      </p:grpSp>
      <p:sp>
        <p:nvSpPr>
          <p:cNvPr id="76" name="矩形 75"/>
          <p:cNvSpPr/>
          <p:nvPr/>
        </p:nvSpPr>
        <p:spPr>
          <a:xfrm>
            <a:off x="3723183" y="2146893"/>
            <a:ext cx="2492990" cy="400110"/>
          </a:xfrm>
          <a:prstGeom prst="rect">
            <a:avLst/>
          </a:prstGeom>
        </p:spPr>
        <p:txBody>
          <a:bodyPr wrap="none">
            <a:spAutoFit/>
          </a:bodyPr>
          <a:lstStyle/>
          <a:p>
            <a:r>
              <a:rPr lang="zh-CN" altLang="en-US" sz="2000" b="1" dirty="0" smtClean="0">
                <a:latin typeface="宋体" pitchFamily="2" charset="-122"/>
                <a:ea typeface="宋体" pitchFamily="2" charset="-122"/>
              </a:rPr>
              <a:t>提高明星的禁毒意识</a:t>
            </a:r>
            <a:endParaRPr lang="zh-CN" altLang="en-US" sz="2000" b="1" dirty="0">
              <a:latin typeface="宋体" pitchFamily="2" charset="-122"/>
              <a:ea typeface="宋体" pitchFamily="2" charset="-122"/>
            </a:endParaRPr>
          </a:p>
        </p:txBody>
      </p:sp>
      <p:sp>
        <p:nvSpPr>
          <p:cNvPr id="77" name="矩形 76"/>
          <p:cNvSpPr/>
          <p:nvPr/>
        </p:nvSpPr>
        <p:spPr>
          <a:xfrm>
            <a:off x="3669843" y="4420091"/>
            <a:ext cx="2749471" cy="400110"/>
          </a:xfrm>
          <a:prstGeom prst="rect">
            <a:avLst/>
          </a:prstGeom>
        </p:spPr>
        <p:txBody>
          <a:bodyPr wrap="none">
            <a:spAutoFit/>
          </a:bodyPr>
          <a:lstStyle/>
          <a:p>
            <a:r>
              <a:rPr lang="zh-CN" altLang="en-US" sz="2000" b="1" dirty="0" smtClean="0">
                <a:latin typeface="宋体" pitchFamily="2" charset="-122"/>
                <a:ea typeface="宋体" pitchFamily="2" charset="-122"/>
              </a:rPr>
              <a:t>禁毒人民战争持续重要</a:t>
            </a:r>
            <a:endParaRPr lang="zh-CN" altLang="en-US" sz="2000" b="1" dirty="0">
              <a:latin typeface="宋体" pitchFamily="2" charset="-122"/>
              <a:ea typeface="宋体" pitchFamily="2" charset="-122"/>
            </a:endParaRPr>
          </a:p>
        </p:txBody>
      </p:sp>
    </p:spTree>
    <p:extLst>
      <p:ext uri="{BB962C8B-B14F-4D97-AF65-F5344CB8AC3E}">
        <p14:creationId xmlns:p14="http://schemas.microsoft.com/office/powerpoint/2010/main" xmlns="" val="1414808549"/>
      </p:ext>
    </p:extLst>
  </p:cSld>
  <p:clrMapOvr>
    <a:masterClrMapping/>
  </p:clrMapOvr>
  <p:transition spd="med" advClick="0" advTm="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300" fill="hold"/>
                                        <p:tgtEl>
                                          <p:spTgt spid="26"/>
                                        </p:tgtEl>
                                        <p:attrNameLst>
                                          <p:attrName>ppt_x</p:attrName>
                                        </p:attrNameLst>
                                      </p:cBhvr>
                                      <p:tavLst>
                                        <p:tav tm="0">
                                          <p:val>
                                            <p:strVal val="1+#ppt_w/2"/>
                                          </p:val>
                                        </p:tav>
                                        <p:tav tm="100000">
                                          <p:val>
                                            <p:strVal val="#ppt_x"/>
                                          </p:val>
                                        </p:tav>
                                      </p:tavLst>
                                    </p:anim>
                                    <p:anim calcmode="lin" valueType="num">
                                      <p:cBhvr additive="base">
                                        <p:cTn id="18" dur="300" fill="hold"/>
                                        <p:tgtEl>
                                          <p:spTgt spid="26"/>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2" presetClass="entr" presetSubtype="8"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wipe(left)">
                                      <p:cBhvr>
                                        <p:cTn id="22" dur="500"/>
                                        <p:tgtEl>
                                          <p:spTgt spid="57"/>
                                        </p:tgtEl>
                                      </p:cBhvr>
                                    </p:animEffect>
                                  </p:childTnLst>
                                </p:cTn>
                              </p:par>
                            </p:childTnLst>
                          </p:cTn>
                        </p:par>
                        <p:par>
                          <p:cTn id="23" fill="hold">
                            <p:stCondLst>
                              <p:cond delay="1800"/>
                            </p:stCondLst>
                            <p:childTnLst>
                              <p:par>
                                <p:cTn id="24" presetID="2" presetClass="entr" presetSubtype="3"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300" fill="hold"/>
                                        <p:tgtEl>
                                          <p:spTgt spid="61"/>
                                        </p:tgtEl>
                                        <p:attrNameLst>
                                          <p:attrName>ppt_x</p:attrName>
                                        </p:attrNameLst>
                                      </p:cBhvr>
                                      <p:tavLst>
                                        <p:tav tm="0">
                                          <p:val>
                                            <p:strVal val="1+#ppt_w/2"/>
                                          </p:val>
                                        </p:tav>
                                        <p:tav tm="100000">
                                          <p:val>
                                            <p:strVal val="#ppt_x"/>
                                          </p:val>
                                        </p:tav>
                                      </p:tavLst>
                                    </p:anim>
                                    <p:anim calcmode="lin" valueType="num">
                                      <p:cBhvr additive="base">
                                        <p:cTn id="27" dur="300" fill="hold"/>
                                        <p:tgtEl>
                                          <p:spTgt spid="61"/>
                                        </p:tgtEl>
                                        <p:attrNameLst>
                                          <p:attrName>ppt_y</p:attrName>
                                        </p:attrNameLst>
                                      </p:cBhvr>
                                      <p:tavLst>
                                        <p:tav tm="0">
                                          <p:val>
                                            <p:strVal val="0-#ppt_h/2"/>
                                          </p:val>
                                        </p:tav>
                                        <p:tav tm="100000">
                                          <p:val>
                                            <p:strVal val="#ppt_y"/>
                                          </p:val>
                                        </p:tav>
                                      </p:tavLst>
                                    </p:anim>
                                  </p:childTnLst>
                                </p:cTn>
                              </p:par>
                            </p:childTnLst>
                          </p:cTn>
                        </p:par>
                        <p:par>
                          <p:cTn id="28" fill="hold">
                            <p:stCondLst>
                              <p:cond delay="2100"/>
                            </p:stCondLst>
                            <p:childTnLst>
                              <p:par>
                                <p:cTn id="29" presetID="22" presetClass="entr" presetSubtype="8"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500"/>
                                        <p:tgtEl>
                                          <p:spTgt spid="58"/>
                                        </p:tgtEl>
                                      </p:cBhvr>
                                    </p:animEffect>
                                  </p:childTnLst>
                                </p:cTn>
                              </p:par>
                            </p:childTnLst>
                          </p:cTn>
                        </p:par>
                        <p:par>
                          <p:cTn id="32" fill="hold">
                            <p:stCondLst>
                              <p:cond delay="2600"/>
                            </p:stCondLst>
                            <p:childTnLst>
                              <p:par>
                                <p:cTn id="33" presetID="2" presetClass="entr" presetSubtype="3"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300" fill="hold"/>
                                        <p:tgtEl>
                                          <p:spTgt spid="70"/>
                                        </p:tgtEl>
                                        <p:attrNameLst>
                                          <p:attrName>ppt_x</p:attrName>
                                        </p:attrNameLst>
                                      </p:cBhvr>
                                      <p:tavLst>
                                        <p:tav tm="0">
                                          <p:val>
                                            <p:strVal val="1+#ppt_w/2"/>
                                          </p:val>
                                        </p:tav>
                                        <p:tav tm="100000">
                                          <p:val>
                                            <p:strVal val="#ppt_x"/>
                                          </p:val>
                                        </p:tav>
                                      </p:tavLst>
                                    </p:anim>
                                    <p:anim calcmode="lin" valueType="num">
                                      <p:cBhvr additive="base">
                                        <p:cTn id="36" dur="300" fill="hold"/>
                                        <p:tgtEl>
                                          <p:spTgt spid="70"/>
                                        </p:tgtEl>
                                        <p:attrNameLst>
                                          <p:attrName>ppt_y</p:attrName>
                                        </p:attrNameLst>
                                      </p:cBhvr>
                                      <p:tavLst>
                                        <p:tav tm="0">
                                          <p:val>
                                            <p:strVal val="0-#ppt_h/2"/>
                                          </p:val>
                                        </p:tav>
                                        <p:tav tm="100000">
                                          <p:val>
                                            <p:strVal val="#ppt_y"/>
                                          </p:val>
                                        </p:tav>
                                      </p:tavLst>
                                    </p:anim>
                                  </p:childTnLst>
                                </p:cTn>
                              </p:par>
                            </p:childTnLst>
                          </p:cTn>
                        </p:par>
                        <p:par>
                          <p:cTn id="37" fill="hold">
                            <p:stCondLst>
                              <p:cond delay="2900"/>
                            </p:stCondLst>
                            <p:childTnLst>
                              <p:par>
                                <p:cTn id="38" presetID="22" presetClass="entr" presetSubtype="8" fill="hold" grpId="0" nodeType="after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childTnLst>
                          </p:cTn>
                        </p:par>
                        <p:par>
                          <p:cTn id="41" fill="hold">
                            <p:stCondLst>
                              <p:cond delay="3400"/>
                            </p:stCondLst>
                            <p:childTnLst>
                              <p:par>
                                <p:cTn id="42" presetID="2" presetClass="entr" presetSubtype="3" fill="hold" nodeType="afterEffect">
                                  <p:stCondLst>
                                    <p:cond delay="0"/>
                                  </p:stCondLst>
                                  <p:childTnLst>
                                    <p:set>
                                      <p:cBhvr>
                                        <p:cTn id="43" dur="1" fill="hold">
                                          <p:stCondLst>
                                            <p:cond delay="0"/>
                                          </p:stCondLst>
                                        </p:cTn>
                                        <p:tgtEl>
                                          <p:spTgt spid="64"/>
                                        </p:tgtEl>
                                        <p:attrNameLst>
                                          <p:attrName>style.visibility</p:attrName>
                                        </p:attrNameLst>
                                      </p:cBhvr>
                                      <p:to>
                                        <p:strVal val="visible"/>
                                      </p:to>
                                    </p:set>
                                    <p:anim calcmode="lin" valueType="num">
                                      <p:cBhvr additive="base">
                                        <p:cTn id="44" dur="300" fill="hold"/>
                                        <p:tgtEl>
                                          <p:spTgt spid="64"/>
                                        </p:tgtEl>
                                        <p:attrNameLst>
                                          <p:attrName>ppt_x</p:attrName>
                                        </p:attrNameLst>
                                      </p:cBhvr>
                                      <p:tavLst>
                                        <p:tav tm="0">
                                          <p:val>
                                            <p:strVal val="1+#ppt_w/2"/>
                                          </p:val>
                                        </p:tav>
                                        <p:tav tm="100000">
                                          <p:val>
                                            <p:strVal val="#ppt_x"/>
                                          </p:val>
                                        </p:tav>
                                      </p:tavLst>
                                    </p:anim>
                                    <p:anim calcmode="lin" valueType="num">
                                      <p:cBhvr additive="base">
                                        <p:cTn id="45" dur="300" fill="hold"/>
                                        <p:tgtEl>
                                          <p:spTgt spid="64"/>
                                        </p:tgtEl>
                                        <p:attrNameLst>
                                          <p:attrName>ppt_y</p:attrName>
                                        </p:attrNameLst>
                                      </p:cBhvr>
                                      <p:tavLst>
                                        <p:tav tm="0">
                                          <p:val>
                                            <p:strVal val="0-#ppt_h/2"/>
                                          </p:val>
                                        </p:tav>
                                        <p:tav tm="100000">
                                          <p:val>
                                            <p:strVal val="#ppt_y"/>
                                          </p:val>
                                        </p:tav>
                                      </p:tavLst>
                                    </p:anim>
                                  </p:childTnLst>
                                </p:cTn>
                              </p:par>
                            </p:childTnLst>
                          </p:cTn>
                        </p:par>
                        <p:par>
                          <p:cTn id="46" fill="hold">
                            <p:stCondLst>
                              <p:cond delay="3700"/>
                            </p:stCondLst>
                            <p:childTnLst>
                              <p:par>
                                <p:cTn id="47" presetID="22" presetClass="entr" presetSubtype="8"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left)">
                                      <p:cBhvr>
                                        <p:cTn id="49" dur="500"/>
                                        <p:tgtEl>
                                          <p:spTgt spid="59"/>
                                        </p:tgtEl>
                                      </p:cBhvr>
                                    </p:animEffect>
                                  </p:childTnLst>
                                </p:cTn>
                              </p:par>
                            </p:childTnLst>
                          </p:cTn>
                        </p:par>
                        <p:par>
                          <p:cTn id="50" fill="hold">
                            <p:stCondLst>
                              <p:cond delay="4200"/>
                            </p:stCondLst>
                            <p:childTnLst>
                              <p:par>
                                <p:cTn id="51" presetID="2" presetClass="entr" presetSubtype="3" fill="hold" nodeType="after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additive="base">
                                        <p:cTn id="53" dur="300" fill="hold"/>
                                        <p:tgtEl>
                                          <p:spTgt spid="73"/>
                                        </p:tgtEl>
                                        <p:attrNameLst>
                                          <p:attrName>ppt_x</p:attrName>
                                        </p:attrNameLst>
                                      </p:cBhvr>
                                      <p:tavLst>
                                        <p:tav tm="0">
                                          <p:val>
                                            <p:strVal val="1+#ppt_w/2"/>
                                          </p:val>
                                        </p:tav>
                                        <p:tav tm="100000">
                                          <p:val>
                                            <p:strVal val="#ppt_x"/>
                                          </p:val>
                                        </p:tav>
                                      </p:tavLst>
                                    </p:anim>
                                    <p:anim calcmode="lin" valueType="num">
                                      <p:cBhvr additive="base">
                                        <p:cTn id="54" dur="300" fill="hold"/>
                                        <p:tgtEl>
                                          <p:spTgt spid="73"/>
                                        </p:tgtEl>
                                        <p:attrNameLst>
                                          <p:attrName>ppt_y</p:attrName>
                                        </p:attrNameLst>
                                      </p:cBhvr>
                                      <p:tavLst>
                                        <p:tav tm="0">
                                          <p:val>
                                            <p:strVal val="0-#ppt_h/2"/>
                                          </p:val>
                                        </p:tav>
                                        <p:tav tm="100000">
                                          <p:val>
                                            <p:strVal val="#ppt_y"/>
                                          </p:val>
                                        </p:tav>
                                      </p:tavLst>
                                    </p:anim>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left)">
                                      <p:cBhvr>
                                        <p:cTn id="58" dur="500"/>
                                        <p:tgtEl>
                                          <p:spTgt spid="60"/>
                                        </p:tgtEl>
                                      </p:cBhvr>
                                    </p:animEffect>
                                  </p:childTnLst>
                                </p:cTn>
                              </p:par>
                            </p:childTnLst>
                          </p:cTn>
                        </p:par>
                        <p:par>
                          <p:cTn id="59" fill="hold">
                            <p:stCondLst>
                              <p:cond delay="5000"/>
                            </p:stCondLst>
                            <p:childTnLst>
                              <p:par>
                                <p:cTn id="60" presetID="2" presetClass="entr" presetSubtype="3" fill="hold" nodeType="after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additive="base">
                                        <p:cTn id="62" dur="300" fill="hold"/>
                                        <p:tgtEl>
                                          <p:spTgt spid="67"/>
                                        </p:tgtEl>
                                        <p:attrNameLst>
                                          <p:attrName>ppt_x</p:attrName>
                                        </p:attrNameLst>
                                      </p:cBhvr>
                                      <p:tavLst>
                                        <p:tav tm="0">
                                          <p:val>
                                            <p:strVal val="1+#ppt_w/2"/>
                                          </p:val>
                                        </p:tav>
                                        <p:tav tm="100000">
                                          <p:val>
                                            <p:strVal val="#ppt_x"/>
                                          </p:val>
                                        </p:tav>
                                      </p:tavLst>
                                    </p:anim>
                                    <p:anim calcmode="lin" valueType="num">
                                      <p:cBhvr additive="base">
                                        <p:cTn id="63" dur="300" fill="hold"/>
                                        <p:tgtEl>
                                          <p:spTgt spid="67"/>
                                        </p:tgtEl>
                                        <p:attrNameLst>
                                          <p:attrName>ppt_y</p:attrName>
                                        </p:attrNameLst>
                                      </p:cBhvr>
                                      <p:tavLst>
                                        <p:tav tm="0">
                                          <p:val>
                                            <p:strVal val="0-#ppt_h/2"/>
                                          </p:val>
                                        </p:tav>
                                        <p:tav tm="100000">
                                          <p:val>
                                            <p:strVal val="#ppt_y"/>
                                          </p:val>
                                        </p:tav>
                                      </p:tavLst>
                                    </p:anim>
                                  </p:childTnLst>
                                </p:cTn>
                              </p:par>
                            </p:childTnLst>
                          </p:cTn>
                        </p:par>
                        <p:par>
                          <p:cTn id="64" fill="hold">
                            <p:stCondLst>
                              <p:cond delay="5300"/>
                            </p:stCondLst>
                            <p:childTnLst>
                              <p:par>
                                <p:cTn id="65" presetID="22" presetClass="entr" presetSubtype="8" fill="hold" grpId="0" nodeType="after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wipe(left)">
                                      <p:cBhvr>
                                        <p:cTn id="6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57" grpId="0"/>
      <p:bldP spid="58" grpId="0"/>
      <p:bldP spid="59" grpId="0"/>
      <p:bldP spid="60" grpId="0"/>
      <p:bldP spid="76" grpId="0"/>
      <p:bldP spid="7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6" descr="23"/>
          <p:cNvPicPr>
            <a:picLocks noChangeAspect="1" noChangeArrowheads="1"/>
          </p:cNvPicPr>
          <p:nvPr/>
        </p:nvPicPr>
        <p:blipFill>
          <a:blip r:embed="rId3" cstate="print"/>
          <a:stretch>
            <a:fillRect/>
          </a:stretch>
        </p:blipFill>
        <p:spPr bwMode="auto">
          <a:xfrm>
            <a:off x="205740" y="1486774"/>
            <a:ext cx="1974850" cy="3656726"/>
          </a:xfrm>
          <a:prstGeom prst="rect">
            <a:avLst/>
          </a:prstGeom>
          <a:noFill/>
          <a:ln w="9525">
            <a:noFill/>
            <a:miter lim="800000"/>
            <a:headEnd/>
            <a:tailEnd/>
          </a:ln>
        </p:spPr>
      </p:pic>
      <p:sp>
        <p:nvSpPr>
          <p:cNvPr id="22" name="竖卷形 21"/>
          <p:cNvSpPr/>
          <p:nvPr/>
        </p:nvSpPr>
        <p:spPr>
          <a:xfrm>
            <a:off x="2484120" y="1165860"/>
            <a:ext cx="5715000" cy="3627120"/>
          </a:xfrm>
          <a:prstGeom prst="verticalScroll">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a:spLocks noChangeArrowheads="1"/>
          </p:cNvSpPr>
          <p:nvPr/>
        </p:nvSpPr>
        <p:spPr bwMode="auto">
          <a:xfrm>
            <a:off x="3185270" y="1699910"/>
            <a:ext cx="4335670" cy="2908489"/>
          </a:xfrm>
          <a:prstGeom prst="rect">
            <a:avLst/>
          </a:prstGeom>
          <a:noFill/>
          <a:ln w="9525">
            <a:noFill/>
            <a:miter lim="800000"/>
            <a:headEnd/>
            <a:tailEnd/>
          </a:ln>
        </p:spPr>
        <p:txBody>
          <a:bodyPr wrap="square" lIns="0" tIns="0" rIns="0" bIns="0">
            <a:spAutoFit/>
          </a:bodyPr>
          <a:lstStyle/>
          <a:p>
            <a:pPr marL="0" marR="0" lvl="0" indent="0" defTabSz="909361" rtl="0" eaLnBrk="1" fontAlgn="base" latinLnBrk="0" hangingPunct="1">
              <a:lnSpc>
                <a:spcPct val="150000"/>
              </a:lnSpc>
              <a:spcBef>
                <a:spcPct val="0"/>
              </a:spcBef>
              <a:spcAft>
                <a:spcPct val="0"/>
              </a:spcAft>
              <a:buClrTx/>
              <a:buSzTx/>
              <a:buFontTx/>
              <a:buNone/>
              <a:tabLst/>
              <a:defRPr/>
            </a:pPr>
            <a:r>
              <a:rPr kumimoji="0" lang="en-US" altLang="zh-CN" sz="1400" b="1" i="0" u="none" strike="noStrike" kern="1200" cap="none" spc="0" normalizeH="0" baseline="0" noProof="0" dirty="0" smtClean="0">
                <a:ln>
                  <a:noFill/>
                </a:ln>
                <a:solidFill>
                  <a:srgbClr val="FF0000"/>
                </a:solidFill>
                <a:effectLst/>
                <a:uLnTx/>
                <a:uFillTx/>
                <a:latin typeface="楷体" pitchFamily="49" charset="-122"/>
                <a:ea typeface="楷体" pitchFamily="49" charset="-122"/>
              </a:rPr>
              <a:t>    </a:t>
            </a:r>
            <a:r>
              <a:rPr kumimoji="0" lang="zh-CN" altLang="en-US" sz="1400" b="1" i="0" u="none" strike="noStrike" kern="1200" cap="none" spc="0" normalizeH="0" baseline="0" noProof="0" dirty="0" smtClean="0">
                <a:ln>
                  <a:noFill/>
                </a:ln>
                <a:solidFill>
                  <a:srgbClr val="FF0000"/>
                </a:solidFill>
                <a:effectLst/>
                <a:uLnTx/>
                <a:uFillTx/>
                <a:latin typeface="楷体" pitchFamily="49" charset="-122"/>
                <a:ea typeface="楷体" pitchFamily="49" charset="-122"/>
              </a:rPr>
              <a:t>国家“戒毒条例”明确规定：“戒毒工作坚持以人为本、科学戒毒、综合矫治、关怀救治的原则，戒毒人员在入学就业、享受社会保障等方面不受歧视。”</a:t>
            </a:r>
            <a:endParaRPr kumimoji="0" lang="en-US" altLang="zh-CN" sz="1400" b="1" i="0" u="none" strike="noStrike" kern="1200" cap="none" spc="0" normalizeH="0" baseline="0" noProof="0" dirty="0" smtClean="0">
              <a:ln>
                <a:noFill/>
              </a:ln>
              <a:solidFill>
                <a:srgbClr val="FF0000"/>
              </a:solidFill>
              <a:effectLst/>
              <a:uLnTx/>
              <a:uFillTx/>
              <a:latin typeface="楷体" pitchFamily="49" charset="-122"/>
              <a:ea typeface="楷体" pitchFamily="49" charset="-122"/>
            </a:endParaRPr>
          </a:p>
          <a:p>
            <a:pPr marL="0" marR="0" lvl="0" indent="0" defTabSz="909361" rtl="0" eaLnBrk="1" fontAlgn="base" latinLnBrk="0" hangingPunct="1">
              <a:lnSpc>
                <a:spcPct val="150000"/>
              </a:lnSpc>
              <a:spcBef>
                <a:spcPct val="0"/>
              </a:spcBef>
              <a:spcAft>
                <a:spcPct val="0"/>
              </a:spcAft>
              <a:buClrTx/>
              <a:buSzTx/>
              <a:buFontTx/>
              <a:buNone/>
              <a:tabLst/>
              <a:defRPr/>
            </a:pPr>
            <a:r>
              <a:rPr lang="en-US" altLang="zh-CN" sz="1400" b="1" dirty="0" smtClean="0">
                <a:solidFill>
                  <a:srgbClr val="FF0000"/>
                </a:solidFill>
                <a:latin typeface="楷体" pitchFamily="49" charset="-122"/>
                <a:ea typeface="楷体" pitchFamily="49" charset="-122"/>
              </a:rPr>
              <a:t>    </a:t>
            </a:r>
            <a:r>
              <a:rPr lang="zh-CN" altLang="en-US" sz="1400" b="1" dirty="0" smtClean="0">
                <a:solidFill>
                  <a:srgbClr val="FF0000"/>
                </a:solidFill>
                <a:latin typeface="楷体" pitchFamily="49" charset="-122"/>
                <a:ea typeface="楷体" pitchFamily="49" charset="-122"/>
              </a:rPr>
              <a:t>这个条例还规定，要尊重和保护戒毒人员的隐私权和其他合法权益。有关法律法规还规定：对戒断三年未复吸的人员，不再实行动态管控；强制隔离戒毒场所的工作人员不得侮辱、虐待、体罚强制隔离戒毒人员；不得收受或索要他们的财物；不能擅自使用、损毁、处理没收或代为保管强制隔离戒毒人员的财物</a:t>
            </a:r>
            <a:r>
              <a:rPr kumimoji="0" lang="zh-CN" altLang="en-US" sz="1400" b="1" i="0" u="none" strike="noStrike" kern="1200" cap="none" spc="0" normalizeH="0" baseline="0" noProof="0" dirty="0" smtClean="0">
                <a:ln>
                  <a:noFill/>
                </a:ln>
                <a:solidFill>
                  <a:srgbClr val="FF0000"/>
                </a:solidFill>
                <a:effectLst/>
                <a:uLnTx/>
                <a:uFillTx/>
                <a:latin typeface="楷体" pitchFamily="49" charset="-122"/>
                <a:ea typeface="楷体" pitchFamily="49" charset="-122"/>
              </a:rPr>
              <a:t>。</a:t>
            </a:r>
            <a:endParaRPr kumimoji="0" lang="zh-CN" altLang="en-US" sz="1400" b="1" i="0" u="none" strike="noStrike" kern="1200" cap="none" spc="0" normalizeH="0" baseline="0" noProof="0" dirty="0">
              <a:ln>
                <a:noFill/>
              </a:ln>
              <a:solidFill>
                <a:srgbClr val="FF0000"/>
              </a:solidFill>
              <a:effectLst/>
              <a:uLnTx/>
              <a:uFillTx/>
              <a:latin typeface="楷体" pitchFamily="49" charset="-122"/>
              <a:ea typeface="楷体" pitchFamily="49" charset="-122"/>
            </a:endParaRPr>
          </a:p>
        </p:txBody>
      </p:sp>
      <p:sp>
        <p:nvSpPr>
          <p:cNvPr id="25" name="TextBox 24"/>
          <p:cNvSpPr txBox="1"/>
          <p:nvPr/>
        </p:nvSpPr>
        <p:spPr>
          <a:xfrm rot="19457447">
            <a:off x="441960" y="3129163"/>
            <a:ext cx="480060" cy="430887"/>
          </a:xfrm>
          <a:prstGeom prst="rect">
            <a:avLst/>
          </a:prstGeom>
          <a:noFill/>
        </p:spPr>
        <p:txBody>
          <a:bodyPr wrap="square" rtlCol="0">
            <a:spAutoFit/>
          </a:bodyPr>
          <a:lstStyle/>
          <a:p>
            <a:r>
              <a:rPr lang="zh-CN" altLang="en-US" sz="1100" dirty="0" smtClean="0">
                <a:solidFill>
                  <a:schemeClr val="bg1"/>
                </a:solidFill>
              </a:rPr>
              <a:t>戒毒条例</a:t>
            </a:r>
            <a:endParaRPr lang="zh-CN" altLang="en-US" sz="1100" dirty="0">
              <a:solidFill>
                <a:schemeClr val="bg1"/>
              </a:solidFill>
            </a:endParaRPr>
          </a:p>
        </p:txBody>
      </p:sp>
    </p:spTree>
    <p:extLst>
      <p:ext uri="{BB962C8B-B14F-4D97-AF65-F5344CB8AC3E}">
        <p14:creationId xmlns:p14="http://schemas.microsoft.com/office/powerpoint/2010/main" xmlns="" val="1414808549"/>
      </p:ext>
    </p:extLst>
  </p:cSld>
  <p:clrMapOvr>
    <a:masterClrMapping/>
  </p:clrMapOvr>
  <p:transition spd="med" advClick="0" advTm="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childTnLst>
                                </p:cTn>
                              </p:par>
                              <p:par>
                                <p:cTn id="9" presetID="2" presetClass="entr" presetSubtype="3"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4113" y="2055727"/>
            <a:ext cx="2569934" cy="954107"/>
          </a:xfrm>
          <a:prstGeom prst="rect">
            <a:avLst/>
          </a:prstGeom>
          <a:noFill/>
        </p:spPr>
        <p:txBody>
          <a:bodyPr wrap="none" rtlCol="0">
            <a:spAutoFit/>
          </a:bodyPr>
          <a:lstStyle/>
          <a:p>
            <a:pPr marL="0" lvl="1" defTabSz="914400" fontAlgn="base">
              <a:spcBef>
                <a:spcPct val="0"/>
              </a:spcBef>
              <a:spcAft>
                <a:spcPct val="0"/>
              </a:spcAft>
              <a:defRPr/>
            </a:pPr>
            <a:r>
              <a:rPr kumimoji="0" lang="zh-CN" altLang="en-US"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rPr>
              <a:t>吸毒的原因和</a:t>
            </a:r>
            <a:endParaRPr kumimoji="0" lang="en-US" altLang="zh-CN"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endParaRPr>
          </a:p>
          <a:p>
            <a:pPr marL="0" lvl="1" defTabSz="914400" fontAlgn="base">
              <a:spcBef>
                <a:spcPct val="0"/>
              </a:spcBef>
              <a:spcAft>
                <a:spcPct val="0"/>
              </a:spcAft>
              <a:defRPr/>
            </a:pPr>
            <a:r>
              <a:rPr lang="zh-CN" altLang="en-US" sz="2800" b="1" spc="300" dirty="0" smtClean="0">
                <a:solidFill>
                  <a:srgbClr val="C00000"/>
                </a:solidFill>
                <a:latin typeface="微软雅黑" pitchFamily="34" charset="-122"/>
                <a:ea typeface="微软雅黑" pitchFamily="34" charset="-122"/>
              </a:rPr>
              <a:t>戒毒的办法</a:t>
            </a:r>
            <a:endParaRPr lang="zh-CN" altLang="en-US" sz="2800" b="1" spc="300" dirty="0">
              <a:solidFill>
                <a:srgbClr val="C00000"/>
              </a:solidFill>
              <a:latin typeface="微软雅黑" pitchFamily="34" charset="-122"/>
              <a:ea typeface="微软雅黑" pitchFamily="34" charset="-122"/>
            </a:endParaRPr>
          </a:p>
        </p:txBody>
      </p:sp>
      <p:cxnSp>
        <p:nvCxnSpPr>
          <p:cNvPr id="7" name="直接连接符 6"/>
          <p:cNvCxnSpPr/>
          <p:nvPr/>
        </p:nvCxnSpPr>
        <p:spPr>
          <a:xfrm flipV="1">
            <a:off x="3779912" y="1834674"/>
            <a:ext cx="0" cy="136209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487243" y="2942856"/>
            <a:ext cx="996710" cy="27699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PART 04</a:t>
            </a:r>
            <a:endParaRPr kumimoji="0" lang="zh-CN" altLang="en-US"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nvGrpSpPr>
          <p:cNvPr id="3" name="组合 2"/>
          <p:cNvGrpSpPr/>
          <p:nvPr/>
        </p:nvGrpSpPr>
        <p:grpSpPr>
          <a:xfrm>
            <a:off x="2443211" y="1749088"/>
            <a:ext cx="1077318" cy="1077318"/>
            <a:chOff x="2262782" y="1446400"/>
            <a:chExt cx="1301106" cy="1301106"/>
          </a:xfrm>
        </p:grpSpPr>
        <p:sp>
          <p:nvSpPr>
            <p:cNvPr id="5" name="椭圆 4"/>
            <p:cNvSpPr/>
            <p:nvPr/>
          </p:nvSpPr>
          <p:spPr>
            <a:xfrm>
              <a:off x="2262782" y="1446400"/>
              <a:ext cx="1301106" cy="130110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KSO_Shape"/>
            <p:cNvSpPr>
              <a:spLocks/>
            </p:cNvSpPr>
            <p:nvPr/>
          </p:nvSpPr>
          <p:spPr bwMode="auto">
            <a:xfrm>
              <a:off x="2569626" y="1834674"/>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Tree>
    <p:extLst>
      <p:ext uri="{BB962C8B-B14F-4D97-AF65-F5344CB8AC3E}">
        <p14:creationId xmlns:p14="http://schemas.microsoft.com/office/powerpoint/2010/main" xmlns="" val="1414808549"/>
      </p:ext>
    </p:extLst>
  </p:cSld>
  <p:clrMapOvr>
    <a:masterClrMapping/>
  </p:clrMapOvr>
  <p:transition spd="med" advClick="0" advTm="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ppt_x</p:attrName>
                                        </p:attrNameLst>
                                      </p:cBhvr>
                                      <p:tavLst>
                                        <p:tav tm="0">
                                          <p:val>
                                            <p:strVal val="#ppt_x-#ppt_w*1.125000"/>
                                          </p:val>
                                        </p:tav>
                                        <p:tav tm="100000">
                                          <p:val>
                                            <p:strVal val="#ppt_x"/>
                                          </p:val>
                                        </p:tav>
                                      </p:tavLst>
                                    </p:anim>
                                    <p:animEffect transition="in" filter="wipe(right)">
                                      <p:cBhvr>
                                        <p:cTn id="16" dur="500"/>
                                        <p:tgtEl>
                                          <p:spTgt spid="2"/>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角星 1"/>
          <p:cNvSpPr/>
          <p:nvPr/>
        </p:nvSpPr>
        <p:spPr>
          <a:xfrm>
            <a:off x="3247921" y="1738257"/>
            <a:ext cx="2165350" cy="2165350"/>
          </a:xfrm>
          <a:prstGeom prst="star5">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 name="组合 2"/>
          <p:cNvGrpSpPr/>
          <p:nvPr/>
        </p:nvGrpSpPr>
        <p:grpSpPr>
          <a:xfrm>
            <a:off x="3721244" y="2354207"/>
            <a:ext cx="1218704" cy="1218704"/>
            <a:chOff x="3962648" y="2819400"/>
            <a:chExt cx="1218704" cy="1218704"/>
          </a:xfrm>
        </p:grpSpPr>
        <p:grpSp>
          <p:nvGrpSpPr>
            <p:cNvPr id="4" name="组合 3"/>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5" name="TextBox 4"/>
            <p:cNvSpPr txBox="1"/>
            <p:nvPr/>
          </p:nvSpPr>
          <p:spPr>
            <a:xfrm>
              <a:off x="4126543" y="3108951"/>
              <a:ext cx="877163" cy="64633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rPr>
                <a:t>吸毒的</a:t>
              </a:r>
              <a:endParaRPr kumimoji="0" lang="en-US" altLang="zh-CN" sz="18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rPr>
                <a:t>原因</a:t>
              </a:r>
              <a:endParaRPr kumimoji="0" lang="en-US" altLang="zh-CN" sz="18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endParaRPr>
            </a:p>
          </p:txBody>
        </p:sp>
      </p:grpSp>
      <p:sp>
        <p:nvSpPr>
          <p:cNvPr id="8" name="椭圆 7"/>
          <p:cNvSpPr/>
          <p:nvPr/>
        </p:nvSpPr>
        <p:spPr>
          <a:xfrm>
            <a:off x="2745174" y="2218743"/>
            <a:ext cx="710139" cy="710139"/>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9" name="椭圆 8"/>
          <p:cNvSpPr/>
          <p:nvPr/>
        </p:nvSpPr>
        <p:spPr>
          <a:xfrm>
            <a:off x="3975527" y="1221793"/>
            <a:ext cx="710139" cy="710139"/>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椭圆 9"/>
          <p:cNvSpPr/>
          <p:nvPr/>
        </p:nvSpPr>
        <p:spPr>
          <a:xfrm>
            <a:off x="5220126" y="2218743"/>
            <a:ext cx="710139" cy="710139"/>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1" name="椭圆 10"/>
          <p:cNvSpPr/>
          <p:nvPr/>
        </p:nvSpPr>
        <p:spPr>
          <a:xfrm>
            <a:off x="4728532" y="3661811"/>
            <a:ext cx="710139" cy="710139"/>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椭圆 11"/>
          <p:cNvSpPr/>
          <p:nvPr/>
        </p:nvSpPr>
        <p:spPr>
          <a:xfrm>
            <a:off x="3235175" y="3649111"/>
            <a:ext cx="710139" cy="710139"/>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TextBox 12"/>
          <p:cNvSpPr txBox="1"/>
          <p:nvPr/>
        </p:nvSpPr>
        <p:spPr>
          <a:xfrm>
            <a:off x="3779346" y="639616"/>
            <a:ext cx="1800493" cy="523220"/>
          </a:xfrm>
          <a:prstGeom prst="rect">
            <a:avLst/>
          </a:prstGeom>
          <a:solidFill>
            <a:srgbClr val="FFC000"/>
          </a:solidFill>
          <a:ln>
            <a:solidFill>
              <a:srgbClr val="C00000"/>
            </a:solidFill>
          </a:ln>
        </p:spPr>
        <p:txBody>
          <a:bodyPr wrap="none" rtlCol="0">
            <a:spAutoFit/>
          </a:bodyPr>
          <a:lstStyle/>
          <a:p>
            <a:pPr lvl="0" algn="ctr" defTabSz="914400" fontAlgn="base">
              <a:spcBef>
                <a:spcPct val="0"/>
              </a:spcBef>
              <a:spcAft>
                <a:spcPct val="0"/>
              </a:spcAft>
              <a:defRPr/>
            </a:pPr>
            <a:r>
              <a:rPr lang="zh-CN" altLang="en-US" sz="1400" b="1" dirty="0" smtClean="0"/>
              <a:t>一、外表风光无限，</a:t>
            </a:r>
            <a:endParaRPr lang="en-US" altLang="zh-CN" sz="1400" b="1" dirty="0" smtClean="0"/>
          </a:p>
          <a:p>
            <a:pPr lvl="0" algn="ctr" defTabSz="914400" fontAlgn="base">
              <a:spcBef>
                <a:spcPct val="0"/>
              </a:spcBef>
              <a:spcAft>
                <a:spcPct val="0"/>
              </a:spcAft>
              <a:defRPr/>
            </a:pPr>
            <a:r>
              <a:rPr lang="zh-CN" altLang="en-US" sz="1400" b="1" dirty="0" smtClean="0"/>
              <a:t>内心空空如野</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4" name="TextBox 13"/>
          <p:cNvSpPr txBox="1"/>
          <p:nvPr/>
        </p:nvSpPr>
        <p:spPr>
          <a:xfrm>
            <a:off x="6117416" y="2319062"/>
            <a:ext cx="1980029" cy="523220"/>
          </a:xfrm>
          <a:prstGeom prst="rect">
            <a:avLst/>
          </a:prstGeom>
          <a:solidFill>
            <a:srgbClr val="FFC000"/>
          </a:solidFill>
          <a:ln>
            <a:solidFill>
              <a:srgbClr val="C00000"/>
            </a:solidFill>
          </a:ln>
        </p:spPr>
        <p:txBody>
          <a:bodyPr wrap="none" rtlCol="0">
            <a:spAutoFit/>
          </a:bodyPr>
          <a:lstStyle/>
          <a:p>
            <a:pPr lvl="0" defTabSz="914400" fontAlgn="base">
              <a:spcBef>
                <a:spcPct val="0"/>
              </a:spcBef>
              <a:spcAft>
                <a:spcPct val="0"/>
              </a:spcAft>
              <a:defRPr/>
            </a:pPr>
            <a:r>
              <a:rPr lang="zh-CN" altLang="en-US" sz="1400" b="1" dirty="0" smtClean="0"/>
              <a:t>三、成名后自我膨胀，</a:t>
            </a:r>
            <a:endParaRPr lang="en-US" altLang="zh-CN" sz="1400" b="1" dirty="0" smtClean="0"/>
          </a:p>
          <a:p>
            <a:pPr lvl="0" defTabSz="914400" fontAlgn="base">
              <a:spcBef>
                <a:spcPct val="0"/>
              </a:spcBef>
              <a:spcAft>
                <a:spcPct val="0"/>
              </a:spcAft>
              <a:defRPr/>
            </a:pPr>
            <a:r>
              <a:rPr lang="zh-CN" altLang="en-US" sz="1400" b="1" dirty="0" smtClean="0"/>
              <a:t>感觉全世界都是自己的</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5" name="TextBox 14"/>
          <p:cNvSpPr txBox="1"/>
          <p:nvPr/>
        </p:nvSpPr>
        <p:spPr>
          <a:xfrm>
            <a:off x="5572658" y="3912537"/>
            <a:ext cx="1620957" cy="307777"/>
          </a:xfrm>
          <a:prstGeom prst="rect">
            <a:avLst/>
          </a:prstGeom>
          <a:solidFill>
            <a:srgbClr val="FFC000"/>
          </a:solidFill>
          <a:ln>
            <a:solidFill>
              <a:srgbClr val="C00000"/>
            </a:solidFill>
          </a:ln>
        </p:spPr>
        <p:txBody>
          <a:bodyPr wrap="none" rtlCol="0">
            <a:spAutoFit/>
          </a:bodyPr>
          <a:lstStyle/>
          <a:p>
            <a:pPr lvl="0" defTabSz="914400" fontAlgn="base">
              <a:spcBef>
                <a:spcPct val="0"/>
              </a:spcBef>
              <a:spcAft>
                <a:spcPct val="0"/>
              </a:spcAft>
              <a:defRPr/>
            </a:pPr>
            <a:r>
              <a:rPr lang="zh-CN" altLang="en-US" sz="1400" b="1" dirty="0" smtClean="0"/>
              <a:t>五、承受压力过大</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6" name="TextBox 15"/>
          <p:cNvSpPr txBox="1"/>
          <p:nvPr/>
        </p:nvSpPr>
        <p:spPr>
          <a:xfrm>
            <a:off x="1024195" y="2337300"/>
            <a:ext cx="1620957" cy="523220"/>
          </a:xfrm>
          <a:prstGeom prst="rect">
            <a:avLst/>
          </a:prstGeom>
          <a:solidFill>
            <a:srgbClr val="FFC000"/>
          </a:solidFill>
          <a:ln>
            <a:solidFill>
              <a:srgbClr val="C00000"/>
            </a:solidFill>
          </a:ln>
        </p:spPr>
        <p:txBody>
          <a:bodyPr wrap="none" rtlCol="0">
            <a:spAutoFit/>
          </a:bodyPr>
          <a:lstStyle/>
          <a:p>
            <a:pPr lvl="0" algn="ctr" defTabSz="914400" fontAlgn="base">
              <a:spcBef>
                <a:spcPct val="0"/>
              </a:spcBef>
              <a:spcAft>
                <a:spcPct val="0"/>
              </a:spcAft>
              <a:defRPr/>
            </a:pPr>
            <a:r>
              <a:rPr lang="zh-CN" altLang="en-US" sz="1400" b="1" dirty="0" smtClean="0"/>
              <a:t>二、赚钱太容易，</a:t>
            </a:r>
            <a:endParaRPr lang="en-US" altLang="zh-CN" sz="1400" b="1" dirty="0" smtClean="0"/>
          </a:p>
          <a:p>
            <a:pPr lvl="0" algn="ctr" defTabSz="914400" fontAlgn="base">
              <a:spcBef>
                <a:spcPct val="0"/>
              </a:spcBef>
              <a:spcAft>
                <a:spcPct val="0"/>
              </a:spcAft>
              <a:defRPr/>
            </a:pPr>
            <a:r>
              <a:rPr lang="zh-CN" altLang="en-US" sz="1400" b="1" dirty="0" smtClean="0"/>
              <a:t>花大钱买刺激</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7" name="TextBox 16"/>
          <p:cNvSpPr txBox="1"/>
          <p:nvPr/>
        </p:nvSpPr>
        <p:spPr>
          <a:xfrm>
            <a:off x="1111350" y="3931274"/>
            <a:ext cx="1980029" cy="307777"/>
          </a:xfrm>
          <a:prstGeom prst="rect">
            <a:avLst/>
          </a:prstGeom>
          <a:solidFill>
            <a:srgbClr val="FFC000"/>
          </a:solidFill>
          <a:ln>
            <a:solidFill>
              <a:srgbClr val="C00000"/>
            </a:solidFill>
          </a:ln>
        </p:spPr>
        <p:txBody>
          <a:bodyPr wrap="none" rtlCol="0">
            <a:spAutoFit/>
          </a:bodyPr>
          <a:lstStyle/>
          <a:p>
            <a:pPr lvl="0" algn="ctr" defTabSz="914400" fontAlgn="base">
              <a:spcBef>
                <a:spcPct val="0"/>
              </a:spcBef>
              <a:spcAft>
                <a:spcPct val="0"/>
              </a:spcAft>
              <a:defRPr/>
            </a:pPr>
            <a:r>
              <a:rPr lang="zh-CN" altLang="en-US" sz="1400" b="1" dirty="0" smtClean="0"/>
              <a:t>四、与经纪公司的关系</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8" name="TextBox 27"/>
          <p:cNvSpPr txBox="1"/>
          <p:nvPr/>
        </p:nvSpPr>
        <p:spPr>
          <a:xfrm>
            <a:off x="3995800" y="1451298"/>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一</a:t>
            </a:r>
          </a:p>
        </p:txBody>
      </p:sp>
      <p:sp>
        <p:nvSpPr>
          <p:cNvPr id="29" name="TextBox 28"/>
          <p:cNvSpPr txBox="1"/>
          <p:nvPr/>
        </p:nvSpPr>
        <p:spPr>
          <a:xfrm>
            <a:off x="2758552"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二</a:t>
            </a:r>
          </a:p>
        </p:txBody>
      </p:sp>
      <p:sp>
        <p:nvSpPr>
          <p:cNvPr id="30" name="TextBox 29"/>
          <p:cNvSpPr txBox="1"/>
          <p:nvPr/>
        </p:nvSpPr>
        <p:spPr>
          <a:xfrm>
            <a:off x="5239515" y="245337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三</a:t>
            </a:r>
          </a:p>
        </p:txBody>
      </p:sp>
      <p:sp>
        <p:nvSpPr>
          <p:cNvPr id="31" name="TextBox 30"/>
          <p:cNvSpPr txBox="1"/>
          <p:nvPr/>
        </p:nvSpPr>
        <p:spPr>
          <a:xfrm>
            <a:off x="3254564" y="3893769"/>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四</a:t>
            </a:r>
          </a:p>
        </p:txBody>
      </p:sp>
      <p:sp>
        <p:nvSpPr>
          <p:cNvPr id="32" name="TextBox 31"/>
          <p:cNvSpPr txBox="1"/>
          <p:nvPr/>
        </p:nvSpPr>
        <p:spPr>
          <a:xfrm>
            <a:off x="4741912" y="3901091"/>
            <a:ext cx="671359" cy="246221"/>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五</a:t>
            </a:r>
          </a:p>
        </p:txBody>
      </p:sp>
    </p:spTree>
    <p:extLst>
      <p:ext uri="{BB962C8B-B14F-4D97-AF65-F5344CB8AC3E}">
        <p14:creationId xmlns:p14="http://schemas.microsoft.com/office/powerpoint/2010/main" xmlns="" val="3146120793"/>
      </p:ext>
    </p:extLst>
  </p:cSld>
  <p:clrMapOvr>
    <a:masterClrMapping/>
  </p:clrMapOvr>
  <p:transition spd="med" advClick="0" advTm="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anim calcmode="lin" valueType="num">
                                      <p:cBhvr>
                                        <p:cTn id="10" dur="500" fill="hold"/>
                                        <p:tgtEl>
                                          <p:spTgt spid="3"/>
                                        </p:tgtEl>
                                        <p:attrNameLst>
                                          <p:attrName>ppt_x</p:attrName>
                                        </p:attrNameLst>
                                      </p:cBhvr>
                                      <p:tavLst>
                                        <p:tav tm="0">
                                          <p:val>
                                            <p:fltVal val="0.5"/>
                                          </p:val>
                                        </p:tav>
                                        <p:tav tm="100000">
                                          <p:val>
                                            <p:strVal val="#ppt_x"/>
                                          </p:val>
                                        </p:tav>
                                      </p:tavLst>
                                    </p:anim>
                                    <p:anim calcmode="lin" valueType="num">
                                      <p:cBhvr>
                                        <p:cTn id="11" dur="500" fill="hold"/>
                                        <p:tgtEl>
                                          <p:spTgt spid="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10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grpId="0" nodeType="withEffect">
                                  <p:stCondLst>
                                    <p:cond delay="30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grpId="0" nodeType="withEffect">
                                  <p:stCondLst>
                                    <p:cond delay="4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ppt_w</p:attrName>
                                        </p:attrNameLst>
                                      </p:cBhvr>
                                      <p:tavLst>
                                        <p:tav tm="0">
                                          <p:val>
                                            <p:fltVal val="0"/>
                                          </p:val>
                                        </p:tav>
                                        <p:tav tm="100000">
                                          <p:val>
                                            <p:strVal val="#ppt_w"/>
                                          </p:val>
                                        </p:tav>
                                      </p:tavLst>
                                    </p:anim>
                                    <p:anim calcmode="lin" valueType="num">
                                      <p:cBhvr>
                                        <p:cTn id="42" dur="500" fill="hold"/>
                                        <p:tgtEl>
                                          <p:spTgt spid="10"/>
                                        </p:tgtEl>
                                        <p:attrNameLst>
                                          <p:attrName>ppt_h</p:attrName>
                                        </p:attrNameLst>
                                      </p:cBhvr>
                                      <p:tavLst>
                                        <p:tav tm="0">
                                          <p:val>
                                            <p:fltVal val="0"/>
                                          </p:val>
                                        </p:tav>
                                        <p:tav tm="100000">
                                          <p:val>
                                            <p:strVal val="#ppt_h"/>
                                          </p:val>
                                        </p:tav>
                                      </p:tavLst>
                                    </p:anim>
                                    <p:animEffect transition="in" filter="fade">
                                      <p:cBhvr>
                                        <p:cTn id="43" dur="500"/>
                                        <p:tgtEl>
                                          <p:spTgt spid="10"/>
                                        </p:tgtEl>
                                      </p:cBhvr>
                                    </p:animEffect>
                                  </p:childTnLst>
                                </p:cTn>
                              </p:par>
                            </p:childTnLst>
                          </p:cTn>
                        </p:par>
                        <p:par>
                          <p:cTn id="44" fill="hold">
                            <p:stCondLst>
                              <p:cond delay="1900"/>
                            </p:stCondLst>
                            <p:childTnLst>
                              <p:par>
                                <p:cTn id="45" presetID="10"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par>
                          <p:cTn id="60" fill="hold">
                            <p:stCondLst>
                              <p:cond delay="2400"/>
                            </p:stCondLst>
                            <p:childTnLst>
                              <p:par>
                                <p:cTn id="61" presetID="12" presetClass="entr" presetSubtype="2"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p:tgtEl>
                                          <p:spTgt spid="13"/>
                                        </p:tgtEl>
                                        <p:attrNameLst>
                                          <p:attrName>ppt_x</p:attrName>
                                        </p:attrNameLst>
                                      </p:cBhvr>
                                      <p:tavLst>
                                        <p:tav tm="0">
                                          <p:val>
                                            <p:strVal val="#ppt_x+#ppt_w*1.125000"/>
                                          </p:val>
                                        </p:tav>
                                        <p:tav tm="100000">
                                          <p:val>
                                            <p:strVal val="#ppt_x"/>
                                          </p:val>
                                        </p:tav>
                                      </p:tavLst>
                                    </p:anim>
                                    <p:animEffect transition="in" filter="wipe(left)">
                                      <p:cBhvr>
                                        <p:cTn id="64" dur="500"/>
                                        <p:tgtEl>
                                          <p:spTgt spid="13"/>
                                        </p:tgtEl>
                                      </p:cBhvr>
                                    </p:animEffect>
                                  </p:childTnLst>
                                </p:cTn>
                              </p:par>
                            </p:childTnLst>
                          </p:cTn>
                        </p:par>
                        <p:par>
                          <p:cTn id="65" fill="hold">
                            <p:stCondLst>
                              <p:cond delay="2900"/>
                            </p:stCondLst>
                            <p:childTnLst>
                              <p:par>
                                <p:cTn id="66" presetID="12" presetClass="entr" presetSubtype="2"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p:tgtEl>
                                          <p:spTgt spid="16"/>
                                        </p:tgtEl>
                                        <p:attrNameLst>
                                          <p:attrName>ppt_x</p:attrName>
                                        </p:attrNameLst>
                                      </p:cBhvr>
                                      <p:tavLst>
                                        <p:tav tm="0">
                                          <p:val>
                                            <p:strVal val="#ppt_x+#ppt_w*1.125000"/>
                                          </p:val>
                                        </p:tav>
                                        <p:tav tm="100000">
                                          <p:val>
                                            <p:strVal val="#ppt_x"/>
                                          </p:val>
                                        </p:tav>
                                      </p:tavLst>
                                    </p:anim>
                                    <p:animEffect transition="in" filter="wipe(left)">
                                      <p:cBhvr>
                                        <p:cTn id="69" dur="500"/>
                                        <p:tgtEl>
                                          <p:spTgt spid="16"/>
                                        </p:tgtEl>
                                      </p:cBhvr>
                                    </p:animEffect>
                                  </p:childTnLst>
                                </p:cTn>
                              </p:par>
                            </p:childTnLst>
                          </p:cTn>
                        </p:par>
                        <p:par>
                          <p:cTn id="70" fill="hold">
                            <p:stCondLst>
                              <p:cond delay="3400"/>
                            </p:stCondLst>
                            <p:childTnLst>
                              <p:par>
                                <p:cTn id="71" presetID="12" presetClass="entr" presetSubtype="8"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additive="base">
                                        <p:cTn id="73" dur="500"/>
                                        <p:tgtEl>
                                          <p:spTgt spid="14"/>
                                        </p:tgtEl>
                                        <p:attrNameLst>
                                          <p:attrName>ppt_x</p:attrName>
                                        </p:attrNameLst>
                                      </p:cBhvr>
                                      <p:tavLst>
                                        <p:tav tm="0">
                                          <p:val>
                                            <p:strVal val="#ppt_x-#ppt_w*1.125000"/>
                                          </p:val>
                                        </p:tav>
                                        <p:tav tm="100000">
                                          <p:val>
                                            <p:strVal val="#ppt_x"/>
                                          </p:val>
                                        </p:tav>
                                      </p:tavLst>
                                    </p:anim>
                                    <p:animEffect transition="in" filter="wipe(right)">
                                      <p:cBhvr>
                                        <p:cTn id="74" dur="500"/>
                                        <p:tgtEl>
                                          <p:spTgt spid="14"/>
                                        </p:tgtEl>
                                      </p:cBhvr>
                                    </p:animEffect>
                                  </p:childTnLst>
                                </p:cTn>
                              </p:par>
                            </p:childTnLst>
                          </p:cTn>
                        </p:par>
                        <p:par>
                          <p:cTn id="75" fill="hold">
                            <p:stCondLst>
                              <p:cond delay="3900"/>
                            </p:stCondLst>
                            <p:childTnLst>
                              <p:par>
                                <p:cTn id="76" presetID="12" presetClass="entr" presetSubtype="2" fill="hold" grpId="0"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500"/>
                                        <p:tgtEl>
                                          <p:spTgt spid="17"/>
                                        </p:tgtEl>
                                        <p:attrNameLst>
                                          <p:attrName>ppt_x</p:attrName>
                                        </p:attrNameLst>
                                      </p:cBhvr>
                                      <p:tavLst>
                                        <p:tav tm="0">
                                          <p:val>
                                            <p:strVal val="#ppt_x+#ppt_w*1.125000"/>
                                          </p:val>
                                        </p:tav>
                                        <p:tav tm="100000">
                                          <p:val>
                                            <p:strVal val="#ppt_x"/>
                                          </p:val>
                                        </p:tav>
                                      </p:tavLst>
                                    </p:anim>
                                    <p:animEffect transition="in" filter="wipe(left)">
                                      <p:cBhvr>
                                        <p:cTn id="79" dur="500"/>
                                        <p:tgtEl>
                                          <p:spTgt spid="17"/>
                                        </p:tgtEl>
                                      </p:cBhvr>
                                    </p:animEffect>
                                  </p:childTnLst>
                                </p:cTn>
                              </p:par>
                            </p:childTnLst>
                          </p:cTn>
                        </p:par>
                        <p:par>
                          <p:cTn id="80" fill="hold">
                            <p:stCondLst>
                              <p:cond delay="4400"/>
                            </p:stCondLst>
                            <p:childTnLst>
                              <p:par>
                                <p:cTn id="81" presetID="12" presetClass="entr" presetSubtype="8"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 calcmode="lin" valueType="num">
                                      <p:cBhvr additive="base">
                                        <p:cTn id="83" dur="500"/>
                                        <p:tgtEl>
                                          <p:spTgt spid="15"/>
                                        </p:tgtEl>
                                        <p:attrNameLst>
                                          <p:attrName>ppt_x</p:attrName>
                                        </p:attrNameLst>
                                      </p:cBhvr>
                                      <p:tavLst>
                                        <p:tav tm="0">
                                          <p:val>
                                            <p:strVal val="#ppt_x-#ppt_w*1.125000"/>
                                          </p:val>
                                        </p:tav>
                                        <p:tav tm="100000">
                                          <p:val>
                                            <p:strVal val="#ppt_x"/>
                                          </p:val>
                                        </p:tav>
                                      </p:tavLst>
                                    </p:anim>
                                    <p:animEffect transition="in" filter="wipe(right)">
                                      <p:cBhvr>
                                        <p:cTn id="8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8" grpId="0"/>
      <p:bldP spid="29" grpId="0"/>
      <p:bldP spid="30" grpId="0"/>
      <p:bldP spid="31" grpId="0"/>
      <p:bldP spid="3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p:nvPr/>
        </p:nvSpPr>
        <p:spPr>
          <a:xfrm>
            <a:off x="2836047" y="2012284"/>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8" name="直接连接符 7"/>
          <p:cNvCxnSpPr/>
          <p:nvPr/>
        </p:nvCxnSpPr>
        <p:spPr>
          <a:xfrm flipV="1">
            <a:off x="2639023" y="2008303"/>
            <a:ext cx="1913927" cy="2123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053802" y="2008303"/>
            <a:ext cx="1499148" cy="105434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926638" y="2008304"/>
            <a:ext cx="626312" cy="1779464"/>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flipV="1">
            <a:off x="4552951" y="2008304"/>
            <a:ext cx="670571" cy="171715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4552950" y="2008303"/>
            <a:ext cx="1465240" cy="105434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552950" y="2008302"/>
            <a:ext cx="1861284" cy="1380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2854407" y="2664829"/>
            <a:ext cx="660132" cy="660132"/>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椭圆 14"/>
          <p:cNvSpPr/>
          <p:nvPr/>
        </p:nvSpPr>
        <p:spPr>
          <a:xfrm>
            <a:off x="3635896" y="3395389"/>
            <a:ext cx="660132" cy="660132"/>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椭圆 15"/>
          <p:cNvSpPr/>
          <p:nvPr/>
        </p:nvSpPr>
        <p:spPr>
          <a:xfrm>
            <a:off x="4888236" y="3361650"/>
            <a:ext cx="660132" cy="660132"/>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椭圆 16"/>
          <p:cNvSpPr/>
          <p:nvPr/>
        </p:nvSpPr>
        <p:spPr>
          <a:xfrm>
            <a:off x="5641678" y="2567970"/>
            <a:ext cx="660132" cy="660132"/>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8" name="椭圆 17"/>
          <p:cNvSpPr/>
          <p:nvPr/>
        </p:nvSpPr>
        <p:spPr>
          <a:xfrm>
            <a:off x="5940152" y="1700255"/>
            <a:ext cx="660132" cy="660132"/>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9" name="椭圆 18"/>
          <p:cNvSpPr/>
          <p:nvPr/>
        </p:nvSpPr>
        <p:spPr>
          <a:xfrm>
            <a:off x="2573690" y="1688852"/>
            <a:ext cx="660132" cy="660132"/>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TextBox 34"/>
          <p:cNvSpPr txBox="1"/>
          <p:nvPr/>
        </p:nvSpPr>
        <p:spPr>
          <a:xfrm>
            <a:off x="439356" y="1379784"/>
            <a:ext cx="2082864" cy="600164"/>
          </a:xfrm>
          <a:prstGeom prst="rect">
            <a:avLst/>
          </a:prstGeom>
          <a:solidFill>
            <a:srgbClr val="00FFFF"/>
          </a:solidFill>
          <a:ln>
            <a:solidFill>
              <a:srgbClr val="C00000"/>
            </a:solidFill>
          </a:ln>
        </p:spPr>
        <p:txBody>
          <a:bodyPr wrap="square" rtlCol="0">
            <a:spAutoFit/>
          </a:bodyPr>
          <a:lstStyle/>
          <a:p>
            <a:r>
              <a:rPr lang="zh-CN" altLang="en-US" sz="1100" b="1" dirty="0" smtClean="0">
                <a:latin typeface="楷体" pitchFamily="49" charset="-122"/>
                <a:ea typeface="楷体" pitchFamily="49" charset="-122"/>
              </a:rPr>
              <a:t>积极开展毒品预防教育。要制订相应的制度和纪律，加强对影视从业人员的管理。</a:t>
            </a:r>
            <a:endParaRPr lang="en-US" altLang="zh-CN" sz="1100" b="1" dirty="0" smtClean="0">
              <a:latin typeface="楷体" pitchFamily="49" charset="-122"/>
              <a:ea typeface="楷体" pitchFamily="49" charset="-122"/>
            </a:endParaRPr>
          </a:p>
        </p:txBody>
      </p:sp>
      <p:sp>
        <p:nvSpPr>
          <p:cNvPr id="37" name="TextBox 36"/>
          <p:cNvSpPr txBox="1"/>
          <p:nvPr/>
        </p:nvSpPr>
        <p:spPr>
          <a:xfrm>
            <a:off x="249992" y="2867193"/>
            <a:ext cx="2556284" cy="938719"/>
          </a:xfrm>
          <a:prstGeom prst="rect">
            <a:avLst/>
          </a:prstGeom>
          <a:solidFill>
            <a:srgbClr val="00FFFF"/>
          </a:solidFill>
          <a:ln>
            <a:solidFill>
              <a:srgbClr val="C00000"/>
            </a:solidFill>
          </a:ln>
        </p:spPr>
        <p:txBody>
          <a:bodyPr wrap="square" rtlCol="0">
            <a:spAutoFit/>
          </a:bodyPr>
          <a:lstStyle/>
          <a:p>
            <a:r>
              <a:rPr lang="zh-CN" altLang="en-US" sz="1100" b="1" dirty="0" smtClean="0">
                <a:latin typeface="楷体" pitchFamily="49" charset="-122"/>
                <a:ea typeface="楷体" pitchFamily="49" charset="-122"/>
              </a:rPr>
              <a:t>要教育全体员工树立正确的理想和信念，践行社会主义核心价值观，防止和克服各种不良心理，净化自己的心灵，增强对各种错误思想和不法分子诱惑的免疫力。</a:t>
            </a:r>
            <a:endParaRPr lang="en-US" altLang="zh-CN" sz="1100" b="1" dirty="0" smtClean="0">
              <a:latin typeface="楷体" pitchFamily="49" charset="-122"/>
              <a:ea typeface="楷体" pitchFamily="49" charset="-122"/>
            </a:endParaRPr>
          </a:p>
        </p:txBody>
      </p:sp>
      <p:sp>
        <p:nvSpPr>
          <p:cNvPr id="39" name="TextBox 38"/>
          <p:cNvSpPr txBox="1"/>
          <p:nvPr/>
        </p:nvSpPr>
        <p:spPr>
          <a:xfrm>
            <a:off x="1574228" y="4138577"/>
            <a:ext cx="2556284" cy="600164"/>
          </a:xfrm>
          <a:prstGeom prst="rect">
            <a:avLst/>
          </a:prstGeom>
          <a:solidFill>
            <a:srgbClr val="00FFFF"/>
          </a:solidFill>
          <a:ln>
            <a:solidFill>
              <a:srgbClr val="C00000"/>
            </a:solidFill>
          </a:ln>
        </p:spPr>
        <p:txBody>
          <a:bodyPr wrap="square" rtlCol="0">
            <a:spAutoFit/>
          </a:bodyPr>
          <a:lstStyle/>
          <a:p>
            <a:r>
              <a:rPr lang="zh-CN" altLang="en-US" sz="1100" b="1" dirty="0" smtClean="0">
                <a:latin typeface="楷体" pitchFamily="49" charset="-122"/>
                <a:ea typeface="楷体" pitchFamily="49" charset="-122"/>
              </a:rPr>
              <a:t>要报请综治、公安、工商、城管和文化等部门，维护好单位周边的社会治安，净化单位的社会环境。</a:t>
            </a:r>
            <a:endParaRPr lang="en-US" altLang="zh-CN" sz="1100" b="1" dirty="0" smtClean="0">
              <a:latin typeface="楷体" pitchFamily="49" charset="-122"/>
              <a:ea typeface="楷体" pitchFamily="49" charset="-122"/>
            </a:endParaRPr>
          </a:p>
        </p:txBody>
      </p:sp>
      <p:sp>
        <p:nvSpPr>
          <p:cNvPr id="41" name="TextBox 40"/>
          <p:cNvSpPr txBox="1"/>
          <p:nvPr/>
        </p:nvSpPr>
        <p:spPr>
          <a:xfrm>
            <a:off x="5199308" y="4105516"/>
            <a:ext cx="2556284" cy="430887"/>
          </a:xfrm>
          <a:prstGeom prst="rect">
            <a:avLst/>
          </a:prstGeom>
          <a:solidFill>
            <a:srgbClr val="00FFFF"/>
          </a:solidFill>
          <a:ln>
            <a:solidFill>
              <a:srgbClr val="C00000"/>
            </a:solidFill>
          </a:ln>
        </p:spPr>
        <p:txBody>
          <a:bodyPr wrap="square" rtlCol="0">
            <a:spAutoFit/>
          </a:bodyPr>
          <a:lstStyle/>
          <a:p>
            <a:r>
              <a:rPr lang="zh-CN" altLang="en-US" sz="1100" b="1" dirty="0" smtClean="0">
                <a:latin typeface="楷体" pitchFamily="49" charset="-122"/>
                <a:ea typeface="楷体" pitchFamily="49" charset="-122"/>
              </a:rPr>
              <a:t>要教育员工尤其是青年员工，不要到易涉毒的场所去休闲、消费。</a:t>
            </a:r>
            <a:endParaRPr lang="en-US" altLang="zh-CN" sz="1100" b="1" dirty="0" smtClean="0">
              <a:latin typeface="楷体" pitchFamily="49" charset="-122"/>
              <a:ea typeface="楷体" pitchFamily="49" charset="-122"/>
            </a:endParaRPr>
          </a:p>
        </p:txBody>
      </p:sp>
      <p:sp>
        <p:nvSpPr>
          <p:cNvPr id="43" name="TextBox 42"/>
          <p:cNvSpPr txBox="1"/>
          <p:nvPr/>
        </p:nvSpPr>
        <p:spPr>
          <a:xfrm>
            <a:off x="6362680" y="2759069"/>
            <a:ext cx="2331740" cy="769441"/>
          </a:xfrm>
          <a:prstGeom prst="rect">
            <a:avLst/>
          </a:prstGeom>
          <a:solidFill>
            <a:srgbClr val="00FFFF"/>
          </a:solidFill>
          <a:ln>
            <a:solidFill>
              <a:srgbClr val="C00000"/>
            </a:solidFill>
          </a:ln>
        </p:spPr>
        <p:txBody>
          <a:bodyPr wrap="square" rtlCol="0">
            <a:spAutoFit/>
          </a:bodyPr>
          <a:lstStyle/>
          <a:p>
            <a:r>
              <a:rPr lang="zh-CN" altLang="en-US" sz="1100" b="1" dirty="0" smtClean="0">
                <a:latin typeface="楷体" pitchFamily="49" charset="-122"/>
                <a:ea typeface="楷体" pitchFamily="49" charset="-122"/>
              </a:rPr>
              <a:t>要组织全体员工学习国家“禁毒法”、“刑法”、“治安管理处罚法”等法律法规，明确涉毒违法犯罪应负的法律责任，增强法制观念。</a:t>
            </a:r>
            <a:endParaRPr lang="en-US" altLang="zh-CN" sz="1100" b="1" dirty="0" smtClean="0">
              <a:latin typeface="楷体" pitchFamily="49" charset="-122"/>
              <a:ea typeface="楷体" pitchFamily="49" charset="-122"/>
            </a:endParaRPr>
          </a:p>
        </p:txBody>
      </p:sp>
      <p:sp>
        <p:nvSpPr>
          <p:cNvPr id="45" name="TextBox 44"/>
          <p:cNvSpPr txBox="1"/>
          <p:nvPr/>
        </p:nvSpPr>
        <p:spPr>
          <a:xfrm>
            <a:off x="6260056" y="874759"/>
            <a:ext cx="2426744" cy="769441"/>
          </a:xfrm>
          <a:prstGeom prst="rect">
            <a:avLst/>
          </a:prstGeom>
          <a:solidFill>
            <a:srgbClr val="00FFFF"/>
          </a:solidFill>
          <a:ln>
            <a:solidFill>
              <a:srgbClr val="C00000"/>
            </a:solidFill>
          </a:ln>
        </p:spPr>
        <p:txBody>
          <a:bodyPr wrap="square" rtlCol="0">
            <a:spAutoFit/>
          </a:bodyPr>
          <a:lstStyle/>
          <a:p>
            <a:r>
              <a:rPr lang="zh-CN" altLang="en-US" sz="1100" b="1" dirty="0" smtClean="0">
                <a:latin typeface="楷体" pitchFamily="49" charset="-122"/>
                <a:ea typeface="楷体" pitchFamily="49" charset="-122"/>
              </a:rPr>
              <a:t>组织开展丰富多彩、健康有益的业余文体活动、志愿者活动，丰富员工的精神文化生活，陶冶情操，缓解压力，占领员工的业余阵地。</a:t>
            </a:r>
            <a:endParaRPr lang="en-US" altLang="zh-CN" sz="1100" b="1" dirty="0" smtClean="0">
              <a:latin typeface="楷体" pitchFamily="49" charset="-122"/>
              <a:ea typeface="楷体" pitchFamily="49" charset="-122"/>
            </a:endParaRPr>
          </a:p>
        </p:txBody>
      </p:sp>
      <p:grpSp>
        <p:nvGrpSpPr>
          <p:cNvPr id="3" name="组合 19"/>
          <p:cNvGrpSpPr/>
          <p:nvPr/>
        </p:nvGrpSpPr>
        <p:grpSpPr>
          <a:xfrm>
            <a:off x="3851771" y="1307123"/>
            <a:ext cx="1402358" cy="1402358"/>
            <a:chOff x="3851771" y="1163107"/>
            <a:chExt cx="1402358" cy="1402358"/>
          </a:xfrm>
        </p:grpSpPr>
        <p:grpSp>
          <p:nvGrpSpPr>
            <p:cNvPr id="4" name="组合 20"/>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椭圆 2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2" name="TextBox 21"/>
            <p:cNvSpPr txBox="1"/>
            <p:nvPr/>
          </p:nvSpPr>
          <p:spPr>
            <a:xfrm>
              <a:off x="4126619" y="1616482"/>
              <a:ext cx="902811"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防止吸毒</a:t>
              </a:r>
              <a:endParaRPr kumimoji="0" lang="en-US" altLang="zh-CN" sz="1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的办法</a:t>
              </a:r>
              <a:endParaRPr kumimoji="0" lang="zh-CN" altLang="en-US" sz="14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sp>
        <p:nvSpPr>
          <p:cNvPr id="2" name="TextBox 1"/>
          <p:cNvSpPr txBox="1"/>
          <p:nvPr/>
        </p:nvSpPr>
        <p:spPr>
          <a:xfrm>
            <a:off x="2687424" y="1839636"/>
            <a:ext cx="389851"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一</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36" name="TextBox 35"/>
          <p:cNvSpPr txBox="1"/>
          <p:nvPr/>
        </p:nvSpPr>
        <p:spPr>
          <a:xfrm>
            <a:off x="2978120" y="2808884"/>
            <a:ext cx="389851"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二</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38" name="TextBox 37"/>
          <p:cNvSpPr txBox="1"/>
          <p:nvPr/>
        </p:nvSpPr>
        <p:spPr>
          <a:xfrm>
            <a:off x="3776576" y="3562108"/>
            <a:ext cx="389851"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三</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40" name="TextBox 39"/>
          <p:cNvSpPr txBox="1"/>
          <p:nvPr/>
        </p:nvSpPr>
        <p:spPr>
          <a:xfrm>
            <a:off x="5024616" y="3520802"/>
            <a:ext cx="389850"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四</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42" name="TextBox 41"/>
          <p:cNvSpPr txBox="1"/>
          <p:nvPr/>
        </p:nvSpPr>
        <p:spPr>
          <a:xfrm>
            <a:off x="5776508" y="2722995"/>
            <a:ext cx="389850"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五</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44" name="TextBox 43"/>
          <p:cNvSpPr txBox="1"/>
          <p:nvPr/>
        </p:nvSpPr>
        <p:spPr>
          <a:xfrm>
            <a:off x="6099780" y="1859765"/>
            <a:ext cx="389850"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六</a:t>
            </a:r>
            <a:endPar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538153957"/>
      </p:ext>
    </p:extLst>
  </p:cSld>
  <p:clrMapOvr>
    <a:masterClrMapping/>
  </p:clrMapOvr>
  <p:transition spd="med" advClick="0" advTm="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strips(downLeft)">
                                      <p:cBhvr>
                                        <p:cTn id="12" dur="500"/>
                                        <p:tgtEl>
                                          <p:spTgt spid="8"/>
                                        </p:tgtEl>
                                      </p:cBhvr>
                                    </p:animEffect>
                                  </p:childTnLst>
                                </p:cTn>
                              </p:par>
                              <p:par>
                                <p:cTn id="13" presetID="18" presetClass="entr" presetSubtype="1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par>
                                <p:cTn id="16" presetID="18" presetClass="entr" presetSubtype="12"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strips(downLeft)">
                                      <p:cBhvr>
                                        <p:cTn id="18" dur="500"/>
                                        <p:tgtEl>
                                          <p:spTgt spid="10"/>
                                        </p:tgtEl>
                                      </p:cBhvr>
                                    </p:animEffect>
                                  </p:childTnLst>
                                </p:cTn>
                              </p:par>
                              <p:par>
                                <p:cTn id="19" presetID="18" presetClass="entr" presetSubtype="6"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strips(downRight)">
                                      <p:cBhvr>
                                        <p:cTn id="21" dur="500"/>
                                        <p:tgtEl>
                                          <p:spTgt spid="11"/>
                                        </p:tgtEl>
                                      </p:cBhvr>
                                    </p:animEffect>
                                  </p:childTnLst>
                                </p:cTn>
                              </p:par>
                              <p:par>
                                <p:cTn id="22" presetID="18" presetClass="entr" presetSubtype="6"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strips(downRight)">
                                      <p:cBhvr>
                                        <p:cTn id="24" dur="500"/>
                                        <p:tgtEl>
                                          <p:spTgt spid="12"/>
                                        </p:tgtEl>
                                      </p:cBhvr>
                                    </p:animEffect>
                                  </p:childTnLst>
                                </p:cTn>
                              </p:par>
                              <p:par>
                                <p:cTn id="25" presetID="18" presetClass="entr" presetSubtype="6"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strips(downRight)">
                                      <p:cBhvr>
                                        <p:cTn id="27" dur="500"/>
                                        <p:tgtEl>
                                          <p:spTgt spid="13"/>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fltVal val="0"/>
                                          </p:val>
                                        </p:tav>
                                        <p:tav tm="100000">
                                          <p:val>
                                            <p:strVal val="#ppt_w"/>
                                          </p:val>
                                        </p:tav>
                                      </p:tavLst>
                                    </p:anim>
                                    <p:anim calcmode="lin" valueType="num">
                                      <p:cBhvr>
                                        <p:cTn id="46" dur="500" fill="hold"/>
                                        <p:tgtEl>
                                          <p:spTgt spid="16"/>
                                        </p:tgtEl>
                                        <p:attrNameLst>
                                          <p:attrName>ppt_h</p:attrName>
                                        </p:attrNameLst>
                                      </p:cBhvr>
                                      <p:tavLst>
                                        <p:tav tm="0">
                                          <p:val>
                                            <p:fltVal val="0"/>
                                          </p:val>
                                        </p:tav>
                                        <p:tav tm="100000">
                                          <p:val>
                                            <p:strVal val="#ppt_h"/>
                                          </p:val>
                                        </p:tav>
                                      </p:tavLst>
                                    </p:anim>
                                    <p:animEffect transition="in" filter="fade">
                                      <p:cBhvr>
                                        <p:cTn id="47" dur="500"/>
                                        <p:tgtEl>
                                          <p:spTgt spid="16"/>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fltVal val="0"/>
                                          </p:val>
                                        </p:tav>
                                        <p:tav tm="100000">
                                          <p:val>
                                            <p:strVal val="#ppt_w"/>
                                          </p:val>
                                        </p:tav>
                                      </p:tavLst>
                                    </p:anim>
                                    <p:anim calcmode="lin" valueType="num">
                                      <p:cBhvr>
                                        <p:cTn id="51" dur="500" fill="hold"/>
                                        <p:tgtEl>
                                          <p:spTgt spid="17"/>
                                        </p:tgtEl>
                                        <p:attrNameLst>
                                          <p:attrName>ppt_h</p:attrName>
                                        </p:attrNameLst>
                                      </p:cBhvr>
                                      <p:tavLst>
                                        <p:tav tm="0">
                                          <p:val>
                                            <p:fltVal val="0"/>
                                          </p:val>
                                        </p:tav>
                                        <p:tav tm="100000">
                                          <p:val>
                                            <p:strVal val="#ppt_h"/>
                                          </p:val>
                                        </p:tav>
                                      </p:tavLst>
                                    </p:anim>
                                    <p:animEffect transition="in" filter="fade">
                                      <p:cBhvr>
                                        <p:cTn id="52" dur="500"/>
                                        <p:tgtEl>
                                          <p:spTgt spid="17"/>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500"/>
                                        <p:tgtEl>
                                          <p:spTgt spid="2"/>
                                        </p:tgtEl>
                                        <p:attrNameLst>
                                          <p:attrName>ppt_x</p:attrName>
                                        </p:attrNameLst>
                                      </p:cBhvr>
                                      <p:tavLst>
                                        <p:tav tm="0">
                                          <p:val>
                                            <p:strVal val="#ppt_x+#ppt_w*1.125000"/>
                                          </p:val>
                                        </p:tav>
                                        <p:tav tm="100000">
                                          <p:val>
                                            <p:strVal val="#ppt_x"/>
                                          </p:val>
                                        </p:tav>
                                      </p:tavLst>
                                    </p:anim>
                                    <p:animEffect transition="in" filter="wipe(left)">
                                      <p:cBhvr>
                                        <p:cTn id="62" dur="500"/>
                                        <p:tgtEl>
                                          <p:spTgt spid="2"/>
                                        </p:tgtEl>
                                      </p:cBhvr>
                                    </p:animEffect>
                                  </p:childTnLst>
                                </p:cTn>
                              </p:par>
                              <p:par>
                                <p:cTn id="63" presetID="18" presetClass="entr" presetSubtype="3"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strips(upRight)">
                                      <p:cBhvr>
                                        <p:cTn id="65" dur="500"/>
                                        <p:tgtEl>
                                          <p:spTgt spid="35"/>
                                        </p:tgtEl>
                                      </p:cBhvr>
                                    </p:animEffect>
                                  </p:childTnLst>
                                </p:cTn>
                              </p:par>
                            </p:childTnLst>
                          </p:cTn>
                        </p:par>
                        <p:par>
                          <p:cTn id="66" fill="hold">
                            <p:stCondLst>
                              <p:cond delay="1800"/>
                            </p:stCondLst>
                            <p:childTnLst>
                              <p:par>
                                <p:cTn id="67" presetID="12" presetClass="entr" presetSubtype="2"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p:tgtEl>
                                          <p:spTgt spid="36"/>
                                        </p:tgtEl>
                                        <p:attrNameLst>
                                          <p:attrName>ppt_x</p:attrName>
                                        </p:attrNameLst>
                                      </p:cBhvr>
                                      <p:tavLst>
                                        <p:tav tm="0">
                                          <p:val>
                                            <p:strVal val="#ppt_x+#ppt_w*1.125000"/>
                                          </p:val>
                                        </p:tav>
                                        <p:tav tm="100000">
                                          <p:val>
                                            <p:strVal val="#ppt_x"/>
                                          </p:val>
                                        </p:tav>
                                      </p:tavLst>
                                    </p:anim>
                                    <p:animEffect transition="in" filter="wipe(left)">
                                      <p:cBhvr>
                                        <p:cTn id="70" dur="500"/>
                                        <p:tgtEl>
                                          <p:spTgt spid="36"/>
                                        </p:tgtEl>
                                      </p:cBhvr>
                                    </p:animEffect>
                                  </p:childTnLst>
                                </p:cTn>
                              </p:par>
                              <p:par>
                                <p:cTn id="71" presetID="18" presetClass="entr" presetSubtype="3"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strips(upRight)">
                                      <p:cBhvr>
                                        <p:cTn id="73" dur="500"/>
                                        <p:tgtEl>
                                          <p:spTgt spid="37"/>
                                        </p:tgtEl>
                                      </p:cBhvr>
                                    </p:animEffect>
                                  </p:childTnLst>
                                </p:cTn>
                              </p:par>
                            </p:childTnLst>
                          </p:cTn>
                        </p:par>
                        <p:par>
                          <p:cTn id="74" fill="hold">
                            <p:stCondLst>
                              <p:cond delay="2300"/>
                            </p:stCondLst>
                            <p:childTnLst>
                              <p:par>
                                <p:cTn id="75" presetID="12" presetClass="entr" presetSubtype="2"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p:tgtEl>
                                          <p:spTgt spid="38"/>
                                        </p:tgtEl>
                                        <p:attrNameLst>
                                          <p:attrName>ppt_x</p:attrName>
                                        </p:attrNameLst>
                                      </p:cBhvr>
                                      <p:tavLst>
                                        <p:tav tm="0">
                                          <p:val>
                                            <p:strVal val="#ppt_x+#ppt_w*1.125000"/>
                                          </p:val>
                                        </p:tav>
                                        <p:tav tm="100000">
                                          <p:val>
                                            <p:strVal val="#ppt_x"/>
                                          </p:val>
                                        </p:tav>
                                      </p:tavLst>
                                    </p:anim>
                                    <p:animEffect transition="in" filter="wipe(left)">
                                      <p:cBhvr>
                                        <p:cTn id="78" dur="500"/>
                                        <p:tgtEl>
                                          <p:spTgt spid="38"/>
                                        </p:tgtEl>
                                      </p:cBhvr>
                                    </p:animEffect>
                                  </p:childTnLst>
                                </p:cTn>
                              </p:par>
                              <p:par>
                                <p:cTn id="79" presetID="18" presetClass="entr" presetSubtype="3"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strips(upRight)">
                                      <p:cBhvr>
                                        <p:cTn id="81" dur="500"/>
                                        <p:tgtEl>
                                          <p:spTgt spid="39"/>
                                        </p:tgtEl>
                                      </p:cBhvr>
                                    </p:animEffect>
                                  </p:childTnLst>
                                </p:cTn>
                              </p:par>
                            </p:childTnLst>
                          </p:cTn>
                        </p:par>
                        <p:par>
                          <p:cTn id="82" fill="hold">
                            <p:stCondLst>
                              <p:cond delay="2800"/>
                            </p:stCondLst>
                            <p:childTnLst>
                              <p:par>
                                <p:cTn id="83" presetID="12" presetClass="entr" presetSubtype="2" fill="hold" grpId="0" nodeType="afterEffect">
                                  <p:stCondLst>
                                    <p:cond delay="0"/>
                                  </p:stCondLst>
                                  <p:childTnLst>
                                    <p:set>
                                      <p:cBhvr>
                                        <p:cTn id="84" dur="1" fill="hold">
                                          <p:stCondLst>
                                            <p:cond delay="0"/>
                                          </p:stCondLst>
                                        </p:cTn>
                                        <p:tgtEl>
                                          <p:spTgt spid="40"/>
                                        </p:tgtEl>
                                        <p:attrNameLst>
                                          <p:attrName>style.visibility</p:attrName>
                                        </p:attrNameLst>
                                      </p:cBhvr>
                                      <p:to>
                                        <p:strVal val="visible"/>
                                      </p:to>
                                    </p:set>
                                    <p:anim calcmode="lin" valueType="num">
                                      <p:cBhvr additive="base">
                                        <p:cTn id="85" dur="500"/>
                                        <p:tgtEl>
                                          <p:spTgt spid="40"/>
                                        </p:tgtEl>
                                        <p:attrNameLst>
                                          <p:attrName>ppt_x</p:attrName>
                                        </p:attrNameLst>
                                      </p:cBhvr>
                                      <p:tavLst>
                                        <p:tav tm="0">
                                          <p:val>
                                            <p:strVal val="#ppt_x+#ppt_w*1.125000"/>
                                          </p:val>
                                        </p:tav>
                                        <p:tav tm="100000">
                                          <p:val>
                                            <p:strVal val="#ppt_x"/>
                                          </p:val>
                                        </p:tav>
                                      </p:tavLst>
                                    </p:anim>
                                    <p:animEffect transition="in" filter="wipe(left)">
                                      <p:cBhvr>
                                        <p:cTn id="86" dur="500"/>
                                        <p:tgtEl>
                                          <p:spTgt spid="40"/>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strips(upRight)">
                                      <p:cBhvr>
                                        <p:cTn id="89" dur="500"/>
                                        <p:tgtEl>
                                          <p:spTgt spid="41"/>
                                        </p:tgtEl>
                                      </p:cBhvr>
                                    </p:animEffect>
                                  </p:childTnLst>
                                </p:cTn>
                              </p:par>
                            </p:childTnLst>
                          </p:cTn>
                        </p:par>
                        <p:par>
                          <p:cTn id="90" fill="hold">
                            <p:stCondLst>
                              <p:cond delay="3300"/>
                            </p:stCondLst>
                            <p:childTnLst>
                              <p:par>
                                <p:cTn id="91" presetID="12" presetClass="entr" presetSubtype="2"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 calcmode="lin" valueType="num">
                                      <p:cBhvr additive="base">
                                        <p:cTn id="93" dur="500"/>
                                        <p:tgtEl>
                                          <p:spTgt spid="42"/>
                                        </p:tgtEl>
                                        <p:attrNameLst>
                                          <p:attrName>ppt_x</p:attrName>
                                        </p:attrNameLst>
                                      </p:cBhvr>
                                      <p:tavLst>
                                        <p:tav tm="0">
                                          <p:val>
                                            <p:strVal val="#ppt_x+#ppt_w*1.125000"/>
                                          </p:val>
                                        </p:tav>
                                        <p:tav tm="100000">
                                          <p:val>
                                            <p:strVal val="#ppt_x"/>
                                          </p:val>
                                        </p:tav>
                                      </p:tavLst>
                                    </p:anim>
                                    <p:animEffect transition="in" filter="wipe(left)">
                                      <p:cBhvr>
                                        <p:cTn id="94" dur="500"/>
                                        <p:tgtEl>
                                          <p:spTgt spid="42"/>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strips(upRight)">
                                      <p:cBhvr>
                                        <p:cTn id="97" dur="500"/>
                                        <p:tgtEl>
                                          <p:spTgt spid="43"/>
                                        </p:tgtEl>
                                      </p:cBhvr>
                                    </p:animEffect>
                                  </p:childTnLst>
                                </p:cTn>
                              </p:par>
                            </p:childTnLst>
                          </p:cTn>
                        </p:par>
                        <p:par>
                          <p:cTn id="98" fill="hold">
                            <p:stCondLst>
                              <p:cond delay="3800"/>
                            </p:stCondLst>
                            <p:childTnLst>
                              <p:par>
                                <p:cTn id="99" presetID="12" presetClass="entr" presetSubtype="2" fill="hold" grpId="0" nodeType="afterEffect">
                                  <p:stCondLst>
                                    <p:cond delay="0"/>
                                  </p:stCondLst>
                                  <p:childTnLst>
                                    <p:set>
                                      <p:cBhvr>
                                        <p:cTn id="100" dur="1" fill="hold">
                                          <p:stCondLst>
                                            <p:cond delay="0"/>
                                          </p:stCondLst>
                                        </p:cTn>
                                        <p:tgtEl>
                                          <p:spTgt spid="44"/>
                                        </p:tgtEl>
                                        <p:attrNameLst>
                                          <p:attrName>style.visibility</p:attrName>
                                        </p:attrNameLst>
                                      </p:cBhvr>
                                      <p:to>
                                        <p:strVal val="visible"/>
                                      </p:to>
                                    </p:set>
                                    <p:anim calcmode="lin" valueType="num">
                                      <p:cBhvr additive="base">
                                        <p:cTn id="101" dur="500"/>
                                        <p:tgtEl>
                                          <p:spTgt spid="44"/>
                                        </p:tgtEl>
                                        <p:attrNameLst>
                                          <p:attrName>ppt_x</p:attrName>
                                        </p:attrNameLst>
                                      </p:cBhvr>
                                      <p:tavLst>
                                        <p:tav tm="0">
                                          <p:val>
                                            <p:strVal val="#ppt_x+#ppt_w*1.125000"/>
                                          </p:val>
                                        </p:tav>
                                        <p:tav tm="100000">
                                          <p:val>
                                            <p:strVal val="#ppt_x"/>
                                          </p:val>
                                        </p:tav>
                                      </p:tavLst>
                                    </p:anim>
                                    <p:animEffect transition="in" filter="wipe(left)">
                                      <p:cBhvr>
                                        <p:cTn id="102" dur="500"/>
                                        <p:tgtEl>
                                          <p:spTgt spid="44"/>
                                        </p:tgtEl>
                                      </p:cBhvr>
                                    </p:animEffect>
                                  </p:childTnLst>
                                </p:cTn>
                              </p:par>
                              <p:par>
                                <p:cTn id="103" presetID="18" presetClass="entr" presetSubtype="3"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strips(upRight)">
                                      <p:cBhvr>
                                        <p:cTn id="105" dur="500"/>
                                        <p:tgtEl>
                                          <p:spTgt spid="45"/>
                                        </p:tgtEl>
                                      </p:cBhvr>
                                    </p:animEffect>
                                  </p:childTnLst>
                                </p:cTn>
                              </p:par>
                            </p:childTnLst>
                          </p:cTn>
                        </p:par>
                        <p:par>
                          <p:cTn id="106" fill="hold">
                            <p:stCondLst>
                              <p:cond delay="4300"/>
                            </p:stCondLst>
                            <p:childTnLst>
                              <p:par>
                                <p:cTn id="107" presetID="21" presetClass="entr" presetSubtype="1"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Effect transition="in" filter="wheel(1)">
                                      <p:cBhvr>
                                        <p:cTn id="109" dur="1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14" grpId="0" animBg="1"/>
      <p:bldP spid="15" grpId="0" animBg="1"/>
      <p:bldP spid="16" grpId="0" animBg="1"/>
      <p:bldP spid="17" grpId="0" animBg="1"/>
      <p:bldP spid="18" grpId="0" animBg="1"/>
      <p:bldP spid="19" grpId="0" animBg="1"/>
      <p:bldP spid="35" grpId="0" animBg="1"/>
      <p:bldP spid="37" grpId="0" animBg="1"/>
      <p:bldP spid="39" grpId="0" animBg="1"/>
      <p:bldP spid="41" grpId="0" animBg="1"/>
      <p:bldP spid="43" grpId="0" animBg="1"/>
      <p:bldP spid="45" grpId="0" animBg="1"/>
      <p:bldP spid="2" grpId="0"/>
      <p:bldP spid="36" grpId="0"/>
      <p:bldP spid="38" grpId="0"/>
      <p:bldP spid="40" grpId="0"/>
      <p:bldP spid="42"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a:off x="1059972" y="1153828"/>
            <a:ext cx="2715343" cy="271499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5842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4290" rIns="0" bIns="34290" rtlCol="0" anchor="ctr"/>
          <a:lstStyle/>
          <a:p>
            <a:pPr lvl="0" algn="ctr"/>
            <a:r>
              <a:rPr lang="zh-CN" altLang="en-US" sz="2400" dirty="0" smtClean="0">
                <a:ln w="12700">
                  <a:noFill/>
                </a:ln>
                <a:solidFill>
                  <a:schemeClr val="tx1"/>
                </a:solidFill>
                <a:latin typeface="Impact" panose="020B0806030902050204" pitchFamily="34" charset="0"/>
                <a:ea typeface="微软雅黑" pitchFamily="34" charset="-122"/>
              </a:rPr>
              <a:t>对明星吸毒</a:t>
            </a:r>
            <a:endParaRPr lang="en-US" altLang="zh-CN" sz="2400" dirty="0" smtClean="0">
              <a:ln w="12700">
                <a:noFill/>
              </a:ln>
              <a:solidFill>
                <a:schemeClr val="tx1"/>
              </a:solidFill>
              <a:latin typeface="Impact" panose="020B0806030902050204" pitchFamily="34" charset="0"/>
              <a:ea typeface="微软雅黑" pitchFamily="34" charset="-122"/>
            </a:endParaRPr>
          </a:p>
          <a:p>
            <a:pPr lvl="0" algn="ctr"/>
            <a:r>
              <a:rPr lang="zh-CN" altLang="en-US" sz="2400" dirty="0" smtClean="0">
                <a:ln w="12700">
                  <a:noFill/>
                </a:ln>
                <a:solidFill>
                  <a:schemeClr val="tx1"/>
                </a:solidFill>
                <a:latin typeface="Impact" panose="020B0806030902050204" pitchFamily="34" charset="0"/>
                <a:ea typeface="微软雅黑" pitchFamily="34" charset="-122"/>
              </a:rPr>
              <a:t>行为的思考</a:t>
            </a:r>
            <a:endParaRPr lang="zh-CN" altLang="en-US" sz="2400" dirty="0">
              <a:ln w="12700">
                <a:noFill/>
              </a:ln>
              <a:solidFill>
                <a:schemeClr val="tx1"/>
              </a:solidFill>
              <a:latin typeface="Impact" panose="020B0806030902050204" pitchFamily="34" charset="0"/>
              <a:ea typeface="微软雅黑" pitchFamily="34" charset="-122"/>
            </a:endParaRPr>
          </a:p>
        </p:txBody>
      </p:sp>
      <p:sp>
        <p:nvSpPr>
          <p:cNvPr id="33" name="Freeform 6"/>
          <p:cNvSpPr>
            <a:spLocks/>
          </p:cNvSpPr>
          <p:nvPr/>
        </p:nvSpPr>
        <p:spPr bwMode="auto">
          <a:xfrm>
            <a:off x="1751251" y="1354932"/>
            <a:ext cx="2021944" cy="2513410"/>
          </a:xfrm>
          <a:custGeom>
            <a:avLst/>
            <a:gdLst>
              <a:gd name="T0" fmla="*/ 1130 w 1696"/>
              <a:gd name="T1" fmla="*/ 0 h 2108"/>
              <a:gd name="T2" fmla="*/ 1696 w 1696"/>
              <a:gd name="T3" fmla="*/ 978 h 2108"/>
              <a:gd name="T4" fmla="*/ 566 w 1696"/>
              <a:gd name="T5" fmla="*/ 2108 h 2108"/>
              <a:gd name="T6" fmla="*/ 0 w 1696"/>
              <a:gd name="T7" fmla="*/ 1956 h 2108"/>
            </a:gdLst>
            <a:ahLst/>
            <a:cxnLst>
              <a:cxn ang="0">
                <a:pos x="T0" y="T1"/>
              </a:cxn>
              <a:cxn ang="0">
                <a:pos x="T2" y="T3"/>
              </a:cxn>
              <a:cxn ang="0">
                <a:pos x="T4" y="T5"/>
              </a:cxn>
              <a:cxn ang="0">
                <a:pos x="T6" y="T7"/>
              </a:cxn>
            </a:cxnLst>
            <a:rect l="0" t="0" r="r" b="b"/>
            <a:pathLst>
              <a:path w="1696" h="2108">
                <a:moveTo>
                  <a:pt x="1130" y="0"/>
                </a:moveTo>
                <a:cubicBezTo>
                  <a:pt x="1468" y="195"/>
                  <a:pt x="1696" y="560"/>
                  <a:pt x="1696" y="978"/>
                </a:cubicBezTo>
                <a:cubicBezTo>
                  <a:pt x="1696" y="1602"/>
                  <a:pt x="1190" y="2108"/>
                  <a:pt x="566" y="2108"/>
                </a:cubicBezTo>
                <a:cubicBezTo>
                  <a:pt x="360" y="2108"/>
                  <a:pt x="167" y="2052"/>
                  <a:pt x="0" y="1956"/>
                </a:cubicBezTo>
              </a:path>
            </a:pathLst>
          </a:custGeom>
          <a:noFill/>
          <a:ln w="12700" cap="flat">
            <a:solidFill>
              <a:srgbClr val="FF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34" name="Freeform 7"/>
          <p:cNvSpPr>
            <a:spLocks/>
          </p:cNvSpPr>
          <p:nvPr/>
        </p:nvSpPr>
        <p:spPr bwMode="auto">
          <a:xfrm>
            <a:off x="1079651" y="1175148"/>
            <a:ext cx="2018372" cy="2512219"/>
          </a:xfrm>
          <a:custGeom>
            <a:avLst/>
            <a:gdLst>
              <a:gd name="T0" fmla="*/ 563 w 1693"/>
              <a:gd name="T1" fmla="*/ 2107 h 2107"/>
              <a:gd name="T2" fmla="*/ 0 w 1693"/>
              <a:gd name="T3" fmla="*/ 1129 h 2107"/>
              <a:gd name="T4" fmla="*/ 1129 w 1693"/>
              <a:gd name="T5" fmla="*/ 0 h 2107"/>
              <a:gd name="T6" fmla="*/ 1693 w 1693"/>
              <a:gd name="T7" fmla="*/ 151 h 2107"/>
            </a:gdLst>
            <a:ahLst/>
            <a:cxnLst>
              <a:cxn ang="0">
                <a:pos x="T0" y="T1"/>
              </a:cxn>
              <a:cxn ang="0">
                <a:pos x="T2" y="T3"/>
              </a:cxn>
              <a:cxn ang="0">
                <a:pos x="T4" y="T5"/>
              </a:cxn>
              <a:cxn ang="0">
                <a:pos x="T6" y="T7"/>
              </a:cxn>
            </a:cxnLst>
            <a:rect l="0" t="0" r="r" b="b"/>
            <a:pathLst>
              <a:path w="1693" h="2107">
                <a:moveTo>
                  <a:pt x="563" y="2107"/>
                </a:moveTo>
                <a:cubicBezTo>
                  <a:pt x="227" y="1911"/>
                  <a:pt x="0" y="1547"/>
                  <a:pt x="0" y="1129"/>
                </a:cubicBezTo>
                <a:cubicBezTo>
                  <a:pt x="0" y="506"/>
                  <a:pt x="506" y="0"/>
                  <a:pt x="1129" y="0"/>
                </a:cubicBezTo>
                <a:cubicBezTo>
                  <a:pt x="1335" y="0"/>
                  <a:pt x="1527" y="55"/>
                  <a:pt x="1693" y="151"/>
                </a:cubicBezTo>
              </a:path>
            </a:pathLst>
          </a:custGeom>
          <a:noFill/>
          <a:ln w="12700" cap="flat">
            <a:solidFill>
              <a:srgbClr val="FF0000"/>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46" name="Line 8"/>
          <p:cNvSpPr>
            <a:spLocks noChangeShapeType="1"/>
          </p:cNvSpPr>
          <p:nvPr/>
        </p:nvSpPr>
        <p:spPr bwMode="auto">
          <a:xfrm flipH="1" flipV="1">
            <a:off x="839113" y="2382"/>
            <a:ext cx="2263673" cy="1354931"/>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sp>
        <p:nvSpPr>
          <p:cNvPr id="47" name="Line 9"/>
          <p:cNvSpPr>
            <a:spLocks noChangeShapeType="1"/>
          </p:cNvSpPr>
          <p:nvPr/>
        </p:nvSpPr>
        <p:spPr bwMode="auto">
          <a:xfrm flipH="1" flipV="1">
            <a:off x="1745297" y="3682604"/>
            <a:ext cx="2442290" cy="1469231"/>
          </a:xfrm>
          <a:prstGeom prst="line">
            <a:avLst/>
          </a:prstGeom>
          <a:noFill/>
          <a:ln w="12700" cap="flat">
            <a:solidFill>
              <a:srgbClr val="FF0000"/>
            </a:solidFill>
            <a:prstDash val="solid"/>
            <a:miter lim="800000"/>
            <a:headEnd/>
            <a:tailEnd/>
          </a:ln>
          <a:extLst>
            <a:ext uri="{909E8E84-426E-40DD-AFC4-6F175D3DCCD1}">
              <a14:hiddenFill xmlns=""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a:p>
        </p:txBody>
      </p:sp>
      <p:cxnSp>
        <p:nvCxnSpPr>
          <p:cNvPr id="49" name="直接连接符 48"/>
          <p:cNvCxnSpPr/>
          <p:nvPr/>
        </p:nvCxnSpPr>
        <p:spPr>
          <a:xfrm flipV="1">
            <a:off x="4003281" y="1275606"/>
            <a:ext cx="0" cy="2808312"/>
          </a:xfrm>
          <a:prstGeom prst="line">
            <a:avLst/>
          </a:prstGeom>
          <a:ln w="254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367982" y="494114"/>
            <a:ext cx="3983538" cy="395869"/>
          </a:xfrm>
          <a:prstGeom prst="rect">
            <a:avLst/>
          </a:prstGeom>
          <a:solidFill>
            <a:schemeClr val="accent4"/>
          </a:solidFill>
          <a:ln w="63500" cmpd="thickThin">
            <a:gradFill>
              <a:gsLst>
                <a:gs pos="0">
                  <a:srgbClr val="FFF200"/>
                </a:gs>
                <a:gs pos="45000">
                  <a:srgbClr val="FF7A00"/>
                </a:gs>
                <a:gs pos="70000">
                  <a:srgbClr val="FF0300"/>
                </a:gs>
                <a:gs pos="100000">
                  <a:srgbClr val="4D0808"/>
                </a:gs>
              </a:gsLst>
              <a:lin ang="5400000" scaled="0"/>
            </a:gradFill>
          </a:ln>
        </p:spPr>
        <p:txBody>
          <a:bodyPr wrap="square" lIns="72000" tIns="36000" rIns="72000" bIns="36000" rtlCol="0">
            <a:spAutoFit/>
          </a:bodyPr>
          <a:lstStyle/>
          <a:p>
            <a:pPr lvl="0" algn="ctr" defTabSz="914400" fontAlgn="base">
              <a:lnSpc>
                <a:spcPct val="150000"/>
              </a:lnSpc>
              <a:spcBef>
                <a:spcPct val="0"/>
              </a:spcBef>
              <a:spcAft>
                <a:spcPct val="0"/>
              </a:spcAft>
              <a:defRPr/>
            </a:pPr>
            <a:r>
              <a:rPr lang="zh-CN" altLang="en-US" sz="1400" dirty="0" smtClean="0"/>
              <a:t>（一）公众对明星吸毒行为缺乏理性对待</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8" name="TextBox 57"/>
          <p:cNvSpPr txBox="1"/>
          <p:nvPr/>
        </p:nvSpPr>
        <p:spPr>
          <a:xfrm>
            <a:off x="4367982" y="3100154"/>
            <a:ext cx="3983538" cy="395869"/>
          </a:xfrm>
          <a:prstGeom prst="rect">
            <a:avLst/>
          </a:prstGeom>
          <a:solidFill>
            <a:schemeClr val="accent4"/>
          </a:solidFill>
          <a:ln w="63500" cmpd="thickThin">
            <a:gradFill>
              <a:gsLst>
                <a:gs pos="0">
                  <a:srgbClr val="FFF200"/>
                </a:gs>
                <a:gs pos="45000">
                  <a:srgbClr val="FF7A00"/>
                </a:gs>
                <a:gs pos="70000">
                  <a:srgbClr val="FF0300"/>
                </a:gs>
                <a:gs pos="100000">
                  <a:srgbClr val="4D0808"/>
                </a:gs>
              </a:gsLst>
              <a:lin ang="5400000" scaled="0"/>
            </a:gradFill>
          </a:ln>
        </p:spPr>
        <p:txBody>
          <a:bodyPr wrap="square" lIns="72000" tIns="36000" rIns="72000" bIns="36000" rtlCol="0">
            <a:spAutoFit/>
          </a:bodyPr>
          <a:lstStyle/>
          <a:p>
            <a:pPr lvl="0" algn="ctr" defTabSz="914400" fontAlgn="base">
              <a:lnSpc>
                <a:spcPct val="150000"/>
              </a:lnSpc>
              <a:spcBef>
                <a:spcPct val="0"/>
              </a:spcBef>
              <a:spcAft>
                <a:spcPct val="0"/>
              </a:spcAft>
              <a:defRPr/>
            </a:pPr>
            <a:r>
              <a:rPr lang="zh-CN" altLang="en-US" sz="1400" dirty="0" smtClean="0"/>
              <a:t>（二）媒体的不当行为</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9" name="TextBox 58"/>
          <p:cNvSpPr txBox="1">
            <a:spLocks noChangeArrowheads="1"/>
          </p:cNvSpPr>
          <p:nvPr/>
        </p:nvSpPr>
        <p:spPr bwMode="auto">
          <a:xfrm>
            <a:off x="4229210" y="953151"/>
            <a:ext cx="4556650" cy="1723549"/>
          </a:xfrm>
          <a:prstGeom prst="rect">
            <a:avLst/>
          </a:prstGeom>
          <a:noFill/>
          <a:ln w="9525">
            <a:noFill/>
            <a:miter lim="800000"/>
            <a:headEnd/>
            <a:tailEnd/>
          </a:ln>
        </p:spPr>
        <p:txBody>
          <a:bodyPr wrap="square" lIns="0" tIns="0" rIns="0" bIns="0">
            <a:spAutoFit/>
          </a:bodyPr>
          <a:lstStyle/>
          <a:p>
            <a:pPr marL="0" marR="0" lvl="0" indent="0" defTabSz="909361" rtl="0" eaLnBrk="1" fontAlgn="base" latinLnBrk="0" hangingPunct="1">
              <a:spcBef>
                <a:spcPct val="0"/>
              </a:spcBef>
              <a:spcAft>
                <a:spcPct val="0"/>
              </a:spcAft>
              <a:buClrTx/>
              <a:buSzTx/>
              <a:buFontTx/>
              <a:buNone/>
              <a:tabLst/>
              <a:defRPr/>
            </a:pPr>
            <a:r>
              <a:rPr kumimoji="0" lang="en-US" altLang="zh-CN" sz="1400" b="1" i="0" u="none" strike="noStrike" kern="1200" cap="none" spc="0" normalizeH="0" baseline="0" noProof="0" dirty="0" smtClean="0">
                <a:ln>
                  <a:noFill/>
                </a:ln>
                <a:effectLst/>
                <a:uLnTx/>
                <a:uFillTx/>
                <a:latin typeface="楷体" pitchFamily="49" charset="-122"/>
                <a:ea typeface="楷体" pitchFamily="49" charset="-122"/>
              </a:rPr>
              <a:t>    1</a:t>
            </a:r>
            <a:r>
              <a:rPr kumimoji="0" lang="zh-CN" altLang="en-US" sz="1400" b="1" i="0" u="none" strike="noStrike" kern="1200" cap="none" spc="0" normalizeH="0" baseline="0" noProof="0" dirty="0" smtClean="0">
                <a:ln>
                  <a:noFill/>
                </a:ln>
                <a:effectLst/>
                <a:uLnTx/>
                <a:uFillTx/>
                <a:latin typeface="楷体" pitchFamily="49" charset="-122"/>
                <a:ea typeface="楷体" pitchFamily="49" charset="-122"/>
              </a:rPr>
              <a:t>、无节制无限度的偏袒涉毒偶像，有意对吸毒明星的法律处罚进行抵触。</a:t>
            </a:r>
            <a:endParaRPr kumimoji="0" lang="en-US" altLang="zh-CN" sz="1400" b="1" i="0" u="none" strike="noStrike" kern="1200" cap="none" spc="0" normalizeH="0" baseline="0" noProof="0" dirty="0" smtClean="0">
              <a:ln>
                <a:noFill/>
              </a:ln>
              <a:effectLst/>
              <a:uLnTx/>
              <a:uFillTx/>
              <a:latin typeface="楷体" pitchFamily="49" charset="-122"/>
              <a:ea typeface="楷体" pitchFamily="49" charset="-122"/>
            </a:endParaRPr>
          </a:p>
          <a:p>
            <a:pPr marL="0" marR="0" lvl="0" indent="0" defTabSz="909361" rtl="0" eaLnBrk="1" fontAlgn="base" latinLnBrk="0" hangingPunct="1">
              <a:spcBef>
                <a:spcPct val="0"/>
              </a:spcBef>
              <a:spcAft>
                <a:spcPct val="0"/>
              </a:spcAft>
              <a:buClrTx/>
              <a:buSzTx/>
              <a:buFontTx/>
              <a:buNone/>
              <a:tabLst/>
              <a:defRPr/>
            </a:pPr>
            <a:r>
              <a:rPr lang="en-US" altLang="zh-CN" sz="1400" b="1" dirty="0" smtClean="0">
                <a:latin typeface="楷体" pitchFamily="49" charset="-122"/>
                <a:ea typeface="楷体" pitchFamily="49" charset="-122"/>
              </a:rPr>
              <a:t>    </a:t>
            </a:r>
            <a:r>
              <a:rPr lang="zh-CN" altLang="en-US" sz="1400" b="1" dirty="0" smtClean="0">
                <a:latin typeface="楷体" pitchFamily="49" charset="-122"/>
                <a:ea typeface="楷体" pitchFamily="49" charset="-122"/>
              </a:rPr>
              <a:t>无原则的宽容，实际上是一种作恶，会把明星推向更加肆无忌惮的深渊。</a:t>
            </a:r>
            <a:endParaRPr kumimoji="0" lang="en-US" altLang="zh-CN" sz="1400" b="1" i="0" u="none" strike="noStrike" kern="1200" cap="none" spc="0" normalizeH="0" baseline="0" noProof="0" dirty="0" smtClean="0">
              <a:ln>
                <a:noFill/>
              </a:ln>
              <a:effectLst/>
              <a:uLnTx/>
              <a:uFillTx/>
              <a:latin typeface="楷体" pitchFamily="49" charset="-122"/>
              <a:ea typeface="楷体" pitchFamily="49" charset="-122"/>
            </a:endParaRPr>
          </a:p>
          <a:p>
            <a:pPr marL="0" marR="0" lvl="0" indent="0" defTabSz="909361" rtl="0" eaLnBrk="1" fontAlgn="base" latinLnBrk="0" hangingPunct="1">
              <a:spcBef>
                <a:spcPct val="0"/>
              </a:spcBef>
              <a:spcAft>
                <a:spcPct val="0"/>
              </a:spcAft>
              <a:buClrTx/>
              <a:buSzTx/>
              <a:buFontTx/>
              <a:buNone/>
              <a:tabLst/>
              <a:defRPr/>
            </a:pPr>
            <a:r>
              <a:rPr lang="en-US" altLang="zh-CN" sz="1400" b="1" dirty="0" smtClean="0">
                <a:latin typeface="楷体" pitchFamily="49" charset="-122"/>
                <a:ea typeface="楷体" pitchFamily="49" charset="-122"/>
              </a:rPr>
              <a:t>    2</a:t>
            </a:r>
            <a:r>
              <a:rPr lang="zh-CN" altLang="en-US" sz="1400" b="1" dirty="0" smtClean="0">
                <a:latin typeface="楷体" pitchFamily="49" charset="-122"/>
                <a:ea typeface="楷体" pitchFamily="49" charset="-122"/>
              </a:rPr>
              <a:t>、对明星涉毒偏激的态度。</a:t>
            </a:r>
            <a:endParaRPr lang="en-US" altLang="zh-CN" sz="1400" b="1" dirty="0" smtClean="0">
              <a:latin typeface="楷体" pitchFamily="49" charset="-122"/>
              <a:ea typeface="楷体" pitchFamily="49" charset="-122"/>
            </a:endParaRPr>
          </a:p>
          <a:p>
            <a:pPr marL="0" marR="0" lvl="0" indent="0" defTabSz="909361" rtl="0" eaLnBrk="1" fontAlgn="base" latinLnBrk="0" hangingPunct="1">
              <a:spcBef>
                <a:spcPct val="0"/>
              </a:spcBef>
              <a:spcAft>
                <a:spcPct val="0"/>
              </a:spcAft>
              <a:buClrTx/>
              <a:buSzTx/>
              <a:buFontTx/>
              <a:buNone/>
              <a:tabLst/>
              <a:defRPr/>
            </a:pPr>
            <a:r>
              <a:rPr lang="en-US" altLang="zh-CN" sz="1400" b="1" dirty="0" smtClean="0">
                <a:latin typeface="楷体" pitchFamily="49" charset="-122"/>
                <a:ea typeface="楷体" pitchFamily="49" charset="-122"/>
              </a:rPr>
              <a:t>    </a:t>
            </a:r>
            <a:r>
              <a:rPr lang="zh-CN" altLang="en-US" sz="1400" b="1" dirty="0" smtClean="0">
                <a:latin typeface="楷体" pitchFamily="49" charset="-122"/>
                <a:ea typeface="楷体" pitchFamily="49" charset="-122"/>
              </a:rPr>
              <a:t>多一点理性，促使他们吸到教训、改过自新。对待吸毒明星应与对待其他吸毒者一样，宽严相济，需要惩罚也需要宽容，采取“治病救人”</a:t>
            </a:r>
            <a:r>
              <a:rPr lang="en-US" altLang="zh-CN" sz="1400" b="1" dirty="0" smtClean="0">
                <a:latin typeface="楷体" pitchFamily="49" charset="-122"/>
                <a:ea typeface="楷体" pitchFamily="49" charset="-122"/>
              </a:rPr>
              <a:t> </a:t>
            </a:r>
            <a:r>
              <a:rPr lang="zh-CN" altLang="en-US" sz="1400" b="1" dirty="0" smtClean="0">
                <a:latin typeface="楷体" pitchFamily="49" charset="-122"/>
                <a:ea typeface="楷体" pitchFamily="49" charset="-122"/>
              </a:rPr>
              <a:t>态度。</a:t>
            </a:r>
            <a:r>
              <a:rPr lang="en-US" altLang="zh-CN" sz="1400" b="1" dirty="0" smtClean="0">
                <a:latin typeface="楷体" pitchFamily="49" charset="-122"/>
                <a:ea typeface="楷体" pitchFamily="49" charset="-122"/>
              </a:rPr>
              <a:t> </a:t>
            </a:r>
            <a:endParaRPr kumimoji="0" lang="zh-CN" altLang="en-US" sz="1400" b="1" i="0" u="none" strike="noStrike" kern="1200" cap="none" spc="0" normalizeH="0" baseline="0" noProof="0" dirty="0">
              <a:ln>
                <a:noFill/>
              </a:ln>
              <a:effectLst/>
              <a:uLnTx/>
              <a:uFillTx/>
              <a:latin typeface="楷体" pitchFamily="49" charset="-122"/>
              <a:ea typeface="楷体" pitchFamily="49" charset="-122"/>
            </a:endParaRPr>
          </a:p>
        </p:txBody>
      </p:sp>
      <p:sp>
        <p:nvSpPr>
          <p:cNvPr id="60" name="TextBox 59"/>
          <p:cNvSpPr txBox="1">
            <a:spLocks noChangeArrowheads="1"/>
          </p:cNvSpPr>
          <p:nvPr/>
        </p:nvSpPr>
        <p:spPr bwMode="auto">
          <a:xfrm>
            <a:off x="4198730" y="3582051"/>
            <a:ext cx="4556650" cy="1292662"/>
          </a:xfrm>
          <a:prstGeom prst="rect">
            <a:avLst/>
          </a:prstGeom>
          <a:noFill/>
          <a:ln w="9525">
            <a:noFill/>
            <a:miter lim="800000"/>
            <a:headEnd/>
            <a:tailEnd/>
          </a:ln>
        </p:spPr>
        <p:txBody>
          <a:bodyPr wrap="square" lIns="0" tIns="0" rIns="0" bIns="0">
            <a:spAutoFit/>
          </a:bodyPr>
          <a:lstStyle/>
          <a:p>
            <a:pPr marL="0" marR="0" lvl="0" indent="0" defTabSz="909361" rtl="0" eaLnBrk="1" fontAlgn="base" latinLnBrk="0" hangingPunct="1">
              <a:spcBef>
                <a:spcPct val="0"/>
              </a:spcBef>
              <a:spcAft>
                <a:spcPct val="0"/>
              </a:spcAft>
              <a:buClrTx/>
              <a:buSzTx/>
              <a:buFontTx/>
              <a:buNone/>
              <a:tabLst/>
              <a:defRPr/>
            </a:pPr>
            <a:r>
              <a:rPr kumimoji="0" lang="en-US" altLang="zh-CN" sz="1400" b="1" i="0" u="none" strike="noStrike" kern="1200" cap="none" spc="0" normalizeH="0" baseline="0" noProof="0" dirty="0" smtClean="0">
                <a:ln>
                  <a:noFill/>
                </a:ln>
                <a:effectLst/>
                <a:uLnTx/>
                <a:uFillTx/>
                <a:latin typeface="楷体" pitchFamily="49" charset="-122"/>
                <a:ea typeface="楷体" pitchFamily="49" charset="-122"/>
              </a:rPr>
              <a:t>    </a:t>
            </a:r>
            <a:r>
              <a:rPr kumimoji="0" lang="zh-CN" altLang="en-US" sz="1400" b="1" i="0" u="none" strike="noStrike" kern="1200" cap="none" spc="0" normalizeH="0" baseline="0" noProof="0" dirty="0" smtClean="0">
                <a:ln>
                  <a:noFill/>
                </a:ln>
                <a:effectLst/>
                <a:uLnTx/>
                <a:uFillTx/>
                <a:latin typeface="楷体" pitchFamily="49" charset="-122"/>
                <a:ea typeface="楷体" pitchFamily="49" charset="-122"/>
              </a:rPr>
              <a:t>就明星吸毒事件中，一些媒体没有正确的社会意识和责任感，在新闻报道中刻意渗入各种娱乐元素，以博人眼球，增加收视率，没有就明星吸毒这个问题进行深入报道，通过案例向青少年普及相关的毒品专业知识和法律知识，让青少年清楚地了解毒品的严重危害性，强化远离毒品的意识。</a:t>
            </a:r>
            <a:r>
              <a:rPr lang="en-US" altLang="zh-CN" sz="1400" b="1" dirty="0" smtClean="0">
                <a:latin typeface="楷体" pitchFamily="49" charset="-122"/>
                <a:ea typeface="楷体" pitchFamily="49" charset="-122"/>
              </a:rPr>
              <a:t> </a:t>
            </a:r>
            <a:endParaRPr kumimoji="0" lang="zh-CN" altLang="en-US" sz="1400" b="1" i="0" u="none" strike="noStrike" kern="1200" cap="none" spc="0" normalizeH="0" baseline="0" noProof="0" dirty="0">
              <a:ln>
                <a:noFill/>
              </a:ln>
              <a:effectLst/>
              <a:uLnTx/>
              <a:uFillTx/>
              <a:latin typeface="楷体" pitchFamily="49" charset="-122"/>
              <a:ea typeface="楷体" pitchFamily="49" charset="-122"/>
            </a:endParaRPr>
          </a:p>
        </p:txBody>
      </p:sp>
    </p:spTree>
    <p:extLst>
      <p:ext uri="{BB962C8B-B14F-4D97-AF65-F5344CB8AC3E}">
        <p14:creationId xmlns:p14="http://schemas.microsoft.com/office/powerpoint/2010/main" xmlns="" val="538153957"/>
      </p:ext>
    </p:extLst>
  </p:cSld>
  <p:clrMapOvr>
    <a:masterClrMapping/>
  </p:clrMapOvr>
  <p:transition spd="med" advClick="0" advTm="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up)">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ipe(down)">
                                      <p:cBhvr>
                                        <p:cTn id="10" dur="500"/>
                                        <p:tgtEl>
                                          <p:spTgt spid="47"/>
                                        </p:tgtEl>
                                      </p:cBhvr>
                                    </p:animEffect>
                                  </p:childTnLst>
                                </p:cTn>
                              </p:par>
                              <p:par>
                                <p:cTn id="11" presetID="22" presetClass="exit" presetSubtype="4" fill="hold" grpId="1" nodeType="withEffect">
                                  <p:stCondLst>
                                    <p:cond delay="300"/>
                                  </p:stCondLst>
                                  <p:childTnLst>
                                    <p:animEffect transition="out" filter="wipe(down)">
                                      <p:cBhvr>
                                        <p:cTn id="12" dur="500"/>
                                        <p:tgtEl>
                                          <p:spTgt spid="47"/>
                                        </p:tgtEl>
                                      </p:cBhvr>
                                    </p:animEffect>
                                    <p:set>
                                      <p:cBhvr>
                                        <p:cTn id="13" dur="1" fill="hold">
                                          <p:stCondLst>
                                            <p:cond delay="499"/>
                                          </p:stCondLst>
                                        </p:cTn>
                                        <p:tgtEl>
                                          <p:spTgt spid="47"/>
                                        </p:tgtEl>
                                        <p:attrNameLst>
                                          <p:attrName>style.visibility</p:attrName>
                                        </p:attrNameLst>
                                      </p:cBhvr>
                                      <p:to>
                                        <p:strVal val="hidden"/>
                                      </p:to>
                                    </p:set>
                                  </p:childTnLst>
                                </p:cTn>
                              </p:par>
                              <p:par>
                                <p:cTn id="14" presetID="22" presetClass="exit" presetSubtype="1" fill="hold" grpId="1" nodeType="withEffect">
                                  <p:stCondLst>
                                    <p:cond delay="300"/>
                                  </p:stCondLst>
                                  <p:childTnLst>
                                    <p:animEffect transition="out" filter="wipe(up)">
                                      <p:cBhvr>
                                        <p:cTn id="15" dur="500"/>
                                        <p:tgtEl>
                                          <p:spTgt spid="46"/>
                                        </p:tgtEl>
                                      </p:cBhvr>
                                    </p:animEffect>
                                    <p:set>
                                      <p:cBhvr>
                                        <p:cTn id="16" dur="1" fill="hold">
                                          <p:stCondLst>
                                            <p:cond delay="499"/>
                                          </p:stCondLst>
                                        </p:cTn>
                                        <p:tgtEl>
                                          <p:spTgt spid="46"/>
                                        </p:tgtEl>
                                        <p:attrNameLst>
                                          <p:attrName>style.visibility</p:attrName>
                                        </p:attrNameLst>
                                      </p:cBhvr>
                                      <p:to>
                                        <p:strVal val="hidden"/>
                                      </p:to>
                                    </p:set>
                                  </p:childTnLst>
                                </p:cTn>
                              </p:par>
                              <p:par>
                                <p:cTn id="17" presetID="10" presetClass="entr" presetSubtype="0" fill="hold" grpId="0" nodeType="withEffect">
                                  <p:stCondLst>
                                    <p:cond delay="30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33"/>
                                        </p:tgtEl>
                                        <p:attrNameLst>
                                          <p:attrName>style.visibility</p:attrName>
                                        </p:attrNameLst>
                                      </p:cBhvr>
                                      <p:to>
                                        <p:strVal val="visible"/>
                                      </p:to>
                                    </p:set>
                                    <p:animEffect transition="in" filter="wipe(up)">
                                      <p:cBhvr>
                                        <p:cTn id="22" dur="500"/>
                                        <p:tgtEl>
                                          <p:spTgt spid="33"/>
                                        </p:tgtEl>
                                      </p:cBhvr>
                                    </p:animEffect>
                                  </p:childTnLst>
                                </p:cTn>
                              </p:par>
                              <p:par>
                                <p:cTn id="23" presetID="22" presetClass="entr" presetSubtype="4" fill="hold" grpId="0" nodeType="withEffect">
                                  <p:stCondLst>
                                    <p:cond delay="500"/>
                                  </p:stCondLst>
                                  <p:childTnLst>
                                    <p:set>
                                      <p:cBhvr>
                                        <p:cTn id="24" dur="1" fill="hold">
                                          <p:stCondLst>
                                            <p:cond delay="0"/>
                                          </p:stCondLst>
                                        </p:cTn>
                                        <p:tgtEl>
                                          <p:spTgt spid="34"/>
                                        </p:tgtEl>
                                        <p:attrNameLst>
                                          <p:attrName>style.visibility</p:attrName>
                                        </p:attrNameLst>
                                      </p:cBhvr>
                                      <p:to>
                                        <p:strVal val="visible"/>
                                      </p:to>
                                    </p:set>
                                    <p:animEffect transition="in" filter="wipe(down)">
                                      <p:cBhvr>
                                        <p:cTn id="25" dur="500"/>
                                        <p:tgtEl>
                                          <p:spTgt spid="34"/>
                                        </p:tgtEl>
                                      </p:cBhvr>
                                    </p:animEffect>
                                  </p:childTnLst>
                                </p:cTn>
                              </p:par>
                              <p:par>
                                <p:cTn id="26" presetID="22" presetClass="exit" presetSubtype="1" fill="hold" grpId="1" nodeType="withEffect">
                                  <p:stCondLst>
                                    <p:cond delay="800"/>
                                  </p:stCondLst>
                                  <p:childTnLst>
                                    <p:animEffect transition="out" filter="wipe(up)">
                                      <p:cBhvr>
                                        <p:cTn id="27" dur="400"/>
                                        <p:tgtEl>
                                          <p:spTgt spid="33"/>
                                        </p:tgtEl>
                                      </p:cBhvr>
                                    </p:animEffect>
                                    <p:set>
                                      <p:cBhvr>
                                        <p:cTn id="28" dur="1" fill="hold">
                                          <p:stCondLst>
                                            <p:cond delay="399"/>
                                          </p:stCondLst>
                                        </p:cTn>
                                        <p:tgtEl>
                                          <p:spTgt spid="33"/>
                                        </p:tgtEl>
                                        <p:attrNameLst>
                                          <p:attrName>style.visibility</p:attrName>
                                        </p:attrNameLst>
                                      </p:cBhvr>
                                      <p:to>
                                        <p:strVal val="hidden"/>
                                      </p:to>
                                    </p:set>
                                  </p:childTnLst>
                                </p:cTn>
                              </p:par>
                              <p:par>
                                <p:cTn id="29" presetID="22" presetClass="exit" presetSubtype="4" fill="hold" grpId="1" nodeType="withEffect">
                                  <p:stCondLst>
                                    <p:cond delay="800"/>
                                  </p:stCondLst>
                                  <p:childTnLst>
                                    <p:animEffect transition="out" filter="wipe(down)">
                                      <p:cBhvr>
                                        <p:cTn id="30" dur="400"/>
                                        <p:tgtEl>
                                          <p:spTgt spid="34"/>
                                        </p:tgtEl>
                                      </p:cBhvr>
                                    </p:animEffect>
                                    <p:set>
                                      <p:cBhvr>
                                        <p:cTn id="31" dur="1" fill="hold">
                                          <p:stCondLst>
                                            <p:cond delay="399"/>
                                          </p:stCondLst>
                                        </p:cTn>
                                        <p:tgtEl>
                                          <p:spTgt spid="34"/>
                                        </p:tgtEl>
                                        <p:attrNameLst>
                                          <p:attrName>style.visibility</p:attrName>
                                        </p:attrNameLst>
                                      </p:cBhvr>
                                      <p:to>
                                        <p:strVal val="hidden"/>
                                      </p:to>
                                    </p:set>
                                  </p:childTnLst>
                                </p:cTn>
                              </p:par>
                            </p:childTnLst>
                          </p:cTn>
                        </p:par>
                        <p:par>
                          <p:cTn id="32" fill="hold">
                            <p:stCondLst>
                              <p:cond delay="1300"/>
                            </p:stCondLst>
                            <p:childTnLst>
                              <p:par>
                                <p:cTn id="33" presetID="22" presetClass="entr" presetSubtype="4"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down)">
                                      <p:cBhvr>
                                        <p:cTn id="35" dur="500"/>
                                        <p:tgtEl>
                                          <p:spTgt spid="49"/>
                                        </p:tgtEl>
                                      </p:cBhvr>
                                    </p:animEffect>
                                  </p:childTnLst>
                                </p:cTn>
                              </p:par>
                            </p:childTnLst>
                          </p:cTn>
                        </p:par>
                        <p:par>
                          <p:cTn id="36" fill="hold">
                            <p:stCondLst>
                              <p:cond delay="1800"/>
                            </p:stCondLst>
                            <p:childTnLst>
                              <p:par>
                                <p:cTn id="37" presetID="22" presetClass="entr" presetSubtype="8"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wipe(left)">
                                      <p:cBhvr>
                                        <p:cTn id="39" dur="500"/>
                                        <p:tgtEl>
                                          <p:spTgt spid="57"/>
                                        </p:tgtEl>
                                      </p:cBhvr>
                                    </p:animEffect>
                                  </p:childTnLst>
                                </p:cTn>
                              </p:par>
                            </p:childTnLst>
                          </p:cTn>
                        </p:par>
                        <p:par>
                          <p:cTn id="40" fill="hold">
                            <p:stCondLst>
                              <p:cond delay="2300"/>
                            </p:stCondLst>
                            <p:childTnLst>
                              <p:par>
                                <p:cTn id="41" presetID="2" presetClass="entr" presetSubtype="3"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fill="hold"/>
                                        <p:tgtEl>
                                          <p:spTgt spid="59"/>
                                        </p:tgtEl>
                                        <p:attrNameLst>
                                          <p:attrName>ppt_x</p:attrName>
                                        </p:attrNameLst>
                                      </p:cBhvr>
                                      <p:tavLst>
                                        <p:tav tm="0">
                                          <p:val>
                                            <p:strVal val="1+#ppt_w/2"/>
                                          </p:val>
                                        </p:tav>
                                        <p:tav tm="100000">
                                          <p:val>
                                            <p:strVal val="#ppt_x"/>
                                          </p:val>
                                        </p:tav>
                                      </p:tavLst>
                                    </p:anim>
                                    <p:anim calcmode="lin" valueType="num">
                                      <p:cBhvr additive="base">
                                        <p:cTn id="44" dur="500" fill="hold"/>
                                        <p:tgtEl>
                                          <p:spTgt spid="59"/>
                                        </p:tgtEl>
                                        <p:attrNameLst>
                                          <p:attrName>ppt_y</p:attrName>
                                        </p:attrNameLst>
                                      </p:cBhvr>
                                      <p:tavLst>
                                        <p:tav tm="0">
                                          <p:val>
                                            <p:strVal val="0-#ppt_h/2"/>
                                          </p:val>
                                        </p:tav>
                                        <p:tav tm="100000">
                                          <p:val>
                                            <p:strVal val="#ppt_y"/>
                                          </p:val>
                                        </p:tav>
                                      </p:tavLst>
                                    </p:anim>
                                  </p:childTnLst>
                                </p:cTn>
                              </p:par>
                            </p:childTnLst>
                          </p:cTn>
                        </p:par>
                        <p:par>
                          <p:cTn id="45" fill="hold">
                            <p:stCondLst>
                              <p:cond delay="2800"/>
                            </p:stCondLst>
                            <p:childTnLst>
                              <p:par>
                                <p:cTn id="46" presetID="22" presetClass="entr" presetSubtype="8" fill="hold" grpId="0"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wipe(left)">
                                      <p:cBhvr>
                                        <p:cTn id="48" dur="500"/>
                                        <p:tgtEl>
                                          <p:spTgt spid="58"/>
                                        </p:tgtEl>
                                      </p:cBhvr>
                                    </p:animEffect>
                                  </p:childTnLst>
                                </p:cTn>
                              </p:par>
                            </p:childTnLst>
                          </p:cTn>
                        </p:par>
                        <p:par>
                          <p:cTn id="49" fill="hold">
                            <p:stCondLst>
                              <p:cond delay="3300"/>
                            </p:stCondLst>
                            <p:childTnLst>
                              <p:par>
                                <p:cTn id="50" presetID="2" presetClass="entr" presetSubtype="4" fill="hold" grpId="0" nodeType="after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additive="base">
                                        <p:cTn id="52" dur="500" fill="hold"/>
                                        <p:tgtEl>
                                          <p:spTgt spid="60"/>
                                        </p:tgtEl>
                                        <p:attrNameLst>
                                          <p:attrName>ppt_x</p:attrName>
                                        </p:attrNameLst>
                                      </p:cBhvr>
                                      <p:tavLst>
                                        <p:tav tm="0">
                                          <p:val>
                                            <p:strVal val="#ppt_x"/>
                                          </p:val>
                                        </p:tav>
                                        <p:tav tm="100000">
                                          <p:val>
                                            <p:strVal val="#ppt_x"/>
                                          </p:val>
                                        </p:tav>
                                      </p:tavLst>
                                    </p:anim>
                                    <p:anim calcmode="lin" valueType="num">
                                      <p:cBhvr additive="base">
                                        <p:cTn id="53"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3" grpId="1" animBg="1"/>
      <p:bldP spid="34" grpId="0" animBg="1"/>
      <p:bldP spid="34" grpId="1" animBg="1"/>
      <p:bldP spid="46" grpId="0" animBg="1"/>
      <p:bldP spid="46" grpId="1" animBg="1"/>
      <p:bldP spid="47" grpId="0" animBg="1"/>
      <p:bldP spid="47" grpId="1" animBg="1"/>
      <p:bldP spid="57" grpId="0" animBg="1"/>
      <p:bldP spid="58" grpId="0" animBg="1"/>
      <p:bldP spid="59" grpId="0"/>
      <p:bldP spid="6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4113" y="2055727"/>
            <a:ext cx="2967479" cy="954107"/>
          </a:xfrm>
          <a:prstGeom prst="rect">
            <a:avLst/>
          </a:prstGeom>
          <a:noFill/>
        </p:spPr>
        <p:txBody>
          <a:bodyPr wrap="none" rtlCol="0">
            <a:spAutoFit/>
          </a:bodyPr>
          <a:lstStyle/>
          <a:p>
            <a:pPr marL="0" lvl="1" defTabSz="914400" fontAlgn="base">
              <a:spcBef>
                <a:spcPct val="0"/>
              </a:spcBef>
              <a:spcAft>
                <a:spcPct val="0"/>
              </a:spcAft>
              <a:defRPr/>
            </a:pPr>
            <a:r>
              <a:rPr kumimoji="0" lang="zh-CN" altLang="en-US"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rPr>
              <a:t>涉毒案件人员的</a:t>
            </a:r>
            <a:endParaRPr kumimoji="0" lang="en-US" altLang="zh-CN"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endParaRPr>
          </a:p>
          <a:p>
            <a:pPr marL="0" lvl="1" defTabSz="914400" fontAlgn="base">
              <a:spcBef>
                <a:spcPct val="0"/>
              </a:spcBef>
              <a:spcAft>
                <a:spcPct val="0"/>
              </a:spcAft>
              <a:defRPr/>
            </a:pPr>
            <a:r>
              <a:rPr lang="zh-CN" altLang="en-US" sz="2800" b="1" spc="300" dirty="0" smtClean="0">
                <a:solidFill>
                  <a:srgbClr val="C00000"/>
                </a:solidFill>
                <a:latin typeface="微软雅黑" pitchFamily="34" charset="-122"/>
                <a:ea typeface="微软雅黑" pitchFamily="34" charset="-122"/>
              </a:rPr>
              <a:t>法律责任</a:t>
            </a:r>
            <a:endParaRPr lang="zh-CN" altLang="en-US" sz="2800" b="1" spc="300" dirty="0">
              <a:solidFill>
                <a:srgbClr val="C00000"/>
              </a:solidFill>
              <a:latin typeface="微软雅黑" pitchFamily="34" charset="-122"/>
              <a:ea typeface="微软雅黑" pitchFamily="34" charset="-122"/>
            </a:endParaRPr>
          </a:p>
        </p:txBody>
      </p:sp>
      <p:cxnSp>
        <p:nvCxnSpPr>
          <p:cNvPr id="7" name="直接连接符 6"/>
          <p:cNvCxnSpPr/>
          <p:nvPr/>
        </p:nvCxnSpPr>
        <p:spPr>
          <a:xfrm flipV="1">
            <a:off x="3779912" y="1834674"/>
            <a:ext cx="0" cy="136209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487243" y="2942856"/>
            <a:ext cx="996710" cy="27699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PART 05</a:t>
            </a:r>
            <a:endParaRPr kumimoji="0" lang="zh-CN" altLang="en-US"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nvGrpSpPr>
          <p:cNvPr id="3" name="组合 2"/>
          <p:cNvGrpSpPr/>
          <p:nvPr/>
        </p:nvGrpSpPr>
        <p:grpSpPr>
          <a:xfrm>
            <a:off x="2443211" y="1749088"/>
            <a:ext cx="1077318" cy="1077318"/>
            <a:chOff x="2262782" y="1446400"/>
            <a:chExt cx="1301106" cy="1301106"/>
          </a:xfrm>
        </p:grpSpPr>
        <p:sp>
          <p:nvSpPr>
            <p:cNvPr id="5" name="椭圆 4"/>
            <p:cNvSpPr/>
            <p:nvPr/>
          </p:nvSpPr>
          <p:spPr>
            <a:xfrm>
              <a:off x="2262782" y="1446400"/>
              <a:ext cx="1301106" cy="130110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KSO_Shape"/>
            <p:cNvSpPr>
              <a:spLocks/>
            </p:cNvSpPr>
            <p:nvPr/>
          </p:nvSpPr>
          <p:spPr bwMode="auto">
            <a:xfrm>
              <a:off x="2569626" y="1834674"/>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Tree>
    <p:extLst>
      <p:ext uri="{BB962C8B-B14F-4D97-AF65-F5344CB8AC3E}">
        <p14:creationId xmlns:p14="http://schemas.microsoft.com/office/powerpoint/2010/main" xmlns="" val="1414808549"/>
      </p:ext>
    </p:extLst>
  </p:cSld>
  <p:clrMapOvr>
    <a:masterClrMapping/>
  </p:clrMapOvr>
  <p:transition spd="med" advClick="0"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ppt_x</p:attrName>
                                        </p:attrNameLst>
                                      </p:cBhvr>
                                      <p:tavLst>
                                        <p:tav tm="0">
                                          <p:val>
                                            <p:strVal val="#ppt_x-#ppt_w*1.125000"/>
                                          </p:val>
                                        </p:tav>
                                        <p:tav tm="100000">
                                          <p:val>
                                            <p:strVal val="#ppt_x"/>
                                          </p:val>
                                        </p:tav>
                                      </p:tavLst>
                                    </p:anim>
                                    <p:animEffect transition="in" filter="wipe(right)">
                                      <p:cBhvr>
                                        <p:cTn id="16" dur="500"/>
                                        <p:tgtEl>
                                          <p:spTgt spid="2"/>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flipV="1">
            <a:off x="2969045" y="1857279"/>
            <a:ext cx="3628920" cy="1695603"/>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2184979" y="1415756"/>
            <a:ext cx="4562601" cy="216504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组合 8"/>
          <p:cNvGrpSpPr/>
          <p:nvPr/>
        </p:nvGrpSpPr>
        <p:grpSpPr>
          <a:xfrm>
            <a:off x="525780" y="1127760"/>
            <a:ext cx="2542193" cy="1661160"/>
            <a:chOff x="1591195" y="3531392"/>
            <a:chExt cx="1721136" cy="774463"/>
          </a:xfrm>
          <a:effectLst>
            <a:outerShdw blurRad="444500" dist="254000" dir="8100000" algn="tr" rotWithShape="0">
              <a:prstClr val="black">
                <a:alpha val="50000"/>
              </a:prstClr>
            </a:outerShdw>
          </a:effectLst>
        </p:grpSpPr>
        <p:sp>
          <p:nvSpPr>
            <p:cNvPr id="1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5" name="组合 11"/>
          <p:cNvGrpSpPr/>
          <p:nvPr/>
        </p:nvGrpSpPr>
        <p:grpSpPr>
          <a:xfrm>
            <a:off x="1158240" y="3240851"/>
            <a:ext cx="2080260" cy="1072068"/>
            <a:chOff x="1591195" y="3359987"/>
            <a:chExt cx="1721136" cy="945868"/>
          </a:xfrm>
          <a:effectLst>
            <a:outerShdw blurRad="444500" dist="254000" dir="8100000" algn="tr" rotWithShape="0">
              <a:prstClr val="black">
                <a:alpha val="50000"/>
              </a:prstClr>
            </a:outerShdw>
          </a:effectLst>
        </p:grpSpPr>
        <p:sp>
          <p:nvSpPr>
            <p:cNvPr id="1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圆角矩形 100"/>
            <p:cNvSpPr/>
            <p:nvPr/>
          </p:nvSpPr>
          <p:spPr>
            <a:xfrm>
              <a:off x="1612670" y="3359987"/>
              <a:ext cx="1678187" cy="905529"/>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6" name="组合 14"/>
          <p:cNvGrpSpPr/>
          <p:nvPr/>
        </p:nvGrpSpPr>
        <p:grpSpPr>
          <a:xfrm>
            <a:off x="6610972" y="1074624"/>
            <a:ext cx="2014867" cy="1539036"/>
            <a:chOff x="1591195" y="3531392"/>
            <a:chExt cx="1721136" cy="774463"/>
          </a:xfrm>
          <a:effectLst>
            <a:outerShdw blurRad="444500" dist="254000" dir="8100000" algn="tr" rotWithShape="0">
              <a:prstClr val="black">
                <a:alpha val="50000"/>
              </a:prstClr>
            </a:outerShdw>
          </a:effectLst>
        </p:grpSpPr>
        <p:sp>
          <p:nvSpPr>
            <p:cNvPr id="16"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9" name="组合 17"/>
          <p:cNvGrpSpPr/>
          <p:nvPr/>
        </p:nvGrpSpPr>
        <p:grpSpPr>
          <a:xfrm>
            <a:off x="6462896" y="3381993"/>
            <a:ext cx="2223903" cy="1319547"/>
            <a:chOff x="1591195" y="3531392"/>
            <a:chExt cx="1721136" cy="774463"/>
          </a:xfrm>
          <a:effectLst>
            <a:outerShdw blurRad="444500" dist="254000" dir="8100000" algn="tr" rotWithShape="0">
              <a:prstClr val="black">
                <a:alpha val="50000"/>
              </a:prstClr>
            </a:outerShdw>
          </a:effectLst>
        </p:grpSpPr>
        <p:sp>
          <p:nvSpPr>
            <p:cNvPr id="1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5" name="TextBox 24"/>
          <p:cNvSpPr txBox="1"/>
          <p:nvPr/>
        </p:nvSpPr>
        <p:spPr>
          <a:xfrm>
            <a:off x="525056" y="1414666"/>
            <a:ext cx="2210524" cy="1323439"/>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（一）吸食毒品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吸食注射毒品的，依法给予治安处罚；主动到公安机关登记或到有资质的医疗机构接受戒毒治疗的，不予处罚；吸食成瘾的，公安机关责令进行社区戒毒，其中毒瘾严重或在社区戒毒期间吸毒的，公安机关直接作出强制隔离戒毒决定。</a:t>
            </a:r>
            <a:endParaRPr lang="zh-CN" altLang="en-US" sz="1000" b="1" dirty="0">
              <a:latin typeface="Arial" charset="0"/>
              <a:ea typeface="微软雅黑" pitchFamily="34" charset="-122"/>
            </a:endParaRPr>
          </a:p>
        </p:txBody>
      </p:sp>
      <p:sp>
        <p:nvSpPr>
          <p:cNvPr id="26" name="TextBox 25"/>
          <p:cNvSpPr txBox="1"/>
          <p:nvPr/>
        </p:nvSpPr>
        <p:spPr>
          <a:xfrm>
            <a:off x="6713572" y="1441804"/>
            <a:ext cx="1828448" cy="1169551"/>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（四）种植毒品原植物</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zh-CN" altLang="en-US" sz="1000" dirty="0" smtClean="0">
                <a:latin typeface="Arial" charset="0"/>
                <a:ea typeface="微软雅黑" pitchFamily="34" charset="-122"/>
              </a:rPr>
              <a:t>        </a:t>
            </a:r>
            <a:r>
              <a:rPr lang="zh-CN" altLang="en-US" sz="1000" b="1" dirty="0" smtClean="0">
                <a:latin typeface="Arial" charset="0"/>
                <a:ea typeface="微软雅黑" pitchFamily="34" charset="-122"/>
              </a:rPr>
              <a:t>一律依法铲除。还要依据非法种植的数量，有的予以行政拘留，有的处有期徒刑、拘役或者管制，并处罚金。在收获前自动铲除的，可免予处罚。</a:t>
            </a:r>
            <a:endParaRPr lang="zh-CN" altLang="en-US" sz="1000" b="1" dirty="0">
              <a:latin typeface="Arial" charset="0"/>
              <a:ea typeface="微软雅黑" pitchFamily="34" charset="-122"/>
            </a:endParaRPr>
          </a:p>
        </p:txBody>
      </p:sp>
      <p:sp>
        <p:nvSpPr>
          <p:cNvPr id="27" name="TextBox 26"/>
          <p:cNvSpPr txBox="1"/>
          <p:nvPr/>
        </p:nvSpPr>
        <p:spPr>
          <a:xfrm>
            <a:off x="1163236" y="3326902"/>
            <a:ext cx="1922864" cy="1015663"/>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（二）容留吸毒</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dirty="0" smtClean="0">
                <a:latin typeface="Arial" charset="0"/>
                <a:ea typeface="微软雅黑" pitchFamily="34" charset="-122"/>
              </a:rPr>
              <a:t>       </a:t>
            </a:r>
            <a:r>
              <a:rPr lang="zh-CN" altLang="en-US" sz="1000" b="1" dirty="0" smtClean="0">
                <a:latin typeface="Arial" charset="0"/>
                <a:ea typeface="微软雅黑" pitchFamily="34" charset="-122"/>
              </a:rPr>
              <a:t>依据情节轻重，处以</a:t>
            </a:r>
            <a:r>
              <a:rPr lang="en-US" altLang="zh-CN" sz="1000" b="1" dirty="0" smtClean="0">
                <a:latin typeface="Arial" charset="0"/>
                <a:ea typeface="微软雅黑" pitchFamily="34" charset="-122"/>
              </a:rPr>
              <a:t>5</a:t>
            </a:r>
            <a:r>
              <a:rPr lang="zh-CN" altLang="en-US" sz="1000" b="1" dirty="0" smtClean="0">
                <a:latin typeface="Arial" charset="0"/>
                <a:ea typeface="微软雅黑" pitchFamily="34" charset="-122"/>
              </a:rPr>
              <a:t>日以下拘留直至</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年以下有期徒刑、拘役或管制，并处罚金</a:t>
            </a:r>
            <a:r>
              <a:rPr lang="en-US" altLang="zh-CN" sz="1000" b="1" dirty="0" smtClean="0">
                <a:latin typeface="Arial" charset="0"/>
                <a:ea typeface="微软雅黑" pitchFamily="34" charset="-122"/>
              </a:rPr>
              <a:t>500</a:t>
            </a:r>
            <a:r>
              <a:rPr lang="zh-CN" altLang="en-US" sz="1000" b="1" dirty="0" smtClean="0">
                <a:latin typeface="Arial" charset="0"/>
                <a:ea typeface="微软雅黑" pitchFamily="34" charset="-122"/>
              </a:rPr>
              <a:t>－</a:t>
            </a:r>
            <a:r>
              <a:rPr lang="en-US" altLang="zh-CN" sz="1000" b="1" dirty="0" smtClean="0">
                <a:latin typeface="Arial" charset="0"/>
                <a:ea typeface="微软雅黑" pitchFamily="34" charset="-122"/>
              </a:rPr>
              <a:t>3000</a:t>
            </a:r>
            <a:r>
              <a:rPr lang="zh-CN" altLang="en-US" sz="1000" b="1" dirty="0" smtClean="0">
                <a:latin typeface="Arial" charset="0"/>
                <a:ea typeface="微软雅黑" pitchFamily="34" charset="-122"/>
              </a:rPr>
              <a:t>元。</a:t>
            </a:r>
            <a:endParaRPr lang="zh-CN" altLang="en-US" sz="1000" b="1" dirty="0">
              <a:latin typeface="Arial" charset="0"/>
              <a:ea typeface="微软雅黑" pitchFamily="34" charset="-122"/>
            </a:endParaRPr>
          </a:p>
        </p:txBody>
      </p:sp>
      <p:sp>
        <p:nvSpPr>
          <p:cNvPr id="28" name="TextBox 27"/>
          <p:cNvSpPr txBox="1"/>
          <p:nvPr/>
        </p:nvSpPr>
        <p:spPr>
          <a:xfrm>
            <a:off x="6485364" y="3777053"/>
            <a:ext cx="2125236" cy="861774"/>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（三）强迫、引诱、教唆、欺骗他人吸食注射毒品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zh-CN" altLang="en-US" sz="1000" dirty="0" smtClean="0">
                <a:latin typeface="Arial" charset="0"/>
                <a:ea typeface="微软雅黑" pitchFamily="34" charset="-122"/>
              </a:rPr>
              <a:t>       </a:t>
            </a:r>
            <a:r>
              <a:rPr lang="zh-CN" altLang="en-US" sz="1000" b="1" dirty="0" smtClean="0">
                <a:latin typeface="Arial" charset="0"/>
                <a:ea typeface="微软雅黑" pitchFamily="34" charset="-122"/>
              </a:rPr>
              <a:t>依据情节轻重，处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年以下有期徒刑、拘役或者管制，直至</a:t>
            </a:r>
            <a:r>
              <a:rPr lang="en-US" altLang="zh-CN" sz="1000" b="1" dirty="0" smtClean="0">
                <a:latin typeface="Arial" charset="0"/>
                <a:ea typeface="微软雅黑" pitchFamily="34" charset="-122"/>
              </a:rPr>
              <a:t>10</a:t>
            </a:r>
            <a:r>
              <a:rPr lang="zh-CN" altLang="en-US" sz="1000" b="1" dirty="0" smtClean="0">
                <a:latin typeface="Arial" charset="0"/>
                <a:ea typeface="微软雅黑" pitchFamily="34" charset="-122"/>
              </a:rPr>
              <a:t>年以下有期徒刑，并处罚金。</a:t>
            </a:r>
            <a:endParaRPr lang="zh-CN" altLang="en-US" sz="1000" b="1" dirty="0">
              <a:latin typeface="Arial" charset="0"/>
              <a:ea typeface="微软雅黑" pitchFamily="34" charset="-122"/>
            </a:endParaRPr>
          </a:p>
        </p:txBody>
      </p:sp>
      <p:grpSp>
        <p:nvGrpSpPr>
          <p:cNvPr id="12" name="组合 42"/>
          <p:cNvGrpSpPr/>
          <p:nvPr/>
        </p:nvGrpSpPr>
        <p:grpSpPr>
          <a:xfrm>
            <a:off x="3746633" y="1810030"/>
            <a:ext cx="1382075" cy="1382075"/>
            <a:chOff x="3746633" y="1810030"/>
            <a:chExt cx="1382075" cy="1382075"/>
          </a:xfrm>
        </p:grpSpPr>
        <p:grpSp>
          <p:nvGrpSpPr>
            <p:cNvPr id="15" name="组合 4"/>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椭圆 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1" name="TextBox 30"/>
            <p:cNvSpPr txBox="1"/>
            <p:nvPr/>
          </p:nvSpPr>
          <p:spPr>
            <a:xfrm>
              <a:off x="3802862" y="2397335"/>
              <a:ext cx="1325398" cy="492443"/>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sz="1600" b="1" dirty="0" smtClean="0">
                  <a:solidFill>
                    <a:srgbClr val="C00000"/>
                  </a:solidFill>
                  <a:latin typeface="微软雅黑" pitchFamily="34" charset="-122"/>
                  <a:ea typeface="微软雅黑" pitchFamily="34" charset="-122"/>
                </a:rPr>
                <a:t>涉毒案件人员</a:t>
              </a:r>
              <a:r>
                <a:rPr kumimoji="0" lang="zh-CN" altLang="en-US"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法律责任</a:t>
              </a:r>
            </a:p>
          </p:txBody>
        </p:sp>
      </p:grpSp>
      <p:sp>
        <p:nvSpPr>
          <p:cNvPr id="36" name="椭圆 35"/>
          <p:cNvSpPr/>
          <p:nvPr/>
        </p:nvSpPr>
        <p:spPr>
          <a:xfrm>
            <a:off x="2693267" y="1563183"/>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7" name="椭圆 36"/>
          <p:cNvSpPr/>
          <p:nvPr/>
        </p:nvSpPr>
        <p:spPr>
          <a:xfrm>
            <a:off x="2523727" y="3207487"/>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8" name="椭圆 37"/>
          <p:cNvSpPr/>
          <p:nvPr/>
        </p:nvSpPr>
        <p:spPr>
          <a:xfrm>
            <a:off x="6469368" y="3343847"/>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9" name="椭圆 38"/>
          <p:cNvSpPr/>
          <p:nvPr/>
        </p:nvSpPr>
        <p:spPr>
          <a:xfrm>
            <a:off x="6696452" y="1074822"/>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4</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pic>
        <p:nvPicPr>
          <p:cNvPr id="41" name="Picture 2" descr="C:\Users\Administrator\Desktop\警察.jpg"/>
          <p:cNvPicPr>
            <a:picLocks noChangeAspect="1" noChangeArrowheads="1"/>
          </p:cNvPicPr>
          <p:nvPr/>
        </p:nvPicPr>
        <p:blipFill>
          <a:blip r:embed="rId3" cstate="print">
            <a:clrChange>
              <a:clrFrom>
                <a:srgbClr val="FFFFFF"/>
              </a:clrFrom>
              <a:clrTo>
                <a:srgbClr val="FFFFFF">
                  <a:alpha val="0"/>
                </a:srgbClr>
              </a:clrTo>
            </a:clrChange>
          </a:blip>
          <a:srcRect r="48830" b="8327"/>
          <a:stretch>
            <a:fillRect/>
          </a:stretch>
        </p:blipFill>
        <p:spPr bwMode="auto">
          <a:xfrm>
            <a:off x="3909060" y="500380"/>
            <a:ext cx="952621" cy="1701800"/>
          </a:xfrm>
          <a:prstGeom prst="rect">
            <a:avLst/>
          </a:prstGeom>
          <a:noFill/>
        </p:spPr>
      </p:pic>
    </p:spTree>
    <p:extLst>
      <p:ext uri="{BB962C8B-B14F-4D97-AF65-F5344CB8AC3E}">
        <p14:creationId xmlns:p14="http://schemas.microsoft.com/office/powerpoint/2010/main" xmlns="" val="2246674390"/>
      </p:ext>
    </p:extLst>
  </p:cSld>
  <p:clrMapOvr>
    <a:masterClrMapping/>
  </p:clrMapOvr>
  <p:transition spd="med" advClick="0" advTm="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Vertical)">
                                      <p:cBhvr>
                                        <p:cTn id="13" dur="500"/>
                                        <p:tgtEl>
                                          <p:spTgt spid="2"/>
                                        </p:tgtEl>
                                      </p:cBhvr>
                                    </p:animEffect>
                                  </p:childTnLst>
                                </p:cTn>
                              </p:par>
                              <p:par>
                                <p:cTn id="14" presetID="53" presetClass="entr" presetSubtype="16" fill="hold" nodeType="withEffect">
                                  <p:stCondLst>
                                    <p:cond delay="30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par>
                                <p:cTn id="19" presetID="53" presetClass="entr" presetSubtype="16" fill="hold" nodeType="withEffect">
                                  <p:stCondLst>
                                    <p:cond delay="3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p:tgtEl>
                                          <p:spTgt spid="28"/>
                                        </p:tgtEl>
                                        <p:attrNameLst>
                                          <p:attrName>ppt_y</p:attrName>
                                        </p:attrNameLst>
                                      </p:cBhvr>
                                      <p:tavLst>
                                        <p:tav tm="0">
                                          <p:val>
                                            <p:strVal val="#ppt_y+#ppt_h*1.125000"/>
                                          </p:val>
                                        </p:tav>
                                        <p:tav tm="100000">
                                          <p:val>
                                            <p:strVal val="#ppt_y"/>
                                          </p:val>
                                        </p:tav>
                                      </p:tavLst>
                                    </p:anim>
                                    <p:animEffect transition="in" filter="wipe(up)">
                                      <p:cBhvr>
                                        <p:cTn id="27" dur="500"/>
                                        <p:tgtEl>
                                          <p:spTgt spid="28"/>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p:tgtEl>
                                          <p:spTgt spid="25"/>
                                        </p:tgtEl>
                                        <p:attrNameLst>
                                          <p:attrName>ppt_y</p:attrName>
                                        </p:attrNameLst>
                                      </p:cBhvr>
                                      <p:tavLst>
                                        <p:tav tm="0">
                                          <p:val>
                                            <p:strVal val="#ppt_y+#ppt_h*1.125000"/>
                                          </p:val>
                                        </p:tav>
                                        <p:tav tm="100000">
                                          <p:val>
                                            <p:strVal val="#ppt_y"/>
                                          </p:val>
                                        </p:tav>
                                      </p:tavLst>
                                    </p:anim>
                                    <p:animEffect transition="in" filter="wipe(up)">
                                      <p:cBhvr>
                                        <p:cTn id="31" dur="500"/>
                                        <p:tgtEl>
                                          <p:spTgt spid="25"/>
                                        </p:tgtEl>
                                      </p:cBhvr>
                                    </p:animEffect>
                                  </p:childTnLst>
                                </p:cTn>
                              </p:par>
                            </p:childTnLst>
                          </p:cTn>
                        </p:par>
                        <p:par>
                          <p:cTn id="32" fill="hold">
                            <p:stCondLst>
                              <p:cond delay="1800"/>
                            </p:stCondLst>
                            <p:childTnLst>
                              <p:par>
                                <p:cTn id="33" presetID="16" presetClass="entr" presetSubtype="37"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barn(outVertical)">
                                      <p:cBhvr>
                                        <p:cTn id="35" dur="500"/>
                                        <p:tgtEl>
                                          <p:spTgt spid="3"/>
                                        </p:tgtEl>
                                      </p:cBhvr>
                                    </p:animEffect>
                                  </p:childTnLst>
                                </p:cTn>
                              </p:par>
                              <p:par>
                                <p:cTn id="36" presetID="53" presetClass="entr" presetSubtype="16" fill="hold" nodeType="withEffect">
                                  <p:stCondLst>
                                    <p:cond delay="30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par>
                                <p:cTn id="41" presetID="53" presetClass="entr" presetSubtype="16" fill="hold" nodeType="withEffect">
                                  <p:stCondLst>
                                    <p:cond delay="30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2600"/>
                            </p:stCondLst>
                            <p:childTnLst>
                              <p:par>
                                <p:cTn id="47" presetID="12" presetClass="entr" presetSubtype="4"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p:tgtEl>
                                          <p:spTgt spid="27"/>
                                        </p:tgtEl>
                                        <p:attrNameLst>
                                          <p:attrName>ppt_y</p:attrName>
                                        </p:attrNameLst>
                                      </p:cBhvr>
                                      <p:tavLst>
                                        <p:tav tm="0">
                                          <p:val>
                                            <p:strVal val="#ppt_y+#ppt_h*1.125000"/>
                                          </p:val>
                                        </p:tav>
                                        <p:tav tm="100000">
                                          <p:val>
                                            <p:strVal val="#ppt_y"/>
                                          </p:val>
                                        </p:tav>
                                      </p:tavLst>
                                    </p:anim>
                                    <p:animEffect transition="in" filter="wipe(up)">
                                      <p:cBhvr>
                                        <p:cTn id="50" dur="500"/>
                                        <p:tgtEl>
                                          <p:spTgt spid="27"/>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p:tgtEl>
                                          <p:spTgt spid="26"/>
                                        </p:tgtEl>
                                        <p:attrNameLst>
                                          <p:attrName>ppt_y</p:attrName>
                                        </p:attrNameLst>
                                      </p:cBhvr>
                                      <p:tavLst>
                                        <p:tav tm="0">
                                          <p:val>
                                            <p:strVal val="#ppt_y+#ppt_h*1.125000"/>
                                          </p:val>
                                        </p:tav>
                                        <p:tav tm="100000">
                                          <p:val>
                                            <p:strVal val="#ppt_y"/>
                                          </p:val>
                                        </p:tav>
                                      </p:tavLst>
                                    </p:anim>
                                    <p:animEffect transition="in" filter="wipe(up)">
                                      <p:cBhvr>
                                        <p:cTn id="54" dur="500"/>
                                        <p:tgtEl>
                                          <p:spTgt spid="26"/>
                                        </p:tgtEl>
                                      </p:cBhvr>
                                    </p:animEffect>
                                  </p:childTnLst>
                                </p:cTn>
                              </p:par>
                            </p:childTnLst>
                          </p:cTn>
                        </p:par>
                        <p:par>
                          <p:cTn id="55" fill="hold">
                            <p:stCondLst>
                              <p:cond delay="3100"/>
                            </p:stCondLst>
                            <p:childTnLst>
                              <p:par>
                                <p:cTn id="56" presetID="53" presetClass="entr" presetSubtype="16"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500" fill="hold"/>
                                        <p:tgtEl>
                                          <p:spTgt spid="36"/>
                                        </p:tgtEl>
                                        <p:attrNameLst>
                                          <p:attrName>ppt_w</p:attrName>
                                        </p:attrNameLst>
                                      </p:cBhvr>
                                      <p:tavLst>
                                        <p:tav tm="0">
                                          <p:val>
                                            <p:fltVal val="0"/>
                                          </p:val>
                                        </p:tav>
                                        <p:tav tm="100000">
                                          <p:val>
                                            <p:strVal val="#ppt_w"/>
                                          </p:val>
                                        </p:tav>
                                      </p:tavLst>
                                    </p:anim>
                                    <p:anim calcmode="lin" valueType="num">
                                      <p:cBhvr>
                                        <p:cTn id="59" dur="500" fill="hold"/>
                                        <p:tgtEl>
                                          <p:spTgt spid="36"/>
                                        </p:tgtEl>
                                        <p:attrNameLst>
                                          <p:attrName>ppt_h</p:attrName>
                                        </p:attrNameLst>
                                      </p:cBhvr>
                                      <p:tavLst>
                                        <p:tav tm="0">
                                          <p:val>
                                            <p:fltVal val="0"/>
                                          </p:val>
                                        </p:tav>
                                        <p:tav tm="100000">
                                          <p:val>
                                            <p:strVal val="#ppt_h"/>
                                          </p:val>
                                        </p:tav>
                                      </p:tavLst>
                                    </p:anim>
                                    <p:animEffect transition="in" filter="fade">
                                      <p:cBhvr>
                                        <p:cTn id="60" dur="500"/>
                                        <p:tgtEl>
                                          <p:spTgt spid="36"/>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500" fill="hold"/>
                                        <p:tgtEl>
                                          <p:spTgt spid="37"/>
                                        </p:tgtEl>
                                        <p:attrNameLst>
                                          <p:attrName>ppt_w</p:attrName>
                                        </p:attrNameLst>
                                      </p:cBhvr>
                                      <p:tavLst>
                                        <p:tav tm="0">
                                          <p:val>
                                            <p:fltVal val="0"/>
                                          </p:val>
                                        </p:tav>
                                        <p:tav tm="100000">
                                          <p:val>
                                            <p:strVal val="#ppt_w"/>
                                          </p:val>
                                        </p:tav>
                                      </p:tavLst>
                                    </p:anim>
                                    <p:anim calcmode="lin" valueType="num">
                                      <p:cBhvr>
                                        <p:cTn id="64" dur="500" fill="hold"/>
                                        <p:tgtEl>
                                          <p:spTgt spid="37"/>
                                        </p:tgtEl>
                                        <p:attrNameLst>
                                          <p:attrName>ppt_h</p:attrName>
                                        </p:attrNameLst>
                                      </p:cBhvr>
                                      <p:tavLst>
                                        <p:tav tm="0">
                                          <p:val>
                                            <p:fltVal val="0"/>
                                          </p:val>
                                        </p:tav>
                                        <p:tav tm="100000">
                                          <p:val>
                                            <p:strVal val="#ppt_h"/>
                                          </p:val>
                                        </p:tav>
                                      </p:tavLst>
                                    </p:anim>
                                    <p:animEffect transition="in" filter="fade">
                                      <p:cBhvr>
                                        <p:cTn id="65" dur="500"/>
                                        <p:tgtEl>
                                          <p:spTgt spid="3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500" fill="hold"/>
                                        <p:tgtEl>
                                          <p:spTgt spid="38"/>
                                        </p:tgtEl>
                                        <p:attrNameLst>
                                          <p:attrName>ppt_w</p:attrName>
                                        </p:attrNameLst>
                                      </p:cBhvr>
                                      <p:tavLst>
                                        <p:tav tm="0">
                                          <p:val>
                                            <p:fltVal val="0"/>
                                          </p:val>
                                        </p:tav>
                                        <p:tav tm="100000">
                                          <p:val>
                                            <p:strVal val="#ppt_w"/>
                                          </p:val>
                                        </p:tav>
                                      </p:tavLst>
                                    </p:anim>
                                    <p:anim calcmode="lin" valueType="num">
                                      <p:cBhvr>
                                        <p:cTn id="69" dur="500" fill="hold"/>
                                        <p:tgtEl>
                                          <p:spTgt spid="38"/>
                                        </p:tgtEl>
                                        <p:attrNameLst>
                                          <p:attrName>ppt_h</p:attrName>
                                        </p:attrNameLst>
                                      </p:cBhvr>
                                      <p:tavLst>
                                        <p:tav tm="0">
                                          <p:val>
                                            <p:fltVal val="0"/>
                                          </p:val>
                                        </p:tav>
                                        <p:tav tm="100000">
                                          <p:val>
                                            <p:strVal val="#ppt_h"/>
                                          </p:val>
                                        </p:tav>
                                      </p:tavLst>
                                    </p:anim>
                                    <p:animEffect transition="in" filter="fade">
                                      <p:cBhvr>
                                        <p:cTn id="70" dur="500"/>
                                        <p:tgtEl>
                                          <p:spTgt spid="3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p:cTn id="73" dur="500" fill="hold"/>
                                        <p:tgtEl>
                                          <p:spTgt spid="39"/>
                                        </p:tgtEl>
                                        <p:attrNameLst>
                                          <p:attrName>ppt_w</p:attrName>
                                        </p:attrNameLst>
                                      </p:cBhvr>
                                      <p:tavLst>
                                        <p:tav tm="0">
                                          <p:val>
                                            <p:fltVal val="0"/>
                                          </p:val>
                                        </p:tav>
                                        <p:tav tm="100000">
                                          <p:val>
                                            <p:strVal val="#ppt_w"/>
                                          </p:val>
                                        </p:tav>
                                      </p:tavLst>
                                    </p:anim>
                                    <p:anim calcmode="lin" valueType="num">
                                      <p:cBhvr>
                                        <p:cTn id="74" dur="500" fill="hold"/>
                                        <p:tgtEl>
                                          <p:spTgt spid="39"/>
                                        </p:tgtEl>
                                        <p:attrNameLst>
                                          <p:attrName>ppt_h</p:attrName>
                                        </p:attrNameLst>
                                      </p:cBhvr>
                                      <p:tavLst>
                                        <p:tav tm="0">
                                          <p:val>
                                            <p:fltVal val="0"/>
                                          </p:val>
                                        </p:tav>
                                        <p:tav tm="100000">
                                          <p:val>
                                            <p:strVal val="#ppt_h"/>
                                          </p:val>
                                        </p:tav>
                                      </p:tavLst>
                                    </p:anim>
                                    <p:animEffect transition="in" filter="fade">
                                      <p:cBhvr>
                                        <p:cTn id="7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6" grpId="0" animBg="1"/>
      <p:bldP spid="37" grpId="0" animBg="1"/>
      <p:bldP spid="38" grpId="0" animBg="1"/>
      <p:bldP spid="3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H="1" flipV="1">
            <a:off x="2969045" y="1857279"/>
            <a:ext cx="3628920" cy="1695603"/>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2184979" y="1415756"/>
            <a:ext cx="4562601" cy="216504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组合 8"/>
          <p:cNvGrpSpPr/>
          <p:nvPr/>
        </p:nvGrpSpPr>
        <p:grpSpPr>
          <a:xfrm>
            <a:off x="960120" y="982980"/>
            <a:ext cx="2275493" cy="1165859"/>
            <a:chOff x="1591195" y="3531392"/>
            <a:chExt cx="1721136" cy="774463"/>
          </a:xfrm>
          <a:effectLst>
            <a:outerShdw blurRad="444500" dist="254000" dir="8100000" algn="tr" rotWithShape="0">
              <a:prstClr val="black">
                <a:alpha val="50000"/>
              </a:prstClr>
            </a:outerShdw>
          </a:effectLst>
        </p:grpSpPr>
        <p:sp>
          <p:nvSpPr>
            <p:cNvPr id="1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5" name="组合 11"/>
          <p:cNvGrpSpPr/>
          <p:nvPr/>
        </p:nvGrpSpPr>
        <p:grpSpPr>
          <a:xfrm>
            <a:off x="754380" y="2964181"/>
            <a:ext cx="2104988" cy="1036320"/>
            <a:chOff x="1591195" y="3531392"/>
            <a:chExt cx="1721136" cy="774463"/>
          </a:xfrm>
          <a:effectLst>
            <a:outerShdw blurRad="444500" dist="254000" dir="8100000" algn="tr" rotWithShape="0">
              <a:prstClr val="black">
                <a:alpha val="50000"/>
              </a:prstClr>
            </a:outerShdw>
          </a:effectLst>
        </p:grpSpPr>
        <p:sp>
          <p:nvSpPr>
            <p:cNvPr id="1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6" name="组合 14"/>
          <p:cNvGrpSpPr/>
          <p:nvPr/>
        </p:nvGrpSpPr>
        <p:grpSpPr>
          <a:xfrm>
            <a:off x="6610972" y="1204164"/>
            <a:ext cx="1953907" cy="1158036"/>
            <a:chOff x="1591195" y="3531392"/>
            <a:chExt cx="1721136" cy="774463"/>
          </a:xfrm>
          <a:effectLst>
            <a:outerShdw blurRad="444500" dist="254000" dir="8100000" algn="tr" rotWithShape="0">
              <a:prstClr val="black">
                <a:alpha val="50000"/>
              </a:prstClr>
            </a:outerShdw>
          </a:effectLst>
        </p:grpSpPr>
        <p:sp>
          <p:nvSpPr>
            <p:cNvPr id="16"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9" name="组合 17"/>
          <p:cNvGrpSpPr/>
          <p:nvPr/>
        </p:nvGrpSpPr>
        <p:grpSpPr>
          <a:xfrm>
            <a:off x="6340976" y="3381993"/>
            <a:ext cx="2246764" cy="1250967"/>
            <a:chOff x="1591195" y="3531392"/>
            <a:chExt cx="1721136" cy="774463"/>
          </a:xfrm>
          <a:effectLst>
            <a:outerShdw blurRad="444500" dist="254000" dir="8100000" algn="tr" rotWithShape="0">
              <a:prstClr val="black">
                <a:alpha val="50000"/>
              </a:prstClr>
            </a:outerShdw>
          </a:effectLst>
        </p:grpSpPr>
        <p:sp>
          <p:nvSpPr>
            <p:cNvPr id="1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5" name="TextBox 24"/>
          <p:cNvSpPr txBox="1"/>
          <p:nvPr/>
        </p:nvSpPr>
        <p:spPr>
          <a:xfrm>
            <a:off x="982256" y="1102247"/>
            <a:ext cx="1898104" cy="1015663"/>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（五）制造毒品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无论数量多少，都要追究刑事责任，给予刑事处罚：根据数量，处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年以下有期徒刑、拘役、管制，直至无期徒刑、死刑，并处罚金或者没收财产。</a:t>
            </a:r>
            <a:endParaRPr lang="zh-CN" altLang="en-US" sz="1000" dirty="0">
              <a:latin typeface="Arial" charset="0"/>
              <a:ea typeface="微软雅黑" pitchFamily="34" charset="-122"/>
            </a:endParaRPr>
          </a:p>
        </p:txBody>
      </p:sp>
      <p:sp>
        <p:nvSpPr>
          <p:cNvPr id="26" name="TextBox 25"/>
          <p:cNvSpPr txBox="1"/>
          <p:nvPr/>
        </p:nvSpPr>
        <p:spPr>
          <a:xfrm>
            <a:off x="6667852" y="1518004"/>
            <a:ext cx="1874168" cy="861774"/>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（八）提供毒品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依据情节轻重，处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年以下有期徒刑、拘役或者管制，直至</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年以上</a:t>
            </a:r>
            <a:r>
              <a:rPr lang="en-US" altLang="zh-CN" sz="1000" b="1" dirty="0" smtClean="0">
                <a:latin typeface="Arial" charset="0"/>
                <a:ea typeface="微软雅黑" pitchFamily="34" charset="-122"/>
              </a:rPr>
              <a:t>10</a:t>
            </a:r>
            <a:r>
              <a:rPr lang="zh-CN" altLang="en-US" sz="1000" b="1" dirty="0" smtClean="0">
                <a:latin typeface="Arial" charset="0"/>
                <a:ea typeface="微软雅黑" pitchFamily="34" charset="-122"/>
              </a:rPr>
              <a:t>年以下有期徒刑，并处罚金。</a:t>
            </a:r>
            <a:endParaRPr lang="zh-CN" altLang="en-US" sz="1000" dirty="0">
              <a:latin typeface="Arial" charset="0"/>
              <a:ea typeface="微软雅黑" pitchFamily="34" charset="-122"/>
            </a:endParaRPr>
          </a:p>
        </p:txBody>
      </p:sp>
      <p:sp>
        <p:nvSpPr>
          <p:cNvPr id="27" name="TextBox 26"/>
          <p:cNvSpPr txBox="1"/>
          <p:nvPr/>
        </p:nvSpPr>
        <p:spPr>
          <a:xfrm>
            <a:off x="805096" y="3113542"/>
            <a:ext cx="1732364" cy="861774"/>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（六）传授制毒方法</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依据情节轻重，处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年以下有期徒刑或者拘役，直至</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年以上</a:t>
            </a:r>
            <a:r>
              <a:rPr lang="en-US" altLang="zh-CN" sz="1000" b="1" dirty="0" smtClean="0">
                <a:latin typeface="Arial" charset="0"/>
                <a:ea typeface="微软雅黑" pitchFamily="34" charset="-122"/>
              </a:rPr>
              <a:t>10</a:t>
            </a:r>
            <a:r>
              <a:rPr lang="zh-CN" altLang="en-US" sz="1000" b="1" dirty="0" smtClean="0">
                <a:latin typeface="Arial" charset="0"/>
                <a:ea typeface="微软雅黑" pitchFamily="34" charset="-122"/>
              </a:rPr>
              <a:t>年以下有期徒刑，并处罚金。</a:t>
            </a:r>
            <a:endParaRPr lang="zh-CN" altLang="en-US" sz="1000" dirty="0">
              <a:latin typeface="Arial" charset="0"/>
              <a:ea typeface="微软雅黑" pitchFamily="34" charset="-122"/>
            </a:endParaRPr>
          </a:p>
        </p:txBody>
      </p:sp>
      <p:sp>
        <p:nvSpPr>
          <p:cNvPr id="28" name="TextBox 27"/>
          <p:cNvSpPr txBox="1"/>
          <p:nvPr/>
        </p:nvSpPr>
        <p:spPr>
          <a:xfrm>
            <a:off x="6492984" y="3685612"/>
            <a:ext cx="1949976" cy="855908"/>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（七）持有毒品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依据非法持有毒品的数量，处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年以下有期徒刑、拘役或者管制，直至</a:t>
            </a:r>
            <a:r>
              <a:rPr lang="en-US" altLang="zh-CN" sz="1000" b="1" dirty="0" smtClean="0">
                <a:latin typeface="Arial" charset="0"/>
                <a:ea typeface="微软雅黑" pitchFamily="34" charset="-122"/>
              </a:rPr>
              <a:t>7</a:t>
            </a:r>
            <a:r>
              <a:rPr lang="zh-CN" altLang="en-US" sz="1000" b="1" dirty="0" smtClean="0">
                <a:latin typeface="Arial" charset="0"/>
                <a:ea typeface="微软雅黑" pitchFamily="34" charset="-122"/>
              </a:rPr>
              <a:t>年以上有期徒刑或无期徒刑，并处罚金。</a:t>
            </a:r>
            <a:endParaRPr lang="zh-CN" altLang="en-US" sz="1000" dirty="0">
              <a:latin typeface="Arial" charset="0"/>
              <a:ea typeface="微软雅黑" pitchFamily="34" charset="-122"/>
            </a:endParaRPr>
          </a:p>
        </p:txBody>
      </p:sp>
      <p:grpSp>
        <p:nvGrpSpPr>
          <p:cNvPr id="15" name="组合 4"/>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椭圆 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6" name="椭圆 35"/>
          <p:cNvSpPr/>
          <p:nvPr/>
        </p:nvSpPr>
        <p:spPr>
          <a:xfrm>
            <a:off x="2883767" y="1304103"/>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5</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7" name="椭圆 36"/>
          <p:cNvSpPr/>
          <p:nvPr/>
        </p:nvSpPr>
        <p:spPr>
          <a:xfrm>
            <a:off x="2523727" y="3207487"/>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6</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8" name="椭圆 37"/>
          <p:cNvSpPr/>
          <p:nvPr/>
        </p:nvSpPr>
        <p:spPr>
          <a:xfrm>
            <a:off x="6423648" y="3351467"/>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7</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9" name="椭圆 38"/>
          <p:cNvSpPr/>
          <p:nvPr/>
        </p:nvSpPr>
        <p:spPr>
          <a:xfrm>
            <a:off x="6681212" y="1189122"/>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8</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5" name="TextBox 44"/>
          <p:cNvSpPr txBox="1"/>
          <p:nvPr/>
        </p:nvSpPr>
        <p:spPr>
          <a:xfrm>
            <a:off x="3795242" y="2305895"/>
            <a:ext cx="1325398" cy="492443"/>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sz="1600" b="1" dirty="0" smtClean="0">
                <a:solidFill>
                  <a:srgbClr val="C00000"/>
                </a:solidFill>
                <a:latin typeface="微软雅黑" pitchFamily="34" charset="-122"/>
                <a:ea typeface="微软雅黑" pitchFamily="34" charset="-122"/>
              </a:rPr>
              <a:t>涉毒案件人员</a:t>
            </a:r>
            <a:r>
              <a:rPr kumimoji="0" lang="zh-CN" altLang="en-US"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法律责任</a:t>
            </a:r>
          </a:p>
        </p:txBody>
      </p:sp>
      <p:pic>
        <p:nvPicPr>
          <p:cNvPr id="46" name="Picture 2" descr="C:\Users\Administrator\Desktop\u=2714126202,1675834799&amp;fm=26&amp;gp=0.jpg"/>
          <p:cNvPicPr>
            <a:picLocks noChangeAspect="1" noChangeArrowheads="1"/>
          </p:cNvPicPr>
          <p:nvPr/>
        </p:nvPicPr>
        <p:blipFill>
          <a:blip r:embed="rId3" cstate="print">
            <a:clrChange>
              <a:clrFrom>
                <a:srgbClr val="FFFFFF"/>
              </a:clrFrom>
              <a:clrTo>
                <a:srgbClr val="FFFFFF">
                  <a:alpha val="0"/>
                </a:srgbClr>
              </a:clrTo>
            </a:clrChange>
          </a:blip>
          <a:srcRect r="1810" b="1845"/>
          <a:stretch>
            <a:fillRect/>
          </a:stretch>
        </p:blipFill>
        <p:spPr bwMode="auto">
          <a:xfrm>
            <a:off x="3450273" y="3313431"/>
            <a:ext cx="2066607" cy="1395729"/>
          </a:xfrm>
          <a:prstGeom prst="rect">
            <a:avLst/>
          </a:prstGeom>
          <a:noFill/>
        </p:spPr>
      </p:pic>
    </p:spTree>
    <p:extLst>
      <p:ext uri="{BB962C8B-B14F-4D97-AF65-F5344CB8AC3E}">
        <p14:creationId xmlns:p14="http://schemas.microsoft.com/office/powerpoint/2010/main" xmlns="" val="2246674390"/>
      </p:ext>
    </p:extLst>
  </p:cSld>
  <p:clrMapOvr>
    <a:masterClrMapping/>
  </p:clrMapOvr>
  <p:transition spd="med" advClick="0" advTm="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53" presetClass="entr" presetSubtype="16" fill="hold" nodeType="withEffect">
                                  <p:stCondLst>
                                    <p:cond delay="30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par>
                                <p:cTn id="13" presetID="53" presetClass="entr" presetSubtype="16" fill="hold" nodeType="withEffect">
                                  <p:stCondLst>
                                    <p:cond delay="30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p:tgtEl>
                                          <p:spTgt spid="28"/>
                                        </p:tgtEl>
                                        <p:attrNameLst>
                                          <p:attrName>ppt_y</p:attrName>
                                        </p:attrNameLst>
                                      </p:cBhvr>
                                      <p:tavLst>
                                        <p:tav tm="0">
                                          <p:val>
                                            <p:strVal val="#ppt_y+#ppt_h*1.125000"/>
                                          </p:val>
                                        </p:tav>
                                        <p:tav tm="100000">
                                          <p:val>
                                            <p:strVal val="#ppt_y"/>
                                          </p:val>
                                        </p:tav>
                                      </p:tavLst>
                                    </p:anim>
                                    <p:animEffect transition="in" filter="wipe(up)">
                                      <p:cBhvr>
                                        <p:cTn id="21" dur="500"/>
                                        <p:tgtEl>
                                          <p:spTgt spid="28"/>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p:tgtEl>
                                          <p:spTgt spid="25"/>
                                        </p:tgtEl>
                                        <p:attrNameLst>
                                          <p:attrName>ppt_y</p:attrName>
                                        </p:attrNameLst>
                                      </p:cBhvr>
                                      <p:tavLst>
                                        <p:tav tm="0">
                                          <p:val>
                                            <p:strVal val="#ppt_y+#ppt_h*1.125000"/>
                                          </p:val>
                                        </p:tav>
                                        <p:tav tm="100000">
                                          <p:val>
                                            <p:strVal val="#ppt_y"/>
                                          </p:val>
                                        </p:tav>
                                      </p:tavLst>
                                    </p:anim>
                                    <p:animEffect transition="in" filter="wipe(up)">
                                      <p:cBhvr>
                                        <p:cTn id="25" dur="500"/>
                                        <p:tgtEl>
                                          <p:spTgt spid="25"/>
                                        </p:tgtEl>
                                      </p:cBhvr>
                                    </p:animEffect>
                                  </p:childTnLst>
                                </p:cTn>
                              </p:par>
                            </p:childTnLst>
                          </p:cTn>
                        </p:par>
                        <p:par>
                          <p:cTn id="26" fill="hold">
                            <p:stCondLst>
                              <p:cond delay="800"/>
                            </p:stCondLst>
                            <p:childTnLst>
                              <p:par>
                                <p:cTn id="27" presetID="16" presetClass="entr" presetSubtype="37"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barn(outVertical)">
                                      <p:cBhvr>
                                        <p:cTn id="29" dur="500"/>
                                        <p:tgtEl>
                                          <p:spTgt spid="3"/>
                                        </p:tgtEl>
                                      </p:cBhvr>
                                    </p:animEffect>
                                  </p:childTnLst>
                                </p:cTn>
                              </p:par>
                              <p:par>
                                <p:cTn id="30" presetID="53" presetClass="entr" presetSubtype="16" fill="hold" nodeType="withEffect">
                                  <p:stCondLst>
                                    <p:cond delay="30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nodeType="withEffect">
                                  <p:stCondLst>
                                    <p:cond delay="30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p:stCondLst>
                              <p:cond delay="1600"/>
                            </p:stCondLst>
                            <p:childTnLst>
                              <p:par>
                                <p:cTn id="41" presetID="1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p:tgtEl>
                                          <p:spTgt spid="27"/>
                                        </p:tgtEl>
                                        <p:attrNameLst>
                                          <p:attrName>ppt_y</p:attrName>
                                        </p:attrNameLst>
                                      </p:cBhvr>
                                      <p:tavLst>
                                        <p:tav tm="0">
                                          <p:val>
                                            <p:strVal val="#ppt_y+#ppt_h*1.125000"/>
                                          </p:val>
                                        </p:tav>
                                        <p:tav tm="100000">
                                          <p:val>
                                            <p:strVal val="#ppt_y"/>
                                          </p:val>
                                        </p:tav>
                                      </p:tavLst>
                                    </p:anim>
                                    <p:animEffect transition="in" filter="wipe(up)">
                                      <p:cBhvr>
                                        <p:cTn id="44" dur="500"/>
                                        <p:tgtEl>
                                          <p:spTgt spid="27"/>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p:tgtEl>
                                          <p:spTgt spid="26"/>
                                        </p:tgtEl>
                                        <p:attrNameLst>
                                          <p:attrName>ppt_y</p:attrName>
                                        </p:attrNameLst>
                                      </p:cBhvr>
                                      <p:tavLst>
                                        <p:tav tm="0">
                                          <p:val>
                                            <p:strVal val="#ppt_y+#ppt_h*1.125000"/>
                                          </p:val>
                                        </p:tav>
                                        <p:tav tm="100000">
                                          <p:val>
                                            <p:strVal val="#ppt_y"/>
                                          </p:val>
                                        </p:tav>
                                      </p:tavLst>
                                    </p:anim>
                                    <p:animEffect transition="in" filter="wipe(up)">
                                      <p:cBhvr>
                                        <p:cTn id="48" dur="500"/>
                                        <p:tgtEl>
                                          <p:spTgt spid="26"/>
                                        </p:tgtEl>
                                      </p:cBhvr>
                                    </p:animEffect>
                                  </p:childTnLst>
                                </p:cTn>
                              </p:par>
                            </p:childTnLst>
                          </p:cTn>
                        </p:par>
                        <p:par>
                          <p:cTn id="49" fill="hold">
                            <p:stCondLst>
                              <p:cond delay="2100"/>
                            </p:stCondLst>
                            <p:childTnLst>
                              <p:par>
                                <p:cTn id="50" presetID="53" presetClass="entr" presetSubtype="16"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ppt_w</p:attrName>
                                        </p:attrNameLst>
                                      </p:cBhvr>
                                      <p:tavLst>
                                        <p:tav tm="0">
                                          <p:val>
                                            <p:fltVal val="0"/>
                                          </p:val>
                                        </p:tav>
                                        <p:tav tm="100000">
                                          <p:val>
                                            <p:strVal val="#ppt_w"/>
                                          </p:val>
                                        </p:tav>
                                      </p:tavLst>
                                    </p:anim>
                                    <p:anim calcmode="lin" valueType="num">
                                      <p:cBhvr>
                                        <p:cTn id="53" dur="500" fill="hold"/>
                                        <p:tgtEl>
                                          <p:spTgt spid="36"/>
                                        </p:tgtEl>
                                        <p:attrNameLst>
                                          <p:attrName>ppt_h</p:attrName>
                                        </p:attrNameLst>
                                      </p:cBhvr>
                                      <p:tavLst>
                                        <p:tav tm="0">
                                          <p:val>
                                            <p:fltVal val="0"/>
                                          </p:val>
                                        </p:tav>
                                        <p:tav tm="100000">
                                          <p:val>
                                            <p:strVal val="#ppt_h"/>
                                          </p:val>
                                        </p:tav>
                                      </p:tavLst>
                                    </p:anim>
                                    <p:animEffect transition="in" filter="fade">
                                      <p:cBhvr>
                                        <p:cTn id="54" dur="500"/>
                                        <p:tgtEl>
                                          <p:spTgt spid="3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p:cTn id="57" dur="500" fill="hold"/>
                                        <p:tgtEl>
                                          <p:spTgt spid="37"/>
                                        </p:tgtEl>
                                        <p:attrNameLst>
                                          <p:attrName>ppt_w</p:attrName>
                                        </p:attrNameLst>
                                      </p:cBhvr>
                                      <p:tavLst>
                                        <p:tav tm="0">
                                          <p:val>
                                            <p:fltVal val="0"/>
                                          </p:val>
                                        </p:tav>
                                        <p:tav tm="100000">
                                          <p:val>
                                            <p:strVal val="#ppt_w"/>
                                          </p:val>
                                        </p:tav>
                                      </p:tavLst>
                                    </p:anim>
                                    <p:anim calcmode="lin" valueType="num">
                                      <p:cBhvr>
                                        <p:cTn id="58" dur="500" fill="hold"/>
                                        <p:tgtEl>
                                          <p:spTgt spid="37"/>
                                        </p:tgtEl>
                                        <p:attrNameLst>
                                          <p:attrName>ppt_h</p:attrName>
                                        </p:attrNameLst>
                                      </p:cBhvr>
                                      <p:tavLst>
                                        <p:tav tm="0">
                                          <p:val>
                                            <p:fltVal val="0"/>
                                          </p:val>
                                        </p:tav>
                                        <p:tav tm="100000">
                                          <p:val>
                                            <p:strVal val="#ppt_h"/>
                                          </p:val>
                                        </p:tav>
                                      </p:tavLst>
                                    </p:anim>
                                    <p:animEffect transition="in" filter="fade">
                                      <p:cBhvr>
                                        <p:cTn id="59" dur="500"/>
                                        <p:tgtEl>
                                          <p:spTgt spid="3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p:cTn id="62" dur="500" fill="hold"/>
                                        <p:tgtEl>
                                          <p:spTgt spid="38"/>
                                        </p:tgtEl>
                                        <p:attrNameLst>
                                          <p:attrName>ppt_w</p:attrName>
                                        </p:attrNameLst>
                                      </p:cBhvr>
                                      <p:tavLst>
                                        <p:tav tm="0">
                                          <p:val>
                                            <p:fltVal val="0"/>
                                          </p:val>
                                        </p:tav>
                                        <p:tav tm="100000">
                                          <p:val>
                                            <p:strVal val="#ppt_w"/>
                                          </p:val>
                                        </p:tav>
                                      </p:tavLst>
                                    </p:anim>
                                    <p:anim calcmode="lin" valueType="num">
                                      <p:cBhvr>
                                        <p:cTn id="63" dur="500" fill="hold"/>
                                        <p:tgtEl>
                                          <p:spTgt spid="38"/>
                                        </p:tgtEl>
                                        <p:attrNameLst>
                                          <p:attrName>ppt_h</p:attrName>
                                        </p:attrNameLst>
                                      </p:cBhvr>
                                      <p:tavLst>
                                        <p:tav tm="0">
                                          <p:val>
                                            <p:fltVal val="0"/>
                                          </p:val>
                                        </p:tav>
                                        <p:tav tm="100000">
                                          <p:val>
                                            <p:strVal val="#ppt_h"/>
                                          </p:val>
                                        </p:tav>
                                      </p:tavLst>
                                    </p:anim>
                                    <p:animEffect transition="in" filter="fade">
                                      <p:cBhvr>
                                        <p:cTn id="64" dur="500"/>
                                        <p:tgtEl>
                                          <p:spTgt spid="3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animEffect transition="in" filter="fade">
                                      <p:cBhvr>
                                        <p:cTn id="69" dur="500"/>
                                        <p:tgtEl>
                                          <p:spTgt spid="39"/>
                                        </p:tgtEl>
                                      </p:cBhvr>
                                    </p:animEffect>
                                  </p:childTnLst>
                                </p:cTn>
                              </p:par>
                            </p:childTnLst>
                          </p:cTn>
                        </p:par>
                        <p:par>
                          <p:cTn id="70" fill="hold">
                            <p:stCondLst>
                              <p:cond delay="2600"/>
                            </p:stCondLst>
                            <p:childTnLst>
                              <p:par>
                                <p:cTn id="71" presetID="2" presetClass="entr" presetSubtype="2" fill="hold" nodeType="after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1+#ppt_w/2"/>
                                          </p:val>
                                        </p:tav>
                                        <p:tav tm="100000">
                                          <p:val>
                                            <p:strVal val="#ppt_x"/>
                                          </p:val>
                                        </p:tav>
                                      </p:tavLst>
                                    </p:anim>
                                    <p:anim calcmode="lin" valueType="num">
                                      <p:cBhvr additive="base">
                                        <p:cTn id="7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6" grpId="0" animBg="1"/>
      <p:bldP spid="37" grpId="0" animBg="1"/>
      <p:bldP spid="38" grpId="0" animBg="1"/>
      <p:bldP spid="3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istrator\Desktop\f45a72088b0106b954a775b7738ca4db.jpg"/>
          <p:cNvPicPr>
            <a:picLocks noChangeAspect="1" noChangeArrowheads="1"/>
          </p:cNvPicPr>
          <p:nvPr/>
        </p:nvPicPr>
        <p:blipFill>
          <a:blip r:embed="rId3" cstate="print"/>
          <a:srcRect/>
          <a:stretch>
            <a:fillRect/>
          </a:stretch>
        </p:blipFill>
        <p:spPr bwMode="auto">
          <a:xfrm>
            <a:off x="0" y="0"/>
            <a:ext cx="9144000" cy="5143500"/>
          </a:xfrm>
          <a:prstGeom prst="rect">
            <a:avLst/>
          </a:prstGeom>
          <a:noFill/>
        </p:spPr>
      </p:pic>
    </p:spTree>
    <p:extLst>
      <p:ext uri="{BB962C8B-B14F-4D97-AF65-F5344CB8AC3E}">
        <p14:creationId xmlns:p14="http://schemas.microsoft.com/office/powerpoint/2010/main" xmlns="" val="775289356"/>
      </p:ext>
    </p:extLst>
  </p:cSld>
  <p:clrMapOvr>
    <a:masterClrMapping/>
  </p:clrMapOvr>
  <mc:AlternateContent xmlns:mc="http://schemas.openxmlformats.org/markup-compatibility/2006">
    <mc:Choice xmlns:p14="http://schemas.microsoft.com/office/powerpoint/2010/main" xmlns="" Requires="p14">
      <p:transition spd="slow" p14:dur="1200" advClick="0" advTm="6000">
        <p14:prism/>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box(in)">
                                      <p:cBhvr>
                                        <p:cTn id="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直接连接符 32"/>
          <p:cNvCxnSpPr/>
          <p:nvPr/>
        </p:nvCxnSpPr>
        <p:spPr>
          <a:xfrm flipH="1" flipV="1">
            <a:off x="4378746" y="2405920"/>
            <a:ext cx="208494" cy="128978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H="1" flipV="1">
            <a:off x="2969046" y="1857280"/>
            <a:ext cx="3706074" cy="154886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2184979" y="1409700"/>
            <a:ext cx="4154861" cy="217109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组合 8"/>
          <p:cNvGrpSpPr/>
          <p:nvPr/>
        </p:nvGrpSpPr>
        <p:grpSpPr>
          <a:xfrm>
            <a:off x="960120" y="982981"/>
            <a:ext cx="2275493" cy="1097280"/>
            <a:chOff x="1591195" y="3531392"/>
            <a:chExt cx="1721136" cy="774463"/>
          </a:xfrm>
          <a:effectLst>
            <a:outerShdw blurRad="444500" dist="254000" dir="8100000" algn="tr" rotWithShape="0">
              <a:prstClr val="black">
                <a:alpha val="50000"/>
              </a:prstClr>
            </a:outerShdw>
          </a:effectLst>
        </p:grpSpPr>
        <p:sp>
          <p:nvSpPr>
            <p:cNvPr id="1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5" name="组合 11"/>
          <p:cNvGrpSpPr/>
          <p:nvPr/>
        </p:nvGrpSpPr>
        <p:grpSpPr>
          <a:xfrm>
            <a:off x="464820" y="2964180"/>
            <a:ext cx="2417408" cy="1257299"/>
            <a:chOff x="1591195" y="3531392"/>
            <a:chExt cx="1721136" cy="774463"/>
          </a:xfrm>
          <a:effectLst>
            <a:outerShdw blurRad="444500" dist="254000" dir="8100000" algn="tr" rotWithShape="0">
              <a:prstClr val="black">
                <a:alpha val="50000"/>
              </a:prstClr>
            </a:outerShdw>
          </a:effectLst>
        </p:grpSpPr>
        <p:sp>
          <p:nvSpPr>
            <p:cNvPr id="1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6" name="组合 14"/>
          <p:cNvGrpSpPr/>
          <p:nvPr/>
        </p:nvGrpSpPr>
        <p:grpSpPr>
          <a:xfrm>
            <a:off x="5955652" y="1135584"/>
            <a:ext cx="2715908" cy="1318056"/>
            <a:chOff x="1591195" y="3531392"/>
            <a:chExt cx="1721136" cy="774463"/>
          </a:xfrm>
          <a:effectLst>
            <a:outerShdw blurRad="444500" dist="254000" dir="8100000" algn="tr" rotWithShape="0">
              <a:prstClr val="black">
                <a:alpha val="50000"/>
              </a:prstClr>
            </a:outerShdw>
          </a:effectLst>
        </p:grpSpPr>
        <p:sp>
          <p:nvSpPr>
            <p:cNvPr id="16"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9" name="组合 17"/>
          <p:cNvGrpSpPr/>
          <p:nvPr/>
        </p:nvGrpSpPr>
        <p:grpSpPr>
          <a:xfrm>
            <a:off x="6600056" y="3115293"/>
            <a:ext cx="2246764" cy="1250967"/>
            <a:chOff x="1591195" y="3531392"/>
            <a:chExt cx="1721136" cy="774463"/>
          </a:xfrm>
          <a:effectLst>
            <a:outerShdw blurRad="444500" dist="254000" dir="8100000" algn="tr" rotWithShape="0">
              <a:prstClr val="black">
                <a:alpha val="50000"/>
              </a:prstClr>
            </a:outerShdw>
          </a:effectLst>
        </p:grpSpPr>
        <p:sp>
          <p:nvSpPr>
            <p:cNvPr id="1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5" name="TextBox 24"/>
          <p:cNvSpPr txBox="1"/>
          <p:nvPr/>
        </p:nvSpPr>
        <p:spPr>
          <a:xfrm>
            <a:off x="982256" y="1178447"/>
            <a:ext cx="1898104" cy="861774"/>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（九）买卖、运输、携带、持有毒品种子或幼苗</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数量较大的，处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年以下有期徒刑、拘役或者管制，并处或单处罚金。</a:t>
            </a:r>
            <a:endParaRPr lang="zh-CN" altLang="en-US" sz="1000" dirty="0">
              <a:latin typeface="Arial" charset="0"/>
              <a:ea typeface="微软雅黑" pitchFamily="34" charset="-122"/>
            </a:endParaRPr>
          </a:p>
        </p:txBody>
      </p:sp>
      <p:sp>
        <p:nvSpPr>
          <p:cNvPr id="26" name="TextBox 25"/>
          <p:cNvSpPr txBox="1"/>
          <p:nvPr/>
        </p:nvSpPr>
        <p:spPr>
          <a:xfrm>
            <a:off x="6043012" y="1525625"/>
            <a:ext cx="2537108" cy="861774"/>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（十三）走私毒品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无论数量多少，都要追究刑及责任，予以刑事处罚：根据数量，处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年以下有期徒刑、拘役或者管制，直至无期徒刑、死刑，并处罚金或没收财产。</a:t>
            </a:r>
            <a:endParaRPr lang="zh-CN" altLang="en-US" sz="1000" dirty="0">
              <a:latin typeface="Arial" charset="0"/>
              <a:ea typeface="微软雅黑" pitchFamily="34" charset="-122"/>
            </a:endParaRPr>
          </a:p>
        </p:txBody>
      </p:sp>
      <p:sp>
        <p:nvSpPr>
          <p:cNvPr id="27" name="TextBox 26"/>
          <p:cNvSpPr txBox="1"/>
          <p:nvPr/>
        </p:nvSpPr>
        <p:spPr>
          <a:xfrm>
            <a:off x="538396" y="3113543"/>
            <a:ext cx="1892384" cy="1015663"/>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（十）贩卖毒品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无论数量多少，都要追究刑事责任，予以刑事处罚：根据数量，处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年以下有期徒刑、拘役管制，直至无期徒刑、死刑，并处罚金或没收财产。</a:t>
            </a:r>
            <a:endParaRPr lang="zh-CN" altLang="en-US" sz="1000" dirty="0">
              <a:latin typeface="Arial" charset="0"/>
              <a:ea typeface="微软雅黑" pitchFamily="34" charset="-122"/>
            </a:endParaRPr>
          </a:p>
        </p:txBody>
      </p:sp>
      <p:sp>
        <p:nvSpPr>
          <p:cNvPr id="28" name="TextBox 27"/>
          <p:cNvSpPr txBox="1"/>
          <p:nvPr/>
        </p:nvSpPr>
        <p:spPr>
          <a:xfrm>
            <a:off x="6797784" y="3434152"/>
            <a:ext cx="1949976" cy="861774"/>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（十</a:t>
            </a:r>
            <a:r>
              <a:rPr lang="ja-JP" altLang="en-US" sz="1000" b="1" dirty="0" smtClean="0">
                <a:solidFill>
                  <a:srgbClr val="FF0000"/>
                </a:solidFill>
                <a:latin typeface="Arial" charset="0"/>
                <a:ea typeface="微软雅黑" pitchFamily="34" charset="-122"/>
              </a:rPr>
              <a:t>ニ）</a:t>
            </a:r>
            <a:r>
              <a:rPr lang="zh-CN" altLang="en-US" sz="1000" b="1" dirty="0" smtClean="0">
                <a:solidFill>
                  <a:srgbClr val="FF0000"/>
                </a:solidFill>
                <a:latin typeface="Arial" charset="0"/>
                <a:ea typeface="微软雅黑" pitchFamily="34" charset="-122"/>
              </a:rPr>
              <a:t>介绍买卖毒品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依据情节轻重，处</a:t>
            </a:r>
            <a:r>
              <a:rPr lang="en-US" altLang="zh-CN" sz="1000" b="1" dirty="0" smtClean="0">
                <a:latin typeface="Arial" charset="0"/>
                <a:ea typeface="微软雅黑" pitchFamily="34" charset="-122"/>
              </a:rPr>
              <a:t>5</a:t>
            </a:r>
            <a:r>
              <a:rPr lang="zh-CN" altLang="en-US" sz="1000" b="1" dirty="0" smtClean="0">
                <a:latin typeface="Arial" charset="0"/>
                <a:ea typeface="微软雅黑" pitchFamily="34" charset="-122"/>
              </a:rPr>
              <a:t>日以下拘留直至</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年以下有期徒刑、拘役或者管制，并处罚金</a:t>
            </a:r>
            <a:r>
              <a:rPr lang="en-US" altLang="zh-CN" sz="1000" b="1" dirty="0" smtClean="0">
                <a:latin typeface="Arial" charset="0"/>
                <a:ea typeface="微软雅黑" pitchFamily="34" charset="-122"/>
              </a:rPr>
              <a:t>500</a:t>
            </a:r>
            <a:r>
              <a:rPr lang="zh-CN" altLang="en-US" sz="1000" b="1" dirty="0" smtClean="0">
                <a:latin typeface="Arial" charset="0"/>
                <a:ea typeface="微软雅黑" pitchFamily="34" charset="-122"/>
              </a:rPr>
              <a:t>－</a:t>
            </a:r>
            <a:r>
              <a:rPr lang="en-US" altLang="zh-CN" sz="1000" b="1" dirty="0" smtClean="0">
                <a:latin typeface="Arial" charset="0"/>
                <a:ea typeface="微软雅黑" pitchFamily="34" charset="-122"/>
              </a:rPr>
              <a:t>300</a:t>
            </a:r>
            <a:r>
              <a:rPr lang="zh-CN" altLang="en-US" sz="1000" b="1" dirty="0" smtClean="0">
                <a:latin typeface="Arial" charset="0"/>
                <a:ea typeface="微软雅黑" pitchFamily="34" charset="-122"/>
              </a:rPr>
              <a:t>元。</a:t>
            </a:r>
            <a:endParaRPr lang="zh-CN" altLang="en-US" sz="1000" dirty="0">
              <a:latin typeface="Arial" charset="0"/>
              <a:ea typeface="微软雅黑" pitchFamily="34" charset="-122"/>
            </a:endParaRPr>
          </a:p>
        </p:txBody>
      </p:sp>
      <p:grpSp>
        <p:nvGrpSpPr>
          <p:cNvPr id="12" name="组合 4"/>
          <p:cNvGrpSpPr/>
          <p:nvPr/>
        </p:nvGrpSpPr>
        <p:grpSpPr>
          <a:xfrm>
            <a:off x="3746633" y="1810030"/>
            <a:ext cx="1382075" cy="1382075"/>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椭圆 7"/>
            <p:cNvSpPr/>
            <p:nvPr/>
          </p:nvSpPr>
          <p:spPr>
            <a:xfrm>
              <a:off x="392112" y="760412"/>
              <a:ext cx="3825877" cy="3825877"/>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6" name="椭圆 35"/>
          <p:cNvSpPr/>
          <p:nvPr/>
        </p:nvSpPr>
        <p:spPr>
          <a:xfrm>
            <a:off x="2883767" y="1304103"/>
            <a:ext cx="373310"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9</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7" name="椭圆 36"/>
          <p:cNvSpPr/>
          <p:nvPr/>
        </p:nvSpPr>
        <p:spPr>
          <a:xfrm>
            <a:off x="2432286" y="3207487"/>
            <a:ext cx="676674"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10</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8" name="椭圆 37"/>
          <p:cNvSpPr/>
          <p:nvPr/>
        </p:nvSpPr>
        <p:spPr>
          <a:xfrm>
            <a:off x="6355068" y="3199067"/>
            <a:ext cx="670572"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9" name="椭圆 38"/>
          <p:cNvSpPr/>
          <p:nvPr/>
        </p:nvSpPr>
        <p:spPr>
          <a:xfrm>
            <a:off x="6025892" y="1074822"/>
            <a:ext cx="664468"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5" name="TextBox 44"/>
          <p:cNvSpPr txBox="1"/>
          <p:nvPr/>
        </p:nvSpPr>
        <p:spPr>
          <a:xfrm>
            <a:off x="3795242" y="2305895"/>
            <a:ext cx="1325398" cy="492443"/>
          </a:xfrm>
          <a:prstGeom prst="rect">
            <a:avLst/>
          </a:prstGeom>
          <a:noFill/>
        </p:spPr>
        <p:txBody>
          <a:bodyPr wrap="square" lIns="0" tIns="0" rIns="0" bIns="0"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sz="1600" b="1" dirty="0" smtClean="0">
                <a:solidFill>
                  <a:srgbClr val="C00000"/>
                </a:solidFill>
                <a:latin typeface="微软雅黑" pitchFamily="34" charset="-122"/>
                <a:ea typeface="微软雅黑" pitchFamily="34" charset="-122"/>
              </a:rPr>
              <a:t>涉毒案件人员</a:t>
            </a:r>
            <a:r>
              <a:rPr kumimoji="0" lang="zh-CN" altLang="en-US"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法律责任</a:t>
            </a:r>
          </a:p>
        </p:txBody>
      </p:sp>
      <p:grpSp>
        <p:nvGrpSpPr>
          <p:cNvPr id="35" name="组合 17"/>
          <p:cNvGrpSpPr/>
          <p:nvPr/>
        </p:nvGrpSpPr>
        <p:grpSpPr>
          <a:xfrm>
            <a:off x="4047356" y="3572493"/>
            <a:ext cx="2246764" cy="1449087"/>
            <a:chOff x="1591195" y="3531392"/>
            <a:chExt cx="1721136" cy="774463"/>
          </a:xfrm>
          <a:effectLst>
            <a:outerShdw blurRad="444500" dist="254000" dir="8100000" algn="tr" rotWithShape="0">
              <a:prstClr val="black">
                <a:alpha val="50000"/>
              </a:prstClr>
            </a:outerShdw>
          </a:effectLst>
        </p:grpSpPr>
        <p:sp>
          <p:nvSpPr>
            <p:cNvPr id="40"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1"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2" name="椭圆 41"/>
          <p:cNvSpPr/>
          <p:nvPr/>
        </p:nvSpPr>
        <p:spPr>
          <a:xfrm>
            <a:off x="4259568" y="3541967"/>
            <a:ext cx="670572" cy="373310"/>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3" name="TextBox 42"/>
          <p:cNvSpPr txBox="1"/>
          <p:nvPr/>
        </p:nvSpPr>
        <p:spPr>
          <a:xfrm>
            <a:off x="4107924" y="3937073"/>
            <a:ext cx="2170956" cy="1015663"/>
          </a:xfrm>
          <a:prstGeom prst="rect">
            <a:avLst/>
          </a:prstGeom>
          <a:noFill/>
        </p:spPr>
        <p:txBody>
          <a:bodyPr wrap="square" rtlCol="0">
            <a:spAutoFit/>
          </a:bodyPr>
          <a:lstStyle/>
          <a:p>
            <a:pPr lvl="0" defTabSz="682394" fontAlgn="base">
              <a:spcBef>
                <a:spcPct val="0"/>
              </a:spcBef>
              <a:spcAft>
                <a:spcPct val="0"/>
              </a:spcAft>
              <a:defRPr/>
            </a:pPr>
            <a:r>
              <a:rPr lang="zh-CN" altLang="en-US" sz="1000" b="1" dirty="0" smtClean="0">
                <a:solidFill>
                  <a:srgbClr val="FF0000"/>
                </a:solidFill>
                <a:latin typeface="Arial" charset="0"/>
                <a:ea typeface="微软雅黑" pitchFamily="34" charset="-122"/>
              </a:rPr>
              <a:t>（十ー）运输毒品</a:t>
            </a:r>
            <a:endParaRPr lang="en-US" altLang="zh-CN" sz="1000" b="1" dirty="0" smtClean="0">
              <a:solidFill>
                <a:srgbClr val="FF0000"/>
              </a:solidFill>
              <a:latin typeface="Arial" charset="0"/>
              <a:ea typeface="微软雅黑" pitchFamily="34" charset="-122"/>
            </a:endParaRPr>
          </a:p>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无论数量多少，都要追究刑事责任，予以刑事处罚：根据数量，处</a:t>
            </a:r>
            <a:r>
              <a:rPr lang="en-US" altLang="zh-CN" sz="1000" b="1" dirty="0" smtClean="0">
                <a:latin typeface="Arial" charset="0"/>
                <a:ea typeface="微软雅黑" pitchFamily="34" charset="-122"/>
              </a:rPr>
              <a:t>3</a:t>
            </a:r>
            <a:r>
              <a:rPr lang="zh-CN" altLang="en-US" sz="1000" b="1" dirty="0" smtClean="0">
                <a:latin typeface="Arial" charset="0"/>
                <a:ea typeface="微软雅黑" pitchFamily="34" charset="-122"/>
              </a:rPr>
              <a:t>年以下有期徒刑、拘役管制，直至无期徒刑、死刑，并处罚金或没收财产。</a:t>
            </a:r>
            <a:endParaRPr lang="zh-CN" altLang="en-US" sz="1000" dirty="0">
              <a:latin typeface="Arial" charset="0"/>
              <a:ea typeface="微软雅黑" pitchFamily="34" charset="-122"/>
            </a:endParaRPr>
          </a:p>
        </p:txBody>
      </p:sp>
      <p:pic>
        <p:nvPicPr>
          <p:cNvPr id="44" name="Picture 24" descr="27"/>
          <p:cNvPicPr>
            <a:picLocks noChangeAspect="1" noChangeArrowheads="1"/>
          </p:cNvPicPr>
          <p:nvPr/>
        </p:nvPicPr>
        <p:blipFill>
          <a:blip r:embed="rId3" cstate="print"/>
          <a:srcRect/>
          <a:stretch>
            <a:fillRect/>
          </a:stretch>
        </p:blipFill>
        <p:spPr bwMode="auto">
          <a:xfrm>
            <a:off x="3611880" y="434340"/>
            <a:ext cx="1736725" cy="1577975"/>
          </a:xfrm>
          <a:prstGeom prst="rect">
            <a:avLst/>
          </a:prstGeom>
          <a:noFill/>
          <a:ln w="9525">
            <a:noFill/>
            <a:miter lim="800000"/>
            <a:headEnd/>
            <a:tailEnd/>
          </a:ln>
        </p:spPr>
      </p:pic>
    </p:spTree>
    <p:extLst>
      <p:ext uri="{BB962C8B-B14F-4D97-AF65-F5344CB8AC3E}">
        <p14:creationId xmlns:p14="http://schemas.microsoft.com/office/powerpoint/2010/main" xmlns="" val="2246674390"/>
      </p:ext>
    </p:extLst>
  </p:cSld>
  <p:clrMapOvr>
    <a:masterClrMapping/>
  </p:clrMapOvr>
  <p:transition spd="med" advClick="0" advTm="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53" presetClass="entr" presetSubtype="16" fill="hold" nodeType="withEffect">
                                  <p:stCondLst>
                                    <p:cond delay="30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par>
                                <p:cTn id="13" presetID="53" presetClass="entr" presetSubtype="16" fill="hold" nodeType="withEffect">
                                  <p:stCondLst>
                                    <p:cond delay="30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fltVal val="0"/>
                                          </p:val>
                                        </p:tav>
                                        <p:tav tm="100000">
                                          <p:val>
                                            <p:strVal val="#ppt_w"/>
                                          </p:val>
                                        </p:tav>
                                      </p:tavLst>
                                    </p:anim>
                                    <p:anim calcmode="lin" valueType="num">
                                      <p:cBhvr>
                                        <p:cTn id="16" dur="500" fill="hold"/>
                                        <p:tgtEl>
                                          <p:spTgt spid="35"/>
                                        </p:tgtEl>
                                        <p:attrNameLst>
                                          <p:attrName>ppt_h</p:attrName>
                                        </p:attrNameLst>
                                      </p:cBhvr>
                                      <p:tavLst>
                                        <p:tav tm="0">
                                          <p:val>
                                            <p:fltVal val="0"/>
                                          </p:val>
                                        </p:tav>
                                        <p:tav tm="100000">
                                          <p:val>
                                            <p:strVal val="#ppt_h"/>
                                          </p:val>
                                        </p:tav>
                                      </p:tavLst>
                                    </p:anim>
                                    <p:animEffect transition="in" filter="fade">
                                      <p:cBhvr>
                                        <p:cTn id="17" dur="500"/>
                                        <p:tgtEl>
                                          <p:spTgt spid="35"/>
                                        </p:tgtEl>
                                      </p:cBhvr>
                                    </p:animEffect>
                                  </p:childTnLst>
                                </p:cTn>
                              </p:par>
                              <p:par>
                                <p:cTn id="18" presetID="53" presetClass="entr" presetSubtype="16" fill="hold" nodeType="withEffect">
                                  <p:stCondLst>
                                    <p:cond delay="3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p:tgtEl>
                                          <p:spTgt spid="25"/>
                                        </p:tgtEl>
                                        <p:attrNameLst>
                                          <p:attrName>ppt_y</p:attrName>
                                        </p:attrNameLst>
                                      </p:cBhvr>
                                      <p:tavLst>
                                        <p:tav tm="0">
                                          <p:val>
                                            <p:strVal val="#ppt_y+#ppt_h*1.125000"/>
                                          </p:val>
                                        </p:tav>
                                        <p:tav tm="100000">
                                          <p:val>
                                            <p:strVal val="#ppt_y"/>
                                          </p:val>
                                        </p:tav>
                                      </p:tavLst>
                                    </p:anim>
                                    <p:animEffect transition="in" filter="wipe(up)">
                                      <p:cBhvr>
                                        <p:cTn id="26" dur="500"/>
                                        <p:tgtEl>
                                          <p:spTgt spid="25"/>
                                        </p:tgtEl>
                                      </p:cBhvr>
                                    </p:animEffect>
                                  </p:childTnLst>
                                </p:cTn>
                              </p:par>
                            </p:childTnLst>
                          </p:cTn>
                        </p:par>
                        <p:par>
                          <p:cTn id="27" fill="hold">
                            <p:stCondLst>
                              <p:cond delay="800"/>
                            </p:stCondLst>
                            <p:childTnLst>
                              <p:par>
                                <p:cTn id="28" presetID="16" presetClass="entr" presetSubtype="37"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barn(outVertical)">
                                      <p:cBhvr>
                                        <p:cTn id="30" dur="500"/>
                                        <p:tgtEl>
                                          <p:spTgt spid="3"/>
                                        </p:tgtEl>
                                      </p:cBhvr>
                                    </p:animEffect>
                                  </p:childTnLst>
                                </p:cTn>
                              </p:par>
                              <p:par>
                                <p:cTn id="31" presetID="53" presetClass="entr" presetSubtype="16" fill="hold" nodeType="withEffect">
                                  <p:stCondLst>
                                    <p:cond delay="30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par>
                                <p:cTn id="36" presetID="53" presetClass="entr" presetSubtype="16" fill="hold" nodeType="withEffect">
                                  <p:stCondLst>
                                    <p:cond delay="30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childTnLst>
                          </p:cTn>
                        </p:par>
                        <p:par>
                          <p:cTn id="41" fill="hold">
                            <p:stCondLst>
                              <p:cond delay="1600"/>
                            </p:stCondLst>
                            <p:childTnLst>
                              <p:par>
                                <p:cTn id="42" presetID="12" presetClass="entr" presetSubtype="4"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up)">
                                      <p:cBhvr>
                                        <p:cTn id="45" dur="500"/>
                                        <p:tgtEl>
                                          <p:spTgt spid="27"/>
                                        </p:tgtEl>
                                      </p:cBhvr>
                                    </p:animEffect>
                                  </p:childTnLst>
                                </p:cTn>
                              </p:par>
                            </p:childTnLst>
                          </p:cTn>
                        </p:par>
                        <p:par>
                          <p:cTn id="46" fill="hold">
                            <p:stCondLst>
                              <p:cond delay="2100"/>
                            </p:stCondLst>
                            <p:childTnLst>
                              <p:par>
                                <p:cTn id="47" presetID="16" presetClass="entr" presetSubtype="37"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barn(outVertical)">
                                      <p:cBhvr>
                                        <p:cTn id="49" dur="500"/>
                                        <p:tgtEl>
                                          <p:spTgt spid="33"/>
                                        </p:tgtEl>
                                      </p:cBhvr>
                                    </p:animEffect>
                                  </p:childTnLst>
                                </p:cTn>
                              </p:par>
                            </p:childTnLst>
                          </p:cTn>
                        </p:par>
                        <p:par>
                          <p:cTn id="50" fill="hold">
                            <p:stCondLst>
                              <p:cond delay="2600"/>
                            </p:stCondLst>
                            <p:childTnLst>
                              <p:par>
                                <p:cTn id="51" presetID="12" presetClass="entr" presetSubtype="8" fill="hold" nodeType="after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slide(fromLeft)">
                                      <p:cBhvr>
                                        <p:cTn id="53" dur="500"/>
                                        <p:tgtEl>
                                          <p:spTgt spid="44"/>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p:tgtEl>
                                          <p:spTgt spid="43"/>
                                        </p:tgtEl>
                                        <p:attrNameLst>
                                          <p:attrName>ppt_y</p:attrName>
                                        </p:attrNameLst>
                                      </p:cBhvr>
                                      <p:tavLst>
                                        <p:tav tm="0">
                                          <p:val>
                                            <p:strVal val="#ppt_y+#ppt_h*1.125000"/>
                                          </p:val>
                                        </p:tav>
                                        <p:tav tm="100000">
                                          <p:val>
                                            <p:strVal val="#ppt_y"/>
                                          </p:val>
                                        </p:tav>
                                      </p:tavLst>
                                    </p:anim>
                                    <p:animEffect transition="in" filter="wipe(up)">
                                      <p:cBhvr>
                                        <p:cTn id="57" dur="500"/>
                                        <p:tgtEl>
                                          <p:spTgt spid="43"/>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ppt_y</p:attrName>
                                        </p:attrNameLst>
                                      </p:cBhvr>
                                      <p:tavLst>
                                        <p:tav tm="0">
                                          <p:val>
                                            <p:strVal val="#ppt_y+#ppt_h*1.125000"/>
                                          </p:val>
                                        </p:tav>
                                        <p:tav tm="100000">
                                          <p:val>
                                            <p:strVal val="#ppt_y"/>
                                          </p:val>
                                        </p:tav>
                                      </p:tavLst>
                                    </p:anim>
                                    <p:animEffect transition="in" filter="wipe(up)">
                                      <p:cBhvr>
                                        <p:cTn id="61" dur="500"/>
                                        <p:tgtEl>
                                          <p:spTgt spid="28"/>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p:tgtEl>
                                          <p:spTgt spid="26"/>
                                        </p:tgtEl>
                                        <p:attrNameLst>
                                          <p:attrName>ppt_y</p:attrName>
                                        </p:attrNameLst>
                                      </p:cBhvr>
                                      <p:tavLst>
                                        <p:tav tm="0">
                                          <p:val>
                                            <p:strVal val="#ppt_y+#ppt_h*1.125000"/>
                                          </p:val>
                                        </p:tav>
                                        <p:tav tm="100000">
                                          <p:val>
                                            <p:strVal val="#ppt_y"/>
                                          </p:val>
                                        </p:tav>
                                      </p:tavLst>
                                    </p:anim>
                                    <p:animEffect transition="in" filter="wipe(up)">
                                      <p:cBhvr>
                                        <p:cTn id="65" dur="500"/>
                                        <p:tgtEl>
                                          <p:spTgt spid="26"/>
                                        </p:tgtEl>
                                      </p:cBhvr>
                                    </p:animEffect>
                                  </p:childTnLst>
                                </p:cTn>
                              </p:par>
                            </p:childTnLst>
                          </p:cTn>
                        </p:par>
                        <p:par>
                          <p:cTn id="66" fill="hold">
                            <p:stCondLst>
                              <p:cond delay="3100"/>
                            </p:stCondLst>
                            <p:childTnLst>
                              <p:par>
                                <p:cTn id="67" presetID="53" presetClass="entr" presetSubtype="16"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p:cTn id="69" dur="500" fill="hold"/>
                                        <p:tgtEl>
                                          <p:spTgt spid="36"/>
                                        </p:tgtEl>
                                        <p:attrNameLst>
                                          <p:attrName>ppt_w</p:attrName>
                                        </p:attrNameLst>
                                      </p:cBhvr>
                                      <p:tavLst>
                                        <p:tav tm="0">
                                          <p:val>
                                            <p:fltVal val="0"/>
                                          </p:val>
                                        </p:tav>
                                        <p:tav tm="100000">
                                          <p:val>
                                            <p:strVal val="#ppt_w"/>
                                          </p:val>
                                        </p:tav>
                                      </p:tavLst>
                                    </p:anim>
                                    <p:anim calcmode="lin" valueType="num">
                                      <p:cBhvr>
                                        <p:cTn id="70" dur="500" fill="hold"/>
                                        <p:tgtEl>
                                          <p:spTgt spid="36"/>
                                        </p:tgtEl>
                                        <p:attrNameLst>
                                          <p:attrName>ppt_h</p:attrName>
                                        </p:attrNameLst>
                                      </p:cBhvr>
                                      <p:tavLst>
                                        <p:tav tm="0">
                                          <p:val>
                                            <p:fltVal val="0"/>
                                          </p:val>
                                        </p:tav>
                                        <p:tav tm="100000">
                                          <p:val>
                                            <p:strVal val="#ppt_h"/>
                                          </p:val>
                                        </p:tav>
                                      </p:tavLst>
                                    </p:anim>
                                    <p:animEffect transition="in" filter="fade">
                                      <p:cBhvr>
                                        <p:cTn id="71" dur="500"/>
                                        <p:tgtEl>
                                          <p:spTgt spid="3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p:cTn id="74" dur="500" fill="hold"/>
                                        <p:tgtEl>
                                          <p:spTgt spid="37"/>
                                        </p:tgtEl>
                                        <p:attrNameLst>
                                          <p:attrName>ppt_w</p:attrName>
                                        </p:attrNameLst>
                                      </p:cBhvr>
                                      <p:tavLst>
                                        <p:tav tm="0">
                                          <p:val>
                                            <p:fltVal val="0"/>
                                          </p:val>
                                        </p:tav>
                                        <p:tav tm="100000">
                                          <p:val>
                                            <p:strVal val="#ppt_w"/>
                                          </p:val>
                                        </p:tav>
                                      </p:tavLst>
                                    </p:anim>
                                    <p:anim calcmode="lin" valueType="num">
                                      <p:cBhvr>
                                        <p:cTn id="75" dur="500" fill="hold"/>
                                        <p:tgtEl>
                                          <p:spTgt spid="37"/>
                                        </p:tgtEl>
                                        <p:attrNameLst>
                                          <p:attrName>ppt_h</p:attrName>
                                        </p:attrNameLst>
                                      </p:cBhvr>
                                      <p:tavLst>
                                        <p:tav tm="0">
                                          <p:val>
                                            <p:fltVal val="0"/>
                                          </p:val>
                                        </p:tav>
                                        <p:tav tm="100000">
                                          <p:val>
                                            <p:strVal val="#ppt_h"/>
                                          </p:val>
                                        </p:tav>
                                      </p:tavLst>
                                    </p:anim>
                                    <p:animEffect transition="in" filter="fade">
                                      <p:cBhvr>
                                        <p:cTn id="76" dur="500"/>
                                        <p:tgtEl>
                                          <p:spTgt spid="37"/>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p:cTn id="79" dur="500" fill="hold"/>
                                        <p:tgtEl>
                                          <p:spTgt spid="42"/>
                                        </p:tgtEl>
                                        <p:attrNameLst>
                                          <p:attrName>ppt_w</p:attrName>
                                        </p:attrNameLst>
                                      </p:cBhvr>
                                      <p:tavLst>
                                        <p:tav tm="0">
                                          <p:val>
                                            <p:fltVal val="0"/>
                                          </p:val>
                                        </p:tav>
                                        <p:tav tm="100000">
                                          <p:val>
                                            <p:strVal val="#ppt_w"/>
                                          </p:val>
                                        </p:tav>
                                      </p:tavLst>
                                    </p:anim>
                                    <p:anim calcmode="lin" valueType="num">
                                      <p:cBhvr>
                                        <p:cTn id="80" dur="500" fill="hold"/>
                                        <p:tgtEl>
                                          <p:spTgt spid="42"/>
                                        </p:tgtEl>
                                        <p:attrNameLst>
                                          <p:attrName>ppt_h</p:attrName>
                                        </p:attrNameLst>
                                      </p:cBhvr>
                                      <p:tavLst>
                                        <p:tav tm="0">
                                          <p:val>
                                            <p:fltVal val="0"/>
                                          </p:val>
                                        </p:tav>
                                        <p:tav tm="100000">
                                          <p:val>
                                            <p:strVal val="#ppt_h"/>
                                          </p:val>
                                        </p:tav>
                                      </p:tavLst>
                                    </p:anim>
                                    <p:animEffect transition="in" filter="fade">
                                      <p:cBhvr>
                                        <p:cTn id="81" dur="500"/>
                                        <p:tgtEl>
                                          <p:spTgt spid="42"/>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8"/>
                                        </p:tgtEl>
                                        <p:attrNameLst>
                                          <p:attrName>style.visibility</p:attrName>
                                        </p:attrNameLst>
                                      </p:cBhvr>
                                      <p:to>
                                        <p:strVal val="visible"/>
                                      </p:to>
                                    </p:set>
                                    <p:anim calcmode="lin" valueType="num">
                                      <p:cBhvr>
                                        <p:cTn id="84" dur="500" fill="hold"/>
                                        <p:tgtEl>
                                          <p:spTgt spid="38"/>
                                        </p:tgtEl>
                                        <p:attrNameLst>
                                          <p:attrName>ppt_w</p:attrName>
                                        </p:attrNameLst>
                                      </p:cBhvr>
                                      <p:tavLst>
                                        <p:tav tm="0">
                                          <p:val>
                                            <p:fltVal val="0"/>
                                          </p:val>
                                        </p:tav>
                                        <p:tav tm="100000">
                                          <p:val>
                                            <p:strVal val="#ppt_w"/>
                                          </p:val>
                                        </p:tav>
                                      </p:tavLst>
                                    </p:anim>
                                    <p:anim calcmode="lin" valueType="num">
                                      <p:cBhvr>
                                        <p:cTn id="85" dur="500" fill="hold"/>
                                        <p:tgtEl>
                                          <p:spTgt spid="38"/>
                                        </p:tgtEl>
                                        <p:attrNameLst>
                                          <p:attrName>ppt_h</p:attrName>
                                        </p:attrNameLst>
                                      </p:cBhvr>
                                      <p:tavLst>
                                        <p:tav tm="0">
                                          <p:val>
                                            <p:fltVal val="0"/>
                                          </p:val>
                                        </p:tav>
                                        <p:tav tm="100000">
                                          <p:val>
                                            <p:strVal val="#ppt_h"/>
                                          </p:val>
                                        </p:tav>
                                      </p:tavLst>
                                    </p:anim>
                                    <p:animEffect transition="in" filter="fade">
                                      <p:cBhvr>
                                        <p:cTn id="86" dur="500"/>
                                        <p:tgtEl>
                                          <p:spTgt spid="38"/>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 calcmode="lin" valueType="num">
                                      <p:cBhvr>
                                        <p:cTn id="89" dur="500" fill="hold"/>
                                        <p:tgtEl>
                                          <p:spTgt spid="39"/>
                                        </p:tgtEl>
                                        <p:attrNameLst>
                                          <p:attrName>ppt_w</p:attrName>
                                        </p:attrNameLst>
                                      </p:cBhvr>
                                      <p:tavLst>
                                        <p:tav tm="0">
                                          <p:val>
                                            <p:fltVal val="0"/>
                                          </p:val>
                                        </p:tav>
                                        <p:tav tm="100000">
                                          <p:val>
                                            <p:strVal val="#ppt_w"/>
                                          </p:val>
                                        </p:tav>
                                      </p:tavLst>
                                    </p:anim>
                                    <p:anim calcmode="lin" valueType="num">
                                      <p:cBhvr>
                                        <p:cTn id="90" dur="500" fill="hold"/>
                                        <p:tgtEl>
                                          <p:spTgt spid="39"/>
                                        </p:tgtEl>
                                        <p:attrNameLst>
                                          <p:attrName>ppt_h</p:attrName>
                                        </p:attrNameLst>
                                      </p:cBhvr>
                                      <p:tavLst>
                                        <p:tav tm="0">
                                          <p:val>
                                            <p:fltVal val="0"/>
                                          </p:val>
                                        </p:tav>
                                        <p:tav tm="100000">
                                          <p:val>
                                            <p:strVal val="#ppt_h"/>
                                          </p:val>
                                        </p:tav>
                                      </p:tavLst>
                                    </p:anim>
                                    <p:animEffect transition="in" filter="fade">
                                      <p:cBhvr>
                                        <p:cTn id="9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6" grpId="0" animBg="1"/>
      <p:bldP spid="37" grpId="0" animBg="1"/>
      <p:bldP spid="38" grpId="0" animBg="1"/>
      <p:bldP spid="39" grpId="0" animBg="1"/>
      <p:bldP spid="42" grpId="0" animBg="1"/>
      <p:bldP spid="4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4113" y="2055727"/>
            <a:ext cx="2967479" cy="954107"/>
          </a:xfrm>
          <a:prstGeom prst="rect">
            <a:avLst/>
          </a:prstGeom>
          <a:noFill/>
        </p:spPr>
        <p:txBody>
          <a:bodyPr wrap="none" rtlCol="0">
            <a:spAutoFit/>
          </a:bodyPr>
          <a:lstStyle/>
          <a:p>
            <a:pPr marL="0" lvl="1" defTabSz="914400" fontAlgn="base">
              <a:spcBef>
                <a:spcPct val="0"/>
              </a:spcBef>
              <a:spcAft>
                <a:spcPct val="0"/>
              </a:spcAft>
              <a:defRPr/>
            </a:pPr>
            <a:r>
              <a:rPr lang="zh-CN" altLang="en-US" sz="2800" b="1" spc="300" dirty="0" smtClean="0">
                <a:solidFill>
                  <a:srgbClr val="C00000"/>
                </a:solidFill>
                <a:latin typeface="微软雅黑" pitchFamily="34" charset="-122"/>
                <a:ea typeface="微软雅黑" pitchFamily="34" charset="-122"/>
              </a:rPr>
              <a:t>中央文件和有关</a:t>
            </a:r>
            <a:endParaRPr lang="en-US" altLang="zh-CN" sz="2800" b="1" spc="300" dirty="0" smtClean="0">
              <a:solidFill>
                <a:srgbClr val="C00000"/>
              </a:solidFill>
              <a:latin typeface="微软雅黑" pitchFamily="34" charset="-122"/>
              <a:ea typeface="微软雅黑" pitchFamily="34" charset="-122"/>
            </a:endParaRPr>
          </a:p>
          <a:p>
            <a:pPr marL="0" lvl="1" defTabSz="914400" fontAlgn="base">
              <a:spcBef>
                <a:spcPct val="0"/>
              </a:spcBef>
              <a:spcAft>
                <a:spcPct val="0"/>
              </a:spcAft>
              <a:defRPr/>
            </a:pPr>
            <a:r>
              <a:rPr lang="zh-CN" altLang="en-US" sz="2800" b="1" spc="300" dirty="0" smtClean="0">
                <a:solidFill>
                  <a:srgbClr val="C00000"/>
                </a:solidFill>
                <a:latin typeface="微软雅黑" pitchFamily="34" charset="-122"/>
                <a:ea typeface="微软雅黑" pitchFamily="34" charset="-122"/>
              </a:rPr>
              <a:t>法律、法规摘录</a:t>
            </a:r>
            <a:endParaRPr lang="zh-CN" altLang="en-US" sz="2800" b="1" spc="300" dirty="0">
              <a:solidFill>
                <a:srgbClr val="C00000"/>
              </a:solidFill>
              <a:latin typeface="微软雅黑" pitchFamily="34" charset="-122"/>
              <a:ea typeface="微软雅黑" pitchFamily="34" charset="-122"/>
            </a:endParaRPr>
          </a:p>
        </p:txBody>
      </p:sp>
      <p:cxnSp>
        <p:nvCxnSpPr>
          <p:cNvPr id="7" name="直接连接符 6"/>
          <p:cNvCxnSpPr/>
          <p:nvPr/>
        </p:nvCxnSpPr>
        <p:spPr>
          <a:xfrm flipV="1">
            <a:off x="3779912" y="1834674"/>
            <a:ext cx="0" cy="136209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487243" y="2942856"/>
            <a:ext cx="996710" cy="27699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PART 06</a:t>
            </a:r>
            <a:endParaRPr kumimoji="0" lang="zh-CN" altLang="en-US"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nvGrpSpPr>
          <p:cNvPr id="3" name="组合 2"/>
          <p:cNvGrpSpPr/>
          <p:nvPr/>
        </p:nvGrpSpPr>
        <p:grpSpPr>
          <a:xfrm>
            <a:off x="2443211" y="1749088"/>
            <a:ext cx="1077318" cy="1077318"/>
            <a:chOff x="2262782" y="1446400"/>
            <a:chExt cx="1301106" cy="1301106"/>
          </a:xfrm>
        </p:grpSpPr>
        <p:sp>
          <p:nvSpPr>
            <p:cNvPr id="5" name="椭圆 4"/>
            <p:cNvSpPr/>
            <p:nvPr/>
          </p:nvSpPr>
          <p:spPr>
            <a:xfrm>
              <a:off x="2262782" y="1446400"/>
              <a:ext cx="1301106" cy="130110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KSO_Shape"/>
            <p:cNvSpPr>
              <a:spLocks/>
            </p:cNvSpPr>
            <p:nvPr/>
          </p:nvSpPr>
          <p:spPr bwMode="auto">
            <a:xfrm>
              <a:off x="2569626" y="1834674"/>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Tree>
    <p:extLst>
      <p:ext uri="{BB962C8B-B14F-4D97-AF65-F5344CB8AC3E}">
        <p14:creationId xmlns:p14="http://schemas.microsoft.com/office/powerpoint/2010/main" xmlns="" val="1414808549"/>
      </p:ext>
    </p:extLst>
  </p:cSld>
  <p:clrMapOvr>
    <a:masterClrMapping/>
  </p:clrMapOvr>
  <p:transition spd="med" advClick="0" advTm="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ppt_x</p:attrName>
                                        </p:attrNameLst>
                                      </p:cBhvr>
                                      <p:tavLst>
                                        <p:tav tm="0">
                                          <p:val>
                                            <p:strVal val="#ppt_x-#ppt_w*1.125000"/>
                                          </p:val>
                                        </p:tav>
                                        <p:tav tm="100000">
                                          <p:val>
                                            <p:strVal val="#ppt_x"/>
                                          </p:val>
                                        </p:tav>
                                      </p:tavLst>
                                    </p:anim>
                                    <p:animEffect transition="in" filter="wipe(right)">
                                      <p:cBhvr>
                                        <p:cTn id="16" dur="500"/>
                                        <p:tgtEl>
                                          <p:spTgt spid="2"/>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43608" y="1565803"/>
            <a:ext cx="2011893" cy="2011893"/>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 name="椭圆 4"/>
          <p:cNvSpPr/>
          <p:nvPr/>
        </p:nvSpPr>
        <p:spPr>
          <a:xfrm>
            <a:off x="1226969" y="344781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椭圆 5"/>
          <p:cNvSpPr/>
          <p:nvPr/>
        </p:nvSpPr>
        <p:spPr>
          <a:xfrm>
            <a:off x="1604729" y="3571714"/>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椭圆 6"/>
          <p:cNvSpPr/>
          <p:nvPr/>
        </p:nvSpPr>
        <p:spPr>
          <a:xfrm>
            <a:off x="1778432" y="3377093"/>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椭圆 7"/>
          <p:cNvSpPr/>
          <p:nvPr/>
        </p:nvSpPr>
        <p:spPr>
          <a:xfrm>
            <a:off x="2411193" y="3498702"/>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椭圆 8"/>
          <p:cNvSpPr/>
          <p:nvPr/>
        </p:nvSpPr>
        <p:spPr>
          <a:xfrm>
            <a:off x="952192" y="325900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椭圆 9"/>
          <p:cNvSpPr/>
          <p:nvPr/>
        </p:nvSpPr>
        <p:spPr>
          <a:xfrm>
            <a:off x="1244941" y="3302300"/>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椭圆 10"/>
          <p:cNvSpPr/>
          <p:nvPr/>
        </p:nvSpPr>
        <p:spPr>
          <a:xfrm>
            <a:off x="2781911" y="343372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11"/>
          <p:cNvSpPr txBox="1"/>
          <p:nvPr/>
        </p:nvSpPr>
        <p:spPr>
          <a:xfrm>
            <a:off x="4492442" y="225237"/>
            <a:ext cx="4140000" cy="406128"/>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“禁毒工作关系国家安危、民族兴衰、人民福祉，厉行禁毒是党和政府的一贯立场和坚决主张”。</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14" name="直接连接符 13"/>
          <p:cNvCxnSpPr/>
          <p:nvPr/>
        </p:nvCxnSpPr>
        <p:spPr>
          <a:xfrm>
            <a:off x="3638595" y="452910"/>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00063" y="799837"/>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“毒品问题既严重危害人民群众身心健康，破坏家庭幸福，败坏社会风气，污染社会环境，又诱发其他犯罪活动，与恐怖活动、有组织犯罪互相交织，严重影响社会和谐稳定，危害国家安全。”</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17" name="直接连接符 16"/>
          <p:cNvCxnSpPr/>
          <p:nvPr/>
        </p:nvCxnSpPr>
        <p:spPr>
          <a:xfrm>
            <a:off x="3638595" y="108846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507683" y="1540113"/>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“加强禁毒工作，治理毒品问题，对深入推进平安中国、法治中国建设，维护国家长治久安，保障人民群众健康幸福，实现</a:t>
            </a:r>
            <a:r>
              <a:rPr lang="en-US" altLang="zh-CN" b="1" dirty="0" smtClean="0">
                <a:solidFill>
                  <a:schemeClr val="tx1"/>
                </a:solidFill>
                <a:latin typeface="楷体" pitchFamily="49" charset="-122"/>
                <a:ea typeface="楷体" pitchFamily="49" charset="-122"/>
              </a:rPr>
              <a:t>‘</a:t>
            </a:r>
            <a:r>
              <a:rPr lang="zh-CN" altLang="en-US" b="1" dirty="0" smtClean="0">
                <a:solidFill>
                  <a:schemeClr val="tx1"/>
                </a:solidFill>
                <a:latin typeface="楷体" pitchFamily="49" charset="-122"/>
                <a:ea typeface="楷体" pitchFamily="49" charset="-122"/>
              </a:rPr>
              <a:t>两个一百年</a:t>
            </a:r>
            <a:r>
              <a:rPr lang="en-US" altLang="zh-CN" b="1" dirty="0" smtClean="0">
                <a:solidFill>
                  <a:schemeClr val="tx1"/>
                </a:solidFill>
                <a:latin typeface="楷体" pitchFamily="49" charset="-122"/>
                <a:ea typeface="楷体" pitchFamily="49" charset="-122"/>
              </a:rPr>
              <a:t>’</a:t>
            </a:r>
            <a:r>
              <a:rPr lang="zh-CN" altLang="en-US" b="1" dirty="0" smtClean="0">
                <a:solidFill>
                  <a:schemeClr val="tx1"/>
                </a:solidFill>
                <a:latin typeface="楷体" pitchFamily="49" charset="-122"/>
                <a:ea typeface="楷体" pitchFamily="49" charset="-122"/>
              </a:rPr>
              <a:t>奋斗目标和中华民族伟大复兴的中国梦，具有十分重要的意义。”</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20" name="直接连接符 19"/>
          <p:cNvCxnSpPr/>
          <p:nvPr/>
        </p:nvCxnSpPr>
        <p:spPr>
          <a:xfrm>
            <a:off x="3638595" y="1828745"/>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507683" y="2288008"/>
            <a:ext cx="4140000" cy="739552"/>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各有关部门要按照国家禁毒委员会制订的全民毒品预防教育计划，将毒品预防教育与公民道德教育、普法教育、健康教育、科普教育、预防艾滋病教育相结合，推动毒品预防教育进学校、进单位、进家庭、进场所、进社区、进农村。”</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23" name="直接连接符 22"/>
          <p:cNvCxnSpPr/>
          <p:nvPr/>
        </p:nvCxnSpPr>
        <p:spPr>
          <a:xfrm>
            <a:off x="3638595" y="2668081"/>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515303" y="3195924"/>
            <a:ext cx="4140000" cy="906265"/>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建立学校、家庭和社区毒品预防教育衔接机制，普及家庭防毒知识，强化社区禁毒宣传教育。对社会闲散人员、演艺界人员以及娱乐服务场所等涉毒高危行业从业人员，有针对性地开展毒品预防教育，努力遏制新吸毒人员滋生。在重点地区广泛开展禁种毒品原植物宣传教育，切实提高当地群众禁种意识。”</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26" name="直接连接符 25"/>
          <p:cNvCxnSpPr/>
          <p:nvPr/>
        </p:nvCxnSpPr>
        <p:spPr>
          <a:xfrm>
            <a:off x="3638595" y="3659817"/>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515303" y="4256240"/>
            <a:ext cx="4140000" cy="739552"/>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搭建社会力量参与禁毒工作平台，积极引导企事业单位、社会组织参与禁毒工作，鼓励社会资金参与禁毒公益事业。”“按照国家有关规定表彰奖励对禁毒工作作出突出贡献的集体和个人，建立举报毒品违法犯罪奖励制度，积极引导人民群众同毒品违法犯罪行为作斗争。”</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29" name="直接连接符 28"/>
          <p:cNvCxnSpPr/>
          <p:nvPr/>
        </p:nvCxnSpPr>
        <p:spPr>
          <a:xfrm>
            <a:off x="3638595" y="463631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3427015" y="31552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3147794" y="3072585"/>
            <a:ext cx="167224" cy="167224"/>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2942895" y="319031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椭圆 34"/>
          <p:cNvSpPr/>
          <p:nvPr/>
        </p:nvSpPr>
        <p:spPr>
          <a:xfrm>
            <a:off x="3425919" y="94714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6" name="椭圆 35"/>
          <p:cNvSpPr/>
          <p:nvPr/>
        </p:nvSpPr>
        <p:spPr>
          <a:xfrm>
            <a:off x="3425730" y="1693323"/>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7" name="椭圆 36"/>
          <p:cNvSpPr/>
          <p:nvPr/>
        </p:nvSpPr>
        <p:spPr>
          <a:xfrm>
            <a:off x="3424634" y="2530691"/>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4</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8" name="椭圆 37"/>
          <p:cNvSpPr/>
          <p:nvPr/>
        </p:nvSpPr>
        <p:spPr>
          <a:xfrm>
            <a:off x="3427060" y="3520629"/>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5</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9" name="椭圆 38"/>
          <p:cNvSpPr/>
          <p:nvPr/>
        </p:nvSpPr>
        <p:spPr>
          <a:xfrm>
            <a:off x="3425964" y="449515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6</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3" name="TextBox 32"/>
          <p:cNvSpPr txBox="1">
            <a:spLocks noChangeArrowheads="1"/>
          </p:cNvSpPr>
          <p:nvPr/>
        </p:nvSpPr>
        <p:spPr bwMode="auto">
          <a:xfrm>
            <a:off x="1258983" y="2024500"/>
            <a:ext cx="1626031" cy="107721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rPr>
              <a:t>（一）</a:t>
            </a:r>
            <a:endParaRPr kumimoji="0" lang="en-US" altLang="zh-CN" sz="1400" b="1" i="0" u="none" strike="noStrike" kern="1200" cap="none" spc="0" normalizeH="0" baseline="0" noProof="0" dirty="0" smtClean="0">
              <a:ln>
                <a:noFill/>
              </a:ln>
              <a:solidFill>
                <a:srgbClr val="FF0000"/>
              </a:solidFill>
              <a:effectLst/>
              <a:uLnTx/>
              <a:uFillTx/>
              <a:latin typeface="微软雅黑" pitchFamily="34" charset="-122"/>
              <a:ea typeface="微软雅黑" pitchFamily="34" charset="-122"/>
              <a:cs typeface="+mn-cs"/>
            </a:endParaRPr>
          </a:p>
          <a:p>
            <a:pPr marL="0" marR="0" lvl="0" indent="0" algn="ctr" defTabSz="909361" rtl="0" eaLnBrk="1" fontAlgn="base" latinLnBrk="0" hangingPunct="1">
              <a:lnSpc>
                <a:spcPct val="100000"/>
              </a:lnSpc>
              <a:spcBef>
                <a:spcPct val="0"/>
              </a:spcBef>
              <a:spcAft>
                <a:spcPct val="0"/>
              </a:spcAft>
              <a:buClrTx/>
              <a:buSzTx/>
              <a:buFontTx/>
              <a:buNone/>
              <a:tabLst/>
              <a:defRPr/>
            </a:pPr>
            <a:r>
              <a:rPr lang="en-US" altLang="zh-CN" sz="1400" b="1" dirty="0" smtClean="0">
                <a:solidFill>
                  <a:srgbClr val="FF0000"/>
                </a:solidFill>
                <a:latin typeface="微软雅黑" pitchFamily="34" charset="-122"/>
                <a:ea typeface="微软雅黑" pitchFamily="34" charset="-122"/>
              </a:rPr>
              <a:t>《</a:t>
            </a:r>
            <a:r>
              <a:rPr lang="zh-CN" altLang="en-US" sz="1400" b="1" dirty="0" smtClean="0">
                <a:solidFill>
                  <a:srgbClr val="FF0000"/>
                </a:solidFill>
                <a:latin typeface="微软雅黑" pitchFamily="34" charset="-122"/>
                <a:ea typeface="微软雅黑" pitchFamily="34" charset="-122"/>
              </a:rPr>
              <a:t>中共中央国务院关于加强禁毒工作的意见</a:t>
            </a:r>
            <a:r>
              <a:rPr lang="en-US" altLang="zh-CN" sz="1400" b="1" dirty="0" smtClean="0">
                <a:solidFill>
                  <a:srgbClr val="FF0000"/>
                </a:solidFill>
                <a:latin typeface="微软雅黑" pitchFamily="34" charset="-122"/>
                <a:ea typeface="微软雅黑" pitchFamily="34" charset="-122"/>
              </a:rPr>
              <a:t>》</a:t>
            </a:r>
            <a:r>
              <a:rPr lang="zh-CN" altLang="en-US" sz="1400" b="1" dirty="0" smtClean="0">
                <a:solidFill>
                  <a:srgbClr val="FF0000"/>
                </a:solidFill>
                <a:latin typeface="微软雅黑" pitchFamily="34" charset="-122"/>
                <a:ea typeface="微软雅黑" pitchFamily="34" charset="-122"/>
              </a:rPr>
              <a:t>（中发</a:t>
            </a:r>
            <a:r>
              <a:rPr lang="en-US" altLang="zh-CN" sz="1400" b="1" dirty="0" smtClean="0">
                <a:solidFill>
                  <a:srgbClr val="FF0000"/>
                </a:solidFill>
                <a:latin typeface="微软雅黑" pitchFamily="34" charset="-122"/>
                <a:ea typeface="微软雅黑" pitchFamily="34" charset="-122"/>
              </a:rPr>
              <a:t>【2014】6</a:t>
            </a:r>
            <a:r>
              <a:rPr lang="zh-CN" altLang="en-US" sz="1400" b="1" dirty="0" smtClean="0">
                <a:solidFill>
                  <a:srgbClr val="FF0000"/>
                </a:solidFill>
                <a:latin typeface="微软雅黑" pitchFamily="34" charset="-122"/>
                <a:ea typeface="微软雅黑" pitchFamily="34" charset="-122"/>
              </a:rPr>
              <a:t>号）摘录</a:t>
            </a:r>
            <a:endParaRPr kumimoji="0" lang="zh-CN" altLang="en-US" sz="1400" b="1"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2016359106"/>
      </p:ext>
    </p:extLst>
  </p:cSld>
  <p:clrMapOvr>
    <a:masterClrMapping/>
  </p:clrMapOvr>
  <p:transition spd="med"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40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500" fill="hold"/>
                                        <p:tgtEl>
                                          <p:spTgt spid="30"/>
                                        </p:tgtEl>
                                        <p:attrNameLst>
                                          <p:attrName>ppt_w</p:attrName>
                                        </p:attrNameLst>
                                      </p:cBhvr>
                                      <p:tavLst>
                                        <p:tav tm="0">
                                          <p:val>
                                            <p:fltVal val="0"/>
                                          </p:val>
                                        </p:tav>
                                        <p:tav tm="100000">
                                          <p:val>
                                            <p:strVal val="#ppt_w"/>
                                          </p:val>
                                        </p:tav>
                                      </p:tavLst>
                                    </p:anim>
                                    <p:anim calcmode="lin" valueType="num">
                                      <p:cBhvr>
                                        <p:cTn id="55" dur="500" fill="hold"/>
                                        <p:tgtEl>
                                          <p:spTgt spid="30"/>
                                        </p:tgtEl>
                                        <p:attrNameLst>
                                          <p:attrName>ppt_h</p:attrName>
                                        </p:attrNameLst>
                                      </p:cBhvr>
                                      <p:tavLst>
                                        <p:tav tm="0">
                                          <p:val>
                                            <p:fltVal val="0"/>
                                          </p:val>
                                        </p:tav>
                                        <p:tav tm="100000">
                                          <p:val>
                                            <p:strVal val="#ppt_h"/>
                                          </p:val>
                                        </p:tav>
                                      </p:tavLst>
                                    </p:anim>
                                    <p:animEffect transition="in" filter="fade">
                                      <p:cBhvr>
                                        <p:cTn id="56" dur="500"/>
                                        <p:tgtEl>
                                          <p:spTgt spid="30"/>
                                        </p:tgtEl>
                                      </p:cBhvr>
                                    </p:animEffect>
                                  </p:childTnLst>
                                </p:cTn>
                              </p:par>
                              <p:par>
                                <p:cTn id="57" presetID="53" presetClass="entr" presetSubtype="16" fill="hold" grpId="0" nodeType="withEffect">
                                  <p:stCondLst>
                                    <p:cond delay="10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par>
                                <p:cTn id="72" presetID="53" presetClass="entr" presetSubtype="16" fill="hold" grpId="0" nodeType="withEffect">
                                  <p:stCondLst>
                                    <p:cond delay="40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Effect transition="in" filter="fade">
                                      <p:cBhvr>
                                        <p:cTn id="81" dur="500"/>
                                        <p:tgtEl>
                                          <p:spTgt spid="37"/>
                                        </p:tgtEl>
                                      </p:cBhvr>
                                    </p:animEffect>
                                  </p:childTnLst>
                                </p:cTn>
                              </p:par>
                              <p:par>
                                <p:cTn id="82" presetID="53" presetClass="entr" presetSubtype="16" fill="hold" grpId="0" nodeType="withEffect">
                                  <p:stCondLst>
                                    <p:cond delay="600"/>
                                  </p:stCondLst>
                                  <p:childTnLst>
                                    <p:set>
                                      <p:cBhvr>
                                        <p:cTn id="83" dur="1" fill="hold">
                                          <p:stCondLst>
                                            <p:cond delay="0"/>
                                          </p:stCondLst>
                                        </p:cTn>
                                        <p:tgtEl>
                                          <p:spTgt spid="38"/>
                                        </p:tgtEl>
                                        <p:attrNameLst>
                                          <p:attrName>style.visibility</p:attrName>
                                        </p:attrNameLst>
                                      </p:cBhvr>
                                      <p:to>
                                        <p:strVal val="visible"/>
                                      </p:to>
                                    </p:set>
                                    <p:anim calcmode="lin" valueType="num">
                                      <p:cBhvr>
                                        <p:cTn id="84" dur="500" fill="hold"/>
                                        <p:tgtEl>
                                          <p:spTgt spid="38"/>
                                        </p:tgtEl>
                                        <p:attrNameLst>
                                          <p:attrName>ppt_w</p:attrName>
                                        </p:attrNameLst>
                                      </p:cBhvr>
                                      <p:tavLst>
                                        <p:tav tm="0">
                                          <p:val>
                                            <p:fltVal val="0"/>
                                          </p:val>
                                        </p:tav>
                                        <p:tav tm="100000">
                                          <p:val>
                                            <p:strVal val="#ppt_w"/>
                                          </p:val>
                                        </p:tav>
                                      </p:tavLst>
                                    </p:anim>
                                    <p:anim calcmode="lin" valueType="num">
                                      <p:cBhvr>
                                        <p:cTn id="85" dur="500" fill="hold"/>
                                        <p:tgtEl>
                                          <p:spTgt spid="38"/>
                                        </p:tgtEl>
                                        <p:attrNameLst>
                                          <p:attrName>ppt_h</p:attrName>
                                        </p:attrNameLst>
                                      </p:cBhvr>
                                      <p:tavLst>
                                        <p:tav tm="0">
                                          <p:val>
                                            <p:fltVal val="0"/>
                                          </p:val>
                                        </p:tav>
                                        <p:tav tm="100000">
                                          <p:val>
                                            <p:strVal val="#ppt_h"/>
                                          </p:val>
                                        </p:tav>
                                      </p:tavLst>
                                    </p:anim>
                                    <p:animEffect transition="in" filter="fade">
                                      <p:cBhvr>
                                        <p:cTn id="86" dur="500"/>
                                        <p:tgtEl>
                                          <p:spTgt spid="38"/>
                                        </p:tgtEl>
                                      </p:cBhvr>
                                    </p:animEffect>
                                  </p:childTnLst>
                                </p:cTn>
                              </p:par>
                              <p:par>
                                <p:cTn id="87" presetID="53" presetClass="entr" presetSubtype="16" fill="hold" grpId="0" nodeType="withEffect">
                                  <p:stCondLst>
                                    <p:cond delay="700"/>
                                  </p:stCondLst>
                                  <p:childTnLst>
                                    <p:set>
                                      <p:cBhvr>
                                        <p:cTn id="88" dur="1" fill="hold">
                                          <p:stCondLst>
                                            <p:cond delay="0"/>
                                          </p:stCondLst>
                                        </p:cTn>
                                        <p:tgtEl>
                                          <p:spTgt spid="39"/>
                                        </p:tgtEl>
                                        <p:attrNameLst>
                                          <p:attrName>style.visibility</p:attrName>
                                        </p:attrNameLst>
                                      </p:cBhvr>
                                      <p:to>
                                        <p:strVal val="visible"/>
                                      </p:to>
                                    </p:set>
                                    <p:anim calcmode="lin" valueType="num">
                                      <p:cBhvr>
                                        <p:cTn id="89" dur="500" fill="hold"/>
                                        <p:tgtEl>
                                          <p:spTgt spid="39"/>
                                        </p:tgtEl>
                                        <p:attrNameLst>
                                          <p:attrName>ppt_w</p:attrName>
                                        </p:attrNameLst>
                                      </p:cBhvr>
                                      <p:tavLst>
                                        <p:tav tm="0">
                                          <p:val>
                                            <p:fltVal val="0"/>
                                          </p:val>
                                        </p:tav>
                                        <p:tav tm="100000">
                                          <p:val>
                                            <p:strVal val="#ppt_w"/>
                                          </p:val>
                                        </p:tav>
                                      </p:tavLst>
                                    </p:anim>
                                    <p:anim calcmode="lin" valueType="num">
                                      <p:cBhvr>
                                        <p:cTn id="90" dur="500" fill="hold"/>
                                        <p:tgtEl>
                                          <p:spTgt spid="39"/>
                                        </p:tgtEl>
                                        <p:attrNameLst>
                                          <p:attrName>ppt_h</p:attrName>
                                        </p:attrNameLst>
                                      </p:cBhvr>
                                      <p:tavLst>
                                        <p:tav tm="0">
                                          <p:val>
                                            <p:fltVal val="0"/>
                                          </p:val>
                                        </p:tav>
                                        <p:tav tm="100000">
                                          <p:val>
                                            <p:strVal val="#ppt_h"/>
                                          </p:val>
                                        </p:tav>
                                      </p:tavLst>
                                    </p:anim>
                                    <p:animEffect transition="in" filter="fade">
                                      <p:cBhvr>
                                        <p:cTn id="91" dur="500"/>
                                        <p:tgtEl>
                                          <p:spTgt spid="39"/>
                                        </p:tgtEl>
                                      </p:cBhvr>
                                    </p:animEffect>
                                  </p:childTnLst>
                                </p:cTn>
                              </p:par>
                              <p:par>
                                <p:cTn id="92" presetID="22" presetClass="entr" presetSubtype="8" fill="hold" nodeType="withEffect">
                                  <p:stCondLst>
                                    <p:cond delay="800"/>
                                  </p:stCondLst>
                                  <p:childTnLst>
                                    <p:set>
                                      <p:cBhvr>
                                        <p:cTn id="93" dur="1" fill="hold">
                                          <p:stCondLst>
                                            <p:cond delay="0"/>
                                          </p:stCondLst>
                                        </p:cTn>
                                        <p:tgtEl>
                                          <p:spTgt spid="14"/>
                                        </p:tgtEl>
                                        <p:attrNameLst>
                                          <p:attrName>style.visibility</p:attrName>
                                        </p:attrNameLst>
                                      </p:cBhvr>
                                      <p:to>
                                        <p:strVal val="visible"/>
                                      </p:to>
                                    </p:set>
                                    <p:animEffect transition="in" filter="wipe(left)">
                                      <p:cBhvr>
                                        <p:cTn id="94" dur="500"/>
                                        <p:tgtEl>
                                          <p:spTgt spid="14"/>
                                        </p:tgtEl>
                                      </p:cBhvr>
                                    </p:animEffect>
                                  </p:childTnLst>
                                </p:cTn>
                              </p:par>
                              <p:par>
                                <p:cTn id="95" presetID="22" presetClass="entr" presetSubtype="8" fill="hold" nodeType="withEffect">
                                  <p:stCondLst>
                                    <p:cond delay="900"/>
                                  </p:stCondLst>
                                  <p:childTnLst>
                                    <p:set>
                                      <p:cBhvr>
                                        <p:cTn id="96" dur="1" fill="hold">
                                          <p:stCondLst>
                                            <p:cond delay="0"/>
                                          </p:stCondLst>
                                        </p:cTn>
                                        <p:tgtEl>
                                          <p:spTgt spid="17"/>
                                        </p:tgtEl>
                                        <p:attrNameLst>
                                          <p:attrName>style.visibility</p:attrName>
                                        </p:attrNameLst>
                                      </p:cBhvr>
                                      <p:to>
                                        <p:strVal val="visible"/>
                                      </p:to>
                                    </p:set>
                                    <p:animEffect transition="in" filter="wipe(left)">
                                      <p:cBhvr>
                                        <p:cTn id="97" dur="500"/>
                                        <p:tgtEl>
                                          <p:spTgt spid="17"/>
                                        </p:tgtEl>
                                      </p:cBhvr>
                                    </p:animEffect>
                                  </p:childTnLst>
                                </p:cTn>
                              </p:par>
                              <p:par>
                                <p:cTn id="98" presetID="22" presetClass="entr" presetSubtype="8" fill="hold" nodeType="withEffect">
                                  <p:stCondLst>
                                    <p:cond delay="1000"/>
                                  </p:stCondLst>
                                  <p:childTnLst>
                                    <p:set>
                                      <p:cBhvr>
                                        <p:cTn id="99" dur="1" fill="hold">
                                          <p:stCondLst>
                                            <p:cond delay="0"/>
                                          </p:stCondLst>
                                        </p:cTn>
                                        <p:tgtEl>
                                          <p:spTgt spid="20"/>
                                        </p:tgtEl>
                                        <p:attrNameLst>
                                          <p:attrName>style.visibility</p:attrName>
                                        </p:attrNameLst>
                                      </p:cBhvr>
                                      <p:to>
                                        <p:strVal val="visible"/>
                                      </p:to>
                                    </p:set>
                                    <p:animEffect transition="in" filter="wipe(left)">
                                      <p:cBhvr>
                                        <p:cTn id="100" dur="500"/>
                                        <p:tgtEl>
                                          <p:spTgt spid="20"/>
                                        </p:tgtEl>
                                      </p:cBhvr>
                                    </p:animEffect>
                                  </p:childTnLst>
                                </p:cTn>
                              </p:par>
                              <p:par>
                                <p:cTn id="101" presetID="22" presetClass="entr" presetSubtype="8" fill="hold" nodeType="withEffect">
                                  <p:stCondLst>
                                    <p:cond delay="1100"/>
                                  </p:stCondLst>
                                  <p:childTnLst>
                                    <p:set>
                                      <p:cBhvr>
                                        <p:cTn id="102" dur="1" fill="hold">
                                          <p:stCondLst>
                                            <p:cond delay="0"/>
                                          </p:stCondLst>
                                        </p:cTn>
                                        <p:tgtEl>
                                          <p:spTgt spid="23"/>
                                        </p:tgtEl>
                                        <p:attrNameLst>
                                          <p:attrName>style.visibility</p:attrName>
                                        </p:attrNameLst>
                                      </p:cBhvr>
                                      <p:to>
                                        <p:strVal val="visible"/>
                                      </p:to>
                                    </p:set>
                                    <p:animEffect transition="in" filter="wipe(left)">
                                      <p:cBhvr>
                                        <p:cTn id="103" dur="500"/>
                                        <p:tgtEl>
                                          <p:spTgt spid="23"/>
                                        </p:tgtEl>
                                      </p:cBhvr>
                                    </p:animEffect>
                                  </p:childTnLst>
                                </p:cTn>
                              </p:par>
                              <p:par>
                                <p:cTn id="104" presetID="22" presetClass="entr" presetSubtype="8" fill="hold" nodeType="withEffect">
                                  <p:stCondLst>
                                    <p:cond delay="1200"/>
                                  </p:stCondLst>
                                  <p:childTnLst>
                                    <p:set>
                                      <p:cBhvr>
                                        <p:cTn id="105" dur="1" fill="hold">
                                          <p:stCondLst>
                                            <p:cond delay="0"/>
                                          </p:stCondLst>
                                        </p:cTn>
                                        <p:tgtEl>
                                          <p:spTgt spid="26"/>
                                        </p:tgtEl>
                                        <p:attrNameLst>
                                          <p:attrName>style.visibility</p:attrName>
                                        </p:attrNameLst>
                                      </p:cBhvr>
                                      <p:to>
                                        <p:strVal val="visible"/>
                                      </p:to>
                                    </p:set>
                                    <p:animEffect transition="in" filter="wipe(left)">
                                      <p:cBhvr>
                                        <p:cTn id="106" dur="500"/>
                                        <p:tgtEl>
                                          <p:spTgt spid="26"/>
                                        </p:tgtEl>
                                      </p:cBhvr>
                                    </p:animEffect>
                                  </p:childTnLst>
                                </p:cTn>
                              </p:par>
                              <p:par>
                                <p:cTn id="107" presetID="22" presetClass="entr" presetSubtype="8" fill="hold" nodeType="withEffect">
                                  <p:stCondLst>
                                    <p:cond delay="1300"/>
                                  </p:stCondLst>
                                  <p:childTnLst>
                                    <p:set>
                                      <p:cBhvr>
                                        <p:cTn id="108" dur="1" fill="hold">
                                          <p:stCondLst>
                                            <p:cond delay="0"/>
                                          </p:stCondLst>
                                        </p:cTn>
                                        <p:tgtEl>
                                          <p:spTgt spid="29"/>
                                        </p:tgtEl>
                                        <p:attrNameLst>
                                          <p:attrName>style.visibility</p:attrName>
                                        </p:attrNameLst>
                                      </p:cBhvr>
                                      <p:to>
                                        <p:strVal val="visible"/>
                                      </p:to>
                                    </p:set>
                                    <p:animEffect transition="in" filter="wipe(left)">
                                      <p:cBhvr>
                                        <p:cTn id="109" dur="500"/>
                                        <p:tgtEl>
                                          <p:spTgt spid="29"/>
                                        </p:tgtEl>
                                      </p:cBhvr>
                                    </p:animEffect>
                                  </p:childTnLst>
                                </p:cTn>
                              </p:par>
                              <p:par>
                                <p:cTn id="110" presetID="22" presetClass="entr" presetSubtype="8" fill="hold" grpId="0" nodeType="withEffect">
                                  <p:stCondLst>
                                    <p:cond delay="1400"/>
                                  </p:stCondLst>
                                  <p:childTnLst>
                                    <p:set>
                                      <p:cBhvr>
                                        <p:cTn id="111" dur="1" fill="hold">
                                          <p:stCondLst>
                                            <p:cond delay="0"/>
                                          </p:stCondLst>
                                        </p:cTn>
                                        <p:tgtEl>
                                          <p:spTgt spid="12"/>
                                        </p:tgtEl>
                                        <p:attrNameLst>
                                          <p:attrName>style.visibility</p:attrName>
                                        </p:attrNameLst>
                                      </p:cBhvr>
                                      <p:to>
                                        <p:strVal val="visible"/>
                                      </p:to>
                                    </p:set>
                                    <p:animEffect transition="in" filter="wipe(left)">
                                      <p:cBhvr>
                                        <p:cTn id="112" dur="500"/>
                                        <p:tgtEl>
                                          <p:spTgt spid="12"/>
                                        </p:tgtEl>
                                      </p:cBhvr>
                                    </p:animEffect>
                                  </p:childTnLst>
                                </p:cTn>
                              </p:par>
                              <p:par>
                                <p:cTn id="113" presetID="22" presetClass="entr" presetSubtype="8" fill="hold" grpId="0" nodeType="withEffect">
                                  <p:stCondLst>
                                    <p:cond delay="1500"/>
                                  </p:stCondLst>
                                  <p:childTnLst>
                                    <p:set>
                                      <p:cBhvr>
                                        <p:cTn id="114" dur="1" fill="hold">
                                          <p:stCondLst>
                                            <p:cond delay="0"/>
                                          </p:stCondLst>
                                        </p:cTn>
                                        <p:tgtEl>
                                          <p:spTgt spid="15"/>
                                        </p:tgtEl>
                                        <p:attrNameLst>
                                          <p:attrName>style.visibility</p:attrName>
                                        </p:attrNameLst>
                                      </p:cBhvr>
                                      <p:to>
                                        <p:strVal val="visible"/>
                                      </p:to>
                                    </p:set>
                                    <p:animEffect transition="in" filter="wipe(left)">
                                      <p:cBhvr>
                                        <p:cTn id="115" dur="500"/>
                                        <p:tgtEl>
                                          <p:spTgt spid="15"/>
                                        </p:tgtEl>
                                      </p:cBhvr>
                                    </p:animEffect>
                                  </p:childTnLst>
                                </p:cTn>
                              </p:par>
                              <p:par>
                                <p:cTn id="116" presetID="22" presetClass="entr" presetSubtype="8" fill="hold" grpId="0" nodeType="withEffect">
                                  <p:stCondLst>
                                    <p:cond delay="160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par>
                                <p:cTn id="119" presetID="22" presetClass="entr" presetSubtype="8" fill="hold" grpId="0" nodeType="withEffect">
                                  <p:stCondLst>
                                    <p:cond delay="1700"/>
                                  </p:stCondLst>
                                  <p:childTnLst>
                                    <p:set>
                                      <p:cBhvr>
                                        <p:cTn id="120" dur="1" fill="hold">
                                          <p:stCondLst>
                                            <p:cond delay="0"/>
                                          </p:stCondLst>
                                        </p:cTn>
                                        <p:tgtEl>
                                          <p:spTgt spid="21"/>
                                        </p:tgtEl>
                                        <p:attrNameLst>
                                          <p:attrName>style.visibility</p:attrName>
                                        </p:attrNameLst>
                                      </p:cBhvr>
                                      <p:to>
                                        <p:strVal val="visible"/>
                                      </p:to>
                                    </p:set>
                                    <p:animEffect transition="in" filter="wipe(left)">
                                      <p:cBhvr>
                                        <p:cTn id="121" dur="500"/>
                                        <p:tgtEl>
                                          <p:spTgt spid="21"/>
                                        </p:tgtEl>
                                      </p:cBhvr>
                                    </p:animEffect>
                                  </p:childTnLst>
                                </p:cTn>
                              </p:par>
                              <p:par>
                                <p:cTn id="122" presetID="22" presetClass="entr" presetSubtype="8" fill="hold" grpId="0" nodeType="withEffect">
                                  <p:stCondLst>
                                    <p:cond delay="1800"/>
                                  </p:stCondLst>
                                  <p:childTnLst>
                                    <p:set>
                                      <p:cBhvr>
                                        <p:cTn id="123" dur="1" fill="hold">
                                          <p:stCondLst>
                                            <p:cond delay="0"/>
                                          </p:stCondLst>
                                        </p:cTn>
                                        <p:tgtEl>
                                          <p:spTgt spid="24"/>
                                        </p:tgtEl>
                                        <p:attrNameLst>
                                          <p:attrName>style.visibility</p:attrName>
                                        </p:attrNameLst>
                                      </p:cBhvr>
                                      <p:to>
                                        <p:strVal val="visible"/>
                                      </p:to>
                                    </p:set>
                                    <p:animEffect transition="in" filter="wipe(left)">
                                      <p:cBhvr>
                                        <p:cTn id="124" dur="500"/>
                                        <p:tgtEl>
                                          <p:spTgt spid="24"/>
                                        </p:tgtEl>
                                      </p:cBhvr>
                                    </p:animEffect>
                                  </p:childTnLst>
                                </p:cTn>
                              </p:par>
                              <p:par>
                                <p:cTn id="125" presetID="22" presetClass="entr" presetSubtype="8" fill="hold" grpId="0" nodeType="withEffect">
                                  <p:stCondLst>
                                    <p:cond delay="1900"/>
                                  </p:stCondLst>
                                  <p:childTnLst>
                                    <p:set>
                                      <p:cBhvr>
                                        <p:cTn id="126" dur="1" fill="hold">
                                          <p:stCondLst>
                                            <p:cond delay="0"/>
                                          </p:stCondLst>
                                        </p:cTn>
                                        <p:tgtEl>
                                          <p:spTgt spid="27"/>
                                        </p:tgtEl>
                                        <p:attrNameLst>
                                          <p:attrName>style.visibility</p:attrName>
                                        </p:attrNameLst>
                                      </p:cBhvr>
                                      <p:to>
                                        <p:strVal val="visible"/>
                                      </p:to>
                                    </p:set>
                                    <p:animEffect transition="in" filter="wipe(left)">
                                      <p:cBhvr>
                                        <p:cTn id="12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8" grpId="0" animBg="1"/>
      <p:bldP spid="21" grpId="0" animBg="1"/>
      <p:bldP spid="24" grpId="0" animBg="1"/>
      <p:bldP spid="27" grpId="0" animBg="1"/>
      <p:bldP spid="30" grpId="0" animBg="1"/>
      <p:bldP spid="31" grpId="0" animBg="1"/>
      <p:bldP spid="32" grpId="0" animBg="1"/>
      <p:bldP spid="35" grpId="0" animBg="1"/>
      <p:bldP spid="36" grpId="0" animBg="1"/>
      <p:bldP spid="37" grpId="0" animBg="1"/>
      <p:bldP spid="38" grpId="0" animBg="1"/>
      <p:bldP spid="39" grpId="0" animBg="1"/>
      <p:bldP spid="3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43608" y="1565803"/>
            <a:ext cx="2011893" cy="2011893"/>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 name="椭圆 4"/>
          <p:cNvSpPr/>
          <p:nvPr/>
        </p:nvSpPr>
        <p:spPr>
          <a:xfrm>
            <a:off x="1226969" y="344781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椭圆 5"/>
          <p:cNvSpPr/>
          <p:nvPr/>
        </p:nvSpPr>
        <p:spPr>
          <a:xfrm>
            <a:off x="1604729" y="3571714"/>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椭圆 6"/>
          <p:cNvSpPr/>
          <p:nvPr/>
        </p:nvSpPr>
        <p:spPr>
          <a:xfrm>
            <a:off x="1778432" y="3377093"/>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椭圆 7"/>
          <p:cNvSpPr/>
          <p:nvPr/>
        </p:nvSpPr>
        <p:spPr>
          <a:xfrm>
            <a:off x="2411193" y="3498702"/>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椭圆 8"/>
          <p:cNvSpPr/>
          <p:nvPr/>
        </p:nvSpPr>
        <p:spPr>
          <a:xfrm>
            <a:off x="952192" y="325900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椭圆 9"/>
          <p:cNvSpPr/>
          <p:nvPr/>
        </p:nvSpPr>
        <p:spPr>
          <a:xfrm>
            <a:off x="1244941" y="3302300"/>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椭圆 10"/>
          <p:cNvSpPr/>
          <p:nvPr/>
        </p:nvSpPr>
        <p:spPr>
          <a:xfrm>
            <a:off x="2781911" y="343372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11"/>
          <p:cNvSpPr txBox="1"/>
          <p:nvPr/>
        </p:nvSpPr>
        <p:spPr>
          <a:xfrm>
            <a:off x="4492442" y="240477"/>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第三条  禁毒是全社会的共同责任。国家机关、社会团体、企业事业单位以及其他组织和公民，应当依照本法和有关法律的规定，履行禁毒职责或者义务。</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14" name="直接连接符 13"/>
          <p:cNvCxnSpPr/>
          <p:nvPr/>
        </p:nvCxnSpPr>
        <p:spPr>
          <a:xfrm>
            <a:off x="3638595" y="529110"/>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00063" y="898897"/>
            <a:ext cx="4140000" cy="739552"/>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第四条  禁毒工作实行预防为主，综合治理，禁种、禁制、禁贩、禁吸并举的方针。</a:t>
            </a:r>
            <a:endParaRPr lang="en-US" altLang="zh-CN" b="1" dirty="0" smtClean="0">
              <a:solidFill>
                <a:schemeClr val="tx1"/>
              </a:solidFill>
              <a:latin typeface="楷体" pitchFamily="49" charset="-122"/>
              <a:ea typeface="楷体" pitchFamily="49" charset="-122"/>
            </a:endParaRPr>
          </a:p>
          <a:p>
            <a:pPr lvl="0" defTabSz="682394" fontAlgn="base">
              <a:spcBef>
                <a:spcPct val="0"/>
              </a:spcBef>
              <a:spcAft>
                <a:spcPct val="0"/>
              </a:spcAft>
              <a:defRPr/>
            </a:pPr>
            <a:r>
              <a:rPr lang="en-US" altLang="zh-CN" b="1" dirty="0" smtClean="0">
                <a:solidFill>
                  <a:schemeClr val="tx1"/>
                </a:solidFill>
                <a:latin typeface="楷体" pitchFamily="49" charset="-122"/>
                <a:ea typeface="楷体" pitchFamily="49" charset="-122"/>
              </a:rPr>
              <a:t>    </a:t>
            </a:r>
            <a:r>
              <a:rPr lang="zh-CN" altLang="en-US" b="1" dirty="0" smtClean="0">
                <a:solidFill>
                  <a:schemeClr val="tx1"/>
                </a:solidFill>
                <a:latin typeface="楷体" pitchFamily="49" charset="-122"/>
                <a:ea typeface="楷体" pitchFamily="49" charset="-122"/>
              </a:rPr>
              <a:t>禁毒工作实行政府统一领导，有关部门各负其责，社会广泛参与的工作机制。</a:t>
            </a:r>
            <a:endParaRPr lang="en-US" altLang="zh-CN" b="1" dirty="0" smtClean="0">
              <a:solidFill>
                <a:schemeClr val="tx1"/>
              </a:solidFill>
              <a:latin typeface="楷体" pitchFamily="49" charset="-122"/>
              <a:ea typeface="楷体" pitchFamily="49" charset="-122"/>
            </a:endParaRPr>
          </a:p>
        </p:txBody>
      </p:sp>
      <p:cxnSp>
        <p:nvCxnSpPr>
          <p:cNvPr id="17" name="直接连接符 16"/>
          <p:cNvCxnSpPr/>
          <p:nvPr/>
        </p:nvCxnSpPr>
        <p:spPr>
          <a:xfrm>
            <a:off x="3638595" y="127134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507683" y="1722993"/>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第十一条  国家采取各种形式开展全民禁毒宣传教育，普及毒品预防知识，增强公民的禁毒意识，提高公民自觉抵制毒品的能力。</a:t>
            </a:r>
            <a:endParaRPr lang="en-US" altLang="zh-CN" b="1" dirty="0" smtClean="0">
              <a:solidFill>
                <a:schemeClr val="tx1"/>
              </a:solidFill>
              <a:latin typeface="楷体" pitchFamily="49" charset="-122"/>
              <a:ea typeface="楷体" pitchFamily="49" charset="-122"/>
            </a:endParaRPr>
          </a:p>
          <a:p>
            <a:pPr lvl="0" defTabSz="682394" fontAlgn="base">
              <a:spcBef>
                <a:spcPct val="0"/>
              </a:spcBef>
              <a:spcAft>
                <a:spcPct val="0"/>
              </a:spcAft>
              <a:defRPr/>
            </a:pPr>
            <a:r>
              <a:rPr lang="en-US" altLang="zh-CN" b="1" dirty="0" smtClean="0">
                <a:solidFill>
                  <a:schemeClr val="tx1"/>
                </a:solidFill>
                <a:latin typeface="楷体" pitchFamily="49" charset="-122"/>
                <a:ea typeface="楷体" pitchFamily="49" charset="-122"/>
              </a:rPr>
              <a:t>    </a:t>
            </a:r>
            <a:r>
              <a:rPr lang="zh-CN" altLang="en-US" b="1" dirty="0" smtClean="0">
                <a:solidFill>
                  <a:schemeClr val="tx1"/>
                </a:solidFill>
                <a:latin typeface="楷体" pitchFamily="49" charset="-122"/>
                <a:ea typeface="楷体" pitchFamily="49" charset="-122"/>
              </a:rPr>
              <a:t>国家鼓励公民、组织开展公益性的禁毒宣传活动。</a:t>
            </a:r>
            <a:endParaRPr lang="en-US" altLang="zh-CN" b="1" dirty="0" smtClean="0">
              <a:solidFill>
                <a:schemeClr val="tx1"/>
              </a:solidFill>
              <a:latin typeface="楷体" pitchFamily="49" charset="-122"/>
              <a:ea typeface="楷体" pitchFamily="49" charset="-122"/>
            </a:endParaRPr>
          </a:p>
        </p:txBody>
      </p:sp>
      <p:cxnSp>
        <p:nvCxnSpPr>
          <p:cNvPr id="20" name="直接连接符 19"/>
          <p:cNvCxnSpPr/>
          <p:nvPr/>
        </p:nvCxnSpPr>
        <p:spPr>
          <a:xfrm>
            <a:off x="3638595" y="2011625"/>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507683" y="2379448"/>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第十二条  各级人民政府应当经常组织开展多种形式的禁毒宣传教育。</a:t>
            </a:r>
            <a:endParaRPr lang="en-US" altLang="zh-CN" b="1" dirty="0" smtClean="0">
              <a:solidFill>
                <a:schemeClr val="tx1"/>
              </a:solidFill>
              <a:latin typeface="楷体" pitchFamily="49" charset="-122"/>
              <a:ea typeface="楷体" pitchFamily="49" charset="-122"/>
            </a:endParaRPr>
          </a:p>
          <a:p>
            <a:pPr lvl="0" defTabSz="682394" fontAlgn="base">
              <a:spcBef>
                <a:spcPct val="0"/>
              </a:spcBef>
              <a:spcAft>
                <a:spcPct val="0"/>
              </a:spcAft>
              <a:defRPr/>
            </a:pPr>
            <a:r>
              <a:rPr lang="en-US" altLang="zh-CN" b="1" dirty="0" smtClean="0">
                <a:solidFill>
                  <a:schemeClr val="tx1"/>
                </a:solidFill>
                <a:latin typeface="楷体" pitchFamily="49" charset="-122"/>
                <a:ea typeface="楷体" pitchFamily="49" charset="-122"/>
              </a:rPr>
              <a:t>    </a:t>
            </a:r>
            <a:r>
              <a:rPr lang="zh-CN" altLang="en-US" b="1" dirty="0" smtClean="0">
                <a:solidFill>
                  <a:schemeClr val="tx1"/>
                </a:solidFill>
                <a:latin typeface="楷体" pitchFamily="49" charset="-122"/>
                <a:ea typeface="楷体" pitchFamily="49" charset="-122"/>
              </a:rPr>
              <a:t>工会、共产主义青年团、妇女联合会应当结合各自工作对象的特点，组织开展禁毒宣传教育。</a:t>
            </a:r>
            <a:endParaRPr lang="zh-CN" altLang="en-US" b="1" dirty="0">
              <a:solidFill>
                <a:schemeClr val="tx1"/>
              </a:solidFill>
              <a:latin typeface="楷体" pitchFamily="49" charset="-122"/>
              <a:ea typeface="楷体" pitchFamily="49" charset="-122"/>
            </a:endParaRPr>
          </a:p>
        </p:txBody>
      </p:sp>
      <p:cxnSp>
        <p:nvCxnSpPr>
          <p:cNvPr id="23" name="直接连接符 22"/>
          <p:cNvCxnSpPr/>
          <p:nvPr/>
        </p:nvCxnSpPr>
        <p:spPr>
          <a:xfrm>
            <a:off x="3638595" y="2675701"/>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515303" y="3035904"/>
            <a:ext cx="4140000" cy="406128"/>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第十四条  新闻、出版、文化、广播、电影、电视等有关单位，应当有针对性地面向社会进行禁毒宣传教育。</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26" name="直接连接符 25"/>
          <p:cNvCxnSpPr/>
          <p:nvPr/>
        </p:nvCxnSpPr>
        <p:spPr>
          <a:xfrm>
            <a:off x="3638595" y="3263577"/>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515303" y="3524720"/>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第十五条  飞机场、火车站、长途汽车站码头以及旅店、娱乐场所等公共场所的经营者、管理者，负责本场所的禁毒宣传教育，落实禁毒防范措施，预防毒品违法犯罪行为在本场所内发生。</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29" name="直接连接符 28"/>
          <p:cNvCxnSpPr/>
          <p:nvPr/>
        </p:nvCxnSpPr>
        <p:spPr>
          <a:xfrm>
            <a:off x="3638595" y="381335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3427015" y="39172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3147794" y="3072585"/>
            <a:ext cx="167224" cy="167224"/>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2942895" y="319031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椭圆 34"/>
          <p:cNvSpPr/>
          <p:nvPr/>
        </p:nvSpPr>
        <p:spPr>
          <a:xfrm>
            <a:off x="3425919" y="113002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6" name="椭圆 35"/>
          <p:cNvSpPr/>
          <p:nvPr/>
        </p:nvSpPr>
        <p:spPr>
          <a:xfrm>
            <a:off x="3425730" y="1876203"/>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7" name="椭圆 36"/>
          <p:cNvSpPr/>
          <p:nvPr/>
        </p:nvSpPr>
        <p:spPr>
          <a:xfrm>
            <a:off x="3424634" y="2538311"/>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4</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8" name="椭圆 37"/>
          <p:cNvSpPr/>
          <p:nvPr/>
        </p:nvSpPr>
        <p:spPr>
          <a:xfrm>
            <a:off x="3427060" y="3124389"/>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5</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9" name="椭圆 38"/>
          <p:cNvSpPr/>
          <p:nvPr/>
        </p:nvSpPr>
        <p:spPr>
          <a:xfrm>
            <a:off x="3425964" y="367219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6</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3" name="TextBox 32"/>
          <p:cNvSpPr txBox="1">
            <a:spLocks noChangeArrowheads="1"/>
          </p:cNvSpPr>
          <p:nvPr/>
        </p:nvSpPr>
        <p:spPr bwMode="auto">
          <a:xfrm>
            <a:off x="1258983" y="2184520"/>
            <a:ext cx="1626031" cy="646331"/>
          </a:xfrm>
          <a:prstGeom prst="rect">
            <a:avLst/>
          </a:prstGeom>
          <a:noFill/>
          <a:ln w="9525">
            <a:noFill/>
            <a:miter lim="800000"/>
            <a:headEnd/>
            <a:tailEnd/>
          </a:ln>
        </p:spPr>
        <p:txBody>
          <a:bodyPr lIns="0" tIns="0" rIns="0" bIns="0">
            <a:spAutoFit/>
          </a:bodyPr>
          <a:lstStyle/>
          <a:p>
            <a:pPr lvl="0" algn="ctr" defTabSz="909361" fontAlgn="base">
              <a:spcBef>
                <a:spcPct val="0"/>
              </a:spcBef>
              <a:spcAft>
                <a:spcPct val="0"/>
              </a:spcAft>
              <a:defRPr/>
            </a:pPr>
            <a:r>
              <a:rPr lang="zh-CN" altLang="en-US" sz="1400" b="1" dirty="0" smtClean="0">
                <a:solidFill>
                  <a:srgbClr val="FF0000"/>
                </a:solidFill>
                <a:latin typeface="微软雅黑" pitchFamily="34" charset="-122"/>
                <a:ea typeface="微软雅黑" pitchFamily="34" charset="-122"/>
              </a:rPr>
              <a:t>（二）</a:t>
            </a:r>
            <a:endParaRPr lang="en-US" altLang="zh-CN" sz="1400" b="1" dirty="0" smtClean="0">
              <a:solidFill>
                <a:srgbClr val="FF0000"/>
              </a:solidFill>
              <a:latin typeface="微软雅黑" pitchFamily="34" charset="-122"/>
              <a:ea typeface="微软雅黑" pitchFamily="34" charset="-122"/>
            </a:endParaRPr>
          </a:p>
          <a:p>
            <a:pPr lvl="0" algn="ctr" defTabSz="909361" fontAlgn="base">
              <a:spcBef>
                <a:spcPct val="0"/>
              </a:spcBef>
              <a:spcAft>
                <a:spcPct val="0"/>
              </a:spcAft>
              <a:defRPr/>
            </a:pPr>
            <a:r>
              <a:rPr lang="en-US" altLang="zh-CN" sz="1400" b="1" dirty="0" smtClean="0">
                <a:solidFill>
                  <a:srgbClr val="FF0000"/>
                </a:solidFill>
                <a:latin typeface="微软雅黑" pitchFamily="34" charset="-122"/>
                <a:ea typeface="微软雅黑" pitchFamily="34" charset="-122"/>
              </a:rPr>
              <a:t>《</a:t>
            </a:r>
            <a:r>
              <a:rPr lang="zh-CN" altLang="en-US" sz="1400" b="1" dirty="0" smtClean="0">
                <a:solidFill>
                  <a:srgbClr val="FF0000"/>
                </a:solidFill>
                <a:latin typeface="微软雅黑" pitchFamily="34" charset="-122"/>
                <a:ea typeface="微软雅黑" pitchFamily="34" charset="-122"/>
              </a:rPr>
              <a:t>中华人民共和国禁毒法</a:t>
            </a:r>
            <a:r>
              <a:rPr lang="en-US" altLang="zh-CN" sz="1400" b="1" dirty="0" smtClean="0">
                <a:solidFill>
                  <a:srgbClr val="FF0000"/>
                </a:solidFill>
                <a:latin typeface="微软雅黑" pitchFamily="34" charset="-122"/>
                <a:ea typeface="微软雅黑" pitchFamily="34" charset="-122"/>
              </a:rPr>
              <a:t>》</a:t>
            </a:r>
            <a:r>
              <a:rPr lang="zh-CN" altLang="en-US" sz="1400" b="1" dirty="0" smtClean="0">
                <a:solidFill>
                  <a:srgbClr val="FF0000"/>
                </a:solidFill>
                <a:latin typeface="微软雅黑" pitchFamily="34" charset="-122"/>
                <a:ea typeface="微软雅黑" pitchFamily="34" charset="-122"/>
              </a:rPr>
              <a:t>摘录</a:t>
            </a:r>
            <a:endParaRPr lang="zh-CN" altLang="en-US" sz="1400" b="1" dirty="0">
              <a:solidFill>
                <a:srgbClr val="FF0000"/>
              </a:solidFill>
              <a:latin typeface="微软雅黑" pitchFamily="34" charset="-122"/>
              <a:ea typeface="微软雅黑" pitchFamily="34" charset="-122"/>
            </a:endParaRPr>
          </a:p>
        </p:txBody>
      </p:sp>
      <p:sp>
        <p:nvSpPr>
          <p:cNvPr id="34" name="TextBox 33"/>
          <p:cNvSpPr txBox="1"/>
          <p:nvPr/>
        </p:nvSpPr>
        <p:spPr>
          <a:xfrm>
            <a:off x="4515303" y="4180040"/>
            <a:ext cx="4140000" cy="406128"/>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第十六条  国家机关、社会团体、企业事业单位以及其他组织，应当加强对本单位人员的禁毒宣传教育。</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sp>
        <p:nvSpPr>
          <p:cNvPr id="40" name="TextBox 39"/>
          <p:cNvSpPr txBox="1"/>
          <p:nvPr/>
        </p:nvSpPr>
        <p:spPr>
          <a:xfrm>
            <a:off x="4515303" y="4652480"/>
            <a:ext cx="4140000" cy="406128"/>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第二十七条  娱乐场所应当建立巡查制度，发现娱乐场所内有毒品违法犯罪活动的，应当立即报告公安机关。</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41" name="直接连接符 40"/>
          <p:cNvCxnSpPr/>
          <p:nvPr/>
        </p:nvCxnSpPr>
        <p:spPr>
          <a:xfrm>
            <a:off x="3638595" y="440009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3425964" y="425893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7</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cxnSp>
        <p:nvCxnSpPr>
          <p:cNvPr id="43" name="直接连接符 42"/>
          <p:cNvCxnSpPr/>
          <p:nvPr/>
        </p:nvCxnSpPr>
        <p:spPr>
          <a:xfrm>
            <a:off x="3646215" y="484967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3433584" y="470851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8</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2016359106"/>
      </p:ext>
    </p:extLst>
  </p:cSld>
  <p:clrMapOvr>
    <a:masterClrMapping/>
  </p:clrMapOvr>
  <p:transition spd="med" advClick="0" advTm="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40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500" fill="hold"/>
                                        <p:tgtEl>
                                          <p:spTgt spid="30"/>
                                        </p:tgtEl>
                                        <p:attrNameLst>
                                          <p:attrName>ppt_w</p:attrName>
                                        </p:attrNameLst>
                                      </p:cBhvr>
                                      <p:tavLst>
                                        <p:tav tm="0">
                                          <p:val>
                                            <p:fltVal val="0"/>
                                          </p:val>
                                        </p:tav>
                                        <p:tav tm="100000">
                                          <p:val>
                                            <p:strVal val="#ppt_w"/>
                                          </p:val>
                                        </p:tav>
                                      </p:tavLst>
                                    </p:anim>
                                    <p:anim calcmode="lin" valueType="num">
                                      <p:cBhvr>
                                        <p:cTn id="55" dur="500" fill="hold"/>
                                        <p:tgtEl>
                                          <p:spTgt spid="30"/>
                                        </p:tgtEl>
                                        <p:attrNameLst>
                                          <p:attrName>ppt_h</p:attrName>
                                        </p:attrNameLst>
                                      </p:cBhvr>
                                      <p:tavLst>
                                        <p:tav tm="0">
                                          <p:val>
                                            <p:fltVal val="0"/>
                                          </p:val>
                                        </p:tav>
                                        <p:tav tm="100000">
                                          <p:val>
                                            <p:strVal val="#ppt_h"/>
                                          </p:val>
                                        </p:tav>
                                      </p:tavLst>
                                    </p:anim>
                                    <p:animEffect transition="in" filter="fade">
                                      <p:cBhvr>
                                        <p:cTn id="56" dur="500"/>
                                        <p:tgtEl>
                                          <p:spTgt spid="30"/>
                                        </p:tgtEl>
                                      </p:cBhvr>
                                    </p:animEffect>
                                  </p:childTnLst>
                                </p:cTn>
                              </p:par>
                              <p:par>
                                <p:cTn id="57" presetID="53" presetClass="entr" presetSubtype="16" fill="hold" grpId="0" nodeType="withEffect">
                                  <p:stCondLst>
                                    <p:cond delay="10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par>
                                <p:cTn id="72" presetID="53" presetClass="entr" presetSubtype="16" fill="hold" grpId="0" nodeType="withEffect">
                                  <p:stCondLst>
                                    <p:cond delay="40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Effect transition="in" filter="fade">
                                      <p:cBhvr>
                                        <p:cTn id="81" dur="500"/>
                                        <p:tgtEl>
                                          <p:spTgt spid="37"/>
                                        </p:tgtEl>
                                      </p:cBhvr>
                                    </p:animEffect>
                                  </p:childTnLst>
                                </p:cTn>
                              </p:par>
                              <p:par>
                                <p:cTn id="82" presetID="53" presetClass="entr" presetSubtype="16" fill="hold" grpId="0" nodeType="withEffect">
                                  <p:stCondLst>
                                    <p:cond delay="600"/>
                                  </p:stCondLst>
                                  <p:childTnLst>
                                    <p:set>
                                      <p:cBhvr>
                                        <p:cTn id="83" dur="1" fill="hold">
                                          <p:stCondLst>
                                            <p:cond delay="0"/>
                                          </p:stCondLst>
                                        </p:cTn>
                                        <p:tgtEl>
                                          <p:spTgt spid="38"/>
                                        </p:tgtEl>
                                        <p:attrNameLst>
                                          <p:attrName>style.visibility</p:attrName>
                                        </p:attrNameLst>
                                      </p:cBhvr>
                                      <p:to>
                                        <p:strVal val="visible"/>
                                      </p:to>
                                    </p:set>
                                    <p:anim calcmode="lin" valueType="num">
                                      <p:cBhvr>
                                        <p:cTn id="84" dur="500" fill="hold"/>
                                        <p:tgtEl>
                                          <p:spTgt spid="38"/>
                                        </p:tgtEl>
                                        <p:attrNameLst>
                                          <p:attrName>ppt_w</p:attrName>
                                        </p:attrNameLst>
                                      </p:cBhvr>
                                      <p:tavLst>
                                        <p:tav tm="0">
                                          <p:val>
                                            <p:fltVal val="0"/>
                                          </p:val>
                                        </p:tav>
                                        <p:tav tm="100000">
                                          <p:val>
                                            <p:strVal val="#ppt_w"/>
                                          </p:val>
                                        </p:tav>
                                      </p:tavLst>
                                    </p:anim>
                                    <p:anim calcmode="lin" valueType="num">
                                      <p:cBhvr>
                                        <p:cTn id="85" dur="500" fill="hold"/>
                                        <p:tgtEl>
                                          <p:spTgt spid="38"/>
                                        </p:tgtEl>
                                        <p:attrNameLst>
                                          <p:attrName>ppt_h</p:attrName>
                                        </p:attrNameLst>
                                      </p:cBhvr>
                                      <p:tavLst>
                                        <p:tav tm="0">
                                          <p:val>
                                            <p:fltVal val="0"/>
                                          </p:val>
                                        </p:tav>
                                        <p:tav tm="100000">
                                          <p:val>
                                            <p:strVal val="#ppt_h"/>
                                          </p:val>
                                        </p:tav>
                                      </p:tavLst>
                                    </p:anim>
                                    <p:animEffect transition="in" filter="fade">
                                      <p:cBhvr>
                                        <p:cTn id="86" dur="500"/>
                                        <p:tgtEl>
                                          <p:spTgt spid="38"/>
                                        </p:tgtEl>
                                      </p:cBhvr>
                                    </p:animEffect>
                                  </p:childTnLst>
                                </p:cTn>
                              </p:par>
                              <p:par>
                                <p:cTn id="87" presetID="53" presetClass="entr" presetSubtype="16" fill="hold" grpId="0" nodeType="withEffect">
                                  <p:stCondLst>
                                    <p:cond delay="700"/>
                                  </p:stCondLst>
                                  <p:childTnLst>
                                    <p:set>
                                      <p:cBhvr>
                                        <p:cTn id="88" dur="1" fill="hold">
                                          <p:stCondLst>
                                            <p:cond delay="0"/>
                                          </p:stCondLst>
                                        </p:cTn>
                                        <p:tgtEl>
                                          <p:spTgt spid="39"/>
                                        </p:tgtEl>
                                        <p:attrNameLst>
                                          <p:attrName>style.visibility</p:attrName>
                                        </p:attrNameLst>
                                      </p:cBhvr>
                                      <p:to>
                                        <p:strVal val="visible"/>
                                      </p:to>
                                    </p:set>
                                    <p:anim calcmode="lin" valueType="num">
                                      <p:cBhvr>
                                        <p:cTn id="89" dur="500" fill="hold"/>
                                        <p:tgtEl>
                                          <p:spTgt spid="39"/>
                                        </p:tgtEl>
                                        <p:attrNameLst>
                                          <p:attrName>ppt_w</p:attrName>
                                        </p:attrNameLst>
                                      </p:cBhvr>
                                      <p:tavLst>
                                        <p:tav tm="0">
                                          <p:val>
                                            <p:fltVal val="0"/>
                                          </p:val>
                                        </p:tav>
                                        <p:tav tm="100000">
                                          <p:val>
                                            <p:strVal val="#ppt_w"/>
                                          </p:val>
                                        </p:tav>
                                      </p:tavLst>
                                    </p:anim>
                                    <p:anim calcmode="lin" valueType="num">
                                      <p:cBhvr>
                                        <p:cTn id="90" dur="500" fill="hold"/>
                                        <p:tgtEl>
                                          <p:spTgt spid="39"/>
                                        </p:tgtEl>
                                        <p:attrNameLst>
                                          <p:attrName>ppt_h</p:attrName>
                                        </p:attrNameLst>
                                      </p:cBhvr>
                                      <p:tavLst>
                                        <p:tav tm="0">
                                          <p:val>
                                            <p:fltVal val="0"/>
                                          </p:val>
                                        </p:tav>
                                        <p:tav tm="100000">
                                          <p:val>
                                            <p:strVal val="#ppt_h"/>
                                          </p:val>
                                        </p:tav>
                                      </p:tavLst>
                                    </p:anim>
                                    <p:animEffect transition="in" filter="fade">
                                      <p:cBhvr>
                                        <p:cTn id="91" dur="500"/>
                                        <p:tgtEl>
                                          <p:spTgt spid="39"/>
                                        </p:tgtEl>
                                      </p:cBhvr>
                                    </p:animEffect>
                                  </p:childTnLst>
                                </p:cTn>
                              </p:par>
                              <p:par>
                                <p:cTn id="92" presetID="22" presetClass="entr" presetSubtype="8" fill="hold" nodeType="withEffect">
                                  <p:stCondLst>
                                    <p:cond delay="800"/>
                                  </p:stCondLst>
                                  <p:childTnLst>
                                    <p:set>
                                      <p:cBhvr>
                                        <p:cTn id="93" dur="1" fill="hold">
                                          <p:stCondLst>
                                            <p:cond delay="0"/>
                                          </p:stCondLst>
                                        </p:cTn>
                                        <p:tgtEl>
                                          <p:spTgt spid="14"/>
                                        </p:tgtEl>
                                        <p:attrNameLst>
                                          <p:attrName>style.visibility</p:attrName>
                                        </p:attrNameLst>
                                      </p:cBhvr>
                                      <p:to>
                                        <p:strVal val="visible"/>
                                      </p:to>
                                    </p:set>
                                    <p:animEffect transition="in" filter="wipe(left)">
                                      <p:cBhvr>
                                        <p:cTn id="94" dur="500"/>
                                        <p:tgtEl>
                                          <p:spTgt spid="14"/>
                                        </p:tgtEl>
                                      </p:cBhvr>
                                    </p:animEffect>
                                  </p:childTnLst>
                                </p:cTn>
                              </p:par>
                              <p:par>
                                <p:cTn id="95" presetID="22" presetClass="entr" presetSubtype="8" fill="hold" nodeType="withEffect">
                                  <p:stCondLst>
                                    <p:cond delay="900"/>
                                  </p:stCondLst>
                                  <p:childTnLst>
                                    <p:set>
                                      <p:cBhvr>
                                        <p:cTn id="96" dur="1" fill="hold">
                                          <p:stCondLst>
                                            <p:cond delay="0"/>
                                          </p:stCondLst>
                                        </p:cTn>
                                        <p:tgtEl>
                                          <p:spTgt spid="17"/>
                                        </p:tgtEl>
                                        <p:attrNameLst>
                                          <p:attrName>style.visibility</p:attrName>
                                        </p:attrNameLst>
                                      </p:cBhvr>
                                      <p:to>
                                        <p:strVal val="visible"/>
                                      </p:to>
                                    </p:set>
                                    <p:animEffect transition="in" filter="wipe(left)">
                                      <p:cBhvr>
                                        <p:cTn id="97" dur="500"/>
                                        <p:tgtEl>
                                          <p:spTgt spid="17"/>
                                        </p:tgtEl>
                                      </p:cBhvr>
                                    </p:animEffect>
                                  </p:childTnLst>
                                </p:cTn>
                              </p:par>
                              <p:par>
                                <p:cTn id="98" presetID="22" presetClass="entr" presetSubtype="8" fill="hold" nodeType="withEffect">
                                  <p:stCondLst>
                                    <p:cond delay="1000"/>
                                  </p:stCondLst>
                                  <p:childTnLst>
                                    <p:set>
                                      <p:cBhvr>
                                        <p:cTn id="99" dur="1" fill="hold">
                                          <p:stCondLst>
                                            <p:cond delay="0"/>
                                          </p:stCondLst>
                                        </p:cTn>
                                        <p:tgtEl>
                                          <p:spTgt spid="20"/>
                                        </p:tgtEl>
                                        <p:attrNameLst>
                                          <p:attrName>style.visibility</p:attrName>
                                        </p:attrNameLst>
                                      </p:cBhvr>
                                      <p:to>
                                        <p:strVal val="visible"/>
                                      </p:to>
                                    </p:set>
                                    <p:animEffect transition="in" filter="wipe(left)">
                                      <p:cBhvr>
                                        <p:cTn id="100" dur="500"/>
                                        <p:tgtEl>
                                          <p:spTgt spid="20"/>
                                        </p:tgtEl>
                                      </p:cBhvr>
                                    </p:animEffect>
                                  </p:childTnLst>
                                </p:cTn>
                              </p:par>
                              <p:par>
                                <p:cTn id="101" presetID="22" presetClass="entr" presetSubtype="8" fill="hold" nodeType="withEffect">
                                  <p:stCondLst>
                                    <p:cond delay="1100"/>
                                  </p:stCondLst>
                                  <p:childTnLst>
                                    <p:set>
                                      <p:cBhvr>
                                        <p:cTn id="102" dur="1" fill="hold">
                                          <p:stCondLst>
                                            <p:cond delay="0"/>
                                          </p:stCondLst>
                                        </p:cTn>
                                        <p:tgtEl>
                                          <p:spTgt spid="23"/>
                                        </p:tgtEl>
                                        <p:attrNameLst>
                                          <p:attrName>style.visibility</p:attrName>
                                        </p:attrNameLst>
                                      </p:cBhvr>
                                      <p:to>
                                        <p:strVal val="visible"/>
                                      </p:to>
                                    </p:set>
                                    <p:animEffect transition="in" filter="wipe(left)">
                                      <p:cBhvr>
                                        <p:cTn id="103" dur="500"/>
                                        <p:tgtEl>
                                          <p:spTgt spid="23"/>
                                        </p:tgtEl>
                                      </p:cBhvr>
                                    </p:animEffect>
                                  </p:childTnLst>
                                </p:cTn>
                              </p:par>
                              <p:par>
                                <p:cTn id="104" presetID="22" presetClass="entr" presetSubtype="8" fill="hold" nodeType="withEffect">
                                  <p:stCondLst>
                                    <p:cond delay="1200"/>
                                  </p:stCondLst>
                                  <p:childTnLst>
                                    <p:set>
                                      <p:cBhvr>
                                        <p:cTn id="105" dur="1" fill="hold">
                                          <p:stCondLst>
                                            <p:cond delay="0"/>
                                          </p:stCondLst>
                                        </p:cTn>
                                        <p:tgtEl>
                                          <p:spTgt spid="26"/>
                                        </p:tgtEl>
                                        <p:attrNameLst>
                                          <p:attrName>style.visibility</p:attrName>
                                        </p:attrNameLst>
                                      </p:cBhvr>
                                      <p:to>
                                        <p:strVal val="visible"/>
                                      </p:to>
                                    </p:set>
                                    <p:animEffect transition="in" filter="wipe(left)">
                                      <p:cBhvr>
                                        <p:cTn id="106" dur="500"/>
                                        <p:tgtEl>
                                          <p:spTgt spid="26"/>
                                        </p:tgtEl>
                                      </p:cBhvr>
                                    </p:animEffect>
                                  </p:childTnLst>
                                </p:cTn>
                              </p:par>
                              <p:par>
                                <p:cTn id="107" presetID="22" presetClass="entr" presetSubtype="8" fill="hold" nodeType="withEffect">
                                  <p:stCondLst>
                                    <p:cond delay="1300"/>
                                  </p:stCondLst>
                                  <p:childTnLst>
                                    <p:set>
                                      <p:cBhvr>
                                        <p:cTn id="108" dur="1" fill="hold">
                                          <p:stCondLst>
                                            <p:cond delay="0"/>
                                          </p:stCondLst>
                                        </p:cTn>
                                        <p:tgtEl>
                                          <p:spTgt spid="29"/>
                                        </p:tgtEl>
                                        <p:attrNameLst>
                                          <p:attrName>style.visibility</p:attrName>
                                        </p:attrNameLst>
                                      </p:cBhvr>
                                      <p:to>
                                        <p:strVal val="visible"/>
                                      </p:to>
                                    </p:set>
                                    <p:animEffect transition="in" filter="wipe(left)">
                                      <p:cBhvr>
                                        <p:cTn id="109" dur="500"/>
                                        <p:tgtEl>
                                          <p:spTgt spid="29"/>
                                        </p:tgtEl>
                                      </p:cBhvr>
                                    </p:animEffect>
                                  </p:childTnLst>
                                </p:cTn>
                              </p:par>
                              <p:par>
                                <p:cTn id="110" presetID="22" presetClass="entr" presetSubtype="8" fill="hold" grpId="0" nodeType="withEffect">
                                  <p:stCondLst>
                                    <p:cond delay="1400"/>
                                  </p:stCondLst>
                                  <p:childTnLst>
                                    <p:set>
                                      <p:cBhvr>
                                        <p:cTn id="111" dur="1" fill="hold">
                                          <p:stCondLst>
                                            <p:cond delay="0"/>
                                          </p:stCondLst>
                                        </p:cTn>
                                        <p:tgtEl>
                                          <p:spTgt spid="12"/>
                                        </p:tgtEl>
                                        <p:attrNameLst>
                                          <p:attrName>style.visibility</p:attrName>
                                        </p:attrNameLst>
                                      </p:cBhvr>
                                      <p:to>
                                        <p:strVal val="visible"/>
                                      </p:to>
                                    </p:set>
                                    <p:animEffect transition="in" filter="wipe(left)">
                                      <p:cBhvr>
                                        <p:cTn id="112" dur="500"/>
                                        <p:tgtEl>
                                          <p:spTgt spid="12"/>
                                        </p:tgtEl>
                                      </p:cBhvr>
                                    </p:animEffect>
                                  </p:childTnLst>
                                </p:cTn>
                              </p:par>
                              <p:par>
                                <p:cTn id="113" presetID="22" presetClass="entr" presetSubtype="8" fill="hold" grpId="0" nodeType="withEffect">
                                  <p:stCondLst>
                                    <p:cond delay="1500"/>
                                  </p:stCondLst>
                                  <p:childTnLst>
                                    <p:set>
                                      <p:cBhvr>
                                        <p:cTn id="114" dur="1" fill="hold">
                                          <p:stCondLst>
                                            <p:cond delay="0"/>
                                          </p:stCondLst>
                                        </p:cTn>
                                        <p:tgtEl>
                                          <p:spTgt spid="15"/>
                                        </p:tgtEl>
                                        <p:attrNameLst>
                                          <p:attrName>style.visibility</p:attrName>
                                        </p:attrNameLst>
                                      </p:cBhvr>
                                      <p:to>
                                        <p:strVal val="visible"/>
                                      </p:to>
                                    </p:set>
                                    <p:animEffect transition="in" filter="wipe(left)">
                                      <p:cBhvr>
                                        <p:cTn id="115" dur="500"/>
                                        <p:tgtEl>
                                          <p:spTgt spid="15"/>
                                        </p:tgtEl>
                                      </p:cBhvr>
                                    </p:animEffect>
                                  </p:childTnLst>
                                </p:cTn>
                              </p:par>
                              <p:par>
                                <p:cTn id="116" presetID="22" presetClass="entr" presetSubtype="8" fill="hold" grpId="0" nodeType="withEffect">
                                  <p:stCondLst>
                                    <p:cond delay="160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par>
                                <p:cTn id="119" presetID="22" presetClass="entr" presetSubtype="8" fill="hold" grpId="0" nodeType="withEffect">
                                  <p:stCondLst>
                                    <p:cond delay="1700"/>
                                  </p:stCondLst>
                                  <p:childTnLst>
                                    <p:set>
                                      <p:cBhvr>
                                        <p:cTn id="120" dur="1" fill="hold">
                                          <p:stCondLst>
                                            <p:cond delay="0"/>
                                          </p:stCondLst>
                                        </p:cTn>
                                        <p:tgtEl>
                                          <p:spTgt spid="21"/>
                                        </p:tgtEl>
                                        <p:attrNameLst>
                                          <p:attrName>style.visibility</p:attrName>
                                        </p:attrNameLst>
                                      </p:cBhvr>
                                      <p:to>
                                        <p:strVal val="visible"/>
                                      </p:to>
                                    </p:set>
                                    <p:animEffect transition="in" filter="wipe(left)">
                                      <p:cBhvr>
                                        <p:cTn id="121" dur="500"/>
                                        <p:tgtEl>
                                          <p:spTgt spid="21"/>
                                        </p:tgtEl>
                                      </p:cBhvr>
                                    </p:animEffect>
                                  </p:childTnLst>
                                </p:cTn>
                              </p:par>
                              <p:par>
                                <p:cTn id="122" presetID="22" presetClass="entr" presetSubtype="8" fill="hold" grpId="0" nodeType="withEffect">
                                  <p:stCondLst>
                                    <p:cond delay="1800"/>
                                  </p:stCondLst>
                                  <p:childTnLst>
                                    <p:set>
                                      <p:cBhvr>
                                        <p:cTn id="123" dur="1" fill="hold">
                                          <p:stCondLst>
                                            <p:cond delay="0"/>
                                          </p:stCondLst>
                                        </p:cTn>
                                        <p:tgtEl>
                                          <p:spTgt spid="24"/>
                                        </p:tgtEl>
                                        <p:attrNameLst>
                                          <p:attrName>style.visibility</p:attrName>
                                        </p:attrNameLst>
                                      </p:cBhvr>
                                      <p:to>
                                        <p:strVal val="visible"/>
                                      </p:to>
                                    </p:set>
                                    <p:animEffect transition="in" filter="wipe(left)">
                                      <p:cBhvr>
                                        <p:cTn id="124" dur="500"/>
                                        <p:tgtEl>
                                          <p:spTgt spid="24"/>
                                        </p:tgtEl>
                                      </p:cBhvr>
                                    </p:animEffect>
                                  </p:childTnLst>
                                </p:cTn>
                              </p:par>
                              <p:par>
                                <p:cTn id="125" presetID="22" presetClass="entr" presetSubtype="8" fill="hold" grpId="0" nodeType="withEffect">
                                  <p:stCondLst>
                                    <p:cond delay="1900"/>
                                  </p:stCondLst>
                                  <p:childTnLst>
                                    <p:set>
                                      <p:cBhvr>
                                        <p:cTn id="126" dur="1" fill="hold">
                                          <p:stCondLst>
                                            <p:cond delay="0"/>
                                          </p:stCondLst>
                                        </p:cTn>
                                        <p:tgtEl>
                                          <p:spTgt spid="27"/>
                                        </p:tgtEl>
                                        <p:attrNameLst>
                                          <p:attrName>style.visibility</p:attrName>
                                        </p:attrNameLst>
                                      </p:cBhvr>
                                      <p:to>
                                        <p:strVal val="visible"/>
                                      </p:to>
                                    </p:set>
                                    <p:animEffect transition="in" filter="wipe(left)">
                                      <p:cBhvr>
                                        <p:cTn id="127" dur="500"/>
                                        <p:tgtEl>
                                          <p:spTgt spid="27"/>
                                        </p:tgtEl>
                                      </p:cBhvr>
                                    </p:animEffect>
                                  </p:childTnLst>
                                </p:cTn>
                              </p:par>
                              <p:par>
                                <p:cTn id="128" presetID="22" presetClass="entr" presetSubtype="8" fill="hold" grpId="0" nodeType="withEffect">
                                  <p:stCondLst>
                                    <p:cond delay="1900"/>
                                  </p:stCondLst>
                                  <p:childTnLst>
                                    <p:set>
                                      <p:cBhvr>
                                        <p:cTn id="129" dur="1" fill="hold">
                                          <p:stCondLst>
                                            <p:cond delay="0"/>
                                          </p:stCondLst>
                                        </p:cTn>
                                        <p:tgtEl>
                                          <p:spTgt spid="34"/>
                                        </p:tgtEl>
                                        <p:attrNameLst>
                                          <p:attrName>style.visibility</p:attrName>
                                        </p:attrNameLst>
                                      </p:cBhvr>
                                      <p:to>
                                        <p:strVal val="visible"/>
                                      </p:to>
                                    </p:set>
                                    <p:animEffect transition="in" filter="wipe(left)">
                                      <p:cBhvr>
                                        <p:cTn id="130" dur="500"/>
                                        <p:tgtEl>
                                          <p:spTgt spid="34"/>
                                        </p:tgtEl>
                                      </p:cBhvr>
                                    </p:animEffect>
                                  </p:childTnLst>
                                </p:cTn>
                              </p:par>
                              <p:par>
                                <p:cTn id="131" presetID="22" presetClass="entr" presetSubtype="8" fill="hold" grpId="0" nodeType="withEffect">
                                  <p:stCondLst>
                                    <p:cond delay="1900"/>
                                  </p:stCondLst>
                                  <p:childTnLst>
                                    <p:set>
                                      <p:cBhvr>
                                        <p:cTn id="132" dur="1" fill="hold">
                                          <p:stCondLst>
                                            <p:cond delay="0"/>
                                          </p:stCondLst>
                                        </p:cTn>
                                        <p:tgtEl>
                                          <p:spTgt spid="40"/>
                                        </p:tgtEl>
                                        <p:attrNameLst>
                                          <p:attrName>style.visibility</p:attrName>
                                        </p:attrNameLst>
                                      </p:cBhvr>
                                      <p:to>
                                        <p:strVal val="visible"/>
                                      </p:to>
                                    </p:set>
                                    <p:animEffect transition="in" filter="wipe(left)">
                                      <p:cBhvr>
                                        <p:cTn id="133" dur="500"/>
                                        <p:tgtEl>
                                          <p:spTgt spid="40"/>
                                        </p:tgtEl>
                                      </p:cBhvr>
                                    </p:animEffect>
                                  </p:childTnLst>
                                </p:cTn>
                              </p:par>
                              <p:par>
                                <p:cTn id="134" presetID="53" presetClass="entr" presetSubtype="16" fill="hold" grpId="0" nodeType="withEffect">
                                  <p:stCondLst>
                                    <p:cond delay="700"/>
                                  </p:stCondLst>
                                  <p:childTnLst>
                                    <p:set>
                                      <p:cBhvr>
                                        <p:cTn id="135" dur="1" fill="hold">
                                          <p:stCondLst>
                                            <p:cond delay="0"/>
                                          </p:stCondLst>
                                        </p:cTn>
                                        <p:tgtEl>
                                          <p:spTgt spid="42"/>
                                        </p:tgtEl>
                                        <p:attrNameLst>
                                          <p:attrName>style.visibility</p:attrName>
                                        </p:attrNameLst>
                                      </p:cBhvr>
                                      <p:to>
                                        <p:strVal val="visible"/>
                                      </p:to>
                                    </p:set>
                                    <p:anim calcmode="lin" valueType="num">
                                      <p:cBhvr>
                                        <p:cTn id="136" dur="500" fill="hold"/>
                                        <p:tgtEl>
                                          <p:spTgt spid="42"/>
                                        </p:tgtEl>
                                        <p:attrNameLst>
                                          <p:attrName>ppt_w</p:attrName>
                                        </p:attrNameLst>
                                      </p:cBhvr>
                                      <p:tavLst>
                                        <p:tav tm="0">
                                          <p:val>
                                            <p:fltVal val="0"/>
                                          </p:val>
                                        </p:tav>
                                        <p:tav tm="100000">
                                          <p:val>
                                            <p:strVal val="#ppt_w"/>
                                          </p:val>
                                        </p:tav>
                                      </p:tavLst>
                                    </p:anim>
                                    <p:anim calcmode="lin" valueType="num">
                                      <p:cBhvr>
                                        <p:cTn id="137" dur="500" fill="hold"/>
                                        <p:tgtEl>
                                          <p:spTgt spid="42"/>
                                        </p:tgtEl>
                                        <p:attrNameLst>
                                          <p:attrName>ppt_h</p:attrName>
                                        </p:attrNameLst>
                                      </p:cBhvr>
                                      <p:tavLst>
                                        <p:tav tm="0">
                                          <p:val>
                                            <p:fltVal val="0"/>
                                          </p:val>
                                        </p:tav>
                                        <p:tav tm="100000">
                                          <p:val>
                                            <p:strVal val="#ppt_h"/>
                                          </p:val>
                                        </p:tav>
                                      </p:tavLst>
                                    </p:anim>
                                    <p:animEffect transition="in" filter="fade">
                                      <p:cBhvr>
                                        <p:cTn id="138" dur="500"/>
                                        <p:tgtEl>
                                          <p:spTgt spid="42"/>
                                        </p:tgtEl>
                                      </p:cBhvr>
                                    </p:animEffect>
                                  </p:childTnLst>
                                </p:cTn>
                              </p:par>
                              <p:par>
                                <p:cTn id="139" presetID="22" presetClass="entr" presetSubtype="8" fill="hold" nodeType="withEffect">
                                  <p:stCondLst>
                                    <p:cond delay="1300"/>
                                  </p:stCondLst>
                                  <p:childTnLst>
                                    <p:set>
                                      <p:cBhvr>
                                        <p:cTn id="140" dur="1" fill="hold">
                                          <p:stCondLst>
                                            <p:cond delay="0"/>
                                          </p:stCondLst>
                                        </p:cTn>
                                        <p:tgtEl>
                                          <p:spTgt spid="41"/>
                                        </p:tgtEl>
                                        <p:attrNameLst>
                                          <p:attrName>style.visibility</p:attrName>
                                        </p:attrNameLst>
                                      </p:cBhvr>
                                      <p:to>
                                        <p:strVal val="visible"/>
                                      </p:to>
                                    </p:set>
                                    <p:animEffect transition="in" filter="wipe(left)">
                                      <p:cBhvr>
                                        <p:cTn id="141" dur="500"/>
                                        <p:tgtEl>
                                          <p:spTgt spid="41"/>
                                        </p:tgtEl>
                                      </p:cBhvr>
                                    </p:animEffect>
                                  </p:childTnLst>
                                </p:cTn>
                              </p:par>
                              <p:par>
                                <p:cTn id="142" presetID="53" presetClass="entr" presetSubtype="16" fill="hold" grpId="0" nodeType="withEffect">
                                  <p:stCondLst>
                                    <p:cond delay="700"/>
                                  </p:stCondLst>
                                  <p:childTnLst>
                                    <p:set>
                                      <p:cBhvr>
                                        <p:cTn id="143" dur="1" fill="hold">
                                          <p:stCondLst>
                                            <p:cond delay="0"/>
                                          </p:stCondLst>
                                        </p:cTn>
                                        <p:tgtEl>
                                          <p:spTgt spid="44"/>
                                        </p:tgtEl>
                                        <p:attrNameLst>
                                          <p:attrName>style.visibility</p:attrName>
                                        </p:attrNameLst>
                                      </p:cBhvr>
                                      <p:to>
                                        <p:strVal val="visible"/>
                                      </p:to>
                                    </p:set>
                                    <p:anim calcmode="lin" valueType="num">
                                      <p:cBhvr>
                                        <p:cTn id="144" dur="500" fill="hold"/>
                                        <p:tgtEl>
                                          <p:spTgt spid="44"/>
                                        </p:tgtEl>
                                        <p:attrNameLst>
                                          <p:attrName>ppt_w</p:attrName>
                                        </p:attrNameLst>
                                      </p:cBhvr>
                                      <p:tavLst>
                                        <p:tav tm="0">
                                          <p:val>
                                            <p:fltVal val="0"/>
                                          </p:val>
                                        </p:tav>
                                        <p:tav tm="100000">
                                          <p:val>
                                            <p:strVal val="#ppt_w"/>
                                          </p:val>
                                        </p:tav>
                                      </p:tavLst>
                                    </p:anim>
                                    <p:anim calcmode="lin" valueType="num">
                                      <p:cBhvr>
                                        <p:cTn id="145" dur="500" fill="hold"/>
                                        <p:tgtEl>
                                          <p:spTgt spid="44"/>
                                        </p:tgtEl>
                                        <p:attrNameLst>
                                          <p:attrName>ppt_h</p:attrName>
                                        </p:attrNameLst>
                                      </p:cBhvr>
                                      <p:tavLst>
                                        <p:tav tm="0">
                                          <p:val>
                                            <p:fltVal val="0"/>
                                          </p:val>
                                        </p:tav>
                                        <p:tav tm="100000">
                                          <p:val>
                                            <p:strVal val="#ppt_h"/>
                                          </p:val>
                                        </p:tav>
                                      </p:tavLst>
                                    </p:anim>
                                    <p:animEffect transition="in" filter="fade">
                                      <p:cBhvr>
                                        <p:cTn id="146" dur="500"/>
                                        <p:tgtEl>
                                          <p:spTgt spid="44"/>
                                        </p:tgtEl>
                                      </p:cBhvr>
                                    </p:animEffect>
                                  </p:childTnLst>
                                </p:cTn>
                              </p:par>
                              <p:par>
                                <p:cTn id="147" presetID="22" presetClass="entr" presetSubtype="8" fill="hold" nodeType="withEffect">
                                  <p:stCondLst>
                                    <p:cond delay="1300"/>
                                  </p:stCondLst>
                                  <p:childTnLst>
                                    <p:set>
                                      <p:cBhvr>
                                        <p:cTn id="148" dur="1" fill="hold">
                                          <p:stCondLst>
                                            <p:cond delay="0"/>
                                          </p:stCondLst>
                                        </p:cTn>
                                        <p:tgtEl>
                                          <p:spTgt spid="43"/>
                                        </p:tgtEl>
                                        <p:attrNameLst>
                                          <p:attrName>style.visibility</p:attrName>
                                        </p:attrNameLst>
                                      </p:cBhvr>
                                      <p:to>
                                        <p:strVal val="visible"/>
                                      </p:to>
                                    </p:set>
                                    <p:animEffect transition="in" filter="wipe(left)">
                                      <p:cBhvr>
                                        <p:cTn id="14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8" grpId="0" animBg="1"/>
      <p:bldP spid="21" grpId="0" animBg="1"/>
      <p:bldP spid="24" grpId="0" animBg="1"/>
      <p:bldP spid="27" grpId="0" animBg="1"/>
      <p:bldP spid="30" grpId="0" animBg="1"/>
      <p:bldP spid="31" grpId="0" animBg="1"/>
      <p:bldP spid="32" grpId="0" animBg="1"/>
      <p:bldP spid="35" grpId="0" animBg="1"/>
      <p:bldP spid="36" grpId="0" animBg="1"/>
      <p:bldP spid="37" grpId="0" animBg="1"/>
      <p:bldP spid="38" grpId="0" animBg="1"/>
      <p:bldP spid="39" grpId="0" animBg="1"/>
      <p:bldP spid="33" grpId="0"/>
      <p:bldP spid="34" grpId="0" animBg="1"/>
      <p:bldP spid="40" grpId="0" animBg="1"/>
      <p:bldP spid="42" grpId="0" animBg="1"/>
      <p:bldP spid="4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43608" y="1565803"/>
            <a:ext cx="2011893" cy="2011893"/>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 name="椭圆 4"/>
          <p:cNvSpPr/>
          <p:nvPr/>
        </p:nvSpPr>
        <p:spPr>
          <a:xfrm>
            <a:off x="1226969" y="344781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椭圆 5"/>
          <p:cNvSpPr/>
          <p:nvPr/>
        </p:nvSpPr>
        <p:spPr>
          <a:xfrm>
            <a:off x="1604729" y="3571714"/>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椭圆 6"/>
          <p:cNvSpPr/>
          <p:nvPr/>
        </p:nvSpPr>
        <p:spPr>
          <a:xfrm>
            <a:off x="1778432" y="3377093"/>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椭圆 7"/>
          <p:cNvSpPr/>
          <p:nvPr/>
        </p:nvSpPr>
        <p:spPr>
          <a:xfrm>
            <a:off x="2411193" y="3498702"/>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椭圆 8"/>
          <p:cNvSpPr/>
          <p:nvPr/>
        </p:nvSpPr>
        <p:spPr>
          <a:xfrm>
            <a:off x="952192" y="325900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椭圆 9"/>
          <p:cNvSpPr/>
          <p:nvPr/>
        </p:nvSpPr>
        <p:spPr>
          <a:xfrm>
            <a:off x="1244941" y="3302300"/>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椭圆 10"/>
          <p:cNvSpPr/>
          <p:nvPr/>
        </p:nvSpPr>
        <p:spPr>
          <a:xfrm>
            <a:off x="2781911" y="343372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11"/>
          <p:cNvSpPr txBox="1"/>
          <p:nvPr/>
        </p:nvSpPr>
        <p:spPr>
          <a:xfrm>
            <a:off x="4492442" y="126177"/>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第九条第一款  各级人民政府应当建立健全全民禁毒宣传教育体系，将禁毒宣传与公民法制教育、道德教育、科普教育、健康教育、职业教育和预防艾滋病教育等相结合，提高公民的禁毒意识和自觉抵制毒品的能力。</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14" name="直接连接符 13"/>
          <p:cNvCxnSpPr/>
          <p:nvPr/>
        </p:nvCxnSpPr>
        <p:spPr>
          <a:xfrm>
            <a:off x="3638595" y="407190"/>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500063" y="754117"/>
            <a:ext cx="4140000" cy="739552"/>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第十四条  车站、港口、码头、机场、公园等公共场所的经营者、管理者以及公路、水路、铁路、城市轨道交通、航空等交通运输经营单位，应当根据禁毒工作需要，采取广播、设置警示标语标牌等措施，加强禁毒知识宣传。</a:t>
            </a:r>
            <a:endParaRPr lang="en-US" altLang="zh-CN" b="1" dirty="0" smtClean="0">
              <a:solidFill>
                <a:schemeClr val="tx1"/>
              </a:solidFill>
              <a:latin typeface="楷体" pitchFamily="49" charset="-122"/>
              <a:ea typeface="楷体" pitchFamily="49" charset="-122"/>
            </a:endParaRPr>
          </a:p>
        </p:txBody>
      </p:sp>
      <p:cxnSp>
        <p:nvCxnSpPr>
          <p:cNvPr id="17" name="直接连接符 16"/>
          <p:cNvCxnSpPr/>
          <p:nvPr/>
        </p:nvCxnSpPr>
        <p:spPr>
          <a:xfrm>
            <a:off x="3638595" y="1118949"/>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507683" y="1547733"/>
            <a:ext cx="4140000" cy="406128"/>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第十七条第一款  公安、交通运输、边防、海关、邮政管理等部门和单位应当建立联合查缉毒品工作机制。</a:t>
            </a:r>
            <a:endParaRPr lang="en-US" altLang="zh-CN" b="1" dirty="0" smtClean="0">
              <a:solidFill>
                <a:schemeClr val="tx1"/>
              </a:solidFill>
              <a:latin typeface="楷体" pitchFamily="49" charset="-122"/>
              <a:ea typeface="楷体" pitchFamily="49" charset="-122"/>
            </a:endParaRPr>
          </a:p>
        </p:txBody>
      </p:sp>
      <p:cxnSp>
        <p:nvCxnSpPr>
          <p:cNvPr id="20" name="直接连接符 19"/>
          <p:cNvCxnSpPr/>
          <p:nvPr/>
        </p:nvCxnSpPr>
        <p:spPr>
          <a:xfrm>
            <a:off x="3638595" y="1760165"/>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507683" y="2006068"/>
            <a:ext cx="4140000" cy="1072977"/>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914400" fontAlgn="base">
              <a:spcBef>
                <a:spcPct val="0"/>
              </a:spcBef>
              <a:spcAft>
                <a:spcPct val="0"/>
              </a:spcAft>
              <a:defRPr/>
            </a:pPr>
            <a:r>
              <a:rPr lang="zh-CN" altLang="en-US" b="1" dirty="0" smtClean="0">
                <a:solidFill>
                  <a:schemeClr val="tx1"/>
                </a:solidFill>
                <a:latin typeface="楷体" pitchFamily="49" charset="-122"/>
                <a:ea typeface="楷体" pitchFamily="49" charset="-122"/>
              </a:rPr>
              <a:t>第二十条  物流企业应当如实记录托运人、提货人的姓名、地址、联系方式以及托运货物的名称、数量等信息，加强货物交运前的检查工作，防止夹带、运输毒品。邮政、快递企业应当建立并执行收寄验视制度，对除信件以外的邮件、快件进行当场验视，防止夹带毒品，并要求寄件人完整准确填写寄件人、收件人姓名、地址、联系方式以及寄送物品的名称、数量等信息。寄件人拒绝验视的，不予收寄。</a:t>
            </a:r>
            <a:endParaRPr kumimoji="0" lang="en-US" altLang="zh-CN" sz="1000" b="0" i="0" u="none" strike="noStrike" kern="1200" cap="none" spc="0" normalizeH="0" baseline="0" noProof="0" dirty="0">
              <a:ln>
                <a:noFill/>
              </a:ln>
              <a:solidFill>
                <a:schemeClr val="tx1"/>
              </a:solidFill>
              <a:effectLst/>
              <a:uLnTx/>
              <a:uFillTx/>
              <a:latin typeface="微软雅黑" pitchFamily="34" charset="-122"/>
              <a:ea typeface="微软雅黑" pitchFamily="34" charset="-122"/>
              <a:cs typeface="+mn-cs"/>
            </a:endParaRPr>
          </a:p>
        </p:txBody>
      </p:sp>
      <p:cxnSp>
        <p:nvCxnSpPr>
          <p:cNvPr id="23" name="直接连接符 22"/>
          <p:cNvCxnSpPr/>
          <p:nvPr/>
        </p:nvCxnSpPr>
        <p:spPr>
          <a:xfrm>
            <a:off x="3638595" y="2523301"/>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515303" y="3134964"/>
            <a:ext cx="4140000" cy="739552"/>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第二十二条  旅店、歌舞厅、酒吧、网吧、休闲会馆、俱乐部、美容美发、桑拿、足浴等经营服务场所及其从业人员不得为进入本场所人员实施毒品违法犯罪行为提供条件；发现毒品违法犯罪活动或者有毒品违法犯罪嫌疑的，应当及时报告公</a:t>
            </a:r>
            <a:r>
              <a:rPr lang="en-US" altLang="zh-CN" b="1" dirty="0" smtClean="0">
                <a:solidFill>
                  <a:schemeClr val="tx1"/>
                </a:solidFill>
                <a:latin typeface="楷体" pitchFamily="49" charset="-122"/>
                <a:ea typeface="楷体" pitchFamily="49" charset="-122"/>
              </a:rPr>
              <a:t>  </a:t>
            </a:r>
            <a:r>
              <a:rPr lang="zh-CN" altLang="en-US" b="1" dirty="0" smtClean="0">
                <a:solidFill>
                  <a:schemeClr val="tx1"/>
                </a:solidFill>
                <a:latin typeface="楷体" pitchFamily="49" charset="-122"/>
                <a:ea typeface="楷体" pitchFamily="49" charset="-122"/>
              </a:rPr>
              <a:t>安机关。</a:t>
            </a:r>
            <a:endParaRPr lang="en-US" altLang="zh-CN" b="1" dirty="0" smtClean="0">
              <a:solidFill>
                <a:schemeClr val="tx1"/>
              </a:solidFill>
              <a:latin typeface="楷体" pitchFamily="49" charset="-122"/>
              <a:ea typeface="楷体" pitchFamily="49" charset="-122"/>
            </a:endParaRPr>
          </a:p>
        </p:txBody>
      </p:sp>
      <p:cxnSp>
        <p:nvCxnSpPr>
          <p:cNvPr id="26" name="直接连接符 25"/>
          <p:cNvCxnSpPr/>
          <p:nvPr/>
        </p:nvCxnSpPr>
        <p:spPr>
          <a:xfrm>
            <a:off x="3638595" y="3484557"/>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515303" y="3920960"/>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第二十三条  房屋出租人、汽车租赁企业发现承租人利用承租房屋、车辆进行毒品违法犯罪活动或者有毒品违法犯罪嫌疑的，应当及时报告公安机关。</a:t>
            </a:r>
            <a:endParaRPr lang="en-US" altLang="zh-CN" b="1" dirty="0" smtClean="0">
              <a:solidFill>
                <a:schemeClr val="tx1"/>
              </a:solidFill>
              <a:latin typeface="楷体" pitchFamily="49" charset="-122"/>
              <a:ea typeface="楷体" pitchFamily="49" charset="-122"/>
            </a:endParaRPr>
          </a:p>
        </p:txBody>
      </p:sp>
      <p:cxnSp>
        <p:nvCxnSpPr>
          <p:cNvPr id="29" name="直接连接符 28"/>
          <p:cNvCxnSpPr/>
          <p:nvPr/>
        </p:nvCxnSpPr>
        <p:spPr>
          <a:xfrm>
            <a:off x="3638595" y="422483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3427015" y="26980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1</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3147794" y="3072585"/>
            <a:ext cx="167224" cy="167224"/>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2942895" y="319031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椭圆 34"/>
          <p:cNvSpPr/>
          <p:nvPr/>
        </p:nvSpPr>
        <p:spPr>
          <a:xfrm>
            <a:off x="3425919" y="977628"/>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2</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6" name="椭圆 35"/>
          <p:cNvSpPr/>
          <p:nvPr/>
        </p:nvSpPr>
        <p:spPr>
          <a:xfrm>
            <a:off x="3425730" y="1624743"/>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3</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7" name="椭圆 36"/>
          <p:cNvSpPr/>
          <p:nvPr/>
        </p:nvSpPr>
        <p:spPr>
          <a:xfrm>
            <a:off x="3424634" y="2385911"/>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4</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8" name="椭圆 37"/>
          <p:cNvSpPr/>
          <p:nvPr/>
        </p:nvSpPr>
        <p:spPr>
          <a:xfrm>
            <a:off x="3427060" y="3345369"/>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5</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9" name="椭圆 38"/>
          <p:cNvSpPr/>
          <p:nvPr/>
        </p:nvSpPr>
        <p:spPr>
          <a:xfrm>
            <a:off x="3425964" y="408367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6</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3" name="TextBox 32"/>
          <p:cNvSpPr txBox="1">
            <a:spLocks noChangeArrowheads="1"/>
          </p:cNvSpPr>
          <p:nvPr/>
        </p:nvSpPr>
        <p:spPr bwMode="auto">
          <a:xfrm>
            <a:off x="1258983" y="2024500"/>
            <a:ext cx="1626031" cy="861774"/>
          </a:xfrm>
          <a:prstGeom prst="rect">
            <a:avLst/>
          </a:prstGeom>
          <a:noFill/>
          <a:ln w="9525">
            <a:noFill/>
            <a:miter lim="800000"/>
            <a:headEnd/>
            <a:tailEnd/>
          </a:ln>
        </p:spPr>
        <p:txBody>
          <a:bodyPr lIns="0" tIns="0" rIns="0" bIns="0">
            <a:spAutoFit/>
          </a:bodyPr>
          <a:lstStyle/>
          <a:p>
            <a:pPr lvl="0" algn="ctr" defTabSz="909361" fontAlgn="base">
              <a:spcBef>
                <a:spcPct val="0"/>
              </a:spcBef>
              <a:spcAft>
                <a:spcPct val="0"/>
              </a:spcAft>
              <a:defRPr/>
            </a:pPr>
            <a:r>
              <a:rPr lang="zh-CN" altLang="en-US" sz="1400" b="1" dirty="0" smtClean="0">
                <a:solidFill>
                  <a:srgbClr val="FF0000"/>
                </a:solidFill>
                <a:latin typeface="微软雅黑" pitchFamily="34" charset="-122"/>
                <a:ea typeface="微软雅黑" pitchFamily="34" charset="-122"/>
              </a:rPr>
              <a:t>（三）</a:t>
            </a:r>
            <a:endParaRPr lang="en-US" altLang="zh-CN" sz="1400" b="1" dirty="0" smtClean="0">
              <a:solidFill>
                <a:srgbClr val="FF0000"/>
              </a:solidFill>
              <a:latin typeface="微软雅黑" pitchFamily="34" charset="-122"/>
              <a:ea typeface="微软雅黑" pitchFamily="34" charset="-122"/>
            </a:endParaRPr>
          </a:p>
          <a:p>
            <a:pPr lvl="0" algn="ctr" defTabSz="909361" fontAlgn="base">
              <a:spcBef>
                <a:spcPct val="0"/>
              </a:spcBef>
              <a:spcAft>
                <a:spcPct val="0"/>
              </a:spcAft>
              <a:defRPr/>
            </a:pPr>
            <a:r>
              <a:rPr lang="zh-CN" altLang="en-US" sz="1400" b="1" dirty="0" smtClean="0">
                <a:solidFill>
                  <a:srgbClr val="FF0000"/>
                </a:solidFill>
                <a:latin typeface="微软雅黑" pitchFamily="34" charset="-122"/>
                <a:ea typeface="微软雅黑" pitchFamily="34" charset="-122"/>
              </a:rPr>
              <a:t>湖南省关于实施</a:t>
            </a:r>
            <a:r>
              <a:rPr lang="en-US" altLang="zh-CN" sz="1400" b="1" dirty="0" smtClean="0">
                <a:solidFill>
                  <a:srgbClr val="FF0000"/>
                </a:solidFill>
                <a:latin typeface="微软雅黑" pitchFamily="34" charset="-122"/>
                <a:ea typeface="微软雅黑" pitchFamily="34" charset="-122"/>
              </a:rPr>
              <a:t>《</a:t>
            </a:r>
            <a:r>
              <a:rPr lang="zh-CN" altLang="en-US" sz="1400" b="1" dirty="0" smtClean="0">
                <a:solidFill>
                  <a:srgbClr val="FF0000"/>
                </a:solidFill>
                <a:latin typeface="微软雅黑" pitchFamily="34" charset="-122"/>
                <a:ea typeface="微软雅黑" pitchFamily="34" charset="-122"/>
              </a:rPr>
              <a:t>中华人民共和国禁毒法</a:t>
            </a:r>
            <a:r>
              <a:rPr lang="en-US" altLang="zh-CN" sz="1400" b="1" dirty="0" smtClean="0">
                <a:solidFill>
                  <a:srgbClr val="FF0000"/>
                </a:solidFill>
                <a:latin typeface="微软雅黑" pitchFamily="34" charset="-122"/>
                <a:ea typeface="微软雅黑" pitchFamily="34" charset="-122"/>
              </a:rPr>
              <a:t>》</a:t>
            </a:r>
            <a:r>
              <a:rPr lang="zh-CN" altLang="en-US" sz="1400" b="1" dirty="0" smtClean="0">
                <a:solidFill>
                  <a:srgbClr val="FF0000"/>
                </a:solidFill>
                <a:latin typeface="微软雅黑" pitchFamily="34" charset="-122"/>
                <a:ea typeface="微软雅黑" pitchFamily="34" charset="-122"/>
              </a:rPr>
              <a:t>办法摘录</a:t>
            </a:r>
            <a:endParaRPr lang="zh-CN" altLang="en-US" sz="1400" b="1" dirty="0">
              <a:solidFill>
                <a:srgbClr val="FF0000"/>
              </a:solidFill>
              <a:latin typeface="微软雅黑" pitchFamily="34" charset="-122"/>
              <a:ea typeface="微软雅黑" pitchFamily="34" charset="-122"/>
            </a:endParaRPr>
          </a:p>
        </p:txBody>
      </p:sp>
      <p:sp>
        <p:nvSpPr>
          <p:cNvPr id="34" name="TextBox 33"/>
          <p:cNvSpPr txBox="1"/>
          <p:nvPr/>
        </p:nvSpPr>
        <p:spPr>
          <a:xfrm>
            <a:off x="4515303" y="4538180"/>
            <a:ext cx="4140000" cy="572840"/>
          </a:xfrm>
          <a:prstGeom prst="rect">
            <a:avLst/>
          </a:prstGeom>
          <a:solidFill>
            <a:schemeClr val="accent4"/>
          </a:solidFill>
          <a:ln>
            <a:solidFill>
              <a:srgbClr val="FF0000"/>
            </a:solidFill>
          </a:ln>
        </p:spPr>
        <p:txBody>
          <a:bodyPr wrap="square" lIns="36000" tIns="36000" rIns="36000" bIns="3600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lvl="0" defTabSz="682394" fontAlgn="base">
              <a:spcBef>
                <a:spcPct val="0"/>
              </a:spcBef>
              <a:spcAft>
                <a:spcPct val="0"/>
              </a:spcAft>
              <a:defRPr/>
            </a:pPr>
            <a:r>
              <a:rPr lang="zh-CN" altLang="en-US" b="1" dirty="0" smtClean="0">
                <a:solidFill>
                  <a:schemeClr val="tx1"/>
                </a:solidFill>
                <a:latin typeface="楷体" pitchFamily="49" charset="-122"/>
                <a:ea typeface="楷体" pitchFamily="49" charset="-122"/>
              </a:rPr>
              <a:t>第二十四条  任何单位和个人不得发布精神药品、麻醉药品的广告，不得违反国家规定发布易制毒化学品和制毒工具设备的销售信息，不得传授、传播制毒方法。</a:t>
            </a:r>
            <a:endParaRPr lang="en-US" altLang="zh-CN" b="1" dirty="0" smtClean="0">
              <a:solidFill>
                <a:schemeClr val="tx1"/>
              </a:solidFill>
              <a:latin typeface="楷体" pitchFamily="49" charset="-122"/>
              <a:ea typeface="楷体" pitchFamily="49" charset="-122"/>
            </a:endParaRPr>
          </a:p>
        </p:txBody>
      </p:sp>
      <p:cxnSp>
        <p:nvCxnSpPr>
          <p:cNvPr id="40" name="直接连接符 39"/>
          <p:cNvCxnSpPr/>
          <p:nvPr/>
        </p:nvCxnSpPr>
        <p:spPr>
          <a:xfrm>
            <a:off x="3630975" y="4788713"/>
            <a:ext cx="792088" cy="0"/>
          </a:xfrm>
          <a:prstGeom prst="line">
            <a:avLst/>
          </a:prstGeom>
          <a:ln w="6350">
            <a:solidFill>
              <a:schemeClr val="tx1"/>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3418344" y="464755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7</a:t>
            </a: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xmlns="" val="2016359106"/>
      </p:ext>
    </p:extLst>
  </p:cSld>
  <p:clrMapOvr>
    <a:masterClrMapping/>
  </p:clrMapOvr>
  <p:transition spd="med" advClick="0" advTm="0">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anim calcmode="lin" valueType="num">
                                      <p:cBhvr>
                                        <p:cTn id="8" dur="1500" fill="hold"/>
                                        <p:tgtEl>
                                          <p:spTgt spid="2"/>
                                        </p:tgtEl>
                                        <p:attrNameLst>
                                          <p:attrName>ppt_x</p:attrName>
                                        </p:attrNameLst>
                                      </p:cBhvr>
                                      <p:tavLst>
                                        <p:tav tm="0">
                                          <p:val>
                                            <p:strVal val="#ppt_x"/>
                                          </p:val>
                                        </p:tav>
                                        <p:tav tm="100000">
                                          <p:val>
                                            <p:strVal val="#ppt_x"/>
                                          </p:val>
                                        </p:tav>
                                      </p:tavLst>
                                    </p:anim>
                                    <p:anim calcmode="lin" valueType="num">
                                      <p:cBhvr>
                                        <p:cTn id="9" dur="1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40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40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500" fill="hold"/>
                                        <p:tgtEl>
                                          <p:spTgt spid="30"/>
                                        </p:tgtEl>
                                        <p:attrNameLst>
                                          <p:attrName>ppt_w</p:attrName>
                                        </p:attrNameLst>
                                      </p:cBhvr>
                                      <p:tavLst>
                                        <p:tav tm="0">
                                          <p:val>
                                            <p:fltVal val="0"/>
                                          </p:val>
                                        </p:tav>
                                        <p:tav tm="100000">
                                          <p:val>
                                            <p:strVal val="#ppt_w"/>
                                          </p:val>
                                        </p:tav>
                                      </p:tavLst>
                                    </p:anim>
                                    <p:anim calcmode="lin" valueType="num">
                                      <p:cBhvr>
                                        <p:cTn id="55" dur="500" fill="hold"/>
                                        <p:tgtEl>
                                          <p:spTgt spid="30"/>
                                        </p:tgtEl>
                                        <p:attrNameLst>
                                          <p:attrName>ppt_h</p:attrName>
                                        </p:attrNameLst>
                                      </p:cBhvr>
                                      <p:tavLst>
                                        <p:tav tm="0">
                                          <p:val>
                                            <p:fltVal val="0"/>
                                          </p:val>
                                        </p:tav>
                                        <p:tav tm="100000">
                                          <p:val>
                                            <p:strVal val="#ppt_h"/>
                                          </p:val>
                                        </p:tav>
                                      </p:tavLst>
                                    </p:anim>
                                    <p:animEffect transition="in" filter="fade">
                                      <p:cBhvr>
                                        <p:cTn id="56" dur="500"/>
                                        <p:tgtEl>
                                          <p:spTgt spid="30"/>
                                        </p:tgtEl>
                                      </p:cBhvr>
                                    </p:animEffect>
                                  </p:childTnLst>
                                </p:cTn>
                              </p:par>
                              <p:par>
                                <p:cTn id="57" presetID="53" presetClass="entr" presetSubtype="16" fill="hold" grpId="0" nodeType="withEffect">
                                  <p:stCondLst>
                                    <p:cond delay="10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par>
                                <p:cTn id="67" presetID="53" presetClass="entr" presetSubtype="16" fill="hold" grpId="0" nodeType="withEffect">
                                  <p:stCondLst>
                                    <p:cond delay="30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par>
                                <p:cTn id="72" presetID="53" presetClass="entr" presetSubtype="16" fill="hold" grpId="0" nodeType="withEffect">
                                  <p:stCondLst>
                                    <p:cond delay="40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Effect transition="in" filter="fade">
                                      <p:cBhvr>
                                        <p:cTn id="81" dur="500"/>
                                        <p:tgtEl>
                                          <p:spTgt spid="37"/>
                                        </p:tgtEl>
                                      </p:cBhvr>
                                    </p:animEffect>
                                  </p:childTnLst>
                                </p:cTn>
                              </p:par>
                              <p:par>
                                <p:cTn id="82" presetID="53" presetClass="entr" presetSubtype="16" fill="hold" grpId="0" nodeType="withEffect">
                                  <p:stCondLst>
                                    <p:cond delay="600"/>
                                  </p:stCondLst>
                                  <p:childTnLst>
                                    <p:set>
                                      <p:cBhvr>
                                        <p:cTn id="83" dur="1" fill="hold">
                                          <p:stCondLst>
                                            <p:cond delay="0"/>
                                          </p:stCondLst>
                                        </p:cTn>
                                        <p:tgtEl>
                                          <p:spTgt spid="38"/>
                                        </p:tgtEl>
                                        <p:attrNameLst>
                                          <p:attrName>style.visibility</p:attrName>
                                        </p:attrNameLst>
                                      </p:cBhvr>
                                      <p:to>
                                        <p:strVal val="visible"/>
                                      </p:to>
                                    </p:set>
                                    <p:anim calcmode="lin" valueType="num">
                                      <p:cBhvr>
                                        <p:cTn id="84" dur="500" fill="hold"/>
                                        <p:tgtEl>
                                          <p:spTgt spid="38"/>
                                        </p:tgtEl>
                                        <p:attrNameLst>
                                          <p:attrName>ppt_w</p:attrName>
                                        </p:attrNameLst>
                                      </p:cBhvr>
                                      <p:tavLst>
                                        <p:tav tm="0">
                                          <p:val>
                                            <p:fltVal val="0"/>
                                          </p:val>
                                        </p:tav>
                                        <p:tav tm="100000">
                                          <p:val>
                                            <p:strVal val="#ppt_w"/>
                                          </p:val>
                                        </p:tav>
                                      </p:tavLst>
                                    </p:anim>
                                    <p:anim calcmode="lin" valueType="num">
                                      <p:cBhvr>
                                        <p:cTn id="85" dur="500" fill="hold"/>
                                        <p:tgtEl>
                                          <p:spTgt spid="38"/>
                                        </p:tgtEl>
                                        <p:attrNameLst>
                                          <p:attrName>ppt_h</p:attrName>
                                        </p:attrNameLst>
                                      </p:cBhvr>
                                      <p:tavLst>
                                        <p:tav tm="0">
                                          <p:val>
                                            <p:fltVal val="0"/>
                                          </p:val>
                                        </p:tav>
                                        <p:tav tm="100000">
                                          <p:val>
                                            <p:strVal val="#ppt_h"/>
                                          </p:val>
                                        </p:tav>
                                      </p:tavLst>
                                    </p:anim>
                                    <p:animEffect transition="in" filter="fade">
                                      <p:cBhvr>
                                        <p:cTn id="86" dur="500"/>
                                        <p:tgtEl>
                                          <p:spTgt spid="38"/>
                                        </p:tgtEl>
                                      </p:cBhvr>
                                    </p:animEffect>
                                  </p:childTnLst>
                                </p:cTn>
                              </p:par>
                              <p:par>
                                <p:cTn id="87" presetID="53" presetClass="entr" presetSubtype="16" fill="hold" grpId="0" nodeType="withEffect">
                                  <p:stCondLst>
                                    <p:cond delay="700"/>
                                  </p:stCondLst>
                                  <p:childTnLst>
                                    <p:set>
                                      <p:cBhvr>
                                        <p:cTn id="88" dur="1" fill="hold">
                                          <p:stCondLst>
                                            <p:cond delay="0"/>
                                          </p:stCondLst>
                                        </p:cTn>
                                        <p:tgtEl>
                                          <p:spTgt spid="39"/>
                                        </p:tgtEl>
                                        <p:attrNameLst>
                                          <p:attrName>style.visibility</p:attrName>
                                        </p:attrNameLst>
                                      </p:cBhvr>
                                      <p:to>
                                        <p:strVal val="visible"/>
                                      </p:to>
                                    </p:set>
                                    <p:anim calcmode="lin" valueType="num">
                                      <p:cBhvr>
                                        <p:cTn id="89" dur="500" fill="hold"/>
                                        <p:tgtEl>
                                          <p:spTgt spid="39"/>
                                        </p:tgtEl>
                                        <p:attrNameLst>
                                          <p:attrName>ppt_w</p:attrName>
                                        </p:attrNameLst>
                                      </p:cBhvr>
                                      <p:tavLst>
                                        <p:tav tm="0">
                                          <p:val>
                                            <p:fltVal val="0"/>
                                          </p:val>
                                        </p:tav>
                                        <p:tav tm="100000">
                                          <p:val>
                                            <p:strVal val="#ppt_w"/>
                                          </p:val>
                                        </p:tav>
                                      </p:tavLst>
                                    </p:anim>
                                    <p:anim calcmode="lin" valueType="num">
                                      <p:cBhvr>
                                        <p:cTn id="90" dur="500" fill="hold"/>
                                        <p:tgtEl>
                                          <p:spTgt spid="39"/>
                                        </p:tgtEl>
                                        <p:attrNameLst>
                                          <p:attrName>ppt_h</p:attrName>
                                        </p:attrNameLst>
                                      </p:cBhvr>
                                      <p:tavLst>
                                        <p:tav tm="0">
                                          <p:val>
                                            <p:fltVal val="0"/>
                                          </p:val>
                                        </p:tav>
                                        <p:tav tm="100000">
                                          <p:val>
                                            <p:strVal val="#ppt_h"/>
                                          </p:val>
                                        </p:tav>
                                      </p:tavLst>
                                    </p:anim>
                                    <p:animEffect transition="in" filter="fade">
                                      <p:cBhvr>
                                        <p:cTn id="91" dur="500"/>
                                        <p:tgtEl>
                                          <p:spTgt spid="39"/>
                                        </p:tgtEl>
                                      </p:cBhvr>
                                    </p:animEffect>
                                  </p:childTnLst>
                                </p:cTn>
                              </p:par>
                              <p:par>
                                <p:cTn id="92" presetID="22" presetClass="entr" presetSubtype="8" fill="hold" nodeType="withEffect">
                                  <p:stCondLst>
                                    <p:cond delay="800"/>
                                  </p:stCondLst>
                                  <p:childTnLst>
                                    <p:set>
                                      <p:cBhvr>
                                        <p:cTn id="93" dur="1" fill="hold">
                                          <p:stCondLst>
                                            <p:cond delay="0"/>
                                          </p:stCondLst>
                                        </p:cTn>
                                        <p:tgtEl>
                                          <p:spTgt spid="14"/>
                                        </p:tgtEl>
                                        <p:attrNameLst>
                                          <p:attrName>style.visibility</p:attrName>
                                        </p:attrNameLst>
                                      </p:cBhvr>
                                      <p:to>
                                        <p:strVal val="visible"/>
                                      </p:to>
                                    </p:set>
                                    <p:animEffect transition="in" filter="wipe(left)">
                                      <p:cBhvr>
                                        <p:cTn id="94" dur="500"/>
                                        <p:tgtEl>
                                          <p:spTgt spid="14"/>
                                        </p:tgtEl>
                                      </p:cBhvr>
                                    </p:animEffect>
                                  </p:childTnLst>
                                </p:cTn>
                              </p:par>
                              <p:par>
                                <p:cTn id="95" presetID="22" presetClass="entr" presetSubtype="8" fill="hold" nodeType="withEffect">
                                  <p:stCondLst>
                                    <p:cond delay="900"/>
                                  </p:stCondLst>
                                  <p:childTnLst>
                                    <p:set>
                                      <p:cBhvr>
                                        <p:cTn id="96" dur="1" fill="hold">
                                          <p:stCondLst>
                                            <p:cond delay="0"/>
                                          </p:stCondLst>
                                        </p:cTn>
                                        <p:tgtEl>
                                          <p:spTgt spid="17"/>
                                        </p:tgtEl>
                                        <p:attrNameLst>
                                          <p:attrName>style.visibility</p:attrName>
                                        </p:attrNameLst>
                                      </p:cBhvr>
                                      <p:to>
                                        <p:strVal val="visible"/>
                                      </p:to>
                                    </p:set>
                                    <p:animEffect transition="in" filter="wipe(left)">
                                      <p:cBhvr>
                                        <p:cTn id="97" dur="500"/>
                                        <p:tgtEl>
                                          <p:spTgt spid="17"/>
                                        </p:tgtEl>
                                      </p:cBhvr>
                                    </p:animEffect>
                                  </p:childTnLst>
                                </p:cTn>
                              </p:par>
                              <p:par>
                                <p:cTn id="98" presetID="22" presetClass="entr" presetSubtype="8" fill="hold" nodeType="withEffect">
                                  <p:stCondLst>
                                    <p:cond delay="1000"/>
                                  </p:stCondLst>
                                  <p:childTnLst>
                                    <p:set>
                                      <p:cBhvr>
                                        <p:cTn id="99" dur="1" fill="hold">
                                          <p:stCondLst>
                                            <p:cond delay="0"/>
                                          </p:stCondLst>
                                        </p:cTn>
                                        <p:tgtEl>
                                          <p:spTgt spid="20"/>
                                        </p:tgtEl>
                                        <p:attrNameLst>
                                          <p:attrName>style.visibility</p:attrName>
                                        </p:attrNameLst>
                                      </p:cBhvr>
                                      <p:to>
                                        <p:strVal val="visible"/>
                                      </p:to>
                                    </p:set>
                                    <p:animEffect transition="in" filter="wipe(left)">
                                      <p:cBhvr>
                                        <p:cTn id="100" dur="500"/>
                                        <p:tgtEl>
                                          <p:spTgt spid="20"/>
                                        </p:tgtEl>
                                      </p:cBhvr>
                                    </p:animEffect>
                                  </p:childTnLst>
                                </p:cTn>
                              </p:par>
                              <p:par>
                                <p:cTn id="101" presetID="22" presetClass="entr" presetSubtype="8" fill="hold" nodeType="withEffect">
                                  <p:stCondLst>
                                    <p:cond delay="1100"/>
                                  </p:stCondLst>
                                  <p:childTnLst>
                                    <p:set>
                                      <p:cBhvr>
                                        <p:cTn id="102" dur="1" fill="hold">
                                          <p:stCondLst>
                                            <p:cond delay="0"/>
                                          </p:stCondLst>
                                        </p:cTn>
                                        <p:tgtEl>
                                          <p:spTgt spid="23"/>
                                        </p:tgtEl>
                                        <p:attrNameLst>
                                          <p:attrName>style.visibility</p:attrName>
                                        </p:attrNameLst>
                                      </p:cBhvr>
                                      <p:to>
                                        <p:strVal val="visible"/>
                                      </p:to>
                                    </p:set>
                                    <p:animEffect transition="in" filter="wipe(left)">
                                      <p:cBhvr>
                                        <p:cTn id="103" dur="500"/>
                                        <p:tgtEl>
                                          <p:spTgt spid="23"/>
                                        </p:tgtEl>
                                      </p:cBhvr>
                                    </p:animEffect>
                                  </p:childTnLst>
                                </p:cTn>
                              </p:par>
                              <p:par>
                                <p:cTn id="104" presetID="22" presetClass="entr" presetSubtype="8" fill="hold" nodeType="withEffect">
                                  <p:stCondLst>
                                    <p:cond delay="1200"/>
                                  </p:stCondLst>
                                  <p:childTnLst>
                                    <p:set>
                                      <p:cBhvr>
                                        <p:cTn id="105" dur="1" fill="hold">
                                          <p:stCondLst>
                                            <p:cond delay="0"/>
                                          </p:stCondLst>
                                        </p:cTn>
                                        <p:tgtEl>
                                          <p:spTgt spid="26"/>
                                        </p:tgtEl>
                                        <p:attrNameLst>
                                          <p:attrName>style.visibility</p:attrName>
                                        </p:attrNameLst>
                                      </p:cBhvr>
                                      <p:to>
                                        <p:strVal val="visible"/>
                                      </p:to>
                                    </p:set>
                                    <p:animEffect transition="in" filter="wipe(left)">
                                      <p:cBhvr>
                                        <p:cTn id="106" dur="500"/>
                                        <p:tgtEl>
                                          <p:spTgt spid="26"/>
                                        </p:tgtEl>
                                      </p:cBhvr>
                                    </p:animEffect>
                                  </p:childTnLst>
                                </p:cTn>
                              </p:par>
                              <p:par>
                                <p:cTn id="107" presetID="22" presetClass="entr" presetSubtype="8" fill="hold" nodeType="withEffect">
                                  <p:stCondLst>
                                    <p:cond delay="1300"/>
                                  </p:stCondLst>
                                  <p:childTnLst>
                                    <p:set>
                                      <p:cBhvr>
                                        <p:cTn id="108" dur="1" fill="hold">
                                          <p:stCondLst>
                                            <p:cond delay="0"/>
                                          </p:stCondLst>
                                        </p:cTn>
                                        <p:tgtEl>
                                          <p:spTgt spid="29"/>
                                        </p:tgtEl>
                                        <p:attrNameLst>
                                          <p:attrName>style.visibility</p:attrName>
                                        </p:attrNameLst>
                                      </p:cBhvr>
                                      <p:to>
                                        <p:strVal val="visible"/>
                                      </p:to>
                                    </p:set>
                                    <p:animEffect transition="in" filter="wipe(left)">
                                      <p:cBhvr>
                                        <p:cTn id="109" dur="500"/>
                                        <p:tgtEl>
                                          <p:spTgt spid="29"/>
                                        </p:tgtEl>
                                      </p:cBhvr>
                                    </p:animEffect>
                                  </p:childTnLst>
                                </p:cTn>
                              </p:par>
                              <p:par>
                                <p:cTn id="110" presetID="22" presetClass="entr" presetSubtype="8" fill="hold" grpId="0" nodeType="withEffect">
                                  <p:stCondLst>
                                    <p:cond delay="1400"/>
                                  </p:stCondLst>
                                  <p:childTnLst>
                                    <p:set>
                                      <p:cBhvr>
                                        <p:cTn id="111" dur="1" fill="hold">
                                          <p:stCondLst>
                                            <p:cond delay="0"/>
                                          </p:stCondLst>
                                        </p:cTn>
                                        <p:tgtEl>
                                          <p:spTgt spid="12"/>
                                        </p:tgtEl>
                                        <p:attrNameLst>
                                          <p:attrName>style.visibility</p:attrName>
                                        </p:attrNameLst>
                                      </p:cBhvr>
                                      <p:to>
                                        <p:strVal val="visible"/>
                                      </p:to>
                                    </p:set>
                                    <p:animEffect transition="in" filter="wipe(left)">
                                      <p:cBhvr>
                                        <p:cTn id="112" dur="500"/>
                                        <p:tgtEl>
                                          <p:spTgt spid="12"/>
                                        </p:tgtEl>
                                      </p:cBhvr>
                                    </p:animEffect>
                                  </p:childTnLst>
                                </p:cTn>
                              </p:par>
                              <p:par>
                                <p:cTn id="113" presetID="22" presetClass="entr" presetSubtype="8" fill="hold" grpId="0" nodeType="withEffect">
                                  <p:stCondLst>
                                    <p:cond delay="1500"/>
                                  </p:stCondLst>
                                  <p:childTnLst>
                                    <p:set>
                                      <p:cBhvr>
                                        <p:cTn id="114" dur="1" fill="hold">
                                          <p:stCondLst>
                                            <p:cond delay="0"/>
                                          </p:stCondLst>
                                        </p:cTn>
                                        <p:tgtEl>
                                          <p:spTgt spid="15"/>
                                        </p:tgtEl>
                                        <p:attrNameLst>
                                          <p:attrName>style.visibility</p:attrName>
                                        </p:attrNameLst>
                                      </p:cBhvr>
                                      <p:to>
                                        <p:strVal val="visible"/>
                                      </p:to>
                                    </p:set>
                                    <p:animEffect transition="in" filter="wipe(left)">
                                      <p:cBhvr>
                                        <p:cTn id="115" dur="500"/>
                                        <p:tgtEl>
                                          <p:spTgt spid="15"/>
                                        </p:tgtEl>
                                      </p:cBhvr>
                                    </p:animEffect>
                                  </p:childTnLst>
                                </p:cTn>
                              </p:par>
                              <p:par>
                                <p:cTn id="116" presetID="22" presetClass="entr" presetSubtype="8" fill="hold" grpId="0" nodeType="withEffect">
                                  <p:stCondLst>
                                    <p:cond delay="1600"/>
                                  </p:stCondLst>
                                  <p:childTnLst>
                                    <p:set>
                                      <p:cBhvr>
                                        <p:cTn id="117" dur="1" fill="hold">
                                          <p:stCondLst>
                                            <p:cond delay="0"/>
                                          </p:stCondLst>
                                        </p:cTn>
                                        <p:tgtEl>
                                          <p:spTgt spid="18"/>
                                        </p:tgtEl>
                                        <p:attrNameLst>
                                          <p:attrName>style.visibility</p:attrName>
                                        </p:attrNameLst>
                                      </p:cBhvr>
                                      <p:to>
                                        <p:strVal val="visible"/>
                                      </p:to>
                                    </p:set>
                                    <p:animEffect transition="in" filter="wipe(left)">
                                      <p:cBhvr>
                                        <p:cTn id="118" dur="500"/>
                                        <p:tgtEl>
                                          <p:spTgt spid="18"/>
                                        </p:tgtEl>
                                      </p:cBhvr>
                                    </p:animEffect>
                                  </p:childTnLst>
                                </p:cTn>
                              </p:par>
                              <p:par>
                                <p:cTn id="119" presetID="22" presetClass="entr" presetSubtype="8" fill="hold" grpId="0" nodeType="withEffect">
                                  <p:stCondLst>
                                    <p:cond delay="1700"/>
                                  </p:stCondLst>
                                  <p:childTnLst>
                                    <p:set>
                                      <p:cBhvr>
                                        <p:cTn id="120" dur="1" fill="hold">
                                          <p:stCondLst>
                                            <p:cond delay="0"/>
                                          </p:stCondLst>
                                        </p:cTn>
                                        <p:tgtEl>
                                          <p:spTgt spid="21"/>
                                        </p:tgtEl>
                                        <p:attrNameLst>
                                          <p:attrName>style.visibility</p:attrName>
                                        </p:attrNameLst>
                                      </p:cBhvr>
                                      <p:to>
                                        <p:strVal val="visible"/>
                                      </p:to>
                                    </p:set>
                                    <p:animEffect transition="in" filter="wipe(left)">
                                      <p:cBhvr>
                                        <p:cTn id="121" dur="500"/>
                                        <p:tgtEl>
                                          <p:spTgt spid="21"/>
                                        </p:tgtEl>
                                      </p:cBhvr>
                                    </p:animEffect>
                                  </p:childTnLst>
                                </p:cTn>
                              </p:par>
                              <p:par>
                                <p:cTn id="122" presetID="22" presetClass="entr" presetSubtype="8" fill="hold" grpId="0" nodeType="withEffect">
                                  <p:stCondLst>
                                    <p:cond delay="1800"/>
                                  </p:stCondLst>
                                  <p:childTnLst>
                                    <p:set>
                                      <p:cBhvr>
                                        <p:cTn id="123" dur="1" fill="hold">
                                          <p:stCondLst>
                                            <p:cond delay="0"/>
                                          </p:stCondLst>
                                        </p:cTn>
                                        <p:tgtEl>
                                          <p:spTgt spid="24"/>
                                        </p:tgtEl>
                                        <p:attrNameLst>
                                          <p:attrName>style.visibility</p:attrName>
                                        </p:attrNameLst>
                                      </p:cBhvr>
                                      <p:to>
                                        <p:strVal val="visible"/>
                                      </p:to>
                                    </p:set>
                                    <p:animEffect transition="in" filter="wipe(left)">
                                      <p:cBhvr>
                                        <p:cTn id="124" dur="500"/>
                                        <p:tgtEl>
                                          <p:spTgt spid="24"/>
                                        </p:tgtEl>
                                      </p:cBhvr>
                                    </p:animEffect>
                                  </p:childTnLst>
                                </p:cTn>
                              </p:par>
                              <p:par>
                                <p:cTn id="125" presetID="22" presetClass="entr" presetSubtype="8" fill="hold" grpId="0" nodeType="withEffect">
                                  <p:stCondLst>
                                    <p:cond delay="1900"/>
                                  </p:stCondLst>
                                  <p:childTnLst>
                                    <p:set>
                                      <p:cBhvr>
                                        <p:cTn id="126" dur="1" fill="hold">
                                          <p:stCondLst>
                                            <p:cond delay="0"/>
                                          </p:stCondLst>
                                        </p:cTn>
                                        <p:tgtEl>
                                          <p:spTgt spid="27"/>
                                        </p:tgtEl>
                                        <p:attrNameLst>
                                          <p:attrName>style.visibility</p:attrName>
                                        </p:attrNameLst>
                                      </p:cBhvr>
                                      <p:to>
                                        <p:strVal val="visible"/>
                                      </p:to>
                                    </p:set>
                                    <p:animEffect transition="in" filter="wipe(left)">
                                      <p:cBhvr>
                                        <p:cTn id="127" dur="500"/>
                                        <p:tgtEl>
                                          <p:spTgt spid="27"/>
                                        </p:tgtEl>
                                      </p:cBhvr>
                                    </p:animEffect>
                                  </p:childTnLst>
                                </p:cTn>
                              </p:par>
                              <p:par>
                                <p:cTn id="128" presetID="22" presetClass="entr" presetSubtype="8" fill="hold" grpId="0" nodeType="withEffect">
                                  <p:stCondLst>
                                    <p:cond delay="1900"/>
                                  </p:stCondLst>
                                  <p:childTnLst>
                                    <p:set>
                                      <p:cBhvr>
                                        <p:cTn id="129" dur="1" fill="hold">
                                          <p:stCondLst>
                                            <p:cond delay="0"/>
                                          </p:stCondLst>
                                        </p:cTn>
                                        <p:tgtEl>
                                          <p:spTgt spid="34"/>
                                        </p:tgtEl>
                                        <p:attrNameLst>
                                          <p:attrName>style.visibility</p:attrName>
                                        </p:attrNameLst>
                                      </p:cBhvr>
                                      <p:to>
                                        <p:strVal val="visible"/>
                                      </p:to>
                                    </p:set>
                                    <p:animEffect transition="in" filter="wipe(left)">
                                      <p:cBhvr>
                                        <p:cTn id="130" dur="500"/>
                                        <p:tgtEl>
                                          <p:spTgt spid="34"/>
                                        </p:tgtEl>
                                      </p:cBhvr>
                                    </p:animEffect>
                                  </p:childTnLst>
                                </p:cTn>
                              </p:par>
                              <p:par>
                                <p:cTn id="131" presetID="53" presetClass="entr" presetSubtype="16" fill="hold" grpId="0" nodeType="withEffect">
                                  <p:stCondLst>
                                    <p:cond delay="700"/>
                                  </p:stCondLst>
                                  <p:childTnLst>
                                    <p:set>
                                      <p:cBhvr>
                                        <p:cTn id="132" dur="1" fill="hold">
                                          <p:stCondLst>
                                            <p:cond delay="0"/>
                                          </p:stCondLst>
                                        </p:cTn>
                                        <p:tgtEl>
                                          <p:spTgt spid="41"/>
                                        </p:tgtEl>
                                        <p:attrNameLst>
                                          <p:attrName>style.visibility</p:attrName>
                                        </p:attrNameLst>
                                      </p:cBhvr>
                                      <p:to>
                                        <p:strVal val="visible"/>
                                      </p:to>
                                    </p:set>
                                    <p:anim calcmode="lin" valueType="num">
                                      <p:cBhvr>
                                        <p:cTn id="133" dur="500" fill="hold"/>
                                        <p:tgtEl>
                                          <p:spTgt spid="41"/>
                                        </p:tgtEl>
                                        <p:attrNameLst>
                                          <p:attrName>ppt_w</p:attrName>
                                        </p:attrNameLst>
                                      </p:cBhvr>
                                      <p:tavLst>
                                        <p:tav tm="0">
                                          <p:val>
                                            <p:fltVal val="0"/>
                                          </p:val>
                                        </p:tav>
                                        <p:tav tm="100000">
                                          <p:val>
                                            <p:strVal val="#ppt_w"/>
                                          </p:val>
                                        </p:tav>
                                      </p:tavLst>
                                    </p:anim>
                                    <p:anim calcmode="lin" valueType="num">
                                      <p:cBhvr>
                                        <p:cTn id="134" dur="500" fill="hold"/>
                                        <p:tgtEl>
                                          <p:spTgt spid="41"/>
                                        </p:tgtEl>
                                        <p:attrNameLst>
                                          <p:attrName>ppt_h</p:attrName>
                                        </p:attrNameLst>
                                      </p:cBhvr>
                                      <p:tavLst>
                                        <p:tav tm="0">
                                          <p:val>
                                            <p:fltVal val="0"/>
                                          </p:val>
                                        </p:tav>
                                        <p:tav tm="100000">
                                          <p:val>
                                            <p:strVal val="#ppt_h"/>
                                          </p:val>
                                        </p:tav>
                                      </p:tavLst>
                                    </p:anim>
                                    <p:animEffect transition="in" filter="fade">
                                      <p:cBhvr>
                                        <p:cTn id="135" dur="500"/>
                                        <p:tgtEl>
                                          <p:spTgt spid="41"/>
                                        </p:tgtEl>
                                      </p:cBhvr>
                                    </p:animEffect>
                                  </p:childTnLst>
                                </p:cTn>
                              </p:par>
                              <p:par>
                                <p:cTn id="136" presetID="22" presetClass="entr" presetSubtype="8" fill="hold" nodeType="withEffect">
                                  <p:stCondLst>
                                    <p:cond delay="1300"/>
                                  </p:stCondLst>
                                  <p:childTnLst>
                                    <p:set>
                                      <p:cBhvr>
                                        <p:cTn id="137" dur="1" fill="hold">
                                          <p:stCondLst>
                                            <p:cond delay="0"/>
                                          </p:stCondLst>
                                        </p:cTn>
                                        <p:tgtEl>
                                          <p:spTgt spid="40"/>
                                        </p:tgtEl>
                                        <p:attrNameLst>
                                          <p:attrName>style.visibility</p:attrName>
                                        </p:attrNameLst>
                                      </p:cBhvr>
                                      <p:to>
                                        <p:strVal val="visible"/>
                                      </p:to>
                                    </p:set>
                                    <p:animEffect transition="in" filter="wipe(left)">
                                      <p:cBhvr>
                                        <p:cTn id="1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8" grpId="0" animBg="1"/>
      <p:bldP spid="21" grpId="0" animBg="1"/>
      <p:bldP spid="24" grpId="0" animBg="1"/>
      <p:bldP spid="27" grpId="0" animBg="1"/>
      <p:bldP spid="30" grpId="0" animBg="1"/>
      <p:bldP spid="31" grpId="0" animBg="1"/>
      <p:bldP spid="32" grpId="0" animBg="1"/>
      <p:bldP spid="35" grpId="0" animBg="1"/>
      <p:bldP spid="36" grpId="0" animBg="1"/>
      <p:bldP spid="37" grpId="0" animBg="1"/>
      <p:bldP spid="38" grpId="0" animBg="1"/>
      <p:bldP spid="39" grpId="0" animBg="1"/>
      <p:bldP spid="33" grpId="0"/>
      <p:bldP spid="34" grpId="0" animBg="1"/>
      <p:bldP spid="4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rot="5400000">
            <a:off x="2000251" y="-2000250"/>
            <a:ext cx="5143498" cy="9144001"/>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rot="2485604">
            <a:off x="4311634" y="-191850"/>
            <a:ext cx="796789" cy="4569140"/>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rot="19114396" flipH="1">
            <a:off x="3706494" y="-191850"/>
            <a:ext cx="796789" cy="4569140"/>
          </a:xfrm>
          <a:prstGeom prst="rect">
            <a:avLst/>
          </a:prstGeom>
        </p:spPr>
      </p:pic>
      <p:pic>
        <p:nvPicPr>
          <p:cNvPr id="5" name="图片 4"/>
          <p:cNvPicPr>
            <a:picLocks noChangeAspect="1"/>
          </p:cNvPicPr>
          <p:nvPr/>
        </p:nvPicPr>
        <p:blipFill>
          <a:blip r:embed="rId4" cstate="screen">
            <a:duotone>
              <a:prstClr val="black"/>
              <a:schemeClr val="accent1">
                <a:tint val="45000"/>
                <a:satMod val="400000"/>
              </a:schemeClr>
            </a:duotone>
            <a:extLst>
              <a:ext uri="{BEBA8EAE-BF5A-486C-A8C5-ECC9F3942E4B}">
                <a14:imgProps xmlns:a14="http://schemas.microsoft.com/office/drawing/2010/main" xmlns="">
                  <a14:imgLayer r:embed="rId5">
                    <a14:imgEffect>
                      <a14:saturation sat="400000"/>
                    </a14:imgEffect>
                  </a14:imgLayer>
                </a14:imgProps>
              </a:ext>
              <a:ext uri="{28A0092B-C50C-407E-A947-70E740481C1C}">
                <a14:useLocalDpi xmlns:a14="http://schemas.microsoft.com/office/drawing/2010/main" xmlns=""/>
              </a:ext>
            </a:extLst>
          </a:blip>
          <a:stretch>
            <a:fillRect/>
          </a:stretch>
        </p:blipFill>
        <p:spPr>
          <a:xfrm>
            <a:off x="3382119" y="777748"/>
            <a:ext cx="2287924" cy="2022858"/>
          </a:xfrm>
          <a:prstGeom prst="rect">
            <a:avLst/>
          </a:prstGeom>
        </p:spPr>
      </p:pic>
      <p:sp>
        <p:nvSpPr>
          <p:cNvPr id="8" name="文本框 7"/>
          <p:cNvSpPr txBox="1"/>
          <p:nvPr/>
        </p:nvSpPr>
        <p:spPr>
          <a:xfrm>
            <a:off x="980226" y="2092720"/>
            <a:ext cx="2236510" cy="707886"/>
          </a:xfrm>
          <a:prstGeom prst="rect">
            <a:avLst/>
          </a:prstGeom>
          <a:noFill/>
        </p:spPr>
        <p:txBody>
          <a:bodyPr wrap="none" rtlCol="0">
            <a:spAutoFit/>
          </a:bodyPr>
          <a:lstStyle/>
          <a:p>
            <a:r>
              <a:rPr lang="zh-CN" altLang="en-US" sz="4000" b="1" dirty="0" smtClean="0">
                <a:solidFill>
                  <a:srgbClr val="C00000"/>
                </a:solidFill>
              </a:rPr>
              <a:t>珍爱生命</a:t>
            </a:r>
            <a:endParaRPr lang="zh-CN" altLang="en-US" sz="4000" b="1" dirty="0">
              <a:solidFill>
                <a:srgbClr val="C00000"/>
              </a:solidFill>
            </a:endParaRPr>
          </a:p>
        </p:txBody>
      </p:sp>
      <p:sp>
        <p:nvSpPr>
          <p:cNvPr id="16" name="文本框 15"/>
          <p:cNvSpPr txBox="1"/>
          <p:nvPr/>
        </p:nvSpPr>
        <p:spPr>
          <a:xfrm>
            <a:off x="5927264" y="2092720"/>
            <a:ext cx="2236510" cy="707886"/>
          </a:xfrm>
          <a:prstGeom prst="rect">
            <a:avLst/>
          </a:prstGeom>
          <a:noFill/>
        </p:spPr>
        <p:txBody>
          <a:bodyPr wrap="none" rtlCol="0">
            <a:spAutoFit/>
          </a:bodyPr>
          <a:lstStyle/>
          <a:p>
            <a:r>
              <a:rPr lang="zh-CN" altLang="en-US" sz="4000" b="1" dirty="0" smtClean="0">
                <a:solidFill>
                  <a:srgbClr val="C00000"/>
                </a:solidFill>
              </a:rPr>
              <a:t>拒绝毒品</a:t>
            </a:r>
            <a:endParaRPr lang="zh-CN" altLang="en-US" sz="4000" b="1" dirty="0">
              <a:solidFill>
                <a:srgbClr val="C00000"/>
              </a:solidFill>
            </a:endParaRPr>
          </a:p>
        </p:txBody>
      </p:sp>
      <p:sp>
        <p:nvSpPr>
          <p:cNvPr id="17" name="文本框 16"/>
          <p:cNvSpPr txBox="1"/>
          <p:nvPr/>
        </p:nvSpPr>
        <p:spPr>
          <a:xfrm>
            <a:off x="2581161" y="3912581"/>
            <a:ext cx="4031873" cy="400110"/>
          </a:xfrm>
          <a:prstGeom prst="rect">
            <a:avLst/>
          </a:prstGeom>
          <a:noFill/>
        </p:spPr>
        <p:txBody>
          <a:bodyPr wrap="none" rtlCol="0">
            <a:spAutoFit/>
          </a:bodyPr>
          <a:lstStyle/>
          <a:p>
            <a:r>
              <a:rPr lang="zh-CN" altLang="en-US" sz="2000" dirty="0" smtClean="0">
                <a:latin typeface="+mj-ea"/>
                <a:ea typeface="+mj-ea"/>
              </a:rPr>
              <a:t>邵阳市大祥区文化旅游广电体育局</a:t>
            </a:r>
            <a:endParaRPr lang="zh-CN" altLang="en-US" sz="2000" dirty="0">
              <a:latin typeface="+mj-ea"/>
              <a:ea typeface="+mj-ea"/>
            </a:endParaRPr>
          </a:p>
        </p:txBody>
      </p:sp>
      <p:sp>
        <p:nvSpPr>
          <p:cNvPr id="18" name="文本框 17"/>
          <p:cNvSpPr txBox="1"/>
          <p:nvPr/>
        </p:nvSpPr>
        <p:spPr>
          <a:xfrm>
            <a:off x="1816593" y="3029584"/>
            <a:ext cx="5822428" cy="707886"/>
          </a:xfrm>
          <a:prstGeom prst="rect">
            <a:avLst/>
          </a:prstGeom>
          <a:noFill/>
        </p:spPr>
        <p:txBody>
          <a:bodyPr wrap="none" rtlCol="0">
            <a:spAutoFit/>
          </a:bodyPr>
          <a:lstStyle/>
          <a:p>
            <a:r>
              <a:rPr lang="zh-CN" altLang="en-US" sz="4000" b="1" dirty="0" smtClean="0">
                <a:solidFill>
                  <a:srgbClr val="FFFF00"/>
                </a:solidFill>
                <a:latin typeface="+mj-ea"/>
                <a:ea typeface="+mj-ea"/>
              </a:rPr>
              <a:t>感谢您的观看 </a:t>
            </a:r>
            <a:r>
              <a:rPr lang="en-US" altLang="zh-CN" sz="4000" b="1" dirty="0" smtClean="0">
                <a:solidFill>
                  <a:srgbClr val="FFFF00"/>
                </a:solidFill>
                <a:latin typeface="+mj-ea"/>
                <a:ea typeface="+mj-ea"/>
              </a:rPr>
              <a:t>THANKS!</a:t>
            </a:r>
            <a:endParaRPr lang="zh-CN" altLang="en-US" sz="4000" b="1" dirty="0">
              <a:solidFill>
                <a:srgbClr val="FFFF00"/>
              </a:solidFill>
              <a:latin typeface="+mj-ea"/>
              <a:ea typeface="+mj-ea"/>
            </a:endParaRPr>
          </a:p>
        </p:txBody>
      </p:sp>
      <p:sp>
        <p:nvSpPr>
          <p:cNvPr id="11" name="文本框 15"/>
          <p:cNvSpPr txBox="1"/>
          <p:nvPr/>
        </p:nvSpPr>
        <p:spPr>
          <a:xfrm>
            <a:off x="3107243" y="4273219"/>
            <a:ext cx="2052165" cy="307777"/>
          </a:xfrm>
          <a:prstGeom prst="rect">
            <a:avLst/>
          </a:prstGeom>
          <a:noFill/>
        </p:spPr>
        <p:txBody>
          <a:bodyPr wrap="none" rtlCol="0">
            <a:spAutoFit/>
          </a:bodyPr>
          <a:lstStyle/>
          <a:p>
            <a:pPr marL="342900" indent="-342900">
              <a:buFont typeface="Wingdings" panose="05000000000000000000" pitchFamily="2" charset="2"/>
              <a:buChar char="Ø"/>
            </a:pP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制作：周 娟   曹 曦</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757414299"/>
      </p:ext>
    </p:extLst>
  </p:cSld>
  <p:clrMapOvr>
    <a:masterClrMapping/>
  </p:clrMapOvr>
  <p:transition spd="med" advClick="0" advTm="0">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6"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1+#ppt_w/2"/>
                                          </p:val>
                                        </p:tav>
                                        <p:tav tm="100000">
                                          <p:val>
                                            <p:strVal val="#ppt_x"/>
                                          </p:val>
                                        </p:tav>
                                      </p:tavLst>
                                    </p:anim>
                                    <p:anim calcmode="lin" valueType="num">
                                      <p:cBhvr additive="base">
                                        <p:cTn id="16" dur="75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750" fill="hold"/>
                                        <p:tgtEl>
                                          <p:spTgt spid="5"/>
                                        </p:tgtEl>
                                        <p:attrNameLst>
                                          <p:attrName>ppt_w</p:attrName>
                                        </p:attrNameLst>
                                      </p:cBhvr>
                                      <p:tavLst>
                                        <p:tav tm="0">
                                          <p:val>
                                            <p:fltVal val="0"/>
                                          </p:val>
                                        </p:tav>
                                        <p:tav tm="100000">
                                          <p:val>
                                            <p:strVal val="#ppt_w"/>
                                          </p:val>
                                        </p:tav>
                                      </p:tavLst>
                                    </p:anim>
                                    <p:anim calcmode="lin" valueType="num">
                                      <p:cBhvr>
                                        <p:cTn id="21" dur="750" fill="hold"/>
                                        <p:tgtEl>
                                          <p:spTgt spid="5"/>
                                        </p:tgtEl>
                                        <p:attrNameLst>
                                          <p:attrName>ppt_h</p:attrName>
                                        </p:attrNameLst>
                                      </p:cBhvr>
                                      <p:tavLst>
                                        <p:tav tm="0">
                                          <p:val>
                                            <p:fltVal val="0"/>
                                          </p:val>
                                        </p:tav>
                                        <p:tav tm="100000">
                                          <p:val>
                                            <p:strVal val="#ppt_h"/>
                                          </p:val>
                                        </p:tav>
                                      </p:tavLst>
                                    </p:anim>
                                    <p:animEffect transition="in" filter="fade">
                                      <p:cBhvr>
                                        <p:cTn id="22" dur="750"/>
                                        <p:tgtEl>
                                          <p:spTgt spid="5"/>
                                        </p:tgtEl>
                                      </p:cBhvr>
                                    </p:animEffect>
                                  </p:childTnLst>
                                </p:cTn>
                              </p:par>
                            </p:childTnLst>
                          </p:cTn>
                        </p:par>
                        <p:par>
                          <p:cTn id="23" fill="hold">
                            <p:stCondLst>
                              <p:cond delay="2500"/>
                            </p:stCondLst>
                            <p:childTnLst>
                              <p:par>
                                <p:cTn id="24" presetID="47" presetClass="entr" presetSubtype="0"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16" presetClass="entr" presetSubtype="21"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barn(inVertical)">
                                      <p:cBhvr>
                                        <p:cTn id="37" dur="500"/>
                                        <p:tgtEl>
                                          <p:spTgt spid="17"/>
                                        </p:tgtEl>
                                      </p:cBhvr>
                                    </p:animEffect>
                                  </p:childTnLst>
                                </p:cTn>
                              </p:par>
                            </p:childTnLst>
                          </p:cTn>
                        </p:par>
                        <p:par>
                          <p:cTn id="38" fill="hold">
                            <p:stCondLst>
                              <p:cond delay="4000"/>
                            </p:stCondLst>
                            <p:childTnLst>
                              <p:par>
                                <p:cTn id="39" presetID="10" presetClass="entr" presetSubtype="0" fill="hold" grpId="0" nodeType="afterEffect">
                                  <p:stCondLst>
                                    <p:cond delay="0"/>
                                  </p:stCondLst>
                                  <p:iterate type="lt">
                                    <p:tmPct val="15000"/>
                                  </p:iterate>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5400"/>
                            </p:stCondLst>
                            <p:childTnLst>
                              <p:par>
                                <p:cTn id="43" presetID="2" presetClass="entr" presetSubtype="2"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1+#ppt_w/2"/>
                                          </p:val>
                                        </p:tav>
                                        <p:tav tm="100000">
                                          <p:val>
                                            <p:strVal val="#ppt_x"/>
                                          </p:val>
                                        </p:tav>
                                      </p:tavLst>
                                    </p:anim>
                                    <p:anim calcmode="lin" valueType="num">
                                      <p:cBhvr additive="base">
                                        <p:cTn id="4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7" grpId="0"/>
      <p:bldP spid="18"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dministrator\Desktop\图片2.jpg"/>
          <p:cNvPicPr>
            <a:picLocks noChangeAspect="1" noChangeArrowheads="1"/>
          </p:cNvPicPr>
          <p:nvPr/>
        </p:nvPicPr>
        <p:blipFill>
          <a:blip r:embed="rId3" cstate="print"/>
          <a:srcRect/>
          <a:stretch>
            <a:fillRect/>
          </a:stretch>
        </p:blipFill>
        <p:spPr bwMode="auto">
          <a:xfrm>
            <a:off x="0" y="0"/>
            <a:ext cx="9144000" cy="5153025"/>
          </a:xfrm>
          <a:prstGeom prst="rect">
            <a:avLst/>
          </a:prstGeom>
          <a:noFill/>
        </p:spPr>
      </p:pic>
      <p:sp>
        <p:nvSpPr>
          <p:cNvPr id="10" name="矩形 9"/>
          <p:cNvSpPr/>
          <p:nvPr/>
        </p:nvSpPr>
        <p:spPr bwMode="auto">
          <a:xfrm>
            <a:off x="4122420" y="1132384"/>
            <a:ext cx="4763596" cy="3279596"/>
          </a:xfrm>
          <a:prstGeom prst="rect">
            <a:avLst/>
          </a:prstGeom>
          <a:solidFill>
            <a:schemeClr val="bg1">
              <a:lumMod val="95000"/>
            </a:schemeClr>
          </a:solidFill>
          <a:ln w="38100" cmpd="thickThi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dirty="0" smtClean="0">
              <a:ln>
                <a:noFill/>
              </a:ln>
              <a:solidFill>
                <a:schemeClr val="tx1"/>
              </a:solidFill>
              <a:effectLst/>
              <a:latin typeface="Arial" pitchFamily="34" charset="0"/>
              <a:ea typeface="微软雅黑" pitchFamily="34" charset="-122"/>
            </a:endParaRPr>
          </a:p>
        </p:txBody>
      </p:sp>
      <p:sp>
        <p:nvSpPr>
          <p:cNvPr id="13" name="矩形 12"/>
          <p:cNvSpPr/>
          <p:nvPr/>
        </p:nvSpPr>
        <p:spPr bwMode="auto">
          <a:xfrm>
            <a:off x="1727684" y="808348"/>
            <a:ext cx="5336056" cy="612068"/>
          </a:xfrm>
          <a:prstGeom prst="rect">
            <a:avLst/>
          </a:prstGeom>
          <a:solidFill>
            <a:srgbClr val="FF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4" name="TextBox 18"/>
          <p:cNvSpPr txBox="1"/>
          <p:nvPr/>
        </p:nvSpPr>
        <p:spPr>
          <a:xfrm>
            <a:off x="2071099" y="917074"/>
            <a:ext cx="4801314" cy="400110"/>
          </a:xfrm>
          <a:prstGeom prst="rect">
            <a:avLst/>
          </a:prstGeom>
          <a:noFill/>
        </p:spPr>
        <p:txBody>
          <a:bodyPr wrap="none" rtlCol="0">
            <a:spAutoFit/>
          </a:bodyPr>
          <a:lstStyle/>
          <a:p>
            <a:r>
              <a:rPr lang="zh-CN" altLang="en-US" sz="2000" dirty="0" smtClean="0">
                <a:solidFill>
                  <a:srgbClr val="FFFF00"/>
                </a:solidFill>
              </a:rPr>
              <a:t>习近平：深刻认识做好禁毒工作的重要性</a:t>
            </a:r>
            <a:endParaRPr lang="zh-CN" altLang="en-US" sz="2000" dirty="0">
              <a:solidFill>
                <a:srgbClr val="FFFF00"/>
              </a:solidFill>
            </a:endParaRPr>
          </a:p>
        </p:txBody>
      </p:sp>
      <p:sp>
        <p:nvSpPr>
          <p:cNvPr id="12" name="Rectangle 30"/>
          <p:cNvSpPr>
            <a:spLocks noChangeArrowheads="1"/>
          </p:cNvSpPr>
          <p:nvPr/>
        </p:nvSpPr>
        <p:spPr bwMode="auto">
          <a:xfrm>
            <a:off x="4244340" y="1463814"/>
            <a:ext cx="4503420" cy="29503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1" dirty="0" smtClean="0">
                <a:latin typeface="楷体" pitchFamily="49" charset="-122"/>
                <a:ea typeface="楷体" pitchFamily="49" charset="-122"/>
              </a:rPr>
              <a:t>     </a:t>
            </a:r>
            <a:r>
              <a:rPr lang="en-US" altLang="zh-CN" sz="1400" b="1" dirty="0" smtClean="0">
                <a:latin typeface="楷体" pitchFamily="49" charset="-122"/>
                <a:ea typeface="楷体" pitchFamily="49" charset="-122"/>
              </a:rPr>
              <a:t>2018</a:t>
            </a:r>
            <a:r>
              <a:rPr lang="zh-CN" altLang="en-US" sz="1400" b="1" dirty="0" smtClean="0">
                <a:latin typeface="楷体" pitchFamily="49" charset="-122"/>
                <a:ea typeface="楷体" pitchFamily="49" charset="-122"/>
              </a:rPr>
              <a:t>年</a:t>
            </a:r>
            <a:r>
              <a:rPr lang="en-US" altLang="zh-CN" sz="1400" b="1" dirty="0" smtClean="0">
                <a:latin typeface="楷体" pitchFamily="49" charset="-122"/>
                <a:ea typeface="楷体" pitchFamily="49" charset="-122"/>
              </a:rPr>
              <a:t>6</a:t>
            </a:r>
            <a:r>
              <a:rPr lang="zh-CN" altLang="en-US" sz="1400" b="1" dirty="0" smtClean="0">
                <a:latin typeface="楷体" pitchFamily="49" charset="-122"/>
                <a:ea typeface="楷体" pitchFamily="49" charset="-122"/>
              </a:rPr>
              <a:t>月</a:t>
            </a:r>
            <a:r>
              <a:rPr lang="en-US" altLang="zh-CN" sz="1400" b="1" dirty="0" smtClean="0">
                <a:latin typeface="楷体" pitchFamily="49" charset="-122"/>
                <a:ea typeface="楷体" pitchFamily="49" charset="-122"/>
              </a:rPr>
              <a:t>19</a:t>
            </a:r>
            <a:r>
              <a:rPr lang="zh-CN" altLang="en-US" sz="1400" b="1" dirty="0" smtClean="0">
                <a:latin typeface="楷体" pitchFamily="49" charset="-122"/>
                <a:ea typeface="楷体" pitchFamily="49" charset="-122"/>
              </a:rPr>
              <a:t>日，中共中央总书记、国家主席、中央军委主席习近平主持召开中央政治局常委会议，听取国家禁毒委员会关于全国禁毒工作的汇报并作出重要指示。会议审议通过了</a:t>
            </a:r>
            <a:r>
              <a:rPr lang="en-US" altLang="zh-CN" sz="1400" b="1" dirty="0" smtClean="0">
                <a:latin typeface="楷体" pitchFamily="49" charset="-122"/>
                <a:ea typeface="楷体" pitchFamily="49" charset="-122"/>
              </a:rPr>
              <a:t>《</a:t>
            </a:r>
            <a:r>
              <a:rPr lang="zh-CN" altLang="en-US" sz="1400" b="1" dirty="0" smtClean="0">
                <a:latin typeface="楷体" pitchFamily="49" charset="-122"/>
                <a:ea typeface="楷体" pitchFamily="49" charset="-122"/>
              </a:rPr>
              <a:t>中共中央国务院关于加强禁毒工作的意见</a:t>
            </a:r>
            <a:r>
              <a:rPr lang="en-US" altLang="zh-CN" sz="1400" b="1" dirty="0" smtClean="0">
                <a:latin typeface="楷体" pitchFamily="49" charset="-122"/>
                <a:ea typeface="楷体" pitchFamily="49" charset="-122"/>
              </a:rPr>
              <a:t>》</a:t>
            </a:r>
            <a:r>
              <a:rPr lang="zh-CN" altLang="en-US" sz="1400" b="1" dirty="0" smtClean="0">
                <a:latin typeface="楷体" pitchFamily="49" charset="-122"/>
                <a:ea typeface="楷体" pitchFamily="49" charset="-122"/>
              </a:rPr>
              <a:t>。</a:t>
            </a:r>
            <a:r>
              <a:rPr lang="en-US" altLang="zh-CN" sz="1400" b="1" dirty="0" smtClean="0">
                <a:latin typeface="楷体" pitchFamily="49" charset="-122"/>
                <a:ea typeface="楷体" pitchFamily="49" charset="-122"/>
              </a:rPr>
              <a:t>6</a:t>
            </a:r>
            <a:r>
              <a:rPr lang="zh-CN" altLang="en-US" sz="1400" b="1" dirty="0" smtClean="0">
                <a:latin typeface="楷体" pitchFamily="49" charset="-122"/>
                <a:ea typeface="楷体" pitchFamily="49" charset="-122"/>
              </a:rPr>
              <a:t>月</a:t>
            </a:r>
            <a:r>
              <a:rPr lang="en-US" altLang="zh-CN" sz="1400" b="1" dirty="0" smtClean="0">
                <a:latin typeface="楷体" pitchFamily="49" charset="-122"/>
                <a:ea typeface="楷体" pitchFamily="49" charset="-122"/>
              </a:rPr>
              <a:t>24</a:t>
            </a:r>
            <a:r>
              <a:rPr lang="zh-CN" altLang="en-US" sz="1400" b="1" dirty="0" smtClean="0">
                <a:latin typeface="楷体" pitchFamily="49" charset="-122"/>
                <a:ea typeface="楷体" pitchFamily="49" charset="-122"/>
              </a:rPr>
              <a:t>日，习近平总书记就禁毒工作作出专门批示，要求各级党委和政府要深刻认识毒品问题的危害性、深刻认识做好禁毒工作的重要性，以对人民高度负责的精神，加强组织领导，采取有力措施，持之以恒把禁毒工作深入开展下去。</a:t>
            </a:r>
            <a:endParaRPr lang="zh-CN" altLang="en-US" sz="1400" b="1" dirty="0">
              <a:latin typeface="楷体" pitchFamily="49" charset="-122"/>
              <a:ea typeface="楷体" pitchFamily="49" charset="-122"/>
            </a:endParaRPr>
          </a:p>
        </p:txBody>
      </p:sp>
      <p:pic>
        <p:nvPicPr>
          <p:cNvPr id="6" name="Picture 126" descr="110"/>
          <p:cNvPicPr>
            <a:picLocks noChangeAspect="1" noChangeArrowheads="1"/>
          </p:cNvPicPr>
          <p:nvPr/>
        </p:nvPicPr>
        <p:blipFill>
          <a:blip r:embed="rId4" cstate="print">
            <a:extLst>
              <a:ext uri="{28A0092B-C50C-407E-A947-70E740481C1C}">
                <a14:useLocalDpi xmlns:a14="http://schemas.microsoft.com/office/drawing/2010/main" xmlns=""/>
              </a:ext>
            </a:extLst>
          </a:blip>
          <a:srcRect/>
          <a:stretch>
            <a:fillRect/>
          </a:stretch>
        </p:blipFill>
        <p:spPr bwMode="auto">
          <a:xfrm flipH="1">
            <a:off x="7678798" y="4328160"/>
            <a:ext cx="1366142" cy="815340"/>
          </a:xfrm>
          <a:prstGeom prst="rect">
            <a:avLst/>
          </a:prstGeom>
          <a:noFill/>
          <a:extLst>
            <a:ext uri="{909E8E84-426E-40DD-AFC4-6F175D3DCCD1}">
              <a14:hiddenFill xmlns:a14="http://schemas.microsoft.com/office/drawing/2010/main" xmlns="">
                <a:solidFill>
                  <a:srgbClr val="FFFFFF"/>
                </a:solidFill>
              </a14:hiddenFill>
            </a:ext>
          </a:extLst>
        </p:spPr>
      </p:pic>
      <p:pic>
        <p:nvPicPr>
          <p:cNvPr id="2" name="Picture 2" descr="C:\Users\Administrator\Desktop\1433850582751.jpg"/>
          <p:cNvPicPr>
            <a:picLocks noChangeAspect="1" noChangeArrowheads="1"/>
          </p:cNvPicPr>
          <p:nvPr/>
        </p:nvPicPr>
        <p:blipFill>
          <a:blip r:embed="rId5" cstate="print"/>
          <a:srcRect/>
          <a:stretch>
            <a:fillRect/>
          </a:stretch>
        </p:blipFill>
        <p:spPr bwMode="auto">
          <a:xfrm>
            <a:off x="288290" y="1533525"/>
            <a:ext cx="3705225" cy="28003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xmlns="" val="775289356"/>
      </p:ext>
    </p:extLst>
  </p:cSld>
  <p:clrMapOvr>
    <a:masterClrMapping/>
  </p:clrMapOvr>
  <mc:AlternateContent xmlns:mc="http://schemas.openxmlformats.org/markup-compatibility/2006">
    <mc:Choice xmlns:p14="http://schemas.microsoft.com/office/powerpoint/2010/main" xmlns="" Requires="p14">
      <p:transition spd="slow" p14:dur="1200" advClick="0" advTm="6000">
        <p14:prism/>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7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2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1700"/>
                            </p:stCondLst>
                            <p:childTnLst>
                              <p:par>
                                <p:cTn id="22" presetID="23"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图片 80"/>
          <p:cNvPicPr>
            <a:picLocks noChangeAspect="1"/>
          </p:cNvPicPr>
          <p:nvPr/>
        </p:nvPicPr>
        <p:blipFill>
          <a:blip r:embed="rId2" cstate="print">
            <a:grayscl/>
            <a:extLst>
              <a:ext uri="{28A0092B-C50C-407E-A947-70E740481C1C}">
                <a14:useLocalDpi xmlns="" xmlns:a14="http://schemas.microsoft.com/office/drawing/2010/main"/>
              </a:ext>
            </a:extLst>
          </a:blip>
          <a:stretch>
            <a:fillRect/>
          </a:stretch>
        </p:blipFill>
        <p:spPr>
          <a:xfrm>
            <a:off x="0" y="-9144"/>
            <a:ext cx="9144000" cy="5145024"/>
          </a:xfrm>
          <a:prstGeom prst="rect">
            <a:avLst/>
          </a:prstGeom>
        </p:spPr>
      </p:pic>
      <p:pic>
        <p:nvPicPr>
          <p:cNvPr id="82" name="图片 81"/>
          <p:cNvPicPr>
            <a:picLocks noChangeAspect="1"/>
          </p:cNvPicPr>
          <p:nvPr/>
        </p:nvPicPr>
        <p:blipFill>
          <a:blip r:embed="rId3" cstate="screen">
            <a:extLst>
              <a:ext uri="{28A0092B-C50C-407E-A947-70E740481C1C}">
                <a14:useLocalDpi xmlns="" xmlns:a14="http://schemas.microsoft.com/office/drawing/2010/main"/>
              </a:ext>
            </a:extLst>
          </a:blip>
          <a:stretch>
            <a:fillRect/>
          </a:stretch>
        </p:blipFill>
        <p:spPr>
          <a:xfrm flipH="1">
            <a:off x="0" y="2247105"/>
            <a:ext cx="1663945" cy="2700000"/>
          </a:xfrm>
          <a:prstGeom prst="rect">
            <a:avLst/>
          </a:prstGeom>
        </p:spPr>
      </p:pic>
      <p:cxnSp>
        <p:nvCxnSpPr>
          <p:cNvPr id="28" name="直接连接符 27"/>
          <p:cNvCxnSpPr/>
          <p:nvPr/>
        </p:nvCxnSpPr>
        <p:spPr>
          <a:xfrm>
            <a:off x="2526893" y="0"/>
            <a:ext cx="0" cy="514350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Flowchart: Decision 78"/>
          <p:cNvSpPr/>
          <p:nvPr/>
        </p:nvSpPr>
        <p:spPr>
          <a:xfrm>
            <a:off x="1844935" y="1635646"/>
            <a:ext cx="1375279" cy="1375279"/>
          </a:xfrm>
          <a:prstGeom prst="flowChartDecision">
            <a:avLst/>
          </a:prstGeom>
          <a:solidFill>
            <a:srgbClr val="2CAA8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lowchart: Decision 79"/>
          <p:cNvSpPr/>
          <p:nvPr/>
        </p:nvSpPr>
        <p:spPr>
          <a:xfrm>
            <a:off x="1844935" y="184592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93"/>
          <p:cNvSpPr txBox="1"/>
          <p:nvPr/>
        </p:nvSpPr>
        <p:spPr>
          <a:xfrm>
            <a:off x="2075488" y="2259335"/>
            <a:ext cx="902811" cy="523220"/>
          </a:xfrm>
          <a:prstGeom prst="rect">
            <a:avLst/>
          </a:prstGeom>
          <a:noFill/>
        </p:spPr>
        <p:txBody>
          <a:bodyPr wrap="none" rtlCol="0">
            <a:spAutoFit/>
          </a:bodyPr>
          <a:lstStyle/>
          <a:p>
            <a:r>
              <a:rPr lang="zh-CN" altLang="en-US" sz="2800" b="1" dirty="0" smtClean="0">
                <a:solidFill>
                  <a:srgbClr val="2CAA83"/>
                </a:solidFill>
                <a:latin typeface="微软雅黑" pitchFamily="34" charset="-122"/>
                <a:ea typeface="微软雅黑" pitchFamily="34" charset="-122"/>
              </a:rPr>
              <a:t>目录</a:t>
            </a:r>
            <a:endParaRPr lang="zh-CN" altLang="en-US" sz="2800" b="1" dirty="0">
              <a:solidFill>
                <a:srgbClr val="2CAA83"/>
              </a:solidFill>
              <a:latin typeface="微软雅黑" pitchFamily="34" charset="-122"/>
              <a:ea typeface="微软雅黑" pitchFamily="34" charset="-122"/>
            </a:endParaRPr>
          </a:p>
        </p:txBody>
      </p:sp>
      <p:sp>
        <p:nvSpPr>
          <p:cNvPr id="33" name="TextBox 5"/>
          <p:cNvSpPr txBox="1"/>
          <p:nvPr/>
        </p:nvSpPr>
        <p:spPr>
          <a:xfrm>
            <a:off x="4395448" y="565403"/>
            <a:ext cx="2089033" cy="30008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明星在禁毒宣传中的作用</a:t>
            </a:r>
            <a:endParaRPr lang="en-US" altLang="zh-CN" b="1" dirty="0" smtClean="0">
              <a:latin typeface="微软雅黑" pitchFamily="34" charset="-122"/>
              <a:ea typeface="微软雅黑" pitchFamily="34" charset="-122"/>
            </a:endParaRPr>
          </a:p>
        </p:txBody>
      </p:sp>
      <p:sp>
        <p:nvSpPr>
          <p:cNvPr id="34" name="TextBox 39"/>
          <p:cNvSpPr txBox="1"/>
          <p:nvPr/>
        </p:nvSpPr>
        <p:spPr>
          <a:xfrm>
            <a:off x="4395448" y="1200591"/>
            <a:ext cx="1569660" cy="30008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毒品的定义和种类</a:t>
            </a:r>
            <a:endParaRPr lang="en-US" altLang="zh-CN" b="1" dirty="0" smtClean="0">
              <a:latin typeface="微软雅黑" pitchFamily="34" charset="-122"/>
              <a:ea typeface="微软雅黑" pitchFamily="34" charset="-122"/>
            </a:endParaRPr>
          </a:p>
        </p:txBody>
      </p:sp>
      <p:sp>
        <p:nvSpPr>
          <p:cNvPr id="35" name="TextBox 43"/>
          <p:cNvSpPr txBox="1"/>
          <p:nvPr/>
        </p:nvSpPr>
        <p:spPr>
          <a:xfrm>
            <a:off x="4395448" y="1874486"/>
            <a:ext cx="2435282" cy="30008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吸毒的危害和毒瘾难戒的原因</a:t>
            </a:r>
            <a:endParaRPr lang="en-US" altLang="zh-CN" b="1" dirty="0" smtClean="0">
              <a:latin typeface="微软雅黑" pitchFamily="34" charset="-122"/>
              <a:ea typeface="微软雅黑" pitchFamily="34" charset="-122"/>
            </a:endParaRPr>
          </a:p>
        </p:txBody>
      </p:sp>
      <p:sp>
        <p:nvSpPr>
          <p:cNvPr id="36" name="TextBox 47"/>
          <p:cNvSpPr txBox="1"/>
          <p:nvPr/>
        </p:nvSpPr>
        <p:spPr>
          <a:xfrm>
            <a:off x="4395448" y="2559573"/>
            <a:ext cx="1915909" cy="30008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吸毒的原因和预防办法</a:t>
            </a:r>
            <a:endParaRPr lang="en-US" altLang="zh-CN" b="1" dirty="0" smtClean="0">
              <a:latin typeface="微软雅黑" pitchFamily="34" charset="-122"/>
              <a:ea typeface="微软雅黑" pitchFamily="34" charset="-122"/>
            </a:endParaRPr>
          </a:p>
        </p:txBody>
      </p:sp>
      <p:sp>
        <p:nvSpPr>
          <p:cNvPr id="37" name="TextBox 51"/>
          <p:cNvSpPr txBox="1"/>
          <p:nvPr/>
        </p:nvSpPr>
        <p:spPr>
          <a:xfrm>
            <a:off x="4395448" y="3197249"/>
            <a:ext cx="2089033" cy="30008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涉毒案件人员的法律责任</a:t>
            </a:r>
            <a:endParaRPr lang="en-US" altLang="zh-CN" b="1" dirty="0" smtClean="0">
              <a:latin typeface="微软雅黑" pitchFamily="34" charset="-122"/>
              <a:ea typeface="微软雅黑" pitchFamily="34" charset="-122"/>
            </a:endParaRPr>
          </a:p>
        </p:txBody>
      </p:sp>
      <p:cxnSp>
        <p:nvCxnSpPr>
          <p:cNvPr id="38" name="直接连接符 37"/>
          <p:cNvCxnSpPr/>
          <p:nvPr/>
        </p:nvCxnSpPr>
        <p:spPr>
          <a:xfrm flipV="1">
            <a:off x="4467456" y="868680"/>
            <a:ext cx="1980000" cy="329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467456" y="1491827"/>
            <a:ext cx="1440000" cy="2017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4467455" y="2169160"/>
            <a:ext cx="2304000" cy="916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4467456" y="2882841"/>
            <a:ext cx="1800000" cy="259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467455" y="3523055"/>
            <a:ext cx="1944000" cy="839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 name="组合 64"/>
          <p:cNvGrpSpPr/>
          <p:nvPr/>
        </p:nvGrpSpPr>
        <p:grpSpPr>
          <a:xfrm>
            <a:off x="3608693" y="334177"/>
            <a:ext cx="570731" cy="657995"/>
            <a:chOff x="4231809" y="1009798"/>
            <a:chExt cx="570731" cy="657995"/>
          </a:xfrm>
        </p:grpSpPr>
        <p:grpSp>
          <p:nvGrpSpPr>
            <p:cNvPr id="3" name="组合 65"/>
            <p:cNvGrpSpPr/>
            <p:nvPr/>
          </p:nvGrpSpPr>
          <p:grpSpPr>
            <a:xfrm>
              <a:off x="4231809" y="1009798"/>
              <a:ext cx="570731" cy="657995"/>
              <a:chOff x="4067944" y="489262"/>
              <a:chExt cx="1375279" cy="1585559"/>
            </a:xfrm>
          </p:grpSpPr>
          <p:sp>
            <p:nvSpPr>
              <p:cNvPr id="46" name="Flowchart: Decision 78"/>
              <p:cNvSpPr/>
              <p:nvPr/>
            </p:nvSpPr>
            <p:spPr>
              <a:xfrm>
                <a:off x="4067944" y="489262"/>
                <a:ext cx="1375279" cy="1375279"/>
              </a:xfrm>
              <a:prstGeom prst="flowChartDecision">
                <a:avLst/>
              </a:prstGeom>
              <a:solidFill>
                <a:srgbClr val="2CAA83"/>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sp>
            <p:nvSpPr>
              <p:cNvPr id="47"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70C0"/>
                  </a:solidFill>
                </a:endParaRPr>
              </a:p>
            </p:txBody>
          </p:sp>
        </p:grpSp>
        <p:sp>
          <p:nvSpPr>
            <p:cNvPr id="45" name="TextBox 12"/>
            <p:cNvSpPr txBox="1"/>
            <p:nvPr/>
          </p:nvSpPr>
          <p:spPr>
            <a:xfrm>
              <a:off x="4310472" y="1151468"/>
              <a:ext cx="444352" cy="400110"/>
            </a:xfrm>
            <a:prstGeom prst="rect">
              <a:avLst/>
            </a:prstGeom>
            <a:noFill/>
          </p:spPr>
          <p:txBody>
            <a:bodyPr wrap="none" rtlCol="0">
              <a:spAutoFit/>
            </a:bodyPr>
            <a:lstStyle/>
            <a:p>
              <a:r>
                <a:rPr lang="en-US" altLang="zh-CN" sz="2000" b="1" dirty="0" smtClean="0">
                  <a:solidFill>
                    <a:srgbClr val="2CAA83"/>
                  </a:solidFill>
                </a:rPr>
                <a:t>01</a:t>
              </a:r>
              <a:endParaRPr lang="zh-CN" altLang="en-US" sz="2000" b="1" dirty="0">
                <a:solidFill>
                  <a:srgbClr val="2CAA83"/>
                </a:solidFill>
              </a:endParaRPr>
            </a:p>
          </p:txBody>
        </p:sp>
      </p:grpSp>
      <p:grpSp>
        <p:nvGrpSpPr>
          <p:cNvPr id="4" name="组合 70"/>
          <p:cNvGrpSpPr/>
          <p:nvPr/>
        </p:nvGrpSpPr>
        <p:grpSpPr>
          <a:xfrm>
            <a:off x="3608693" y="1016776"/>
            <a:ext cx="570731" cy="657995"/>
            <a:chOff x="4231809" y="1692397"/>
            <a:chExt cx="570731" cy="657995"/>
          </a:xfrm>
        </p:grpSpPr>
        <p:grpSp>
          <p:nvGrpSpPr>
            <p:cNvPr id="5" name="组合 71"/>
            <p:cNvGrpSpPr/>
            <p:nvPr/>
          </p:nvGrpSpPr>
          <p:grpSpPr>
            <a:xfrm>
              <a:off x="4231809" y="1692397"/>
              <a:ext cx="570731" cy="657995"/>
              <a:chOff x="4067944" y="489262"/>
              <a:chExt cx="1375279" cy="1585559"/>
            </a:xfrm>
          </p:grpSpPr>
          <p:sp>
            <p:nvSpPr>
              <p:cNvPr id="51" name="Flowchart: Decision 78"/>
              <p:cNvSpPr/>
              <p:nvPr/>
            </p:nvSpPr>
            <p:spPr>
              <a:xfrm>
                <a:off x="4067944" y="489262"/>
                <a:ext cx="1375279" cy="1375279"/>
              </a:xfrm>
              <a:prstGeom prst="flowChartDecision">
                <a:avLst/>
              </a:prstGeom>
              <a:solidFill>
                <a:srgbClr val="92D05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sp>
            <p:nvSpPr>
              <p:cNvPr id="52"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grpSp>
        <p:sp>
          <p:nvSpPr>
            <p:cNvPr id="50" name="TextBox 61"/>
            <p:cNvSpPr txBox="1"/>
            <p:nvPr/>
          </p:nvSpPr>
          <p:spPr>
            <a:xfrm>
              <a:off x="4310472" y="1855545"/>
              <a:ext cx="444352" cy="400110"/>
            </a:xfrm>
            <a:prstGeom prst="rect">
              <a:avLst/>
            </a:prstGeom>
            <a:noFill/>
          </p:spPr>
          <p:txBody>
            <a:bodyPr wrap="none" rtlCol="0">
              <a:spAutoFit/>
            </a:bodyPr>
            <a:lstStyle/>
            <a:p>
              <a:r>
                <a:rPr lang="en-US" altLang="zh-CN" sz="2000" b="1" dirty="0" smtClean="0">
                  <a:solidFill>
                    <a:srgbClr val="92D050"/>
                  </a:solidFill>
                </a:rPr>
                <a:t>02</a:t>
              </a:r>
              <a:endParaRPr lang="zh-CN" altLang="en-US" sz="2000" b="1" dirty="0">
                <a:solidFill>
                  <a:srgbClr val="92D050"/>
                </a:solidFill>
              </a:endParaRPr>
            </a:p>
          </p:txBody>
        </p:sp>
      </p:grpSp>
      <p:grpSp>
        <p:nvGrpSpPr>
          <p:cNvPr id="6" name="组合 75"/>
          <p:cNvGrpSpPr/>
          <p:nvPr/>
        </p:nvGrpSpPr>
        <p:grpSpPr>
          <a:xfrm>
            <a:off x="3608693" y="1690671"/>
            <a:ext cx="570731" cy="657995"/>
            <a:chOff x="4231809" y="2366292"/>
            <a:chExt cx="570731" cy="657995"/>
          </a:xfrm>
        </p:grpSpPr>
        <p:grpSp>
          <p:nvGrpSpPr>
            <p:cNvPr id="7" name="组合 76"/>
            <p:cNvGrpSpPr/>
            <p:nvPr/>
          </p:nvGrpSpPr>
          <p:grpSpPr>
            <a:xfrm>
              <a:off x="4231809" y="2366292"/>
              <a:ext cx="570731" cy="657995"/>
              <a:chOff x="4067944" y="489262"/>
              <a:chExt cx="1375279" cy="1585559"/>
            </a:xfrm>
          </p:grpSpPr>
          <p:sp>
            <p:nvSpPr>
              <p:cNvPr id="56" name="Flowchart: Decision 78"/>
              <p:cNvSpPr/>
              <p:nvPr/>
            </p:nvSpPr>
            <p:spPr>
              <a:xfrm>
                <a:off x="4067944" y="489262"/>
                <a:ext cx="1375279" cy="1375279"/>
              </a:xfrm>
              <a:prstGeom prst="flowChartDecision">
                <a:avLst/>
              </a:prstGeom>
              <a:solidFill>
                <a:srgbClr val="FF970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sp>
            <p:nvSpPr>
              <p:cNvPr id="57"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grpSp>
        <p:sp>
          <p:nvSpPr>
            <p:cNvPr id="55" name="TextBox 63"/>
            <p:cNvSpPr txBox="1"/>
            <p:nvPr/>
          </p:nvSpPr>
          <p:spPr>
            <a:xfrm>
              <a:off x="4310472" y="2531445"/>
              <a:ext cx="444352" cy="400110"/>
            </a:xfrm>
            <a:prstGeom prst="rect">
              <a:avLst/>
            </a:prstGeom>
            <a:noFill/>
          </p:spPr>
          <p:txBody>
            <a:bodyPr wrap="none" rtlCol="0">
              <a:spAutoFit/>
            </a:bodyPr>
            <a:lstStyle/>
            <a:p>
              <a:r>
                <a:rPr lang="en-US" altLang="zh-CN" sz="2000" b="1" dirty="0" smtClean="0">
                  <a:solidFill>
                    <a:srgbClr val="FF9700"/>
                  </a:solidFill>
                </a:rPr>
                <a:t>03</a:t>
              </a:r>
              <a:endParaRPr lang="zh-CN" altLang="en-US" sz="2000" b="1" dirty="0">
                <a:solidFill>
                  <a:srgbClr val="FF9700"/>
                </a:solidFill>
              </a:endParaRPr>
            </a:p>
          </p:txBody>
        </p:sp>
      </p:grpSp>
      <p:grpSp>
        <p:nvGrpSpPr>
          <p:cNvPr id="8" name="组合 80"/>
          <p:cNvGrpSpPr/>
          <p:nvPr/>
        </p:nvGrpSpPr>
        <p:grpSpPr>
          <a:xfrm>
            <a:off x="3608693" y="2348666"/>
            <a:ext cx="570731" cy="657995"/>
            <a:chOff x="4231809" y="3024287"/>
            <a:chExt cx="570731" cy="657995"/>
          </a:xfrm>
        </p:grpSpPr>
        <p:grpSp>
          <p:nvGrpSpPr>
            <p:cNvPr id="9" name="组合 81"/>
            <p:cNvGrpSpPr/>
            <p:nvPr/>
          </p:nvGrpSpPr>
          <p:grpSpPr>
            <a:xfrm>
              <a:off x="4231809" y="3024287"/>
              <a:ext cx="570731" cy="657995"/>
              <a:chOff x="4067944" y="489262"/>
              <a:chExt cx="1375279" cy="1585559"/>
            </a:xfrm>
          </p:grpSpPr>
          <p:sp>
            <p:nvSpPr>
              <p:cNvPr id="61" name="Flowchart: Decision 78"/>
              <p:cNvSpPr/>
              <p:nvPr/>
            </p:nvSpPr>
            <p:spPr>
              <a:xfrm>
                <a:off x="4067944" y="489262"/>
                <a:ext cx="1375279" cy="1375279"/>
              </a:xfrm>
              <a:prstGeom prst="flowChartDecision">
                <a:avLst/>
              </a:prstGeom>
              <a:solidFill>
                <a:srgbClr val="94232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sp>
            <p:nvSpPr>
              <p:cNvPr id="62"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grpSp>
        <p:sp>
          <p:nvSpPr>
            <p:cNvPr id="60" name="TextBox 64"/>
            <p:cNvSpPr txBox="1"/>
            <p:nvPr/>
          </p:nvSpPr>
          <p:spPr>
            <a:xfrm>
              <a:off x="4310472" y="3180686"/>
              <a:ext cx="444352" cy="400110"/>
            </a:xfrm>
            <a:prstGeom prst="rect">
              <a:avLst/>
            </a:prstGeom>
            <a:noFill/>
          </p:spPr>
          <p:txBody>
            <a:bodyPr wrap="none" rtlCol="0">
              <a:spAutoFit/>
            </a:bodyPr>
            <a:lstStyle/>
            <a:p>
              <a:r>
                <a:rPr lang="en-US" altLang="zh-CN" sz="2000" b="1" dirty="0" smtClean="0">
                  <a:solidFill>
                    <a:srgbClr val="942320"/>
                  </a:solidFill>
                </a:rPr>
                <a:t>04</a:t>
              </a:r>
              <a:endParaRPr lang="zh-CN" altLang="en-US" sz="2000" b="1" dirty="0">
                <a:solidFill>
                  <a:srgbClr val="942320"/>
                </a:solidFill>
              </a:endParaRPr>
            </a:p>
          </p:txBody>
        </p:sp>
      </p:grpSp>
      <p:grpSp>
        <p:nvGrpSpPr>
          <p:cNvPr id="10" name="组合 85"/>
          <p:cNvGrpSpPr/>
          <p:nvPr/>
        </p:nvGrpSpPr>
        <p:grpSpPr>
          <a:xfrm>
            <a:off x="3608693" y="3006661"/>
            <a:ext cx="570731" cy="657995"/>
            <a:chOff x="4231809" y="3682282"/>
            <a:chExt cx="570731" cy="657995"/>
          </a:xfrm>
        </p:grpSpPr>
        <p:grpSp>
          <p:nvGrpSpPr>
            <p:cNvPr id="11" name="组合 86"/>
            <p:cNvGrpSpPr/>
            <p:nvPr/>
          </p:nvGrpSpPr>
          <p:grpSpPr>
            <a:xfrm>
              <a:off x="4231809" y="3682282"/>
              <a:ext cx="570731" cy="657995"/>
              <a:chOff x="4067944" y="489262"/>
              <a:chExt cx="1375279" cy="1585559"/>
            </a:xfrm>
          </p:grpSpPr>
          <p:sp>
            <p:nvSpPr>
              <p:cNvPr id="66" name="Flowchart: Decision 78"/>
              <p:cNvSpPr/>
              <p:nvPr/>
            </p:nvSpPr>
            <p:spPr>
              <a:xfrm>
                <a:off x="4067944" y="489262"/>
                <a:ext cx="1375279" cy="1375279"/>
              </a:xfrm>
              <a:prstGeom prst="flowChartDecision">
                <a:avLst/>
              </a:prstGeom>
              <a:solidFill>
                <a:srgbClr val="664838"/>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sp>
            <p:nvSpPr>
              <p:cNvPr id="67"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grpSp>
        <p:sp>
          <p:nvSpPr>
            <p:cNvPr id="65" name="TextBox 65"/>
            <p:cNvSpPr txBox="1"/>
            <p:nvPr/>
          </p:nvSpPr>
          <p:spPr>
            <a:xfrm>
              <a:off x="4310472" y="3838681"/>
              <a:ext cx="444352" cy="400110"/>
            </a:xfrm>
            <a:prstGeom prst="rect">
              <a:avLst/>
            </a:prstGeom>
            <a:noFill/>
          </p:spPr>
          <p:txBody>
            <a:bodyPr wrap="none" rtlCol="0">
              <a:spAutoFit/>
            </a:bodyPr>
            <a:lstStyle/>
            <a:p>
              <a:r>
                <a:rPr lang="en-US" altLang="zh-CN" sz="2000" b="1" dirty="0" smtClean="0">
                  <a:solidFill>
                    <a:srgbClr val="664838"/>
                  </a:solidFill>
                </a:rPr>
                <a:t>05</a:t>
              </a:r>
              <a:endParaRPr lang="zh-CN" altLang="en-US" sz="2000" b="1" dirty="0">
                <a:solidFill>
                  <a:srgbClr val="664838"/>
                </a:solidFill>
              </a:endParaRPr>
            </a:p>
          </p:txBody>
        </p:sp>
      </p:grpSp>
      <p:grpSp>
        <p:nvGrpSpPr>
          <p:cNvPr id="12" name="组合 85"/>
          <p:cNvGrpSpPr/>
          <p:nvPr/>
        </p:nvGrpSpPr>
        <p:grpSpPr>
          <a:xfrm>
            <a:off x="3605314" y="3680582"/>
            <a:ext cx="570731" cy="657995"/>
            <a:chOff x="4231809" y="3682282"/>
            <a:chExt cx="570731" cy="657995"/>
          </a:xfrm>
        </p:grpSpPr>
        <p:grpSp>
          <p:nvGrpSpPr>
            <p:cNvPr id="13" name="组合 86"/>
            <p:cNvGrpSpPr/>
            <p:nvPr/>
          </p:nvGrpSpPr>
          <p:grpSpPr>
            <a:xfrm>
              <a:off x="4231809" y="3682282"/>
              <a:ext cx="570731" cy="657995"/>
              <a:chOff x="4067944" y="489262"/>
              <a:chExt cx="1375279" cy="1585559"/>
            </a:xfrm>
          </p:grpSpPr>
          <p:sp>
            <p:nvSpPr>
              <p:cNvPr id="71" name="Flowchart: Decision 78"/>
              <p:cNvSpPr/>
              <p:nvPr/>
            </p:nvSpPr>
            <p:spPr>
              <a:xfrm>
                <a:off x="4067944" y="489262"/>
                <a:ext cx="1375279" cy="1375279"/>
              </a:xfrm>
              <a:prstGeom prst="flowChartDecision">
                <a:avLst/>
              </a:prstGeom>
              <a:solidFill>
                <a:srgbClr val="00B0F0"/>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sp>
            <p:nvSpPr>
              <p:cNvPr id="72"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70C0"/>
                  </a:solidFill>
                </a:endParaRPr>
              </a:p>
            </p:txBody>
          </p:sp>
        </p:grpSp>
        <p:sp>
          <p:nvSpPr>
            <p:cNvPr id="70" name="TextBox 65"/>
            <p:cNvSpPr txBox="1"/>
            <p:nvPr/>
          </p:nvSpPr>
          <p:spPr>
            <a:xfrm>
              <a:off x="4310472" y="3838681"/>
              <a:ext cx="444352" cy="400110"/>
            </a:xfrm>
            <a:prstGeom prst="rect">
              <a:avLst/>
            </a:prstGeom>
            <a:noFill/>
          </p:spPr>
          <p:txBody>
            <a:bodyPr wrap="none" rtlCol="0">
              <a:spAutoFit/>
            </a:bodyPr>
            <a:lstStyle/>
            <a:p>
              <a:r>
                <a:rPr lang="en-US" altLang="zh-CN" sz="2000" b="1" dirty="0" smtClean="0">
                  <a:solidFill>
                    <a:srgbClr val="00B0F0"/>
                  </a:solidFill>
                </a:rPr>
                <a:t>06</a:t>
              </a:r>
              <a:endParaRPr lang="zh-CN" altLang="en-US" sz="2000" b="1" dirty="0">
                <a:solidFill>
                  <a:srgbClr val="00B0F0"/>
                </a:solidFill>
              </a:endParaRPr>
            </a:p>
          </p:txBody>
        </p:sp>
      </p:grpSp>
      <p:sp>
        <p:nvSpPr>
          <p:cNvPr id="78" name="TextBox 51"/>
          <p:cNvSpPr txBox="1"/>
          <p:nvPr/>
        </p:nvSpPr>
        <p:spPr>
          <a:xfrm>
            <a:off x="4385296" y="3898262"/>
            <a:ext cx="2608406" cy="300082"/>
          </a:xfrm>
          <a:prstGeom prst="rect">
            <a:avLst/>
          </a:prstGeom>
          <a:noFill/>
        </p:spPr>
        <p:txBody>
          <a:bodyPr wrap="none" rtlCol="0">
            <a:spAutoFit/>
          </a:bodyPr>
          <a:lstStyle/>
          <a:p>
            <a:r>
              <a:rPr lang="zh-CN" altLang="en-US" b="1" dirty="0" smtClean="0">
                <a:latin typeface="微软雅黑" pitchFamily="34" charset="-122"/>
                <a:ea typeface="微软雅黑" pitchFamily="34" charset="-122"/>
              </a:rPr>
              <a:t>中央文件和有关法律、法规摘录</a:t>
            </a:r>
            <a:endParaRPr lang="en-US" altLang="zh-CN" b="1" dirty="0" smtClean="0">
              <a:latin typeface="微软雅黑" pitchFamily="34" charset="-122"/>
              <a:ea typeface="微软雅黑" pitchFamily="34" charset="-122"/>
            </a:endParaRPr>
          </a:p>
        </p:txBody>
      </p:sp>
      <p:cxnSp>
        <p:nvCxnSpPr>
          <p:cNvPr id="79" name="直接连接符 78"/>
          <p:cNvCxnSpPr/>
          <p:nvPr/>
        </p:nvCxnSpPr>
        <p:spPr>
          <a:xfrm flipV="1">
            <a:off x="4457303" y="4228677"/>
            <a:ext cx="2484000" cy="174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004149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strVal val="4*#ppt_w"/>
                                          </p:val>
                                        </p:tav>
                                        <p:tav tm="100000">
                                          <p:val>
                                            <p:strVal val="#ppt_w"/>
                                          </p:val>
                                        </p:tav>
                                      </p:tavLst>
                                    </p:anim>
                                    <p:anim calcmode="lin" valueType="num">
                                      <p:cBhvr>
                                        <p:cTn id="8" dur="500" fill="hold"/>
                                        <p:tgtEl>
                                          <p:spTgt spid="81"/>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additive="base">
                                        <p:cTn id="12" dur="500" fill="hold"/>
                                        <p:tgtEl>
                                          <p:spTgt spid="82"/>
                                        </p:tgtEl>
                                        <p:attrNameLst>
                                          <p:attrName>ppt_x</p:attrName>
                                        </p:attrNameLst>
                                      </p:cBhvr>
                                      <p:tavLst>
                                        <p:tav tm="0">
                                          <p:val>
                                            <p:strVal val="#ppt_x"/>
                                          </p:val>
                                        </p:tav>
                                        <p:tav tm="100000">
                                          <p:val>
                                            <p:strVal val="#ppt_x"/>
                                          </p:val>
                                        </p:tav>
                                      </p:tavLst>
                                    </p:anim>
                                    <p:anim calcmode="lin" valueType="num">
                                      <p:cBhvr additive="base">
                                        <p:cTn id="13" dur="500" fill="hold"/>
                                        <p:tgtEl>
                                          <p:spTgt spid="82"/>
                                        </p:tgtEl>
                                        <p:attrNameLst>
                                          <p:attrName>ppt_y</p:attrName>
                                        </p:attrNameLst>
                                      </p:cBhvr>
                                      <p:tavLst>
                                        <p:tav tm="0">
                                          <p:val>
                                            <p:strVal val="1+#ppt_h/2"/>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500"/>
                                        <p:tgtEl>
                                          <p:spTgt spid="30"/>
                                        </p:tgtEl>
                                      </p:cBhvr>
                                    </p:animEffect>
                                  </p:childTnLst>
                                </p:cTn>
                              </p:par>
                              <p:par>
                                <p:cTn id="17" presetID="8" presetClass="emph" presetSubtype="0" decel="58000" fill="hold" grpId="1" nodeType="withEffect">
                                  <p:stCondLst>
                                    <p:cond delay="0"/>
                                  </p:stCondLst>
                                  <p:childTnLst>
                                    <p:animRot by="-21600000">
                                      <p:cBhvr>
                                        <p:cTn id="18" dur="1500" fill="hold"/>
                                        <p:tgtEl>
                                          <p:spTgt spid="30"/>
                                        </p:tgtEl>
                                        <p:attrNameLst>
                                          <p:attrName>r</p:attrName>
                                        </p:attrNameLst>
                                      </p:cBhvr>
                                    </p:animRot>
                                  </p:childTnLst>
                                </p:cTn>
                              </p:par>
                              <p:par>
                                <p:cTn id="19"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20" dur="1500" fill="hold"/>
                                        <p:tgtEl>
                                          <p:spTgt spid="30"/>
                                        </p:tgtEl>
                                        <p:attrNameLst>
                                          <p:attrName>ppt_x</p:attrName>
                                          <p:attrName>ppt_y</p:attrName>
                                        </p:attrNameLst>
                                      </p:cBhvr>
                                    </p:animMotion>
                                  </p:childTnLst>
                                </p:cTn>
                              </p:par>
                              <p:par>
                                <p:cTn id="21" presetID="22" presetClass="entr" presetSubtype="1"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1000"/>
                                        <p:tgtEl>
                                          <p:spTgt spid="28"/>
                                        </p:tgtEl>
                                      </p:cBhvr>
                                    </p:animEffect>
                                  </p:childTnLst>
                                </p:cTn>
                              </p:par>
                            </p:childTnLst>
                          </p:cTn>
                        </p:par>
                        <p:par>
                          <p:cTn id="24" fill="hold">
                            <p:stCondLst>
                              <p:cond delay="2000"/>
                            </p:stCondLst>
                            <p:childTnLst>
                              <p:par>
                                <p:cTn id="25" presetID="10" presetClass="entr" presetSubtype="0" fill="hold" grpId="1"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64" presetClass="path" presetSubtype="0" accel="50000" decel="50000" fill="hold" grpId="0" nodeType="withEffect">
                                  <p:stCondLst>
                                    <p:cond delay="0"/>
                                  </p:stCondLst>
                                  <p:childTnLst>
                                    <p:animMotion origin="layout" path="M -3.05556E-6 0.03612 L -3.05556E-6 -4.19753E-6 " pathEditMode="relative" rAng="0" ptsTypes="AA">
                                      <p:cBhvr>
                                        <p:cTn id="29" dur="750" fill="hold"/>
                                        <p:tgtEl>
                                          <p:spTgt spid="29"/>
                                        </p:tgtEl>
                                        <p:attrNameLst>
                                          <p:attrName>ppt_x</p:attrName>
                                          <p:attrName>ppt_y</p:attrName>
                                        </p:attrNameLst>
                                      </p:cBhvr>
                                      <p:rCtr x="0" y="-1821"/>
                                    </p:animMotion>
                                  </p:childTnLst>
                                </p:cTn>
                              </p:par>
                              <p:par>
                                <p:cTn id="30" presetID="10" presetClass="entr" presetSubtype="0"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childTnLst>
                          </p:cTn>
                        </p:par>
                        <p:par>
                          <p:cTn id="33" fill="hold">
                            <p:stCondLst>
                              <p:cond delay="2750"/>
                            </p:stCondLst>
                            <p:childTnLst>
                              <p:par>
                                <p:cTn id="34" presetID="2" presetClass="entr" presetSubtype="1"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0-#ppt_h/2"/>
                                          </p:val>
                                        </p:tav>
                                        <p:tav tm="100000">
                                          <p:val>
                                            <p:strVal val="#ppt_y"/>
                                          </p:val>
                                        </p:tav>
                                      </p:tavLst>
                                    </p:anim>
                                  </p:childTnLst>
                                </p:cTn>
                              </p:par>
                              <p:par>
                                <p:cTn id="38" presetID="2" presetClass="entr" presetSubtype="1"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ppt_x"/>
                                          </p:val>
                                        </p:tav>
                                        <p:tav tm="100000">
                                          <p:val>
                                            <p:strVal val="#ppt_x"/>
                                          </p:val>
                                        </p:tav>
                                      </p:tavLst>
                                    </p:anim>
                                    <p:anim calcmode="lin" valueType="num">
                                      <p:cBhvr additive="base">
                                        <p:cTn id="41" dur="500" fill="hold"/>
                                        <p:tgtEl>
                                          <p:spTgt spid="4"/>
                                        </p:tgtEl>
                                        <p:attrNameLst>
                                          <p:attrName>ppt_y</p:attrName>
                                        </p:attrNameLst>
                                      </p:cBhvr>
                                      <p:tavLst>
                                        <p:tav tm="0">
                                          <p:val>
                                            <p:strVal val="0-#ppt_h/2"/>
                                          </p:val>
                                        </p:tav>
                                        <p:tav tm="100000">
                                          <p:val>
                                            <p:strVal val="#ppt_y"/>
                                          </p:val>
                                        </p:tav>
                                      </p:tavLst>
                                    </p:anim>
                                  </p:childTnLst>
                                </p:cTn>
                              </p:par>
                              <p:par>
                                <p:cTn id="42" presetID="2" presetClass="entr" presetSubtype="1"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ppt_x"/>
                                          </p:val>
                                        </p:tav>
                                        <p:tav tm="100000">
                                          <p:val>
                                            <p:strVal val="#ppt_x"/>
                                          </p:val>
                                        </p:tav>
                                      </p:tavLst>
                                    </p:anim>
                                    <p:anim calcmode="lin" valueType="num">
                                      <p:cBhvr additive="base">
                                        <p:cTn id="45" dur="500" fill="hold"/>
                                        <p:tgtEl>
                                          <p:spTgt spid="6"/>
                                        </p:tgtEl>
                                        <p:attrNameLst>
                                          <p:attrName>ppt_y</p:attrName>
                                        </p:attrNameLst>
                                      </p:cBhvr>
                                      <p:tavLst>
                                        <p:tav tm="0">
                                          <p:val>
                                            <p:strVal val="0-#ppt_h/2"/>
                                          </p:val>
                                        </p:tav>
                                        <p:tav tm="100000">
                                          <p:val>
                                            <p:strVal val="#ppt_y"/>
                                          </p:val>
                                        </p:tav>
                                      </p:tavLst>
                                    </p:anim>
                                  </p:childTnLst>
                                </p:cTn>
                              </p:par>
                              <p:par>
                                <p:cTn id="46" presetID="2" presetClass="entr" presetSubtype="1"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0-#ppt_h/2"/>
                                          </p:val>
                                        </p:tav>
                                        <p:tav tm="100000">
                                          <p:val>
                                            <p:strVal val="#ppt_y"/>
                                          </p:val>
                                        </p:tav>
                                      </p:tavLst>
                                    </p:anim>
                                  </p:childTnLst>
                                </p:cTn>
                              </p:par>
                              <p:par>
                                <p:cTn id="50" presetID="2" presetClass="entr" presetSubtype="1" fill="hold"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ppt_x"/>
                                          </p:val>
                                        </p:tav>
                                        <p:tav tm="100000">
                                          <p:val>
                                            <p:strVal val="#ppt_x"/>
                                          </p:val>
                                        </p:tav>
                                      </p:tavLst>
                                    </p:anim>
                                    <p:anim calcmode="lin" valueType="num">
                                      <p:cBhvr additive="base">
                                        <p:cTn id="53" dur="500" fill="hold"/>
                                        <p:tgtEl>
                                          <p:spTgt spid="10"/>
                                        </p:tgtEl>
                                        <p:attrNameLst>
                                          <p:attrName>ppt_y</p:attrName>
                                        </p:attrNameLst>
                                      </p:cBhvr>
                                      <p:tavLst>
                                        <p:tav tm="0">
                                          <p:val>
                                            <p:strVal val="0-#ppt_h/2"/>
                                          </p:val>
                                        </p:tav>
                                        <p:tav tm="100000">
                                          <p:val>
                                            <p:strVal val="#ppt_y"/>
                                          </p:val>
                                        </p:tav>
                                      </p:tavLst>
                                    </p:anim>
                                  </p:childTnLst>
                                </p:cTn>
                              </p:par>
                              <p:par>
                                <p:cTn id="54" presetID="2" presetClass="entr" presetSubtype="1"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0-#ppt_h/2"/>
                                          </p:val>
                                        </p:tav>
                                        <p:tav tm="100000">
                                          <p:val>
                                            <p:strVal val="#ppt_y"/>
                                          </p:val>
                                        </p:tav>
                                      </p:tavLst>
                                    </p:anim>
                                  </p:childTnLst>
                                </p:cTn>
                              </p:par>
                            </p:childTnLst>
                          </p:cTn>
                        </p:par>
                        <p:par>
                          <p:cTn id="58" fill="hold">
                            <p:stCondLst>
                              <p:cond delay="3250"/>
                            </p:stCondLst>
                            <p:childTnLst>
                              <p:par>
                                <p:cTn id="59" presetID="2" presetClass="entr" presetSubtype="2"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additive="base">
                                        <p:cTn id="61" dur="250" fill="hold"/>
                                        <p:tgtEl>
                                          <p:spTgt spid="33"/>
                                        </p:tgtEl>
                                        <p:attrNameLst>
                                          <p:attrName>ppt_x</p:attrName>
                                        </p:attrNameLst>
                                      </p:cBhvr>
                                      <p:tavLst>
                                        <p:tav tm="0">
                                          <p:val>
                                            <p:strVal val="1+#ppt_w/2"/>
                                          </p:val>
                                        </p:tav>
                                        <p:tav tm="100000">
                                          <p:val>
                                            <p:strVal val="#ppt_x"/>
                                          </p:val>
                                        </p:tav>
                                      </p:tavLst>
                                    </p:anim>
                                    <p:anim calcmode="lin" valueType="num">
                                      <p:cBhvr additive="base">
                                        <p:cTn id="62" dur="250" fill="hold"/>
                                        <p:tgtEl>
                                          <p:spTgt spid="33"/>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childTnLst>
                          </p:cTn>
                        </p:par>
                        <p:par>
                          <p:cTn id="67" fill="hold">
                            <p:stCondLst>
                              <p:cond delay="4000"/>
                            </p:stCondLst>
                            <p:childTnLst>
                              <p:par>
                                <p:cTn id="68" presetID="2" presetClass="entr" presetSubtype="2"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250" fill="hold"/>
                                        <p:tgtEl>
                                          <p:spTgt spid="34"/>
                                        </p:tgtEl>
                                        <p:attrNameLst>
                                          <p:attrName>ppt_x</p:attrName>
                                        </p:attrNameLst>
                                      </p:cBhvr>
                                      <p:tavLst>
                                        <p:tav tm="0">
                                          <p:val>
                                            <p:strVal val="1+#ppt_w/2"/>
                                          </p:val>
                                        </p:tav>
                                        <p:tav tm="100000">
                                          <p:val>
                                            <p:strVal val="#ppt_x"/>
                                          </p:val>
                                        </p:tav>
                                      </p:tavLst>
                                    </p:anim>
                                    <p:anim calcmode="lin" valueType="num">
                                      <p:cBhvr additive="base">
                                        <p:cTn id="71" dur="250" fill="hold"/>
                                        <p:tgtEl>
                                          <p:spTgt spid="34"/>
                                        </p:tgtEl>
                                        <p:attrNameLst>
                                          <p:attrName>ppt_y</p:attrName>
                                        </p:attrNameLst>
                                      </p:cBhvr>
                                      <p:tavLst>
                                        <p:tav tm="0">
                                          <p:val>
                                            <p:strVal val="#ppt_y"/>
                                          </p:val>
                                        </p:tav>
                                        <p:tav tm="100000">
                                          <p:val>
                                            <p:strVal val="#ppt_y"/>
                                          </p:val>
                                        </p:tav>
                                      </p:tavLst>
                                    </p:anim>
                                  </p:childTnLst>
                                </p:cTn>
                              </p:par>
                            </p:childTnLst>
                          </p:cTn>
                        </p:par>
                        <p:par>
                          <p:cTn id="72" fill="hold">
                            <p:stCondLst>
                              <p:cond delay="425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childTnLst>
                          </p:cTn>
                        </p:par>
                        <p:par>
                          <p:cTn id="76" fill="hold">
                            <p:stCondLst>
                              <p:cond delay="4750"/>
                            </p:stCondLst>
                            <p:childTnLst>
                              <p:par>
                                <p:cTn id="77" presetID="2" presetClass="entr" presetSubtype="2"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250" fill="hold"/>
                                        <p:tgtEl>
                                          <p:spTgt spid="35"/>
                                        </p:tgtEl>
                                        <p:attrNameLst>
                                          <p:attrName>ppt_x</p:attrName>
                                        </p:attrNameLst>
                                      </p:cBhvr>
                                      <p:tavLst>
                                        <p:tav tm="0">
                                          <p:val>
                                            <p:strVal val="1+#ppt_w/2"/>
                                          </p:val>
                                        </p:tav>
                                        <p:tav tm="100000">
                                          <p:val>
                                            <p:strVal val="#ppt_x"/>
                                          </p:val>
                                        </p:tav>
                                      </p:tavLst>
                                    </p:anim>
                                    <p:anim calcmode="lin" valueType="num">
                                      <p:cBhvr additive="base">
                                        <p:cTn id="80" dur="250" fill="hold"/>
                                        <p:tgtEl>
                                          <p:spTgt spid="35"/>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5500"/>
                            </p:stCondLst>
                            <p:childTnLst>
                              <p:par>
                                <p:cTn id="86" presetID="2" presetClass="entr" presetSubtype="2"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cBhvr additive="base">
                                        <p:cTn id="88" dur="250" fill="hold"/>
                                        <p:tgtEl>
                                          <p:spTgt spid="36"/>
                                        </p:tgtEl>
                                        <p:attrNameLst>
                                          <p:attrName>ppt_x</p:attrName>
                                        </p:attrNameLst>
                                      </p:cBhvr>
                                      <p:tavLst>
                                        <p:tav tm="0">
                                          <p:val>
                                            <p:strVal val="1+#ppt_w/2"/>
                                          </p:val>
                                        </p:tav>
                                        <p:tav tm="100000">
                                          <p:val>
                                            <p:strVal val="#ppt_x"/>
                                          </p:val>
                                        </p:tav>
                                      </p:tavLst>
                                    </p:anim>
                                    <p:anim calcmode="lin" valueType="num">
                                      <p:cBhvr additive="base">
                                        <p:cTn id="89" dur="250" fill="hold"/>
                                        <p:tgtEl>
                                          <p:spTgt spid="36"/>
                                        </p:tgtEl>
                                        <p:attrNameLst>
                                          <p:attrName>ppt_y</p:attrName>
                                        </p:attrNameLst>
                                      </p:cBhvr>
                                      <p:tavLst>
                                        <p:tav tm="0">
                                          <p:val>
                                            <p:strVal val="#ppt_y"/>
                                          </p:val>
                                        </p:tav>
                                        <p:tav tm="100000">
                                          <p:val>
                                            <p:strVal val="#ppt_y"/>
                                          </p:val>
                                        </p:tav>
                                      </p:tavLst>
                                    </p:anim>
                                  </p:childTnLst>
                                </p:cTn>
                              </p:par>
                            </p:childTnLst>
                          </p:cTn>
                        </p:par>
                        <p:par>
                          <p:cTn id="90" fill="hold">
                            <p:stCondLst>
                              <p:cond delay="5750"/>
                            </p:stCondLst>
                            <p:childTnLst>
                              <p:par>
                                <p:cTn id="91" presetID="22" presetClass="entr" presetSubtype="8"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wipe(left)">
                                      <p:cBhvr>
                                        <p:cTn id="93" dur="500"/>
                                        <p:tgtEl>
                                          <p:spTgt spid="41"/>
                                        </p:tgtEl>
                                      </p:cBhvr>
                                    </p:animEffect>
                                  </p:childTnLst>
                                </p:cTn>
                              </p:par>
                            </p:childTnLst>
                          </p:cTn>
                        </p:par>
                        <p:par>
                          <p:cTn id="94" fill="hold">
                            <p:stCondLst>
                              <p:cond delay="6250"/>
                            </p:stCondLst>
                            <p:childTnLst>
                              <p:par>
                                <p:cTn id="95" presetID="2" presetClass="entr" presetSubtype="2" fill="hold" grpId="0"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250" fill="hold"/>
                                        <p:tgtEl>
                                          <p:spTgt spid="37"/>
                                        </p:tgtEl>
                                        <p:attrNameLst>
                                          <p:attrName>ppt_x</p:attrName>
                                        </p:attrNameLst>
                                      </p:cBhvr>
                                      <p:tavLst>
                                        <p:tav tm="0">
                                          <p:val>
                                            <p:strVal val="1+#ppt_w/2"/>
                                          </p:val>
                                        </p:tav>
                                        <p:tav tm="100000">
                                          <p:val>
                                            <p:strVal val="#ppt_x"/>
                                          </p:val>
                                        </p:tav>
                                      </p:tavLst>
                                    </p:anim>
                                    <p:anim calcmode="lin" valueType="num">
                                      <p:cBhvr additive="base">
                                        <p:cTn id="98" dur="250" fill="hold"/>
                                        <p:tgtEl>
                                          <p:spTgt spid="37"/>
                                        </p:tgtEl>
                                        <p:attrNameLst>
                                          <p:attrName>ppt_y</p:attrName>
                                        </p:attrNameLst>
                                      </p:cBhvr>
                                      <p:tavLst>
                                        <p:tav tm="0">
                                          <p:val>
                                            <p:strVal val="#ppt_y"/>
                                          </p:val>
                                        </p:tav>
                                        <p:tav tm="100000">
                                          <p:val>
                                            <p:strVal val="#ppt_y"/>
                                          </p:val>
                                        </p:tav>
                                      </p:tavLst>
                                    </p:anim>
                                  </p:childTnLst>
                                </p:cTn>
                              </p:par>
                            </p:childTnLst>
                          </p:cTn>
                        </p:par>
                        <p:par>
                          <p:cTn id="99" fill="hold">
                            <p:stCondLst>
                              <p:cond delay="6500"/>
                            </p:stCondLst>
                            <p:childTnLst>
                              <p:par>
                                <p:cTn id="100" presetID="22" presetClass="entr" presetSubtype="8" fill="hold" nodeType="after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wipe(left)">
                                      <p:cBhvr>
                                        <p:cTn id="102" dur="500"/>
                                        <p:tgtEl>
                                          <p:spTgt spid="42"/>
                                        </p:tgtEl>
                                      </p:cBhvr>
                                    </p:animEffect>
                                  </p:childTnLst>
                                </p:cTn>
                              </p:par>
                            </p:childTnLst>
                          </p:cTn>
                        </p:par>
                        <p:par>
                          <p:cTn id="103" fill="hold">
                            <p:stCondLst>
                              <p:cond delay="7000"/>
                            </p:stCondLst>
                            <p:childTnLst>
                              <p:par>
                                <p:cTn id="104" presetID="2" presetClass="entr" presetSubtype="2" fill="hold" grpId="0" nodeType="afterEffect">
                                  <p:stCondLst>
                                    <p:cond delay="0"/>
                                  </p:stCondLst>
                                  <p:childTnLst>
                                    <p:set>
                                      <p:cBhvr>
                                        <p:cTn id="105" dur="1" fill="hold">
                                          <p:stCondLst>
                                            <p:cond delay="0"/>
                                          </p:stCondLst>
                                        </p:cTn>
                                        <p:tgtEl>
                                          <p:spTgt spid="78"/>
                                        </p:tgtEl>
                                        <p:attrNameLst>
                                          <p:attrName>style.visibility</p:attrName>
                                        </p:attrNameLst>
                                      </p:cBhvr>
                                      <p:to>
                                        <p:strVal val="visible"/>
                                      </p:to>
                                    </p:set>
                                    <p:anim calcmode="lin" valueType="num">
                                      <p:cBhvr additive="base">
                                        <p:cTn id="106" dur="250" fill="hold"/>
                                        <p:tgtEl>
                                          <p:spTgt spid="78"/>
                                        </p:tgtEl>
                                        <p:attrNameLst>
                                          <p:attrName>ppt_x</p:attrName>
                                        </p:attrNameLst>
                                      </p:cBhvr>
                                      <p:tavLst>
                                        <p:tav tm="0">
                                          <p:val>
                                            <p:strVal val="1+#ppt_w/2"/>
                                          </p:val>
                                        </p:tav>
                                        <p:tav tm="100000">
                                          <p:val>
                                            <p:strVal val="#ppt_x"/>
                                          </p:val>
                                        </p:tav>
                                      </p:tavLst>
                                    </p:anim>
                                    <p:anim calcmode="lin" valueType="num">
                                      <p:cBhvr additive="base">
                                        <p:cTn id="107" dur="250" fill="hold"/>
                                        <p:tgtEl>
                                          <p:spTgt spid="78"/>
                                        </p:tgtEl>
                                        <p:attrNameLst>
                                          <p:attrName>ppt_y</p:attrName>
                                        </p:attrNameLst>
                                      </p:cBhvr>
                                      <p:tavLst>
                                        <p:tav tm="0">
                                          <p:val>
                                            <p:strVal val="#ppt_y"/>
                                          </p:val>
                                        </p:tav>
                                        <p:tav tm="100000">
                                          <p:val>
                                            <p:strVal val="#ppt_y"/>
                                          </p:val>
                                        </p:tav>
                                      </p:tavLst>
                                    </p:anim>
                                  </p:childTnLst>
                                </p:cTn>
                              </p:par>
                            </p:childTnLst>
                          </p:cTn>
                        </p:par>
                        <p:par>
                          <p:cTn id="108" fill="hold">
                            <p:stCondLst>
                              <p:cond delay="7250"/>
                            </p:stCondLst>
                            <p:childTnLst>
                              <p:par>
                                <p:cTn id="109" presetID="22" presetClass="entr" presetSubtype="8" fill="hold" nodeType="afterEffect">
                                  <p:stCondLst>
                                    <p:cond delay="0"/>
                                  </p:stCondLst>
                                  <p:childTnLst>
                                    <p:set>
                                      <p:cBhvr>
                                        <p:cTn id="110" dur="1" fill="hold">
                                          <p:stCondLst>
                                            <p:cond delay="0"/>
                                          </p:stCondLst>
                                        </p:cTn>
                                        <p:tgtEl>
                                          <p:spTgt spid="79"/>
                                        </p:tgtEl>
                                        <p:attrNameLst>
                                          <p:attrName>style.visibility</p:attrName>
                                        </p:attrNameLst>
                                      </p:cBhvr>
                                      <p:to>
                                        <p:strVal val="visible"/>
                                      </p:to>
                                    </p:set>
                                    <p:animEffect transition="in" filter="wipe(left)">
                                      <p:cBhvr>
                                        <p:cTn id="11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9" grpId="1" animBg="1"/>
      <p:bldP spid="30" grpId="0" animBg="1"/>
      <p:bldP spid="30" grpId="1" animBg="1"/>
      <p:bldP spid="30" grpId="2" animBg="1"/>
      <p:bldP spid="32" grpId="0"/>
      <p:bldP spid="33" grpId="0"/>
      <p:bldP spid="34" grpId="0"/>
      <p:bldP spid="35" grpId="0"/>
      <p:bldP spid="36" grpId="0"/>
      <p:bldP spid="37" grpId="0"/>
      <p:bldP spid="7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95936" y="1773787"/>
            <a:ext cx="4557658" cy="523220"/>
          </a:xfrm>
          <a:prstGeom prst="rect">
            <a:avLst/>
          </a:prstGeom>
          <a:noFill/>
        </p:spPr>
        <p:txBody>
          <a:bodyPr wrap="none" rtlCol="0">
            <a:spAutoFit/>
          </a:body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2800" b="1" i="0" u="none" strike="noStrike" kern="1200" cap="none" spc="300" normalizeH="0" baseline="0" noProof="0" dirty="0" smtClean="0">
                <a:ln>
                  <a:noFill/>
                </a:ln>
                <a:solidFill>
                  <a:srgbClr val="C00000"/>
                </a:solidFill>
                <a:effectLst/>
                <a:uLnTx/>
                <a:uFillTx/>
                <a:latin typeface="微软雅黑" pitchFamily="34" charset="-122"/>
                <a:ea typeface="微软雅黑" pitchFamily="34" charset="-122"/>
                <a:cs typeface="+mn-cs"/>
              </a:rPr>
              <a:t>明星在禁毒宣传中的作用</a:t>
            </a:r>
            <a:endParaRPr kumimoji="0" lang="zh-CN" altLang="en-US" sz="2800" b="1" i="0" u="none" strike="noStrike" kern="1200" cap="none" spc="300" normalizeH="0" baseline="0" noProof="0" dirty="0">
              <a:ln>
                <a:noFill/>
              </a:ln>
              <a:solidFill>
                <a:srgbClr val="C00000"/>
              </a:solidFill>
              <a:effectLst/>
              <a:uLnTx/>
              <a:uFillTx/>
              <a:latin typeface="微软雅黑" pitchFamily="34" charset="-122"/>
              <a:ea typeface="微软雅黑" pitchFamily="34" charset="-122"/>
              <a:cs typeface="+mn-cs"/>
            </a:endParaRPr>
          </a:p>
        </p:txBody>
      </p:sp>
      <p:cxnSp>
        <p:nvCxnSpPr>
          <p:cNvPr id="7" name="直接连接符 6"/>
          <p:cNvCxnSpPr/>
          <p:nvPr/>
        </p:nvCxnSpPr>
        <p:spPr>
          <a:xfrm flipV="1">
            <a:off x="3764280" y="1834674"/>
            <a:ext cx="15632" cy="1876266"/>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文本框 9"/>
          <p:cNvSpPr txBox="1"/>
          <p:nvPr/>
        </p:nvSpPr>
        <p:spPr>
          <a:xfrm>
            <a:off x="4101203" y="2640500"/>
            <a:ext cx="2007940" cy="246221"/>
          </a:xfrm>
          <a:prstGeom prst="rect">
            <a:avLst/>
          </a:prstGeom>
          <a:noFill/>
        </p:spPr>
        <p:txBody>
          <a:bodyPr wrap="square" lIns="0" tIns="0" rIns="0" bIns="0" rtlCol="0">
            <a:spAutoFit/>
          </a:bodyPr>
          <a:lstStyle/>
          <a:p>
            <a:pPr marL="171450" lvl="1" indent="-171450" defTabSz="914400" fontAlgn="base">
              <a:spcBef>
                <a:spcPct val="0"/>
              </a:spcBef>
              <a:spcAft>
                <a:spcPct val="0"/>
              </a:spcAft>
              <a:buFont typeface="Wingdings" pitchFamily="2" charset="2"/>
              <a:buChar char="l"/>
              <a:defRPr/>
            </a:pPr>
            <a:r>
              <a:rPr lang="zh-CN" altLang="en-US" sz="1600" dirty="0" smtClean="0"/>
              <a:t>发挥明星的互动功能</a:t>
            </a:r>
            <a:endParaRPr kumimoji="0" lang="zh-CN" altLang="en-US" sz="15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文本框 9"/>
          <p:cNvSpPr txBox="1"/>
          <p:nvPr/>
        </p:nvSpPr>
        <p:spPr>
          <a:xfrm>
            <a:off x="4101202" y="2965940"/>
            <a:ext cx="3663578" cy="246221"/>
          </a:xfrm>
          <a:prstGeom prst="rect">
            <a:avLst/>
          </a:prstGeom>
          <a:noFill/>
        </p:spPr>
        <p:txBody>
          <a:bodyPr wrap="square" lIns="0" tIns="0" rIns="0" bIns="0" rtlCol="0">
            <a:spAutoFit/>
          </a:bodyPr>
          <a:lstStyle/>
          <a:p>
            <a:pPr marL="171450" lvl="1" indent="-171450" defTabSz="914400" fontAlgn="base">
              <a:spcBef>
                <a:spcPct val="0"/>
              </a:spcBef>
              <a:spcAft>
                <a:spcPct val="0"/>
              </a:spcAft>
              <a:buFont typeface="Wingdings" pitchFamily="2" charset="2"/>
              <a:buChar char="l"/>
              <a:defRPr/>
            </a:pPr>
            <a:r>
              <a:rPr lang="zh-CN" altLang="en-US" sz="1600" dirty="0" smtClean="0"/>
              <a:t>发挥明星的“添花”功能</a:t>
            </a:r>
            <a:endParaRPr lang="zh-CN" altLang="en-US" sz="1500" dirty="0">
              <a:solidFill>
                <a:prstClr val="black"/>
              </a:solidFill>
              <a:latin typeface="微软雅黑" pitchFamily="34" charset="-122"/>
              <a:ea typeface="微软雅黑" pitchFamily="34" charset="-122"/>
            </a:endParaRPr>
          </a:p>
        </p:txBody>
      </p:sp>
      <p:sp>
        <p:nvSpPr>
          <p:cNvPr id="12" name="文本框 9"/>
          <p:cNvSpPr txBox="1"/>
          <p:nvPr/>
        </p:nvSpPr>
        <p:spPr>
          <a:xfrm>
            <a:off x="4097538" y="3306698"/>
            <a:ext cx="3560561" cy="246221"/>
          </a:xfrm>
          <a:prstGeom prst="rect">
            <a:avLst/>
          </a:prstGeom>
          <a:noFill/>
        </p:spPr>
        <p:txBody>
          <a:bodyPr wrap="square" lIns="0" tIns="0" rIns="0" bIns="0" rtlCol="0">
            <a:spAutoFit/>
          </a:bodyPr>
          <a:lstStyle/>
          <a:p>
            <a:pPr marL="171450" lvl="1" indent="-171450" defTabSz="914400" fontAlgn="base">
              <a:spcBef>
                <a:spcPct val="0"/>
              </a:spcBef>
              <a:spcAft>
                <a:spcPct val="0"/>
              </a:spcAft>
              <a:buFont typeface="Wingdings" pitchFamily="2" charset="2"/>
              <a:buChar char="l"/>
              <a:defRPr/>
            </a:pPr>
            <a:r>
              <a:rPr lang="zh-CN" altLang="en-US" sz="1600" dirty="0" smtClean="0"/>
              <a:t>避免明星效应演变为商业炒作</a:t>
            </a:r>
            <a:endParaRPr lang="zh-CN" altLang="en-US" sz="1500" dirty="0">
              <a:solidFill>
                <a:prstClr val="black"/>
              </a:solidFill>
              <a:latin typeface="微软雅黑" pitchFamily="34" charset="-122"/>
              <a:ea typeface="微软雅黑" pitchFamily="34" charset="-122"/>
            </a:endParaRPr>
          </a:p>
        </p:txBody>
      </p:sp>
      <p:sp>
        <p:nvSpPr>
          <p:cNvPr id="15" name="TextBox 14"/>
          <p:cNvSpPr txBox="1"/>
          <p:nvPr/>
        </p:nvSpPr>
        <p:spPr>
          <a:xfrm>
            <a:off x="2487243" y="2942856"/>
            <a:ext cx="996710" cy="276999"/>
          </a:xfrm>
          <a:prstGeom prst="rect">
            <a:avLst/>
          </a:prstGeom>
          <a:noFill/>
        </p:spPr>
        <p:txBody>
          <a:bodyPr wrap="square" lIns="0" tIns="0" rIns="0" bIns="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PART 01</a:t>
            </a:r>
            <a:endParaRPr kumimoji="0" lang="zh-CN" altLang="en-US" sz="18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grpSp>
        <p:nvGrpSpPr>
          <p:cNvPr id="3" name="组合 2"/>
          <p:cNvGrpSpPr/>
          <p:nvPr/>
        </p:nvGrpSpPr>
        <p:grpSpPr>
          <a:xfrm>
            <a:off x="2443211" y="1749088"/>
            <a:ext cx="1077318" cy="1077318"/>
            <a:chOff x="2262782" y="1446400"/>
            <a:chExt cx="1301106" cy="1301106"/>
          </a:xfrm>
        </p:grpSpPr>
        <p:sp>
          <p:nvSpPr>
            <p:cNvPr id="5" name="椭圆 4"/>
            <p:cNvSpPr/>
            <p:nvPr/>
          </p:nvSpPr>
          <p:spPr>
            <a:xfrm>
              <a:off x="2262782" y="1446400"/>
              <a:ext cx="1301106" cy="1301106"/>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KSO_Shape"/>
            <p:cNvSpPr>
              <a:spLocks/>
            </p:cNvSpPr>
            <p:nvPr/>
          </p:nvSpPr>
          <p:spPr bwMode="auto">
            <a:xfrm>
              <a:off x="2569626" y="1834674"/>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Tree>
    <p:extLst>
      <p:ext uri="{BB962C8B-B14F-4D97-AF65-F5344CB8AC3E}">
        <p14:creationId xmlns:p14="http://schemas.microsoft.com/office/powerpoint/2010/main" xmlns="" val="163147169"/>
      </p:ext>
    </p:extLst>
  </p:cSld>
  <p:clrMapOvr>
    <a:masterClrMapping/>
  </p:clrMapOvr>
  <p:transition spd="med" advClick="0" advTm="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left)">
                                      <p:cBhvr>
                                        <p:cTn id="12" dur="500"/>
                                        <p:tgtEl>
                                          <p:spTgt spid="3"/>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p:tgtEl>
                                          <p:spTgt spid="2"/>
                                        </p:tgtEl>
                                        <p:attrNameLst>
                                          <p:attrName>ppt_x</p:attrName>
                                        </p:attrNameLst>
                                      </p:cBhvr>
                                      <p:tavLst>
                                        <p:tav tm="0">
                                          <p:val>
                                            <p:strVal val="#ppt_x-#ppt_w*1.125000"/>
                                          </p:val>
                                        </p:tav>
                                        <p:tav tm="100000">
                                          <p:val>
                                            <p:strVal val="#ppt_x"/>
                                          </p:val>
                                        </p:tav>
                                      </p:tavLst>
                                    </p:anim>
                                    <p:animEffect transition="in" filter="wipe(right)">
                                      <p:cBhvr>
                                        <p:cTn id="16" dur="500"/>
                                        <p:tgtEl>
                                          <p:spTgt spid="2"/>
                                        </p:tgtEl>
                                      </p:cBhvr>
                                    </p:animEffect>
                                  </p:childTnLst>
                                </p:cTn>
                              </p:par>
                            </p:childTnLst>
                          </p:cTn>
                        </p:par>
                        <p:par>
                          <p:cTn id="17" fill="hold">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20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0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2"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8"/>
          <p:cNvGrpSpPr/>
          <p:nvPr/>
        </p:nvGrpSpPr>
        <p:grpSpPr>
          <a:xfrm flipH="1">
            <a:off x="2796540" y="3337560"/>
            <a:ext cx="4419600" cy="1158240"/>
            <a:chOff x="1591195" y="3531392"/>
            <a:chExt cx="1721136" cy="774463"/>
          </a:xfrm>
          <a:effectLst>
            <a:outerShdw blurRad="444500" dist="254000" dir="8100000" algn="tr" rotWithShape="0">
              <a:prstClr val="black">
                <a:alpha val="50000"/>
              </a:prstClr>
            </a:outerShdw>
          </a:effectLst>
        </p:grpSpPr>
        <p:sp>
          <p:nvSpPr>
            <p:cNvPr id="7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68" name="组合 8"/>
          <p:cNvGrpSpPr/>
          <p:nvPr/>
        </p:nvGrpSpPr>
        <p:grpSpPr>
          <a:xfrm>
            <a:off x="1973580" y="1653540"/>
            <a:ext cx="4335780" cy="1158240"/>
            <a:chOff x="1591195" y="3531392"/>
            <a:chExt cx="1721136" cy="774463"/>
          </a:xfrm>
          <a:effectLst>
            <a:outerShdw blurRad="444500" dist="254000" dir="8100000" algn="tr" rotWithShape="0">
              <a:prstClr val="black">
                <a:alpha val="50000"/>
              </a:prstClr>
            </a:outerShdw>
          </a:effectLst>
        </p:grpSpPr>
        <p:sp>
          <p:nvSpPr>
            <p:cNvPr id="6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5" name="TextBox 54"/>
          <p:cNvSpPr txBox="1"/>
          <p:nvPr/>
        </p:nvSpPr>
        <p:spPr>
          <a:xfrm>
            <a:off x="2280102" y="1705694"/>
            <a:ext cx="2962458" cy="488201"/>
          </a:xfrm>
          <a:prstGeom prst="rect">
            <a:avLst/>
          </a:prstGeom>
          <a:solidFill>
            <a:schemeClr val="accent4"/>
          </a:solidFill>
          <a:ln w="63500" cmpd="thickThin">
            <a:gradFill>
              <a:gsLst>
                <a:gs pos="0">
                  <a:srgbClr val="FFF200"/>
                </a:gs>
                <a:gs pos="45000">
                  <a:srgbClr val="FF7A00"/>
                </a:gs>
                <a:gs pos="70000">
                  <a:srgbClr val="FF0300"/>
                </a:gs>
                <a:gs pos="100000">
                  <a:srgbClr val="4D0808"/>
                </a:gs>
              </a:gsLst>
              <a:lin ang="5400000" scaled="0"/>
            </a:gradFill>
          </a:ln>
        </p:spPr>
        <p:txBody>
          <a:bodyPr wrap="square" lIns="72000" tIns="36000" rIns="72000" bIns="36000" rtlCol="0">
            <a:spAutoFit/>
          </a:bodyPr>
          <a:lstStyle/>
          <a:p>
            <a:pPr lvl="0" algn="ctr" defTabSz="914400" fontAlgn="base">
              <a:lnSpc>
                <a:spcPct val="150000"/>
              </a:lnSpc>
              <a:spcBef>
                <a:spcPct val="0"/>
              </a:spcBef>
              <a:spcAft>
                <a:spcPct val="0"/>
              </a:spcAft>
              <a:defRPr/>
            </a:pPr>
            <a:r>
              <a:rPr lang="zh-CN" altLang="en-US" sz="1800" dirty="0" smtClean="0"/>
              <a:t>（一）偶像负面效应</a:t>
            </a:r>
            <a:endParaRPr kumimoji="0" lang="en-US" altLang="zh-CN" sz="1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0" name="TextBox 29"/>
          <p:cNvSpPr txBox="1"/>
          <p:nvPr/>
        </p:nvSpPr>
        <p:spPr>
          <a:xfrm>
            <a:off x="3910782" y="3389714"/>
            <a:ext cx="2962458" cy="488201"/>
          </a:xfrm>
          <a:prstGeom prst="rect">
            <a:avLst/>
          </a:prstGeom>
          <a:solidFill>
            <a:schemeClr val="accent4"/>
          </a:solidFill>
          <a:ln w="63500" cmpd="thickThin">
            <a:gradFill>
              <a:gsLst>
                <a:gs pos="0">
                  <a:srgbClr val="FFF200"/>
                </a:gs>
                <a:gs pos="45000">
                  <a:srgbClr val="FF7A00"/>
                </a:gs>
                <a:gs pos="70000">
                  <a:srgbClr val="FF0300"/>
                </a:gs>
                <a:gs pos="100000">
                  <a:srgbClr val="4D0808"/>
                </a:gs>
              </a:gsLst>
              <a:lin ang="5400000" scaled="0"/>
            </a:gradFill>
          </a:ln>
        </p:spPr>
        <p:txBody>
          <a:bodyPr wrap="square" lIns="72000" tIns="36000" rIns="72000" bIns="36000" rtlCol="0">
            <a:spAutoFit/>
          </a:bodyPr>
          <a:lstStyle/>
          <a:p>
            <a:pPr lvl="0" algn="ctr" defTabSz="914400" fontAlgn="base">
              <a:lnSpc>
                <a:spcPct val="150000"/>
              </a:lnSpc>
              <a:spcBef>
                <a:spcPct val="0"/>
              </a:spcBef>
              <a:spcAft>
                <a:spcPct val="0"/>
              </a:spcAft>
              <a:defRPr/>
            </a:pPr>
            <a:r>
              <a:rPr lang="zh-CN" altLang="en-US" sz="1800" dirty="0" smtClean="0"/>
              <a:t>（二）引导错误价值观</a:t>
            </a:r>
            <a:endParaRPr kumimoji="0" lang="en-US" altLang="zh-CN" sz="1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33" name="组合 32"/>
          <p:cNvGrpSpPr/>
          <p:nvPr/>
        </p:nvGrpSpPr>
        <p:grpSpPr>
          <a:xfrm>
            <a:off x="1818292" y="299758"/>
            <a:ext cx="5176868" cy="637502"/>
            <a:chOff x="814328" y="3219334"/>
            <a:chExt cx="2077200" cy="432536"/>
          </a:xfrm>
        </p:grpSpPr>
        <p:grpSp>
          <p:nvGrpSpPr>
            <p:cNvPr id="35"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41" name="圆角矩形 40"/>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3" name="圆角矩形 42"/>
              <p:cNvSpPr/>
              <p:nvPr/>
            </p:nvSpPr>
            <p:spPr>
              <a:xfrm>
                <a:off x="4351924" y="1373342"/>
                <a:ext cx="5775624" cy="2584453"/>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0" name="TextBox 39"/>
            <p:cNvSpPr txBox="1"/>
            <p:nvPr/>
          </p:nvSpPr>
          <p:spPr>
            <a:xfrm>
              <a:off x="831250" y="3305942"/>
              <a:ext cx="2045277" cy="250586"/>
            </a:xfrm>
            <a:prstGeom prst="rect">
              <a:avLst/>
            </a:prstGeom>
            <a:noFill/>
          </p:spPr>
          <p:txBody>
            <a:bodyPr wrap="square" lIns="0" tIns="0" rIns="0" bIns="0"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lang="zh-CN"/>
              </a:defPPr>
              <a:lvl1pPr algn="ctr">
                <a:defRPr sz="1400" b="1">
                  <a:solidFill>
                    <a:schemeClr val="bg1"/>
                  </a:solidFill>
                  <a:latin typeface="微软雅黑" pitchFamily="34" charset="-122"/>
                  <a:ea typeface="微软雅黑" pitchFamily="34" charset="-122"/>
                </a:defRPr>
              </a:lvl1pPr>
            </a:lstStyle>
            <a:p>
              <a:pPr marL="0" lvl="1" algn="ctr" defTabSz="914400" fontAlgn="base">
                <a:spcBef>
                  <a:spcPct val="0"/>
                </a:spcBef>
                <a:spcAft>
                  <a:spcPct val="0"/>
                </a:spcAft>
                <a:defRPr/>
              </a:pPr>
              <a:r>
                <a:rPr lang="zh-CN" altLang="en-US" sz="2400" b="1" spc="50" dirty="0" smtClean="0">
                  <a:ln w="11430"/>
                  <a:solidFill>
                    <a:srgbClr val="0070C0"/>
                  </a:solidFill>
                  <a:effectLst>
                    <a:outerShdw blurRad="76200" dist="50800" dir="5400000" algn="tl" rotWithShape="0">
                      <a:srgbClr val="000000">
                        <a:alpha val="65000"/>
                      </a:srgbClr>
                    </a:outerShdw>
                  </a:effectLst>
                  <a:latin typeface="微软雅黑" pitchFamily="34" charset="-122"/>
                  <a:ea typeface="微软雅黑" pitchFamily="34" charset="-122"/>
                </a:rPr>
                <a:t>明星吸毒所引发的社会不良影响</a:t>
              </a:r>
              <a:endParaRPr lang="zh-CN" altLang="en-US" sz="2400" b="1" spc="50" dirty="0">
                <a:ln w="11430"/>
                <a:solidFill>
                  <a:srgbClr val="0070C0"/>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grpSp>
      <p:grpSp>
        <p:nvGrpSpPr>
          <p:cNvPr id="50" name="组合 25"/>
          <p:cNvGrpSpPr/>
          <p:nvPr/>
        </p:nvGrpSpPr>
        <p:grpSpPr>
          <a:xfrm rot="5400000">
            <a:off x="955107" y="1203758"/>
            <a:ext cx="1061672" cy="1379360"/>
            <a:chOff x="4020870" y="2194485"/>
            <a:chExt cx="1102258" cy="1432090"/>
          </a:xfrm>
          <a:effectLst>
            <a:outerShdw blurRad="444500" dist="254000" dir="8100000" algn="tr" rotWithShape="0">
              <a:prstClr val="black">
                <a:alpha val="50000"/>
              </a:prstClr>
            </a:outerShdw>
          </a:effectLst>
        </p:grpSpPr>
        <p:sp>
          <p:nvSpPr>
            <p:cNvPr id="5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54" name="组合 29"/>
          <p:cNvGrpSpPr/>
          <p:nvPr/>
        </p:nvGrpSpPr>
        <p:grpSpPr>
          <a:xfrm rot="16200000">
            <a:off x="7161370" y="2881086"/>
            <a:ext cx="1061672" cy="1379360"/>
            <a:chOff x="4020870" y="2194485"/>
            <a:chExt cx="1102258" cy="1432090"/>
          </a:xfrm>
          <a:effectLst>
            <a:outerShdw blurRad="444500" dist="254000" dir="8100000" algn="tr" rotWithShape="0">
              <a:prstClr val="black">
                <a:alpha val="50000"/>
              </a:prstClr>
            </a:outerShdw>
          </a:effectLst>
        </p:grpSpPr>
        <p:sp>
          <p:nvSpPr>
            <p:cNvPr id="5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59" name="组合 34"/>
          <p:cNvGrpSpPr/>
          <p:nvPr/>
        </p:nvGrpSpPr>
        <p:grpSpPr>
          <a:xfrm>
            <a:off x="1059339" y="1667219"/>
            <a:ext cx="525462" cy="452437"/>
            <a:chOff x="3379788" y="4325938"/>
            <a:chExt cx="525462" cy="452437"/>
          </a:xfrm>
          <a:solidFill>
            <a:srgbClr val="C00000"/>
          </a:solidFill>
        </p:grpSpPr>
        <p:sp>
          <p:nvSpPr>
            <p:cNvPr id="60"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1"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2"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3"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grpSp>
      <p:sp>
        <p:nvSpPr>
          <p:cNvPr id="67" name="Freeform 12"/>
          <p:cNvSpPr>
            <a:spLocks/>
          </p:cNvSpPr>
          <p:nvPr/>
        </p:nvSpPr>
        <p:spPr bwMode="auto">
          <a:xfrm>
            <a:off x="7570958" y="329959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71" name="TextBox 70"/>
          <p:cNvSpPr txBox="1"/>
          <p:nvPr/>
        </p:nvSpPr>
        <p:spPr>
          <a:xfrm>
            <a:off x="2041436" y="2268107"/>
            <a:ext cx="4184104" cy="400110"/>
          </a:xfrm>
          <a:prstGeom prst="rect">
            <a:avLst/>
          </a:prstGeom>
          <a:noFill/>
        </p:spPr>
        <p:txBody>
          <a:bodyPr wrap="square" rtlCol="0">
            <a:spAutoFit/>
          </a:bodyPr>
          <a:lstStyle/>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明星吸毒的负面影响不可忽视，尤其是娱乐明星。明星的行为方式有提示作用，尤其对青少年有更深远的影响。</a:t>
            </a:r>
            <a:endParaRPr lang="zh-CN" altLang="en-US" sz="1000" b="1" dirty="0">
              <a:latin typeface="Arial" charset="0"/>
              <a:ea typeface="微软雅黑" pitchFamily="34" charset="-122"/>
            </a:endParaRPr>
          </a:p>
        </p:txBody>
      </p:sp>
      <p:sp>
        <p:nvSpPr>
          <p:cNvPr id="75" name="TextBox 74"/>
          <p:cNvSpPr txBox="1"/>
          <p:nvPr/>
        </p:nvSpPr>
        <p:spPr>
          <a:xfrm>
            <a:off x="2841536" y="3967367"/>
            <a:ext cx="4336504" cy="400110"/>
          </a:xfrm>
          <a:prstGeom prst="rect">
            <a:avLst/>
          </a:prstGeom>
          <a:noFill/>
        </p:spPr>
        <p:txBody>
          <a:bodyPr wrap="square" rtlCol="0">
            <a:spAutoFit/>
          </a:bodyPr>
          <a:lstStyle/>
          <a:p>
            <a:pPr lvl="0" defTabSz="682394" fontAlgn="base">
              <a:spcBef>
                <a:spcPct val="0"/>
              </a:spcBef>
              <a:spcAft>
                <a:spcPct val="0"/>
              </a:spcAft>
              <a:defRPr/>
            </a:pPr>
            <a:r>
              <a:rPr lang="en-US" altLang="zh-CN" sz="1000" b="1" dirty="0" smtClean="0">
                <a:latin typeface="Arial" charset="0"/>
                <a:ea typeface="微软雅黑" pitchFamily="34" charset="-122"/>
              </a:rPr>
              <a:t>        </a:t>
            </a:r>
            <a:r>
              <a:rPr lang="zh-CN" altLang="en-US" sz="1000" b="1" dirty="0" smtClean="0">
                <a:latin typeface="Arial" charset="0"/>
                <a:ea typeface="微软雅黑" pitchFamily="34" charset="-122"/>
              </a:rPr>
              <a:t>在娱乐圈的特定群体内，毒品成为一种心照不宣的时尚，吸毒已然成为一种认同方式，一种衡量方式，这标志着娱乐圈吸毒亚文化的形成。</a:t>
            </a:r>
            <a:endParaRPr lang="zh-CN" altLang="en-US" sz="1000" b="1" dirty="0">
              <a:latin typeface="Arial" charset="0"/>
              <a:ea typeface="微软雅黑" pitchFamily="34" charset="-122"/>
            </a:endParaRPr>
          </a:p>
        </p:txBody>
      </p:sp>
    </p:spTree>
    <p:extLst>
      <p:ext uri="{BB962C8B-B14F-4D97-AF65-F5344CB8AC3E}">
        <p14:creationId xmlns:p14="http://schemas.microsoft.com/office/powerpoint/2010/main" xmlns="" val="2244945723"/>
      </p:ext>
    </p:extLst>
  </p:cSld>
  <p:clrMapOvr>
    <a:masterClrMapping/>
  </p:clrMapOvr>
  <p:transition spd="med" advClick="0" advTm="0">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anim calcmode="lin" valueType="num">
                                      <p:cBhvr>
                                        <p:cTn id="8" dur="500" fill="hold"/>
                                        <p:tgtEl>
                                          <p:spTgt spid="33"/>
                                        </p:tgtEl>
                                        <p:attrNameLst>
                                          <p:attrName>ppt_x</p:attrName>
                                        </p:attrNameLst>
                                      </p:cBhvr>
                                      <p:tavLst>
                                        <p:tav tm="0">
                                          <p:val>
                                            <p:strVal val="#ppt_x"/>
                                          </p:val>
                                        </p:tav>
                                        <p:tav tm="100000">
                                          <p:val>
                                            <p:strVal val="#ppt_x"/>
                                          </p:val>
                                        </p:tav>
                                      </p:tavLst>
                                    </p:anim>
                                    <p:anim calcmode="lin" valueType="num">
                                      <p:cBhvr>
                                        <p:cTn id="9" dur="5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0-#ppt_w/2"/>
                                          </p:val>
                                        </p:tav>
                                        <p:tav tm="100000">
                                          <p:val>
                                            <p:strVal val="#ppt_x"/>
                                          </p:val>
                                        </p:tav>
                                      </p:tavLst>
                                    </p:anim>
                                    <p:anim calcmode="lin" valueType="num">
                                      <p:cBhvr additive="base">
                                        <p:cTn id="14" dur="500" fill="hold"/>
                                        <p:tgtEl>
                                          <p:spTgt spid="5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p:cTn id="18" dur="500" fill="hold"/>
                                        <p:tgtEl>
                                          <p:spTgt spid="59"/>
                                        </p:tgtEl>
                                        <p:attrNameLst>
                                          <p:attrName>ppt_w</p:attrName>
                                        </p:attrNameLst>
                                      </p:cBhvr>
                                      <p:tavLst>
                                        <p:tav tm="0">
                                          <p:val>
                                            <p:fltVal val="0"/>
                                          </p:val>
                                        </p:tav>
                                        <p:tav tm="100000">
                                          <p:val>
                                            <p:strVal val="#ppt_w"/>
                                          </p:val>
                                        </p:tav>
                                      </p:tavLst>
                                    </p:anim>
                                    <p:anim calcmode="lin" valueType="num">
                                      <p:cBhvr>
                                        <p:cTn id="19" dur="500" fill="hold"/>
                                        <p:tgtEl>
                                          <p:spTgt spid="59"/>
                                        </p:tgtEl>
                                        <p:attrNameLst>
                                          <p:attrName>ppt_h</p:attrName>
                                        </p:attrNameLst>
                                      </p:cBhvr>
                                      <p:tavLst>
                                        <p:tav tm="0">
                                          <p:val>
                                            <p:fltVal val="0"/>
                                          </p:val>
                                        </p:tav>
                                        <p:tav tm="100000">
                                          <p:val>
                                            <p:strVal val="#ppt_h"/>
                                          </p:val>
                                        </p:tav>
                                      </p:tavLst>
                                    </p:anim>
                                    <p:animEffect transition="in" filter="fade">
                                      <p:cBhvr>
                                        <p:cTn id="20" dur="500"/>
                                        <p:tgtEl>
                                          <p:spTgt spid="59"/>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ppt_w</p:attrName>
                                        </p:attrNameLst>
                                      </p:cBhvr>
                                      <p:tavLst>
                                        <p:tav tm="0">
                                          <p:val>
                                            <p:fltVal val="0"/>
                                          </p:val>
                                        </p:tav>
                                        <p:tav tm="100000">
                                          <p:val>
                                            <p:strVal val="#ppt_w"/>
                                          </p:val>
                                        </p:tav>
                                      </p:tavLst>
                                    </p:anim>
                                    <p:anim calcmode="lin" valueType="num">
                                      <p:cBhvr>
                                        <p:cTn id="25" dur="500" fill="hold"/>
                                        <p:tgtEl>
                                          <p:spTgt spid="68"/>
                                        </p:tgtEl>
                                        <p:attrNameLst>
                                          <p:attrName>ppt_h</p:attrName>
                                        </p:attrNameLst>
                                      </p:cBhvr>
                                      <p:tavLst>
                                        <p:tav tm="0">
                                          <p:val>
                                            <p:fltVal val="0"/>
                                          </p:val>
                                        </p:tav>
                                        <p:tav tm="100000">
                                          <p:val>
                                            <p:strVal val="#ppt_h"/>
                                          </p:val>
                                        </p:tav>
                                      </p:tavLst>
                                    </p:anim>
                                    <p:animEffect transition="in" filter="fade">
                                      <p:cBhvr>
                                        <p:cTn id="26" dur="500"/>
                                        <p:tgtEl>
                                          <p:spTgt spid="6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wipe(left)">
                                      <p:cBhvr>
                                        <p:cTn id="29" dur="500"/>
                                        <p:tgtEl>
                                          <p:spTgt spid="55"/>
                                        </p:tgtEl>
                                      </p:cBhvr>
                                    </p:animEffect>
                                  </p:childTnLst>
                                </p:cTn>
                              </p:par>
                            </p:childTnLst>
                          </p:cTn>
                        </p:par>
                        <p:par>
                          <p:cTn id="30" fill="hold">
                            <p:stCondLst>
                              <p:cond delay="2000"/>
                            </p:stCondLst>
                            <p:childTnLst>
                              <p:par>
                                <p:cTn id="31" presetID="12" presetClass="entr" presetSubtype="4"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additive="base">
                                        <p:cTn id="33" dur="500"/>
                                        <p:tgtEl>
                                          <p:spTgt spid="71"/>
                                        </p:tgtEl>
                                        <p:attrNameLst>
                                          <p:attrName>ppt_y</p:attrName>
                                        </p:attrNameLst>
                                      </p:cBhvr>
                                      <p:tavLst>
                                        <p:tav tm="0">
                                          <p:val>
                                            <p:strVal val="#ppt_y+#ppt_h*1.125000"/>
                                          </p:val>
                                        </p:tav>
                                        <p:tav tm="100000">
                                          <p:val>
                                            <p:strVal val="#ppt_y"/>
                                          </p:val>
                                        </p:tav>
                                      </p:tavLst>
                                    </p:anim>
                                    <p:animEffect transition="in" filter="wipe(up)">
                                      <p:cBhvr>
                                        <p:cTn id="34" dur="500"/>
                                        <p:tgtEl>
                                          <p:spTgt spid="71"/>
                                        </p:tgtEl>
                                      </p:cBhvr>
                                    </p:animEffect>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500" fill="hold"/>
                                        <p:tgtEl>
                                          <p:spTgt spid="54"/>
                                        </p:tgtEl>
                                        <p:attrNameLst>
                                          <p:attrName>ppt_x</p:attrName>
                                        </p:attrNameLst>
                                      </p:cBhvr>
                                      <p:tavLst>
                                        <p:tav tm="0">
                                          <p:val>
                                            <p:strVal val="1+#ppt_w/2"/>
                                          </p:val>
                                        </p:tav>
                                        <p:tav tm="100000">
                                          <p:val>
                                            <p:strVal val="#ppt_x"/>
                                          </p:val>
                                        </p:tav>
                                      </p:tavLst>
                                    </p:anim>
                                    <p:anim calcmode="lin" valueType="num">
                                      <p:cBhvr additive="base">
                                        <p:cTn id="39" dur="500" fill="hold"/>
                                        <p:tgtEl>
                                          <p:spTgt spid="54"/>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72"/>
                                        </p:tgtEl>
                                        <p:attrNameLst>
                                          <p:attrName>style.visibility</p:attrName>
                                        </p:attrNameLst>
                                      </p:cBhvr>
                                      <p:to>
                                        <p:strVal val="visible"/>
                                      </p:to>
                                    </p:set>
                                    <p:anim calcmode="lin" valueType="num">
                                      <p:cBhvr>
                                        <p:cTn id="43" dur="500" fill="hold"/>
                                        <p:tgtEl>
                                          <p:spTgt spid="72"/>
                                        </p:tgtEl>
                                        <p:attrNameLst>
                                          <p:attrName>ppt_w</p:attrName>
                                        </p:attrNameLst>
                                      </p:cBhvr>
                                      <p:tavLst>
                                        <p:tav tm="0">
                                          <p:val>
                                            <p:fltVal val="0"/>
                                          </p:val>
                                        </p:tav>
                                        <p:tav tm="100000">
                                          <p:val>
                                            <p:strVal val="#ppt_w"/>
                                          </p:val>
                                        </p:tav>
                                      </p:tavLst>
                                    </p:anim>
                                    <p:anim calcmode="lin" valueType="num">
                                      <p:cBhvr>
                                        <p:cTn id="44" dur="500" fill="hold"/>
                                        <p:tgtEl>
                                          <p:spTgt spid="72"/>
                                        </p:tgtEl>
                                        <p:attrNameLst>
                                          <p:attrName>ppt_h</p:attrName>
                                        </p:attrNameLst>
                                      </p:cBhvr>
                                      <p:tavLst>
                                        <p:tav tm="0">
                                          <p:val>
                                            <p:fltVal val="0"/>
                                          </p:val>
                                        </p:tav>
                                        <p:tav tm="100000">
                                          <p:val>
                                            <p:strVal val="#ppt_h"/>
                                          </p:val>
                                        </p:tav>
                                      </p:tavLst>
                                    </p:anim>
                                    <p:animEffect transition="in" filter="fade">
                                      <p:cBhvr>
                                        <p:cTn id="45" dur="500"/>
                                        <p:tgtEl>
                                          <p:spTgt spid="7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 calcmode="lin" valueType="num">
                                      <p:cBhvr>
                                        <p:cTn id="49" dur="500" fill="hold"/>
                                        <p:tgtEl>
                                          <p:spTgt spid="67"/>
                                        </p:tgtEl>
                                        <p:attrNameLst>
                                          <p:attrName>ppt_w</p:attrName>
                                        </p:attrNameLst>
                                      </p:cBhvr>
                                      <p:tavLst>
                                        <p:tav tm="0">
                                          <p:val>
                                            <p:fltVal val="0"/>
                                          </p:val>
                                        </p:tav>
                                        <p:tav tm="100000">
                                          <p:val>
                                            <p:strVal val="#ppt_w"/>
                                          </p:val>
                                        </p:tav>
                                      </p:tavLst>
                                    </p:anim>
                                    <p:anim calcmode="lin" valueType="num">
                                      <p:cBhvr>
                                        <p:cTn id="50" dur="500" fill="hold"/>
                                        <p:tgtEl>
                                          <p:spTgt spid="67"/>
                                        </p:tgtEl>
                                        <p:attrNameLst>
                                          <p:attrName>ppt_h</p:attrName>
                                        </p:attrNameLst>
                                      </p:cBhvr>
                                      <p:tavLst>
                                        <p:tav tm="0">
                                          <p:val>
                                            <p:fltVal val="0"/>
                                          </p:val>
                                        </p:tav>
                                        <p:tav tm="100000">
                                          <p:val>
                                            <p:strVal val="#ppt_h"/>
                                          </p:val>
                                        </p:tav>
                                      </p:tavLst>
                                    </p:anim>
                                    <p:animEffect transition="in" filter="fade">
                                      <p:cBhvr>
                                        <p:cTn id="51" dur="500"/>
                                        <p:tgtEl>
                                          <p:spTgt spid="67"/>
                                        </p:tgtEl>
                                      </p:cBhvr>
                                    </p:animEffect>
                                  </p:childTnLst>
                                </p:cTn>
                              </p:par>
                            </p:childTnLst>
                          </p:cTn>
                        </p:par>
                        <p:par>
                          <p:cTn id="52" fill="hold">
                            <p:stCondLst>
                              <p:cond delay="4000"/>
                            </p:stCondLst>
                            <p:childTnLst>
                              <p:par>
                                <p:cTn id="53" presetID="22" presetClass="entr" presetSubtype="2"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right)">
                                      <p:cBhvr>
                                        <p:cTn id="55" dur="500"/>
                                        <p:tgtEl>
                                          <p:spTgt spid="30"/>
                                        </p:tgtEl>
                                      </p:cBhvr>
                                    </p:animEffect>
                                  </p:childTnLst>
                                </p:cTn>
                              </p:par>
                            </p:childTnLst>
                          </p:cTn>
                        </p:par>
                        <p:par>
                          <p:cTn id="56" fill="hold">
                            <p:stCondLst>
                              <p:cond delay="4500"/>
                            </p:stCondLst>
                            <p:childTnLst>
                              <p:par>
                                <p:cTn id="57" presetID="12" presetClass="entr" presetSubtype="4"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 calcmode="lin" valueType="num">
                                      <p:cBhvr additive="base">
                                        <p:cTn id="59" dur="500"/>
                                        <p:tgtEl>
                                          <p:spTgt spid="75"/>
                                        </p:tgtEl>
                                        <p:attrNameLst>
                                          <p:attrName>ppt_y</p:attrName>
                                        </p:attrNameLst>
                                      </p:cBhvr>
                                      <p:tavLst>
                                        <p:tav tm="0">
                                          <p:val>
                                            <p:strVal val="#ppt_y+#ppt_h*1.125000"/>
                                          </p:val>
                                        </p:tav>
                                        <p:tav tm="100000">
                                          <p:val>
                                            <p:strVal val="#ppt_y"/>
                                          </p:val>
                                        </p:tav>
                                      </p:tavLst>
                                    </p:anim>
                                    <p:animEffect transition="in" filter="wipe(up)">
                                      <p:cBhvr>
                                        <p:cTn id="6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30" grpId="0" animBg="1"/>
      <p:bldP spid="67" grpId="0" animBg="1"/>
      <p:bldP spid="71" grpId="0"/>
      <p:bldP spid="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642230" y="2088733"/>
            <a:ext cx="1423450" cy="1423450"/>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nvGrpSpPr>
          <p:cNvPr id="3" name="组合 2"/>
          <p:cNvGrpSpPr/>
          <p:nvPr/>
        </p:nvGrpSpPr>
        <p:grpSpPr>
          <a:xfrm>
            <a:off x="1764286" y="2622833"/>
            <a:ext cx="1223538" cy="368530"/>
            <a:chOff x="3838575" y="2712368"/>
            <a:chExt cx="1604974" cy="368530"/>
          </a:xfrm>
        </p:grpSpPr>
        <p:cxnSp>
          <p:nvCxnSpPr>
            <p:cNvPr id="4" name="直接连接符 3"/>
            <p:cNvCxnSpPr/>
            <p:nvPr/>
          </p:nvCxnSpPr>
          <p:spPr>
            <a:xfrm>
              <a:off x="3838575" y="2892218"/>
              <a:ext cx="593181"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952634" y="2911353"/>
              <a:ext cx="49091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4405565" y="2712368"/>
              <a:ext cx="186017" cy="18946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807526" y="2899283"/>
              <a:ext cx="171299" cy="17447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543202" y="2717130"/>
              <a:ext cx="316707" cy="36376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2788781" y="1419622"/>
            <a:ext cx="2846358" cy="2846358"/>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2" name="组合 11"/>
          <p:cNvGrpSpPr/>
          <p:nvPr/>
        </p:nvGrpSpPr>
        <p:grpSpPr>
          <a:xfrm>
            <a:off x="4716016" y="1448616"/>
            <a:ext cx="623903" cy="623903"/>
            <a:chOff x="304800" y="673100"/>
            <a:chExt cx="4000500" cy="4000500"/>
          </a:xfrm>
          <a:effectLst>
            <a:outerShdw blurRad="317500" dist="1905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1</a:t>
              </a:r>
              <a:endParaRPr kumimoji="0" lang="zh-CN" altLang="en-US" sz="2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15" name="组合 14"/>
          <p:cNvGrpSpPr/>
          <p:nvPr/>
        </p:nvGrpSpPr>
        <p:grpSpPr>
          <a:xfrm>
            <a:off x="5261064" y="2488506"/>
            <a:ext cx="623903" cy="623903"/>
            <a:chOff x="304800" y="673100"/>
            <a:chExt cx="4000500" cy="4000500"/>
          </a:xfrm>
          <a:effectLst>
            <a:outerShdw blurRad="317500" dist="1905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2</a:t>
              </a:r>
              <a:endParaRPr kumimoji="0" lang="zh-CN" altLang="en-US" sz="2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4716016" y="3579954"/>
            <a:ext cx="623903" cy="623903"/>
            <a:chOff x="304800" y="673100"/>
            <a:chExt cx="4000500" cy="4000500"/>
          </a:xfrm>
          <a:effectLst>
            <a:outerShdw blurRad="317500" dist="1905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500" b="1" i="0" u="none" strike="noStrike" kern="120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5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3</a:t>
              </a:r>
              <a:endParaRPr kumimoji="0" lang="zh-CN" altLang="en-US" sz="2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sp>
        <p:nvSpPr>
          <p:cNvPr id="22" name="TextBox 21"/>
          <p:cNvSpPr txBox="1"/>
          <p:nvPr/>
        </p:nvSpPr>
        <p:spPr>
          <a:xfrm>
            <a:off x="4663440" y="234803"/>
            <a:ext cx="3901440" cy="1226865"/>
          </a:xfrm>
          <a:prstGeom prst="rect">
            <a:avLst/>
          </a:prstGeom>
          <a:solidFill>
            <a:srgbClr val="FFFF00"/>
          </a:solidFill>
          <a:ln w="22225">
            <a:solidFill>
              <a:srgbClr val="FF0000"/>
            </a:solidFill>
            <a:prstDash val="sysDash"/>
          </a:ln>
        </p:spPr>
        <p:txBody>
          <a:bodyPr wrap="square" lIns="72000" tIns="36000" rIns="72000" bIns="36000" rtlCol="0">
            <a:spAutoFit/>
          </a:bodyPr>
          <a:lstStyle/>
          <a:p>
            <a:pPr lvl="0" algn="just" defTabSz="914400" fontAlgn="base">
              <a:lnSpc>
                <a:spcPts val="1500"/>
              </a:lnSpc>
              <a:spcBef>
                <a:spcPct val="0"/>
              </a:spcBef>
              <a:spcAft>
                <a:spcPct val="0"/>
              </a:spcAft>
              <a:defRPr/>
            </a:pPr>
            <a:r>
              <a:rPr lang="zh-CN" altLang="en-US" sz="1000" dirty="0" smtClean="0"/>
              <a:t>明星在禁毒宣传中的作用可以分为倡导作用和示范作用。未涉毒的明星所做的宣传属于“倡导”，而戒毒明星的宣传则属于“示范”。明星担当“禁毒大使”，是一种很好的形式。公开场合亲自从事禁毒宣传，强化了明星们的自律。曾经吸过毒的明星成功戒毒，再以自身经历现身说法，向公众讲解毒品的危害。这种示范效应，要比那些从未沾染过毒品的明星的示范作用更为真实有力。</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3" name="TextBox 22"/>
          <p:cNvSpPr txBox="1"/>
          <p:nvPr/>
        </p:nvSpPr>
        <p:spPr>
          <a:xfrm>
            <a:off x="5914280" y="1930191"/>
            <a:ext cx="2917300" cy="1419226"/>
          </a:xfrm>
          <a:prstGeom prst="rect">
            <a:avLst/>
          </a:prstGeom>
          <a:solidFill>
            <a:srgbClr val="FFFF00"/>
          </a:solidFill>
          <a:ln w="25400">
            <a:solidFill>
              <a:srgbClr val="FF0000"/>
            </a:solidFill>
            <a:prstDash val="sysDash"/>
          </a:ln>
        </p:spPr>
        <p:txBody>
          <a:bodyPr wrap="square" lIns="72000" tIns="36000" rIns="72000" bIns="36000" rtlCol="0">
            <a:spAutoFit/>
          </a:bodyPr>
          <a:lstStyle/>
          <a:p>
            <a:pPr lvl="0" algn="just" defTabSz="914400" fontAlgn="base">
              <a:lnSpc>
                <a:spcPts val="1500"/>
              </a:lnSpc>
              <a:spcBef>
                <a:spcPct val="0"/>
              </a:spcBef>
              <a:spcAft>
                <a:spcPct val="0"/>
              </a:spcAft>
              <a:defRPr/>
            </a:pPr>
            <a:r>
              <a:rPr lang="zh-CN" altLang="en-US" sz="1000" dirty="0" smtClean="0"/>
              <a:t>明星在禁毒宣传中起到了明显的激发、激励作用。他们能以良好的形象展现，并且都能在参与禁毒宣传活动中，以热情的言辞和平易近人的行为亲近弱势人群。处于戒毒康复期的人员在与明星有过共同参与禁毒宣传活动的近距离接触之后倍受鼓舞。他们感到自信、快乐、振奋，甚至有成就感，从而更加坚定了戒毒决心。</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4" name="TextBox 23"/>
          <p:cNvSpPr txBox="1"/>
          <p:nvPr/>
        </p:nvSpPr>
        <p:spPr>
          <a:xfrm>
            <a:off x="5349240" y="3783645"/>
            <a:ext cx="3627120" cy="1226865"/>
          </a:xfrm>
          <a:prstGeom prst="rect">
            <a:avLst/>
          </a:prstGeom>
          <a:solidFill>
            <a:srgbClr val="FFFF00"/>
          </a:solidFill>
          <a:ln w="25400">
            <a:solidFill>
              <a:srgbClr val="FF0000"/>
            </a:solidFill>
            <a:prstDash val="sysDash"/>
          </a:ln>
        </p:spPr>
        <p:txBody>
          <a:bodyPr wrap="square" lIns="72000" tIns="36000" rIns="72000" bIns="36000" rtlCol="0">
            <a:spAutoFit/>
          </a:bodyPr>
          <a:lstStyle/>
          <a:p>
            <a:pPr lvl="0" algn="just" defTabSz="914400" fontAlgn="base">
              <a:lnSpc>
                <a:spcPts val="1500"/>
              </a:lnSpc>
              <a:spcBef>
                <a:spcPct val="0"/>
              </a:spcBef>
              <a:spcAft>
                <a:spcPct val="0"/>
              </a:spcAft>
              <a:defRPr/>
            </a:pPr>
            <a:r>
              <a:rPr lang="zh-CN" altLang="en-US" sz="1000" dirty="0" smtClean="0"/>
              <a:t>明星参与禁毒宣传的优势是显而易见的。因为他们受众面广、影响力大，关注者比较多。在接受甚至喜欢他们的人群里，青少年往往占很大比例。一般接触来自于家庭教育较为薄弱的家庭。这些青少年的逆反心理都比较严重，个性也相对突出，但通过明星的正面引导，有利于提高这些青少年的识毒、拒毒意识，宣传效果往往不亚于来自父母的提醒和教育。</a:t>
            </a:r>
            <a:endParaRPr kumimoji="0" lang="en-US" altLang="zh-CN" sz="10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5" name="TextBox 24"/>
          <p:cNvSpPr txBox="1"/>
          <p:nvPr/>
        </p:nvSpPr>
        <p:spPr>
          <a:xfrm>
            <a:off x="3275855" y="2244630"/>
            <a:ext cx="1639045" cy="1161344"/>
          </a:xfrm>
          <a:prstGeom prst="rect">
            <a:avLst/>
          </a:prstGeom>
          <a:noFill/>
        </p:spPr>
        <p:txBody>
          <a:bodyPr wrap="square" lIns="0" tIns="0" rIns="0" bIns="0" rtlCol="0">
            <a:spAutoFit/>
          </a:bodyPr>
          <a:lstStyle/>
          <a:p>
            <a:pPr lvl="0" algn="just" defTabSz="914400" fontAlgn="base">
              <a:lnSpc>
                <a:spcPct val="130000"/>
              </a:lnSpc>
              <a:spcBef>
                <a:spcPct val="0"/>
              </a:spcBef>
              <a:spcAft>
                <a:spcPct val="0"/>
              </a:spcAft>
              <a:defRPr/>
            </a:pPr>
            <a:r>
              <a:rPr lang="zh-CN" altLang="en-US" sz="2000" b="1" dirty="0" smtClean="0"/>
              <a:t>明星参与禁毒宣传的优势与起到的作用。</a:t>
            </a:r>
            <a:endParaRPr kumimoji="0" lang="en-US" altLang="zh-CN" sz="20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pic>
        <p:nvPicPr>
          <p:cNvPr id="3074" name="Picture 2" descr="C:\Users\Administrator\Desktop\20180522124046937.png"/>
          <p:cNvPicPr>
            <a:picLocks noChangeAspect="1" noChangeArrowheads="1"/>
          </p:cNvPicPr>
          <p:nvPr/>
        </p:nvPicPr>
        <p:blipFill>
          <a:blip r:embed="rId3" cstate="print"/>
          <a:srcRect l="10047"/>
          <a:stretch>
            <a:fillRect/>
          </a:stretch>
        </p:blipFill>
        <p:spPr bwMode="auto">
          <a:xfrm>
            <a:off x="350520" y="2098358"/>
            <a:ext cx="1871996" cy="14525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xmlns="" val="3667205541"/>
      </p:ext>
    </p:extLst>
  </p:cSld>
  <p:clrMapOvr>
    <a:masterClrMapping/>
  </p:clrMapOvr>
  <p:transition spd="med" advClick="0" advTm="0">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up)">
                                      <p:cBhvr>
                                        <p:cTn id="21" dur="500"/>
                                        <p:tgtEl>
                                          <p:spTgt spid="25"/>
                                        </p:tgtEl>
                                      </p:cBhvr>
                                    </p:animEffect>
                                  </p:childTnLst>
                                </p:cTn>
                              </p:par>
                            </p:childTnLst>
                          </p:cTn>
                        </p:par>
                        <p:par>
                          <p:cTn id="22" fill="hold">
                            <p:stCondLst>
                              <p:cond delay="2000"/>
                            </p:stCondLst>
                            <p:childTnLst>
                              <p:par>
                                <p:cTn id="23" presetID="5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Scale>
                                      <p:cBhvr>
                                        <p:cTn id="25"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500" decel="50000" fill="hold">
                                          <p:stCondLst>
                                            <p:cond delay="0"/>
                                          </p:stCondLst>
                                        </p:cTn>
                                        <p:tgtEl>
                                          <p:spTgt spid="12"/>
                                        </p:tgtEl>
                                        <p:attrNameLst>
                                          <p:attrName>ppt_x</p:attrName>
                                          <p:attrName>ppt_y</p:attrName>
                                        </p:attrNameLst>
                                      </p:cBhvr>
                                    </p:animMotion>
                                    <p:animEffect transition="in" filter="fade">
                                      <p:cBhvr>
                                        <p:cTn id="27" dur="500"/>
                                        <p:tgtEl>
                                          <p:spTgt spid="12"/>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Scale>
                                      <p:cBhvr>
                                        <p:cTn id="31" dur="5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15"/>
                                        </p:tgtEl>
                                        <p:attrNameLst>
                                          <p:attrName>ppt_x</p:attrName>
                                          <p:attrName>ppt_y</p:attrName>
                                        </p:attrNameLst>
                                      </p:cBhvr>
                                    </p:animMotion>
                                    <p:animEffect transition="in" filter="fade">
                                      <p:cBhvr>
                                        <p:cTn id="33" dur="500"/>
                                        <p:tgtEl>
                                          <p:spTgt spid="15"/>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Scale>
                                      <p:cBhvr>
                                        <p:cTn id="37"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18"/>
                                        </p:tgtEl>
                                        <p:attrNameLst>
                                          <p:attrName>ppt_x</p:attrName>
                                          <p:attrName>ppt_y</p:attrName>
                                        </p:attrNameLst>
                                      </p:cBhvr>
                                    </p:animMotion>
                                    <p:animEffect transition="in" filter="fade">
                                      <p:cBhvr>
                                        <p:cTn id="39" dur="500"/>
                                        <p:tgtEl>
                                          <p:spTgt spid="18"/>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par>
                                <p:cTn id="47" presetID="22" presetClass="entr" presetSubtype="8" fill="hold" grpId="0" nodeType="withEffect">
                                  <p:stCondLst>
                                    <p:cond delay="40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par>
                          <p:cTn id="50" fill="hold">
                            <p:stCondLst>
                              <p:cond delay="4400"/>
                            </p:stCondLst>
                            <p:childTnLst>
                              <p:par>
                                <p:cTn id="51" presetID="26" presetClass="emph" presetSubtype="0" repeatCount="30000" fill="hold" nodeType="afterEffect">
                                  <p:stCondLst>
                                    <p:cond delay="0"/>
                                  </p:stCondLst>
                                  <p:childTnLst>
                                    <p:animEffect transition="out" filter="fade">
                                      <p:cBhvr>
                                        <p:cTn id="52" dur="100" tmFilter="0, 0; .2, .5; .8, .5; 1, 0"/>
                                        <p:tgtEl>
                                          <p:spTgt spid="3"/>
                                        </p:tgtEl>
                                      </p:cBhvr>
                                    </p:animEffect>
                                    <p:animScale>
                                      <p:cBhvr>
                                        <p:cTn id="53" dur="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3" grpId="0" animBg="1"/>
      <p:bldP spid="24" grpId="0" animBg="1"/>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a:spLocks/>
          </p:cNvSpPr>
          <p:nvPr/>
        </p:nvSpPr>
        <p:spPr bwMode="auto">
          <a:xfrm>
            <a:off x="4087330" y="1205986"/>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38" name="Line 11"/>
          <p:cNvSpPr>
            <a:spLocks noChangeShapeType="1"/>
          </p:cNvSpPr>
          <p:nvPr/>
        </p:nvSpPr>
        <p:spPr bwMode="auto">
          <a:xfrm flipH="1" flipV="1">
            <a:off x="5211821" y="1998074"/>
            <a:ext cx="1105214" cy="565931"/>
          </a:xfrm>
          <a:prstGeom prst="line">
            <a:avLst/>
          </a:prstGeom>
          <a:noFill/>
          <a:ln w="381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39" name="Line 12"/>
          <p:cNvSpPr>
            <a:spLocks noChangeShapeType="1"/>
          </p:cNvSpPr>
          <p:nvPr/>
        </p:nvSpPr>
        <p:spPr bwMode="auto">
          <a:xfrm flipH="1">
            <a:off x="5378543" y="3134714"/>
            <a:ext cx="938492" cy="576195"/>
          </a:xfrm>
          <a:prstGeom prst="line">
            <a:avLst/>
          </a:prstGeom>
          <a:noFill/>
          <a:ln w="381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40" name="Line 13"/>
          <p:cNvSpPr>
            <a:spLocks noChangeShapeType="1"/>
          </p:cNvSpPr>
          <p:nvPr/>
        </p:nvSpPr>
        <p:spPr bwMode="auto">
          <a:xfrm flipH="1">
            <a:off x="4832605" y="2862170"/>
            <a:ext cx="1484430" cy="0"/>
          </a:xfrm>
          <a:prstGeom prst="line">
            <a:avLst/>
          </a:prstGeom>
          <a:noFill/>
          <a:ln w="38100" cap="flat">
            <a:solidFill>
              <a:srgbClr val="2E2C2C"/>
            </a:solidFill>
            <a:prstDash val="solid"/>
            <a:miter lim="800000"/>
            <a:headEnd type="none" w="med" len="med"/>
            <a:tailEnd type="triangle" w="lg" len="lg"/>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
        <p:nvSpPr>
          <p:cNvPr id="65" name="椭圆 64"/>
          <p:cNvSpPr/>
          <p:nvPr/>
        </p:nvSpPr>
        <p:spPr>
          <a:xfrm>
            <a:off x="6461051" y="2358114"/>
            <a:ext cx="1057687" cy="1057687"/>
          </a:xfrm>
          <a:prstGeom prst="ellipse">
            <a:avLst/>
          </a:prstGeom>
          <a:solidFill>
            <a:schemeClr val="tx1">
              <a:lumMod val="95000"/>
              <a:lumOff val="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nvGrpSpPr>
          <p:cNvPr id="2" name="组合 1"/>
          <p:cNvGrpSpPr/>
          <p:nvPr/>
        </p:nvGrpSpPr>
        <p:grpSpPr>
          <a:xfrm>
            <a:off x="4087175" y="967751"/>
            <a:ext cx="1149740" cy="1149740"/>
            <a:chOff x="2342140" y="893355"/>
            <a:chExt cx="1149740" cy="1149740"/>
          </a:xfrm>
        </p:grpSpPr>
        <p:grpSp>
          <p:nvGrpSpPr>
            <p:cNvPr id="51" name="组合 5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66"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grpSp>
        <p:nvGrpSpPr>
          <p:cNvPr id="3" name="组合 2"/>
          <p:cNvGrpSpPr/>
          <p:nvPr/>
        </p:nvGrpSpPr>
        <p:grpSpPr>
          <a:xfrm>
            <a:off x="3580731" y="2286106"/>
            <a:ext cx="1149740" cy="1149740"/>
            <a:chOff x="1835696" y="2211710"/>
            <a:chExt cx="1149740" cy="1149740"/>
          </a:xfrm>
        </p:grpSpPr>
        <p:grpSp>
          <p:nvGrpSpPr>
            <p:cNvPr id="56" name="组合 5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67"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0"/>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grpSp>
        <p:nvGrpSpPr>
          <p:cNvPr id="4" name="组合 3"/>
          <p:cNvGrpSpPr/>
          <p:nvPr/>
        </p:nvGrpSpPr>
        <p:grpSpPr>
          <a:xfrm>
            <a:off x="4228803" y="3510242"/>
            <a:ext cx="1149740" cy="1149740"/>
            <a:chOff x="2483768" y="3435846"/>
            <a:chExt cx="1149740" cy="1149740"/>
          </a:xfrm>
        </p:grpSpPr>
        <p:grpSp>
          <p:nvGrpSpPr>
            <p:cNvPr id="61" name="组合 6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68"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0"/>
            </a:solidFill>
            <a:ln>
              <a:noFill/>
            </a:ln>
            <a:extLst/>
          </p:spPr>
          <p:txBody>
            <a:bodyPr anchor="ctr">
              <a:scene3d>
                <a:camera prst="orthographicFront"/>
                <a:lightRig rig="threePt" dir="t"/>
              </a:scene3d>
              <a:sp3d>
                <a:contourClr>
                  <a:srgbClr val="FFFFFF"/>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endParaRPr>
            </a:p>
          </p:txBody>
        </p:sp>
      </p:grpSp>
      <p:sp>
        <p:nvSpPr>
          <p:cNvPr id="72" name="TextBox 71"/>
          <p:cNvSpPr txBox="1"/>
          <p:nvPr/>
        </p:nvSpPr>
        <p:spPr>
          <a:xfrm>
            <a:off x="7693888" y="2131063"/>
            <a:ext cx="1069112" cy="1341521"/>
          </a:xfrm>
          <a:prstGeom prst="rect">
            <a:avLst/>
          </a:prstGeom>
          <a:solidFill>
            <a:srgbClr val="00FFFF"/>
          </a:solidFill>
          <a:ln w="25400">
            <a:solidFill>
              <a:srgbClr val="FF0000"/>
            </a:solidFill>
          </a:ln>
        </p:spPr>
        <p:txBody>
          <a:bodyPr wrap="square" rtlCol="0">
            <a:spAutoFit/>
          </a:bodyPr>
          <a:lstStyle/>
          <a:p>
            <a:pPr lvl="0" defTabSz="914400" fontAlgn="base">
              <a:lnSpc>
                <a:spcPct val="130000"/>
              </a:lnSpc>
              <a:spcBef>
                <a:spcPct val="0"/>
              </a:spcBef>
              <a:spcAft>
                <a:spcPct val="0"/>
              </a:spcAft>
              <a:defRPr/>
            </a:pPr>
            <a:r>
              <a:rPr lang="zh-CN" altLang="en-US" sz="1600" dirty="0" smtClean="0"/>
              <a:t>如何提高明星参与禁毒宣传的效率</a:t>
            </a:r>
            <a:endParaRPr kumimoji="0" lang="en-US" altLang="zh-CN" sz="16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4" name="TextBox 73"/>
          <p:cNvSpPr txBox="1"/>
          <p:nvPr/>
        </p:nvSpPr>
        <p:spPr>
          <a:xfrm>
            <a:off x="530886" y="290107"/>
            <a:ext cx="3530573" cy="1257643"/>
          </a:xfrm>
          <a:prstGeom prst="rect">
            <a:avLst/>
          </a:prstGeom>
          <a:solidFill>
            <a:srgbClr val="FFFF00"/>
          </a:solidFill>
          <a:ln w="25400">
            <a:solidFill>
              <a:srgbClr val="FF0000"/>
            </a:solidFill>
            <a:prstDash val="sysDot"/>
          </a:ln>
        </p:spPr>
        <p:txBody>
          <a:bodyPr wrap="square" lIns="72000" tIns="36000" rIns="72000" bIns="36000" rtlCol="0">
            <a:spAutoFit/>
          </a:bodyPr>
          <a:lstStyle/>
          <a:p>
            <a:pPr lvl="0" defTabSz="914400" fontAlgn="base">
              <a:spcBef>
                <a:spcPct val="0"/>
              </a:spcBef>
              <a:spcAft>
                <a:spcPct val="0"/>
              </a:spcAft>
              <a:defRPr/>
            </a:pPr>
            <a:r>
              <a:rPr lang="zh-CN" altLang="en-US" sz="1100" dirty="0" smtClean="0"/>
              <a:t>明星作为大众偶像，应该注意挖掘自身的优势。一是明星的人格魅力，塑造自身的健康形象；二是明星富有的亲和力，帮助民众加深对禁毒宣传的理解；三是明星正确的价值取向，赢得广大民众对禁毒宣传的广泛认同；四是明星自我约束的责任意识，面对毒品的诱惑必须先做到严于律己，才能从正面影响他人，更大范围地开展远离毒品的公益活动，提高宣传效率。</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6" name="TextBox 75"/>
          <p:cNvSpPr txBox="1"/>
          <p:nvPr/>
        </p:nvSpPr>
        <p:spPr>
          <a:xfrm>
            <a:off x="556042" y="2028326"/>
            <a:ext cx="3002498" cy="1426920"/>
          </a:xfrm>
          <a:prstGeom prst="rect">
            <a:avLst/>
          </a:prstGeom>
          <a:solidFill>
            <a:srgbClr val="FFFF00"/>
          </a:solidFill>
          <a:ln w="25400">
            <a:solidFill>
              <a:srgbClr val="FF0000"/>
            </a:solidFill>
            <a:prstDash val="sysDot"/>
          </a:ln>
        </p:spPr>
        <p:txBody>
          <a:bodyPr wrap="square" lIns="72000" tIns="36000" rIns="72000" bIns="36000" rtlCol="0">
            <a:spAutoFit/>
          </a:bodyPr>
          <a:lstStyle/>
          <a:p>
            <a:pPr lvl="0" defTabSz="914400" fontAlgn="base">
              <a:spcBef>
                <a:spcPct val="0"/>
              </a:spcBef>
              <a:spcAft>
                <a:spcPct val="0"/>
              </a:spcAft>
              <a:defRPr/>
            </a:pPr>
            <a:r>
              <a:rPr lang="zh-CN" altLang="en-US" sz="1100" dirty="0" smtClean="0"/>
              <a:t>明星常常是受邀请或在某个特殊纪念日等情形下集中参与一两次禁毒宣传活动。所以说，要提高明星参与禁毒宣传的效率，就必须提高明星参加禁毒宣传的积极性，不能仅仅停留在一两次大型的宣传活动中。在平时的工作中，明星就要主动增强自身对禁毒公益事业的认知，主动关心戒毒康复人员，主动为广大影迷、歌迷树立健康生活的榜样。</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8" name="TextBox 77"/>
          <p:cNvSpPr txBox="1"/>
          <p:nvPr/>
        </p:nvSpPr>
        <p:spPr>
          <a:xfrm>
            <a:off x="655194" y="3923617"/>
            <a:ext cx="3528186" cy="919089"/>
          </a:xfrm>
          <a:prstGeom prst="rect">
            <a:avLst/>
          </a:prstGeom>
          <a:solidFill>
            <a:srgbClr val="FFFF00"/>
          </a:solidFill>
          <a:ln w="25400">
            <a:solidFill>
              <a:srgbClr val="FF0000"/>
            </a:solidFill>
            <a:prstDash val="sysDot"/>
          </a:ln>
        </p:spPr>
        <p:txBody>
          <a:bodyPr wrap="square" lIns="72000" tIns="36000" rIns="72000" bIns="36000" rtlCol="0">
            <a:spAutoFit/>
          </a:bodyPr>
          <a:lstStyle/>
          <a:p>
            <a:pPr lvl="0" defTabSz="914400" fontAlgn="base">
              <a:spcBef>
                <a:spcPct val="0"/>
              </a:spcBef>
              <a:spcAft>
                <a:spcPct val="0"/>
              </a:spcAft>
              <a:defRPr/>
            </a:pPr>
            <a:r>
              <a:rPr lang="zh-CN" altLang="en-US" sz="1100" dirty="0" smtClean="0"/>
              <a:t>当今社会已经是网络时代，明星参与禁毒宣传不必只是局限于歌舞表演，电视访谈。明星完全可以利用其他的方式进行禁毒宣传，例如当前比较流行的明星博客和手机微博，甚至回归书信等原始传播方式。只有多方位渗透，才能提高明星参与禁毒宣传的效率。</a:t>
            </a:r>
            <a:endParaRPr kumimoji="0" lang="zh-CN" altLang="en-US" sz="11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9" name="TextBox 78"/>
          <p:cNvSpPr txBox="1"/>
          <p:nvPr/>
        </p:nvSpPr>
        <p:spPr>
          <a:xfrm>
            <a:off x="6477379" y="2472565"/>
            <a:ext cx="1036867" cy="738664"/>
          </a:xfrm>
          <a:prstGeom prst="rect">
            <a:avLst/>
          </a:prstGeom>
          <a:noFill/>
        </p:spPr>
        <p:txBody>
          <a:bodyPr wrap="square" lIns="0" tIns="0" rIns="0" bIns="0" rtlCol="0">
            <a:spAutoFit/>
          </a:bodyPr>
          <a:lstStyle/>
          <a:p>
            <a:pPr lvl="0" algn="ctr" defTabSz="914400" fontAlgn="base">
              <a:spcBef>
                <a:spcPct val="0"/>
              </a:spcBef>
              <a:spcAft>
                <a:spcPct val="0"/>
              </a:spcAft>
              <a:defRPr/>
            </a:pPr>
            <a:r>
              <a:rPr lang="zh-CN" altLang="en-US" sz="2400" dirty="0" smtClean="0">
                <a:solidFill>
                  <a:srgbClr val="FFFF00"/>
                </a:solidFill>
              </a:rPr>
              <a:t>禁毒</a:t>
            </a:r>
            <a:endParaRPr lang="en-US" altLang="zh-CN" sz="2400" dirty="0" smtClean="0">
              <a:solidFill>
                <a:srgbClr val="FFFF00"/>
              </a:solidFill>
            </a:endParaRPr>
          </a:p>
          <a:p>
            <a:pPr lvl="0" algn="ctr" defTabSz="914400" fontAlgn="base">
              <a:spcBef>
                <a:spcPct val="0"/>
              </a:spcBef>
              <a:spcAft>
                <a:spcPct val="0"/>
              </a:spcAft>
              <a:defRPr/>
            </a:pPr>
            <a:r>
              <a:rPr lang="zh-CN" altLang="en-US" sz="2400" dirty="0" smtClean="0">
                <a:solidFill>
                  <a:srgbClr val="FFFF00"/>
                </a:solidFill>
              </a:rPr>
              <a:t>宣传</a:t>
            </a:r>
            <a:endParaRPr kumimoji="0" lang="en-US" altLang="zh-CN" sz="2400" b="1" i="0" u="none" strike="noStrike" kern="1200" cap="none" spc="0" normalizeH="0" baseline="0" noProof="0" dirty="0" smtClean="0">
              <a:ln>
                <a:noFill/>
              </a:ln>
              <a:solidFill>
                <a:srgbClr val="FFFF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xmlns="" val="412154136"/>
      </p:ext>
    </p:extLst>
  </p:cSld>
  <p:clrMapOvr>
    <a:masterClrMapping/>
  </p:clrMapOvr>
  <p:transition spd="med" advClick="0" advTm="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ppt_x"/>
                                          </p:val>
                                        </p:tav>
                                        <p:tav tm="100000">
                                          <p:val>
                                            <p:strVal val="#ppt_x"/>
                                          </p:val>
                                        </p:tav>
                                      </p:tavLst>
                                    </p:anim>
                                    <p:anim calcmode="lin" valueType="num">
                                      <p:cBhvr additive="base">
                                        <p:cTn id="8" dur="500" fill="hold"/>
                                        <p:tgtEl>
                                          <p:spTgt spid="6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fade">
                                      <p:cBhvr>
                                        <p:cTn id="12" dur="500"/>
                                        <p:tgtEl>
                                          <p:spTgt spid="79"/>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right)">
                                      <p:cBhvr>
                                        <p:cTn id="16" dur="500"/>
                                        <p:tgtEl>
                                          <p:spTgt spid="3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right)">
                                      <p:cBhvr>
                                        <p:cTn id="19" dur="500"/>
                                        <p:tgtEl>
                                          <p:spTgt spid="40"/>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wipe(right)">
                                      <p:cBhvr>
                                        <p:cTn id="22" dur="500"/>
                                        <p:tgtEl>
                                          <p:spTgt spid="39"/>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53" presetClass="entr" presetSubtype="16"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par>
                                <p:cTn id="34" presetID="53" presetClass="entr" presetSubtype="16"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up)">
                                      <p:cBhvr>
                                        <p:cTn id="42" dur="500"/>
                                        <p:tgtEl>
                                          <p:spTgt spid="34"/>
                                        </p:tgtEl>
                                      </p:cBhvr>
                                    </p:animEffect>
                                  </p:childTnLst>
                                </p:cTn>
                              </p:par>
                              <p:par>
                                <p:cTn id="43" presetID="26" presetClass="entr" presetSubtype="0" fill="hold" grpId="0" nodeType="withEffect">
                                  <p:stCondLst>
                                    <p:cond delay="100"/>
                                  </p:stCondLst>
                                  <p:childTnLst>
                                    <p:set>
                                      <p:cBhvr>
                                        <p:cTn id="44" dur="1" fill="hold">
                                          <p:stCondLst>
                                            <p:cond delay="0"/>
                                          </p:stCondLst>
                                        </p:cTn>
                                        <p:tgtEl>
                                          <p:spTgt spid="74"/>
                                        </p:tgtEl>
                                        <p:attrNameLst>
                                          <p:attrName>style.visibility</p:attrName>
                                        </p:attrNameLst>
                                      </p:cBhvr>
                                      <p:to>
                                        <p:strVal val="visible"/>
                                      </p:to>
                                    </p:set>
                                    <p:animEffect transition="in" filter="wipe(down)">
                                      <p:cBhvr>
                                        <p:cTn id="45" dur="290">
                                          <p:stCondLst>
                                            <p:cond delay="0"/>
                                          </p:stCondLst>
                                        </p:cTn>
                                        <p:tgtEl>
                                          <p:spTgt spid="74"/>
                                        </p:tgtEl>
                                      </p:cBhvr>
                                    </p:animEffect>
                                    <p:anim calcmode="lin" valueType="num">
                                      <p:cBhvr>
                                        <p:cTn id="46" dur="911" tmFilter="0,0; 0.14,0.36; 0.43,0.73; 0.71,0.91; 1.0,1.0">
                                          <p:stCondLst>
                                            <p:cond delay="0"/>
                                          </p:stCondLst>
                                        </p:cTn>
                                        <p:tgtEl>
                                          <p:spTgt spid="74"/>
                                        </p:tgtEl>
                                        <p:attrNameLst>
                                          <p:attrName>ppt_x</p:attrName>
                                        </p:attrNameLst>
                                      </p:cBhvr>
                                      <p:tavLst>
                                        <p:tav tm="0">
                                          <p:val>
                                            <p:strVal val="#ppt_x-0.25"/>
                                          </p:val>
                                        </p:tav>
                                        <p:tav tm="100000">
                                          <p:val>
                                            <p:strVal val="#ppt_x"/>
                                          </p:val>
                                        </p:tav>
                                      </p:tavLst>
                                    </p:anim>
                                    <p:anim calcmode="lin" valueType="num">
                                      <p:cBhvr>
                                        <p:cTn id="47" dur="332" tmFilter="0.0,0.0; 0.25,0.07; 0.50,0.2; 0.75,0.467; 1.0,1.0">
                                          <p:stCondLst>
                                            <p:cond delay="0"/>
                                          </p:stCondLst>
                                        </p:cTn>
                                        <p:tgtEl>
                                          <p:spTgt spid="74"/>
                                        </p:tgtEl>
                                        <p:attrNameLst>
                                          <p:attrName>ppt_y</p:attrName>
                                        </p:attrNameLst>
                                      </p:cBhvr>
                                      <p:tavLst>
                                        <p:tav tm="0" fmla="#ppt_y-sin(pi*$)/3">
                                          <p:val>
                                            <p:fltVal val="0.5"/>
                                          </p:val>
                                        </p:tav>
                                        <p:tav tm="100000">
                                          <p:val>
                                            <p:fltVal val="1"/>
                                          </p:val>
                                        </p:tav>
                                      </p:tavLst>
                                    </p:anim>
                                    <p:anim calcmode="lin" valueType="num">
                                      <p:cBhvr>
                                        <p:cTn id="48" dur="332" tmFilter="0, 0; 0.125,0.2665; 0.25,0.4; 0.375,0.465; 0.5,0.5;  0.625,0.535; 0.75,0.6; 0.875,0.7335; 1,1">
                                          <p:stCondLst>
                                            <p:cond delay="332"/>
                                          </p:stCondLst>
                                        </p:cTn>
                                        <p:tgtEl>
                                          <p:spTgt spid="74"/>
                                        </p:tgtEl>
                                        <p:attrNameLst>
                                          <p:attrName>ppt_y</p:attrName>
                                        </p:attrNameLst>
                                      </p:cBhvr>
                                      <p:tavLst>
                                        <p:tav tm="0" fmla="#ppt_y-sin(pi*$)/9">
                                          <p:val>
                                            <p:fltVal val="0"/>
                                          </p:val>
                                        </p:tav>
                                        <p:tav tm="100000">
                                          <p:val>
                                            <p:fltVal val="1"/>
                                          </p:val>
                                        </p:tav>
                                      </p:tavLst>
                                    </p:anim>
                                    <p:anim calcmode="lin" valueType="num">
                                      <p:cBhvr>
                                        <p:cTn id="49" dur="166" tmFilter="0, 0; 0.125,0.2665; 0.25,0.4; 0.375,0.465; 0.5,0.5;  0.625,0.535; 0.75,0.6; 0.875,0.7335; 1,1">
                                          <p:stCondLst>
                                            <p:cond delay="662"/>
                                          </p:stCondLst>
                                        </p:cTn>
                                        <p:tgtEl>
                                          <p:spTgt spid="74"/>
                                        </p:tgtEl>
                                        <p:attrNameLst>
                                          <p:attrName>ppt_y</p:attrName>
                                        </p:attrNameLst>
                                      </p:cBhvr>
                                      <p:tavLst>
                                        <p:tav tm="0" fmla="#ppt_y-sin(pi*$)/27">
                                          <p:val>
                                            <p:fltVal val="0"/>
                                          </p:val>
                                        </p:tav>
                                        <p:tav tm="100000">
                                          <p:val>
                                            <p:fltVal val="1"/>
                                          </p:val>
                                        </p:tav>
                                      </p:tavLst>
                                    </p:anim>
                                    <p:anim calcmode="lin" valueType="num">
                                      <p:cBhvr>
                                        <p:cTn id="50" dur="82" tmFilter="0, 0; 0.125,0.2665; 0.25,0.4; 0.375,0.465; 0.5,0.5;  0.625,0.535; 0.75,0.6; 0.875,0.7335; 1,1">
                                          <p:stCondLst>
                                            <p:cond delay="828"/>
                                          </p:stCondLst>
                                        </p:cTn>
                                        <p:tgtEl>
                                          <p:spTgt spid="74"/>
                                        </p:tgtEl>
                                        <p:attrNameLst>
                                          <p:attrName>ppt_y</p:attrName>
                                        </p:attrNameLst>
                                      </p:cBhvr>
                                      <p:tavLst>
                                        <p:tav tm="0" fmla="#ppt_y-sin(pi*$)/81">
                                          <p:val>
                                            <p:fltVal val="0"/>
                                          </p:val>
                                        </p:tav>
                                        <p:tav tm="100000">
                                          <p:val>
                                            <p:fltVal val="1"/>
                                          </p:val>
                                        </p:tav>
                                      </p:tavLst>
                                    </p:anim>
                                    <p:animScale>
                                      <p:cBhvr>
                                        <p:cTn id="51" dur="13">
                                          <p:stCondLst>
                                            <p:cond delay="325"/>
                                          </p:stCondLst>
                                        </p:cTn>
                                        <p:tgtEl>
                                          <p:spTgt spid="74"/>
                                        </p:tgtEl>
                                      </p:cBhvr>
                                      <p:to x="100000" y="60000"/>
                                    </p:animScale>
                                    <p:animScale>
                                      <p:cBhvr>
                                        <p:cTn id="52" dur="83" decel="50000">
                                          <p:stCondLst>
                                            <p:cond delay="338"/>
                                          </p:stCondLst>
                                        </p:cTn>
                                        <p:tgtEl>
                                          <p:spTgt spid="74"/>
                                        </p:tgtEl>
                                      </p:cBhvr>
                                      <p:to x="100000" y="100000"/>
                                    </p:animScale>
                                    <p:animScale>
                                      <p:cBhvr>
                                        <p:cTn id="53" dur="13">
                                          <p:stCondLst>
                                            <p:cond delay="656"/>
                                          </p:stCondLst>
                                        </p:cTn>
                                        <p:tgtEl>
                                          <p:spTgt spid="74"/>
                                        </p:tgtEl>
                                      </p:cBhvr>
                                      <p:to x="100000" y="80000"/>
                                    </p:animScale>
                                    <p:animScale>
                                      <p:cBhvr>
                                        <p:cTn id="54" dur="83" decel="50000">
                                          <p:stCondLst>
                                            <p:cond delay="669"/>
                                          </p:stCondLst>
                                        </p:cTn>
                                        <p:tgtEl>
                                          <p:spTgt spid="74"/>
                                        </p:tgtEl>
                                      </p:cBhvr>
                                      <p:to x="100000" y="100000"/>
                                    </p:animScale>
                                    <p:animScale>
                                      <p:cBhvr>
                                        <p:cTn id="55" dur="13">
                                          <p:stCondLst>
                                            <p:cond delay="821"/>
                                          </p:stCondLst>
                                        </p:cTn>
                                        <p:tgtEl>
                                          <p:spTgt spid="74"/>
                                        </p:tgtEl>
                                      </p:cBhvr>
                                      <p:to x="100000" y="90000"/>
                                    </p:animScale>
                                    <p:animScale>
                                      <p:cBhvr>
                                        <p:cTn id="56" dur="83" decel="50000">
                                          <p:stCondLst>
                                            <p:cond delay="834"/>
                                          </p:stCondLst>
                                        </p:cTn>
                                        <p:tgtEl>
                                          <p:spTgt spid="74"/>
                                        </p:tgtEl>
                                      </p:cBhvr>
                                      <p:to x="100000" y="100000"/>
                                    </p:animScale>
                                    <p:animScale>
                                      <p:cBhvr>
                                        <p:cTn id="57" dur="13">
                                          <p:stCondLst>
                                            <p:cond delay="904"/>
                                          </p:stCondLst>
                                        </p:cTn>
                                        <p:tgtEl>
                                          <p:spTgt spid="74"/>
                                        </p:tgtEl>
                                      </p:cBhvr>
                                      <p:to x="100000" y="95000"/>
                                    </p:animScale>
                                    <p:animScale>
                                      <p:cBhvr>
                                        <p:cTn id="58" dur="83" decel="50000">
                                          <p:stCondLst>
                                            <p:cond delay="917"/>
                                          </p:stCondLst>
                                        </p:cTn>
                                        <p:tgtEl>
                                          <p:spTgt spid="74"/>
                                        </p:tgtEl>
                                      </p:cBhvr>
                                      <p:to x="100000" y="100000"/>
                                    </p:animScale>
                                  </p:childTnLst>
                                </p:cTn>
                              </p:par>
                              <p:par>
                                <p:cTn id="59" presetID="26" presetClass="entr" presetSubtype="0" fill="hold" grpId="0" nodeType="withEffect">
                                  <p:stCondLst>
                                    <p:cond delay="300"/>
                                  </p:stCondLst>
                                  <p:childTnLst>
                                    <p:set>
                                      <p:cBhvr>
                                        <p:cTn id="60" dur="1" fill="hold">
                                          <p:stCondLst>
                                            <p:cond delay="0"/>
                                          </p:stCondLst>
                                        </p:cTn>
                                        <p:tgtEl>
                                          <p:spTgt spid="76"/>
                                        </p:tgtEl>
                                        <p:attrNameLst>
                                          <p:attrName>style.visibility</p:attrName>
                                        </p:attrNameLst>
                                      </p:cBhvr>
                                      <p:to>
                                        <p:strVal val="visible"/>
                                      </p:to>
                                    </p:set>
                                    <p:animEffect transition="in" filter="wipe(down)">
                                      <p:cBhvr>
                                        <p:cTn id="61" dur="290">
                                          <p:stCondLst>
                                            <p:cond delay="0"/>
                                          </p:stCondLst>
                                        </p:cTn>
                                        <p:tgtEl>
                                          <p:spTgt spid="76"/>
                                        </p:tgtEl>
                                      </p:cBhvr>
                                    </p:animEffect>
                                    <p:anim calcmode="lin" valueType="num">
                                      <p:cBhvr>
                                        <p:cTn id="62" dur="911" tmFilter="0,0; 0.14,0.36; 0.43,0.73; 0.71,0.91; 1.0,1.0">
                                          <p:stCondLst>
                                            <p:cond delay="0"/>
                                          </p:stCondLst>
                                        </p:cTn>
                                        <p:tgtEl>
                                          <p:spTgt spid="76"/>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76"/>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76"/>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76"/>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76"/>
                                        </p:tgtEl>
                                        <p:attrNameLst>
                                          <p:attrName>ppt_y</p:attrName>
                                        </p:attrNameLst>
                                      </p:cBhvr>
                                      <p:tavLst>
                                        <p:tav tm="0" fmla="#ppt_y-sin(pi*$)/81">
                                          <p:val>
                                            <p:fltVal val="0"/>
                                          </p:val>
                                        </p:tav>
                                        <p:tav tm="100000">
                                          <p:val>
                                            <p:fltVal val="1"/>
                                          </p:val>
                                        </p:tav>
                                      </p:tavLst>
                                    </p:anim>
                                    <p:animScale>
                                      <p:cBhvr>
                                        <p:cTn id="67" dur="13">
                                          <p:stCondLst>
                                            <p:cond delay="325"/>
                                          </p:stCondLst>
                                        </p:cTn>
                                        <p:tgtEl>
                                          <p:spTgt spid="76"/>
                                        </p:tgtEl>
                                      </p:cBhvr>
                                      <p:to x="100000" y="60000"/>
                                    </p:animScale>
                                    <p:animScale>
                                      <p:cBhvr>
                                        <p:cTn id="68" dur="83" decel="50000">
                                          <p:stCondLst>
                                            <p:cond delay="338"/>
                                          </p:stCondLst>
                                        </p:cTn>
                                        <p:tgtEl>
                                          <p:spTgt spid="76"/>
                                        </p:tgtEl>
                                      </p:cBhvr>
                                      <p:to x="100000" y="100000"/>
                                    </p:animScale>
                                    <p:animScale>
                                      <p:cBhvr>
                                        <p:cTn id="69" dur="13">
                                          <p:stCondLst>
                                            <p:cond delay="656"/>
                                          </p:stCondLst>
                                        </p:cTn>
                                        <p:tgtEl>
                                          <p:spTgt spid="76"/>
                                        </p:tgtEl>
                                      </p:cBhvr>
                                      <p:to x="100000" y="80000"/>
                                    </p:animScale>
                                    <p:animScale>
                                      <p:cBhvr>
                                        <p:cTn id="70" dur="83" decel="50000">
                                          <p:stCondLst>
                                            <p:cond delay="669"/>
                                          </p:stCondLst>
                                        </p:cTn>
                                        <p:tgtEl>
                                          <p:spTgt spid="76"/>
                                        </p:tgtEl>
                                      </p:cBhvr>
                                      <p:to x="100000" y="100000"/>
                                    </p:animScale>
                                    <p:animScale>
                                      <p:cBhvr>
                                        <p:cTn id="71" dur="13">
                                          <p:stCondLst>
                                            <p:cond delay="821"/>
                                          </p:stCondLst>
                                        </p:cTn>
                                        <p:tgtEl>
                                          <p:spTgt spid="76"/>
                                        </p:tgtEl>
                                      </p:cBhvr>
                                      <p:to x="100000" y="90000"/>
                                    </p:animScale>
                                    <p:animScale>
                                      <p:cBhvr>
                                        <p:cTn id="72" dur="83" decel="50000">
                                          <p:stCondLst>
                                            <p:cond delay="834"/>
                                          </p:stCondLst>
                                        </p:cTn>
                                        <p:tgtEl>
                                          <p:spTgt spid="76"/>
                                        </p:tgtEl>
                                      </p:cBhvr>
                                      <p:to x="100000" y="100000"/>
                                    </p:animScale>
                                    <p:animScale>
                                      <p:cBhvr>
                                        <p:cTn id="73" dur="13">
                                          <p:stCondLst>
                                            <p:cond delay="904"/>
                                          </p:stCondLst>
                                        </p:cTn>
                                        <p:tgtEl>
                                          <p:spTgt spid="76"/>
                                        </p:tgtEl>
                                      </p:cBhvr>
                                      <p:to x="100000" y="95000"/>
                                    </p:animScale>
                                    <p:animScale>
                                      <p:cBhvr>
                                        <p:cTn id="74" dur="83" decel="50000">
                                          <p:stCondLst>
                                            <p:cond delay="917"/>
                                          </p:stCondLst>
                                        </p:cTn>
                                        <p:tgtEl>
                                          <p:spTgt spid="76"/>
                                        </p:tgtEl>
                                      </p:cBhvr>
                                      <p:to x="100000" y="100000"/>
                                    </p:animScale>
                                  </p:childTnLst>
                                </p:cTn>
                              </p:par>
                              <p:par>
                                <p:cTn id="75" presetID="26" presetClass="entr" presetSubtype="0" fill="hold" grpId="0" nodeType="withEffect">
                                  <p:stCondLst>
                                    <p:cond delay="500"/>
                                  </p:stCondLst>
                                  <p:childTnLst>
                                    <p:set>
                                      <p:cBhvr>
                                        <p:cTn id="76" dur="1" fill="hold">
                                          <p:stCondLst>
                                            <p:cond delay="0"/>
                                          </p:stCondLst>
                                        </p:cTn>
                                        <p:tgtEl>
                                          <p:spTgt spid="78"/>
                                        </p:tgtEl>
                                        <p:attrNameLst>
                                          <p:attrName>style.visibility</p:attrName>
                                        </p:attrNameLst>
                                      </p:cBhvr>
                                      <p:to>
                                        <p:strVal val="visible"/>
                                      </p:to>
                                    </p:set>
                                    <p:animEffect transition="in" filter="wipe(down)">
                                      <p:cBhvr>
                                        <p:cTn id="77" dur="290">
                                          <p:stCondLst>
                                            <p:cond delay="0"/>
                                          </p:stCondLst>
                                        </p:cTn>
                                        <p:tgtEl>
                                          <p:spTgt spid="78"/>
                                        </p:tgtEl>
                                      </p:cBhvr>
                                    </p:animEffect>
                                    <p:anim calcmode="lin" valueType="num">
                                      <p:cBhvr>
                                        <p:cTn id="78" dur="911" tmFilter="0,0; 0.14,0.36; 0.43,0.73; 0.71,0.91; 1.0,1.0">
                                          <p:stCondLst>
                                            <p:cond delay="0"/>
                                          </p:stCondLst>
                                        </p:cTn>
                                        <p:tgtEl>
                                          <p:spTgt spid="78"/>
                                        </p:tgtEl>
                                        <p:attrNameLst>
                                          <p:attrName>ppt_x</p:attrName>
                                        </p:attrNameLst>
                                      </p:cBhvr>
                                      <p:tavLst>
                                        <p:tav tm="0">
                                          <p:val>
                                            <p:strVal val="#ppt_x-0.25"/>
                                          </p:val>
                                        </p:tav>
                                        <p:tav tm="100000">
                                          <p:val>
                                            <p:strVal val="#ppt_x"/>
                                          </p:val>
                                        </p:tav>
                                      </p:tavLst>
                                    </p:anim>
                                    <p:anim calcmode="lin" valueType="num">
                                      <p:cBhvr>
                                        <p:cTn id="79" dur="332" tmFilter="0.0,0.0; 0.25,0.07; 0.50,0.2; 0.75,0.467; 1.0,1.0">
                                          <p:stCondLst>
                                            <p:cond delay="0"/>
                                          </p:stCondLst>
                                        </p:cTn>
                                        <p:tgtEl>
                                          <p:spTgt spid="78"/>
                                        </p:tgtEl>
                                        <p:attrNameLst>
                                          <p:attrName>ppt_y</p:attrName>
                                        </p:attrNameLst>
                                      </p:cBhvr>
                                      <p:tavLst>
                                        <p:tav tm="0" fmla="#ppt_y-sin(pi*$)/3">
                                          <p:val>
                                            <p:fltVal val="0.5"/>
                                          </p:val>
                                        </p:tav>
                                        <p:tav tm="100000">
                                          <p:val>
                                            <p:fltVal val="1"/>
                                          </p:val>
                                        </p:tav>
                                      </p:tavLst>
                                    </p:anim>
                                    <p:anim calcmode="lin" valueType="num">
                                      <p:cBhvr>
                                        <p:cTn id="80" dur="332" tmFilter="0, 0; 0.125,0.2665; 0.25,0.4; 0.375,0.465; 0.5,0.5;  0.625,0.535; 0.75,0.6; 0.875,0.7335; 1,1">
                                          <p:stCondLst>
                                            <p:cond delay="332"/>
                                          </p:stCondLst>
                                        </p:cTn>
                                        <p:tgtEl>
                                          <p:spTgt spid="78"/>
                                        </p:tgtEl>
                                        <p:attrNameLst>
                                          <p:attrName>ppt_y</p:attrName>
                                        </p:attrNameLst>
                                      </p:cBhvr>
                                      <p:tavLst>
                                        <p:tav tm="0" fmla="#ppt_y-sin(pi*$)/9">
                                          <p:val>
                                            <p:fltVal val="0"/>
                                          </p:val>
                                        </p:tav>
                                        <p:tav tm="100000">
                                          <p:val>
                                            <p:fltVal val="1"/>
                                          </p:val>
                                        </p:tav>
                                      </p:tavLst>
                                    </p:anim>
                                    <p:anim calcmode="lin" valueType="num">
                                      <p:cBhvr>
                                        <p:cTn id="81" dur="166" tmFilter="0, 0; 0.125,0.2665; 0.25,0.4; 0.375,0.465; 0.5,0.5;  0.625,0.535; 0.75,0.6; 0.875,0.7335; 1,1">
                                          <p:stCondLst>
                                            <p:cond delay="662"/>
                                          </p:stCondLst>
                                        </p:cTn>
                                        <p:tgtEl>
                                          <p:spTgt spid="78"/>
                                        </p:tgtEl>
                                        <p:attrNameLst>
                                          <p:attrName>ppt_y</p:attrName>
                                        </p:attrNameLst>
                                      </p:cBhvr>
                                      <p:tavLst>
                                        <p:tav tm="0" fmla="#ppt_y-sin(pi*$)/27">
                                          <p:val>
                                            <p:fltVal val="0"/>
                                          </p:val>
                                        </p:tav>
                                        <p:tav tm="100000">
                                          <p:val>
                                            <p:fltVal val="1"/>
                                          </p:val>
                                        </p:tav>
                                      </p:tavLst>
                                    </p:anim>
                                    <p:anim calcmode="lin" valueType="num">
                                      <p:cBhvr>
                                        <p:cTn id="82" dur="82" tmFilter="0, 0; 0.125,0.2665; 0.25,0.4; 0.375,0.465; 0.5,0.5;  0.625,0.535; 0.75,0.6; 0.875,0.7335; 1,1">
                                          <p:stCondLst>
                                            <p:cond delay="828"/>
                                          </p:stCondLst>
                                        </p:cTn>
                                        <p:tgtEl>
                                          <p:spTgt spid="78"/>
                                        </p:tgtEl>
                                        <p:attrNameLst>
                                          <p:attrName>ppt_y</p:attrName>
                                        </p:attrNameLst>
                                      </p:cBhvr>
                                      <p:tavLst>
                                        <p:tav tm="0" fmla="#ppt_y-sin(pi*$)/81">
                                          <p:val>
                                            <p:fltVal val="0"/>
                                          </p:val>
                                        </p:tav>
                                        <p:tav tm="100000">
                                          <p:val>
                                            <p:fltVal val="1"/>
                                          </p:val>
                                        </p:tav>
                                      </p:tavLst>
                                    </p:anim>
                                    <p:animScale>
                                      <p:cBhvr>
                                        <p:cTn id="83" dur="13">
                                          <p:stCondLst>
                                            <p:cond delay="325"/>
                                          </p:stCondLst>
                                        </p:cTn>
                                        <p:tgtEl>
                                          <p:spTgt spid="78"/>
                                        </p:tgtEl>
                                      </p:cBhvr>
                                      <p:to x="100000" y="60000"/>
                                    </p:animScale>
                                    <p:animScale>
                                      <p:cBhvr>
                                        <p:cTn id="84" dur="83" decel="50000">
                                          <p:stCondLst>
                                            <p:cond delay="338"/>
                                          </p:stCondLst>
                                        </p:cTn>
                                        <p:tgtEl>
                                          <p:spTgt spid="78"/>
                                        </p:tgtEl>
                                      </p:cBhvr>
                                      <p:to x="100000" y="100000"/>
                                    </p:animScale>
                                    <p:animScale>
                                      <p:cBhvr>
                                        <p:cTn id="85" dur="13">
                                          <p:stCondLst>
                                            <p:cond delay="656"/>
                                          </p:stCondLst>
                                        </p:cTn>
                                        <p:tgtEl>
                                          <p:spTgt spid="78"/>
                                        </p:tgtEl>
                                      </p:cBhvr>
                                      <p:to x="100000" y="80000"/>
                                    </p:animScale>
                                    <p:animScale>
                                      <p:cBhvr>
                                        <p:cTn id="86" dur="83" decel="50000">
                                          <p:stCondLst>
                                            <p:cond delay="669"/>
                                          </p:stCondLst>
                                        </p:cTn>
                                        <p:tgtEl>
                                          <p:spTgt spid="78"/>
                                        </p:tgtEl>
                                      </p:cBhvr>
                                      <p:to x="100000" y="100000"/>
                                    </p:animScale>
                                    <p:animScale>
                                      <p:cBhvr>
                                        <p:cTn id="87" dur="13">
                                          <p:stCondLst>
                                            <p:cond delay="821"/>
                                          </p:stCondLst>
                                        </p:cTn>
                                        <p:tgtEl>
                                          <p:spTgt spid="78"/>
                                        </p:tgtEl>
                                      </p:cBhvr>
                                      <p:to x="100000" y="90000"/>
                                    </p:animScale>
                                    <p:animScale>
                                      <p:cBhvr>
                                        <p:cTn id="88" dur="83" decel="50000">
                                          <p:stCondLst>
                                            <p:cond delay="834"/>
                                          </p:stCondLst>
                                        </p:cTn>
                                        <p:tgtEl>
                                          <p:spTgt spid="78"/>
                                        </p:tgtEl>
                                      </p:cBhvr>
                                      <p:to x="100000" y="100000"/>
                                    </p:animScale>
                                    <p:animScale>
                                      <p:cBhvr>
                                        <p:cTn id="89" dur="13">
                                          <p:stCondLst>
                                            <p:cond delay="904"/>
                                          </p:stCondLst>
                                        </p:cTn>
                                        <p:tgtEl>
                                          <p:spTgt spid="78"/>
                                        </p:tgtEl>
                                      </p:cBhvr>
                                      <p:to x="100000" y="95000"/>
                                    </p:animScale>
                                    <p:animScale>
                                      <p:cBhvr>
                                        <p:cTn id="90" dur="83" decel="50000">
                                          <p:stCondLst>
                                            <p:cond delay="917"/>
                                          </p:stCondLst>
                                        </p:cTn>
                                        <p:tgtEl>
                                          <p:spTgt spid="78"/>
                                        </p:tgtEl>
                                      </p:cBhvr>
                                      <p:to x="100000" y="100000"/>
                                    </p:animScale>
                                  </p:childTnLst>
                                </p:cTn>
                              </p:par>
                            </p:childTnLst>
                          </p:cTn>
                        </p:par>
                        <p:par>
                          <p:cTn id="91" fill="hold">
                            <p:stCondLst>
                              <p:cond delay="3500"/>
                            </p:stCondLst>
                            <p:childTnLst>
                              <p:par>
                                <p:cTn id="92" presetID="22" presetClass="entr" presetSubtype="1" fill="hold" grpId="0" nodeType="afterEffect">
                                  <p:stCondLst>
                                    <p:cond delay="0"/>
                                  </p:stCondLst>
                                  <p:childTnLst>
                                    <p:set>
                                      <p:cBhvr>
                                        <p:cTn id="93" dur="1" fill="hold">
                                          <p:stCondLst>
                                            <p:cond delay="0"/>
                                          </p:stCondLst>
                                        </p:cTn>
                                        <p:tgtEl>
                                          <p:spTgt spid="72"/>
                                        </p:tgtEl>
                                        <p:attrNameLst>
                                          <p:attrName>style.visibility</p:attrName>
                                        </p:attrNameLst>
                                      </p:cBhvr>
                                      <p:to>
                                        <p:strVal val="visible"/>
                                      </p:to>
                                    </p:set>
                                    <p:animEffect transition="in" filter="wipe(up)">
                                      <p:cBhvr>
                                        <p:cTn id="94" dur="10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P spid="39" grpId="0" animBg="1"/>
      <p:bldP spid="40" grpId="0" animBg="1"/>
      <p:bldP spid="65" grpId="0" animBg="1"/>
      <p:bldP spid="72" grpId="0" animBg="1"/>
      <p:bldP spid="74" grpId="0" animBg="1"/>
      <p:bldP spid="76" grpId="0" animBg="1"/>
      <p:bldP spid="78" grpId="0" animBg="1"/>
      <p:bldP spid="79"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sz="4000" b="1" dirty="0" smtClean="0">
            <a:latin typeface="+mj-ea"/>
            <a:ea typeface="+mj-ea"/>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933</TotalTime>
  <Words>6506</Words>
  <Application>Microsoft Office PowerPoint</Application>
  <PresentationFormat>全屏显示(16:9)</PresentationFormat>
  <Paragraphs>319</Paragraphs>
  <Slides>35</Slides>
  <Notes>32</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第一PPT，www.1ppt.com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vector>
  </TitlesOfParts>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拒绝毒品</dc:title>
  <dc:creator>第一PPT</dc:creator>
  <cp:keywords>www.1ppt.com</cp:keywords>
  <cp:lastModifiedBy>Administrator</cp:lastModifiedBy>
  <cp:revision>199</cp:revision>
  <dcterms:created xsi:type="dcterms:W3CDTF">2016-12-25T02:27:54Z</dcterms:created>
  <dcterms:modified xsi:type="dcterms:W3CDTF">2019-08-12T02:39:53Z</dcterms:modified>
</cp:coreProperties>
</file>