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handoutMasterIdLst>
    <p:handoutMasterId r:id="rId44"/>
  </p:handout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95" r:id="rId28"/>
    <p:sldId id="282" r:id="rId29"/>
    <p:sldId id="283" r:id="rId30"/>
    <p:sldId id="284" r:id="rId32"/>
    <p:sldId id="285" r:id="rId33"/>
    <p:sldId id="286" r:id="rId34"/>
    <p:sldId id="287" r:id="rId35"/>
    <p:sldId id="288" r:id="rId36"/>
    <p:sldId id="289" r:id="rId37"/>
    <p:sldId id="290" r:id="rId38"/>
    <p:sldId id="291" r:id="rId39"/>
    <p:sldId id="292" r:id="rId40"/>
    <p:sldId id="296" r:id="rId41"/>
    <p:sldId id="293" r:id="rId42"/>
    <p:sldId id="294" r:id="rId4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F1AFE9"/>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114"/>
      </p:cViewPr>
      <p:guideLst>
        <p:guide orient="horz" pos="2160"/>
        <p:guide pos="2891"/>
      </p:guideLst>
    </p:cSldViewPr>
  </p:slideViewPr>
  <p:notesTextViewPr>
    <p:cViewPr>
      <p:scale>
        <a:sx n="100" d="100"/>
        <a:sy n="100" d="100"/>
      </p:scale>
      <p:origin x="0" y="0"/>
    </p:cViewPr>
  </p:notesTextViewPr>
  <p:notesViewPr>
    <p:cSldViewPr>
      <p:cViewPr varScale="1">
        <p:scale>
          <a:sx n="53" d="100"/>
          <a:sy n="53" d="100"/>
        </p:scale>
        <p:origin x="-2952" y="-102"/>
      </p:cViewPr>
      <p:guideLst>
        <p:guide orient="horz" pos="2879"/>
        <p:guide pos="2168"/>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handoutMaster" Target="handoutMasters/handoutMaster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notesMaster" Target="notesMasters/notesMaster1.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5940FDD-840B-46D2-AA5A-397C2EC27D3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ADF5918-DFCF-4141-856B-D8C129917720}"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1D71616-5512-4B7D-8C89-8EF24059537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BCC0CCB-33D0-4922-B039-F5D43D3EEE0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p:spPr>
      </p:sp>
      <p:sp>
        <p:nvSpPr>
          <p:cNvPr id="49155"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en-US" altLang="zh-CN" smtClean="0"/>
              <a:t>Dffb w </a:t>
            </a:r>
            <a:endParaRPr lang="zh-CN" altLang="en-US" smtClean="0"/>
          </a:p>
        </p:txBody>
      </p:sp>
      <p:sp>
        <p:nvSpPr>
          <p:cNvPr id="49156" name="灯片编号占位符 3"/>
          <p:cNvSpPr>
            <a:spLocks noGrp="1"/>
          </p:cNvSpPr>
          <p:nvPr>
            <p:ph type="sldNum" sz="quarter" idx="5"/>
          </p:nvPr>
        </p:nvSpPr>
        <p:spPr bwMode="auto">
          <a:noFill/>
          <a:ln>
            <a:miter lim="800000"/>
          </a:ln>
        </p:spPr>
        <p:txBody>
          <a:bodyPr wrap="square" numCol="1" anchorCtr="0" compatLnSpc="1"/>
          <a:lstStyle/>
          <a:p>
            <a:fld id="{CC690D82-6741-4E7F-B9CC-772B112F5A75}"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标题和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7772400" cy="1981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85800" y="4114800"/>
            <a:ext cx="7772400" cy="1981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1030"/>
          <p:cNvSpPr>
            <a:spLocks noGrp="1" noChangeArrowheads="1"/>
          </p:cNvSpPr>
          <p:nvPr>
            <p:ph type="dt" sz="half" idx="10"/>
          </p:nvPr>
        </p:nvSpPr>
        <p:spPr/>
        <p:txBody>
          <a:bodyPr/>
          <a:lstStyle>
            <a:lvl1pPr>
              <a:defRPr/>
            </a:lvl1pPr>
          </a:lstStyle>
          <a:p>
            <a:pPr>
              <a:defRPr/>
            </a:pPr>
            <a:endParaRPr lang="en-US" altLang="zh-CN"/>
          </a:p>
        </p:txBody>
      </p:sp>
      <p:sp>
        <p:nvSpPr>
          <p:cNvPr id="6" name="Rectangle 1031"/>
          <p:cNvSpPr>
            <a:spLocks noGrp="1" noChangeArrowheads="1"/>
          </p:cNvSpPr>
          <p:nvPr>
            <p:ph type="ftr" sz="quarter" idx="11"/>
          </p:nvPr>
        </p:nvSpPr>
        <p:spPr/>
        <p:txBody>
          <a:bodyPr/>
          <a:lstStyle>
            <a:lvl1pPr>
              <a:defRPr/>
            </a:lvl1pPr>
          </a:lstStyle>
          <a:p>
            <a:pPr>
              <a:defRPr/>
            </a:pPr>
            <a:endParaRPr lang="en-US" altLang="zh-CN"/>
          </a:p>
        </p:txBody>
      </p:sp>
      <p:sp>
        <p:nvSpPr>
          <p:cNvPr id="7" name="Rectangle 1032"/>
          <p:cNvSpPr>
            <a:spLocks noGrp="1" noChangeArrowheads="1"/>
          </p:cNvSpPr>
          <p:nvPr>
            <p:ph type="sldNum" sz="quarter" idx="12"/>
          </p:nvPr>
        </p:nvSpPr>
        <p:spPr/>
        <p:txBody>
          <a:bodyPr/>
          <a:lstStyle>
            <a:lvl1pPr>
              <a:defRPr/>
            </a:lvl1pPr>
          </a:lstStyle>
          <a:p>
            <a:pPr>
              <a:defRPr/>
            </a:pPr>
            <a:fld id="{D99C7319-FE97-4DD7-BB0A-CD7BB3280173}"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endParaRPr kumimoji="0"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0C913308-F349-4B6D-A68A-DD1791B4A57B}" type="slidenum">
              <a:rPr lang="zh-CN" altLang="en-US" smtClean="0"/>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pic>
        <p:nvPicPr>
          <p:cNvPr id="9" name="图片 8" descr="timg_2017-09-14_21_13_55.jpg"/>
          <p:cNvPicPr>
            <a:picLocks noChangeAspect="1"/>
          </p:cNvPicPr>
          <p:nvPr userDrawn="1"/>
        </p:nvPicPr>
        <p:blipFill>
          <a:blip r:embed="rId13" cstate="print"/>
          <a:stretch>
            <a:fillRect/>
          </a:stretch>
        </p:blipFill>
        <p:spPr>
          <a:xfrm>
            <a:off x="0" y="0"/>
            <a:ext cx="9144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panose="05020102010507070707"/>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panose="05020102010507070707"/>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4.pn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png"/><Relationship Id="rId2" Type="http://schemas.openxmlformats.org/officeDocument/2006/relationships/image" Target="../media/image23.jpeg"/><Relationship Id="rId1" Type="http://schemas.openxmlformats.org/officeDocument/2006/relationships/image" Target="../media/image22.jpe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26.jpeg"/><Relationship Id="rId3" Type="http://schemas.openxmlformats.org/officeDocument/2006/relationships/image" Target="../media/image7.jpeg"/><Relationship Id="rId2" Type="http://schemas.openxmlformats.org/officeDocument/2006/relationships/image" Target="../media/image25.png"/><Relationship Id="rId1" Type="http://schemas.openxmlformats.org/officeDocument/2006/relationships/image" Target="../media/image24.jpe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png"/><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pn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9.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image" Target="../media/image33.jpeg"/><Relationship Id="rId1" Type="http://schemas.openxmlformats.org/officeDocument/2006/relationships/image" Target="../media/image32.jpe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7.jpeg"/><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34.jpe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png"/><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image" Target="../media/image38.jpe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png"/><Relationship Id="rId3" Type="http://schemas.openxmlformats.org/officeDocument/2006/relationships/image" Target="../media/image41.png"/><Relationship Id="rId2" Type="http://schemas.microsoft.com/office/2007/relationships/media" Target="file:///F:\&#27146;&#36229;\&#31105;&#27602;&#35838;&#20214;\&#27602;&#21697;&#30340;&#21361;&#23475;_&#26631;&#28165;%2000_00_33-.wmv" TargetMode="External"/><Relationship Id="rId1" Type="http://schemas.openxmlformats.org/officeDocument/2006/relationships/video" Target="file:///F:\&#27146;&#36229;\&#31105;&#27602;&#35838;&#20214;\&#27602;&#21697;&#30340;&#21361;&#23475;_&#26631;&#28165;%2000_00_33-.wmv" TargetMode="Externa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42.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image" Target="../media/image44.jpeg"/><Relationship Id="rId1" Type="http://schemas.openxmlformats.org/officeDocument/2006/relationships/image" Target="../media/image43.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45.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image" Target="../media/image47.jpeg"/><Relationship Id="rId1" Type="http://schemas.openxmlformats.org/officeDocument/2006/relationships/image" Target="../media/image46.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image" Target="../media/image40.jpeg"/><Relationship Id="rId1" Type="http://schemas.openxmlformats.org/officeDocument/2006/relationships/image" Target="../media/image48.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image" Target="../media/image50.jpeg"/><Relationship Id="rId1" Type="http://schemas.openxmlformats.org/officeDocument/2006/relationships/image" Target="../media/image49.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image" Target="../media/image10.jpe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1.jpeg"/><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62.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4.pn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image" Target="../media/image16.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png"/><Relationship Id="rId2" Type="http://schemas.openxmlformats.org/officeDocument/2006/relationships/image" Target="../media/image18.jpeg"/><Relationship Id="rId1"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3830955" y="-635"/>
            <a:ext cx="1066165" cy="908685"/>
          </a:xfrm>
          <a:prstGeom prst="rect">
            <a:avLst/>
          </a:prstGeom>
        </p:spPr>
      </p:pic>
      <p:pic>
        <p:nvPicPr>
          <p:cNvPr id="5" name="图片 4" descr="图片1.jpg"/>
          <p:cNvPicPr>
            <a:picLocks noChangeAspect="1"/>
          </p:cNvPicPr>
          <p:nvPr/>
        </p:nvPicPr>
        <p:blipFill>
          <a:blip r:embed="rId2" cstate="print"/>
          <a:stretch>
            <a:fillRect/>
          </a:stretch>
        </p:blipFill>
        <p:spPr>
          <a:xfrm>
            <a:off x="20443" y="-635"/>
            <a:ext cx="9139943" cy="6858000"/>
          </a:xfrm>
          <a:prstGeom prst="rect">
            <a:avLst/>
          </a:prstGeom>
        </p:spPr>
      </p:pic>
      <p:sp>
        <p:nvSpPr>
          <p:cNvPr id="3" name="标题 2"/>
          <p:cNvSpPr>
            <a:spLocks noGrp="1"/>
          </p:cNvSpPr>
          <p:nvPr>
            <p:ph type="ctrTitle"/>
          </p:nvPr>
        </p:nvSpPr>
        <p:spPr>
          <a:xfrm>
            <a:off x="683568" y="1052736"/>
            <a:ext cx="8460432" cy="2918459"/>
          </a:xfrm>
        </p:spPr>
        <p:txBody>
          <a:bodyPr>
            <a:noAutofit/>
            <a:scene3d>
              <a:camera prst="orthographicFront"/>
              <a:lightRig rig="threePt" dir="t"/>
            </a:scene3d>
          </a:bodyPr>
          <a:lstStyle/>
          <a:p>
            <a:pPr eaLnBrk="1" fontAlgn="auto" hangingPunct="1">
              <a:defRPr/>
            </a:pPr>
            <a:r>
              <a:rPr lang="zh-CN" altLang="en-US" sz="10000" b="1" dirty="0">
                <a:solidFill>
                  <a:srgbClr val="00CC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rPr>
              <a:t>珍 爱 生 命    </a:t>
            </a:r>
            <a:br>
              <a:rPr lang="zh-CN" altLang="en-US" sz="10000" b="1" dirty="0">
                <a:solidFill>
                  <a:srgbClr val="00CC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rPr>
            </a:br>
            <a:r>
              <a:rPr lang="zh-CN" altLang="en-US" sz="10000" b="1" dirty="0">
                <a:solidFill>
                  <a:srgbClr val="00CC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rPr>
              <a:t>拒 绝 毒 品</a:t>
            </a:r>
            <a:endParaRPr lang="zh-CN" altLang="en-US" sz="10000" b="1" noProof="1">
              <a:solidFill>
                <a:srgbClr val="00CC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endParaRPr>
          </a:p>
        </p:txBody>
      </p:sp>
      <p:sp>
        <p:nvSpPr>
          <p:cNvPr id="9219" name="TextBox 4"/>
          <p:cNvSpPr txBox="1">
            <a:spLocks noChangeArrowheads="1"/>
          </p:cNvSpPr>
          <p:nvPr/>
        </p:nvSpPr>
        <p:spPr bwMode="auto">
          <a:xfrm>
            <a:off x="2411413" y="4868863"/>
            <a:ext cx="4537075" cy="373062"/>
          </a:xfrm>
          <a:prstGeom prst="rect">
            <a:avLst/>
          </a:prstGeom>
          <a:noFill/>
          <a:ln w="9525">
            <a:noFill/>
            <a:miter lim="800000"/>
          </a:ln>
        </p:spPr>
        <p:txBody>
          <a:bodyPr>
            <a:spAutoFit/>
          </a:bodyPr>
          <a:lstStyle/>
          <a:p>
            <a:pPr>
              <a:lnSpc>
                <a:spcPct val="130000"/>
              </a:lnSpc>
            </a:pPr>
            <a:endParaRPr lang="zh-CN" altLang="en-US" sz="1400">
              <a:ea typeface="微软雅黑" panose="020B0503020204020204" pitchFamily="34" charset="-122"/>
            </a:endParaRPr>
          </a:p>
        </p:txBody>
      </p:sp>
      <p:sp>
        <p:nvSpPr>
          <p:cNvPr id="2" name="文本框 1"/>
          <p:cNvSpPr txBox="1"/>
          <p:nvPr/>
        </p:nvSpPr>
        <p:spPr>
          <a:xfrm>
            <a:off x="683260" y="6157595"/>
            <a:ext cx="7814310" cy="583565"/>
          </a:xfrm>
          <a:prstGeom prst="rect">
            <a:avLst/>
          </a:prstGeom>
          <a:noFill/>
        </p:spPr>
        <p:txBody>
          <a:bodyPr wrap="square" rtlCol="0">
            <a:spAutoFit/>
          </a:bodyPr>
          <a:p>
            <a:r>
              <a:rPr lang="zh-CN" altLang="en-US" sz="3200" b="1">
                <a:latin typeface="华文楷体" panose="02010600040101010101" charset="-122"/>
                <a:ea typeface="华文楷体" panose="02010600040101010101" charset="-122"/>
                <a:cs typeface="华文楷体" panose="02010600040101010101" charset="-122"/>
              </a:rPr>
              <a:t>荆州市公安县章田寺乡中心学校 吕建芳</a:t>
            </a:r>
            <a:endParaRPr lang="zh-CN" altLang="en-US" sz="3200" b="1">
              <a:latin typeface="华文楷体" panose="02010600040101010101" charset="-122"/>
              <a:ea typeface="华文楷体" panose="02010600040101010101" charset="-122"/>
              <a:cs typeface="华文楷体" panose="02010600040101010101"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Rectangle 9"/>
          <p:cNvSpPr>
            <a:spLocks noGrp="1" noChangeArrowheads="1"/>
          </p:cNvSpPr>
          <p:nvPr>
            <p:ph type="title"/>
          </p:nvPr>
        </p:nvSpPr>
        <p:spPr>
          <a:xfrm>
            <a:off x="395288" y="620713"/>
            <a:ext cx="4030662" cy="719137"/>
          </a:xfrm>
        </p:spPr>
        <p:txBody>
          <a:bodyPr/>
          <a:lstStyle/>
          <a:p>
            <a:pPr eaLnBrk="1" hangingPunct="1"/>
            <a:r>
              <a:rPr lang="zh-CN" altLang="en-US" sz="3600" smtClean="0">
                <a:solidFill>
                  <a:srgbClr val="FF0000"/>
                </a:solidFill>
                <a:latin typeface="隶书" panose="02010509060101010101" pitchFamily="49" charset="-122"/>
                <a:ea typeface="隶书" panose="02010509060101010101" pitchFamily="49" charset="-122"/>
              </a:rPr>
              <a:t>传统类毒品</a:t>
            </a:r>
            <a:endParaRPr lang="zh-CN" altLang="en-US" sz="3600" smtClean="0">
              <a:solidFill>
                <a:srgbClr val="FF0000"/>
              </a:solidFill>
              <a:latin typeface="隶书" panose="02010509060101010101" pitchFamily="49" charset="-122"/>
              <a:ea typeface="隶书" panose="02010509060101010101" pitchFamily="49" charset="-122"/>
            </a:endParaRPr>
          </a:p>
        </p:txBody>
      </p:sp>
      <p:sp>
        <p:nvSpPr>
          <p:cNvPr id="18434" name="Rectangle 2"/>
          <p:cNvSpPr>
            <a:spLocks noGrp="1" noChangeArrowheads="1"/>
          </p:cNvSpPr>
          <p:nvPr>
            <p:ph type="body" sz="half" idx="2"/>
          </p:nvPr>
        </p:nvSpPr>
        <p:spPr>
          <a:xfrm>
            <a:off x="3851275" y="908050"/>
            <a:ext cx="3079750" cy="601663"/>
          </a:xfrm>
        </p:spPr>
        <p:txBody>
          <a:bodyPr/>
          <a:lstStyle/>
          <a:p>
            <a:pPr eaLnBrk="1" hangingPunct="1">
              <a:buFontTx/>
              <a:buNone/>
            </a:pPr>
            <a:r>
              <a:rPr lang="zh-CN" altLang="en-US" sz="3200" smtClean="0">
                <a:latin typeface="黑体" panose="02010609060101010101" pitchFamily="49" charset="-122"/>
              </a:rPr>
              <a:t>大麻</a:t>
            </a:r>
            <a:endParaRPr lang="zh-CN" altLang="en-US" sz="3200" smtClean="0">
              <a:latin typeface="黑体" panose="02010609060101010101" pitchFamily="49" charset="-122"/>
            </a:endParaRPr>
          </a:p>
        </p:txBody>
      </p:sp>
      <p:pic>
        <p:nvPicPr>
          <p:cNvPr id="18435" name="Picture 5" descr="0028"/>
          <p:cNvPicPr>
            <a:picLocks noChangeAspect="1" noChangeArrowheads="1"/>
          </p:cNvPicPr>
          <p:nvPr/>
        </p:nvPicPr>
        <p:blipFill>
          <a:blip r:embed="rId1" cstate="print"/>
          <a:srcRect/>
          <a:stretch>
            <a:fillRect/>
          </a:stretch>
        </p:blipFill>
        <p:spPr bwMode="auto">
          <a:xfrm>
            <a:off x="4859338" y="1628775"/>
            <a:ext cx="4103687" cy="4895850"/>
          </a:xfrm>
          <a:prstGeom prst="rect">
            <a:avLst/>
          </a:prstGeom>
          <a:noFill/>
          <a:ln w="9525">
            <a:noFill/>
            <a:miter lim="800000"/>
            <a:headEnd/>
            <a:tailEnd/>
          </a:ln>
        </p:spPr>
      </p:pic>
      <p:pic>
        <p:nvPicPr>
          <p:cNvPr id="18436" name="Picture 7" descr="040628照片 010"/>
          <p:cNvPicPr>
            <a:picLocks noChangeAspect="1" noChangeArrowheads="1"/>
          </p:cNvPicPr>
          <p:nvPr/>
        </p:nvPicPr>
        <p:blipFill>
          <a:blip r:embed="rId2" cstate="print"/>
          <a:srcRect/>
          <a:stretch>
            <a:fillRect/>
          </a:stretch>
        </p:blipFill>
        <p:spPr bwMode="auto">
          <a:xfrm>
            <a:off x="0" y="4552950"/>
            <a:ext cx="4356100" cy="2305050"/>
          </a:xfrm>
          <a:prstGeom prst="rect">
            <a:avLst/>
          </a:prstGeom>
          <a:noFill/>
          <a:ln w="9525">
            <a:noFill/>
            <a:miter lim="800000"/>
            <a:headEnd/>
            <a:tailEnd/>
          </a:ln>
        </p:spPr>
      </p:pic>
      <p:pic>
        <p:nvPicPr>
          <p:cNvPr id="18438" name="Picture 8" descr="C:\Users\Administrator\Desktop\u=4239912836,2167193958&amp;fm=21&amp;gp=0.jpg"/>
          <p:cNvPicPr>
            <a:picLocks noChangeAspect="1" noChangeArrowheads="1"/>
          </p:cNvPicPr>
          <p:nvPr/>
        </p:nvPicPr>
        <p:blipFill>
          <a:blip r:embed="rId3" cstate="print"/>
          <a:srcRect/>
          <a:stretch>
            <a:fillRect/>
          </a:stretch>
        </p:blipFill>
        <p:spPr bwMode="auto">
          <a:xfrm>
            <a:off x="0" y="1628775"/>
            <a:ext cx="4286250" cy="2857500"/>
          </a:xfrm>
          <a:prstGeom prst="rect">
            <a:avLst/>
          </a:prstGeom>
          <a:noFill/>
          <a:ln w="9525">
            <a:noFill/>
            <a:miter lim="800000"/>
            <a:headEnd/>
            <a:tailEnd/>
          </a:ln>
        </p:spPr>
      </p:pic>
      <p:pic>
        <p:nvPicPr>
          <p:cNvPr id="5" name="图片 4"/>
          <p:cNvPicPr>
            <a:picLocks noChangeAspect="1"/>
          </p:cNvPicPr>
          <p:nvPr/>
        </p:nvPicPr>
        <p:blipFill>
          <a:blip r:embed="rId4"/>
          <a:stretch>
            <a:fillRect/>
          </a:stretch>
        </p:blipFill>
        <p:spPr>
          <a:xfrm>
            <a:off x="3830955" y="-635"/>
            <a:ext cx="1066165" cy="908685"/>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p:cNvSpPr>
          <p:nvPr>
            <p:ph type="title"/>
          </p:nvPr>
        </p:nvSpPr>
        <p:spPr>
          <a:xfrm>
            <a:off x="395536" y="980728"/>
            <a:ext cx="7918450" cy="771525"/>
          </a:xfrm>
        </p:spPr>
        <p:txBody>
          <a:bodyPr/>
          <a:lstStyle/>
          <a:p>
            <a:r>
              <a:rPr lang="zh-CN" altLang="en-US" sz="3200" dirty="0" smtClean="0">
                <a:solidFill>
                  <a:schemeClr val="tx1"/>
                </a:solidFill>
                <a:latin typeface="Arial" panose="020B0604020202020204" pitchFamily="34" charset="0"/>
              </a:rPr>
              <a:t>杜冷丁</a:t>
            </a:r>
            <a:endParaRPr lang="zh-CN" altLang="en-US" sz="3200" dirty="0" smtClean="0">
              <a:solidFill>
                <a:schemeClr val="tx1"/>
              </a:solidFill>
              <a:latin typeface="Arial" panose="020B0604020202020204" pitchFamily="34" charset="0"/>
            </a:endParaRPr>
          </a:p>
        </p:txBody>
      </p:sp>
      <p:sp>
        <p:nvSpPr>
          <p:cNvPr id="5" name="Rectangle 9"/>
          <p:cNvSpPr txBox="1">
            <a:spLocks noChangeArrowheads="1"/>
          </p:cNvSpPr>
          <p:nvPr/>
        </p:nvSpPr>
        <p:spPr bwMode="auto">
          <a:xfrm>
            <a:off x="395288" y="620713"/>
            <a:ext cx="4030662" cy="719137"/>
          </a:xfrm>
          <a:prstGeom prst="rect">
            <a:avLst/>
          </a:prstGeom>
          <a:noFill/>
          <a:ln w="9525">
            <a:noFill/>
            <a:miter lim="800000"/>
          </a:ln>
        </p:spPr>
        <p:txBody>
          <a:bodyPr anchor="b"/>
          <a:lstStyle/>
          <a:p>
            <a:pPr defTabSz="685800" eaLnBrk="1" hangingPunct="1">
              <a:lnSpc>
                <a:spcPct val="90000"/>
              </a:lnSpc>
              <a:defRPr/>
            </a:pPr>
            <a:r>
              <a:rPr lang="zh-CN" altLang="en-US" sz="3600" b="1" dirty="0">
                <a:solidFill>
                  <a:srgbClr val="FF0000"/>
                </a:solidFill>
                <a:latin typeface="隶书" panose="02010509060101010101" pitchFamily="49" charset="-122"/>
                <a:ea typeface="隶书" panose="02010509060101010101" pitchFamily="49" charset="-122"/>
                <a:cs typeface="+mj-cs"/>
              </a:rPr>
              <a:t>传统类毒品</a:t>
            </a:r>
            <a:endParaRPr lang="zh-CN" altLang="en-US" sz="3600" b="1" dirty="0">
              <a:solidFill>
                <a:srgbClr val="FF0000"/>
              </a:solidFill>
              <a:latin typeface="隶书" panose="02010509060101010101" pitchFamily="49" charset="-122"/>
              <a:ea typeface="隶书" panose="02010509060101010101" pitchFamily="49" charset="-122"/>
              <a:cs typeface="+mj-cs"/>
            </a:endParaRPr>
          </a:p>
        </p:txBody>
      </p:sp>
      <p:pic>
        <p:nvPicPr>
          <p:cNvPr id="19460" name="图片 5" descr="timg (4).jpg"/>
          <p:cNvPicPr>
            <a:picLocks noChangeAspect="1"/>
          </p:cNvPicPr>
          <p:nvPr/>
        </p:nvPicPr>
        <p:blipFill>
          <a:blip r:embed="rId1" cstate="print"/>
          <a:srcRect/>
          <a:stretch>
            <a:fillRect/>
          </a:stretch>
        </p:blipFill>
        <p:spPr bwMode="auto">
          <a:xfrm>
            <a:off x="0" y="2205038"/>
            <a:ext cx="4427538" cy="4319587"/>
          </a:xfrm>
          <a:prstGeom prst="rect">
            <a:avLst/>
          </a:prstGeom>
          <a:noFill/>
          <a:ln w="9525">
            <a:noFill/>
            <a:miter lim="800000"/>
            <a:headEnd/>
            <a:tailEnd/>
          </a:ln>
        </p:spPr>
      </p:pic>
      <p:pic>
        <p:nvPicPr>
          <p:cNvPr id="19461" name="图片 7" descr="timg (2).jpg"/>
          <p:cNvPicPr>
            <a:picLocks noChangeAspect="1"/>
          </p:cNvPicPr>
          <p:nvPr/>
        </p:nvPicPr>
        <p:blipFill>
          <a:blip r:embed="rId2" cstate="print"/>
          <a:srcRect/>
          <a:stretch>
            <a:fillRect/>
          </a:stretch>
        </p:blipFill>
        <p:spPr bwMode="auto">
          <a:xfrm>
            <a:off x="4500563" y="2205038"/>
            <a:ext cx="4392612" cy="4319587"/>
          </a:xfrm>
          <a:prstGeom prst="rect">
            <a:avLst/>
          </a:prstGeom>
          <a:noFill/>
          <a:ln w="9525">
            <a:noFill/>
            <a:miter lim="800000"/>
            <a:headEnd/>
            <a:tailEnd/>
          </a:ln>
        </p:spPr>
      </p:pic>
      <p:pic>
        <p:nvPicPr>
          <p:cNvPr id="2" name="图片 1"/>
          <p:cNvPicPr>
            <a:picLocks noChangeAspect="1"/>
          </p:cNvPicPr>
          <p:nvPr/>
        </p:nvPicPr>
        <p:blipFill>
          <a:blip r:embed="rId3"/>
          <a:stretch>
            <a:fillRect/>
          </a:stretch>
        </p:blipFill>
        <p:spPr>
          <a:xfrm>
            <a:off x="3830955" y="-635"/>
            <a:ext cx="1066165" cy="90868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80528" y="692696"/>
            <a:ext cx="3780482" cy="765175"/>
          </a:xfrm>
        </p:spPr>
        <p:txBody>
          <a:bodyPr/>
          <a:lstStyle/>
          <a:p>
            <a:pPr eaLnBrk="1" hangingPunct="1"/>
            <a:r>
              <a:rPr lang="zh-CN" altLang="en-US" sz="3600" dirty="0" smtClean="0">
                <a:solidFill>
                  <a:srgbClr val="FF0000"/>
                </a:solidFill>
                <a:latin typeface="隶书" panose="02010509060101010101" pitchFamily="49" charset="-122"/>
                <a:ea typeface="隶书" panose="02010509060101010101" pitchFamily="49" charset="-122"/>
              </a:rPr>
              <a:t>新型类毒品</a:t>
            </a:r>
            <a:endParaRPr lang="zh-CN" altLang="en-US" sz="3600" dirty="0" smtClean="0">
              <a:solidFill>
                <a:srgbClr val="FF0000"/>
              </a:solidFill>
              <a:latin typeface="隶书" panose="02010509060101010101" pitchFamily="49" charset="-122"/>
              <a:ea typeface="隶书" panose="02010509060101010101" pitchFamily="49" charset="-122"/>
            </a:endParaRPr>
          </a:p>
        </p:txBody>
      </p:sp>
      <p:sp>
        <p:nvSpPr>
          <p:cNvPr id="450563" name="Rectangle 3"/>
          <p:cNvSpPr>
            <a:spLocks noGrp="1" noChangeArrowheads="1"/>
          </p:cNvSpPr>
          <p:nvPr>
            <p:ph idx="1"/>
          </p:nvPr>
        </p:nvSpPr>
        <p:spPr>
          <a:xfrm>
            <a:off x="323527" y="1268761"/>
            <a:ext cx="7699697" cy="4322414"/>
          </a:xfrm>
        </p:spPr>
        <p:txBody>
          <a:bodyPr/>
          <a:lstStyle/>
          <a:p>
            <a:pPr eaLnBrk="1" hangingPunct="1">
              <a:lnSpc>
                <a:spcPct val="90000"/>
              </a:lnSpc>
              <a:buNone/>
              <a:defRPr/>
            </a:pPr>
            <a:r>
              <a:rPr lang="en-US" altLang="zh-CN" sz="3600" dirty="0" smtClean="0">
                <a:latin typeface="仿宋" panose="02010609060101010101" pitchFamily="49" charset="-122"/>
                <a:ea typeface="仿宋" panose="02010609060101010101" pitchFamily="49" charset="-122"/>
              </a:rPr>
              <a:t>               </a:t>
            </a:r>
            <a:r>
              <a:rPr lang="zh-CN" altLang="en-US" sz="3600" b="1" dirty="0" smtClean="0">
                <a:solidFill>
                  <a:schemeClr val="tx2"/>
                </a:solidFill>
                <a:effectLst>
                  <a:outerShdw blurRad="38100" dist="38100" dir="2700000" algn="tl">
                    <a:srgbClr val="000000"/>
                  </a:outerShdw>
                </a:effectLst>
                <a:latin typeface="隶书" panose="02010509060101010101" pitchFamily="49" charset="-122"/>
                <a:ea typeface="隶书" panose="02010509060101010101" pitchFamily="49" charset="-122"/>
              </a:rPr>
              <a:t>冰毒</a:t>
            </a:r>
            <a:endParaRPr lang="en-US" altLang="zh-CN" sz="3600" b="1" dirty="0" smtClean="0">
              <a:solidFill>
                <a:schemeClr val="tx2"/>
              </a:solidFill>
              <a:effectLst>
                <a:outerShdw blurRad="38100" dist="38100" dir="2700000" algn="tl">
                  <a:srgbClr val="000000"/>
                </a:outerShdw>
              </a:effectLst>
              <a:latin typeface="隶书" panose="02010509060101010101" pitchFamily="49" charset="-122"/>
              <a:ea typeface="隶书" panose="02010509060101010101" pitchFamily="49" charset="-122"/>
            </a:endParaRPr>
          </a:p>
          <a:p>
            <a:pPr eaLnBrk="1" hangingPunct="1">
              <a:lnSpc>
                <a:spcPct val="90000"/>
              </a:lnSpc>
              <a:buNone/>
              <a:defRPr/>
            </a:pPr>
            <a:r>
              <a:rPr lang="en-US" altLang="zh-CN" sz="4400" b="1" dirty="0" smtClean="0">
                <a:solidFill>
                  <a:schemeClr val="tx2"/>
                </a:solidFill>
                <a:effectLst>
                  <a:outerShdw blurRad="38100" dist="38100" dir="2700000" algn="tl">
                    <a:srgbClr val="000000"/>
                  </a:outerShdw>
                </a:effectLst>
                <a:latin typeface="仿宋" panose="02010609060101010101" pitchFamily="49" charset="-122"/>
                <a:ea typeface="隶书" panose="02010509060101010101" pitchFamily="49" charset="-122"/>
              </a:rPr>
              <a:t>  </a:t>
            </a:r>
            <a:r>
              <a:rPr lang="zh-CN" altLang="en-US" sz="2800" b="1" dirty="0" smtClean="0">
                <a:latin typeface="仿宋" panose="02010609060101010101" pitchFamily="49" charset="-122"/>
                <a:ea typeface="仿宋" panose="02010609060101010101" pitchFamily="49" charset="-122"/>
              </a:rPr>
              <a:t>通用名称：甲基苯丙胺</a:t>
            </a:r>
            <a:endParaRPr lang="zh-CN" altLang="en-US" sz="2800" dirty="0" smtClean="0">
              <a:latin typeface="隶书" panose="02010509060101010101" pitchFamily="49" charset="-122"/>
              <a:ea typeface="隶书" panose="02010509060101010101" pitchFamily="49" charset="-122"/>
            </a:endParaRPr>
          </a:p>
          <a:p>
            <a:pPr eaLnBrk="1" hangingPunct="1">
              <a:lnSpc>
                <a:spcPct val="90000"/>
              </a:lnSpc>
              <a:buFont typeface="Wingdings" panose="05000000000000000000" pitchFamily="2" charset="2"/>
              <a:buNone/>
              <a:defRPr/>
            </a:pPr>
            <a:r>
              <a:rPr lang="zh-CN" altLang="en-US" dirty="0" smtClean="0">
                <a:latin typeface="仿宋" panose="02010609060101010101" pitchFamily="49" charset="-122"/>
                <a:ea typeface="仿宋" panose="02010609060101010101" pitchFamily="49" charset="-122"/>
              </a:rPr>
              <a:t>  </a:t>
            </a:r>
            <a:endParaRPr lang="zh-CN" altLang="en-US" b="1" dirty="0" smtClean="0">
              <a:latin typeface="仿宋" panose="02010609060101010101" pitchFamily="49" charset="-122"/>
              <a:ea typeface="仿宋" panose="02010609060101010101" pitchFamily="49" charset="-122"/>
            </a:endParaRPr>
          </a:p>
          <a:p>
            <a:pPr eaLnBrk="1" hangingPunct="1">
              <a:lnSpc>
                <a:spcPct val="90000"/>
              </a:lnSpc>
              <a:buFont typeface="Wingdings" panose="05000000000000000000" pitchFamily="2" charset="2"/>
              <a:buNone/>
              <a:defRPr/>
            </a:pPr>
            <a:r>
              <a:rPr lang="zh-CN" altLang="en-US" b="1" dirty="0" smtClean="0">
                <a:latin typeface="仿宋" panose="02010609060101010101" pitchFamily="49" charset="-122"/>
                <a:ea typeface="仿宋" panose="02010609060101010101" pitchFamily="49" charset="-122"/>
              </a:rPr>
              <a:t>  </a:t>
            </a:r>
            <a:endParaRPr lang="zh-CN" altLang="en-US" b="1" dirty="0" smtClean="0">
              <a:latin typeface="仿宋" panose="02010609060101010101" pitchFamily="49" charset="-122"/>
              <a:ea typeface="仿宋" panose="02010609060101010101" pitchFamily="49" charset="-122"/>
            </a:endParaRPr>
          </a:p>
        </p:txBody>
      </p:sp>
      <p:pic>
        <p:nvPicPr>
          <p:cNvPr id="20484" name="Picture 4" descr="冰毒"/>
          <p:cNvPicPr>
            <a:picLocks noChangeAspect="1" noChangeArrowheads="1"/>
          </p:cNvPicPr>
          <p:nvPr/>
        </p:nvPicPr>
        <p:blipFill>
          <a:blip r:embed="rId1" cstate="print"/>
          <a:srcRect/>
          <a:stretch>
            <a:fillRect/>
          </a:stretch>
        </p:blipFill>
        <p:spPr bwMode="auto">
          <a:xfrm>
            <a:off x="5219700" y="1773238"/>
            <a:ext cx="3924300" cy="2436812"/>
          </a:xfrm>
          <a:prstGeom prst="rect">
            <a:avLst/>
          </a:prstGeom>
          <a:noFill/>
          <a:ln w="9525">
            <a:noFill/>
            <a:miter lim="800000"/>
            <a:headEnd/>
            <a:tailEnd/>
          </a:ln>
        </p:spPr>
      </p:pic>
      <p:pic>
        <p:nvPicPr>
          <p:cNvPr id="20485" name="Picture 5" descr="11"/>
          <p:cNvPicPr>
            <a:picLocks noChangeAspect="1" noChangeArrowheads="1"/>
          </p:cNvPicPr>
          <p:nvPr/>
        </p:nvPicPr>
        <p:blipFill>
          <a:blip r:embed="rId2" cstate="print"/>
          <a:srcRect/>
          <a:stretch>
            <a:fillRect/>
          </a:stretch>
        </p:blipFill>
        <p:spPr bwMode="auto">
          <a:xfrm>
            <a:off x="8243888" y="5957888"/>
            <a:ext cx="719137" cy="719137"/>
          </a:xfrm>
          <a:prstGeom prst="rect">
            <a:avLst/>
          </a:prstGeom>
          <a:noFill/>
          <a:ln w="9525">
            <a:noFill/>
            <a:miter lim="800000"/>
            <a:headEnd/>
            <a:tailEnd/>
          </a:ln>
        </p:spPr>
      </p:pic>
      <p:pic>
        <p:nvPicPr>
          <p:cNvPr id="20486" name="图片 4" descr="20300439213381133428963918272"/>
          <p:cNvPicPr>
            <a:picLocks noChangeAspect="1" noChangeArrowheads="1"/>
          </p:cNvPicPr>
          <p:nvPr/>
        </p:nvPicPr>
        <p:blipFill>
          <a:blip r:embed="rId3" cstate="print"/>
          <a:srcRect/>
          <a:stretch>
            <a:fillRect/>
          </a:stretch>
        </p:blipFill>
        <p:spPr bwMode="auto">
          <a:xfrm>
            <a:off x="5229225" y="4292600"/>
            <a:ext cx="3914775" cy="2381250"/>
          </a:xfrm>
          <a:prstGeom prst="rect">
            <a:avLst/>
          </a:prstGeom>
          <a:noFill/>
          <a:ln w="9525">
            <a:noFill/>
            <a:miter lim="800000"/>
            <a:headEnd/>
            <a:tailEnd/>
          </a:ln>
        </p:spPr>
      </p:pic>
      <p:pic>
        <p:nvPicPr>
          <p:cNvPr id="20487" name="图片 8" descr="timg (3).jpg"/>
          <p:cNvPicPr>
            <a:picLocks noChangeAspect="1"/>
          </p:cNvPicPr>
          <p:nvPr/>
        </p:nvPicPr>
        <p:blipFill>
          <a:blip r:embed="rId4" cstate="print"/>
          <a:srcRect/>
          <a:stretch>
            <a:fillRect/>
          </a:stretch>
        </p:blipFill>
        <p:spPr bwMode="auto">
          <a:xfrm>
            <a:off x="395288" y="2997200"/>
            <a:ext cx="4608512" cy="3179763"/>
          </a:xfrm>
          <a:prstGeom prst="rect">
            <a:avLst/>
          </a:prstGeom>
          <a:noFill/>
          <a:ln w="9525">
            <a:noFill/>
            <a:miter lim="800000"/>
            <a:headEnd/>
            <a:tailEnd/>
          </a:ln>
        </p:spPr>
      </p:pic>
      <p:pic>
        <p:nvPicPr>
          <p:cNvPr id="5" name="图片 4"/>
          <p:cNvPicPr>
            <a:picLocks noChangeAspect="1"/>
          </p:cNvPicPr>
          <p:nvPr/>
        </p:nvPicPr>
        <p:blipFill>
          <a:blip r:embed="rId5"/>
          <a:stretch>
            <a:fillRect/>
          </a:stretch>
        </p:blipFill>
        <p:spPr>
          <a:xfrm>
            <a:off x="3830955" y="-635"/>
            <a:ext cx="1066165" cy="908685"/>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未标题-1 拷贝"/>
          <p:cNvPicPr>
            <a:picLocks noChangeAspect="1" noChangeArrowheads="1"/>
          </p:cNvPicPr>
          <p:nvPr/>
        </p:nvPicPr>
        <p:blipFill>
          <a:blip r:embed="rId1" cstate="print"/>
          <a:srcRect/>
          <a:stretch>
            <a:fillRect/>
          </a:stretch>
        </p:blipFill>
        <p:spPr bwMode="auto">
          <a:xfrm>
            <a:off x="4500563" y="3500438"/>
            <a:ext cx="5103812" cy="3968750"/>
          </a:xfrm>
          <a:prstGeom prst="rect">
            <a:avLst/>
          </a:prstGeom>
          <a:noFill/>
          <a:ln w="9525">
            <a:noFill/>
            <a:miter lim="800000"/>
            <a:headEnd/>
            <a:tailEnd/>
          </a:ln>
        </p:spPr>
      </p:pic>
      <p:sp>
        <p:nvSpPr>
          <p:cNvPr id="6" name="Rectangle 2"/>
          <p:cNvSpPr txBox="1">
            <a:spLocks noChangeArrowheads="1"/>
          </p:cNvSpPr>
          <p:nvPr/>
        </p:nvSpPr>
        <p:spPr bwMode="auto">
          <a:xfrm>
            <a:off x="468313" y="765175"/>
            <a:ext cx="4500562" cy="765175"/>
          </a:xfrm>
          <a:prstGeom prst="rect">
            <a:avLst/>
          </a:prstGeom>
          <a:noFill/>
          <a:ln w="9525">
            <a:noFill/>
            <a:miter lim="800000"/>
          </a:ln>
        </p:spPr>
        <p:txBody>
          <a:bodyPr>
            <a:normAutofit/>
          </a:bodyPr>
          <a:lstStyle/>
          <a:p>
            <a:pPr defTabSz="685800" eaLnBrk="1" hangingPunct="1">
              <a:lnSpc>
                <a:spcPct val="90000"/>
              </a:lnSpc>
              <a:defRPr/>
            </a:pPr>
            <a:r>
              <a:rPr lang="zh-CN" altLang="en-US" sz="3600" dirty="0">
                <a:solidFill>
                  <a:srgbClr val="FF0000"/>
                </a:solidFill>
                <a:latin typeface="隶书" panose="02010509060101010101" pitchFamily="49" charset="-122"/>
                <a:ea typeface="隶书" panose="02010509060101010101" pitchFamily="49" charset="-122"/>
                <a:cs typeface="+mj-cs"/>
              </a:rPr>
              <a:t>新型类毒品</a:t>
            </a:r>
            <a:endParaRPr lang="zh-CN" altLang="en-US" sz="3600" dirty="0">
              <a:solidFill>
                <a:srgbClr val="FF0000"/>
              </a:solidFill>
              <a:latin typeface="隶书" panose="02010509060101010101" pitchFamily="49" charset="-122"/>
              <a:ea typeface="隶书" panose="02010509060101010101" pitchFamily="49" charset="-122"/>
              <a:cs typeface="+mj-cs"/>
            </a:endParaRPr>
          </a:p>
        </p:txBody>
      </p:sp>
      <p:sp>
        <p:nvSpPr>
          <p:cNvPr id="17414" name="标题 6"/>
          <p:cNvSpPr>
            <a:spLocks noGrp="1"/>
          </p:cNvSpPr>
          <p:nvPr>
            <p:ph type="title"/>
          </p:nvPr>
        </p:nvSpPr>
        <p:spPr>
          <a:xfrm>
            <a:off x="468313" y="1268413"/>
            <a:ext cx="7000875" cy="584200"/>
          </a:xfrm>
        </p:spPr>
        <p:txBody>
          <a:bodyPr>
            <a:noAutofit/>
          </a:bodyPr>
          <a:lstStyle/>
          <a:p>
            <a:pPr>
              <a:defRPr/>
            </a:pPr>
            <a:r>
              <a:rPr lang="zh-CN" altLang="en-US" sz="3600" dirty="0" smtClean="0">
                <a:solidFill>
                  <a:schemeClr val="tx1"/>
                </a:solidFill>
                <a:latin typeface="+mj-ea"/>
                <a:ea typeface="+mj-ea"/>
              </a:rPr>
              <a:t>      麻古</a:t>
            </a:r>
            <a:endParaRPr lang="zh-CN" altLang="en-US" sz="3600" dirty="0" smtClean="0">
              <a:solidFill>
                <a:schemeClr val="tx1"/>
              </a:solidFill>
              <a:latin typeface="+mj-ea"/>
              <a:ea typeface="+mj-ea"/>
            </a:endParaRPr>
          </a:p>
        </p:txBody>
      </p:sp>
      <p:pic>
        <p:nvPicPr>
          <p:cNvPr id="21509" name="图片 9" descr="timg (2).jpg"/>
          <p:cNvPicPr>
            <a:picLocks noChangeAspect="1"/>
          </p:cNvPicPr>
          <p:nvPr/>
        </p:nvPicPr>
        <p:blipFill>
          <a:blip r:embed="rId2" cstate="print"/>
          <a:srcRect/>
          <a:stretch>
            <a:fillRect/>
          </a:stretch>
        </p:blipFill>
        <p:spPr bwMode="auto">
          <a:xfrm>
            <a:off x="5364163" y="1700213"/>
            <a:ext cx="3689350" cy="1922462"/>
          </a:xfrm>
          <a:prstGeom prst="rect">
            <a:avLst/>
          </a:prstGeom>
          <a:noFill/>
          <a:ln w="9525">
            <a:noFill/>
            <a:miter lim="800000"/>
            <a:headEnd/>
            <a:tailEnd/>
          </a:ln>
        </p:spPr>
      </p:pic>
      <p:pic>
        <p:nvPicPr>
          <p:cNvPr id="21510" name="图片 10" descr="timg (1).jpg"/>
          <p:cNvPicPr>
            <a:picLocks noChangeAspect="1"/>
          </p:cNvPicPr>
          <p:nvPr/>
        </p:nvPicPr>
        <p:blipFill>
          <a:blip r:embed="rId3" cstate="print"/>
          <a:srcRect/>
          <a:stretch>
            <a:fillRect/>
          </a:stretch>
        </p:blipFill>
        <p:spPr bwMode="auto">
          <a:xfrm>
            <a:off x="265113" y="2636838"/>
            <a:ext cx="4667250" cy="3671887"/>
          </a:xfrm>
          <a:prstGeom prst="rect">
            <a:avLst/>
          </a:prstGeom>
          <a:noFill/>
          <a:ln w="9525">
            <a:noFill/>
            <a:miter lim="800000"/>
            <a:headEnd/>
            <a:tailEnd/>
          </a:ln>
        </p:spPr>
      </p:pic>
      <p:pic>
        <p:nvPicPr>
          <p:cNvPr id="5" name="图片 4"/>
          <p:cNvPicPr>
            <a:picLocks noChangeAspect="1"/>
          </p:cNvPicPr>
          <p:nvPr/>
        </p:nvPicPr>
        <p:blipFill>
          <a:blip r:embed="rId4"/>
          <a:stretch>
            <a:fillRect/>
          </a:stretch>
        </p:blipFill>
        <p:spPr>
          <a:xfrm>
            <a:off x="3830955" y="-635"/>
            <a:ext cx="1066165" cy="908685"/>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1986" name="Rectangle 2"/>
          <p:cNvSpPr>
            <a:spLocks noGrp="1" noChangeArrowheads="1"/>
          </p:cNvSpPr>
          <p:nvPr>
            <p:ph type="title"/>
          </p:nvPr>
        </p:nvSpPr>
        <p:spPr>
          <a:xfrm>
            <a:off x="971600" y="1196752"/>
            <a:ext cx="7002463" cy="581025"/>
          </a:xfrm>
        </p:spPr>
        <p:txBody>
          <a:bodyPr>
            <a:noAutofit/>
          </a:bodyPr>
          <a:lstStyle/>
          <a:p>
            <a:pPr eaLnBrk="1" hangingPunct="1">
              <a:defRPr/>
            </a:pPr>
            <a:r>
              <a:rPr lang="zh-CN" altLang="en-US" sz="3600" b="1" dirty="0" smtClean="0">
                <a:solidFill>
                  <a:schemeClr val="tx1"/>
                </a:solidFill>
                <a:latin typeface="+mn-ea"/>
                <a:ea typeface="+mn-ea"/>
              </a:rPr>
              <a:t>摇 头 丸</a:t>
            </a:r>
            <a:endParaRPr lang="zh-CN" altLang="en-US" sz="3600" b="1" dirty="0" smtClean="0">
              <a:solidFill>
                <a:schemeClr val="tx1"/>
              </a:solidFill>
              <a:latin typeface="+mn-ea"/>
              <a:ea typeface="+mn-ea"/>
            </a:endParaRPr>
          </a:p>
        </p:txBody>
      </p:sp>
      <p:pic>
        <p:nvPicPr>
          <p:cNvPr id="22531" name="图片 4" descr="13666083_524350"/>
          <p:cNvPicPr>
            <a:picLocks noChangeAspect="1" noChangeArrowheads="1"/>
          </p:cNvPicPr>
          <p:nvPr/>
        </p:nvPicPr>
        <p:blipFill>
          <a:blip r:embed="rId1" cstate="print"/>
          <a:srcRect/>
          <a:stretch>
            <a:fillRect/>
          </a:stretch>
        </p:blipFill>
        <p:spPr bwMode="auto">
          <a:xfrm>
            <a:off x="250825" y="4467225"/>
            <a:ext cx="4070350" cy="2390775"/>
          </a:xfrm>
          <a:prstGeom prst="rect">
            <a:avLst/>
          </a:prstGeom>
          <a:noFill/>
          <a:ln w="9525">
            <a:noFill/>
            <a:miter lim="800000"/>
            <a:headEnd/>
            <a:tailEnd/>
          </a:ln>
        </p:spPr>
      </p:pic>
      <p:pic>
        <p:nvPicPr>
          <p:cNvPr id="22532" name="图片 5" descr="3958120_225025828756_2"/>
          <p:cNvPicPr>
            <a:picLocks noChangeAspect="1" noChangeArrowheads="1"/>
          </p:cNvPicPr>
          <p:nvPr/>
        </p:nvPicPr>
        <p:blipFill>
          <a:blip r:embed="rId2" cstate="print"/>
          <a:srcRect/>
          <a:stretch>
            <a:fillRect/>
          </a:stretch>
        </p:blipFill>
        <p:spPr bwMode="auto">
          <a:xfrm>
            <a:off x="4716463" y="4508500"/>
            <a:ext cx="4064000" cy="2349500"/>
          </a:xfrm>
          <a:prstGeom prst="rect">
            <a:avLst/>
          </a:prstGeom>
          <a:noFill/>
          <a:ln w="9525">
            <a:noFill/>
            <a:miter lim="800000"/>
            <a:headEnd/>
            <a:tailEnd/>
          </a:ln>
        </p:spPr>
      </p:pic>
      <p:sp>
        <p:nvSpPr>
          <p:cNvPr id="10" name="Rectangle 2"/>
          <p:cNvSpPr txBox="1">
            <a:spLocks noChangeArrowheads="1"/>
          </p:cNvSpPr>
          <p:nvPr/>
        </p:nvSpPr>
        <p:spPr bwMode="auto">
          <a:xfrm>
            <a:off x="395288" y="765175"/>
            <a:ext cx="4500562" cy="765175"/>
          </a:xfrm>
          <a:prstGeom prst="rect">
            <a:avLst/>
          </a:prstGeom>
          <a:noFill/>
          <a:ln w="9525">
            <a:noFill/>
            <a:miter lim="800000"/>
          </a:ln>
        </p:spPr>
        <p:txBody>
          <a:bodyPr>
            <a:normAutofit/>
          </a:bodyPr>
          <a:lstStyle/>
          <a:p>
            <a:pPr defTabSz="685800" eaLnBrk="1" hangingPunct="1">
              <a:lnSpc>
                <a:spcPct val="90000"/>
              </a:lnSpc>
              <a:defRPr/>
            </a:pPr>
            <a:r>
              <a:rPr lang="zh-CN" altLang="en-US" sz="3600" dirty="0">
                <a:solidFill>
                  <a:srgbClr val="FF0000"/>
                </a:solidFill>
                <a:latin typeface="隶书" panose="02010509060101010101" pitchFamily="49" charset="-122"/>
                <a:ea typeface="隶书" panose="02010509060101010101" pitchFamily="49" charset="-122"/>
                <a:cs typeface="+mj-cs"/>
              </a:rPr>
              <a:t>新型类毒品</a:t>
            </a:r>
            <a:endParaRPr lang="zh-CN" altLang="en-US" sz="3600" dirty="0">
              <a:solidFill>
                <a:srgbClr val="FF0000"/>
              </a:solidFill>
              <a:latin typeface="隶书" panose="02010509060101010101" pitchFamily="49" charset="-122"/>
              <a:ea typeface="隶书" panose="02010509060101010101" pitchFamily="49" charset="-122"/>
              <a:cs typeface="+mj-cs"/>
            </a:endParaRPr>
          </a:p>
        </p:txBody>
      </p:sp>
      <p:pic>
        <p:nvPicPr>
          <p:cNvPr id="22534" name="图片 8" descr="timg (4).jpg"/>
          <p:cNvPicPr>
            <a:picLocks noChangeAspect="1"/>
          </p:cNvPicPr>
          <p:nvPr/>
        </p:nvPicPr>
        <p:blipFill>
          <a:blip r:embed="rId3" cstate="print"/>
          <a:srcRect/>
          <a:stretch>
            <a:fillRect/>
          </a:stretch>
        </p:blipFill>
        <p:spPr bwMode="auto">
          <a:xfrm>
            <a:off x="1547813" y="1773238"/>
            <a:ext cx="6048375" cy="2743200"/>
          </a:xfrm>
          <a:prstGeom prst="rect">
            <a:avLst/>
          </a:prstGeom>
          <a:noFill/>
          <a:ln w="9525">
            <a:noFill/>
            <a:miter lim="800000"/>
            <a:headEnd/>
            <a:tailEnd/>
          </a:ln>
        </p:spPr>
      </p:pic>
      <p:pic>
        <p:nvPicPr>
          <p:cNvPr id="5" name="图片 4"/>
          <p:cNvPicPr>
            <a:picLocks noChangeAspect="1"/>
          </p:cNvPicPr>
          <p:nvPr/>
        </p:nvPicPr>
        <p:blipFill>
          <a:blip r:embed="rId4"/>
          <a:stretch>
            <a:fillRect/>
          </a:stretch>
        </p:blipFill>
        <p:spPr>
          <a:xfrm>
            <a:off x="3830955" y="-635"/>
            <a:ext cx="1066165" cy="9086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81986"/>
                                        </p:tgtEl>
                                        <p:attrNameLst>
                                          <p:attrName>style.visibility</p:attrName>
                                        </p:attrNameLst>
                                      </p:cBhvr>
                                      <p:to>
                                        <p:strVal val="visible"/>
                                      </p:to>
                                    </p:set>
                                    <p:animEffect transition="in" filter="blinds(horizontal)">
                                      <p:cBhvr>
                                        <p:cTn id="7" dur="500"/>
                                        <p:tgtEl>
                                          <p:spTgt spid="68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198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3" name="Rectangle 3"/>
          <p:cNvSpPr>
            <a:spLocks noGrp="1" noChangeArrowheads="1"/>
          </p:cNvSpPr>
          <p:nvPr>
            <p:ph idx="1"/>
          </p:nvPr>
        </p:nvSpPr>
        <p:spPr>
          <a:xfrm>
            <a:off x="250825" y="1341438"/>
            <a:ext cx="7118350" cy="792162"/>
          </a:xfrm>
        </p:spPr>
        <p:txBody>
          <a:bodyPr>
            <a:normAutofit fontScale="90000" lnSpcReduction="10000"/>
          </a:bodyPr>
          <a:lstStyle/>
          <a:p>
            <a:pPr eaLnBrk="1" hangingPunct="1">
              <a:lnSpc>
                <a:spcPct val="90000"/>
              </a:lnSpc>
              <a:buFont typeface="Wingdings" panose="05000000000000000000" pitchFamily="2" charset="2"/>
              <a:buNone/>
              <a:defRPr/>
            </a:pPr>
            <a:r>
              <a:rPr lang="en-US" altLang="zh-CN" sz="5400" dirty="0" smtClean="0">
                <a:ea typeface="黑体" panose="02010609060101010101" pitchFamily="49" charset="-122"/>
              </a:rPr>
              <a:t>             </a:t>
            </a:r>
            <a:r>
              <a:rPr lang="en-US" altLang="zh-CN" sz="3600" b="1" dirty="0" smtClean="0">
                <a:solidFill>
                  <a:schemeClr val="tx2"/>
                </a:solidFill>
                <a:effectLst>
                  <a:outerShdw blurRad="38100" dist="38100" dir="2700000" algn="tl">
                    <a:srgbClr val="000000"/>
                  </a:outerShdw>
                </a:effectLst>
                <a:latin typeface="隶书" panose="02010509060101010101" pitchFamily="49" charset="-122"/>
                <a:ea typeface="隶书" panose="02010509060101010101" pitchFamily="49" charset="-122"/>
              </a:rPr>
              <a:t>K</a:t>
            </a:r>
            <a:r>
              <a:rPr lang="zh-CN" altLang="en-US" sz="3600" b="1" dirty="0" smtClean="0">
                <a:solidFill>
                  <a:schemeClr val="tx2"/>
                </a:solidFill>
                <a:effectLst>
                  <a:outerShdw blurRad="38100" dist="38100" dir="2700000" algn="tl">
                    <a:srgbClr val="000000"/>
                  </a:outerShdw>
                </a:effectLst>
                <a:latin typeface="隶书" panose="02010509060101010101" pitchFamily="49" charset="-122"/>
                <a:ea typeface="隶书" panose="02010509060101010101" pitchFamily="49" charset="-122"/>
              </a:rPr>
              <a:t>粉</a:t>
            </a:r>
            <a:r>
              <a:rPr lang="zh-CN" altLang="en-US" sz="3200" b="1" dirty="0" smtClean="0">
                <a:latin typeface="楷体" panose="02010609060101010101" pitchFamily="49" charset="-122"/>
                <a:ea typeface="楷体" panose="02010609060101010101" pitchFamily="49" charset="-122"/>
              </a:rPr>
              <a:t>通用名称：氯胺酮</a:t>
            </a:r>
            <a:endParaRPr lang="zh-CN" altLang="en-US" sz="3200" b="1" dirty="0" smtClean="0">
              <a:latin typeface="楷体" panose="02010609060101010101" pitchFamily="49" charset="-122"/>
              <a:ea typeface="楷体" panose="02010609060101010101" pitchFamily="49" charset="-122"/>
            </a:endParaRPr>
          </a:p>
        </p:txBody>
      </p:sp>
      <p:pic>
        <p:nvPicPr>
          <p:cNvPr id="23555" name="图片 5" descr="u=3936299333,2293055414&amp;fm=26&amp;gp=0.jpg"/>
          <p:cNvPicPr>
            <a:picLocks noChangeAspect="1"/>
          </p:cNvPicPr>
          <p:nvPr/>
        </p:nvPicPr>
        <p:blipFill>
          <a:blip r:embed="rId1" cstate="print"/>
          <a:srcRect/>
          <a:stretch>
            <a:fillRect/>
          </a:stretch>
        </p:blipFill>
        <p:spPr bwMode="auto">
          <a:xfrm>
            <a:off x="4421188" y="3284538"/>
            <a:ext cx="4722812" cy="2784475"/>
          </a:xfrm>
          <a:prstGeom prst="rect">
            <a:avLst/>
          </a:prstGeom>
          <a:noFill/>
          <a:ln w="9525">
            <a:noFill/>
            <a:miter lim="800000"/>
            <a:headEnd/>
            <a:tailEnd/>
          </a:ln>
        </p:spPr>
      </p:pic>
      <p:pic>
        <p:nvPicPr>
          <p:cNvPr id="23556" name="图片 6" descr="timg.jpg"/>
          <p:cNvPicPr>
            <a:picLocks noChangeAspect="1"/>
          </p:cNvPicPr>
          <p:nvPr/>
        </p:nvPicPr>
        <p:blipFill>
          <a:blip r:embed="rId2" cstate="print"/>
          <a:srcRect/>
          <a:stretch>
            <a:fillRect/>
          </a:stretch>
        </p:blipFill>
        <p:spPr bwMode="auto">
          <a:xfrm>
            <a:off x="0" y="3284538"/>
            <a:ext cx="4324350" cy="2735262"/>
          </a:xfrm>
          <a:prstGeom prst="rect">
            <a:avLst/>
          </a:prstGeom>
          <a:noFill/>
          <a:ln w="9525">
            <a:noFill/>
            <a:miter lim="800000"/>
            <a:headEnd/>
            <a:tailEnd/>
          </a:ln>
        </p:spPr>
      </p:pic>
      <p:sp>
        <p:nvSpPr>
          <p:cNvPr id="7" name="Rectangle 2"/>
          <p:cNvSpPr txBox="1">
            <a:spLocks noChangeArrowheads="1"/>
          </p:cNvSpPr>
          <p:nvPr/>
        </p:nvSpPr>
        <p:spPr bwMode="auto">
          <a:xfrm>
            <a:off x="468313" y="765175"/>
            <a:ext cx="4500562" cy="765175"/>
          </a:xfrm>
          <a:prstGeom prst="rect">
            <a:avLst/>
          </a:prstGeom>
          <a:noFill/>
          <a:ln w="9525">
            <a:noFill/>
            <a:miter lim="800000"/>
          </a:ln>
        </p:spPr>
        <p:txBody>
          <a:bodyPr>
            <a:normAutofit/>
          </a:bodyPr>
          <a:lstStyle/>
          <a:p>
            <a:pPr defTabSz="685800" eaLnBrk="1" hangingPunct="1">
              <a:lnSpc>
                <a:spcPct val="90000"/>
              </a:lnSpc>
              <a:defRPr/>
            </a:pPr>
            <a:r>
              <a:rPr lang="zh-CN" altLang="en-US" sz="3600" dirty="0">
                <a:solidFill>
                  <a:srgbClr val="FF0000"/>
                </a:solidFill>
                <a:latin typeface="隶书" panose="02010509060101010101" pitchFamily="49" charset="-122"/>
                <a:ea typeface="隶书" panose="02010509060101010101" pitchFamily="49" charset="-122"/>
                <a:cs typeface="+mj-cs"/>
              </a:rPr>
              <a:t>新型类毒品</a:t>
            </a:r>
            <a:endParaRPr lang="zh-CN" altLang="en-US" sz="3600" dirty="0">
              <a:solidFill>
                <a:srgbClr val="FF0000"/>
              </a:solidFill>
              <a:latin typeface="隶书" panose="02010509060101010101" pitchFamily="49" charset="-122"/>
              <a:ea typeface="隶书" panose="02010509060101010101" pitchFamily="49" charset="-122"/>
              <a:cs typeface="+mj-cs"/>
            </a:endParaRPr>
          </a:p>
        </p:txBody>
      </p:sp>
      <p:pic>
        <p:nvPicPr>
          <p:cNvPr id="5" name="图片 4"/>
          <p:cNvPicPr>
            <a:picLocks noChangeAspect="1"/>
          </p:cNvPicPr>
          <p:nvPr/>
        </p:nvPicPr>
        <p:blipFill>
          <a:blip r:embed="rId3"/>
          <a:stretch>
            <a:fillRect/>
          </a:stretch>
        </p:blipFill>
        <p:spPr>
          <a:xfrm>
            <a:off x="3830955" y="-635"/>
            <a:ext cx="1066165" cy="908685"/>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2339975" y="1052513"/>
            <a:ext cx="5040313" cy="623887"/>
          </a:xfrm>
        </p:spPr>
        <p:txBody>
          <a:bodyPr>
            <a:normAutofit fontScale="90000"/>
          </a:bodyPr>
          <a:lstStyle/>
          <a:p>
            <a:pPr eaLnBrk="1" hangingPunct="1">
              <a:defRPr/>
            </a:pPr>
            <a:r>
              <a:rPr lang="zh-CN" altLang="en-US" dirty="0" smtClean="0">
                <a:solidFill>
                  <a:schemeClr val="tx1"/>
                </a:solidFill>
                <a:latin typeface="+mn-ea"/>
                <a:ea typeface="+mn-ea"/>
              </a:rPr>
              <a:t>合成毒品</a:t>
            </a:r>
            <a:r>
              <a:rPr lang="en-US" altLang="zh-CN" dirty="0" smtClean="0">
                <a:solidFill>
                  <a:schemeClr val="tx1"/>
                </a:solidFill>
                <a:latin typeface="+mn-ea"/>
                <a:ea typeface="+mn-ea"/>
              </a:rPr>
              <a:t>—“</a:t>
            </a:r>
            <a:r>
              <a:rPr lang="zh-CN" altLang="en-US" dirty="0" smtClean="0">
                <a:solidFill>
                  <a:schemeClr val="tx1"/>
                </a:solidFill>
                <a:latin typeface="+mn-ea"/>
                <a:ea typeface="+mn-ea"/>
              </a:rPr>
              <a:t>神仙水”</a:t>
            </a:r>
            <a:endParaRPr lang="zh-CN" altLang="en-US" dirty="0" smtClean="0">
              <a:solidFill>
                <a:schemeClr val="tx1"/>
              </a:solidFill>
              <a:latin typeface="+mn-ea"/>
              <a:ea typeface="+mn-ea"/>
            </a:endParaRPr>
          </a:p>
        </p:txBody>
      </p:sp>
      <p:pic>
        <p:nvPicPr>
          <p:cNvPr id="24579" name="Picture 4" descr="DSC_0005 拷贝"/>
          <p:cNvPicPr>
            <a:picLocks noChangeAspect="1" noChangeArrowheads="1"/>
          </p:cNvPicPr>
          <p:nvPr/>
        </p:nvPicPr>
        <p:blipFill>
          <a:blip r:embed="rId1" cstate="print"/>
          <a:srcRect/>
          <a:stretch>
            <a:fillRect/>
          </a:stretch>
        </p:blipFill>
        <p:spPr bwMode="auto">
          <a:xfrm>
            <a:off x="0" y="4206875"/>
            <a:ext cx="3995738" cy="2651125"/>
          </a:xfrm>
          <a:prstGeom prst="rect">
            <a:avLst/>
          </a:prstGeom>
          <a:noFill/>
          <a:ln w="9525">
            <a:noFill/>
            <a:miter lim="800000"/>
            <a:headEnd/>
            <a:tailEnd/>
          </a:ln>
        </p:spPr>
      </p:pic>
      <p:pic>
        <p:nvPicPr>
          <p:cNvPr id="24580" name="Picture 6" descr="C:\Users\Administrator\Desktop\毒品样本照片 017.JPG"/>
          <p:cNvPicPr>
            <a:picLocks noChangeAspect="1" noChangeArrowheads="1"/>
          </p:cNvPicPr>
          <p:nvPr/>
        </p:nvPicPr>
        <p:blipFill>
          <a:blip r:embed="rId2" cstate="print"/>
          <a:srcRect/>
          <a:stretch>
            <a:fillRect/>
          </a:stretch>
        </p:blipFill>
        <p:spPr bwMode="auto">
          <a:xfrm>
            <a:off x="4787900" y="4221163"/>
            <a:ext cx="4356100" cy="2636837"/>
          </a:xfrm>
          <a:prstGeom prst="rect">
            <a:avLst/>
          </a:prstGeom>
          <a:noFill/>
          <a:ln w="9525">
            <a:noFill/>
            <a:miter lim="800000"/>
            <a:headEnd/>
            <a:tailEnd/>
          </a:ln>
        </p:spPr>
      </p:pic>
      <p:sp>
        <p:nvSpPr>
          <p:cNvPr id="7" name="Rectangle 2"/>
          <p:cNvSpPr txBox="1">
            <a:spLocks noChangeArrowheads="1"/>
          </p:cNvSpPr>
          <p:nvPr/>
        </p:nvSpPr>
        <p:spPr bwMode="auto">
          <a:xfrm>
            <a:off x="323850" y="692150"/>
            <a:ext cx="4500563" cy="765175"/>
          </a:xfrm>
          <a:prstGeom prst="rect">
            <a:avLst/>
          </a:prstGeom>
          <a:noFill/>
          <a:ln w="9525">
            <a:noFill/>
            <a:miter lim="800000"/>
          </a:ln>
        </p:spPr>
        <p:txBody>
          <a:bodyPr>
            <a:normAutofit/>
          </a:bodyPr>
          <a:lstStyle/>
          <a:p>
            <a:pPr defTabSz="685800" eaLnBrk="1" hangingPunct="1">
              <a:lnSpc>
                <a:spcPct val="90000"/>
              </a:lnSpc>
              <a:defRPr/>
            </a:pPr>
            <a:r>
              <a:rPr lang="zh-CN" altLang="en-US" sz="3600" dirty="0">
                <a:solidFill>
                  <a:srgbClr val="FF0000"/>
                </a:solidFill>
                <a:latin typeface="隶书" panose="02010509060101010101" pitchFamily="49" charset="-122"/>
                <a:ea typeface="隶书" panose="02010509060101010101" pitchFamily="49" charset="-122"/>
                <a:cs typeface="+mj-cs"/>
              </a:rPr>
              <a:t>新型类毒品</a:t>
            </a:r>
            <a:endParaRPr lang="zh-CN" altLang="en-US" sz="3600" dirty="0">
              <a:solidFill>
                <a:srgbClr val="FF0000"/>
              </a:solidFill>
              <a:latin typeface="隶书" panose="02010509060101010101" pitchFamily="49" charset="-122"/>
              <a:ea typeface="隶书" panose="02010509060101010101" pitchFamily="49" charset="-122"/>
              <a:cs typeface="+mj-cs"/>
            </a:endParaRPr>
          </a:p>
        </p:txBody>
      </p:sp>
      <p:pic>
        <p:nvPicPr>
          <p:cNvPr id="24582" name="图片 8" descr="timg (3).jpg"/>
          <p:cNvPicPr>
            <a:picLocks noChangeAspect="1"/>
          </p:cNvPicPr>
          <p:nvPr/>
        </p:nvPicPr>
        <p:blipFill>
          <a:blip r:embed="rId3" cstate="print"/>
          <a:srcRect/>
          <a:stretch>
            <a:fillRect/>
          </a:stretch>
        </p:blipFill>
        <p:spPr bwMode="auto">
          <a:xfrm>
            <a:off x="4787900" y="1700213"/>
            <a:ext cx="4356100" cy="2376487"/>
          </a:xfrm>
          <a:prstGeom prst="rect">
            <a:avLst/>
          </a:prstGeom>
          <a:noFill/>
          <a:ln w="9525">
            <a:noFill/>
            <a:miter lim="800000"/>
            <a:headEnd/>
            <a:tailEnd/>
          </a:ln>
        </p:spPr>
      </p:pic>
      <p:pic>
        <p:nvPicPr>
          <p:cNvPr id="24583" name="图片 9" descr="timg.jpg"/>
          <p:cNvPicPr>
            <a:picLocks noChangeAspect="1"/>
          </p:cNvPicPr>
          <p:nvPr/>
        </p:nvPicPr>
        <p:blipFill>
          <a:blip r:embed="rId4" cstate="print"/>
          <a:srcRect/>
          <a:stretch>
            <a:fillRect/>
          </a:stretch>
        </p:blipFill>
        <p:spPr bwMode="auto">
          <a:xfrm>
            <a:off x="0" y="1700213"/>
            <a:ext cx="3995738" cy="2376487"/>
          </a:xfrm>
          <a:prstGeom prst="rect">
            <a:avLst/>
          </a:prstGeom>
          <a:noFill/>
          <a:ln w="9525">
            <a:noFill/>
            <a:miter lim="800000"/>
            <a:headEnd/>
            <a:tailEnd/>
          </a:ln>
        </p:spPr>
      </p:pic>
      <p:pic>
        <p:nvPicPr>
          <p:cNvPr id="5" name="图片 4"/>
          <p:cNvPicPr>
            <a:picLocks noChangeAspect="1"/>
          </p:cNvPicPr>
          <p:nvPr/>
        </p:nvPicPr>
        <p:blipFill>
          <a:blip r:embed="rId5"/>
          <a:stretch>
            <a:fillRect/>
          </a:stretch>
        </p:blipFill>
        <p:spPr>
          <a:xfrm>
            <a:off x="3830955" y="-635"/>
            <a:ext cx="1066165" cy="908685"/>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3" name="内容占位符 4" descr="20160704230849689.jpg"/>
          <p:cNvPicPr>
            <a:picLocks noGrp="1" noChangeAspect="1"/>
          </p:cNvPicPr>
          <p:nvPr>
            <p:ph idx="1"/>
          </p:nvPr>
        </p:nvPicPr>
        <p:blipFill>
          <a:blip r:embed="rId1" cstate="print"/>
          <a:srcRect/>
          <a:stretch>
            <a:fillRect/>
          </a:stretch>
        </p:blipFill>
        <p:spPr>
          <a:xfrm>
            <a:off x="0" y="4887913"/>
            <a:ext cx="2627313" cy="1970087"/>
          </a:xfrm>
        </p:spPr>
      </p:pic>
      <p:pic>
        <p:nvPicPr>
          <p:cNvPr id="25605" name="图片 5" descr="2cc0003ea5943193f68.jpg"/>
          <p:cNvPicPr>
            <a:picLocks noChangeAspect="1"/>
          </p:cNvPicPr>
          <p:nvPr/>
        </p:nvPicPr>
        <p:blipFill>
          <a:blip r:embed="rId2" cstate="print"/>
          <a:srcRect/>
          <a:stretch>
            <a:fillRect/>
          </a:stretch>
        </p:blipFill>
        <p:spPr bwMode="auto">
          <a:xfrm>
            <a:off x="2627313" y="4724400"/>
            <a:ext cx="3313112" cy="2133600"/>
          </a:xfrm>
          <a:prstGeom prst="rect">
            <a:avLst/>
          </a:prstGeom>
          <a:noFill/>
          <a:ln w="9525">
            <a:noFill/>
            <a:miter lim="800000"/>
            <a:headEnd/>
            <a:tailEnd/>
          </a:ln>
        </p:spPr>
      </p:pic>
      <p:pic>
        <p:nvPicPr>
          <p:cNvPr id="25606" name="Picture 3" descr="吸毒社会危害画2"/>
          <p:cNvPicPr>
            <a:picLocks noChangeAspect="1" noChangeArrowheads="1"/>
          </p:cNvPicPr>
          <p:nvPr/>
        </p:nvPicPr>
        <p:blipFill>
          <a:blip r:embed="rId3" cstate="print"/>
          <a:srcRect/>
          <a:stretch>
            <a:fillRect/>
          </a:stretch>
        </p:blipFill>
        <p:spPr bwMode="auto">
          <a:xfrm>
            <a:off x="5957888" y="4724400"/>
            <a:ext cx="3186112" cy="1989138"/>
          </a:xfrm>
          <a:prstGeom prst="rect">
            <a:avLst/>
          </a:prstGeom>
          <a:noFill/>
          <a:ln w="9525">
            <a:noFill/>
            <a:miter lim="800000"/>
            <a:headEnd/>
            <a:tailEnd/>
          </a:ln>
        </p:spPr>
      </p:pic>
      <p:sp>
        <p:nvSpPr>
          <p:cNvPr id="7" name="前凸带形 6"/>
          <p:cNvSpPr/>
          <p:nvPr/>
        </p:nvSpPr>
        <p:spPr bwMode="auto">
          <a:xfrm>
            <a:off x="2339975" y="3355975"/>
            <a:ext cx="4464050" cy="769938"/>
          </a:xfrm>
          <a:prstGeom prst="ribbon">
            <a:avLst>
              <a:gd name="adj1" fmla="val 8617"/>
              <a:gd name="adj2" fmla="val 68617"/>
            </a:avLst>
          </a:prstGeom>
          <a:solidFill>
            <a:schemeClr val="accent1">
              <a:lumMod val="40000"/>
              <a:lumOff val="60000"/>
            </a:schemeClr>
          </a:solidFill>
          <a:ln w="9525">
            <a:noFill/>
            <a:miter lim="800000"/>
          </a:ln>
        </p:spPr>
        <p:txBody>
          <a:bodyPr anchor="ctr">
            <a:spAutoFit/>
          </a:bodyPr>
          <a:lstStyle/>
          <a:p>
            <a:pPr algn="ctr">
              <a:defRPr/>
            </a:pPr>
            <a:r>
              <a:rPr lang="zh-CN" altLang="en-US" sz="4000" dirty="0">
                <a:solidFill>
                  <a:srgbClr val="0070C0"/>
                </a:solidFill>
                <a:latin typeface="黑体" panose="02010609060101010101" pitchFamily="49" charset="-122"/>
              </a:rPr>
              <a:t>毒品的危害</a:t>
            </a:r>
            <a:endParaRPr lang="zh-CN" altLang="en-US" sz="4000" dirty="0">
              <a:solidFill>
                <a:srgbClr val="0070C0"/>
              </a:solidFill>
              <a:latin typeface="黑体" panose="02010609060101010101" pitchFamily="49" charset="-122"/>
            </a:endParaRPr>
          </a:p>
        </p:txBody>
      </p:sp>
      <p:sp>
        <p:nvSpPr>
          <p:cNvPr id="8" name="棱台 7"/>
          <p:cNvSpPr/>
          <p:nvPr/>
        </p:nvSpPr>
        <p:spPr bwMode="auto">
          <a:xfrm>
            <a:off x="2699792" y="908720"/>
            <a:ext cx="3528392" cy="2160032"/>
          </a:xfrm>
          <a:prstGeom prst="bevel">
            <a:avLst>
              <a:gd name="adj" fmla="val 16776"/>
            </a:avLst>
          </a:prstGeom>
          <a:solidFill>
            <a:schemeClr val="accent2">
              <a:lumMod val="60000"/>
              <a:lumOff val="40000"/>
            </a:schemeClr>
          </a:solidFill>
          <a:ln w="9525">
            <a:noFill/>
            <a:miter lim="800000"/>
          </a:ln>
        </p:spPr>
        <p:txBody>
          <a:bodyPr anchor="ctr">
            <a:spAutoFit/>
          </a:bodyPr>
          <a:lstStyle/>
          <a:p>
            <a:pPr algn="ctr">
              <a:defRPr/>
            </a:pPr>
            <a:r>
              <a:rPr lang="zh-CN" altLang="en-US" sz="6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危害篇</a:t>
            </a:r>
            <a:endParaRPr lang="zh-CN" altLang="en-US" sz="60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algn="ctr">
              <a:defRPr/>
            </a:pPr>
            <a:endParaRPr lang="zh-CN" altLang="en-US" sz="2800" dirty="0">
              <a:solidFill>
                <a:srgbClr val="FF0000"/>
              </a:solidFill>
              <a:latin typeface="黑体" panose="02010609060101010101" pitchFamily="49" charset="-122"/>
            </a:endParaRPr>
          </a:p>
        </p:txBody>
      </p:sp>
      <p:pic>
        <p:nvPicPr>
          <p:cNvPr id="5" name="图片 4"/>
          <p:cNvPicPr>
            <a:picLocks noChangeAspect="1"/>
          </p:cNvPicPr>
          <p:nvPr/>
        </p:nvPicPr>
        <p:blipFill>
          <a:blip r:embed="rId4"/>
          <a:stretch>
            <a:fillRect/>
          </a:stretch>
        </p:blipFill>
        <p:spPr>
          <a:xfrm>
            <a:off x="3830955" y="-635"/>
            <a:ext cx="1066165" cy="908685"/>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毒品的危害_标清 00_00_33-.wmv">
            <a:hlinkClick r:id="" action="ppaction://media"/>
          </p:cNvPr>
          <p:cNvPicPr>
            <a:picLocks noGrp="1" noRot="1" noChangeAspect="1"/>
          </p:cNvPicPr>
          <p:nvPr>
            <p:ph idx="1"/>
            <a:videoFile r:link="rId1"/>
            <p:extLst>
              <p:ext uri="{DAA4B4D4-6D71-4841-9C94-3DE7FCFB9230}">
                <p14:media xmlns:p14="http://schemas.microsoft.com/office/powerpoint/2010/main" r:link="rId2"/>
              </p:ext>
            </p:extLst>
          </p:nvPr>
        </p:nvPicPr>
        <p:blipFill>
          <a:blip r:embed="rId3" cstate="print"/>
          <a:stretch>
            <a:fillRect/>
          </a:stretch>
        </p:blipFill>
        <p:spPr>
          <a:xfrm>
            <a:off x="463550" y="1056005"/>
            <a:ext cx="8428355" cy="5603240"/>
          </a:xfrm>
          <a:prstGeom prst="rect">
            <a:avLst/>
          </a:prstGeom>
        </p:spPr>
      </p:pic>
      <p:pic>
        <p:nvPicPr>
          <p:cNvPr id="5" name="图片 4"/>
          <p:cNvPicPr>
            <a:picLocks noChangeAspect="1"/>
          </p:cNvPicPr>
          <p:nvPr/>
        </p:nvPicPr>
        <p:blipFill>
          <a:blip r:embed="rId4"/>
          <a:stretch>
            <a:fillRect/>
          </a:stretch>
        </p:blipFill>
        <p:spPr>
          <a:xfrm>
            <a:off x="3830955" y="-635"/>
            <a:ext cx="1066165" cy="908685"/>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772816"/>
            <a:ext cx="8208912" cy="1512168"/>
          </a:xfrm>
        </p:spPr>
        <p:txBody>
          <a:bodyPr>
            <a:normAutofit fontScale="90000"/>
          </a:bodyPr>
          <a:lstStyle/>
          <a:p>
            <a:pPr>
              <a:defRPr/>
            </a:pPr>
            <a:br>
              <a:rPr lang="en-US" altLang="zh-CN" dirty="0" smtClean="0"/>
            </a:br>
            <a:r>
              <a:rPr lang="zh-CN" altLang="en-US" dirty="0" smtClean="0"/>
              <a:t>同学们，通过这个视频，请说说    毒品对我们有什么样的危害呢？</a:t>
            </a:r>
            <a:br>
              <a:rPr lang="zh-CN" altLang="en-US" dirty="0" smtClean="0"/>
            </a:br>
            <a:endParaRPr lang="zh-CN" altLang="en-US" dirty="0"/>
          </a:p>
        </p:txBody>
      </p:sp>
      <p:pic>
        <p:nvPicPr>
          <p:cNvPr id="5" name="图片 4"/>
          <p:cNvPicPr>
            <a:picLocks noChangeAspect="1"/>
          </p:cNvPicPr>
          <p:nvPr/>
        </p:nvPicPr>
        <p:blipFill>
          <a:blip r:embed="rId1"/>
          <a:stretch>
            <a:fillRect/>
          </a:stretch>
        </p:blipFill>
        <p:spPr>
          <a:xfrm>
            <a:off x="3830955" y="-635"/>
            <a:ext cx="1066165" cy="90868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5" name="图片 4" descr="01300000329092124429899853541"/>
          <p:cNvPicPr>
            <a:picLocks noChangeAspect="1" noChangeArrowheads="1"/>
          </p:cNvPicPr>
          <p:nvPr/>
        </p:nvPicPr>
        <p:blipFill>
          <a:blip r:embed="rId1" cstate="print"/>
          <a:srcRect/>
          <a:stretch>
            <a:fillRect/>
          </a:stretch>
        </p:blipFill>
        <p:spPr bwMode="auto">
          <a:xfrm>
            <a:off x="0" y="4868863"/>
            <a:ext cx="2343150" cy="1989137"/>
          </a:xfrm>
          <a:prstGeom prst="rect">
            <a:avLst/>
          </a:prstGeom>
          <a:noFill/>
          <a:ln w="9525">
            <a:noFill/>
            <a:miter lim="800000"/>
            <a:headEnd/>
            <a:tailEnd/>
          </a:ln>
        </p:spPr>
      </p:pic>
      <p:pic>
        <p:nvPicPr>
          <p:cNvPr id="10246" name="图片 4" descr="20300439213381133428963918272"/>
          <p:cNvPicPr>
            <a:picLocks noChangeAspect="1" noChangeArrowheads="1"/>
          </p:cNvPicPr>
          <p:nvPr/>
        </p:nvPicPr>
        <p:blipFill>
          <a:blip r:embed="rId2" cstate="print"/>
          <a:srcRect/>
          <a:stretch>
            <a:fillRect/>
          </a:stretch>
        </p:blipFill>
        <p:spPr bwMode="auto">
          <a:xfrm>
            <a:off x="6948488" y="4868863"/>
            <a:ext cx="2195512" cy="1989137"/>
          </a:xfrm>
          <a:prstGeom prst="rect">
            <a:avLst/>
          </a:prstGeom>
          <a:noFill/>
          <a:ln w="9525">
            <a:noFill/>
            <a:miter lim="800000"/>
            <a:headEnd/>
            <a:tailEnd/>
          </a:ln>
        </p:spPr>
      </p:pic>
      <p:pic>
        <p:nvPicPr>
          <p:cNvPr id="10247" name="Picture 4" descr="040614dupin29"/>
          <p:cNvPicPr>
            <a:picLocks noChangeAspect="1" noChangeArrowheads="1"/>
          </p:cNvPicPr>
          <p:nvPr/>
        </p:nvPicPr>
        <p:blipFill>
          <a:blip r:embed="rId3" cstate="print"/>
          <a:srcRect/>
          <a:stretch>
            <a:fillRect/>
          </a:stretch>
        </p:blipFill>
        <p:spPr bwMode="auto">
          <a:xfrm>
            <a:off x="2339975" y="4868863"/>
            <a:ext cx="2160588" cy="1989137"/>
          </a:xfrm>
          <a:prstGeom prst="rect">
            <a:avLst/>
          </a:prstGeom>
          <a:noFill/>
          <a:ln w="9525">
            <a:noFill/>
            <a:miter lim="800000"/>
            <a:headEnd/>
            <a:tailEnd/>
          </a:ln>
        </p:spPr>
      </p:pic>
      <p:pic>
        <p:nvPicPr>
          <p:cNvPr id="10248" name="图片 4" descr="13666083_524350"/>
          <p:cNvPicPr>
            <a:picLocks noChangeAspect="1" noChangeArrowheads="1"/>
          </p:cNvPicPr>
          <p:nvPr/>
        </p:nvPicPr>
        <p:blipFill>
          <a:blip r:embed="rId4" cstate="print"/>
          <a:srcRect/>
          <a:stretch>
            <a:fillRect/>
          </a:stretch>
        </p:blipFill>
        <p:spPr bwMode="auto">
          <a:xfrm>
            <a:off x="4500563" y="4868863"/>
            <a:ext cx="2447925" cy="1989137"/>
          </a:xfrm>
          <a:prstGeom prst="rect">
            <a:avLst/>
          </a:prstGeom>
          <a:noFill/>
          <a:ln w="9525">
            <a:noFill/>
            <a:miter lim="800000"/>
            <a:headEnd/>
            <a:tailEnd/>
          </a:ln>
        </p:spPr>
      </p:pic>
      <p:sp>
        <p:nvSpPr>
          <p:cNvPr id="10" name="前凸带形 9"/>
          <p:cNvSpPr/>
          <p:nvPr/>
        </p:nvSpPr>
        <p:spPr bwMode="auto">
          <a:xfrm>
            <a:off x="2339975" y="3213100"/>
            <a:ext cx="4464050" cy="1057275"/>
          </a:xfrm>
          <a:prstGeom prst="ribbon">
            <a:avLst>
              <a:gd name="adj1" fmla="val 8617"/>
              <a:gd name="adj2" fmla="val 68617"/>
            </a:avLst>
          </a:prstGeom>
          <a:solidFill>
            <a:schemeClr val="accent1">
              <a:lumMod val="40000"/>
              <a:lumOff val="60000"/>
            </a:schemeClr>
          </a:solidFill>
          <a:ln w="9525">
            <a:noFill/>
            <a:miter lim="800000"/>
          </a:ln>
        </p:spPr>
        <p:txBody>
          <a:bodyPr anchor="ctr">
            <a:spAutoFit/>
          </a:bodyPr>
          <a:lstStyle/>
          <a:p>
            <a:pPr algn="ctr">
              <a:defRPr/>
            </a:pPr>
            <a:r>
              <a:rPr lang="zh-CN" altLang="en-US" sz="4000" dirty="0">
                <a:solidFill>
                  <a:srgbClr val="0070C0"/>
                </a:solidFill>
                <a:latin typeface="黑体" panose="02010609060101010101" pitchFamily="49" charset="-122"/>
              </a:rPr>
              <a:t>认识毒品</a:t>
            </a:r>
            <a:endParaRPr lang="zh-CN" altLang="en-US" sz="4000" dirty="0">
              <a:solidFill>
                <a:srgbClr val="0070C0"/>
              </a:solidFill>
              <a:latin typeface="黑体" panose="02010609060101010101" pitchFamily="49" charset="-122"/>
            </a:endParaRPr>
          </a:p>
        </p:txBody>
      </p:sp>
      <p:sp>
        <p:nvSpPr>
          <p:cNvPr id="11" name="棱台 10"/>
          <p:cNvSpPr/>
          <p:nvPr/>
        </p:nvSpPr>
        <p:spPr bwMode="auto">
          <a:xfrm>
            <a:off x="2699792" y="908720"/>
            <a:ext cx="3528392" cy="2160032"/>
          </a:xfrm>
          <a:prstGeom prst="bevel">
            <a:avLst>
              <a:gd name="adj" fmla="val 16776"/>
            </a:avLst>
          </a:prstGeom>
          <a:solidFill>
            <a:schemeClr val="accent2">
              <a:lumMod val="60000"/>
              <a:lumOff val="40000"/>
            </a:schemeClr>
          </a:solidFill>
          <a:ln w="9525">
            <a:noFill/>
            <a:miter lim="800000"/>
          </a:ln>
        </p:spPr>
        <p:txBody>
          <a:bodyPr anchor="ctr">
            <a:spAutoFit/>
          </a:bodyPr>
          <a:lstStyle/>
          <a:p>
            <a:pPr algn="ctr">
              <a:defRPr/>
            </a:pPr>
            <a:r>
              <a:rPr lang="zh-CN" altLang="en-US" sz="6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常识篇</a:t>
            </a:r>
            <a:endParaRPr lang="zh-CN" altLang="en-US" sz="60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algn="ctr">
              <a:defRPr/>
            </a:pPr>
            <a:endParaRPr lang="zh-CN" altLang="en-US" sz="2800" dirty="0">
              <a:solidFill>
                <a:srgbClr val="FF0000"/>
              </a:solidFill>
              <a:latin typeface="黑体" panose="02010609060101010101" pitchFamily="49" charset="-122"/>
            </a:endParaRPr>
          </a:p>
        </p:txBody>
      </p:sp>
      <p:pic>
        <p:nvPicPr>
          <p:cNvPr id="5" name="图片 4"/>
          <p:cNvPicPr>
            <a:picLocks noChangeAspect="1"/>
          </p:cNvPicPr>
          <p:nvPr/>
        </p:nvPicPr>
        <p:blipFill>
          <a:blip r:embed="rId5"/>
          <a:stretch>
            <a:fillRect/>
          </a:stretch>
        </p:blipFill>
        <p:spPr>
          <a:xfrm>
            <a:off x="3830955" y="-635"/>
            <a:ext cx="1066165" cy="908685"/>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1"/>
          <p:cNvSpPr>
            <a:spLocks noGrp="1"/>
          </p:cNvSpPr>
          <p:nvPr>
            <p:ph type="dt" sz="half" idx="10"/>
          </p:nvPr>
        </p:nvSpPr>
        <p:spPr/>
        <p:txBody>
          <a:bodyPr/>
          <a:lstStyle/>
          <a:p>
            <a:pPr>
              <a:defRPr/>
            </a:pPr>
            <a:fld id="{AEF75AE2-17EB-4F16-8B8D-7F574EA0C5D6}" type="datetime1">
              <a:rPr lang="zh-CN" altLang="en-US"/>
            </a:fld>
            <a:endParaRPr lang="en-US" altLang="zh-CN"/>
          </a:p>
        </p:txBody>
      </p:sp>
      <p:pic>
        <p:nvPicPr>
          <p:cNvPr id="28675" name="Picture 4" descr="lhh_5"/>
          <p:cNvPicPr>
            <a:picLocks noChangeAspect="1" noChangeArrowheads="1"/>
          </p:cNvPicPr>
          <p:nvPr/>
        </p:nvPicPr>
        <p:blipFill>
          <a:blip r:embed="rId1" cstate="print"/>
          <a:srcRect/>
          <a:stretch>
            <a:fillRect/>
          </a:stretch>
        </p:blipFill>
        <p:spPr bwMode="auto">
          <a:xfrm>
            <a:off x="0" y="836613"/>
            <a:ext cx="3563938" cy="6021387"/>
          </a:xfrm>
          <a:prstGeom prst="rect">
            <a:avLst/>
          </a:prstGeom>
          <a:noFill/>
          <a:ln w="9525">
            <a:noFill/>
            <a:miter lim="800000"/>
            <a:headEnd/>
            <a:tailEnd/>
          </a:ln>
        </p:spPr>
      </p:pic>
      <p:sp>
        <p:nvSpPr>
          <p:cNvPr id="28676" name="Text Box 5"/>
          <p:cNvSpPr txBox="1">
            <a:spLocks noChangeArrowheads="1"/>
          </p:cNvSpPr>
          <p:nvPr/>
        </p:nvSpPr>
        <p:spPr bwMode="auto">
          <a:xfrm>
            <a:off x="4295775" y="1557338"/>
            <a:ext cx="4848225" cy="6740525"/>
          </a:xfrm>
          <a:prstGeom prst="rect">
            <a:avLst/>
          </a:prstGeom>
          <a:noFill/>
          <a:ln w="9525">
            <a:noFill/>
            <a:miter lim="800000"/>
          </a:ln>
        </p:spPr>
        <p:txBody>
          <a:bodyPr>
            <a:spAutoFit/>
          </a:bodyPr>
          <a:lstStyle/>
          <a:p>
            <a:endParaRPr lang="en-US" altLang="zh-CN" sz="4800" dirty="0"/>
          </a:p>
          <a:p>
            <a:r>
              <a:rPr lang="zh-CN" altLang="en-US" sz="4800" dirty="0"/>
              <a:t>摧毁健康，</a:t>
            </a:r>
            <a:endParaRPr lang="zh-CN" altLang="en-US" sz="4800" dirty="0"/>
          </a:p>
          <a:p>
            <a:r>
              <a:rPr lang="zh-CN" altLang="en-US" sz="4800" dirty="0"/>
              <a:t>心理扭曲，</a:t>
            </a:r>
            <a:endParaRPr lang="zh-CN" altLang="en-US" sz="4800" dirty="0"/>
          </a:p>
          <a:p>
            <a:r>
              <a:rPr lang="zh-CN" altLang="en-US" sz="4800" dirty="0"/>
              <a:t>神经失常，</a:t>
            </a:r>
            <a:endParaRPr lang="zh-CN" altLang="en-US" sz="4800" dirty="0"/>
          </a:p>
          <a:p>
            <a:r>
              <a:rPr lang="zh-CN" altLang="en-US" sz="4800" dirty="0"/>
              <a:t>备受歧视，</a:t>
            </a:r>
            <a:endParaRPr lang="zh-CN" altLang="en-US" sz="4800" dirty="0"/>
          </a:p>
          <a:p>
            <a:r>
              <a:rPr lang="zh-CN" altLang="en-US" sz="4800" dirty="0"/>
              <a:t>走上绝路。</a:t>
            </a:r>
            <a:endParaRPr lang="zh-CN" altLang="en-US" sz="4800" dirty="0"/>
          </a:p>
          <a:p>
            <a:endParaRPr lang="zh-CN" altLang="en-US" sz="4800" dirty="0"/>
          </a:p>
          <a:p>
            <a:endParaRPr lang="zh-CN" altLang="en-US" sz="4800" dirty="0"/>
          </a:p>
          <a:p>
            <a:endParaRPr lang="zh-CN" altLang="en-US" sz="4800" dirty="0"/>
          </a:p>
        </p:txBody>
      </p:sp>
      <p:sp>
        <p:nvSpPr>
          <p:cNvPr id="28677" name="Rectangle 6"/>
          <p:cNvSpPr>
            <a:spLocks noChangeArrowheads="1"/>
          </p:cNvSpPr>
          <p:nvPr/>
        </p:nvSpPr>
        <p:spPr bwMode="auto">
          <a:xfrm>
            <a:off x="3635896" y="692696"/>
            <a:ext cx="5029200" cy="1143000"/>
          </a:xfrm>
          <a:prstGeom prst="rect">
            <a:avLst/>
          </a:prstGeom>
          <a:noFill/>
          <a:ln w="9525">
            <a:noFill/>
            <a:miter lim="800000"/>
          </a:ln>
        </p:spPr>
        <p:txBody>
          <a:bodyPr anchor="ctr"/>
          <a:lstStyle/>
          <a:p>
            <a:pPr algn="ctr"/>
            <a:r>
              <a:rPr lang="zh-CN" altLang="en-US" sz="3600" dirty="0">
                <a:solidFill>
                  <a:srgbClr val="00B0F0"/>
                </a:solidFill>
              </a:rPr>
              <a:t>吸毒对个人的危害</a:t>
            </a:r>
            <a:r>
              <a:rPr lang="zh-CN" altLang="en-US" sz="4400" dirty="0">
                <a:solidFill>
                  <a:schemeClr val="tx2"/>
                </a:solidFill>
              </a:rPr>
              <a:t>：</a:t>
            </a:r>
            <a:endParaRPr lang="en-US" altLang="zh-CN" sz="4400" dirty="0">
              <a:solidFill>
                <a:schemeClr val="tx2"/>
              </a:solidFill>
            </a:endParaRPr>
          </a:p>
        </p:txBody>
      </p:sp>
      <p:pic>
        <p:nvPicPr>
          <p:cNvPr id="2" name="图片 1"/>
          <p:cNvPicPr>
            <a:picLocks noChangeAspect="1"/>
          </p:cNvPicPr>
          <p:nvPr/>
        </p:nvPicPr>
        <p:blipFill>
          <a:blip r:embed="rId2"/>
          <a:stretch>
            <a:fillRect/>
          </a:stretch>
        </p:blipFill>
        <p:spPr>
          <a:xfrm>
            <a:off x="3830955" y="-635"/>
            <a:ext cx="1066165" cy="908685"/>
          </a:xfrm>
          <a:prstGeom prst="rect">
            <a:avLst/>
          </a:prstGeom>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3" descr="吸毒危害图片"/>
          <p:cNvPicPr>
            <a:picLocks noChangeAspect="1" noChangeArrowheads="1"/>
          </p:cNvPicPr>
          <p:nvPr/>
        </p:nvPicPr>
        <p:blipFill>
          <a:blip r:embed="rId1" cstate="print"/>
          <a:srcRect/>
          <a:stretch>
            <a:fillRect/>
          </a:stretch>
        </p:blipFill>
        <p:spPr bwMode="auto">
          <a:xfrm>
            <a:off x="179388" y="2349500"/>
            <a:ext cx="3816350" cy="3740150"/>
          </a:xfrm>
          <a:prstGeom prst="rect">
            <a:avLst/>
          </a:prstGeom>
          <a:noFill/>
          <a:ln w="9525">
            <a:noFill/>
            <a:miter lim="800000"/>
            <a:headEnd/>
            <a:tailEnd/>
          </a:ln>
        </p:spPr>
      </p:pic>
      <p:sp>
        <p:nvSpPr>
          <p:cNvPr id="29699" name="Text Box 6"/>
          <p:cNvSpPr txBox="1">
            <a:spLocks noChangeArrowheads="1"/>
          </p:cNvSpPr>
          <p:nvPr/>
        </p:nvSpPr>
        <p:spPr bwMode="auto">
          <a:xfrm>
            <a:off x="539750" y="1196975"/>
            <a:ext cx="7589838" cy="522288"/>
          </a:xfrm>
          <a:prstGeom prst="rect">
            <a:avLst/>
          </a:prstGeom>
          <a:noFill/>
          <a:ln w="9525">
            <a:noFill/>
            <a:miter lim="800000"/>
          </a:ln>
        </p:spPr>
        <p:txBody>
          <a:bodyPr>
            <a:spAutoFit/>
          </a:bodyPr>
          <a:lstStyle/>
          <a:p>
            <a:pPr eaLnBrk="1" hangingPunct="1">
              <a:spcBef>
                <a:spcPct val="50000"/>
              </a:spcBef>
            </a:pPr>
            <a:r>
              <a:rPr kumimoji="1" lang="en-US" altLang="zh-CN" sz="2800" b="1">
                <a:latin typeface="Times New Roman" panose="02020603050405020304" pitchFamily="18" charset="0"/>
              </a:rPr>
              <a:t>(</a:t>
            </a:r>
            <a:r>
              <a:rPr kumimoji="1" lang="zh-CN" altLang="en-US" sz="2800" b="1">
                <a:latin typeface="Times New Roman" panose="02020603050405020304" pitchFamily="18" charset="0"/>
              </a:rPr>
              <a:t>一</a:t>
            </a:r>
            <a:r>
              <a:rPr kumimoji="1" lang="en-US" altLang="zh-CN" sz="2800" b="1">
                <a:latin typeface="Times New Roman" panose="02020603050405020304" pitchFamily="18" charset="0"/>
              </a:rPr>
              <a:t>)</a:t>
            </a:r>
            <a:r>
              <a:rPr kumimoji="1" lang="zh-CN" altLang="en-US" sz="2800" b="1">
                <a:latin typeface="Times New Roman" panose="02020603050405020304" pitchFamily="18" charset="0"/>
              </a:rPr>
              <a:t>吸毒对个人的危害</a:t>
            </a:r>
            <a:r>
              <a:rPr kumimoji="1" lang="en-US" altLang="zh-CN" sz="2800" b="1">
                <a:latin typeface="Times New Roman" panose="02020603050405020304" pitchFamily="18" charset="0"/>
              </a:rPr>
              <a:t>:</a:t>
            </a:r>
            <a:r>
              <a:rPr kumimoji="1" lang="zh-CN" altLang="en-US" sz="2800" b="1">
                <a:latin typeface="Tahoma" panose="020B0604030504040204" pitchFamily="34" charset="0"/>
                <a:ea typeface="宋体" panose="02010600030101010101" pitchFamily="2" charset="-122"/>
              </a:rPr>
              <a:t>吸毒导致自伤自残自杀</a:t>
            </a:r>
            <a:r>
              <a:rPr kumimoji="1" lang="zh-CN" altLang="en-US">
                <a:latin typeface="Tahoma" panose="020B0604030504040204" pitchFamily="34" charset="0"/>
                <a:ea typeface="宋体" panose="02010600030101010101" pitchFamily="2" charset="-122"/>
              </a:rPr>
              <a:t> </a:t>
            </a:r>
            <a:endParaRPr kumimoji="1" lang="zh-CN" altLang="en-US">
              <a:latin typeface="Tahoma" panose="020B0604030504040204" pitchFamily="34" charset="0"/>
              <a:ea typeface="宋体" panose="02010600030101010101" pitchFamily="2" charset="-122"/>
            </a:endParaRPr>
          </a:p>
        </p:txBody>
      </p:sp>
      <p:pic>
        <p:nvPicPr>
          <p:cNvPr id="5" name="Picture 2" descr="危害1"/>
          <p:cNvPicPr>
            <a:picLocks noChangeAspect="1" noChangeArrowheads="1"/>
          </p:cNvPicPr>
          <p:nvPr/>
        </p:nvPicPr>
        <p:blipFill>
          <a:blip r:embed="rId2" cstate="print"/>
          <a:srcRect/>
          <a:stretch>
            <a:fillRect/>
          </a:stretch>
        </p:blipFill>
        <p:spPr bwMode="auto">
          <a:xfrm>
            <a:off x="4356100" y="2312988"/>
            <a:ext cx="4787900" cy="3860800"/>
          </a:xfrm>
          <a:prstGeom prst="rect">
            <a:avLst/>
          </a:prstGeom>
          <a:noFill/>
          <a:ln w="9525">
            <a:noFill/>
            <a:miter lim="800000"/>
            <a:headEnd/>
            <a:tailEnd/>
          </a:ln>
        </p:spPr>
      </p:pic>
      <p:pic>
        <p:nvPicPr>
          <p:cNvPr id="2" name="图片 1"/>
          <p:cNvPicPr>
            <a:picLocks noChangeAspect="1"/>
          </p:cNvPicPr>
          <p:nvPr/>
        </p:nvPicPr>
        <p:blipFill>
          <a:blip r:embed="rId3"/>
          <a:stretch>
            <a:fillRect/>
          </a:stretch>
        </p:blipFill>
        <p:spPr>
          <a:xfrm>
            <a:off x="3830955" y="-635"/>
            <a:ext cx="1066165" cy="9086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p:cTn id="7" dur="500" fill="hold"/>
                                        <p:tgtEl>
                                          <p:spTgt spid="20483"/>
                                        </p:tgtEl>
                                        <p:attrNameLst>
                                          <p:attrName>ppt_w</p:attrName>
                                        </p:attrNameLst>
                                      </p:cBhvr>
                                      <p:tavLst>
                                        <p:tav tm="0">
                                          <p:val>
                                            <p:fltVal val="0"/>
                                          </p:val>
                                        </p:tav>
                                        <p:tav tm="100000">
                                          <p:val>
                                            <p:strVal val="#ppt_w"/>
                                          </p:val>
                                        </p:tav>
                                      </p:tavLst>
                                    </p:anim>
                                    <p:anim calcmode="lin" valueType="num">
                                      <p:cBhvr>
                                        <p:cTn id="8" dur="500" fill="hold"/>
                                        <p:tgtEl>
                                          <p:spTgt spid="2048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32"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ou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1"/>
          <p:cNvSpPr>
            <a:spLocks noGrp="1"/>
          </p:cNvSpPr>
          <p:nvPr>
            <p:ph type="dt" sz="half" idx="10"/>
          </p:nvPr>
        </p:nvSpPr>
        <p:spPr/>
        <p:txBody>
          <a:bodyPr/>
          <a:lstStyle/>
          <a:p>
            <a:pPr>
              <a:defRPr/>
            </a:pPr>
            <a:fld id="{A6AEF1B7-42F9-45E6-A6DF-CCBE22E74FD7}" type="datetime1">
              <a:rPr lang="zh-CN" altLang="en-US"/>
            </a:fld>
            <a:endParaRPr lang="en-US" altLang="zh-CN"/>
          </a:p>
        </p:txBody>
      </p:sp>
      <p:pic>
        <p:nvPicPr>
          <p:cNvPr id="30723" name="Picture 4" descr="lhh_6"/>
          <p:cNvPicPr>
            <a:picLocks noChangeAspect="1" noChangeArrowheads="1"/>
          </p:cNvPicPr>
          <p:nvPr/>
        </p:nvPicPr>
        <p:blipFill>
          <a:blip r:embed="rId1" cstate="print"/>
          <a:srcRect/>
          <a:stretch>
            <a:fillRect/>
          </a:stretch>
        </p:blipFill>
        <p:spPr bwMode="auto">
          <a:xfrm>
            <a:off x="0" y="908050"/>
            <a:ext cx="4038600" cy="5949950"/>
          </a:xfrm>
          <a:prstGeom prst="rect">
            <a:avLst/>
          </a:prstGeom>
          <a:noFill/>
          <a:ln w="9525">
            <a:noFill/>
            <a:miter lim="800000"/>
            <a:headEnd/>
            <a:tailEnd/>
          </a:ln>
        </p:spPr>
      </p:pic>
      <p:sp>
        <p:nvSpPr>
          <p:cNvPr id="30724" name="Rectangle 5"/>
          <p:cNvSpPr>
            <a:spLocks noChangeArrowheads="1"/>
          </p:cNvSpPr>
          <p:nvPr/>
        </p:nvSpPr>
        <p:spPr bwMode="auto">
          <a:xfrm>
            <a:off x="4211960" y="1916832"/>
            <a:ext cx="4495800" cy="4527550"/>
          </a:xfrm>
          <a:prstGeom prst="rect">
            <a:avLst/>
          </a:prstGeom>
          <a:noFill/>
          <a:ln w="9525">
            <a:noFill/>
            <a:miter lim="800000"/>
          </a:ln>
        </p:spPr>
        <p:txBody>
          <a:bodyPr/>
          <a:lstStyle/>
          <a:p>
            <a:pPr marL="342900" indent="-342900">
              <a:spcBef>
                <a:spcPct val="20000"/>
              </a:spcBef>
            </a:pPr>
            <a:r>
              <a:rPr lang="en-US" altLang="zh-CN" sz="4800" dirty="0"/>
              <a:t>     </a:t>
            </a:r>
            <a:r>
              <a:rPr lang="zh-CN" altLang="en-US" sz="4800" dirty="0"/>
              <a:t>倾家荡产，</a:t>
            </a:r>
            <a:endParaRPr lang="zh-CN" altLang="en-US" sz="4800" dirty="0"/>
          </a:p>
          <a:p>
            <a:pPr marL="342900" indent="-342900">
              <a:spcBef>
                <a:spcPct val="20000"/>
              </a:spcBef>
            </a:pPr>
            <a:r>
              <a:rPr lang="zh-CN" altLang="en-US" sz="4800" dirty="0"/>
              <a:t>     妻离子散，</a:t>
            </a:r>
            <a:endParaRPr lang="zh-CN" altLang="en-US" sz="4800" dirty="0"/>
          </a:p>
          <a:p>
            <a:pPr marL="342900" indent="-342900">
              <a:spcBef>
                <a:spcPct val="20000"/>
              </a:spcBef>
            </a:pPr>
            <a:r>
              <a:rPr lang="zh-CN" altLang="en-US" sz="4800" dirty="0"/>
              <a:t>     家破人亡，</a:t>
            </a:r>
            <a:endParaRPr lang="zh-CN" altLang="en-US" sz="4800" dirty="0"/>
          </a:p>
          <a:p>
            <a:pPr marL="342900" indent="-342900">
              <a:spcBef>
                <a:spcPct val="20000"/>
              </a:spcBef>
            </a:pPr>
            <a:r>
              <a:rPr lang="zh-CN" altLang="en-US" sz="4800" dirty="0"/>
              <a:t>     危及后代。</a:t>
            </a:r>
            <a:endParaRPr lang="zh-CN" altLang="en-US" sz="4800" dirty="0"/>
          </a:p>
        </p:txBody>
      </p:sp>
      <p:sp>
        <p:nvSpPr>
          <p:cNvPr id="30725" name="Rectangle 6"/>
          <p:cNvSpPr>
            <a:spLocks noChangeArrowheads="1"/>
          </p:cNvSpPr>
          <p:nvPr/>
        </p:nvSpPr>
        <p:spPr bwMode="auto">
          <a:xfrm>
            <a:off x="3347864" y="908720"/>
            <a:ext cx="6705600" cy="1082675"/>
          </a:xfrm>
          <a:prstGeom prst="rect">
            <a:avLst/>
          </a:prstGeom>
          <a:noFill/>
          <a:ln w="9525">
            <a:noFill/>
            <a:miter lim="800000"/>
          </a:ln>
        </p:spPr>
        <p:txBody>
          <a:bodyPr anchor="ctr"/>
          <a:lstStyle/>
          <a:p>
            <a:pPr algn="ctr"/>
            <a:r>
              <a:rPr lang="zh-CN" altLang="en-US" sz="4000">
                <a:solidFill>
                  <a:srgbClr val="00B0F0"/>
                </a:solidFill>
              </a:rPr>
              <a:t>对家庭造成的危害：</a:t>
            </a:r>
            <a:br>
              <a:rPr lang="zh-CN" altLang="en-US" sz="4000">
                <a:solidFill>
                  <a:schemeClr val="tx2"/>
                </a:solidFill>
              </a:rPr>
            </a:br>
            <a:endParaRPr lang="zh-CN" altLang="en-US" sz="4000">
              <a:solidFill>
                <a:schemeClr val="tx2"/>
              </a:solidFill>
            </a:endParaRPr>
          </a:p>
        </p:txBody>
      </p:sp>
      <p:pic>
        <p:nvPicPr>
          <p:cNvPr id="2" name="图片 1"/>
          <p:cNvPicPr>
            <a:picLocks noChangeAspect="1"/>
          </p:cNvPicPr>
          <p:nvPr/>
        </p:nvPicPr>
        <p:blipFill>
          <a:blip r:embed="rId2"/>
          <a:stretch>
            <a:fillRect/>
          </a:stretch>
        </p:blipFill>
        <p:spPr>
          <a:xfrm>
            <a:off x="3830955" y="-635"/>
            <a:ext cx="1066165" cy="908685"/>
          </a:xfrm>
          <a:prstGeom prst="rect">
            <a:avLst/>
          </a:prstGeom>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ChangeArrowheads="1"/>
          </p:cNvSpPr>
          <p:nvPr/>
        </p:nvSpPr>
        <p:spPr bwMode="auto">
          <a:xfrm>
            <a:off x="323850" y="981075"/>
            <a:ext cx="3756025" cy="523875"/>
          </a:xfrm>
          <a:prstGeom prst="rect">
            <a:avLst/>
          </a:prstGeom>
          <a:noFill/>
          <a:ln w="9525">
            <a:noFill/>
            <a:miter lim="800000"/>
          </a:ln>
        </p:spPr>
        <p:txBody>
          <a:bodyPr wrap="none" anchor="ctr">
            <a:spAutoFit/>
          </a:bodyPr>
          <a:lstStyle/>
          <a:p>
            <a:r>
              <a:rPr kumimoji="1" lang="en-US" altLang="zh-CN" sz="2800"/>
              <a:t>(</a:t>
            </a:r>
            <a:r>
              <a:rPr kumimoji="1" lang="zh-CN" altLang="en-US" sz="2800"/>
              <a:t>二</a:t>
            </a:r>
            <a:r>
              <a:rPr kumimoji="1" lang="en-US" altLang="zh-CN" sz="2800"/>
              <a:t>)</a:t>
            </a:r>
            <a:r>
              <a:rPr kumimoji="1" lang="zh-CN" altLang="en-US" sz="2800"/>
              <a:t>吸毒对家庭的危害</a:t>
            </a:r>
            <a:r>
              <a:rPr kumimoji="1" lang="en-US" altLang="zh-CN" sz="2800"/>
              <a:t>:</a:t>
            </a:r>
            <a:endParaRPr kumimoji="1" lang="en-US" altLang="zh-CN" sz="2800"/>
          </a:p>
        </p:txBody>
      </p:sp>
      <p:pic>
        <p:nvPicPr>
          <p:cNvPr id="6" name="图片 5" descr="123.jpg"/>
          <p:cNvPicPr>
            <a:picLocks noChangeAspect="1"/>
          </p:cNvPicPr>
          <p:nvPr/>
        </p:nvPicPr>
        <p:blipFill>
          <a:blip r:embed="rId1" cstate="print"/>
          <a:srcRect/>
          <a:stretch>
            <a:fillRect/>
          </a:stretch>
        </p:blipFill>
        <p:spPr bwMode="auto">
          <a:xfrm>
            <a:off x="5148263" y="836613"/>
            <a:ext cx="3429000" cy="5143500"/>
          </a:xfrm>
          <a:prstGeom prst="rect">
            <a:avLst/>
          </a:prstGeom>
          <a:noFill/>
          <a:ln w="9525">
            <a:noFill/>
            <a:miter lim="800000"/>
            <a:headEnd/>
            <a:tailEnd/>
          </a:ln>
        </p:spPr>
      </p:pic>
      <p:pic>
        <p:nvPicPr>
          <p:cNvPr id="7" name="图片 6" descr="111.jpg"/>
          <p:cNvPicPr>
            <a:picLocks noChangeAspect="1"/>
          </p:cNvPicPr>
          <p:nvPr/>
        </p:nvPicPr>
        <p:blipFill>
          <a:blip r:embed="rId2" cstate="print"/>
          <a:srcRect/>
          <a:stretch>
            <a:fillRect/>
          </a:stretch>
        </p:blipFill>
        <p:spPr bwMode="auto">
          <a:xfrm>
            <a:off x="323850" y="2492375"/>
            <a:ext cx="4032250" cy="2736850"/>
          </a:xfrm>
          <a:prstGeom prst="rect">
            <a:avLst/>
          </a:prstGeom>
          <a:noFill/>
          <a:ln w="9525">
            <a:noFill/>
            <a:miter lim="800000"/>
            <a:headEnd/>
            <a:tailEnd/>
          </a:ln>
        </p:spPr>
      </p:pic>
      <p:sp>
        <p:nvSpPr>
          <p:cNvPr id="8" name="TextBox 7"/>
          <p:cNvSpPr txBox="1"/>
          <p:nvPr/>
        </p:nvSpPr>
        <p:spPr>
          <a:xfrm>
            <a:off x="539750" y="5445125"/>
            <a:ext cx="3262313" cy="504825"/>
          </a:xfrm>
          <a:prstGeom prst="rect">
            <a:avLst/>
          </a:prstGeom>
          <a:noFill/>
        </p:spPr>
        <p:txBody>
          <a:bodyPr wrap="none">
            <a:spAutoFit/>
          </a:bodyPr>
          <a:lstStyle/>
          <a:p>
            <a:pPr>
              <a:lnSpc>
                <a:spcPct val="130000"/>
              </a:lnSpc>
              <a:defRPr/>
            </a:pPr>
            <a:r>
              <a:rPr lang="zh-CN" altLang="en-US" sz="2400" dirty="0">
                <a:solidFill>
                  <a:srgbClr val="FF0000"/>
                </a:solidFill>
                <a:latin typeface="+mj-ea"/>
                <a:ea typeface="+mj-ea"/>
              </a:rPr>
              <a:t>母亲吸毒生下的残疾儿</a:t>
            </a:r>
            <a:endParaRPr lang="zh-CN" altLang="en-US" sz="2400" dirty="0">
              <a:solidFill>
                <a:srgbClr val="FF0000"/>
              </a:solidFill>
              <a:latin typeface="+mj-ea"/>
              <a:ea typeface="+mj-ea"/>
            </a:endParaRPr>
          </a:p>
        </p:txBody>
      </p:sp>
      <p:sp>
        <p:nvSpPr>
          <p:cNvPr id="9" name="TextBox 8"/>
          <p:cNvSpPr txBox="1"/>
          <p:nvPr/>
        </p:nvSpPr>
        <p:spPr>
          <a:xfrm>
            <a:off x="5076825" y="5876925"/>
            <a:ext cx="3876675" cy="1052513"/>
          </a:xfrm>
          <a:prstGeom prst="rect">
            <a:avLst/>
          </a:prstGeom>
          <a:noFill/>
        </p:spPr>
        <p:txBody>
          <a:bodyPr wrap="none">
            <a:spAutoFit/>
          </a:bodyPr>
          <a:lstStyle/>
          <a:p>
            <a:pPr>
              <a:lnSpc>
                <a:spcPct val="130000"/>
              </a:lnSpc>
              <a:defRPr/>
            </a:pPr>
            <a:r>
              <a:rPr lang="zh-CN" altLang="en-US" sz="2400" dirty="0">
                <a:solidFill>
                  <a:srgbClr val="FF0000"/>
                </a:solidFill>
                <a:latin typeface="+mj-ea"/>
                <a:ea typeface="+mj-ea"/>
              </a:rPr>
              <a:t>湖南某家全家吸毒，败家后</a:t>
            </a:r>
            <a:endParaRPr lang="en-US" altLang="zh-CN" sz="2400" dirty="0">
              <a:solidFill>
                <a:srgbClr val="FF0000"/>
              </a:solidFill>
              <a:latin typeface="+mj-ea"/>
              <a:ea typeface="+mj-ea"/>
            </a:endParaRPr>
          </a:p>
          <a:p>
            <a:pPr>
              <a:lnSpc>
                <a:spcPct val="130000"/>
              </a:lnSpc>
              <a:defRPr/>
            </a:pPr>
            <a:r>
              <a:rPr lang="zh-CN" altLang="en-US" sz="2400" dirty="0">
                <a:solidFill>
                  <a:srgbClr val="FF0000"/>
                </a:solidFill>
                <a:latin typeface="+mj-ea"/>
                <a:ea typeface="+mj-ea"/>
              </a:rPr>
              <a:t>全家放火自焚</a:t>
            </a:r>
            <a:endParaRPr lang="zh-CN" altLang="en-US" sz="2400" dirty="0">
              <a:solidFill>
                <a:srgbClr val="FF0000"/>
              </a:solidFill>
              <a:latin typeface="+mj-ea"/>
              <a:ea typeface="+mj-ea"/>
            </a:endParaRPr>
          </a:p>
        </p:txBody>
      </p:sp>
      <p:pic>
        <p:nvPicPr>
          <p:cNvPr id="5" name="图片 4"/>
          <p:cNvPicPr>
            <a:picLocks noChangeAspect="1"/>
          </p:cNvPicPr>
          <p:nvPr/>
        </p:nvPicPr>
        <p:blipFill>
          <a:blip r:embed="rId3"/>
          <a:stretch>
            <a:fillRect/>
          </a:stretch>
        </p:blipFill>
        <p:spPr>
          <a:xfrm>
            <a:off x="3830955" y="-635"/>
            <a:ext cx="1066165" cy="9086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par>
                                <p:cTn id="18" presetID="4" presetClass="entr" presetSubtype="16"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ox(in)">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2770" name="Picture 5" descr="lhh_7"/>
          <p:cNvPicPr>
            <a:picLocks noChangeAspect="1" noChangeArrowheads="1"/>
          </p:cNvPicPr>
          <p:nvPr/>
        </p:nvPicPr>
        <p:blipFill>
          <a:blip r:embed="rId1" cstate="print"/>
          <a:srcRect/>
          <a:stretch>
            <a:fillRect/>
          </a:stretch>
        </p:blipFill>
        <p:spPr bwMode="auto">
          <a:xfrm>
            <a:off x="0" y="908050"/>
            <a:ext cx="3779838" cy="5949950"/>
          </a:xfrm>
          <a:prstGeom prst="rect">
            <a:avLst/>
          </a:prstGeom>
          <a:noFill/>
          <a:ln w="9525">
            <a:noFill/>
            <a:miter lim="800000"/>
            <a:headEnd/>
            <a:tailEnd/>
          </a:ln>
        </p:spPr>
      </p:pic>
      <p:sp>
        <p:nvSpPr>
          <p:cNvPr id="32771" name="Rectangle 7"/>
          <p:cNvSpPr>
            <a:spLocks noChangeArrowheads="1"/>
          </p:cNvSpPr>
          <p:nvPr/>
        </p:nvSpPr>
        <p:spPr bwMode="auto">
          <a:xfrm>
            <a:off x="3779838" y="1052513"/>
            <a:ext cx="4933950" cy="762000"/>
          </a:xfrm>
          <a:prstGeom prst="rect">
            <a:avLst/>
          </a:prstGeom>
          <a:noFill/>
          <a:ln w="9525">
            <a:noFill/>
            <a:miter lim="800000"/>
          </a:ln>
        </p:spPr>
        <p:txBody>
          <a:bodyPr wrap="none">
            <a:spAutoFit/>
          </a:bodyPr>
          <a:lstStyle/>
          <a:p>
            <a:r>
              <a:rPr lang="zh-CN" altLang="en-US" sz="4400">
                <a:solidFill>
                  <a:srgbClr val="00B0F0"/>
                </a:solidFill>
              </a:rPr>
              <a:t>对社会造成的危害</a:t>
            </a:r>
            <a:r>
              <a:rPr lang="en-US" altLang="zh-CN" sz="4400">
                <a:solidFill>
                  <a:srgbClr val="00B0F0"/>
                </a:solidFill>
              </a:rPr>
              <a:t>:</a:t>
            </a:r>
            <a:endParaRPr lang="en-US" altLang="zh-CN" sz="4400">
              <a:solidFill>
                <a:srgbClr val="00B0F0"/>
              </a:solidFill>
            </a:endParaRPr>
          </a:p>
        </p:txBody>
      </p:sp>
      <p:sp>
        <p:nvSpPr>
          <p:cNvPr id="32772" name="Rectangle 8"/>
          <p:cNvSpPr>
            <a:spLocks noChangeArrowheads="1"/>
          </p:cNvSpPr>
          <p:nvPr/>
        </p:nvSpPr>
        <p:spPr bwMode="auto">
          <a:xfrm>
            <a:off x="3635375" y="2205038"/>
            <a:ext cx="4572000" cy="1323439"/>
          </a:xfrm>
          <a:prstGeom prst="rect">
            <a:avLst/>
          </a:prstGeom>
          <a:noFill/>
          <a:ln w="9525">
            <a:noFill/>
            <a:miter lim="800000"/>
          </a:ln>
        </p:spPr>
        <p:txBody>
          <a:bodyPr>
            <a:spAutoFit/>
          </a:bodyPr>
          <a:lstStyle/>
          <a:p>
            <a:r>
              <a:rPr lang="en-US" altLang="zh-CN" sz="4000" dirty="0"/>
              <a:t>    </a:t>
            </a:r>
            <a:r>
              <a:rPr lang="zh-CN" altLang="en-US" sz="4000" dirty="0" smtClean="0"/>
              <a:t>诱</a:t>
            </a:r>
            <a:r>
              <a:rPr lang="zh-CN" altLang="en-US" sz="4000" dirty="0"/>
              <a:t>发刑事犯罪</a:t>
            </a:r>
            <a:endParaRPr lang="en-US" altLang="zh-CN" sz="4000" dirty="0"/>
          </a:p>
          <a:p>
            <a:r>
              <a:rPr lang="en-US" altLang="zh-CN" sz="4000" dirty="0"/>
              <a:t>      </a:t>
            </a:r>
            <a:r>
              <a:rPr lang="en-US" altLang="zh-CN" sz="4000" dirty="0" smtClean="0"/>
              <a:t>  </a:t>
            </a:r>
            <a:r>
              <a:rPr lang="zh-CN" altLang="en-US" sz="4000" dirty="0" smtClean="0"/>
              <a:t>败</a:t>
            </a:r>
            <a:r>
              <a:rPr lang="zh-CN" altLang="en-US" sz="4000" dirty="0"/>
              <a:t>坏社会风气</a:t>
            </a:r>
            <a:endParaRPr lang="zh-CN" altLang="en-US" sz="4000" dirty="0"/>
          </a:p>
        </p:txBody>
      </p:sp>
      <p:pic>
        <p:nvPicPr>
          <p:cNvPr id="32773" name="Picture 3" descr="吸毒社会危害画2"/>
          <p:cNvPicPr>
            <a:picLocks noChangeAspect="1" noChangeArrowheads="1"/>
          </p:cNvPicPr>
          <p:nvPr/>
        </p:nvPicPr>
        <p:blipFill>
          <a:blip r:embed="rId2" cstate="print"/>
          <a:srcRect/>
          <a:stretch>
            <a:fillRect/>
          </a:stretch>
        </p:blipFill>
        <p:spPr bwMode="auto">
          <a:xfrm>
            <a:off x="3276600" y="4149725"/>
            <a:ext cx="5543550" cy="2708275"/>
          </a:xfrm>
          <a:prstGeom prst="rect">
            <a:avLst/>
          </a:prstGeom>
          <a:noFill/>
          <a:ln w="9525">
            <a:noFill/>
            <a:miter lim="800000"/>
            <a:headEnd/>
            <a:tailEnd/>
          </a:ln>
        </p:spPr>
      </p:pic>
      <p:pic>
        <p:nvPicPr>
          <p:cNvPr id="5" name="图片 4"/>
          <p:cNvPicPr>
            <a:picLocks noChangeAspect="1"/>
          </p:cNvPicPr>
          <p:nvPr/>
        </p:nvPicPr>
        <p:blipFill>
          <a:blip r:embed="rId3"/>
          <a:stretch>
            <a:fillRect/>
          </a:stretch>
        </p:blipFill>
        <p:spPr>
          <a:xfrm>
            <a:off x="3830955" y="-635"/>
            <a:ext cx="1066165" cy="908685"/>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ChangeArrowheads="1"/>
          </p:cNvSpPr>
          <p:nvPr/>
        </p:nvSpPr>
        <p:spPr bwMode="auto">
          <a:xfrm>
            <a:off x="683568" y="980728"/>
            <a:ext cx="3790950" cy="523875"/>
          </a:xfrm>
          <a:prstGeom prst="rect">
            <a:avLst/>
          </a:prstGeom>
          <a:noFill/>
          <a:ln w="9525">
            <a:noFill/>
            <a:miter lim="800000"/>
          </a:ln>
        </p:spPr>
        <p:txBody>
          <a:bodyPr wrap="none" anchor="ctr">
            <a:spAutoFit/>
          </a:bodyPr>
          <a:lstStyle/>
          <a:p>
            <a:r>
              <a:rPr kumimoji="1" lang="en-US" altLang="zh-CN" sz="2800" b="1" dirty="0"/>
              <a:t>(</a:t>
            </a:r>
            <a:r>
              <a:rPr kumimoji="1" lang="zh-CN" altLang="en-US" sz="2800" b="1" dirty="0"/>
              <a:t>三</a:t>
            </a:r>
            <a:r>
              <a:rPr kumimoji="1" lang="en-US" altLang="zh-CN" sz="2800" b="1" dirty="0"/>
              <a:t>)</a:t>
            </a:r>
            <a:r>
              <a:rPr kumimoji="1" lang="zh-CN" altLang="en-US" sz="2800" b="1" dirty="0"/>
              <a:t>吸毒对社会的危害</a:t>
            </a:r>
            <a:r>
              <a:rPr kumimoji="1" lang="en-US" altLang="zh-CN" sz="2800" b="1" dirty="0"/>
              <a:t>:</a:t>
            </a:r>
            <a:endParaRPr kumimoji="1" lang="zh-CN" altLang="en-US" dirty="0"/>
          </a:p>
        </p:txBody>
      </p:sp>
      <p:sp>
        <p:nvSpPr>
          <p:cNvPr id="33795" name="TextBox 4"/>
          <p:cNvSpPr txBox="1">
            <a:spLocks noChangeArrowheads="1"/>
          </p:cNvSpPr>
          <p:nvPr/>
        </p:nvSpPr>
        <p:spPr bwMode="auto">
          <a:xfrm>
            <a:off x="395288" y="2060575"/>
            <a:ext cx="8748712" cy="2653034"/>
          </a:xfrm>
          <a:prstGeom prst="rect">
            <a:avLst/>
          </a:prstGeom>
          <a:noFill/>
          <a:ln w="9525">
            <a:noFill/>
            <a:miter lim="800000"/>
          </a:ln>
        </p:spPr>
        <p:txBody>
          <a:bodyPr>
            <a:spAutoFit/>
          </a:bodyPr>
          <a:lstStyle/>
          <a:p>
            <a:pPr>
              <a:lnSpc>
                <a:spcPct val="130000"/>
              </a:lnSpc>
            </a:pPr>
            <a:r>
              <a:rPr lang="zh-CN" altLang="en-US" sz="2400" dirty="0">
                <a:solidFill>
                  <a:srgbClr val="FF0000"/>
                </a:solidFill>
              </a:rPr>
              <a:t>     </a:t>
            </a:r>
            <a:r>
              <a:rPr lang="zh-CN" altLang="en-US" sz="3200" dirty="0" smtClean="0">
                <a:solidFill>
                  <a:srgbClr val="FF0000"/>
                </a:solidFill>
              </a:rPr>
              <a:t>吸毒和犯罪是一对孪生兄弟。有</a:t>
            </a:r>
            <a:r>
              <a:rPr lang="zh-CN" altLang="en-US" sz="3200" dirty="0">
                <a:solidFill>
                  <a:srgbClr val="FF0000"/>
                </a:solidFill>
              </a:rPr>
              <a:t>关调查表明吸毒者用于购买毒品的钱款中</a:t>
            </a:r>
            <a:r>
              <a:rPr lang="en-US" altLang="zh-CN" sz="3200" dirty="0">
                <a:solidFill>
                  <a:srgbClr val="FF0000"/>
                </a:solidFill>
              </a:rPr>
              <a:t>20%</a:t>
            </a:r>
            <a:r>
              <a:rPr lang="zh-CN" altLang="en-US" sz="3200" dirty="0">
                <a:solidFill>
                  <a:srgbClr val="FF0000"/>
                </a:solidFill>
              </a:rPr>
              <a:t>是抢劫获得的，</a:t>
            </a:r>
            <a:r>
              <a:rPr lang="en-US" altLang="zh-CN" sz="3200" dirty="0">
                <a:solidFill>
                  <a:srgbClr val="FF0000"/>
                </a:solidFill>
              </a:rPr>
              <a:t>45%</a:t>
            </a:r>
            <a:r>
              <a:rPr lang="zh-CN" altLang="en-US" sz="3200" dirty="0">
                <a:solidFill>
                  <a:srgbClr val="FF0000"/>
                </a:solidFill>
              </a:rPr>
              <a:t>来源于贩毒，</a:t>
            </a:r>
            <a:r>
              <a:rPr lang="en-US" altLang="zh-CN" sz="3200" dirty="0">
                <a:solidFill>
                  <a:srgbClr val="FF0000"/>
                </a:solidFill>
              </a:rPr>
              <a:t>17%</a:t>
            </a:r>
            <a:r>
              <a:rPr lang="zh-CN" altLang="en-US" sz="3200" dirty="0">
                <a:solidFill>
                  <a:srgbClr val="FF0000"/>
                </a:solidFill>
              </a:rPr>
              <a:t>来自卖淫，</a:t>
            </a:r>
            <a:r>
              <a:rPr lang="en-US" altLang="zh-CN" sz="3200" dirty="0">
                <a:solidFill>
                  <a:srgbClr val="FF0000"/>
                </a:solidFill>
              </a:rPr>
              <a:t>12%</a:t>
            </a:r>
            <a:r>
              <a:rPr lang="zh-CN" altLang="en-US" sz="3200" dirty="0">
                <a:solidFill>
                  <a:srgbClr val="FF0000"/>
                </a:solidFill>
              </a:rPr>
              <a:t>来自盗窃，即总计约</a:t>
            </a:r>
            <a:r>
              <a:rPr lang="en-US" altLang="zh-CN" sz="3200" dirty="0">
                <a:solidFill>
                  <a:srgbClr val="FF0000"/>
                </a:solidFill>
              </a:rPr>
              <a:t>94%</a:t>
            </a:r>
            <a:r>
              <a:rPr lang="zh-CN" altLang="en-US" sz="3200" dirty="0">
                <a:solidFill>
                  <a:srgbClr val="FF0000"/>
                </a:solidFill>
              </a:rPr>
              <a:t>的毒资来自刑事犯罪活动。</a:t>
            </a:r>
            <a:endParaRPr lang="zh-CN" altLang="en-US" sz="3200" dirty="0">
              <a:solidFill>
                <a:srgbClr val="FF0000"/>
              </a:solidFill>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3830955" y="-635"/>
            <a:ext cx="1066165" cy="908685"/>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79512" y="1196752"/>
            <a:ext cx="3096344" cy="707886"/>
          </a:xfrm>
          <a:prstGeom prst="rect">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eaLnBrk="1" hangingPunct="1">
              <a:buFont typeface="Arial" panose="020B0604020202020204" pitchFamily="34" charset="0"/>
              <a:buNone/>
              <a:defRPr/>
            </a:pPr>
            <a:r>
              <a:rPr lang="zh-CN" altLang="en-US" sz="4000" noProof="1">
                <a:ln w="6600">
                  <a:solidFill>
                    <a:schemeClr val="accent2"/>
                  </a:solidFill>
                  <a:prstDash val="solid"/>
                </a:ln>
                <a:solidFill>
                  <a:srgbClr val="FFFFFF"/>
                </a:solidFill>
                <a:effectLst>
                  <a:outerShdw dist="38100" dir="2700000" algn="tl" rotWithShape="0">
                    <a:schemeClr val="accent2"/>
                  </a:outerShdw>
                </a:effectLst>
              </a:rPr>
              <a:t>毒品的危害</a:t>
            </a:r>
            <a:endParaRPr lang="zh-CN" altLang="en-US" sz="4000" noProof="1">
              <a:ln w="6600">
                <a:solidFill>
                  <a:schemeClr val="accent2"/>
                </a:solidFill>
                <a:prstDash val="solid"/>
              </a:ln>
              <a:solidFill>
                <a:srgbClr val="FFFFFF"/>
              </a:solidFill>
              <a:effectLst>
                <a:outerShdw dist="38100" dir="2700000" algn="tl" rotWithShape="0">
                  <a:schemeClr val="accent2"/>
                </a:outerShdw>
              </a:effectLst>
            </a:endParaRPr>
          </a:p>
        </p:txBody>
      </p:sp>
      <p:sp>
        <p:nvSpPr>
          <p:cNvPr id="7" name="棱台 6"/>
          <p:cNvSpPr/>
          <p:nvPr/>
        </p:nvSpPr>
        <p:spPr bwMode="auto">
          <a:xfrm>
            <a:off x="2339975" y="3860800"/>
            <a:ext cx="3600450" cy="1227138"/>
          </a:xfrm>
          <a:prstGeom prst="bevel">
            <a:avLst/>
          </a:prstGeom>
          <a:solidFill>
            <a:schemeClr val="accent1">
              <a:lumMod val="40000"/>
              <a:lumOff val="60000"/>
            </a:schemeClr>
          </a:solidFill>
          <a:ln w="9525">
            <a:noFill/>
            <a:miter lim="800000"/>
          </a:ln>
        </p:spPr>
        <p:txBody>
          <a:bodyPr anchor="ctr">
            <a:spAutoFit/>
          </a:bodyPr>
          <a:lstStyle/>
          <a:p>
            <a:pPr algn="ctr">
              <a:defRPr/>
            </a:pPr>
            <a:r>
              <a:rPr lang="zh-CN" altLang="en-US" sz="5400" dirty="0">
                <a:solidFill>
                  <a:srgbClr val="FF0000"/>
                </a:solidFill>
                <a:latin typeface="黑体" panose="02010609060101010101" pitchFamily="49" charset="-122"/>
              </a:rPr>
              <a:t>毁灭家庭</a:t>
            </a:r>
            <a:endParaRPr lang="zh-CN" altLang="en-US" sz="5400" dirty="0">
              <a:solidFill>
                <a:srgbClr val="FF0000"/>
              </a:solidFill>
              <a:latin typeface="黑体" panose="02010609060101010101" pitchFamily="49" charset="-122"/>
            </a:endParaRPr>
          </a:p>
        </p:txBody>
      </p:sp>
      <p:sp>
        <p:nvSpPr>
          <p:cNvPr id="8" name="棱台 7"/>
          <p:cNvSpPr/>
          <p:nvPr/>
        </p:nvSpPr>
        <p:spPr bwMode="auto">
          <a:xfrm>
            <a:off x="323850" y="5300663"/>
            <a:ext cx="3600450" cy="1227137"/>
          </a:xfrm>
          <a:prstGeom prst="bevel">
            <a:avLst/>
          </a:prstGeom>
          <a:solidFill>
            <a:schemeClr val="accent1">
              <a:lumMod val="40000"/>
              <a:lumOff val="60000"/>
            </a:schemeClr>
          </a:solidFill>
          <a:ln w="9525">
            <a:noFill/>
            <a:miter lim="800000"/>
          </a:ln>
        </p:spPr>
        <p:txBody>
          <a:bodyPr anchor="ctr">
            <a:spAutoFit/>
          </a:bodyPr>
          <a:lstStyle/>
          <a:p>
            <a:pPr algn="ctr">
              <a:defRPr/>
            </a:pPr>
            <a:r>
              <a:rPr lang="zh-CN" altLang="en-US" sz="5400" dirty="0">
                <a:solidFill>
                  <a:srgbClr val="FF0000"/>
                </a:solidFill>
                <a:latin typeface="黑体" panose="02010609060101010101" pitchFamily="49" charset="-122"/>
              </a:rPr>
              <a:t>伤害自己</a:t>
            </a:r>
            <a:endParaRPr lang="zh-CN" altLang="en-US" sz="5400" dirty="0">
              <a:solidFill>
                <a:srgbClr val="FF0000"/>
              </a:solidFill>
              <a:latin typeface="黑体" panose="02010609060101010101" pitchFamily="49" charset="-122"/>
            </a:endParaRPr>
          </a:p>
        </p:txBody>
      </p:sp>
      <p:sp>
        <p:nvSpPr>
          <p:cNvPr id="9" name="棱台 8"/>
          <p:cNvSpPr/>
          <p:nvPr/>
        </p:nvSpPr>
        <p:spPr bwMode="auto">
          <a:xfrm>
            <a:off x="4572000" y="2420938"/>
            <a:ext cx="3600450" cy="1227137"/>
          </a:xfrm>
          <a:prstGeom prst="bevel">
            <a:avLst/>
          </a:prstGeom>
          <a:solidFill>
            <a:schemeClr val="accent1">
              <a:lumMod val="40000"/>
              <a:lumOff val="60000"/>
            </a:schemeClr>
          </a:solidFill>
          <a:ln w="9525">
            <a:noFill/>
            <a:miter lim="800000"/>
          </a:ln>
        </p:spPr>
        <p:txBody>
          <a:bodyPr anchor="ctr">
            <a:spAutoFit/>
          </a:bodyPr>
          <a:lstStyle/>
          <a:p>
            <a:pPr algn="ctr">
              <a:defRPr/>
            </a:pPr>
            <a:r>
              <a:rPr lang="zh-CN" altLang="en-US" sz="5400" dirty="0">
                <a:solidFill>
                  <a:srgbClr val="FF0000"/>
                </a:solidFill>
                <a:latin typeface="黑体" panose="02010609060101010101" pitchFamily="49" charset="-122"/>
              </a:rPr>
              <a:t>危害社会</a:t>
            </a:r>
            <a:endParaRPr lang="zh-CN" altLang="en-US" sz="5400" dirty="0">
              <a:solidFill>
                <a:srgbClr val="FF0000"/>
              </a:solidFill>
              <a:latin typeface="黑体" panose="02010609060101010101" pitchFamily="49" charset="-122"/>
            </a:endParaRPr>
          </a:p>
        </p:txBody>
      </p:sp>
      <p:pic>
        <p:nvPicPr>
          <p:cNvPr id="2" name="图片 1"/>
          <p:cNvPicPr>
            <a:picLocks noChangeAspect="1"/>
          </p:cNvPicPr>
          <p:nvPr/>
        </p:nvPicPr>
        <p:blipFill>
          <a:blip r:embed="rId1"/>
          <a:stretch>
            <a:fillRect/>
          </a:stretch>
        </p:blipFill>
        <p:spPr>
          <a:xfrm>
            <a:off x="3830955" y="-635"/>
            <a:ext cx="1066165" cy="9086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棱台 2"/>
          <p:cNvSpPr/>
          <p:nvPr/>
        </p:nvSpPr>
        <p:spPr bwMode="auto">
          <a:xfrm>
            <a:off x="2699792" y="908720"/>
            <a:ext cx="3528392" cy="2160032"/>
          </a:xfrm>
          <a:prstGeom prst="bevel">
            <a:avLst>
              <a:gd name="adj" fmla="val 16776"/>
            </a:avLst>
          </a:prstGeom>
          <a:solidFill>
            <a:schemeClr val="accent2">
              <a:lumMod val="60000"/>
              <a:lumOff val="40000"/>
            </a:schemeClr>
          </a:solidFill>
          <a:ln w="9525">
            <a:noFill/>
            <a:miter lim="800000"/>
          </a:ln>
        </p:spPr>
        <p:txBody>
          <a:bodyPr anchor="ctr">
            <a:spAutoFit/>
          </a:bodyPr>
          <a:lstStyle/>
          <a:p>
            <a:pPr algn="ctr">
              <a:defRPr/>
            </a:pPr>
            <a:r>
              <a:rPr lang="zh-CN" altLang="en-US" sz="60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缘由篇</a:t>
            </a:r>
            <a:endParaRPr lang="zh-CN" altLang="en-US" sz="60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algn="ctr">
              <a:defRPr/>
            </a:pPr>
            <a:endParaRPr lang="zh-CN" altLang="en-US" sz="2800" dirty="0">
              <a:solidFill>
                <a:srgbClr val="FF0000"/>
              </a:solidFill>
              <a:latin typeface="黑体" panose="02010609060101010101" pitchFamily="49" charset="-122"/>
            </a:endParaRPr>
          </a:p>
        </p:txBody>
      </p:sp>
      <p:pic>
        <p:nvPicPr>
          <p:cNvPr id="34819" name="图片 4" descr="2569_141031145037_3.jpg"/>
          <p:cNvPicPr>
            <a:picLocks noChangeAspect="1"/>
          </p:cNvPicPr>
          <p:nvPr/>
        </p:nvPicPr>
        <p:blipFill>
          <a:blip r:embed="rId1" cstate="print"/>
          <a:srcRect/>
          <a:stretch>
            <a:fillRect/>
          </a:stretch>
        </p:blipFill>
        <p:spPr bwMode="auto">
          <a:xfrm>
            <a:off x="0" y="4437063"/>
            <a:ext cx="4572000" cy="2420937"/>
          </a:xfrm>
          <a:prstGeom prst="rect">
            <a:avLst/>
          </a:prstGeom>
          <a:noFill/>
          <a:ln w="9525">
            <a:noFill/>
            <a:miter lim="800000"/>
            <a:headEnd/>
            <a:tailEnd/>
          </a:ln>
        </p:spPr>
      </p:pic>
      <p:pic>
        <p:nvPicPr>
          <p:cNvPr id="34820" name="图片 5" descr="W020070625513333159059.jpg"/>
          <p:cNvPicPr>
            <a:picLocks noChangeAspect="1"/>
          </p:cNvPicPr>
          <p:nvPr/>
        </p:nvPicPr>
        <p:blipFill>
          <a:blip r:embed="rId2" cstate="print"/>
          <a:srcRect/>
          <a:stretch>
            <a:fillRect/>
          </a:stretch>
        </p:blipFill>
        <p:spPr bwMode="auto">
          <a:xfrm>
            <a:off x="4572000" y="4292600"/>
            <a:ext cx="4572000" cy="2565400"/>
          </a:xfrm>
          <a:prstGeom prst="rect">
            <a:avLst/>
          </a:prstGeom>
          <a:noFill/>
          <a:ln w="9525">
            <a:noFill/>
            <a:miter lim="800000"/>
            <a:headEnd/>
            <a:tailEnd/>
          </a:ln>
        </p:spPr>
      </p:pic>
      <p:sp>
        <p:nvSpPr>
          <p:cNvPr id="5" name="前凸带形 4"/>
          <p:cNvSpPr/>
          <p:nvPr/>
        </p:nvSpPr>
        <p:spPr bwMode="auto">
          <a:xfrm>
            <a:off x="2339975" y="3213100"/>
            <a:ext cx="4464050" cy="769938"/>
          </a:xfrm>
          <a:prstGeom prst="ribbon">
            <a:avLst>
              <a:gd name="adj1" fmla="val 8617"/>
              <a:gd name="adj2" fmla="val 68617"/>
            </a:avLst>
          </a:prstGeom>
          <a:solidFill>
            <a:schemeClr val="accent1">
              <a:lumMod val="40000"/>
              <a:lumOff val="60000"/>
            </a:schemeClr>
          </a:solidFill>
          <a:ln w="9525">
            <a:noFill/>
            <a:miter lim="800000"/>
          </a:ln>
        </p:spPr>
        <p:txBody>
          <a:bodyPr anchor="ctr">
            <a:spAutoFit/>
          </a:bodyPr>
          <a:lstStyle/>
          <a:p>
            <a:pPr algn="ctr">
              <a:defRPr/>
            </a:pPr>
            <a:r>
              <a:rPr lang="zh-CN" altLang="en-US" sz="4000" dirty="0">
                <a:solidFill>
                  <a:srgbClr val="0070C0"/>
                </a:solidFill>
                <a:latin typeface="黑体" panose="02010609060101010101" pitchFamily="49" charset="-122"/>
              </a:rPr>
              <a:t>探究原因</a:t>
            </a:r>
            <a:endParaRPr lang="zh-CN" altLang="en-US" sz="4000" dirty="0">
              <a:solidFill>
                <a:srgbClr val="0070C0"/>
              </a:solidFill>
              <a:latin typeface="黑体" panose="02010609060101010101" pitchFamily="49" charset="-122"/>
            </a:endParaRPr>
          </a:p>
        </p:txBody>
      </p:sp>
      <p:pic>
        <p:nvPicPr>
          <p:cNvPr id="2" name="图片 1"/>
          <p:cNvPicPr>
            <a:picLocks noChangeAspect="1"/>
          </p:cNvPicPr>
          <p:nvPr/>
        </p:nvPicPr>
        <p:blipFill>
          <a:blip r:embed="rId3"/>
          <a:stretch>
            <a:fillRect/>
          </a:stretch>
        </p:blipFill>
        <p:spPr>
          <a:xfrm>
            <a:off x="3830955" y="-635"/>
            <a:ext cx="1066165" cy="908685"/>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a:xfrm>
            <a:off x="611188" y="3860800"/>
            <a:ext cx="7002462" cy="582613"/>
          </a:xfrm>
        </p:spPr>
        <p:txBody>
          <a:bodyPr>
            <a:normAutofit fontScale="90000"/>
          </a:bodyPr>
          <a:lstStyle/>
          <a:p>
            <a:r>
              <a:rPr lang="zh-CN" altLang="en-US" smtClean="0">
                <a:latin typeface="Arial" panose="020B0604020202020204" pitchFamily="34" charset="0"/>
              </a:rPr>
              <a:t>这个材料说明了什么问题？</a:t>
            </a:r>
            <a:endParaRPr lang="zh-CN" altLang="en-US" smtClean="0">
              <a:latin typeface="Arial" panose="020B0604020202020204" pitchFamily="34" charset="0"/>
            </a:endParaRPr>
          </a:p>
        </p:txBody>
      </p:sp>
      <p:sp>
        <p:nvSpPr>
          <p:cNvPr id="35843" name="内容占位符 2"/>
          <p:cNvSpPr>
            <a:spLocks noGrp="1"/>
          </p:cNvSpPr>
          <p:nvPr>
            <p:ph idx="1"/>
          </p:nvPr>
        </p:nvSpPr>
        <p:spPr>
          <a:xfrm>
            <a:off x="395288" y="765175"/>
            <a:ext cx="8497887" cy="3095625"/>
          </a:xfrm>
        </p:spPr>
        <p:txBody>
          <a:bodyPr>
            <a:normAutofit lnSpcReduction="10000"/>
          </a:bodyPr>
          <a:lstStyle/>
          <a:p>
            <a:pPr>
              <a:spcAft>
                <a:spcPct val="0"/>
              </a:spcAft>
              <a:buFontTx/>
              <a:buNone/>
            </a:pPr>
            <a:r>
              <a:rPr lang="zh-CN" altLang="en-US" dirty="0" smtClean="0">
                <a:latin typeface="Arial" panose="020B0604020202020204" pitchFamily="34" charset="0"/>
              </a:rPr>
              <a:t>      </a:t>
            </a:r>
            <a:r>
              <a:rPr lang="zh-CN" altLang="en-US" sz="2800" dirty="0" smtClean="0">
                <a:latin typeface="Arial" panose="020B0604020202020204" pitchFamily="34" charset="0"/>
              </a:rPr>
              <a:t>截至</a:t>
            </a:r>
            <a:r>
              <a:rPr lang="en-US" altLang="zh-CN" sz="2800" dirty="0" smtClean="0">
                <a:latin typeface="Arial" panose="020B0604020202020204" pitchFamily="34" charset="0"/>
              </a:rPr>
              <a:t>2016</a:t>
            </a:r>
            <a:r>
              <a:rPr lang="zh-CN" altLang="en-US" sz="2800" dirty="0" smtClean="0">
                <a:latin typeface="Arial" panose="020B0604020202020204" pitchFamily="34" charset="0"/>
              </a:rPr>
              <a:t>年底，全国现有吸毒人员</a:t>
            </a:r>
            <a:r>
              <a:rPr lang="en-US" altLang="zh-CN" sz="2800" dirty="0" smtClean="0">
                <a:latin typeface="Arial" panose="020B0604020202020204" pitchFamily="34" charset="0"/>
              </a:rPr>
              <a:t>250.5</a:t>
            </a:r>
            <a:r>
              <a:rPr lang="zh-CN" altLang="en-US" sz="2800" dirty="0" smtClean="0">
                <a:latin typeface="Arial" panose="020B0604020202020204" pitchFamily="34" charset="0"/>
              </a:rPr>
              <a:t>万名（不含戒断三年未发现复吸人数、死亡人数和离境人数），同比增长</a:t>
            </a:r>
            <a:r>
              <a:rPr lang="en-US" altLang="zh-CN" sz="2800" dirty="0" smtClean="0">
                <a:latin typeface="Arial" panose="020B0604020202020204" pitchFamily="34" charset="0"/>
              </a:rPr>
              <a:t>6.8%</a:t>
            </a:r>
            <a:r>
              <a:rPr lang="zh-CN" altLang="en-US" sz="2800" dirty="0" smtClean="0">
                <a:latin typeface="Arial" panose="020B0604020202020204" pitchFamily="34" charset="0"/>
              </a:rPr>
              <a:t>。其中，</a:t>
            </a:r>
            <a:r>
              <a:rPr lang="zh-CN" altLang="en-US" sz="2800" u="sng" dirty="0" smtClean="0">
                <a:solidFill>
                  <a:srgbClr val="FF0000"/>
                </a:solidFill>
                <a:latin typeface="Arial" panose="020B0604020202020204" pitchFamily="34" charset="0"/>
              </a:rPr>
              <a:t>不满</a:t>
            </a:r>
            <a:r>
              <a:rPr lang="en-US" altLang="zh-CN" sz="2800" u="sng" dirty="0" smtClean="0">
                <a:solidFill>
                  <a:srgbClr val="FF0000"/>
                </a:solidFill>
                <a:latin typeface="Arial" panose="020B0604020202020204" pitchFamily="34" charset="0"/>
              </a:rPr>
              <a:t>18</a:t>
            </a:r>
            <a:r>
              <a:rPr lang="zh-CN" altLang="en-US" sz="2800" u="sng" dirty="0" smtClean="0">
                <a:solidFill>
                  <a:srgbClr val="FF0000"/>
                </a:solidFill>
                <a:latin typeface="Arial" panose="020B0604020202020204" pitchFamily="34" charset="0"/>
              </a:rPr>
              <a:t>岁</a:t>
            </a:r>
            <a:r>
              <a:rPr lang="en-US" altLang="zh-CN" sz="2800" u="sng" dirty="0" smtClean="0">
                <a:solidFill>
                  <a:srgbClr val="FF0000"/>
                </a:solidFill>
                <a:latin typeface="Arial" panose="020B0604020202020204" pitchFamily="34" charset="0"/>
              </a:rPr>
              <a:t>2.2</a:t>
            </a:r>
            <a:r>
              <a:rPr lang="zh-CN" altLang="en-US" sz="2800" u="sng" dirty="0" smtClean="0">
                <a:solidFill>
                  <a:srgbClr val="FF0000"/>
                </a:solidFill>
                <a:latin typeface="Arial" panose="020B0604020202020204" pitchFamily="34" charset="0"/>
              </a:rPr>
              <a:t>万名，占</a:t>
            </a:r>
            <a:r>
              <a:rPr lang="en-US" altLang="zh-CN" sz="2800" u="sng" dirty="0" smtClean="0">
                <a:solidFill>
                  <a:srgbClr val="FF0000"/>
                </a:solidFill>
                <a:latin typeface="Arial" panose="020B0604020202020204" pitchFamily="34" charset="0"/>
              </a:rPr>
              <a:t>0.9%</a:t>
            </a:r>
            <a:r>
              <a:rPr lang="zh-CN" altLang="en-US" sz="2800" u="sng" dirty="0" smtClean="0">
                <a:solidFill>
                  <a:srgbClr val="FF0000"/>
                </a:solidFill>
                <a:latin typeface="Arial" panose="020B0604020202020204" pitchFamily="34" charset="0"/>
              </a:rPr>
              <a:t>；</a:t>
            </a:r>
            <a:r>
              <a:rPr lang="en-US" altLang="zh-CN" sz="2800" u="sng" dirty="0" smtClean="0">
                <a:solidFill>
                  <a:srgbClr val="FF0000"/>
                </a:solidFill>
                <a:latin typeface="Arial" panose="020B0604020202020204" pitchFamily="34" charset="0"/>
              </a:rPr>
              <a:t>18</a:t>
            </a:r>
            <a:r>
              <a:rPr lang="zh-CN" altLang="en-US" sz="2800" u="sng" dirty="0" smtClean="0">
                <a:solidFill>
                  <a:srgbClr val="FF0000"/>
                </a:solidFill>
                <a:latin typeface="Arial" panose="020B0604020202020204" pitchFamily="34" charset="0"/>
              </a:rPr>
              <a:t>岁到</a:t>
            </a:r>
            <a:r>
              <a:rPr lang="en-US" altLang="zh-CN" sz="2800" u="sng" dirty="0" smtClean="0">
                <a:solidFill>
                  <a:srgbClr val="FF0000"/>
                </a:solidFill>
                <a:latin typeface="Arial" panose="020B0604020202020204" pitchFamily="34" charset="0"/>
              </a:rPr>
              <a:t>35</a:t>
            </a:r>
            <a:r>
              <a:rPr lang="zh-CN" altLang="en-US" sz="2800" u="sng" dirty="0" smtClean="0">
                <a:solidFill>
                  <a:srgbClr val="FF0000"/>
                </a:solidFill>
                <a:latin typeface="Arial" panose="020B0604020202020204" pitchFamily="34" charset="0"/>
              </a:rPr>
              <a:t>岁</a:t>
            </a:r>
            <a:r>
              <a:rPr lang="en-US" altLang="zh-CN" sz="2800" u="sng" dirty="0" smtClean="0">
                <a:solidFill>
                  <a:srgbClr val="FF0000"/>
                </a:solidFill>
                <a:latin typeface="Arial" panose="020B0604020202020204" pitchFamily="34" charset="0"/>
              </a:rPr>
              <a:t>146.4</a:t>
            </a:r>
            <a:r>
              <a:rPr lang="zh-CN" altLang="en-US" sz="2800" u="sng" dirty="0" smtClean="0">
                <a:solidFill>
                  <a:srgbClr val="FF0000"/>
                </a:solidFill>
                <a:latin typeface="Arial" panose="020B0604020202020204" pitchFamily="34" charset="0"/>
              </a:rPr>
              <a:t>万名，占</a:t>
            </a:r>
            <a:r>
              <a:rPr lang="en-US" altLang="zh-CN" sz="2800" u="sng" dirty="0" smtClean="0">
                <a:solidFill>
                  <a:srgbClr val="FF0000"/>
                </a:solidFill>
                <a:latin typeface="Arial" panose="020B0604020202020204" pitchFamily="34" charset="0"/>
              </a:rPr>
              <a:t>58.4%</a:t>
            </a:r>
            <a:r>
              <a:rPr lang="zh-CN" altLang="en-US" sz="2800" dirty="0" smtClean="0">
                <a:latin typeface="Arial" panose="020B0604020202020204" pitchFamily="34" charset="0"/>
              </a:rPr>
              <a:t>；</a:t>
            </a:r>
            <a:r>
              <a:rPr lang="en-US" altLang="zh-CN" sz="2800" dirty="0" smtClean="0">
                <a:latin typeface="Arial" panose="020B0604020202020204" pitchFamily="34" charset="0"/>
              </a:rPr>
              <a:t>36</a:t>
            </a:r>
            <a:r>
              <a:rPr lang="zh-CN" altLang="en-US" sz="2800" dirty="0" smtClean="0">
                <a:latin typeface="Arial" panose="020B0604020202020204" pitchFamily="34" charset="0"/>
              </a:rPr>
              <a:t>岁到</a:t>
            </a:r>
            <a:r>
              <a:rPr lang="en-US" altLang="zh-CN" sz="2800" dirty="0" smtClean="0">
                <a:latin typeface="Arial" panose="020B0604020202020204" pitchFamily="34" charset="0"/>
              </a:rPr>
              <a:t>59</a:t>
            </a:r>
            <a:r>
              <a:rPr lang="zh-CN" altLang="en-US" sz="2800" dirty="0" smtClean="0">
                <a:latin typeface="Arial" panose="020B0604020202020204" pitchFamily="34" charset="0"/>
              </a:rPr>
              <a:t>岁</a:t>
            </a:r>
            <a:r>
              <a:rPr lang="en-US" altLang="zh-CN" sz="2800" dirty="0" smtClean="0">
                <a:latin typeface="Arial" panose="020B0604020202020204" pitchFamily="34" charset="0"/>
              </a:rPr>
              <a:t>100.3</a:t>
            </a:r>
            <a:r>
              <a:rPr lang="zh-CN" altLang="en-US" sz="2800" dirty="0" smtClean="0">
                <a:latin typeface="Arial" panose="020B0604020202020204" pitchFamily="34" charset="0"/>
              </a:rPr>
              <a:t>万名，占</a:t>
            </a:r>
            <a:r>
              <a:rPr lang="en-US" altLang="zh-CN" sz="2800" dirty="0" smtClean="0">
                <a:latin typeface="Arial" panose="020B0604020202020204" pitchFamily="34" charset="0"/>
              </a:rPr>
              <a:t>40%</a:t>
            </a:r>
            <a:r>
              <a:rPr lang="zh-CN" altLang="en-US" sz="2800" dirty="0" smtClean="0">
                <a:latin typeface="Arial" panose="020B0604020202020204" pitchFamily="34" charset="0"/>
              </a:rPr>
              <a:t>；</a:t>
            </a:r>
            <a:r>
              <a:rPr lang="en-US" altLang="zh-CN" sz="2800" dirty="0" smtClean="0">
                <a:latin typeface="Arial" panose="020B0604020202020204" pitchFamily="34" charset="0"/>
              </a:rPr>
              <a:t>60</a:t>
            </a:r>
            <a:r>
              <a:rPr lang="zh-CN" altLang="en-US" sz="2800" dirty="0" smtClean="0">
                <a:latin typeface="Arial" panose="020B0604020202020204" pitchFamily="34" charset="0"/>
              </a:rPr>
              <a:t>岁以上</a:t>
            </a:r>
            <a:r>
              <a:rPr lang="en-US" altLang="zh-CN" sz="2800" dirty="0" smtClean="0">
                <a:latin typeface="Arial" panose="020B0604020202020204" pitchFamily="34" charset="0"/>
              </a:rPr>
              <a:t>1.6</a:t>
            </a:r>
            <a:r>
              <a:rPr lang="zh-CN" altLang="en-US" sz="2800" dirty="0" smtClean="0">
                <a:latin typeface="Arial" panose="020B0604020202020204" pitchFamily="34" charset="0"/>
              </a:rPr>
              <a:t>万名，占</a:t>
            </a:r>
            <a:r>
              <a:rPr lang="en-US" altLang="zh-CN" sz="2800" dirty="0" smtClean="0">
                <a:latin typeface="Arial" panose="020B0604020202020204" pitchFamily="34" charset="0"/>
              </a:rPr>
              <a:t>0.7%</a:t>
            </a:r>
            <a:r>
              <a:rPr lang="zh-CN" altLang="en-US" sz="2800" dirty="0" smtClean="0">
                <a:latin typeface="Arial" panose="020B0604020202020204" pitchFamily="34" charset="0"/>
              </a:rPr>
              <a:t>。</a:t>
            </a:r>
            <a:endParaRPr lang="en-US" altLang="zh-CN" sz="2800" dirty="0" smtClean="0">
              <a:latin typeface="Arial" panose="020B0604020202020204" pitchFamily="34" charset="0"/>
            </a:endParaRPr>
          </a:p>
          <a:p>
            <a:pPr>
              <a:spcAft>
                <a:spcPct val="0"/>
              </a:spcAft>
              <a:buFontTx/>
              <a:buNone/>
            </a:pPr>
            <a:r>
              <a:rPr lang="en-US" altLang="zh-CN" sz="2800" dirty="0" smtClean="0">
                <a:latin typeface="Arial" panose="020B0604020202020204" pitchFamily="34" charset="0"/>
              </a:rPr>
              <a:t>                                                 ——</a:t>
            </a:r>
            <a:r>
              <a:rPr lang="zh-CN" altLang="en-US" sz="2800" dirty="0" smtClean="0">
                <a:latin typeface="Arial" panose="020B0604020202020204" pitchFamily="34" charset="0"/>
              </a:rPr>
              <a:t>中国禁毒网</a:t>
            </a:r>
            <a:endParaRPr lang="zh-CN" altLang="en-US" sz="2800" dirty="0" smtClean="0">
              <a:latin typeface="Arial" panose="020B0604020202020204" pitchFamily="34" charset="0"/>
            </a:endParaRPr>
          </a:p>
        </p:txBody>
      </p:sp>
      <p:sp>
        <p:nvSpPr>
          <p:cNvPr id="5" name="标题 1"/>
          <p:cNvSpPr txBox="1"/>
          <p:nvPr/>
        </p:nvSpPr>
        <p:spPr bwMode="auto">
          <a:xfrm>
            <a:off x="611188" y="4724400"/>
            <a:ext cx="7921625" cy="1657350"/>
          </a:xfrm>
          <a:prstGeom prst="rect">
            <a:avLst/>
          </a:prstGeom>
          <a:noFill/>
          <a:ln w="9525">
            <a:noFill/>
            <a:miter lim="800000"/>
          </a:ln>
        </p:spPr>
        <p:txBody>
          <a:bodyPr>
            <a:normAutofit/>
          </a:bodyPr>
          <a:lstStyle/>
          <a:p>
            <a:pPr defTabSz="685800">
              <a:lnSpc>
                <a:spcPct val="90000"/>
              </a:lnSpc>
              <a:defRPr/>
            </a:pPr>
            <a:r>
              <a:rPr lang="zh-CN" altLang="en-US" sz="3200" dirty="0">
                <a:solidFill>
                  <a:schemeClr val="accent1"/>
                </a:solidFill>
                <a:latin typeface="Arial" panose="020B0604020202020204" pitchFamily="34" charset="0"/>
                <a:cs typeface="+mj-cs"/>
              </a:rPr>
              <a:t>     </a:t>
            </a:r>
            <a:r>
              <a:rPr lang="zh-CN" altLang="en-US" sz="3200" dirty="0">
                <a:solidFill>
                  <a:srgbClr val="00B050"/>
                </a:solidFill>
                <a:latin typeface="Arial" panose="020B0604020202020204" pitchFamily="34" charset="0"/>
                <a:cs typeface="+mj-cs"/>
              </a:rPr>
              <a:t>我国吸毒人员总量在增长，而在吸毒人员中，青少年占有相当大的比例，所以对青少年的毒品预防教育任重道远。</a:t>
            </a:r>
            <a:endParaRPr lang="zh-CN" altLang="en-US" sz="3200" dirty="0">
              <a:solidFill>
                <a:srgbClr val="00B050"/>
              </a:solidFill>
              <a:latin typeface="Arial" panose="020B0604020202020204" pitchFamily="34" charset="0"/>
              <a:cs typeface="+mj-cs"/>
            </a:endParaRPr>
          </a:p>
        </p:txBody>
      </p:sp>
      <p:pic>
        <p:nvPicPr>
          <p:cNvPr id="2" name="图片 1"/>
          <p:cNvPicPr>
            <a:picLocks noChangeAspect="1"/>
          </p:cNvPicPr>
          <p:nvPr/>
        </p:nvPicPr>
        <p:blipFill>
          <a:blip r:embed="rId1"/>
          <a:stretch>
            <a:fillRect/>
          </a:stretch>
        </p:blipFill>
        <p:spPr>
          <a:xfrm>
            <a:off x="3830955" y="-635"/>
            <a:ext cx="1066165" cy="9086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additive="base">
                                        <p:cTn id="7" dur="500" fill="hold"/>
                                        <p:tgtEl>
                                          <p:spTgt spid="32770"/>
                                        </p:tgtEl>
                                        <p:attrNameLst>
                                          <p:attrName>ppt_x</p:attrName>
                                        </p:attrNameLst>
                                      </p:cBhvr>
                                      <p:tavLst>
                                        <p:tav tm="0">
                                          <p:val>
                                            <p:strVal val="#ppt_x"/>
                                          </p:val>
                                        </p:tav>
                                        <p:tav tm="100000">
                                          <p:val>
                                            <p:strVal val="#ppt_x"/>
                                          </p:val>
                                        </p:tav>
                                      </p:tavLst>
                                    </p:anim>
                                    <p:anim calcmode="lin" valueType="num">
                                      <p:cBhvr additive="base">
                                        <p:cTn id="8" dur="500" fill="hold"/>
                                        <p:tgtEl>
                                          <p:spTgt spid="327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1520" y="1412776"/>
            <a:ext cx="5688632" cy="707886"/>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eaLnBrk="1" hangingPunct="1">
              <a:buFont typeface="Arial" panose="020B0604020202020204" pitchFamily="34" charset="0"/>
              <a:buNone/>
              <a:defRPr/>
            </a:pPr>
            <a:r>
              <a:rPr lang="zh-CN" altLang="en-US" sz="4000" noProof="1">
                <a:ln w="6600">
                  <a:solidFill>
                    <a:schemeClr val="accent2"/>
                  </a:solidFill>
                  <a:prstDash val="solid"/>
                </a:ln>
                <a:solidFill>
                  <a:srgbClr val="FFFFFF"/>
                </a:solidFill>
                <a:effectLst>
                  <a:outerShdw dist="38100" dir="2700000" algn="tl" rotWithShape="0">
                    <a:schemeClr val="accent2"/>
                  </a:outerShdw>
                </a:effectLst>
              </a:rPr>
              <a:t>三、青少年染毒探因</a:t>
            </a:r>
            <a:endParaRPr lang="zh-CN" altLang="en-US" sz="4000" noProof="1">
              <a:ln w="6600">
                <a:solidFill>
                  <a:schemeClr val="accent2"/>
                </a:solidFill>
                <a:prstDash val="solid"/>
              </a:ln>
              <a:solidFill>
                <a:srgbClr val="FFFFFF"/>
              </a:solidFill>
              <a:effectLst>
                <a:outerShdw dist="38100" dir="2700000" algn="tl" rotWithShape="0">
                  <a:schemeClr val="accent2"/>
                </a:outerShdw>
              </a:effectLst>
            </a:endParaRPr>
          </a:p>
        </p:txBody>
      </p:sp>
      <p:sp>
        <p:nvSpPr>
          <p:cNvPr id="5" name="矩形 4"/>
          <p:cNvSpPr/>
          <p:nvPr/>
        </p:nvSpPr>
        <p:spPr>
          <a:xfrm>
            <a:off x="395536" y="2636912"/>
            <a:ext cx="8748464" cy="769441"/>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ctr">
              <a:defRPr/>
            </a:pPr>
            <a:r>
              <a:rPr lang="zh-CN" altLang="en-US" sz="4400" b="1" dirty="0">
                <a:ln w="31550" cmpd="sng">
                  <a:gradFill>
                    <a:gsLst>
                      <a:gs pos="70000">
                        <a:srgbClr val="FF0000"/>
                      </a:gs>
                      <a:gs pos="0">
                        <a:schemeClr val="accent6">
                          <a:tint val="77000"/>
                          <a:satMod val="180000"/>
                        </a:schemeClr>
                      </a:gs>
                    </a:gsLst>
                    <a:lin ang="5400000"/>
                  </a:gradFill>
                  <a:prstDash val="solid"/>
                </a:ln>
                <a:solidFill>
                  <a:srgbClr val="00B050"/>
                </a:solidFill>
                <a:effectLst>
                  <a:outerShdw blurRad="50800" dist="40000" dir="5400000" algn="tl" rotWithShape="0">
                    <a:srgbClr val="000000">
                      <a:shade val="5000"/>
                      <a:satMod val="120000"/>
                      <a:alpha val="33000"/>
                    </a:srgbClr>
                  </a:outerShdw>
                </a:effectLst>
                <a:latin typeface="Arial" panose="020B0604020202020204" pitchFamily="34" charset="0"/>
                <a:ea typeface="楷体_GB2312" pitchFamily="49" charset="-122"/>
                <a:cs typeface="+mj-cs"/>
              </a:rPr>
              <a:t>请同学们说说青少年染毒的原因？</a:t>
            </a:r>
            <a:endParaRPr lang="zh-CN" altLang="en-US" sz="4400" b="1" dirty="0">
              <a:ln w="31550" cmpd="sng">
                <a:gradFill>
                  <a:gsLst>
                    <a:gs pos="70000">
                      <a:srgbClr val="FF0000"/>
                    </a:gs>
                    <a:gs pos="0">
                      <a:schemeClr val="accent6">
                        <a:tint val="77000"/>
                        <a:satMod val="180000"/>
                      </a:schemeClr>
                    </a:gs>
                  </a:gsLst>
                  <a:lin ang="5400000"/>
                </a:gradFill>
                <a:prstDash val="solid"/>
              </a:ln>
              <a:solidFill>
                <a:srgbClr val="00B050"/>
              </a:solidFill>
              <a:effectLst>
                <a:outerShdw blurRad="50800" dist="40000" dir="5400000" algn="tl" rotWithShape="0">
                  <a:srgbClr val="000000">
                    <a:shade val="5000"/>
                    <a:satMod val="120000"/>
                    <a:alpha val="33000"/>
                  </a:srgbClr>
                </a:outerShdw>
              </a:effectLst>
              <a:latin typeface="Arial" panose="020B0604020202020204" pitchFamily="34" charset="0"/>
            </a:endParaRPr>
          </a:p>
        </p:txBody>
      </p:sp>
      <p:pic>
        <p:nvPicPr>
          <p:cNvPr id="2" name="图片 1"/>
          <p:cNvPicPr>
            <a:picLocks noChangeAspect="1"/>
          </p:cNvPicPr>
          <p:nvPr/>
        </p:nvPicPr>
        <p:blipFill>
          <a:blip r:embed="rId1"/>
          <a:stretch>
            <a:fillRect/>
          </a:stretch>
        </p:blipFill>
        <p:spPr>
          <a:xfrm>
            <a:off x="3830955" y="-635"/>
            <a:ext cx="1066165" cy="9086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灯片编号占位符 5"/>
          <p:cNvSpPr>
            <a:spLocks noGrp="1"/>
          </p:cNvSpPr>
          <p:nvPr>
            <p:ph type="sldNum" sz="quarter" idx="12"/>
          </p:nvPr>
        </p:nvSpPr>
        <p:spPr bwMode="auto">
          <a:noFill/>
          <a:ln>
            <a:miter lim="800000"/>
          </a:ln>
        </p:spPr>
        <p:txBody>
          <a:bodyPr/>
          <a:lstStyle/>
          <a:p>
            <a:fld id="{96326888-3250-4C0F-A277-44CFCE4FAC2B}" type="slidenum">
              <a:rPr altLang="zh-CN" smtClean="0"/>
            </a:fld>
            <a:endParaRPr lang="zh-CN" altLang="zh-CN" smtClean="0"/>
          </a:p>
        </p:txBody>
      </p:sp>
      <p:pic>
        <p:nvPicPr>
          <p:cNvPr id="2" name="Picture 4" descr="lhh_1"/>
          <p:cNvPicPr>
            <a:picLocks noChangeAspect="1" noChangeArrowheads="1"/>
          </p:cNvPicPr>
          <p:nvPr/>
        </p:nvPicPr>
        <p:blipFill>
          <a:blip r:embed="rId1" cstate="print"/>
          <a:srcRect/>
          <a:stretch>
            <a:fillRect/>
          </a:stretch>
        </p:blipFill>
        <p:spPr bwMode="auto">
          <a:xfrm>
            <a:off x="0" y="764704"/>
            <a:ext cx="9144000" cy="7239893"/>
          </a:xfrm>
          <a:prstGeom prst="rect">
            <a:avLst/>
          </a:prstGeom>
          <a:solidFill>
            <a:schemeClr val="accent2">
              <a:lumMod val="40000"/>
              <a:lumOff val="60000"/>
            </a:schemeClr>
          </a:solidFill>
          <a:ln w="9525">
            <a:noFill/>
            <a:miter lim="800000"/>
            <a:headEnd/>
            <a:tailEnd/>
          </a:ln>
        </p:spPr>
      </p:pic>
      <p:pic>
        <p:nvPicPr>
          <p:cNvPr id="8" name="内容占位符 7" descr="498149_151441923517_2.jpg"/>
          <p:cNvPicPr>
            <a:picLocks noGrp="1" noChangeAspect="1"/>
          </p:cNvPicPr>
          <p:nvPr>
            <p:ph idx="1"/>
          </p:nvPr>
        </p:nvPicPr>
        <p:blipFill>
          <a:blip r:embed="rId2" cstate="print"/>
          <a:stretch>
            <a:fillRect/>
          </a:stretch>
        </p:blipFill>
        <p:spPr>
          <a:xfrm>
            <a:off x="0" y="836712"/>
            <a:ext cx="1905376" cy="1916832"/>
          </a:xfrm>
        </p:spPr>
      </p:pic>
      <p:sp>
        <p:nvSpPr>
          <p:cNvPr id="11" name="任意多边形 10"/>
          <p:cNvSpPr/>
          <p:nvPr/>
        </p:nvSpPr>
        <p:spPr>
          <a:xfrm>
            <a:off x="3635896" y="764704"/>
            <a:ext cx="5508104" cy="4896544"/>
          </a:xfrm>
          <a:custGeom>
            <a:avLst/>
            <a:gdLst>
              <a:gd name="connsiteX0" fmla="*/ 324464 w 5265174"/>
              <a:gd name="connsiteY0" fmla="*/ 3577407 h 4727781"/>
              <a:gd name="connsiteX1" fmla="*/ 324464 w 5265174"/>
              <a:gd name="connsiteY1" fmla="*/ 3577407 h 4727781"/>
              <a:gd name="connsiteX2" fmla="*/ 280219 w 5265174"/>
              <a:gd name="connsiteY2" fmla="*/ 3459420 h 4727781"/>
              <a:gd name="connsiteX3" fmla="*/ 250722 w 5265174"/>
              <a:gd name="connsiteY3" fmla="*/ 3415175 h 4727781"/>
              <a:gd name="connsiteX4" fmla="*/ 221226 w 5265174"/>
              <a:gd name="connsiteY4" fmla="*/ 3326684 h 4727781"/>
              <a:gd name="connsiteX5" fmla="*/ 206477 w 5265174"/>
              <a:gd name="connsiteY5" fmla="*/ 3282439 h 4727781"/>
              <a:gd name="connsiteX6" fmla="*/ 221226 w 5265174"/>
              <a:gd name="connsiteY6" fmla="*/ 3120207 h 4727781"/>
              <a:gd name="connsiteX7" fmla="*/ 250722 w 5265174"/>
              <a:gd name="connsiteY7" fmla="*/ 3075962 h 4727781"/>
              <a:gd name="connsiteX8" fmla="*/ 339213 w 5265174"/>
              <a:gd name="connsiteY8" fmla="*/ 3075962 h 4727781"/>
              <a:gd name="connsiteX9" fmla="*/ 339213 w 5265174"/>
              <a:gd name="connsiteY9" fmla="*/ 3075962 h 4727781"/>
              <a:gd name="connsiteX10" fmla="*/ 265471 w 5265174"/>
              <a:gd name="connsiteY10" fmla="*/ 2957975 h 4727781"/>
              <a:gd name="connsiteX11" fmla="*/ 221226 w 5265174"/>
              <a:gd name="connsiteY11" fmla="*/ 2913729 h 4727781"/>
              <a:gd name="connsiteX12" fmla="*/ 206477 w 5265174"/>
              <a:gd name="connsiteY12" fmla="*/ 2869484 h 4727781"/>
              <a:gd name="connsiteX13" fmla="*/ 147484 w 5265174"/>
              <a:gd name="connsiteY13" fmla="*/ 2780994 h 4727781"/>
              <a:gd name="connsiteX14" fmla="*/ 103239 w 5265174"/>
              <a:gd name="connsiteY14" fmla="*/ 2648258 h 4727781"/>
              <a:gd name="connsiteX15" fmla="*/ 88490 w 5265174"/>
              <a:gd name="connsiteY15" fmla="*/ 2604013 h 4727781"/>
              <a:gd name="connsiteX16" fmla="*/ 103239 w 5265174"/>
              <a:gd name="connsiteY16" fmla="*/ 2515523 h 4727781"/>
              <a:gd name="connsiteX17" fmla="*/ 147484 w 5265174"/>
              <a:gd name="connsiteY17" fmla="*/ 2486026 h 4727781"/>
              <a:gd name="connsiteX18" fmla="*/ 191729 w 5265174"/>
              <a:gd name="connsiteY18" fmla="*/ 2441781 h 4727781"/>
              <a:gd name="connsiteX19" fmla="*/ 280219 w 5265174"/>
              <a:gd name="connsiteY19" fmla="*/ 2397536 h 4727781"/>
              <a:gd name="connsiteX20" fmla="*/ 368710 w 5265174"/>
              <a:gd name="connsiteY20" fmla="*/ 2338542 h 4727781"/>
              <a:gd name="connsiteX21" fmla="*/ 368710 w 5265174"/>
              <a:gd name="connsiteY21" fmla="*/ 2338542 h 4727781"/>
              <a:gd name="connsiteX22" fmla="*/ 221226 w 5265174"/>
              <a:gd name="connsiteY22" fmla="*/ 2191058 h 4727781"/>
              <a:gd name="connsiteX23" fmla="*/ 117987 w 5265174"/>
              <a:gd name="connsiteY23" fmla="*/ 2058323 h 4727781"/>
              <a:gd name="connsiteX24" fmla="*/ 103239 w 5265174"/>
              <a:gd name="connsiteY24" fmla="*/ 2014078 h 4727781"/>
              <a:gd name="connsiteX25" fmla="*/ 44245 w 5265174"/>
              <a:gd name="connsiteY25" fmla="*/ 1925587 h 4727781"/>
              <a:gd name="connsiteX26" fmla="*/ 14748 w 5265174"/>
              <a:gd name="connsiteY26" fmla="*/ 1837097 h 4727781"/>
              <a:gd name="connsiteX27" fmla="*/ 0 w 5265174"/>
              <a:gd name="connsiteY27" fmla="*/ 1792852 h 4727781"/>
              <a:gd name="connsiteX28" fmla="*/ 14748 w 5265174"/>
              <a:gd name="connsiteY28" fmla="*/ 1660116 h 4727781"/>
              <a:gd name="connsiteX29" fmla="*/ 117987 w 5265174"/>
              <a:gd name="connsiteY29" fmla="*/ 1527381 h 4727781"/>
              <a:gd name="connsiteX30" fmla="*/ 206477 w 5265174"/>
              <a:gd name="connsiteY30" fmla="*/ 1497884 h 4727781"/>
              <a:gd name="connsiteX31" fmla="*/ 398206 w 5265174"/>
              <a:gd name="connsiteY31" fmla="*/ 1453639 h 4727781"/>
              <a:gd name="connsiteX32" fmla="*/ 442451 w 5265174"/>
              <a:gd name="connsiteY32" fmla="*/ 1394645 h 4727781"/>
              <a:gd name="connsiteX33" fmla="*/ 442451 w 5265174"/>
              <a:gd name="connsiteY33" fmla="*/ 1394645 h 4727781"/>
              <a:gd name="connsiteX34" fmla="*/ 412955 w 5265174"/>
              <a:gd name="connsiteY34" fmla="*/ 1261910 h 4727781"/>
              <a:gd name="connsiteX35" fmla="*/ 383458 w 5265174"/>
              <a:gd name="connsiteY35" fmla="*/ 1217665 h 4727781"/>
              <a:gd name="connsiteX36" fmla="*/ 368710 w 5265174"/>
              <a:gd name="connsiteY36" fmla="*/ 1158671 h 4727781"/>
              <a:gd name="connsiteX37" fmla="*/ 339213 w 5265174"/>
              <a:gd name="connsiteY37" fmla="*/ 1070181 h 4727781"/>
              <a:gd name="connsiteX38" fmla="*/ 324464 w 5265174"/>
              <a:gd name="connsiteY38" fmla="*/ 1025936 h 4727781"/>
              <a:gd name="connsiteX39" fmla="*/ 339213 w 5265174"/>
              <a:gd name="connsiteY39" fmla="*/ 878452 h 4727781"/>
              <a:gd name="connsiteX40" fmla="*/ 427703 w 5265174"/>
              <a:gd name="connsiteY40" fmla="*/ 819458 h 4727781"/>
              <a:gd name="connsiteX41" fmla="*/ 471948 w 5265174"/>
              <a:gd name="connsiteY41" fmla="*/ 804710 h 4727781"/>
              <a:gd name="connsiteX42" fmla="*/ 530942 w 5265174"/>
              <a:gd name="connsiteY42" fmla="*/ 775213 h 4727781"/>
              <a:gd name="connsiteX43" fmla="*/ 648929 w 5265174"/>
              <a:gd name="connsiteY43" fmla="*/ 760465 h 4727781"/>
              <a:gd name="connsiteX44" fmla="*/ 958645 w 5265174"/>
              <a:gd name="connsiteY44" fmla="*/ 745716 h 4727781"/>
              <a:gd name="connsiteX45" fmla="*/ 958645 w 5265174"/>
              <a:gd name="connsiteY45" fmla="*/ 745716 h 4727781"/>
              <a:gd name="connsiteX46" fmla="*/ 1032387 w 5265174"/>
              <a:gd name="connsiteY46" fmla="*/ 642478 h 4727781"/>
              <a:gd name="connsiteX47" fmla="*/ 1047135 w 5265174"/>
              <a:gd name="connsiteY47" fmla="*/ 598233 h 4727781"/>
              <a:gd name="connsiteX48" fmla="*/ 1076632 w 5265174"/>
              <a:gd name="connsiteY48" fmla="*/ 553987 h 4727781"/>
              <a:gd name="connsiteX49" fmla="*/ 1194619 w 5265174"/>
              <a:gd name="connsiteY49" fmla="*/ 347510 h 4727781"/>
              <a:gd name="connsiteX50" fmla="*/ 1283110 w 5265174"/>
              <a:gd name="connsiteY50" fmla="*/ 288516 h 4727781"/>
              <a:gd name="connsiteX51" fmla="*/ 1755058 w 5265174"/>
              <a:gd name="connsiteY51" fmla="*/ 303265 h 4727781"/>
              <a:gd name="connsiteX52" fmla="*/ 1799303 w 5265174"/>
              <a:gd name="connsiteY52" fmla="*/ 332762 h 4727781"/>
              <a:gd name="connsiteX53" fmla="*/ 1799303 w 5265174"/>
              <a:gd name="connsiteY53" fmla="*/ 332762 h 4727781"/>
              <a:gd name="connsiteX54" fmla="*/ 1917290 w 5265174"/>
              <a:gd name="connsiteY54" fmla="*/ 273768 h 4727781"/>
              <a:gd name="connsiteX55" fmla="*/ 1961535 w 5265174"/>
              <a:gd name="connsiteY55" fmla="*/ 229523 h 4727781"/>
              <a:gd name="connsiteX56" fmla="*/ 2050026 w 5265174"/>
              <a:gd name="connsiteY56" fmla="*/ 185278 h 4727781"/>
              <a:gd name="connsiteX57" fmla="*/ 2094271 w 5265174"/>
              <a:gd name="connsiteY57" fmla="*/ 155781 h 4727781"/>
              <a:gd name="connsiteX58" fmla="*/ 2241755 w 5265174"/>
              <a:gd name="connsiteY58" fmla="*/ 111536 h 4727781"/>
              <a:gd name="connsiteX59" fmla="*/ 2286000 w 5265174"/>
              <a:gd name="connsiteY59" fmla="*/ 96787 h 4727781"/>
              <a:gd name="connsiteX60" fmla="*/ 2344993 w 5265174"/>
              <a:gd name="connsiteY60" fmla="*/ 67291 h 4727781"/>
              <a:gd name="connsiteX61" fmla="*/ 2492477 w 5265174"/>
              <a:gd name="connsiteY61" fmla="*/ 52542 h 4727781"/>
              <a:gd name="connsiteX62" fmla="*/ 2949677 w 5265174"/>
              <a:gd name="connsiteY62" fmla="*/ 8297 h 4727781"/>
              <a:gd name="connsiteX63" fmla="*/ 3274142 w 5265174"/>
              <a:gd name="connsiteY63" fmla="*/ 23045 h 4727781"/>
              <a:gd name="connsiteX64" fmla="*/ 3392129 w 5265174"/>
              <a:gd name="connsiteY64" fmla="*/ 67291 h 4727781"/>
              <a:gd name="connsiteX65" fmla="*/ 3436374 w 5265174"/>
              <a:gd name="connsiteY65" fmla="*/ 96787 h 4727781"/>
              <a:gd name="connsiteX66" fmla="*/ 3480619 w 5265174"/>
              <a:gd name="connsiteY66" fmla="*/ 111536 h 4727781"/>
              <a:gd name="connsiteX67" fmla="*/ 3569110 w 5265174"/>
              <a:gd name="connsiteY67" fmla="*/ 155781 h 4727781"/>
              <a:gd name="connsiteX68" fmla="*/ 3657600 w 5265174"/>
              <a:gd name="connsiteY68" fmla="*/ 244271 h 4727781"/>
              <a:gd name="connsiteX69" fmla="*/ 3701845 w 5265174"/>
              <a:gd name="connsiteY69" fmla="*/ 288516 h 4727781"/>
              <a:gd name="connsiteX70" fmla="*/ 3746090 w 5265174"/>
              <a:gd name="connsiteY70" fmla="*/ 318013 h 4727781"/>
              <a:gd name="connsiteX71" fmla="*/ 3834581 w 5265174"/>
              <a:gd name="connsiteY71" fmla="*/ 465497 h 4727781"/>
              <a:gd name="connsiteX72" fmla="*/ 3864077 w 5265174"/>
              <a:gd name="connsiteY72" fmla="*/ 509742 h 4727781"/>
              <a:gd name="connsiteX73" fmla="*/ 3864077 w 5265174"/>
              <a:gd name="connsiteY73" fmla="*/ 509742 h 4727781"/>
              <a:gd name="connsiteX74" fmla="*/ 3996813 w 5265174"/>
              <a:gd name="connsiteY74" fmla="*/ 524491 h 4727781"/>
              <a:gd name="connsiteX75" fmla="*/ 4336026 w 5265174"/>
              <a:gd name="connsiteY75" fmla="*/ 553987 h 4727781"/>
              <a:gd name="connsiteX76" fmla="*/ 4380271 w 5265174"/>
              <a:gd name="connsiteY76" fmla="*/ 583484 h 4727781"/>
              <a:gd name="connsiteX77" fmla="*/ 4498258 w 5265174"/>
              <a:gd name="connsiteY77" fmla="*/ 627729 h 4727781"/>
              <a:gd name="connsiteX78" fmla="*/ 4586748 w 5265174"/>
              <a:gd name="connsiteY78" fmla="*/ 716220 h 4727781"/>
              <a:gd name="connsiteX79" fmla="*/ 4630993 w 5265174"/>
              <a:gd name="connsiteY79" fmla="*/ 760465 h 4727781"/>
              <a:gd name="connsiteX80" fmla="*/ 4689987 w 5265174"/>
              <a:gd name="connsiteY80" fmla="*/ 848955 h 4727781"/>
              <a:gd name="connsiteX81" fmla="*/ 4793226 w 5265174"/>
              <a:gd name="connsiteY81" fmla="*/ 981691 h 4727781"/>
              <a:gd name="connsiteX82" fmla="*/ 4822722 w 5265174"/>
              <a:gd name="connsiteY82" fmla="*/ 1025936 h 4727781"/>
              <a:gd name="connsiteX83" fmla="*/ 4852219 w 5265174"/>
              <a:gd name="connsiteY83" fmla="*/ 1070181 h 4727781"/>
              <a:gd name="connsiteX84" fmla="*/ 4866968 w 5265174"/>
              <a:gd name="connsiteY84" fmla="*/ 1114426 h 4727781"/>
              <a:gd name="connsiteX85" fmla="*/ 4896464 w 5265174"/>
              <a:gd name="connsiteY85" fmla="*/ 1158671 h 4727781"/>
              <a:gd name="connsiteX86" fmla="*/ 4925961 w 5265174"/>
              <a:gd name="connsiteY86" fmla="*/ 1261910 h 4727781"/>
              <a:gd name="connsiteX87" fmla="*/ 4881716 w 5265174"/>
              <a:gd name="connsiteY87" fmla="*/ 1556878 h 4727781"/>
              <a:gd name="connsiteX88" fmla="*/ 4852219 w 5265174"/>
              <a:gd name="connsiteY88" fmla="*/ 1601123 h 4727781"/>
              <a:gd name="connsiteX89" fmla="*/ 4837471 w 5265174"/>
              <a:gd name="connsiteY89" fmla="*/ 1674865 h 4727781"/>
              <a:gd name="connsiteX90" fmla="*/ 4837471 w 5265174"/>
              <a:gd name="connsiteY90" fmla="*/ 1674865 h 4727781"/>
              <a:gd name="connsiteX91" fmla="*/ 4866968 w 5265174"/>
              <a:gd name="connsiteY91" fmla="*/ 1807600 h 4727781"/>
              <a:gd name="connsiteX92" fmla="*/ 4940710 w 5265174"/>
              <a:gd name="connsiteY92" fmla="*/ 1925587 h 4727781"/>
              <a:gd name="connsiteX93" fmla="*/ 4955458 w 5265174"/>
              <a:gd name="connsiteY93" fmla="*/ 1969833 h 4727781"/>
              <a:gd name="connsiteX94" fmla="*/ 5029200 w 5265174"/>
              <a:gd name="connsiteY94" fmla="*/ 2073071 h 4727781"/>
              <a:gd name="connsiteX95" fmla="*/ 5058697 w 5265174"/>
              <a:gd name="connsiteY95" fmla="*/ 2117316 h 4727781"/>
              <a:gd name="connsiteX96" fmla="*/ 5102942 w 5265174"/>
              <a:gd name="connsiteY96" fmla="*/ 2161562 h 4727781"/>
              <a:gd name="connsiteX97" fmla="*/ 5132439 w 5265174"/>
              <a:gd name="connsiteY97" fmla="*/ 2220555 h 4727781"/>
              <a:gd name="connsiteX98" fmla="*/ 5161935 w 5265174"/>
              <a:gd name="connsiteY98" fmla="*/ 2264800 h 4727781"/>
              <a:gd name="connsiteX99" fmla="*/ 5191432 w 5265174"/>
              <a:gd name="connsiteY99" fmla="*/ 2353291 h 4727781"/>
              <a:gd name="connsiteX100" fmla="*/ 5206181 w 5265174"/>
              <a:gd name="connsiteY100" fmla="*/ 2397536 h 4727781"/>
              <a:gd name="connsiteX101" fmla="*/ 5235677 w 5265174"/>
              <a:gd name="connsiteY101" fmla="*/ 2486026 h 4727781"/>
              <a:gd name="connsiteX102" fmla="*/ 5250426 w 5265174"/>
              <a:gd name="connsiteY102" fmla="*/ 2530271 h 4727781"/>
              <a:gd name="connsiteX103" fmla="*/ 5265174 w 5265174"/>
              <a:gd name="connsiteY103" fmla="*/ 2604013 h 4727781"/>
              <a:gd name="connsiteX104" fmla="*/ 5250426 w 5265174"/>
              <a:gd name="connsiteY104" fmla="*/ 2884233 h 4727781"/>
              <a:gd name="connsiteX105" fmla="*/ 5220929 w 5265174"/>
              <a:gd name="connsiteY105" fmla="*/ 2928478 h 4727781"/>
              <a:gd name="connsiteX106" fmla="*/ 5117690 w 5265174"/>
              <a:gd name="connsiteY106" fmla="*/ 3016968 h 4727781"/>
              <a:gd name="connsiteX107" fmla="*/ 4955458 w 5265174"/>
              <a:gd name="connsiteY107" fmla="*/ 3120207 h 4727781"/>
              <a:gd name="connsiteX108" fmla="*/ 4911213 w 5265174"/>
              <a:gd name="connsiteY108" fmla="*/ 3134955 h 4727781"/>
              <a:gd name="connsiteX109" fmla="*/ 4778477 w 5265174"/>
              <a:gd name="connsiteY109" fmla="*/ 3193949 h 4727781"/>
              <a:gd name="connsiteX110" fmla="*/ 4734232 w 5265174"/>
              <a:gd name="connsiteY110" fmla="*/ 3208697 h 4727781"/>
              <a:gd name="connsiteX111" fmla="*/ 4689987 w 5265174"/>
              <a:gd name="connsiteY111" fmla="*/ 3223445 h 4727781"/>
              <a:gd name="connsiteX112" fmla="*/ 4675239 w 5265174"/>
              <a:gd name="connsiteY112" fmla="*/ 3238194 h 4727781"/>
              <a:gd name="connsiteX113" fmla="*/ 4675239 w 5265174"/>
              <a:gd name="connsiteY113" fmla="*/ 3238194 h 4727781"/>
              <a:gd name="connsiteX114" fmla="*/ 4689987 w 5265174"/>
              <a:gd name="connsiteY114" fmla="*/ 3385678 h 4727781"/>
              <a:gd name="connsiteX115" fmla="*/ 4704735 w 5265174"/>
              <a:gd name="connsiteY115" fmla="*/ 3429923 h 4727781"/>
              <a:gd name="connsiteX116" fmla="*/ 4689987 w 5265174"/>
              <a:gd name="connsiteY116" fmla="*/ 3754387 h 4727781"/>
              <a:gd name="connsiteX117" fmla="*/ 4616245 w 5265174"/>
              <a:gd name="connsiteY117" fmla="*/ 3828129 h 4727781"/>
              <a:gd name="connsiteX118" fmla="*/ 4321277 w 5265174"/>
              <a:gd name="connsiteY118" fmla="*/ 3828129 h 4727781"/>
              <a:gd name="connsiteX119" fmla="*/ 4321277 w 5265174"/>
              <a:gd name="connsiteY119" fmla="*/ 3828129 h 4727781"/>
              <a:gd name="connsiteX120" fmla="*/ 4291781 w 5265174"/>
              <a:gd name="connsiteY120" fmla="*/ 3960865 h 4727781"/>
              <a:gd name="connsiteX121" fmla="*/ 4262284 w 5265174"/>
              <a:gd name="connsiteY121" fmla="*/ 4137845 h 4727781"/>
              <a:gd name="connsiteX122" fmla="*/ 4247535 w 5265174"/>
              <a:gd name="connsiteY122" fmla="*/ 4182091 h 4727781"/>
              <a:gd name="connsiteX123" fmla="*/ 4218039 w 5265174"/>
              <a:gd name="connsiteY123" fmla="*/ 4285329 h 4727781"/>
              <a:gd name="connsiteX124" fmla="*/ 4173793 w 5265174"/>
              <a:gd name="connsiteY124" fmla="*/ 4314826 h 4727781"/>
              <a:gd name="connsiteX125" fmla="*/ 4144297 w 5265174"/>
              <a:gd name="connsiteY125" fmla="*/ 4359071 h 4727781"/>
              <a:gd name="connsiteX126" fmla="*/ 4100051 w 5265174"/>
              <a:gd name="connsiteY126" fmla="*/ 4388568 h 4727781"/>
              <a:gd name="connsiteX127" fmla="*/ 4041058 w 5265174"/>
              <a:gd name="connsiteY127" fmla="*/ 4418065 h 4727781"/>
              <a:gd name="connsiteX128" fmla="*/ 3937819 w 5265174"/>
              <a:gd name="connsiteY128" fmla="*/ 4447562 h 4727781"/>
              <a:gd name="connsiteX129" fmla="*/ 3893574 w 5265174"/>
              <a:gd name="connsiteY129" fmla="*/ 4462310 h 4727781"/>
              <a:gd name="connsiteX130" fmla="*/ 3421626 w 5265174"/>
              <a:gd name="connsiteY130" fmla="*/ 4447562 h 4727781"/>
              <a:gd name="connsiteX131" fmla="*/ 3333135 w 5265174"/>
              <a:gd name="connsiteY131" fmla="*/ 4418065 h 4727781"/>
              <a:gd name="connsiteX132" fmla="*/ 3244645 w 5265174"/>
              <a:gd name="connsiteY132" fmla="*/ 4418065 h 4727781"/>
              <a:gd name="connsiteX133" fmla="*/ 3244645 w 5265174"/>
              <a:gd name="connsiteY133" fmla="*/ 4418065 h 4727781"/>
              <a:gd name="connsiteX134" fmla="*/ 3141406 w 5265174"/>
              <a:gd name="connsiteY134" fmla="*/ 4506555 h 4727781"/>
              <a:gd name="connsiteX135" fmla="*/ 3038168 w 5265174"/>
              <a:gd name="connsiteY135" fmla="*/ 4550800 h 4727781"/>
              <a:gd name="connsiteX136" fmla="*/ 2920181 w 5265174"/>
              <a:gd name="connsiteY136" fmla="*/ 4609794 h 4727781"/>
              <a:gd name="connsiteX137" fmla="*/ 2816942 w 5265174"/>
              <a:gd name="connsiteY137" fmla="*/ 4654039 h 4727781"/>
              <a:gd name="connsiteX138" fmla="*/ 2684206 w 5265174"/>
              <a:gd name="connsiteY138" fmla="*/ 4698284 h 4727781"/>
              <a:gd name="connsiteX139" fmla="*/ 2639961 w 5265174"/>
              <a:gd name="connsiteY139" fmla="*/ 4713033 h 4727781"/>
              <a:gd name="connsiteX140" fmla="*/ 2566219 w 5265174"/>
              <a:gd name="connsiteY140" fmla="*/ 4727781 h 4727781"/>
              <a:gd name="connsiteX141" fmla="*/ 2138516 w 5265174"/>
              <a:gd name="connsiteY141" fmla="*/ 4713033 h 4727781"/>
              <a:gd name="connsiteX142" fmla="*/ 2094271 w 5265174"/>
              <a:gd name="connsiteY142" fmla="*/ 4698284 h 4727781"/>
              <a:gd name="connsiteX143" fmla="*/ 2050026 w 5265174"/>
              <a:gd name="connsiteY143" fmla="*/ 4668787 h 4727781"/>
              <a:gd name="connsiteX144" fmla="*/ 1991032 w 5265174"/>
              <a:gd name="connsiteY144" fmla="*/ 4580297 h 4727781"/>
              <a:gd name="connsiteX145" fmla="*/ 1946787 w 5265174"/>
              <a:gd name="connsiteY145" fmla="*/ 4491807 h 4727781"/>
              <a:gd name="connsiteX146" fmla="*/ 1932039 w 5265174"/>
              <a:gd name="connsiteY146" fmla="*/ 4432813 h 4727781"/>
              <a:gd name="connsiteX147" fmla="*/ 1932039 w 5265174"/>
              <a:gd name="connsiteY147" fmla="*/ 4432813 h 4727781"/>
              <a:gd name="connsiteX148" fmla="*/ 1769806 w 5265174"/>
              <a:gd name="connsiteY148" fmla="*/ 4418065 h 4727781"/>
              <a:gd name="connsiteX149" fmla="*/ 1725561 w 5265174"/>
              <a:gd name="connsiteY149" fmla="*/ 4432813 h 4727781"/>
              <a:gd name="connsiteX150" fmla="*/ 1592826 w 5265174"/>
              <a:gd name="connsiteY150" fmla="*/ 4462310 h 4727781"/>
              <a:gd name="connsiteX151" fmla="*/ 1224116 w 5265174"/>
              <a:gd name="connsiteY151" fmla="*/ 4447562 h 4727781"/>
              <a:gd name="connsiteX152" fmla="*/ 1135626 w 5265174"/>
              <a:gd name="connsiteY152" fmla="*/ 4373820 h 4727781"/>
              <a:gd name="connsiteX153" fmla="*/ 1047135 w 5265174"/>
              <a:gd name="connsiteY153" fmla="*/ 4314826 h 4727781"/>
              <a:gd name="connsiteX154" fmla="*/ 1017639 w 5265174"/>
              <a:gd name="connsiteY154" fmla="*/ 4255833 h 4727781"/>
              <a:gd name="connsiteX155" fmla="*/ 988142 w 5265174"/>
              <a:gd name="connsiteY155" fmla="*/ 4211587 h 4727781"/>
              <a:gd name="connsiteX156" fmla="*/ 973393 w 5265174"/>
              <a:gd name="connsiteY156" fmla="*/ 4123097 h 4727781"/>
              <a:gd name="connsiteX157" fmla="*/ 943897 w 5265174"/>
              <a:gd name="connsiteY157" fmla="*/ 3946116 h 4727781"/>
              <a:gd name="connsiteX158" fmla="*/ 943897 w 5265174"/>
              <a:gd name="connsiteY158" fmla="*/ 3946116 h 4727781"/>
              <a:gd name="connsiteX159" fmla="*/ 825910 w 5265174"/>
              <a:gd name="connsiteY159" fmla="*/ 3813381 h 4727781"/>
              <a:gd name="connsiteX160" fmla="*/ 781664 w 5265174"/>
              <a:gd name="connsiteY160" fmla="*/ 3769136 h 4727781"/>
              <a:gd name="connsiteX161" fmla="*/ 707922 w 5265174"/>
              <a:gd name="connsiteY161" fmla="*/ 3754387 h 4727781"/>
              <a:gd name="connsiteX162" fmla="*/ 663677 w 5265174"/>
              <a:gd name="connsiteY162" fmla="*/ 3739639 h 4727781"/>
              <a:gd name="connsiteX163" fmla="*/ 619432 w 5265174"/>
              <a:gd name="connsiteY163" fmla="*/ 3710142 h 4727781"/>
              <a:gd name="connsiteX164" fmla="*/ 575187 w 5265174"/>
              <a:gd name="connsiteY164" fmla="*/ 3695394 h 4727781"/>
              <a:gd name="connsiteX165" fmla="*/ 516193 w 5265174"/>
              <a:gd name="connsiteY165" fmla="*/ 3665897 h 4727781"/>
              <a:gd name="connsiteX166" fmla="*/ 427703 w 5265174"/>
              <a:gd name="connsiteY166" fmla="*/ 3621652 h 4727781"/>
              <a:gd name="connsiteX167" fmla="*/ 383458 w 5265174"/>
              <a:gd name="connsiteY167" fmla="*/ 3592155 h 4727781"/>
              <a:gd name="connsiteX168" fmla="*/ 368710 w 5265174"/>
              <a:gd name="connsiteY168" fmla="*/ 3547910 h 4727781"/>
              <a:gd name="connsiteX169" fmla="*/ 339213 w 5265174"/>
              <a:gd name="connsiteY169" fmla="*/ 3503665 h 4727781"/>
              <a:gd name="connsiteX170" fmla="*/ 324464 w 5265174"/>
              <a:gd name="connsiteY170" fmla="*/ 3474168 h 4727781"/>
              <a:gd name="connsiteX171" fmla="*/ 280219 w 5265174"/>
              <a:gd name="connsiteY171" fmla="*/ 3429923 h 47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5265174" h="4727781">
                <a:moveTo>
                  <a:pt x="324464" y="3577407"/>
                </a:moveTo>
                <a:lnTo>
                  <a:pt x="324464" y="3577407"/>
                </a:lnTo>
                <a:cubicBezTo>
                  <a:pt x="309716" y="3538078"/>
                  <a:pt x="297600" y="3497658"/>
                  <a:pt x="280219" y="3459420"/>
                </a:cubicBezTo>
                <a:cubicBezTo>
                  <a:pt x="272884" y="3443283"/>
                  <a:pt x="257921" y="3431373"/>
                  <a:pt x="250722" y="3415175"/>
                </a:cubicBezTo>
                <a:cubicBezTo>
                  <a:pt x="238094" y="3386762"/>
                  <a:pt x="231058" y="3356181"/>
                  <a:pt x="221226" y="3326684"/>
                </a:cubicBezTo>
                <a:lnTo>
                  <a:pt x="206477" y="3282439"/>
                </a:lnTo>
                <a:cubicBezTo>
                  <a:pt x="211393" y="3228362"/>
                  <a:pt x="209849" y="3173302"/>
                  <a:pt x="221226" y="3120207"/>
                </a:cubicBezTo>
                <a:cubicBezTo>
                  <a:pt x="224940" y="3102875"/>
                  <a:pt x="234125" y="3082186"/>
                  <a:pt x="250722" y="3075962"/>
                </a:cubicBezTo>
                <a:cubicBezTo>
                  <a:pt x="278341" y="3065605"/>
                  <a:pt x="309716" y="3075962"/>
                  <a:pt x="339213" y="3075962"/>
                </a:cubicBezTo>
                <a:lnTo>
                  <a:pt x="339213" y="3075962"/>
                </a:lnTo>
                <a:cubicBezTo>
                  <a:pt x="314632" y="3036633"/>
                  <a:pt x="292750" y="2995483"/>
                  <a:pt x="265471" y="2957975"/>
                </a:cubicBezTo>
                <a:cubicBezTo>
                  <a:pt x="253203" y="2941107"/>
                  <a:pt x="232796" y="2931084"/>
                  <a:pt x="221226" y="2913729"/>
                </a:cubicBezTo>
                <a:cubicBezTo>
                  <a:pt x="212603" y="2900794"/>
                  <a:pt x="214027" y="2883074"/>
                  <a:pt x="206477" y="2869484"/>
                </a:cubicBezTo>
                <a:cubicBezTo>
                  <a:pt x="189261" y="2838495"/>
                  <a:pt x="158695" y="2814625"/>
                  <a:pt x="147484" y="2780994"/>
                </a:cubicBezTo>
                <a:lnTo>
                  <a:pt x="103239" y="2648258"/>
                </a:lnTo>
                <a:lnTo>
                  <a:pt x="88490" y="2604013"/>
                </a:lnTo>
                <a:cubicBezTo>
                  <a:pt x="93406" y="2574516"/>
                  <a:pt x="89866" y="2542270"/>
                  <a:pt x="103239" y="2515523"/>
                </a:cubicBezTo>
                <a:cubicBezTo>
                  <a:pt x="111166" y="2499669"/>
                  <a:pt x="133867" y="2497374"/>
                  <a:pt x="147484" y="2486026"/>
                </a:cubicBezTo>
                <a:cubicBezTo>
                  <a:pt x="163507" y="2472673"/>
                  <a:pt x="175706" y="2455134"/>
                  <a:pt x="191729" y="2441781"/>
                </a:cubicBezTo>
                <a:cubicBezTo>
                  <a:pt x="229850" y="2410013"/>
                  <a:pt x="235874" y="2412317"/>
                  <a:pt x="280219" y="2397536"/>
                </a:cubicBezTo>
                <a:lnTo>
                  <a:pt x="368710" y="2338542"/>
                </a:lnTo>
                <a:lnTo>
                  <a:pt x="368710" y="2338542"/>
                </a:lnTo>
                <a:cubicBezTo>
                  <a:pt x="319549" y="2289381"/>
                  <a:pt x="259792" y="2248906"/>
                  <a:pt x="221226" y="2191058"/>
                </a:cubicBezTo>
                <a:cubicBezTo>
                  <a:pt x="150662" y="2085214"/>
                  <a:pt x="187299" y="2127635"/>
                  <a:pt x="117987" y="2058323"/>
                </a:cubicBezTo>
                <a:cubicBezTo>
                  <a:pt x="113071" y="2043575"/>
                  <a:pt x="110789" y="2027668"/>
                  <a:pt x="103239" y="2014078"/>
                </a:cubicBezTo>
                <a:cubicBezTo>
                  <a:pt x="86023" y="1983088"/>
                  <a:pt x="44245" y="1925587"/>
                  <a:pt x="44245" y="1925587"/>
                </a:cubicBezTo>
                <a:lnTo>
                  <a:pt x="14748" y="1837097"/>
                </a:lnTo>
                <a:lnTo>
                  <a:pt x="0" y="1792852"/>
                </a:lnTo>
                <a:cubicBezTo>
                  <a:pt x="4916" y="1748607"/>
                  <a:pt x="670" y="1702349"/>
                  <a:pt x="14748" y="1660116"/>
                </a:cubicBezTo>
                <a:cubicBezTo>
                  <a:pt x="20591" y="1642587"/>
                  <a:pt x="86753" y="1544733"/>
                  <a:pt x="117987" y="1527381"/>
                </a:cubicBezTo>
                <a:cubicBezTo>
                  <a:pt x="145166" y="1512281"/>
                  <a:pt x="176313" y="1505425"/>
                  <a:pt x="206477" y="1497884"/>
                </a:cubicBezTo>
                <a:cubicBezTo>
                  <a:pt x="348783" y="1462307"/>
                  <a:pt x="284712" y="1476337"/>
                  <a:pt x="398206" y="1453639"/>
                </a:cubicBezTo>
                <a:cubicBezTo>
                  <a:pt x="450632" y="1418688"/>
                  <a:pt x="442451" y="1441867"/>
                  <a:pt x="442451" y="1394645"/>
                </a:cubicBezTo>
                <a:lnTo>
                  <a:pt x="442451" y="1394645"/>
                </a:lnTo>
                <a:cubicBezTo>
                  <a:pt x="432619" y="1350400"/>
                  <a:pt x="427288" y="1304908"/>
                  <a:pt x="412955" y="1261910"/>
                </a:cubicBezTo>
                <a:cubicBezTo>
                  <a:pt x="407350" y="1245094"/>
                  <a:pt x="390440" y="1233957"/>
                  <a:pt x="383458" y="1217665"/>
                </a:cubicBezTo>
                <a:cubicBezTo>
                  <a:pt x="375473" y="1199034"/>
                  <a:pt x="374534" y="1178086"/>
                  <a:pt x="368710" y="1158671"/>
                </a:cubicBezTo>
                <a:cubicBezTo>
                  <a:pt x="359776" y="1128890"/>
                  <a:pt x="349045" y="1099678"/>
                  <a:pt x="339213" y="1070181"/>
                </a:cubicBezTo>
                <a:lnTo>
                  <a:pt x="324464" y="1025936"/>
                </a:lnTo>
                <a:cubicBezTo>
                  <a:pt x="329380" y="976775"/>
                  <a:pt x="328103" y="926593"/>
                  <a:pt x="339213" y="878452"/>
                </a:cubicBezTo>
                <a:cubicBezTo>
                  <a:pt x="352023" y="822943"/>
                  <a:pt x="383454" y="832101"/>
                  <a:pt x="427703" y="819458"/>
                </a:cubicBezTo>
                <a:cubicBezTo>
                  <a:pt x="442651" y="815187"/>
                  <a:pt x="457659" y="810834"/>
                  <a:pt x="471948" y="804710"/>
                </a:cubicBezTo>
                <a:cubicBezTo>
                  <a:pt x="492156" y="796049"/>
                  <a:pt x="509613" y="780545"/>
                  <a:pt x="530942" y="775213"/>
                </a:cubicBezTo>
                <a:cubicBezTo>
                  <a:pt x="569394" y="765600"/>
                  <a:pt x="609388" y="763192"/>
                  <a:pt x="648929" y="760465"/>
                </a:cubicBezTo>
                <a:cubicBezTo>
                  <a:pt x="752040" y="753354"/>
                  <a:pt x="958645" y="745716"/>
                  <a:pt x="958645" y="745716"/>
                </a:cubicBezTo>
                <a:lnTo>
                  <a:pt x="958645" y="745716"/>
                </a:lnTo>
                <a:cubicBezTo>
                  <a:pt x="983226" y="711303"/>
                  <a:pt x="1010629" y="678741"/>
                  <a:pt x="1032387" y="642478"/>
                </a:cubicBezTo>
                <a:cubicBezTo>
                  <a:pt x="1040385" y="629147"/>
                  <a:pt x="1040183" y="612138"/>
                  <a:pt x="1047135" y="598233"/>
                </a:cubicBezTo>
                <a:cubicBezTo>
                  <a:pt x="1055062" y="582379"/>
                  <a:pt x="1066800" y="568736"/>
                  <a:pt x="1076632" y="553987"/>
                </a:cubicBezTo>
                <a:cubicBezTo>
                  <a:pt x="1104861" y="441073"/>
                  <a:pt x="1089179" y="417803"/>
                  <a:pt x="1194619" y="347510"/>
                </a:cubicBezTo>
                <a:lnTo>
                  <a:pt x="1283110" y="288516"/>
                </a:lnTo>
                <a:cubicBezTo>
                  <a:pt x="1440426" y="293432"/>
                  <a:pt x="1597922" y="294286"/>
                  <a:pt x="1755058" y="303265"/>
                </a:cubicBezTo>
                <a:cubicBezTo>
                  <a:pt x="1803967" y="306060"/>
                  <a:pt x="1799303" y="306739"/>
                  <a:pt x="1799303" y="332762"/>
                </a:cubicBezTo>
                <a:lnTo>
                  <a:pt x="1799303" y="332762"/>
                </a:lnTo>
                <a:cubicBezTo>
                  <a:pt x="1838632" y="313097"/>
                  <a:pt x="1880193" y="297375"/>
                  <a:pt x="1917290" y="273768"/>
                </a:cubicBezTo>
                <a:cubicBezTo>
                  <a:pt x="1934886" y="262570"/>
                  <a:pt x="1945512" y="242875"/>
                  <a:pt x="1961535" y="229523"/>
                </a:cubicBezTo>
                <a:cubicBezTo>
                  <a:pt x="1999656" y="197756"/>
                  <a:pt x="2005682" y="200059"/>
                  <a:pt x="2050026" y="185278"/>
                </a:cubicBezTo>
                <a:cubicBezTo>
                  <a:pt x="2064774" y="175446"/>
                  <a:pt x="2078073" y="162980"/>
                  <a:pt x="2094271" y="155781"/>
                </a:cubicBezTo>
                <a:cubicBezTo>
                  <a:pt x="2157367" y="127738"/>
                  <a:pt x="2181688" y="128698"/>
                  <a:pt x="2241755" y="111536"/>
                </a:cubicBezTo>
                <a:cubicBezTo>
                  <a:pt x="2256703" y="107265"/>
                  <a:pt x="2271711" y="102911"/>
                  <a:pt x="2286000" y="96787"/>
                </a:cubicBezTo>
                <a:cubicBezTo>
                  <a:pt x="2306208" y="88127"/>
                  <a:pt x="2323496" y="71898"/>
                  <a:pt x="2344993" y="67291"/>
                </a:cubicBezTo>
                <a:cubicBezTo>
                  <a:pt x="2393303" y="56939"/>
                  <a:pt x="2443567" y="59529"/>
                  <a:pt x="2492477" y="52542"/>
                </a:cubicBezTo>
                <a:cubicBezTo>
                  <a:pt x="2860267" y="0"/>
                  <a:pt x="2405124" y="35524"/>
                  <a:pt x="2949677" y="8297"/>
                </a:cubicBezTo>
                <a:cubicBezTo>
                  <a:pt x="3057832" y="13213"/>
                  <a:pt x="3166194" y="14741"/>
                  <a:pt x="3274142" y="23045"/>
                </a:cubicBezTo>
                <a:cubicBezTo>
                  <a:pt x="3316079" y="26271"/>
                  <a:pt x="3356640" y="47012"/>
                  <a:pt x="3392129" y="67291"/>
                </a:cubicBezTo>
                <a:cubicBezTo>
                  <a:pt x="3407519" y="76085"/>
                  <a:pt x="3420520" y="88860"/>
                  <a:pt x="3436374" y="96787"/>
                </a:cubicBezTo>
                <a:cubicBezTo>
                  <a:pt x="3450279" y="103739"/>
                  <a:pt x="3466714" y="104583"/>
                  <a:pt x="3480619" y="111536"/>
                </a:cubicBezTo>
                <a:cubicBezTo>
                  <a:pt x="3594969" y="168712"/>
                  <a:pt x="3457906" y="118715"/>
                  <a:pt x="3569110" y="155781"/>
                </a:cubicBezTo>
                <a:lnTo>
                  <a:pt x="3657600" y="244271"/>
                </a:lnTo>
                <a:cubicBezTo>
                  <a:pt x="3672348" y="259019"/>
                  <a:pt x="3684491" y="276946"/>
                  <a:pt x="3701845" y="288516"/>
                </a:cubicBezTo>
                <a:lnTo>
                  <a:pt x="3746090" y="318013"/>
                </a:lnTo>
                <a:cubicBezTo>
                  <a:pt x="3890395" y="534470"/>
                  <a:pt x="3743886" y="306780"/>
                  <a:pt x="3834581" y="465497"/>
                </a:cubicBezTo>
                <a:cubicBezTo>
                  <a:pt x="3843375" y="480887"/>
                  <a:pt x="3864077" y="509742"/>
                  <a:pt x="3864077" y="509742"/>
                </a:cubicBezTo>
                <a:lnTo>
                  <a:pt x="3864077" y="509742"/>
                </a:lnTo>
                <a:cubicBezTo>
                  <a:pt x="3908322" y="514658"/>
                  <a:pt x="3952426" y="521077"/>
                  <a:pt x="3996813" y="524491"/>
                </a:cubicBezTo>
                <a:cubicBezTo>
                  <a:pt x="4333984" y="550427"/>
                  <a:pt x="4144739" y="522107"/>
                  <a:pt x="4336026" y="553987"/>
                </a:cubicBezTo>
                <a:cubicBezTo>
                  <a:pt x="4350774" y="563819"/>
                  <a:pt x="4363674" y="577260"/>
                  <a:pt x="4380271" y="583484"/>
                </a:cubicBezTo>
                <a:cubicBezTo>
                  <a:pt x="4462608" y="614361"/>
                  <a:pt x="4439368" y="575382"/>
                  <a:pt x="4498258" y="627729"/>
                </a:cubicBezTo>
                <a:cubicBezTo>
                  <a:pt x="4529436" y="655443"/>
                  <a:pt x="4557251" y="686723"/>
                  <a:pt x="4586748" y="716220"/>
                </a:cubicBezTo>
                <a:cubicBezTo>
                  <a:pt x="4601496" y="730968"/>
                  <a:pt x="4619423" y="743111"/>
                  <a:pt x="4630993" y="760465"/>
                </a:cubicBezTo>
                <a:cubicBezTo>
                  <a:pt x="4650658" y="789962"/>
                  <a:pt x="4664920" y="823888"/>
                  <a:pt x="4689987" y="848955"/>
                </a:cubicBezTo>
                <a:cubicBezTo>
                  <a:pt x="4759299" y="918267"/>
                  <a:pt x="4722664" y="875847"/>
                  <a:pt x="4793226" y="981691"/>
                </a:cubicBezTo>
                <a:lnTo>
                  <a:pt x="4822722" y="1025936"/>
                </a:lnTo>
                <a:cubicBezTo>
                  <a:pt x="4832554" y="1040684"/>
                  <a:pt x="4846614" y="1053365"/>
                  <a:pt x="4852219" y="1070181"/>
                </a:cubicBezTo>
                <a:cubicBezTo>
                  <a:pt x="4857135" y="1084929"/>
                  <a:pt x="4860016" y="1100521"/>
                  <a:pt x="4866968" y="1114426"/>
                </a:cubicBezTo>
                <a:cubicBezTo>
                  <a:pt x="4874895" y="1130280"/>
                  <a:pt x="4888537" y="1142817"/>
                  <a:pt x="4896464" y="1158671"/>
                </a:cubicBezTo>
                <a:cubicBezTo>
                  <a:pt x="4907046" y="1179834"/>
                  <a:pt x="4921234" y="1243001"/>
                  <a:pt x="4925961" y="1261910"/>
                </a:cubicBezTo>
                <a:cubicBezTo>
                  <a:pt x="4922664" y="1308075"/>
                  <a:pt x="4926875" y="1489140"/>
                  <a:pt x="4881716" y="1556878"/>
                </a:cubicBezTo>
                <a:lnTo>
                  <a:pt x="4852219" y="1601123"/>
                </a:lnTo>
                <a:cubicBezTo>
                  <a:pt x="4836279" y="1664886"/>
                  <a:pt x="4837471" y="1639846"/>
                  <a:pt x="4837471" y="1674865"/>
                </a:cubicBezTo>
                <a:lnTo>
                  <a:pt x="4837471" y="1674865"/>
                </a:lnTo>
                <a:cubicBezTo>
                  <a:pt x="4847303" y="1719110"/>
                  <a:pt x="4851724" y="1764916"/>
                  <a:pt x="4866968" y="1807600"/>
                </a:cubicBezTo>
                <a:cubicBezTo>
                  <a:pt x="4873811" y="1826759"/>
                  <a:pt x="4924079" y="1900640"/>
                  <a:pt x="4940710" y="1925587"/>
                </a:cubicBezTo>
                <a:cubicBezTo>
                  <a:pt x="4945626" y="1940336"/>
                  <a:pt x="4948506" y="1955928"/>
                  <a:pt x="4955458" y="1969833"/>
                </a:cubicBezTo>
                <a:cubicBezTo>
                  <a:pt x="4967043" y="1993002"/>
                  <a:pt x="5018068" y="2057486"/>
                  <a:pt x="5029200" y="2073071"/>
                </a:cubicBezTo>
                <a:cubicBezTo>
                  <a:pt x="5039503" y="2087495"/>
                  <a:pt x="5047350" y="2103699"/>
                  <a:pt x="5058697" y="2117316"/>
                </a:cubicBezTo>
                <a:cubicBezTo>
                  <a:pt x="5072050" y="2133339"/>
                  <a:pt x="5090819" y="2144590"/>
                  <a:pt x="5102942" y="2161562"/>
                </a:cubicBezTo>
                <a:cubicBezTo>
                  <a:pt x="5115721" y="2179452"/>
                  <a:pt x="5121531" y="2201466"/>
                  <a:pt x="5132439" y="2220555"/>
                </a:cubicBezTo>
                <a:cubicBezTo>
                  <a:pt x="5141233" y="2235945"/>
                  <a:pt x="5154736" y="2248603"/>
                  <a:pt x="5161935" y="2264800"/>
                </a:cubicBezTo>
                <a:cubicBezTo>
                  <a:pt x="5174563" y="2293213"/>
                  <a:pt x="5181600" y="2323794"/>
                  <a:pt x="5191432" y="2353291"/>
                </a:cubicBezTo>
                <a:lnTo>
                  <a:pt x="5206181" y="2397536"/>
                </a:lnTo>
                <a:lnTo>
                  <a:pt x="5235677" y="2486026"/>
                </a:lnTo>
                <a:cubicBezTo>
                  <a:pt x="5240593" y="2500774"/>
                  <a:pt x="5247377" y="2515027"/>
                  <a:pt x="5250426" y="2530271"/>
                </a:cubicBezTo>
                <a:lnTo>
                  <a:pt x="5265174" y="2604013"/>
                </a:lnTo>
                <a:cubicBezTo>
                  <a:pt x="5260258" y="2697420"/>
                  <a:pt x="5263064" y="2791555"/>
                  <a:pt x="5250426" y="2884233"/>
                </a:cubicBezTo>
                <a:cubicBezTo>
                  <a:pt x="5248031" y="2901796"/>
                  <a:pt x="5231232" y="2914054"/>
                  <a:pt x="5220929" y="2928478"/>
                </a:cubicBezTo>
                <a:cubicBezTo>
                  <a:pt x="5156961" y="3018033"/>
                  <a:pt x="5204511" y="2964875"/>
                  <a:pt x="5117690" y="3016968"/>
                </a:cubicBezTo>
                <a:cubicBezTo>
                  <a:pt x="5059238" y="3052039"/>
                  <a:pt x="5016023" y="3089925"/>
                  <a:pt x="4955458" y="3120207"/>
                </a:cubicBezTo>
                <a:cubicBezTo>
                  <a:pt x="4941553" y="3127159"/>
                  <a:pt x="4925961" y="3130039"/>
                  <a:pt x="4911213" y="3134955"/>
                </a:cubicBezTo>
                <a:cubicBezTo>
                  <a:pt x="4841098" y="3181699"/>
                  <a:pt x="4883783" y="3158847"/>
                  <a:pt x="4778477" y="3193949"/>
                </a:cubicBezTo>
                <a:lnTo>
                  <a:pt x="4734232" y="3208697"/>
                </a:lnTo>
                <a:cubicBezTo>
                  <a:pt x="4719484" y="3213613"/>
                  <a:pt x="4700979" y="3212452"/>
                  <a:pt x="4689987" y="3223445"/>
                </a:cubicBezTo>
                <a:lnTo>
                  <a:pt x="4675239" y="3238194"/>
                </a:lnTo>
                <a:lnTo>
                  <a:pt x="4675239" y="3238194"/>
                </a:lnTo>
                <a:cubicBezTo>
                  <a:pt x="4680155" y="3287355"/>
                  <a:pt x="4682475" y="3336846"/>
                  <a:pt x="4689987" y="3385678"/>
                </a:cubicBezTo>
                <a:cubicBezTo>
                  <a:pt x="4692351" y="3401043"/>
                  <a:pt x="4704735" y="3414377"/>
                  <a:pt x="4704735" y="3429923"/>
                </a:cubicBezTo>
                <a:cubicBezTo>
                  <a:pt x="4704735" y="3538189"/>
                  <a:pt x="4702886" y="3646892"/>
                  <a:pt x="4689987" y="3754387"/>
                </a:cubicBezTo>
                <a:cubicBezTo>
                  <a:pt x="4687395" y="3775987"/>
                  <a:pt x="4638503" y="3826194"/>
                  <a:pt x="4616245" y="3828129"/>
                </a:cubicBezTo>
                <a:cubicBezTo>
                  <a:pt x="4518292" y="3836646"/>
                  <a:pt x="4419600" y="3828129"/>
                  <a:pt x="4321277" y="3828129"/>
                </a:cubicBezTo>
                <a:lnTo>
                  <a:pt x="4321277" y="3828129"/>
                </a:lnTo>
                <a:cubicBezTo>
                  <a:pt x="4311445" y="3872374"/>
                  <a:pt x="4300134" y="3916317"/>
                  <a:pt x="4291781" y="3960865"/>
                </a:cubicBezTo>
                <a:cubicBezTo>
                  <a:pt x="4273055" y="4060736"/>
                  <a:pt x="4284160" y="4050340"/>
                  <a:pt x="4262284" y="4137845"/>
                </a:cubicBezTo>
                <a:cubicBezTo>
                  <a:pt x="4258513" y="4152927"/>
                  <a:pt x="4251806" y="4167143"/>
                  <a:pt x="4247535" y="4182091"/>
                </a:cubicBezTo>
                <a:cubicBezTo>
                  <a:pt x="4246358" y="4186212"/>
                  <a:pt x="4225897" y="4275507"/>
                  <a:pt x="4218039" y="4285329"/>
                </a:cubicBezTo>
                <a:cubicBezTo>
                  <a:pt x="4206966" y="4299170"/>
                  <a:pt x="4188542" y="4304994"/>
                  <a:pt x="4173793" y="4314826"/>
                </a:cubicBezTo>
                <a:cubicBezTo>
                  <a:pt x="4163961" y="4329574"/>
                  <a:pt x="4156831" y="4346537"/>
                  <a:pt x="4144297" y="4359071"/>
                </a:cubicBezTo>
                <a:cubicBezTo>
                  <a:pt x="4131763" y="4371605"/>
                  <a:pt x="4115441" y="4379774"/>
                  <a:pt x="4100051" y="4388568"/>
                </a:cubicBezTo>
                <a:cubicBezTo>
                  <a:pt x="4080962" y="4399476"/>
                  <a:pt x="4061266" y="4409404"/>
                  <a:pt x="4041058" y="4418065"/>
                </a:cubicBezTo>
                <a:cubicBezTo>
                  <a:pt x="4005703" y="4433217"/>
                  <a:pt x="3975230" y="4436873"/>
                  <a:pt x="3937819" y="4447562"/>
                </a:cubicBezTo>
                <a:cubicBezTo>
                  <a:pt x="3922871" y="4451833"/>
                  <a:pt x="3908322" y="4457394"/>
                  <a:pt x="3893574" y="4462310"/>
                </a:cubicBezTo>
                <a:cubicBezTo>
                  <a:pt x="3736258" y="4457394"/>
                  <a:pt x="3578531" y="4459949"/>
                  <a:pt x="3421626" y="4447562"/>
                </a:cubicBezTo>
                <a:cubicBezTo>
                  <a:pt x="3390630" y="4445115"/>
                  <a:pt x="3364228" y="4418065"/>
                  <a:pt x="3333135" y="4418065"/>
                </a:cubicBezTo>
                <a:lnTo>
                  <a:pt x="3244645" y="4418065"/>
                </a:lnTo>
                <a:lnTo>
                  <a:pt x="3244645" y="4418065"/>
                </a:lnTo>
                <a:cubicBezTo>
                  <a:pt x="3210232" y="4447562"/>
                  <a:pt x="3178062" y="4479896"/>
                  <a:pt x="3141406" y="4506555"/>
                </a:cubicBezTo>
                <a:cubicBezTo>
                  <a:pt x="3110562" y="4528987"/>
                  <a:pt x="3073534" y="4539012"/>
                  <a:pt x="3038168" y="4550800"/>
                </a:cubicBezTo>
                <a:cubicBezTo>
                  <a:pt x="2959816" y="4603034"/>
                  <a:pt x="3028419" y="4561688"/>
                  <a:pt x="2920181" y="4609794"/>
                </a:cubicBezTo>
                <a:cubicBezTo>
                  <a:pt x="2810840" y="4658390"/>
                  <a:pt x="2907813" y="4623749"/>
                  <a:pt x="2816942" y="4654039"/>
                </a:cubicBezTo>
                <a:cubicBezTo>
                  <a:pt x="2739963" y="4705359"/>
                  <a:pt x="2803429" y="4671790"/>
                  <a:pt x="2684206" y="4698284"/>
                </a:cubicBezTo>
                <a:cubicBezTo>
                  <a:pt x="2669030" y="4701656"/>
                  <a:pt x="2655043" y="4709262"/>
                  <a:pt x="2639961" y="4713033"/>
                </a:cubicBezTo>
                <a:cubicBezTo>
                  <a:pt x="2615642" y="4719113"/>
                  <a:pt x="2590800" y="4722865"/>
                  <a:pt x="2566219" y="4727781"/>
                </a:cubicBezTo>
                <a:cubicBezTo>
                  <a:pt x="2423651" y="4722865"/>
                  <a:pt x="2280891" y="4721931"/>
                  <a:pt x="2138516" y="4713033"/>
                </a:cubicBezTo>
                <a:cubicBezTo>
                  <a:pt x="2123000" y="4712063"/>
                  <a:pt x="2108176" y="4705237"/>
                  <a:pt x="2094271" y="4698284"/>
                </a:cubicBezTo>
                <a:cubicBezTo>
                  <a:pt x="2078417" y="4690357"/>
                  <a:pt x="2064774" y="4678619"/>
                  <a:pt x="2050026" y="4668787"/>
                </a:cubicBezTo>
                <a:cubicBezTo>
                  <a:pt x="2030361" y="4639290"/>
                  <a:pt x="2002242" y="4613929"/>
                  <a:pt x="1991032" y="4580297"/>
                </a:cubicBezTo>
                <a:cubicBezTo>
                  <a:pt x="1970679" y="4519236"/>
                  <a:pt x="1984907" y="4548987"/>
                  <a:pt x="1946787" y="4491807"/>
                </a:cubicBezTo>
                <a:cubicBezTo>
                  <a:pt x="1930484" y="4442898"/>
                  <a:pt x="1932039" y="4463108"/>
                  <a:pt x="1932039" y="4432813"/>
                </a:cubicBezTo>
                <a:lnTo>
                  <a:pt x="1932039" y="4432813"/>
                </a:lnTo>
                <a:cubicBezTo>
                  <a:pt x="1877961" y="4427897"/>
                  <a:pt x="1824107" y="4418065"/>
                  <a:pt x="1769806" y="4418065"/>
                </a:cubicBezTo>
                <a:cubicBezTo>
                  <a:pt x="1754260" y="4418065"/>
                  <a:pt x="1740643" y="4429043"/>
                  <a:pt x="1725561" y="4432813"/>
                </a:cubicBezTo>
                <a:cubicBezTo>
                  <a:pt x="1681590" y="4443806"/>
                  <a:pt x="1637071" y="4452478"/>
                  <a:pt x="1592826" y="4462310"/>
                </a:cubicBezTo>
                <a:cubicBezTo>
                  <a:pt x="1469923" y="4457394"/>
                  <a:pt x="1346418" y="4460666"/>
                  <a:pt x="1224116" y="4447562"/>
                </a:cubicBezTo>
                <a:cubicBezTo>
                  <a:pt x="1197922" y="4444755"/>
                  <a:pt x="1150744" y="4385578"/>
                  <a:pt x="1135626" y="4373820"/>
                </a:cubicBezTo>
                <a:cubicBezTo>
                  <a:pt x="1107643" y="4352055"/>
                  <a:pt x="1047135" y="4314826"/>
                  <a:pt x="1047135" y="4314826"/>
                </a:cubicBezTo>
                <a:cubicBezTo>
                  <a:pt x="1037303" y="4295162"/>
                  <a:pt x="1028547" y="4274922"/>
                  <a:pt x="1017639" y="4255833"/>
                </a:cubicBezTo>
                <a:cubicBezTo>
                  <a:pt x="1008845" y="4240443"/>
                  <a:pt x="993747" y="4228403"/>
                  <a:pt x="988142" y="4211587"/>
                </a:cubicBezTo>
                <a:cubicBezTo>
                  <a:pt x="978686" y="4183218"/>
                  <a:pt x="980646" y="4152108"/>
                  <a:pt x="973393" y="4123097"/>
                </a:cubicBezTo>
                <a:cubicBezTo>
                  <a:pt x="934569" y="3967803"/>
                  <a:pt x="943897" y="4102528"/>
                  <a:pt x="943897" y="3946116"/>
                </a:cubicBezTo>
                <a:lnTo>
                  <a:pt x="943897" y="3946116"/>
                </a:lnTo>
                <a:cubicBezTo>
                  <a:pt x="804117" y="3750426"/>
                  <a:pt x="928703" y="3899041"/>
                  <a:pt x="825910" y="3813381"/>
                </a:cubicBezTo>
                <a:cubicBezTo>
                  <a:pt x="809887" y="3800028"/>
                  <a:pt x="800320" y="3778464"/>
                  <a:pt x="781664" y="3769136"/>
                </a:cubicBezTo>
                <a:cubicBezTo>
                  <a:pt x="759243" y="3757925"/>
                  <a:pt x="732241" y="3760467"/>
                  <a:pt x="707922" y="3754387"/>
                </a:cubicBezTo>
                <a:cubicBezTo>
                  <a:pt x="692840" y="3750616"/>
                  <a:pt x="678425" y="3744555"/>
                  <a:pt x="663677" y="3739639"/>
                </a:cubicBezTo>
                <a:cubicBezTo>
                  <a:pt x="648929" y="3729807"/>
                  <a:pt x="635286" y="3718069"/>
                  <a:pt x="619432" y="3710142"/>
                </a:cubicBezTo>
                <a:cubicBezTo>
                  <a:pt x="605527" y="3703190"/>
                  <a:pt x="589476" y="3701518"/>
                  <a:pt x="575187" y="3695394"/>
                </a:cubicBezTo>
                <a:cubicBezTo>
                  <a:pt x="554979" y="3686733"/>
                  <a:pt x="535282" y="3676805"/>
                  <a:pt x="516193" y="3665897"/>
                </a:cubicBezTo>
                <a:cubicBezTo>
                  <a:pt x="436141" y="3620153"/>
                  <a:pt x="508824" y="3648692"/>
                  <a:pt x="427703" y="3621652"/>
                </a:cubicBezTo>
                <a:cubicBezTo>
                  <a:pt x="412955" y="3611820"/>
                  <a:pt x="394531" y="3605996"/>
                  <a:pt x="383458" y="3592155"/>
                </a:cubicBezTo>
                <a:cubicBezTo>
                  <a:pt x="373747" y="3580016"/>
                  <a:pt x="375662" y="3561815"/>
                  <a:pt x="368710" y="3547910"/>
                </a:cubicBezTo>
                <a:cubicBezTo>
                  <a:pt x="360783" y="3532056"/>
                  <a:pt x="348333" y="3518864"/>
                  <a:pt x="339213" y="3503665"/>
                </a:cubicBezTo>
                <a:cubicBezTo>
                  <a:pt x="333557" y="3494239"/>
                  <a:pt x="329380" y="3484000"/>
                  <a:pt x="324464" y="3474168"/>
                </a:cubicBezTo>
                <a:lnTo>
                  <a:pt x="280219" y="3429923"/>
                </a:lnTo>
              </a:path>
            </a:pathLst>
          </a:custGeom>
          <a:solidFill>
            <a:schemeClr val="accent2">
              <a:lumMod val="20000"/>
              <a:lumOff val="80000"/>
            </a:schemeClr>
          </a:solidFill>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TextBox 11"/>
          <p:cNvSpPr txBox="1"/>
          <p:nvPr/>
        </p:nvSpPr>
        <p:spPr>
          <a:xfrm>
            <a:off x="4499992" y="1628800"/>
            <a:ext cx="4176464" cy="2554545"/>
          </a:xfrm>
          <a:prstGeom prst="rect">
            <a:avLst/>
          </a:prstGeom>
          <a:noFill/>
        </p:spPr>
        <p:txBody>
          <a:bodyPr wrap="square" rtlCol="0">
            <a:spAutoFit/>
          </a:bodyPr>
          <a:lstStyle/>
          <a:p>
            <a:r>
              <a:rPr lang="zh-CN" altLang="en-US" sz="4000" dirty="0" smtClean="0"/>
              <a:t>同学们，你们知道什么是毒品吗？又有哪些常见的毒品呢？</a:t>
            </a:r>
            <a:endParaRPr lang="zh-CN" altLang="en-US" sz="4000" dirty="0"/>
          </a:p>
        </p:txBody>
      </p:sp>
      <p:pic>
        <p:nvPicPr>
          <p:cNvPr id="5" name="图片 4"/>
          <p:cNvPicPr>
            <a:picLocks noChangeAspect="1"/>
          </p:cNvPicPr>
          <p:nvPr/>
        </p:nvPicPr>
        <p:blipFill>
          <a:blip r:embed="rId3"/>
          <a:stretch>
            <a:fillRect/>
          </a:stretch>
        </p:blipFill>
        <p:spPr>
          <a:xfrm>
            <a:off x="3830955" y="-635"/>
            <a:ext cx="1066165" cy="908685"/>
          </a:xfrm>
          <a:prstGeom prst="rect">
            <a:avLst/>
          </a:prstGeom>
        </p:spPr>
      </p:pic>
    </p:spTree>
  </p:cSld>
  <p:clrMapOvr>
    <a:masterClrMapping/>
  </p:clrMapOvr>
  <p:transition>
    <p:cu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3830955" y="-635"/>
            <a:ext cx="1066165" cy="908685"/>
          </a:xfrm>
          <a:prstGeom prst="rect">
            <a:avLst/>
          </a:prstGeom>
        </p:spPr>
      </p:pic>
      <p:sp>
        <p:nvSpPr>
          <p:cNvPr id="33795" name="Text Box 3"/>
          <p:cNvSpPr txBox="1">
            <a:spLocks noChangeArrowheads="1"/>
          </p:cNvSpPr>
          <p:nvPr/>
        </p:nvSpPr>
        <p:spPr bwMode="auto">
          <a:xfrm>
            <a:off x="395288" y="1916113"/>
            <a:ext cx="8569325" cy="1384300"/>
          </a:xfrm>
          <a:prstGeom prst="rect">
            <a:avLst/>
          </a:prstGeom>
          <a:noFill/>
          <a:ln w="9525">
            <a:noFill/>
            <a:miter lim="800000"/>
          </a:ln>
        </p:spPr>
        <p:txBody>
          <a:bodyPr>
            <a:spAutoFit/>
          </a:bodyPr>
          <a:lstStyle/>
          <a:p>
            <a:r>
              <a:rPr lang="zh-CN" altLang="en-US" sz="2800">
                <a:latin typeface="隶书" panose="02010509060101010101" pitchFamily="49" charset="-122"/>
                <a:ea typeface="隶书" panose="02010509060101010101" pitchFamily="49" charset="-122"/>
              </a:rPr>
              <a:t>   青少年的强烈的</a:t>
            </a:r>
            <a:r>
              <a:rPr lang="zh-CN" altLang="en-US" sz="2800">
                <a:solidFill>
                  <a:srgbClr val="FF0000"/>
                </a:solidFill>
                <a:latin typeface="隶书" panose="02010509060101010101" pitchFamily="49" charset="-122"/>
                <a:ea typeface="隶书" panose="02010509060101010101" pitchFamily="49" charset="-122"/>
              </a:rPr>
              <a:t>好奇心，</a:t>
            </a:r>
            <a:r>
              <a:rPr lang="zh-CN" altLang="en-US" sz="2800">
                <a:latin typeface="隶书" panose="02010509060101010101" pitchFamily="49" charset="-122"/>
                <a:ea typeface="隶书" panose="02010509060101010101" pitchFamily="49" charset="-122"/>
              </a:rPr>
              <a:t>一些青少年抱着毒品吸一两次不会上瘾的心理，结果不能自拔，众多吸毒者的亲身经历是：一日吸毒，永远想毒，终身戒毒。</a:t>
            </a:r>
            <a:endParaRPr lang="zh-CN" altLang="en-US" sz="2800">
              <a:latin typeface="隶书" panose="02010509060101010101" pitchFamily="49" charset="-122"/>
              <a:ea typeface="隶书" panose="02010509060101010101" pitchFamily="49" charset="-122"/>
            </a:endParaRPr>
          </a:p>
        </p:txBody>
      </p:sp>
      <p:pic>
        <p:nvPicPr>
          <p:cNvPr id="37891" name="Picture 4" descr="02"/>
          <p:cNvPicPr>
            <a:picLocks noChangeAspect="1" noChangeArrowheads="1"/>
          </p:cNvPicPr>
          <p:nvPr/>
        </p:nvPicPr>
        <p:blipFill>
          <a:blip r:embed="rId2" cstate="print"/>
          <a:srcRect/>
          <a:stretch>
            <a:fillRect/>
          </a:stretch>
        </p:blipFill>
        <p:spPr bwMode="auto">
          <a:xfrm>
            <a:off x="4967288" y="3570288"/>
            <a:ext cx="4176712" cy="3287712"/>
          </a:xfrm>
          <a:prstGeom prst="rect">
            <a:avLst/>
          </a:prstGeom>
          <a:noFill/>
          <a:ln w="9525">
            <a:noFill/>
            <a:miter lim="800000"/>
            <a:headEnd/>
            <a:tailEnd/>
          </a:ln>
        </p:spPr>
      </p:pic>
      <p:pic>
        <p:nvPicPr>
          <p:cNvPr id="37892" name="Picture 5" descr="01"/>
          <p:cNvPicPr>
            <a:picLocks noChangeAspect="1" noChangeArrowheads="1"/>
          </p:cNvPicPr>
          <p:nvPr/>
        </p:nvPicPr>
        <p:blipFill>
          <a:blip r:embed="rId3" cstate="print"/>
          <a:srcRect/>
          <a:stretch>
            <a:fillRect/>
          </a:stretch>
        </p:blipFill>
        <p:spPr bwMode="auto">
          <a:xfrm>
            <a:off x="468313" y="3589338"/>
            <a:ext cx="4321175" cy="3079750"/>
          </a:xfrm>
          <a:prstGeom prst="rect">
            <a:avLst/>
          </a:prstGeom>
          <a:noFill/>
          <a:ln w="9525">
            <a:noFill/>
            <a:miter lim="800000"/>
            <a:headEnd/>
            <a:tailEnd/>
          </a:ln>
        </p:spPr>
      </p:pic>
      <p:sp>
        <p:nvSpPr>
          <p:cNvPr id="10" name="棱台 9"/>
          <p:cNvSpPr/>
          <p:nvPr/>
        </p:nvSpPr>
        <p:spPr bwMode="auto">
          <a:xfrm>
            <a:off x="468313" y="836613"/>
            <a:ext cx="5183187" cy="623887"/>
          </a:xfrm>
          <a:prstGeom prst="bevel">
            <a:avLst>
              <a:gd name="adj" fmla="val 50000"/>
            </a:avLst>
          </a:prstGeom>
          <a:solidFill>
            <a:schemeClr val="accent1">
              <a:lumMod val="40000"/>
              <a:lumOff val="60000"/>
            </a:schemeClr>
          </a:solidFill>
          <a:ln w="9525">
            <a:noFill/>
            <a:miter lim="800000"/>
          </a:ln>
        </p:spPr>
        <p:txBody>
          <a:bodyPr anchor="ctr">
            <a:spAutoFit/>
          </a:bodyPr>
          <a:lstStyle/>
          <a:p>
            <a:pPr algn="ctr">
              <a:defRPr/>
            </a:pPr>
            <a:r>
              <a:rPr lang="zh-CN" altLang="en-US" sz="2800" dirty="0">
                <a:solidFill>
                  <a:srgbClr val="00B0F0"/>
                </a:solidFill>
                <a:latin typeface="黑体" panose="02010609060101010101" pitchFamily="49" charset="-122"/>
              </a:rPr>
              <a:t>原因之一：好奇心驱使</a:t>
            </a:r>
            <a:endParaRPr lang="zh-CN" altLang="en-US" sz="2800" dirty="0">
              <a:solidFill>
                <a:srgbClr val="00B0F0"/>
              </a:solidFill>
              <a:latin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795"/>
                                        </p:tgtEl>
                                        <p:attrNameLst>
                                          <p:attrName>style.visibility</p:attrName>
                                        </p:attrNameLst>
                                      </p:cBhvr>
                                      <p:to>
                                        <p:strVal val="visible"/>
                                      </p:to>
                                    </p:set>
                                    <p:animEffect transition="in" filter="blinds(horizontal)">
                                      <p:cBhvr>
                                        <p:cTn id="12" dur="500"/>
                                        <p:tgtEl>
                                          <p:spTgt spid="33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3830955" y="-635"/>
            <a:ext cx="1066165" cy="908685"/>
          </a:xfrm>
          <a:prstGeom prst="rect">
            <a:avLst/>
          </a:prstGeom>
        </p:spPr>
      </p:pic>
      <p:sp>
        <p:nvSpPr>
          <p:cNvPr id="37890" name="Text Box 3"/>
          <p:cNvSpPr txBox="1">
            <a:spLocks noChangeArrowheads="1"/>
          </p:cNvSpPr>
          <p:nvPr/>
        </p:nvSpPr>
        <p:spPr bwMode="auto">
          <a:xfrm>
            <a:off x="323850" y="1628775"/>
            <a:ext cx="8207375" cy="1384300"/>
          </a:xfrm>
          <a:prstGeom prst="rect">
            <a:avLst/>
          </a:prstGeom>
          <a:noFill/>
          <a:ln w="9525">
            <a:noFill/>
            <a:miter lim="800000"/>
          </a:ln>
        </p:spPr>
        <p:txBody>
          <a:bodyPr>
            <a:spAutoFit/>
          </a:bodyPr>
          <a:lstStyle/>
          <a:p>
            <a:r>
              <a:rPr lang="en-US" altLang="zh-CN">
                <a:ea typeface="方正舒体" panose="02010601030101010101" pitchFamily="2" charset="-122"/>
              </a:rPr>
              <a:t>      </a:t>
            </a:r>
            <a:r>
              <a:rPr lang="zh-CN" altLang="en-US" sz="2800">
                <a:solidFill>
                  <a:srgbClr val="FF0000"/>
                </a:solidFill>
                <a:latin typeface="隶书" panose="02010509060101010101" pitchFamily="49" charset="-122"/>
                <a:ea typeface="隶书" panose="02010509060101010101" pitchFamily="49" charset="-122"/>
              </a:rPr>
              <a:t>免费尝试。</a:t>
            </a:r>
            <a:r>
              <a:rPr lang="zh-CN" altLang="en-US" sz="2800">
                <a:latin typeface="隶书" panose="02010509060101010101" pitchFamily="49" charset="-122"/>
                <a:ea typeface="隶书" panose="02010509060101010101" pitchFamily="49" charset="-122"/>
              </a:rPr>
              <a:t>几乎所有吸毒者初次吸食毒品，都是接受了毒贩或其他吸毒人员“免费”提供的毒品。此后，毒贩们再高价出售毒品给上瘾的青少年。</a:t>
            </a:r>
            <a:endParaRPr lang="zh-CN" altLang="en-US" sz="2800">
              <a:latin typeface="隶书" panose="02010509060101010101" pitchFamily="49" charset="-122"/>
              <a:ea typeface="隶书" panose="02010509060101010101" pitchFamily="49" charset="-122"/>
            </a:endParaRPr>
          </a:p>
        </p:txBody>
      </p:sp>
      <p:pic>
        <p:nvPicPr>
          <p:cNvPr id="38915" name="Picture 4" descr="04"/>
          <p:cNvPicPr>
            <a:picLocks noChangeAspect="1" noChangeArrowheads="1"/>
          </p:cNvPicPr>
          <p:nvPr/>
        </p:nvPicPr>
        <p:blipFill>
          <a:blip r:embed="rId2" cstate="print"/>
          <a:srcRect/>
          <a:stretch>
            <a:fillRect/>
          </a:stretch>
        </p:blipFill>
        <p:spPr bwMode="auto">
          <a:xfrm>
            <a:off x="323850" y="3575050"/>
            <a:ext cx="4248150" cy="3282950"/>
          </a:xfrm>
          <a:prstGeom prst="rect">
            <a:avLst/>
          </a:prstGeom>
          <a:noFill/>
          <a:ln w="9525">
            <a:noFill/>
            <a:miter lim="800000"/>
            <a:headEnd/>
            <a:tailEnd/>
          </a:ln>
        </p:spPr>
      </p:pic>
      <p:pic>
        <p:nvPicPr>
          <p:cNvPr id="38916" name="Picture 5" descr="05"/>
          <p:cNvPicPr>
            <a:picLocks noChangeAspect="1" noChangeArrowheads="1"/>
          </p:cNvPicPr>
          <p:nvPr/>
        </p:nvPicPr>
        <p:blipFill>
          <a:blip r:embed="rId3" cstate="print"/>
          <a:srcRect/>
          <a:stretch>
            <a:fillRect/>
          </a:stretch>
        </p:blipFill>
        <p:spPr bwMode="auto">
          <a:xfrm>
            <a:off x="4716463" y="3573463"/>
            <a:ext cx="4427537" cy="3284537"/>
          </a:xfrm>
          <a:prstGeom prst="rect">
            <a:avLst/>
          </a:prstGeom>
          <a:noFill/>
          <a:ln w="9525">
            <a:noFill/>
            <a:miter lim="800000"/>
            <a:headEnd/>
            <a:tailEnd/>
          </a:ln>
        </p:spPr>
      </p:pic>
      <p:sp>
        <p:nvSpPr>
          <p:cNvPr id="6" name="棱台 5"/>
          <p:cNvSpPr/>
          <p:nvPr/>
        </p:nvSpPr>
        <p:spPr bwMode="auto">
          <a:xfrm>
            <a:off x="539750" y="836613"/>
            <a:ext cx="5832475" cy="622300"/>
          </a:xfrm>
          <a:prstGeom prst="bevel">
            <a:avLst>
              <a:gd name="adj" fmla="val 50000"/>
            </a:avLst>
          </a:prstGeom>
          <a:solidFill>
            <a:schemeClr val="accent1">
              <a:lumMod val="40000"/>
              <a:lumOff val="60000"/>
            </a:schemeClr>
          </a:solidFill>
          <a:ln w="9525">
            <a:noFill/>
            <a:miter lim="800000"/>
          </a:ln>
        </p:spPr>
        <p:txBody>
          <a:bodyPr anchor="ctr">
            <a:spAutoFit/>
          </a:bodyPr>
          <a:lstStyle/>
          <a:p>
            <a:pPr algn="ctr">
              <a:defRPr/>
            </a:pPr>
            <a:r>
              <a:rPr lang="zh-CN" altLang="en-US" sz="2800" dirty="0">
                <a:solidFill>
                  <a:srgbClr val="00B0F0"/>
                </a:solidFill>
                <a:latin typeface="黑体" panose="02010609060101010101" pitchFamily="49" charset="-122"/>
              </a:rPr>
              <a:t>原因之二：缺乏提防警戒之心</a:t>
            </a:r>
            <a:endParaRPr lang="zh-CN" altLang="en-US" sz="2800" dirty="0">
              <a:solidFill>
                <a:srgbClr val="00B0F0"/>
              </a:solidFill>
              <a:latin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7890"/>
                                        </p:tgtEl>
                                        <p:attrNameLst>
                                          <p:attrName>style.visibility</p:attrName>
                                        </p:attrNameLst>
                                      </p:cBhvr>
                                      <p:to>
                                        <p:strVal val="visible"/>
                                      </p:to>
                                    </p:set>
                                    <p:anim calcmode="lin" valueType="num">
                                      <p:cBhvr additive="base">
                                        <p:cTn id="11" dur="500" fill="hold"/>
                                        <p:tgtEl>
                                          <p:spTgt spid="37890"/>
                                        </p:tgtEl>
                                        <p:attrNameLst>
                                          <p:attrName>ppt_x</p:attrName>
                                        </p:attrNameLst>
                                      </p:cBhvr>
                                      <p:tavLst>
                                        <p:tav tm="0">
                                          <p:val>
                                            <p:strVal val="#ppt_x"/>
                                          </p:val>
                                        </p:tav>
                                        <p:tav tm="100000">
                                          <p:val>
                                            <p:strVal val="#ppt_x"/>
                                          </p:val>
                                        </p:tav>
                                      </p:tavLst>
                                    </p:anim>
                                    <p:anim calcmode="lin" valueType="num">
                                      <p:cBhvr additive="base">
                                        <p:cTn id="12" dur="500" fill="hold"/>
                                        <p:tgtEl>
                                          <p:spTgt spid="378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3830955" y="-635"/>
            <a:ext cx="1066165" cy="908685"/>
          </a:xfrm>
          <a:prstGeom prst="rect">
            <a:avLst/>
          </a:prstGeom>
        </p:spPr>
      </p:pic>
      <p:sp>
        <p:nvSpPr>
          <p:cNvPr id="38914" name="Text Box 3"/>
          <p:cNvSpPr txBox="1">
            <a:spLocks noChangeArrowheads="1"/>
          </p:cNvSpPr>
          <p:nvPr/>
        </p:nvSpPr>
        <p:spPr bwMode="auto">
          <a:xfrm>
            <a:off x="539750" y="1773238"/>
            <a:ext cx="8351838" cy="954087"/>
          </a:xfrm>
          <a:prstGeom prst="rect">
            <a:avLst/>
          </a:prstGeom>
          <a:noFill/>
          <a:ln w="9525">
            <a:noFill/>
            <a:miter lim="800000"/>
          </a:ln>
        </p:spPr>
        <p:txBody>
          <a:bodyPr>
            <a:spAutoFit/>
          </a:bodyPr>
          <a:lstStyle/>
          <a:p>
            <a:r>
              <a:rPr lang="en-US" altLang="zh-CN">
                <a:latin typeface="隶书" panose="02010509060101010101" pitchFamily="49" charset="-122"/>
                <a:ea typeface="隶书" panose="02010509060101010101" pitchFamily="49" charset="-122"/>
              </a:rPr>
              <a:t>      </a:t>
            </a:r>
            <a:r>
              <a:rPr lang="zh-CN" altLang="en-US" sz="2800">
                <a:latin typeface="宋体" panose="02010600030101010101" pitchFamily="2" charset="-122"/>
                <a:ea typeface="宋体" panose="02010600030101010101" pitchFamily="2" charset="-122"/>
              </a:rPr>
              <a:t>结交了一些具有吸毒恶习的人，受到他们的影响，自己也染上吸毒的恶习</a:t>
            </a:r>
            <a:endParaRPr lang="zh-CN" altLang="en-US" sz="2800">
              <a:latin typeface="宋体" panose="02010600030101010101" pitchFamily="2" charset="-122"/>
              <a:ea typeface="宋体" panose="02010600030101010101" pitchFamily="2" charset="-122"/>
            </a:endParaRPr>
          </a:p>
        </p:txBody>
      </p:sp>
      <p:sp>
        <p:nvSpPr>
          <p:cNvPr id="7" name="棱台 6"/>
          <p:cNvSpPr/>
          <p:nvPr/>
        </p:nvSpPr>
        <p:spPr bwMode="auto">
          <a:xfrm>
            <a:off x="539750" y="836613"/>
            <a:ext cx="4535488" cy="622300"/>
          </a:xfrm>
          <a:prstGeom prst="bevel">
            <a:avLst>
              <a:gd name="adj" fmla="val 50000"/>
            </a:avLst>
          </a:prstGeom>
          <a:solidFill>
            <a:schemeClr val="accent1">
              <a:lumMod val="40000"/>
              <a:lumOff val="60000"/>
            </a:schemeClr>
          </a:solidFill>
          <a:ln w="9525">
            <a:noFill/>
            <a:miter lim="800000"/>
          </a:ln>
        </p:spPr>
        <p:txBody>
          <a:bodyPr anchor="ctr">
            <a:spAutoFit/>
          </a:bodyPr>
          <a:lstStyle/>
          <a:p>
            <a:pPr algn="ctr">
              <a:defRPr/>
            </a:pPr>
            <a:r>
              <a:rPr lang="zh-CN" altLang="en-US" sz="2800" dirty="0">
                <a:solidFill>
                  <a:srgbClr val="00B0F0"/>
                </a:solidFill>
                <a:latin typeface="黑体" panose="02010609060101010101" pitchFamily="49" charset="-122"/>
              </a:rPr>
              <a:t>原因之三：交友不慎</a:t>
            </a:r>
            <a:endParaRPr lang="zh-CN" altLang="en-US" sz="2800" dirty="0">
              <a:solidFill>
                <a:srgbClr val="00B0F0"/>
              </a:solidFill>
              <a:latin typeface="黑体" panose="02010609060101010101" pitchFamily="49" charset="-122"/>
            </a:endParaRPr>
          </a:p>
        </p:txBody>
      </p:sp>
      <p:pic>
        <p:nvPicPr>
          <p:cNvPr id="39940" name="图片 5" descr="timg (2).jpg"/>
          <p:cNvPicPr>
            <a:picLocks noChangeAspect="1"/>
          </p:cNvPicPr>
          <p:nvPr/>
        </p:nvPicPr>
        <p:blipFill>
          <a:blip r:embed="rId2" cstate="print"/>
          <a:srcRect/>
          <a:stretch>
            <a:fillRect/>
          </a:stretch>
        </p:blipFill>
        <p:spPr bwMode="auto">
          <a:xfrm>
            <a:off x="0" y="2997200"/>
            <a:ext cx="4716016" cy="3860800"/>
          </a:xfrm>
          <a:prstGeom prst="rect">
            <a:avLst/>
          </a:prstGeom>
          <a:noFill/>
          <a:ln w="9525">
            <a:noFill/>
            <a:miter lim="800000"/>
            <a:headEnd/>
            <a:tailEnd/>
          </a:ln>
        </p:spPr>
      </p:pic>
      <p:pic>
        <p:nvPicPr>
          <p:cNvPr id="39941" name="图片 7" descr="timg (3).jpg"/>
          <p:cNvPicPr>
            <a:picLocks noChangeAspect="1"/>
          </p:cNvPicPr>
          <p:nvPr/>
        </p:nvPicPr>
        <p:blipFill>
          <a:blip r:embed="rId3" cstate="print"/>
          <a:srcRect/>
          <a:stretch>
            <a:fillRect/>
          </a:stretch>
        </p:blipFill>
        <p:spPr bwMode="auto">
          <a:xfrm>
            <a:off x="4691760" y="3068960"/>
            <a:ext cx="4452239" cy="378904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blinds(horizontal)">
                                      <p:cBhvr>
                                        <p:cTn id="7" dur="500"/>
                                        <p:tgtEl>
                                          <p:spTgt spid="389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3830955" y="-635"/>
            <a:ext cx="1066165" cy="908685"/>
          </a:xfrm>
          <a:prstGeom prst="rect">
            <a:avLst/>
          </a:prstGeom>
        </p:spPr>
      </p:pic>
      <p:sp>
        <p:nvSpPr>
          <p:cNvPr id="40962" name="Text Box 3"/>
          <p:cNvSpPr txBox="1">
            <a:spLocks noChangeArrowheads="1"/>
          </p:cNvSpPr>
          <p:nvPr/>
        </p:nvSpPr>
        <p:spPr bwMode="auto">
          <a:xfrm>
            <a:off x="250825" y="1700213"/>
            <a:ext cx="8893175" cy="954087"/>
          </a:xfrm>
          <a:prstGeom prst="rect">
            <a:avLst/>
          </a:prstGeom>
          <a:noFill/>
          <a:ln w="9525">
            <a:noFill/>
            <a:miter lim="800000"/>
          </a:ln>
        </p:spPr>
        <p:txBody>
          <a:bodyPr>
            <a:spAutoFit/>
          </a:bodyPr>
          <a:lstStyle/>
          <a:p>
            <a:r>
              <a:rPr lang="en-US" altLang="zh-CN">
                <a:ea typeface="方正舒体" panose="02010601030101010101" pitchFamily="2" charset="-122"/>
              </a:rPr>
              <a:t>      </a:t>
            </a:r>
            <a:r>
              <a:rPr lang="zh-CN" altLang="en-US" sz="2800">
                <a:latin typeface="隶书" panose="02010509060101010101" pitchFamily="49" charset="-122"/>
                <a:ea typeface="隶书" panose="02010509060101010101" pitchFamily="49" charset="-122"/>
              </a:rPr>
              <a:t>错误地认为吸毒是一种高级享受，吸得起毒代表自己有身份，是时尚、酷，以此来满足自己我炫耀心理。</a:t>
            </a:r>
            <a:endParaRPr lang="zh-CN" altLang="en-US" sz="2800">
              <a:latin typeface="隶书" panose="02010509060101010101" pitchFamily="49" charset="-122"/>
              <a:ea typeface="隶书" panose="02010509060101010101" pitchFamily="49" charset="-122"/>
            </a:endParaRPr>
          </a:p>
        </p:txBody>
      </p:sp>
      <p:pic>
        <p:nvPicPr>
          <p:cNvPr id="40964" name="Picture 5" descr="11"/>
          <p:cNvPicPr>
            <a:picLocks noChangeAspect="1" noChangeArrowheads="1"/>
          </p:cNvPicPr>
          <p:nvPr/>
        </p:nvPicPr>
        <p:blipFill>
          <a:blip r:embed="rId2" cstate="print"/>
          <a:srcRect/>
          <a:stretch>
            <a:fillRect/>
          </a:stretch>
        </p:blipFill>
        <p:spPr bwMode="auto">
          <a:xfrm>
            <a:off x="4716463" y="3068638"/>
            <a:ext cx="4103687" cy="3789362"/>
          </a:xfrm>
          <a:prstGeom prst="rect">
            <a:avLst/>
          </a:prstGeom>
          <a:noFill/>
          <a:ln w="9525">
            <a:noFill/>
            <a:miter lim="800000"/>
            <a:headEnd/>
            <a:tailEnd/>
          </a:ln>
        </p:spPr>
      </p:pic>
      <p:sp>
        <p:nvSpPr>
          <p:cNvPr id="7" name="棱台 6"/>
          <p:cNvSpPr/>
          <p:nvPr/>
        </p:nvSpPr>
        <p:spPr bwMode="auto">
          <a:xfrm>
            <a:off x="323850" y="836613"/>
            <a:ext cx="5113338" cy="622300"/>
          </a:xfrm>
          <a:prstGeom prst="bevel">
            <a:avLst>
              <a:gd name="adj" fmla="val 50000"/>
            </a:avLst>
          </a:prstGeom>
          <a:solidFill>
            <a:schemeClr val="accent1">
              <a:lumMod val="40000"/>
              <a:lumOff val="60000"/>
            </a:schemeClr>
          </a:solidFill>
          <a:ln w="9525">
            <a:noFill/>
            <a:miter lim="800000"/>
          </a:ln>
        </p:spPr>
        <p:txBody>
          <a:bodyPr anchor="ctr">
            <a:spAutoFit/>
          </a:bodyPr>
          <a:lstStyle/>
          <a:p>
            <a:pPr algn="ctr">
              <a:defRPr/>
            </a:pPr>
            <a:r>
              <a:rPr lang="zh-CN" altLang="en-US" sz="2800" dirty="0">
                <a:solidFill>
                  <a:srgbClr val="00B0F0"/>
                </a:solidFill>
                <a:latin typeface="黑体" panose="02010609060101010101" pitchFamily="49" charset="-122"/>
              </a:rPr>
              <a:t>原因之四：炫耀心理作怪</a:t>
            </a:r>
            <a:endParaRPr lang="zh-CN" altLang="en-US" sz="2800" dirty="0">
              <a:solidFill>
                <a:srgbClr val="00B0F0"/>
              </a:solidFill>
              <a:latin typeface="黑体" panose="02010609060101010101" pitchFamily="49" charset="-122"/>
            </a:endParaRPr>
          </a:p>
        </p:txBody>
      </p:sp>
      <p:pic>
        <p:nvPicPr>
          <p:cNvPr id="6" name="Picture 4" descr="青少年如何防止吸毒1"/>
          <p:cNvPicPr>
            <a:picLocks noChangeAspect="1" noChangeArrowheads="1"/>
          </p:cNvPicPr>
          <p:nvPr/>
        </p:nvPicPr>
        <p:blipFill>
          <a:blip r:embed="rId3" cstate="print"/>
          <a:srcRect/>
          <a:stretch>
            <a:fillRect/>
          </a:stretch>
        </p:blipFill>
        <p:spPr bwMode="auto">
          <a:xfrm>
            <a:off x="1" y="3068960"/>
            <a:ext cx="4683982" cy="378904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3830955" y="-635"/>
            <a:ext cx="1066165" cy="908685"/>
          </a:xfrm>
          <a:prstGeom prst="rect">
            <a:avLst/>
          </a:prstGeom>
        </p:spPr>
      </p:pic>
      <p:sp>
        <p:nvSpPr>
          <p:cNvPr id="40962" name="Text Box 3"/>
          <p:cNvSpPr txBox="1">
            <a:spLocks noChangeArrowheads="1"/>
          </p:cNvSpPr>
          <p:nvPr/>
        </p:nvSpPr>
        <p:spPr bwMode="auto">
          <a:xfrm>
            <a:off x="250825" y="1628775"/>
            <a:ext cx="8532813" cy="954088"/>
          </a:xfrm>
          <a:prstGeom prst="rect">
            <a:avLst/>
          </a:prstGeom>
          <a:noFill/>
          <a:ln w="9525">
            <a:noFill/>
            <a:miter lim="800000"/>
          </a:ln>
        </p:spPr>
        <p:txBody>
          <a:bodyPr>
            <a:spAutoFit/>
          </a:bodyPr>
          <a:lstStyle/>
          <a:p>
            <a:r>
              <a:rPr lang="en-US" altLang="zh-CN">
                <a:ea typeface="方正舒体" panose="02010601030101010101" pitchFamily="2" charset="-122"/>
              </a:rPr>
              <a:t>      </a:t>
            </a:r>
            <a:r>
              <a:rPr lang="zh-CN" altLang="en-US" sz="2800">
                <a:solidFill>
                  <a:srgbClr val="FF0000"/>
                </a:solidFill>
                <a:latin typeface="隶书" panose="02010509060101010101" pitchFamily="49" charset="-122"/>
                <a:ea typeface="隶书" panose="02010509060101010101" pitchFamily="49" charset="-122"/>
              </a:rPr>
              <a:t>在一些人遭受升学、就业、婚恋等挫折时</a:t>
            </a:r>
            <a:r>
              <a:rPr lang="zh-CN" altLang="en-US" sz="2800">
                <a:latin typeface="隶书" panose="02010509060101010101" pitchFamily="49" charset="-122"/>
                <a:ea typeface="隶书" panose="02010509060101010101" pitchFamily="49" charset="-122"/>
              </a:rPr>
              <a:t>，伸出“援助”之手，用毒品“帮助解脱”。</a:t>
            </a:r>
            <a:endParaRPr lang="zh-CN" altLang="en-US" sz="2800">
              <a:latin typeface="隶书" panose="02010509060101010101" pitchFamily="49" charset="-122"/>
              <a:ea typeface="隶书" panose="02010509060101010101" pitchFamily="49" charset="-122"/>
            </a:endParaRPr>
          </a:p>
        </p:txBody>
      </p:sp>
      <p:pic>
        <p:nvPicPr>
          <p:cNvPr id="41987" name="Picture 4" descr="14"/>
          <p:cNvPicPr>
            <a:picLocks noChangeAspect="1" noChangeArrowheads="1"/>
          </p:cNvPicPr>
          <p:nvPr/>
        </p:nvPicPr>
        <p:blipFill>
          <a:blip r:embed="rId2" cstate="print"/>
          <a:srcRect/>
          <a:stretch>
            <a:fillRect/>
          </a:stretch>
        </p:blipFill>
        <p:spPr bwMode="auto">
          <a:xfrm>
            <a:off x="4500563" y="2708275"/>
            <a:ext cx="4392612" cy="4149725"/>
          </a:xfrm>
          <a:prstGeom prst="rect">
            <a:avLst/>
          </a:prstGeom>
          <a:noFill/>
          <a:ln w="9525">
            <a:noFill/>
            <a:miter lim="800000"/>
            <a:headEnd/>
            <a:tailEnd/>
          </a:ln>
        </p:spPr>
      </p:pic>
      <p:pic>
        <p:nvPicPr>
          <p:cNvPr id="41988" name="Picture 5" descr="15"/>
          <p:cNvPicPr>
            <a:picLocks noChangeAspect="1" noChangeArrowheads="1"/>
          </p:cNvPicPr>
          <p:nvPr/>
        </p:nvPicPr>
        <p:blipFill>
          <a:blip r:embed="rId3" cstate="print"/>
          <a:srcRect/>
          <a:stretch>
            <a:fillRect/>
          </a:stretch>
        </p:blipFill>
        <p:spPr bwMode="auto">
          <a:xfrm>
            <a:off x="0" y="2636838"/>
            <a:ext cx="3832225" cy="4221162"/>
          </a:xfrm>
          <a:prstGeom prst="rect">
            <a:avLst/>
          </a:prstGeom>
          <a:noFill/>
          <a:ln w="9525">
            <a:noFill/>
            <a:miter lim="800000"/>
            <a:headEnd/>
            <a:tailEnd/>
          </a:ln>
        </p:spPr>
      </p:pic>
      <p:sp>
        <p:nvSpPr>
          <p:cNvPr id="7" name="棱台 6"/>
          <p:cNvSpPr/>
          <p:nvPr/>
        </p:nvSpPr>
        <p:spPr bwMode="auto">
          <a:xfrm>
            <a:off x="539750" y="836613"/>
            <a:ext cx="7345363" cy="622300"/>
          </a:xfrm>
          <a:prstGeom prst="bevel">
            <a:avLst>
              <a:gd name="adj" fmla="val 50000"/>
            </a:avLst>
          </a:prstGeom>
          <a:solidFill>
            <a:schemeClr val="accent1">
              <a:lumMod val="40000"/>
              <a:lumOff val="60000"/>
            </a:schemeClr>
          </a:solidFill>
          <a:ln w="9525">
            <a:noFill/>
            <a:miter lim="800000"/>
          </a:ln>
        </p:spPr>
        <p:txBody>
          <a:bodyPr anchor="ctr">
            <a:spAutoFit/>
          </a:bodyPr>
          <a:lstStyle/>
          <a:p>
            <a:pPr algn="ctr">
              <a:defRPr/>
            </a:pPr>
            <a:r>
              <a:rPr lang="zh-CN" altLang="en-US" sz="2800" dirty="0">
                <a:solidFill>
                  <a:srgbClr val="00B0F0"/>
                </a:solidFill>
                <a:latin typeface="黑体" panose="02010609060101010101" pitchFamily="49" charset="-122"/>
              </a:rPr>
              <a:t>原因之五：遭受挫折时，用毒品来解脱</a:t>
            </a:r>
            <a:endParaRPr lang="zh-CN" altLang="en-US" sz="2800" dirty="0">
              <a:solidFill>
                <a:srgbClr val="00B0F0"/>
              </a:solidFill>
              <a:latin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diamond(in)">
                                      <p:cBhvr>
                                        <p:cTn id="7" dur="2000"/>
                                        <p:tgtEl>
                                          <p:spTgt spid="4096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amond(in)">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830955" y="-635"/>
            <a:ext cx="1066165" cy="908685"/>
          </a:xfrm>
          <a:prstGeom prst="rect">
            <a:avLst/>
          </a:prstGeom>
        </p:spPr>
      </p:pic>
      <p:pic>
        <p:nvPicPr>
          <p:cNvPr id="43011" name="内容占位符 4" descr="IMG_4794.JPG"/>
          <p:cNvPicPr>
            <a:picLocks noGrp="1" noChangeAspect="1"/>
          </p:cNvPicPr>
          <p:nvPr>
            <p:ph idx="1"/>
          </p:nvPr>
        </p:nvPicPr>
        <p:blipFill>
          <a:blip r:embed="rId2" cstate="print"/>
          <a:stretch>
            <a:fillRect/>
          </a:stretch>
        </p:blipFill>
        <p:spPr>
          <a:xfrm>
            <a:off x="0" y="4355454"/>
            <a:ext cx="9144000" cy="2502546"/>
          </a:xfrm>
        </p:spPr>
      </p:pic>
      <p:sp>
        <p:nvSpPr>
          <p:cNvPr id="4" name="棱台 3"/>
          <p:cNvSpPr/>
          <p:nvPr/>
        </p:nvSpPr>
        <p:spPr bwMode="auto">
          <a:xfrm>
            <a:off x="2699792" y="908720"/>
            <a:ext cx="3528392" cy="2160032"/>
          </a:xfrm>
          <a:prstGeom prst="bevel">
            <a:avLst>
              <a:gd name="adj" fmla="val 16776"/>
            </a:avLst>
          </a:prstGeom>
          <a:solidFill>
            <a:schemeClr val="accent2">
              <a:lumMod val="60000"/>
              <a:lumOff val="40000"/>
            </a:schemeClr>
          </a:solidFill>
          <a:ln w="9525">
            <a:noFill/>
            <a:miter lim="800000"/>
          </a:ln>
        </p:spPr>
        <p:txBody>
          <a:bodyPr anchor="ctr">
            <a:spAutoFit/>
          </a:bodyPr>
          <a:lstStyle/>
          <a:p>
            <a:pPr algn="ctr">
              <a:defRPr/>
            </a:pPr>
            <a:r>
              <a:rPr lang="zh-CN" altLang="en-US" sz="60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防范篇</a:t>
            </a:r>
            <a:endParaRPr lang="zh-CN" altLang="en-US" sz="60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algn="ctr">
              <a:defRPr/>
            </a:pPr>
            <a:endParaRPr lang="zh-CN" altLang="en-US" sz="2800" dirty="0">
              <a:solidFill>
                <a:srgbClr val="FF0000"/>
              </a:solidFill>
              <a:latin typeface="黑体" panose="02010609060101010101" pitchFamily="49" charset="-122"/>
            </a:endParaRPr>
          </a:p>
        </p:txBody>
      </p:sp>
      <p:sp>
        <p:nvSpPr>
          <p:cNvPr id="5" name="前凸带形 4"/>
          <p:cNvSpPr/>
          <p:nvPr/>
        </p:nvSpPr>
        <p:spPr bwMode="auto">
          <a:xfrm>
            <a:off x="2268538" y="3213100"/>
            <a:ext cx="4464050" cy="768350"/>
          </a:xfrm>
          <a:prstGeom prst="ribbon">
            <a:avLst>
              <a:gd name="adj1" fmla="val 8617"/>
              <a:gd name="adj2" fmla="val 68617"/>
            </a:avLst>
          </a:prstGeom>
          <a:solidFill>
            <a:schemeClr val="accent1">
              <a:lumMod val="40000"/>
              <a:lumOff val="60000"/>
            </a:schemeClr>
          </a:solidFill>
          <a:ln w="9525">
            <a:noFill/>
            <a:miter lim="800000"/>
          </a:ln>
        </p:spPr>
        <p:txBody>
          <a:bodyPr anchor="ctr">
            <a:spAutoFit/>
          </a:bodyPr>
          <a:lstStyle/>
          <a:p>
            <a:pPr algn="ctr">
              <a:defRPr/>
            </a:pPr>
            <a:r>
              <a:rPr lang="zh-CN" altLang="en-US" sz="4000" dirty="0">
                <a:solidFill>
                  <a:srgbClr val="0070C0"/>
                </a:solidFill>
                <a:latin typeface="黑体" panose="02010609060101010101" pitchFamily="49" charset="-122"/>
              </a:rPr>
              <a:t>毒品的预防</a:t>
            </a:r>
            <a:endParaRPr lang="zh-CN" altLang="en-US" sz="4000" dirty="0">
              <a:solidFill>
                <a:srgbClr val="0070C0"/>
              </a:solidFill>
              <a:latin typeface="黑体" panose="02010609060101010101" pitchFamily="49"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1520" y="3284984"/>
            <a:ext cx="8533105" cy="1754326"/>
          </a:xfrm>
          <a:prstGeom prst="rect">
            <a:avLst/>
          </a:prstGeom>
          <a:noFill/>
        </p:spPr>
        <p:txBody>
          <a:bodyPr wrap="none">
            <a:spAutoFit/>
          </a:bodyPr>
          <a:lstStyle/>
          <a:p>
            <a:pPr algn="ctr">
              <a:defRPr/>
            </a:pPr>
            <a:r>
              <a:rPr lang="zh-CN" altLang="en-US" sz="5400" b="1" noProof="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作为青少年的我们，该怎么</a:t>
            </a:r>
            <a:endParaRPr lang="en-US" altLang="zh-CN" sz="5400" b="1" noProof="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defRPr/>
            </a:pPr>
            <a:r>
              <a:rPr lang="zh-CN" altLang="en-US" sz="5400" b="1" noProof="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预防毒品？小组交流。</a:t>
            </a:r>
            <a:endParaRPr lang="zh-CN" alt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5" name="图片 4" descr="97875101069031984484-fm.jpg"/>
          <p:cNvPicPr>
            <a:picLocks noChangeAspect="1"/>
          </p:cNvPicPr>
          <p:nvPr/>
        </p:nvPicPr>
        <p:blipFill>
          <a:blip r:embed="rId1" cstate="print"/>
          <a:stretch>
            <a:fillRect/>
          </a:stretch>
        </p:blipFill>
        <p:spPr>
          <a:xfrm>
            <a:off x="251520" y="1556792"/>
            <a:ext cx="3779912" cy="1120163"/>
          </a:xfrm>
          <a:prstGeom prst="rect">
            <a:avLst/>
          </a:prstGeom>
        </p:spPr>
      </p:pic>
      <p:pic>
        <p:nvPicPr>
          <p:cNvPr id="2" name="图片 1"/>
          <p:cNvPicPr>
            <a:picLocks noChangeAspect="1"/>
          </p:cNvPicPr>
          <p:nvPr/>
        </p:nvPicPr>
        <p:blipFill>
          <a:blip r:embed="rId2"/>
          <a:stretch>
            <a:fillRect/>
          </a:stretch>
        </p:blipFill>
        <p:spPr>
          <a:xfrm>
            <a:off x="3830955" y="-635"/>
            <a:ext cx="1066165" cy="908685"/>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矩形 5"/>
          <p:cNvSpPr>
            <a:spLocks noChangeArrowheads="1"/>
          </p:cNvSpPr>
          <p:nvPr/>
        </p:nvSpPr>
        <p:spPr bwMode="auto">
          <a:xfrm>
            <a:off x="0" y="1844824"/>
            <a:ext cx="9144000" cy="3539430"/>
          </a:xfrm>
          <a:prstGeom prst="rect">
            <a:avLst/>
          </a:prstGeom>
          <a:noFill/>
          <a:ln w="9525">
            <a:noFill/>
            <a:miter lim="800000"/>
          </a:ln>
        </p:spPr>
        <p:txBody>
          <a:bodyPr wrap="square">
            <a:spAutoFit/>
          </a:bodyPr>
          <a:lstStyle/>
          <a:p>
            <a:pPr eaLnBrk="1" hangingPunct="1">
              <a:buFont typeface="Arial" panose="020B0604020202020204" pitchFamily="34" charset="0"/>
              <a:buNone/>
            </a:pPr>
            <a:r>
              <a:rPr lang="zh-CN" altLang="en-US" sz="3200" dirty="0" smtClean="0">
                <a:solidFill>
                  <a:srgbClr val="FF0000"/>
                </a:solidFill>
              </a:rPr>
              <a:t>（</a:t>
            </a:r>
            <a:r>
              <a:rPr lang="en-US" altLang="zh-CN" sz="3200" dirty="0">
                <a:solidFill>
                  <a:srgbClr val="FF0000"/>
                </a:solidFill>
              </a:rPr>
              <a:t>1</a:t>
            </a:r>
            <a:r>
              <a:rPr lang="zh-CN" altLang="en-US" sz="3200" dirty="0">
                <a:solidFill>
                  <a:srgbClr val="FF0000"/>
                </a:solidFill>
              </a:rPr>
              <a:t>）在毒品面前不能存在一丝一毫的好奇心，不能有试一试的想法。</a:t>
            </a:r>
            <a:endParaRPr lang="zh-CN" altLang="en-US" sz="3200" dirty="0">
              <a:solidFill>
                <a:srgbClr val="FF0000"/>
              </a:solidFill>
            </a:endParaRPr>
          </a:p>
          <a:p>
            <a:pPr eaLnBrk="1" hangingPunct="1">
              <a:buFont typeface="Arial" panose="020B0604020202020204" pitchFamily="34" charset="0"/>
              <a:buNone/>
            </a:pPr>
            <a:r>
              <a:rPr lang="zh-CN" altLang="en-US" sz="3200" dirty="0" smtClean="0">
                <a:solidFill>
                  <a:srgbClr val="FF0000"/>
                </a:solidFill>
              </a:rPr>
              <a:t>（</a:t>
            </a:r>
            <a:r>
              <a:rPr lang="en-US" altLang="zh-CN" sz="3200" dirty="0" smtClean="0">
                <a:solidFill>
                  <a:srgbClr val="FF0000"/>
                </a:solidFill>
              </a:rPr>
              <a:t>2</a:t>
            </a:r>
            <a:r>
              <a:rPr lang="zh-CN" altLang="en-US" sz="3200" dirty="0">
                <a:solidFill>
                  <a:srgbClr val="FF0000"/>
                </a:solidFill>
              </a:rPr>
              <a:t>）不结交吸</a:t>
            </a:r>
            <a:r>
              <a:rPr lang="zh-CN" altLang="en-US" sz="3200" dirty="0" smtClean="0">
                <a:solidFill>
                  <a:srgbClr val="FF0000"/>
                </a:solidFill>
              </a:rPr>
              <a:t>毒、贩毒的</a:t>
            </a:r>
            <a:r>
              <a:rPr lang="zh-CN" altLang="en-US" sz="3200" dirty="0">
                <a:solidFill>
                  <a:srgbClr val="FF0000"/>
                </a:solidFill>
              </a:rPr>
              <a:t>朋友。</a:t>
            </a:r>
            <a:endParaRPr lang="zh-CN" altLang="en-US" sz="3200" dirty="0">
              <a:solidFill>
                <a:srgbClr val="FF0000"/>
              </a:solidFill>
            </a:endParaRPr>
          </a:p>
          <a:p>
            <a:pPr eaLnBrk="1" hangingPunct="1">
              <a:buFont typeface="Arial" panose="020B0604020202020204" pitchFamily="34" charset="0"/>
              <a:buNone/>
            </a:pPr>
            <a:r>
              <a:rPr lang="zh-CN" altLang="en-US" sz="3200" dirty="0" smtClean="0">
                <a:solidFill>
                  <a:srgbClr val="FF0000"/>
                </a:solidFill>
              </a:rPr>
              <a:t>（</a:t>
            </a:r>
            <a:r>
              <a:rPr lang="en-US" altLang="zh-CN" sz="3200" dirty="0">
                <a:solidFill>
                  <a:srgbClr val="FF0000"/>
                </a:solidFill>
              </a:rPr>
              <a:t>3</a:t>
            </a:r>
            <a:r>
              <a:rPr lang="zh-CN" altLang="en-US" sz="3200" dirty="0">
                <a:solidFill>
                  <a:srgbClr val="FF0000"/>
                </a:solidFill>
              </a:rPr>
              <a:t>）不拿陌生人给的赠品，如：饮料、香烟等。</a:t>
            </a:r>
            <a:endParaRPr lang="zh-CN" altLang="en-US" sz="3200" dirty="0">
              <a:solidFill>
                <a:srgbClr val="FF0000"/>
              </a:solidFill>
            </a:endParaRPr>
          </a:p>
          <a:p>
            <a:pPr eaLnBrk="1" hangingPunct="1">
              <a:buFont typeface="Arial" panose="020B0604020202020204" pitchFamily="34" charset="0"/>
              <a:buNone/>
            </a:pPr>
            <a:r>
              <a:rPr lang="zh-CN" altLang="en-US" sz="3200" dirty="0" smtClean="0">
                <a:solidFill>
                  <a:srgbClr val="FF0000"/>
                </a:solidFill>
              </a:rPr>
              <a:t>（</a:t>
            </a:r>
            <a:r>
              <a:rPr lang="en-US" altLang="zh-CN" sz="3200" dirty="0">
                <a:solidFill>
                  <a:srgbClr val="FF0000"/>
                </a:solidFill>
              </a:rPr>
              <a:t>4</a:t>
            </a:r>
            <a:r>
              <a:rPr lang="zh-CN" altLang="en-US" sz="3200" dirty="0">
                <a:solidFill>
                  <a:srgbClr val="FF0000"/>
                </a:solidFill>
              </a:rPr>
              <a:t>）</a:t>
            </a:r>
            <a:r>
              <a:rPr lang="zh-CN" altLang="en-US" sz="3200" dirty="0" smtClean="0">
                <a:solidFill>
                  <a:srgbClr val="FF0000"/>
                </a:solidFill>
              </a:rPr>
              <a:t>不寻求刺激，盲</a:t>
            </a:r>
            <a:r>
              <a:rPr lang="zh-CN" altLang="en-US" sz="3200" dirty="0">
                <a:solidFill>
                  <a:srgbClr val="FF0000"/>
                </a:solidFill>
              </a:rPr>
              <a:t>目的追赶时髦。</a:t>
            </a:r>
            <a:endParaRPr lang="zh-CN" altLang="en-US" sz="3200" dirty="0">
              <a:solidFill>
                <a:srgbClr val="FF0000"/>
              </a:solidFill>
            </a:endParaRPr>
          </a:p>
          <a:p>
            <a:pPr eaLnBrk="1" hangingPunct="1">
              <a:buFont typeface="Arial" panose="020B0604020202020204" pitchFamily="34" charset="0"/>
              <a:buNone/>
            </a:pPr>
            <a:r>
              <a:rPr lang="zh-CN" altLang="en-US" sz="3200" dirty="0" smtClean="0">
                <a:solidFill>
                  <a:srgbClr val="FF0000"/>
                </a:solidFill>
              </a:rPr>
              <a:t>（</a:t>
            </a:r>
            <a:r>
              <a:rPr lang="en-US" altLang="zh-CN" sz="3200" dirty="0">
                <a:solidFill>
                  <a:srgbClr val="FF0000"/>
                </a:solidFill>
              </a:rPr>
              <a:t>5</a:t>
            </a:r>
            <a:r>
              <a:rPr lang="zh-CN" altLang="en-US" sz="3200" dirty="0">
                <a:solidFill>
                  <a:srgbClr val="FF0000"/>
                </a:solidFill>
              </a:rPr>
              <a:t>）远离一些易染毒品的场所，如</a:t>
            </a:r>
            <a:r>
              <a:rPr lang="en-US" altLang="zh-CN" sz="3200" dirty="0">
                <a:solidFill>
                  <a:srgbClr val="FF0000"/>
                </a:solidFill>
              </a:rPr>
              <a:t>KTV</a:t>
            </a:r>
            <a:r>
              <a:rPr lang="zh-CN" altLang="en-US" sz="3200" dirty="0">
                <a:solidFill>
                  <a:srgbClr val="FF0000"/>
                </a:solidFill>
              </a:rPr>
              <a:t>，酒吧</a:t>
            </a:r>
            <a:r>
              <a:rPr lang="zh-CN" altLang="en-US" sz="3200" dirty="0" smtClean="0">
                <a:solidFill>
                  <a:srgbClr val="FF0000"/>
                </a:solidFill>
              </a:rPr>
              <a:t>等</a:t>
            </a:r>
            <a:endParaRPr lang="en-US" altLang="zh-CN" sz="3200" dirty="0" smtClean="0">
              <a:solidFill>
                <a:srgbClr val="FF0000"/>
              </a:solidFill>
            </a:endParaRPr>
          </a:p>
          <a:p>
            <a:pPr eaLnBrk="1" hangingPunct="1">
              <a:buFont typeface="Arial" panose="020B0604020202020204" pitchFamily="34" charset="0"/>
              <a:buNone/>
            </a:pPr>
            <a:r>
              <a:rPr lang="zh-CN" altLang="en-US" sz="3200" dirty="0" smtClean="0">
                <a:solidFill>
                  <a:srgbClr val="FF0000"/>
                </a:solidFill>
              </a:rPr>
              <a:t>（</a:t>
            </a:r>
            <a:r>
              <a:rPr lang="en-US" altLang="zh-CN" sz="3200" dirty="0" smtClean="0">
                <a:solidFill>
                  <a:srgbClr val="FF0000"/>
                </a:solidFill>
              </a:rPr>
              <a:t>6</a:t>
            </a:r>
            <a:r>
              <a:rPr lang="zh-CN" altLang="en-US" sz="3200" dirty="0" smtClean="0">
                <a:solidFill>
                  <a:srgbClr val="FF0000"/>
                </a:solidFill>
              </a:rPr>
              <a:t>）接受毒品基本知识和禁毒的法律法规教育</a:t>
            </a:r>
            <a:endParaRPr lang="zh-CN" altLang="en-US" sz="3200" dirty="0">
              <a:solidFill>
                <a:srgbClr val="FF0000"/>
              </a:solidFill>
            </a:endParaRPr>
          </a:p>
        </p:txBody>
      </p:sp>
      <p:sp>
        <p:nvSpPr>
          <p:cNvPr id="3" name="矩形 2"/>
          <p:cNvSpPr/>
          <p:nvPr/>
        </p:nvSpPr>
        <p:spPr>
          <a:xfrm>
            <a:off x="683568" y="980728"/>
            <a:ext cx="6624736" cy="707886"/>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eaLnBrk="1" hangingPunct="1">
              <a:buFont typeface="Arial" panose="020B0604020202020204" pitchFamily="34" charset="0"/>
              <a:buNone/>
              <a:defRPr/>
            </a:pPr>
            <a:r>
              <a:rPr lang="zh-CN" altLang="en-US" sz="4000" noProof="1">
                <a:ln w="6600">
                  <a:solidFill>
                    <a:schemeClr val="accent2"/>
                  </a:solidFill>
                  <a:prstDash val="solid"/>
                </a:ln>
                <a:solidFill>
                  <a:srgbClr val="FFFFFF"/>
                </a:solidFill>
                <a:effectLst>
                  <a:outerShdw dist="38100" dir="2700000" algn="tl" rotWithShape="0">
                    <a:schemeClr val="accent2"/>
                  </a:outerShdw>
                </a:effectLst>
              </a:rPr>
              <a:t>四、青少年如何防范毒品</a:t>
            </a:r>
            <a:endParaRPr lang="zh-CN" altLang="en-US" sz="4000" noProof="1">
              <a:ln w="6600">
                <a:solidFill>
                  <a:schemeClr val="accent2"/>
                </a:solidFill>
                <a:prstDash val="solid"/>
              </a:ln>
              <a:solidFill>
                <a:srgbClr val="FFFFFF"/>
              </a:solidFill>
              <a:effectLst>
                <a:outerShdw dist="38100" dir="2700000" algn="tl" rotWithShape="0">
                  <a:schemeClr val="accent2"/>
                </a:outerShdw>
              </a:effectLst>
            </a:endParaRPr>
          </a:p>
        </p:txBody>
      </p:sp>
      <p:pic>
        <p:nvPicPr>
          <p:cNvPr id="5" name="图片 4"/>
          <p:cNvPicPr>
            <a:picLocks noChangeAspect="1"/>
          </p:cNvPicPr>
          <p:nvPr/>
        </p:nvPicPr>
        <p:blipFill>
          <a:blip r:embed="rId1"/>
          <a:stretch>
            <a:fillRect/>
          </a:stretch>
        </p:blipFill>
        <p:spPr>
          <a:xfrm>
            <a:off x="3830955" y="-635"/>
            <a:ext cx="1066165" cy="9086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9938">
                                            <p:txEl>
                                              <p:pRg st="0" end="0"/>
                                            </p:txEl>
                                          </p:spTgt>
                                        </p:tgtEl>
                                        <p:attrNameLst>
                                          <p:attrName>style.visibility</p:attrName>
                                        </p:attrNameLst>
                                      </p:cBhvr>
                                      <p:to>
                                        <p:strVal val="visible"/>
                                      </p:to>
                                    </p:set>
                                    <p:animEffect transition="in" filter="box(in)">
                                      <p:cBhvr>
                                        <p:cTn id="7" dur="500"/>
                                        <p:tgtEl>
                                          <p:spTgt spid="399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9938">
                                            <p:txEl>
                                              <p:pRg st="1" end="1"/>
                                            </p:txEl>
                                          </p:spTgt>
                                        </p:tgtEl>
                                        <p:attrNameLst>
                                          <p:attrName>style.visibility</p:attrName>
                                        </p:attrNameLst>
                                      </p:cBhvr>
                                      <p:to>
                                        <p:strVal val="visible"/>
                                      </p:to>
                                    </p:set>
                                    <p:animEffect transition="in" filter="box(in)">
                                      <p:cBhvr>
                                        <p:cTn id="12" dur="500"/>
                                        <p:tgtEl>
                                          <p:spTgt spid="399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9938">
                                            <p:txEl>
                                              <p:pRg st="2" end="2"/>
                                            </p:txEl>
                                          </p:spTgt>
                                        </p:tgtEl>
                                        <p:attrNameLst>
                                          <p:attrName>style.visibility</p:attrName>
                                        </p:attrNameLst>
                                      </p:cBhvr>
                                      <p:to>
                                        <p:strVal val="visible"/>
                                      </p:to>
                                    </p:set>
                                    <p:animEffect transition="in" filter="box(in)">
                                      <p:cBhvr>
                                        <p:cTn id="17" dur="500"/>
                                        <p:tgtEl>
                                          <p:spTgt spid="3993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9938">
                                            <p:txEl>
                                              <p:pRg st="3" end="3"/>
                                            </p:txEl>
                                          </p:spTgt>
                                        </p:tgtEl>
                                        <p:attrNameLst>
                                          <p:attrName>style.visibility</p:attrName>
                                        </p:attrNameLst>
                                      </p:cBhvr>
                                      <p:to>
                                        <p:strVal val="visible"/>
                                      </p:to>
                                    </p:set>
                                    <p:animEffect transition="in" filter="box(in)">
                                      <p:cBhvr>
                                        <p:cTn id="22" dur="500"/>
                                        <p:tgtEl>
                                          <p:spTgt spid="3993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9938">
                                            <p:txEl>
                                              <p:pRg st="4" end="4"/>
                                            </p:txEl>
                                          </p:spTgt>
                                        </p:tgtEl>
                                        <p:attrNameLst>
                                          <p:attrName>style.visibility</p:attrName>
                                        </p:attrNameLst>
                                      </p:cBhvr>
                                      <p:to>
                                        <p:strVal val="visible"/>
                                      </p:to>
                                    </p:set>
                                    <p:animEffect transition="in" filter="box(in)">
                                      <p:cBhvr>
                                        <p:cTn id="27" dur="500"/>
                                        <p:tgtEl>
                                          <p:spTgt spid="3993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39938">
                                            <p:txEl>
                                              <p:pRg st="5" end="5"/>
                                            </p:txEl>
                                          </p:spTgt>
                                        </p:tgtEl>
                                        <p:attrNameLst>
                                          <p:attrName>style.visibility</p:attrName>
                                        </p:attrNameLst>
                                      </p:cBhvr>
                                      <p:to>
                                        <p:strVal val="visible"/>
                                      </p:to>
                                    </p:set>
                                    <p:animEffect transition="in" filter="box(in)">
                                      <p:cBhvr>
                                        <p:cTn id="32" dur="500"/>
                                        <p:tgtEl>
                                          <p:spTgt spid="3993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None/>
            </a:pPr>
            <a:r>
              <a:rPr lang="zh-CN" altLang="en-US" dirty="0" smtClean="0"/>
              <a:t>每年的</a:t>
            </a:r>
            <a:r>
              <a:rPr lang="en-US" altLang="zh-CN" dirty="0" smtClean="0"/>
              <a:t>6</a:t>
            </a:r>
            <a:r>
              <a:rPr lang="zh-CN" altLang="en-US" dirty="0" smtClean="0"/>
              <a:t>月</a:t>
            </a:r>
            <a:r>
              <a:rPr lang="en-US" altLang="zh-CN" dirty="0" smtClean="0"/>
              <a:t>26</a:t>
            </a:r>
            <a:r>
              <a:rPr lang="zh-CN" altLang="en-US" dirty="0" smtClean="0"/>
              <a:t>日，是“国际禁毒日”，假如这一天即将来临，我校准备开展一次禁毒的宣传教育活动，请你为这次禁毒活动设计一条宣传标语。</a:t>
            </a:r>
            <a:endParaRPr lang="zh-CN" altLang="en-US" dirty="0"/>
          </a:p>
        </p:txBody>
      </p:sp>
      <p:pic>
        <p:nvPicPr>
          <p:cNvPr id="5" name="图片 4"/>
          <p:cNvPicPr>
            <a:picLocks noChangeAspect="1"/>
          </p:cNvPicPr>
          <p:nvPr/>
        </p:nvPicPr>
        <p:blipFill>
          <a:blip r:embed="rId1"/>
          <a:stretch>
            <a:fillRect/>
          </a:stretch>
        </p:blipFill>
        <p:spPr>
          <a:xfrm>
            <a:off x="3830955" y="-635"/>
            <a:ext cx="1066165" cy="908685"/>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3830955" y="-635"/>
            <a:ext cx="1066165" cy="908685"/>
          </a:xfrm>
          <a:prstGeom prst="rect">
            <a:avLst/>
          </a:prstGeom>
        </p:spPr>
      </p:pic>
      <p:sp>
        <p:nvSpPr>
          <p:cNvPr id="2" name="标题 1"/>
          <p:cNvSpPr>
            <a:spLocks noGrp="1"/>
          </p:cNvSpPr>
          <p:nvPr>
            <p:ph type="title"/>
          </p:nvPr>
        </p:nvSpPr>
        <p:spPr>
          <a:xfrm>
            <a:off x="1043608" y="980728"/>
            <a:ext cx="7000875" cy="582612"/>
          </a:xfrm>
        </p:spPr>
        <p:txBody>
          <a:bodyPr>
            <a:normAutofit fontScale="90000"/>
          </a:bodyPr>
          <a:lstStyle/>
          <a:p>
            <a:pPr algn="ctr">
              <a:defRPr/>
            </a:pPr>
            <a:r>
              <a:rPr lang="zh-CN" altLang="en-US" dirty="0" smtClean="0"/>
              <a:t> </a:t>
            </a:r>
            <a:r>
              <a:rPr lang="zh-CN" altLang="en-US" sz="6700" dirty="0" smtClean="0">
                <a:solidFill>
                  <a:srgbClr val="00B050"/>
                </a:solidFill>
              </a:rPr>
              <a:t>起  立  宣  誓</a:t>
            </a:r>
            <a:endParaRPr lang="zh-CN" altLang="en-US" sz="6700" dirty="0">
              <a:solidFill>
                <a:srgbClr val="00B050"/>
              </a:solidFill>
            </a:endParaRPr>
          </a:p>
        </p:txBody>
      </p:sp>
      <p:sp>
        <p:nvSpPr>
          <p:cNvPr id="3" name="内容占位符 2"/>
          <p:cNvSpPr>
            <a:spLocks noGrp="1"/>
          </p:cNvSpPr>
          <p:nvPr>
            <p:ph idx="1"/>
          </p:nvPr>
        </p:nvSpPr>
        <p:spPr>
          <a:xfrm>
            <a:off x="755576" y="2033587"/>
            <a:ext cx="7777162" cy="4824413"/>
          </a:xfrm>
        </p:spPr>
        <p:txBody>
          <a:bodyPr>
            <a:normAutofit fontScale="62500" lnSpcReduction="20000"/>
          </a:bodyPr>
          <a:lstStyle/>
          <a:p>
            <a:pPr algn="ctr">
              <a:buNone/>
              <a:defRPr/>
            </a:pPr>
            <a:r>
              <a:rPr lang="zh-CN" altLang="en-US" sz="7700" dirty="0" smtClean="0"/>
              <a:t>牢记历史，不忘国耻</a:t>
            </a:r>
            <a:endParaRPr lang="en-US" altLang="zh-CN" sz="7700" dirty="0" smtClean="0"/>
          </a:p>
          <a:p>
            <a:pPr algn="ctr">
              <a:buNone/>
              <a:defRPr/>
            </a:pPr>
            <a:r>
              <a:rPr lang="zh-CN" altLang="en-US" sz="7700" dirty="0" smtClean="0"/>
              <a:t>珍爱生命，拒绝毒品</a:t>
            </a:r>
            <a:endParaRPr lang="en-US" altLang="zh-CN" sz="7700" dirty="0" smtClean="0"/>
          </a:p>
          <a:p>
            <a:pPr algn="ctr">
              <a:buNone/>
              <a:defRPr/>
            </a:pPr>
            <a:r>
              <a:rPr lang="zh-CN" altLang="en-US" sz="7700" dirty="0" smtClean="0"/>
              <a:t>抵制诱惑，永不沾毒</a:t>
            </a:r>
            <a:endParaRPr lang="en-US" altLang="zh-CN" sz="7700" dirty="0" smtClean="0"/>
          </a:p>
          <a:p>
            <a:pPr algn="ctr">
              <a:buNone/>
              <a:defRPr/>
            </a:pPr>
            <a:r>
              <a:rPr lang="zh-CN" altLang="en-US" sz="7700" dirty="0" smtClean="0"/>
              <a:t>尽我所能，参与禁毒</a:t>
            </a:r>
            <a:endParaRPr lang="en-US" altLang="zh-CN" sz="7700" dirty="0" smtClean="0"/>
          </a:p>
          <a:p>
            <a:pPr algn="ctr">
              <a:buNone/>
              <a:defRPr/>
            </a:pPr>
            <a:r>
              <a:rPr lang="zh-CN" altLang="en-US" sz="7700" dirty="0" smtClean="0"/>
              <a:t>敢于斗争，敢于行动</a:t>
            </a:r>
            <a:endParaRPr lang="en-US" altLang="zh-CN" sz="7700" dirty="0" smtClean="0"/>
          </a:p>
          <a:p>
            <a:pPr algn="ctr">
              <a:buNone/>
              <a:defRPr/>
            </a:pPr>
            <a:r>
              <a:rPr lang="zh-CN" altLang="en-US" sz="7700" dirty="0" smtClean="0"/>
              <a:t>立足身边，从我做起</a:t>
            </a:r>
            <a:endParaRPr lang="en-US" altLang="zh-CN" sz="7700" dirty="0" smtClean="0"/>
          </a:p>
          <a:p>
            <a:pPr>
              <a:defRPr/>
            </a:pP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a:xfrm>
            <a:off x="468313" y="-1141413"/>
            <a:ext cx="8229600" cy="1141413"/>
          </a:xfrm>
        </p:spPr>
        <p:txBody>
          <a:bodyPr/>
          <a:lstStyle/>
          <a:p>
            <a:pPr eaLnBrk="1" hangingPunct="1"/>
            <a:endParaRPr lang="en-US" altLang="zh-CN" sz="1600" smtClean="0">
              <a:solidFill>
                <a:schemeClr val="tx1"/>
              </a:solidFill>
              <a:latin typeface="Arial" panose="020B0604020202020204" pitchFamily="34" charset="0"/>
            </a:endParaRPr>
          </a:p>
        </p:txBody>
      </p:sp>
      <p:sp>
        <p:nvSpPr>
          <p:cNvPr id="12290" name="灯片编号占位符 4"/>
          <p:cNvSpPr>
            <a:spLocks noGrp="1"/>
          </p:cNvSpPr>
          <p:nvPr>
            <p:ph type="sldNum" sz="quarter" idx="12"/>
          </p:nvPr>
        </p:nvSpPr>
        <p:spPr bwMode="auto">
          <a:noFill/>
          <a:ln>
            <a:miter lim="800000"/>
          </a:ln>
        </p:spPr>
        <p:txBody>
          <a:bodyPr/>
          <a:lstStyle/>
          <a:p>
            <a:fld id="{AB0C7401-2A44-4104-8BE8-D8BA64065AE7}" type="slidenum">
              <a:rPr altLang="zh-CN" smtClean="0"/>
            </a:fld>
            <a:endParaRPr lang="zh-CN" altLang="zh-CN" smtClean="0"/>
          </a:p>
        </p:txBody>
      </p:sp>
      <p:sp>
        <p:nvSpPr>
          <p:cNvPr id="12292" name="Text Box 3"/>
          <p:cNvSpPr txBox="1">
            <a:spLocks noChangeArrowheads="1"/>
          </p:cNvSpPr>
          <p:nvPr/>
        </p:nvSpPr>
        <p:spPr bwMode="auto">
          <a:xfrm>
            <a:off x="468313" y="2205038"/>
            <a:ext cx="8208962" cy="646112"/>
          </a:xfrm>
          <a:prstGeom prst="rect">
            <a:avLst/>
          </a:prstGeom>
          <a:noFill/>
          <a:ln w="9525">
            <a:noFill/>
            <a:miter lim="800000"/>
          </a:ln>
        </p:spPr>
        <p:txBody>
          <a:bodyPr>
            <a:spAutoFit/>
          </a:bodyPr>
          <a:lstStyle/>
          <a:p>
            <a:r>
              <a:rPr lang="en-US" altLang="zh-CN" sz="3600">
                <a:latin typeface="华文新魏" panose="02010800040101010101" pitchFamily="2" charset="-122"/>
                <a:ea typeface="华文新魏" panose="02010800040101010101" pitchFamily="2" charset="-122"/>
              </a:rPr>
              <a:t>   1</a:t>
            </a:r>
            <a:r>
              <a:rPr lang="zh-CN" altLang="en-US" sz="3600">
                <a:latin typeface="华文新魏" panose="02010800040101010101" pitchFamily="2" charset="-122"/>
                <a:ea typeface="华文新魏" panose="02010800040101010101" pitchFamily="2" charset="-122"/>
              </a:rPr>
              <a:t>、什么是</a:t>
            </a:r>
            <a:r>
              <a:rPr lang="zh-CN" altLang="en-US" sz="3600">
                <a:solidFill>
                  <a:srgbClr val="FF3300"/>
                </a:solidFill>
                <a:latin typeface="华文新魏" panose="02010800040101010101" pitchFamily="2" charset="-122"/>
                <a:ea typeface="华文新魏" panose="02010800040101010101" pitchFamily="2" charset="-122"/>
              </a:rPr>
              <a:t>毒品</a:t>
            </a:r>
            <a:r>
              <a:rPr lang="zh-CN" altLang="en-US" sz="3600">
                <a:latin typeface="华文新魏" panose="02010800040101010101" pitchFamily="2" charset="-122"/>
                <a:ea typeface="华文新魏" panose="02010800040101010101" pitchFamily="2" charset="-122"/>
              </a:rPr>
              <a:t>？</a:t>
            </a:r>
            <a:endParaRPr lang="zh-CN" altLang="en-US" sz="3600">
              <a:latin typeface="华文新魏" panose="02010800040101010101" pitchFamily="2" charset="-122"/>
              <a:ea typeface="华文新魏" panose="02010800040101010101" pitchFamily="2" charset="-122"/>
            </a:endParaRPr>
          </a:p>
        </p:txBody>
      </p:sp>
      <p:sp>
        <p:nvSpPr>
          <p:cNvPr id="97284" name="Text Box 4"/>
          <p:cNvSpPr txBox="1">
            <a:spLocks noChangeArrowheads="1"/>
          </p:cNvSpPr>
          <p:nvPr/>
        </p:nvSpPr>
        <p:spPr bwMode="auto">
          <a:xfrm>
            <a:off x="395288" y="3141663"/>
            <a:ext cx="8410575" cy="2862262"/>
          </a:xfrm>
          <a:prstGeom prst="rect">
            <a:avLst/>
          </a:prstGeom>
          <a:noFill/>
          <a:ln w="9525">
            <a:noFill/>
            <a:miter lim="800000"/>
          </a:ln>
        </p:spPr>
        <p:txBody>
          <a:bodyPr>
            <a:spAutoFit/>
          </a:bodyPr>
          <a:lstStyle/>
          <a:p>
            <a:r>
              <a:rPr lang="en-US" altLang="zh-CN" sz="2800">
                <a:latin typeface="黑体" panose="02010609060101010101" pitchFamily="49" charset="-122"/>
              </a:rPr>
              <a:t>    </a:t>
            </a:r>
            <a:r>
              <a:rPr lang="zh-CN" altLang="en-US" sz="3600">
                <a:latin typeface="黑体" panose="02010609060101010101" pitchFamily="49" charset="-122"/>
              </a:rPr>
              <a:t>根据</a:t>
            </a:r>
            <a:r>
              <a:rPr lang="en-US" altLang="zh-CN" sz="3600">
                <a:latin typeface="黑体" panose="02010609060101010101" pitchFamily="49" charset="-122"/>
              </a:rPr>
              <a:t>《</a:t>
            </a:r>
            <a:r>
              <a:rPr lang="zh-CN" altLang="en-US" sz="3600">
                <a:latin typeface="黑体" panose="02010609060101010101" pitchFamily="49" charset="-122"/>
              </a:rPr>
              <a:t>刑法</a:t>
            </a:r>
            <a:r>
              <a:rPr lang="en-US" altLang="zh-CN" sz="3600">
                <a:latin typeface="黑体" panose="02010609060101010101" pitchFamily="49" charset="-122"/>
              </a:rPr>
              <a:t>》</a:t>
            </a:r>
            <a:r>
              <a:rPr lang="zh-CN" altLang="en-US" sz="3600">
                <a:latin typeface="黑体" panose="02010609060101010101" pitchFamily="49" charset="-122"/>
              </a:rPr>
              <a:t>第</a:t>
            </a:r>
            <a:r>
              <a:rPr lang="en-US" altLang="zh-CN" sz="3600">
                <a:latin typeface="黑体" panose="02010609060101010101" pitchFamily="49" charset="-122"/>
              </a:rPr>
              <a:t>357</a:t>
            </a:r>
            <a:r>
              <a:rPr lang="zh-CN" altLang="en-US" sz="3600">
                <a:latin typeface="黑体" panose="02010609060101010101" pitchFamily="49" charset="-122"/>
              </a:rPr>
              <a:t>条的规定：毒品是指鸦片、海洛因、甲基苯丙胺（冰毒）、吗啡、大麻、可卡因以及国家规定管制的其它能够使人形成瘾癖的麻醉药品和精神药品。</a:t>
            </a:r>
            <a:endParaRPr lang="zh-CN" altLang="en-US" sz="3600">
              <a:latin typeface="黑体" panose="02010609060101010101" pitchFamily="49" charset="-122"/>
            </a:endParaRPr>
          </a:p>
        </p:txBody>
      </p:sp>
      <p:sp>
        <p:nvSpPr>
          <p:cNvPr id="7" name="标题 1"/>
          <p:cNvSpPr txBox="1"/>
          <p:nvPr/>
        </p:nvSpPr>
        <p:spPr bwMode="auto">
          <a:xfrm>
            <a:off x="323528" y="980728"/>
            <a:ext cx="4536504" cy="739775"/>
          </a:xfrm>
          <a:prstGeom prst="rect">
            <a:avLst/>
          </a:prstGeom>
          <a:ln w="19050" cap="flat" cmpd="sng" algn="ctr">
            <a:solidFill>
              <a:schemeClr val="lt1"/>
            </a:solidFill>
            <a:prstDash val="solid"/>
            <a:miter lim="800000"/>
          </a:ln>
        </p:spPr>
        <p:style>
          <a:lnRef idx="3">
            <a:schemeClr val="lt1"/>
          </a:lnRef>
          <a:fillRef idx="1">
            <a:schemeClr val="accent1"/>
          </a:fillRef>
          <a:effectRef idx="1">
            <a:schemeClr val="accent1"/>
          </a:effectRef>
          <a:fontRef idx="minor">
            <a:schemeClr val="lt1"/>
          </a:fontRef>
        </p:style>
        <p:txBody>
          <a:bodyPr anchor="b">
            <a:scene3d>
              <a:camera prst="orthographicFront"/>
              <a:lightRig rig="threePt" dir="t"/>
            </a:scene3d>
          </a:bodyPr>
          <a:lstStyle/>
          <a:p>
            <a:pPr defTabSz="685800" eaLnBrk="1" fontAlgn="auto" hangingPunct="1">
              <a:lnSpc>
                <a:spcPct val="90000"/>
              </a:lnSpc>
              <a:defRPr/>
            </a:pPr>
            <a:r>
              <a:rPr lang="en-US" altLang="zh-CN" sz="4800" b="1" noProof="1">
                <a:ln w="12700">
                  <a:solidFill>
                    <a:schemeClr val="accent1"/>
                  </a:solidFill>
                  <a:prstDash val="solid"/>
                </a:ln>
                <a:solidFill>
                  <a:schemeClr val="bg2"/>
                </a:solidFill>
                <a:effectLst>
                  <a:outerShdw dist="38100" dir="2640000" algn="bl" rotWithShape="0">
                    <a:schemeClr val="accent1"/>
                  </a:outerShdw>
                </a:effectLst>
              </a:rPr>
              <a:t>  </a:t>
            </a:r>
            <a:r>
              <a:rPr lang="zh-CN" altLang="en-US" sz="3600" b="1" noProof="1">
                <a:ln w="12700">
                  <a:solidFill>
                    <a:schemeClr val="accent1"/>
                  </a:solidFill>
                  <a:prstDash val="solid"/>
                </a:ln>
                <a:solidFill>
                  <a:schemeClr val="bg2"/>
                </a:solidFill>
                <a:effectLst>
                  <a:outerShdw dist="38100" dir="2640000" algn="bl" rotWithShape="0">
                    <a:schemeClr val="accent1"/>
                  </a:outerShdw>
                </a:effectLst>
              </a:rPr>
              <a:t>一、认识毒品</a:t>
            </a:r>
            <a:endParaRPr lang="zh-CN" altLang="en-US" sz="3600" b="1" noProof="1">
              <a:ln w="12700">
                <a:solidFill>
                  <a:schemeClr val="accent1"/>
                </a:solidFill>
                <a:prstDash val="solid"/>
              </a:ln>
              <a:solidFill>
                <a:schemeClr val="bg2"/>
              </a:solidFill>
              <a:effectLst>
                <a:outerShdw dist="38100" dir="2640000" algn="bl" rotWithShape="0">
                  <a:schemeClr val="accent1"/>
                </a:outerShdw>
              </a:effectLst>
            </a:endParaRPr>
          </a:p>
        </p:txBody>
      </p:sp>
      <p:pic>
        <p:nvPicPr>
          <p:cNvPr id="5" name="图片 4"/>
          <p:cNvPicPr>
            <a:picLocks noChangeAspect="1"/>
          </p:cNvPicPr>
          <p:nvPr/>
        </p:nvPicPr>
        <p:blipFill>
          <a:blip r:embed="rId1"/>
          <a:stretch>
            <a:fillRect/>
          </a:stretch>
        </p:blipFill>
        <p:spPr>
          <a:xfrm>
            <a:off x="3830955" y="-635"/>
            <a:ext cx="1066165" cy="9086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97284"/>
                                        </p:tgtEl>
                                        <p:attrNameLst>
                                          <p:attrName>style.visibility</p:attrName>
                                        </p:attrNameLst>
                                      </p:cBhvr>
                                      <p:to>
                                        <p:strVal val="visible"/>
                                      </p:to>
                                    </p:set>
                                    <p:anim to="" calcmode="lin" valueType="num">
                                      <p:cBhvr>
                                        <p:cTn id="7" dur="1" fill="hold"/>
                                        <p:tgtEl>
                                          <p:spTgt spid="972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4"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标题 1"/>
          <p:cNvSpPr>
            <a:spLocks noGrp="1" noChangeArrowheads="1"/>
          </p:cNvSpPr>
          <p:nvPr>
            <p:ph type="title"/>
          </p:nvPr>
        </p:nvSpPr>
        <p:spPr>
          <a:xfrm>
            <a:off x="1065213" y="360363"/>
            <a:ext cx="7002462" cy="582612"/>
          </a:xfrm>
        </p:spPr>
        <p:txBody>
          <a:bodyPr>
            <a:normAutofit fontScale="90000"/>
          </a:bodyPr>
          <a:lstStyle/>
          <a:p>
            <a:pPr eaLnBrk="1" hangingPunct="1"/>
            <a:endParaRPr lang="zh-CN" altLang="en-US" smtClean="0">
              <a:latin typeface="Arial" panose="020B0604020202020204" pitchFamily="34" charset="0"/>
            </a:endParaRPr>
          </a:p>
        </p:txBody>
      </p:sp>
      <p:pic>
        <p:nvPicPr>
          <p:cNvPr id="47107" name="Picture 2" descr="C:\Users\Administrator\Desktop\新建文件夹 (2)\5027426_160233092000_2.jpg"/>
          <p:cNvPicPr>
            <a:picLocks noChangeAspect="1" noChangeArrowheads="1"/>
          </p:cNvPicPr>
          <p:nvPr/>
        </p:nvPicPr>
        <p:blipFill>
          <a:blip r:embed="rId1"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684213" y="2636838"/>
            <a:ext cx="719137" cy="2246312"/>
          </a:xfrm>
          <a:prstGeom prst="rect">
            <a:avLst/>
          </a:prstGeom>
          <a:solidFill>
            <a:schemeClr val="accent1">
              <a:lumMod val="40000"/>
              <a:lumOff val="60000"/>
            </a:schemeClr>
          </a:solidFill>
          <a:ln w="9525">
            <a:noFill/>
            <a:miter lim="800000"/>
          </a:ln>
        </p:spPr>
        <p:txBody>
          <a:bodyPr anchor="ctr">
            <a:spAutoFit/>
          </a:bodyPr>
          <a:lstStyle/>
          <a:p>
            <a:pPr algn="ctr">
              <a:defRPr/>
            </a:pPr>
            <a:endParaRPr lang="en-US" altLang="zh-CN" sz="2800" dirty="0">
              <a:solidFill>
                <a:srgbClr val="FF0000"/>
              </a:solidFill>
              <a:latin typeface="黑体" panose="02010609060101010101" pitchFamily="49" charset="-122"/>
            </a:endParaRPr>
          </a:p>
          <a:p>
            <a:pPr algn="ctr">
              <a:defRPr/>
            </a:pPr>
            <a:r>
              <a:rPr lang="zh-CN" altLang="en-US" sz="2800" dirty="0">
                <a:solidFill>
                  <a:srgbClr val="FF0000"/>
                </a:solidFill>
                <a:latin typeface="黑体" panose="02010609060101010101" pitchFamily="49" charset="-122"/>
              </a:rPr>
              <a:t>毒</a:t>
            </a:r>
            <a:endParaRPr lang="en-US" altLang="zh-CN" sz="2800" dirty="0">
              <a:solidFill>
                <a:srgbClr val="FF0000"/>
              </a:solidFill>
              <a:latin typeface="黑体" panose="02010609060101010101" pitchFamily="49" charset="-122"/>
            </a:endParaRPr>
          </a:p>
          <a:p>
            <a:pPr algn="ctr">
              <a:defRPr/>
            </a:pPr>
            <a:endParaRPr lang="en-US" altLang="zh-CN" sz="2800" dirty="0">
              <a:solidFill>
                <a:srgbClr val="FF0000"/>
              </a:solidFill>
              <a:latin typeface="黑体" panose="02010609060101010101" pitchFamily="49" charset="-122"/>
            </a:endParaRPr>
          </a:p>
          <a:p>
            <a:pPr algn="ctr">
              <a:defRPr/>
            </a:pPr>
            <a:r>
              <a:rPr lang="zh-CN" altLang="en-US" sz="2800" dirty="0">
                <a:solidFill>
                  <a:srgbClr val="FF0000"/>
                </a:solidFill>
                <a:latin typeface="黑体" panose="02010609060101010101" pitchFamily="49" charset="-122"/>
              </a:rPr>
              <a:t>品</a:t>
            </a:r>
            <a:endParaRPr lang="en-US" altLang="zh-CN" sz="2800" dirty="0">
              <a:solidFill>
                <a:srgbClr val="FF0000"/>
              </a:solidFill>
              <a:latin typeface="黑体" panose="02010609060101010101" pitchFamily="49" charset="-122"/>
            </a:endParaRPr>
          </a:p>
          <a:p>
            <a:pPr algn="ctr">
              <a:defRPr/>
            </a:pPr>
            <a:endParaRPr lang="zh-CN" altLang="en-US" sz="2800" dirty="0">
              <a:solidFill>
                <a:srgbClr val="FF0000"/>
              </a:solidFill>
              <a:latin typeface="黑体" panose="02010609060101010101" pitchFamily="49" charset="-122"/>
            </a:endParaRPr>
          </a:p>
        </p:txBody>
      </p:sp>
      <p:sp>
        <p:nvSpPr>
          <p:cNvPr id="4" name="左大括号 3"/>
          <p:cNvSpPr/>
          <p:nvPr/>
        </p:nvSpPr>
        <p:spPr>
          <a:xfrm>
            <a:off x="1476375" y="2420938"/>
            <a:ext cx="574675" cy="2952750"/>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5" name="矩形 4"/>
          <p:cNvSpPr/>
          <p:nvPr/>
        </p:nvSpPr>
        <p:spPr bwMode="auto">
          <a:xfrm>
            <a:off x="2195513" y="2205038"/>
            <a:ext cx="2160587" cy="522287"/>
          </a:xfrm>
          <a:prstGeom prst="rect">
            <a:avLst/>
          </a:prstGeom>
          <a:solidFill>
            <a:schemeClr val="accent1">
              <a:lumMod val="40000"/>
              <a:lumOff val="60000"/>
            </a:schemeClr>
          </a:solidFill>
          <a:ln w="9525">
            <a:noFill/>
            <a:miter lim="800000"/>
          </a:ln>
        </p:spPr>
        <p:txBody>
          <a:bodyPr anchor="ctr">
            <a:spAutoFit/>
          </a:bodyPr>
          <a:lstStyle/>
          <a:p>
            <a:pPr algn="ctr">
              <a:defRPr/>
            </a:pPr>
            <a:r>
              <a:rPr lang="zh-CN" altLang="en-US" sz="2800" dirty="0">
                <a:solidFill>
                  <a:srgbClr val="FF0000"/>
                </a:solidFill>
                <a:latin typeface="黑体" panose="02010609060101010101" pitchFamily="49" charset="-122"/>
              </a:rPr>
              <a:t>传统类毒品</a:t>
            </a:r>
            <a:endParaRPr lang="zh-CN" altLang="en-US" sz="2800" dirty="0">
              <a:solidFill>
                <a:srgbClr val="FF0000"/>
              </a:solidFill>
              <a:latin typeface="黑体" panose="02010609060101010101" pitchFamily="49" charset="-122"/>
            </a:endParaRPr>
          </a:p>
        </p:txBody>
      </p:sp>
      <p:sp>
        <p:nvSpPr>
          <p:cNvPr id="6" name="矩形 5"/>
          <p:cNvSpPr/>
          <p:nvPr/>
        </p:nvSpPr>
        <p:spPr bwMode="auto">
          <a:xfrm>
            <a:off x="2268538" y="5157788"/>
            <a:ext cx="2159000" cy="522287"/>
          </a:xfrm>
          <a:prstGeom prst="rect">
            <a:avLst/>
          </a:prstGeom>
          <a:solidFill>
            <a:schemeClr val="accent1">
              <a:lumMod val="40000"/>
              <a:lumOff val="60000"/>
            </a:schemeClr>
          </a:solidFill>
          <a:ln w="9525">
            <a:noFill/>
            <a:miter lim="800000"/>
          </a:ln>
        </p:spPr>
        <p:txBody>
          <a:bodyPr anchor="ctr">
            <a:spAutoFit/>
          </a:bodyPr>
          <a:lstStyle/>
          <a:p>
            <a:pPr algn="ctr">
              <a:defRPr/>
            </a:pPr>
            <a:r>
              <a:rPr lang="zh-CN" altLang="en-US" sz="2800" dirty="0">
                <a:solidFill>
                  <a:srgbClr val="FF0000"/>
                </a:solidFill>
                <a:latin typeface="黑体" panose="02010609060101010101" pitchFamily="49" charset="-122"/>
              </a:rPr>
              <a:t>新型类毒品</a:t>
            </a:r>
            <a:endParaRPr lang="zh-CN" altLang="en-US" sz="2800" dirty="0">
              <a:solidFill>
                <a:srgbClr val="FF0000"/>
              </a:solidFill>
              <a:latin typeface="黑体" panose="02010609060101010101" pitchFamily="49" charset="-122"/>
            </a:endParaRPr>
          </a:p>
        </p:txBody>
      </p:sp>
      <p:sp>
        <p:nvSpPr>
          <p:cNvPr id="9" name="Rectangle 3"/>
          <p:cNvSpPr txBox="1">
            <a:spLocks noChangeArrowheads="1"/>
          </p:cNvSpPr>
          <p:nvPr/>
        </p:nvSpPr>
        <p:spPr bwMode="auto">
          <a:xfrm>
            <a:off x="5580063" y="981075"/>
            <a:ext cx="1797050" cy="576263"/>
          </a:xfrm>
          <a:prstGeom prst="rect">
            <a:avLst/>
          </a:prstGeom>
          <a:noFill/>
          <a:ln w="9525">
            <a:noFill/>
            <a:miter lim="800000"/>
          </a:ln>
        </p:spPr>
        <p:txBody>
          <a:bodyPr/>
          <a:lstStyle/>
          <a:p>
            <a:pPr marL="268605" indent="-268605" algn="just" defTabSz="685800" eaLnBrk="1" hangingPunct="1">
              <a:lnSpc>
                <a:spcPct val="90000"/>
              </a:lnSpc>
              <a:spcBef>
                <a:spcPts val="1350"/>
              </a:spcBef>
              <a:buClr>
                <a:schemeClr val="accent1"/>
              </a:buClr>
              <a:buSzPct val="110000"/>
            </a:pPr>
            <a:r>
              <a:rPr lang="zh-CN" altLang="en-US" sz="3200">
                <a:latin typeface="黑体" panose="02010609060101010101" pitchFamily="49" charset="-122"/>
              </a:rPr>
              <a:t>鸦片</a:t>
            </a:r>
            <a:endParaRPr lang="zh-CN" altLang="en-US" sz="3200">
              <a:latin typeface="黑体" panose="02010609060101010101" pitchFamily="49" charset="-122"/>
            </a:endParaRPr>
          </a:p>
        </p:txBody>
      </p:sp>
      <p:sp>
        <p:nvSpPr>
          <p:cNvPr id="10" name="Rectangle 3"/>
          <p:cNvSpPr txBox="1">
            <a:spLocks noChangeArrowheads="1"/>
          </p:cNvSpPr>
          <p:nvPr/>
        </p:nvSpPr>
        <p:spPr bwMode="auto">
          <a:xfrm>
            <a:off x="5580063" y="2997200"/>
            <a:ext cx="1797050" cy="576263"/>
          </a:xfrm>
          <a:prstGeom prst="rect">
            <a:avLst/>
          </a:prstGeom>
          <a:noFill/>
          <a:ln w="9525">
            <a:noFill/>
            <a:miter lim="800000"/>
          </a:ln>
        </p:spPr>
        <p:txBody>
          <a:bodyPr/>
          <a:lstStyle/>
          <a:p>
            <a:pPr marL="268605" indent="-268605" algn="just" defTabSz="685800" eaLnBrk="1" hangingPunct="1">
              <a:lnSpc>
                <a:spcPct val="90000"/>
              </a:lnSpc>
              <a:spcBef>
                <a:spcPts val="1350"/>
              </a:spcBef>
              <a:buClr>
                <a:schemeClr val="accent1"/>
              </a:buClr>
              <a:buSzPct val="110000"/>
            </a:pPr>
            <a:r>
              <a:rPr lang="zh-CN" altLang="en-US" sz="3200">
                <a:latin typeface="黑体" panose="02010609060101010101" pitchFamily="49" charset="-122"/>
              </a:rPr>
              <a:t>大麻</a:t>
            </a:r>
            <a:endParaRPr lang="zh-CN" altLang="en-US" sz="3200">
              <a:latin typeface="黑体" panose="02010609060101010101" pitchFamily="49" charset="-122"/>
            </a:endParaRPr>
          </a:p>
        </p:txBody>
      </p:sp>
      <p:sp>
        <p:nvSpPr>
          <p:cNvPr id="11" name="Rectangle 3"/>
          <p:cNvSpPr txBox="1">
            <a:spLocks noChangeArrowheads="1"/>
          </p:cNvSpPr>
          <p:nvPr/>
        </p:nvSpPr>
        <p:spPr bwMode="auto">
          <a:xfrm>
            <a:off x="5580063" y="1989138"/>
            <a:ext cx="1797050" cy="576262"/>
          </a:xfrm>
          <a:prstGeom prst="rect">
            <a:avLst/>
          </a:prstGeom>
          <a:noFill/>
          <a:ln w="9525">
            <a:noFill/>
            <a:miter lim="800000"/>
          </a:ln>
        </p:spPr>
        <p:txBody>
          <a:bodyPr/>
          <a:lstStyle/>
          <a:p>
            <a:pPr marL="268605" indent="-268605" algn="just" defTabSz="685800" eaLnBrk="1" hangingPunct="1">
              <a:lnSpc>
                <a:spcPct val="90000"/>
              </a:lnSpc>
              <a:spcBef>
                <a:spcPts val="1350"/>
              </a:spcBef>
              <a:buClr>
                <a:schemeClr val="accent1"/>
              </a:buClr>
              <a:buSzPct val="110000"/>
            </a:pPr>
            <a:r>
              <a:rPr lang="zh-CN" altLang="en-US" sz="3200">
                <a:latin typeface="黑体" panose="02010609060101010101" pitchFamily="49" charset="-122"/>
              </a:rPr>
              <a:t>海洛因</a:t>
            </a:r>
            <a:endParaRPr lang="zh-CN" altLang="en-US" sz="3200">
              <a:latin typeface="黑体" panose="02010609060101010101" pitchFamily="49" charset="-122"/>
            </a:endParaRPr>
          </a:p>
        </p:txBody>
      </p:sp>
      <p:sp>
        <p:nvSpPr>
          <p:cNvPr id="12" name="Rectangle 3"/>
          <p:cNvSpPr txBox="1">
            <a:spLocks noChangeArrowheads="1"/>
          </p:cNvSpPr>
          <p:nvPr/>
        </p:nvSpPr>
        <p:spPr bwMode="auto">
          <a:xfrm>
            <a:off x="5580063" y="1484313"/>
            <a:ext cx="1797050" cy="576262"/>
          </a:xfrm>
          <a:prstGeom prst="rect">
            <a:avLst/>
          </a:prstGeom>
          <a:noFill/>
          <a:ln w="9525">
            <a:noFill/>
            <a:miter lim="800000"/>
          </a:ln>
        </p:spPr>
        <p:txBody>
          <a:bodyPr/>
          <a:lstStyle/>
          <a:p>
            <a:pPr marL="268605" indent="-268605" algn="just" defTabSz="685800" eaLnBrk="1" hangingPunct="1">
              <a:lnSpc>
                <a:spcPct val="90000"/>
              </a:lnSpc>
              <a:spcBef>
                <a:spcPts val="1350"/>
              </a:spcBef>
              <a:buClr>
                <a:schemeClr val="accent1"/>
              </a:buClr>
              <a:buSzPct val="110000"/>
            </a:pPr>
            <a:r>
              <a:rPr lang="zh-CN" altLang="en-US" sz="3200">
                <a:latin typeface="黑体" panose="02010609060101010101" pitchFamily="49" charset="-122"/>
              </a:rPr>
              <a:t>吗啡</a:t>
            </a:r>
            <a:endParaRPr lang="zh-CN" altLang="en-US" sz="3200">
              <a:latin typeface="黑体" panose="02010609060101010101" pitchFamily="49" charset="-122"/>
            </a:endParaRPr>
          </a:p>
        </p:txBody>
      </p:sp>
      <p:sp>
        <p:nvSpPr>
          <p:cNvPr id="13" name="Rectangle 3"/>
          <p:cNvSpPr txBox="1">
            <a:spLocks noChangeArrowheads="1"/>
          </p:cNvSpPr>
          <p:nvPr/>
        </p:nvSpPr>
        <p:spPr bwMode="auto">
          <a:xfrm>
            <a:off x="5580063" y="2492375"/>
            <a:ext cx="1797050" cy="576263"/>
          </a:xfrm>
          <a:prstGeom prst="rect">
            <a:avLst/>
          </a:prstGeom>
          <a:noFill/>
          <a:ln w="9525">
            <a:noFill/>
            <a:miter lim="800000"/>
          </a:ln>
        </p:spPr>
        <p:txBody>
          <a:bodyPr/>
          <a:lstStyle/>
          <a:p>
            <a:pPr marL="268605" indent="-268605" algn="just" defTabSz="685800" eaLnBrk="1" hangingPunct="1">
              <a:lnSpc>
                <a:spcPct val="90000"/>
              </a:lnSpc>
              <a:spcBef>
                <a:spcPts val="1350"/>
              </a:spcBef>
              <a:buClr>
                <a:schemeClr val="accent1"/>
              </a:buClr>
              <a:buSzPct val="110000"/>
            </a:pPr>
            <a:r>
              <a:rPr lang="zh-CN" altLang="en-US" sz="3200">
                <a:latin typeface="黑体" panose="02010609060101010101" pitchFamily="49" charset="-122"/>
              </a:rPr>
              <a:t>可卡因</a:t>
            </a:r>
            <a:endParaRPr lang="zh-CN" altLang="en-US" sz="3200">
              <a:latin typeface="黑体" panose="02010609060101010101" pitchFamily="49" charset="-122"/>
            </a:endParaRPr>
          </a:p>
        </p:txBody>
      </p:sp>
      <p:sp>
        <p:nvSpPr>
          <p:cNvPr id="14" name="Rectangle 3"/>
          <p:cNvSpPr txBox="1">
            <a:spLocks noChangeArrowheads="1"/>
          </p:cNvSpPr>
          <p:nvPr/>
        </p:nvSpPr>
        <p:spPr bwMode="auto">
          <a:xfrm>
            <a:off x="5580063" y="3500438"/>
            <a:ext cx="1797050" cy="576262"/>
          </a:xfrm>
          <a:prstGeom prst="rect">
            <a:avLst/>
          </a:prstGeom>
          <a:noFill/>
          <a:ln w="9525">
            <a:noFill/>
            <a:miter lim="800000"/>
          </a:ln>
        </p:spPr>
        <p:txBody>
          <a:bodyPr/>
          <a:lstStyle/>
          <a:p>
            <a:pPr marL="268605" indent="-268605" algn="just" defTabSz="685800" eaLnBrk="1" hangingPunct="1">
              <a:lnSpc>
                <a:spcPct val="90000"/>
              </a:lnSpc>
              <a:spcBef>
                <a:spcPts val="1350"/>
              </a:spcBef>
              <a:buClr>
                <a:schemeClr val="accent1"/>
              </a:buClr>
              <a:buSzPct val="110000"/>
            </a:pPr>
            <a:r>
              <a:rPr lang="zh-CN" altLang="en-US" sz="3200">
                <a:latin typeface="黑体" panose="02010609060101010101" pitchFamily="49" charset="-122"/>
              </a:rPr>
              <a:t>杜冷丁</a:t>
            </a:r>
            <a:endParaRPr lang="zh-CN" altLang="en-US" sz="3200">
              <a:latin typeface="黑体" panose="02010609060101010101" pitchFamily="49" charset="-122"/>
            </a:endParaRPr>
          </a:p>
        </p:txBody>
      </p:sp>
      <p:sp>
        <p:nvSpPr>
          <p:cNvPr id="15" name="Rectangle 3"/>
          <p:cNvSpPr txBox="1">
            <a:spLocks noChangeArrowheads="1"/>
          </p:cNvSpPr>
          <p:nvPr/>
        </p:nvSpPr>
        <p:spPr bwMode="auto">
          <a:xfrm>
            <a:off x="5580063" y="4149725"/>
            <a:ext cx="1797050" cy="576263"/>
          </a:xfrm>
          <a:prstGeom prst="rect">
            <a:avLst/>
          </a:prstGeom>
          <a:noFill/>
          <a:ln w="9525">
            <a:noFill/>
            <a:miter lim="800000"/>
          </a:ln>
        </p:spPr>
        <p:txBody>
          <a:bodyPr/>
          <a:lstStyle/>
          <a:p>
            <a:pPr marL="268605" indent="-268605" algn="just" defTabSz="685800" eaLnBrk="1" hangingPunct="1">
              <a:lnSpc>
                <a:spcPct val="90000"/>
              </a:lnSpc>
              <a:spcBef>
                <a:spcPts val="1350"/>
              </a:spcBef>
              <a:buClr>
                <a:schemeClr val="accent1"/>
              </a:buClr>
              <a:buSzPct val="110000"/>
            </a:pPr>
            <a:r>
              <a:rPr lang="zh-CN" altLang="en-US" sz="3200">
                <a:latin typeface="黑体" panose="02010609060101010101" pitchFamily="49" charset="-122"/>
              </a:rPr>
              <a:t>冰毒</a:t>
            </a:r>
            <a:endParaRPr lang="zh-CN" altLang="en-US" sz="3200">
              <a:latin typeface="黑体" panose="02010609060101010101" pitchFamily="49" charset="-122"/>
            </a:endParaRPr>
          </a:p>
        </p:txBody>
      </p:sp>
      <p:sp>
        <p:nvSpPr>
          <p:cNvPr id="16" name="Rectangle 3"/>
          <p:cNvSpPr txBox="1">
            <a:spLocks noChangeArrowheads="1"/>
          </p:cNvSpPr>
          <p:nvPr/>
        </p:nvSpPr>
        <p:spPr bwMode="auto">
          <a:xfrm>
            <a:off x="5508625" y="4652963"/>
            <a:ext cx="1797050" cy="576262"/>
          </a:xfrm>
          <a:prstGeom prst="rect">
            <a:avLst/>
          </a:prstGeom>
          <a:noFill/>
          <a:ln w="9525">
            <a:noFill/>
            <a:miter lim="800000"/>
          </a:ln>
        </p:spPr>
        <p:txBody>
          <a:bodyPr/>
          <a:lstStyle/>
          <a:p>
            <a:pPr marL="268605" indent="-268605" algn="just" defTabSz="685800" eaLnBrk="1" hangingPunct="1">
              <a:lnSpc>
                <a:spcPct val="90000"/>
              </a:lnSpc>
              <a:spcBef>
                <a:spcPts val="1350"/>
              </a:spcBef>
              <a:buClr>
                <a:schemeClr val="accent1"/>
              </a:buClr>
              <a:buSzPct val="110000"/>
            </a:pPr>
            <a:r>
              <a:rPr lang="zh-CN" altLang="en-US" sz="3200">
                <a:latin typeface="黑体" panose="02010609060101010101" pitchFamily="49" charset="-122"/>
              </a:rPr>
              <a:t>麻古</a:t>
            </a:r>
            <a:endParaRPr lang="zh-CN" altLang="en-US" sz="3200">
              <a:latin typeface="黑体" panose="02010609060101010101" pitchFamily="49" charset="-122"/>
            </a:endParaRPr>
          </a:p>
        </p:txBody>
      </p:sp>
      <p:sp>
        <p:nvSpPr>
          <p:cNvPr id="17" name="Rectangle 3"/>
          <p:cNvSpPr txBox="1">
            <a:spLocks noChangeArrowheads="1"/>
          </p:cNvSpPr>
          <p:nvPr/>
        </p:nvSpPr>
        <p:spPr bwMode="auto">
          <a:xfrm>
            <a:off x="5580063" y="5805488"/>
            <a:ext cx="1797050" cy="576262"/>
          </a:xfrm>
          <a:prstGeom prst="rect">
            <a:avLst/>
          </a:prstGeom>
          <a:noFill/>
          <a:ln w="9525">
            <a:noFill/>
            <a:miter lim="800000"/>
          </a:ln>
        </p:spPr>
        <p:txBody>
          <a:bodyPr/>
          <a:lstStyle/>
          <a:p>
            <a:pPr marL="268605" indent="-268605" algn="just" defTabSz="685800" eaLnBrk="1" hangingPunct="1">
              <a:lnSpc>
                <a:spcPct val="90000"/>
              </a:lnSpc>
              <a:spcBef>
                <a:spcPts val="1350"/>
              </a:spcBef>
              <a:buClr>
                <a:schemeClr val="accent1"/>
              </a:buClr>
              <a:buSzPct val="110000"/>
            </a:pPr>
            <a:r>
              <a:rPr lang="en-US" altLang="zh-CN" sz="3200">
                <a:latin typeface="黑体" panose="02010609060101010101" pitchFamily="49" charset="-122"/>
              </a:rPr>
              <a:t>K</a:t>
            </a:r>
            <a:r>
              <a:rPr lang="zh-CN" altLang="en-US" sz="3200">
                <a:latin typeface="黑体" panose="02010609060101010101" pitchFamily="49" charset="-122"/>
              </a:rPr>
              <a:t>粉</a:t>
            </a:r>
            <a:endParaRPr lang="zh-CN" altLang="en-US" sz="3200">
              <a:latin typeface="黑体" panose="02010609060101010101" pitchFamily="49" charset="-122"/>
            </a:endParaRPr>
          </a:p>
        </p:txBody>
      </p:sp>
      <p:sp>
        <p:nvSpPr>
          <p:cNvPr id="18" name="Rectangle 3"/>
          <p:cNvSpPr txBox="1">
            <a:spLocks noChangeArrowheads="1"/>
          </p:cNvSpPr>
          <p:nvPr/>
        </p:nvSpPr>
        <p:spPr bwMode="auto">
          <a:xfrm>
            <a:off x="5508625" y="5157788"/>
            <a:ext cx="1797050" cy="576262"/>
          </a:xfrm>
          <a:prstGeom prst="rect">
            <a:avLst/>
          </a:prstGeom>
          <a:noFill/>
          <a:ln w="9525">
            <a:noFill/>
            <a:miter lim="800000"/>
          </a:ln>
        </p:spPr>
        <p:txBody>
          <a:bodyPr/>
          <a:lstStyle/>
          <a:p>
            <a:pPr marL="268605" indent="-268605" algn="just" defTabSz="685800" eaLnBrk="1" hangingPunct="1">
              <a:lnSpc>
                <a:spcPct val="90000"/>
              </a:lnSpc>
              <a:spcBef>
                <a:spcPts val="1350"/>
              </a:spcBef>
              <a:buClr>
                <a:schemeClr val="accent1"/>
              </a:buClr>
              <a:buSzPct val="110000"/>
            </a:pPr>
            <a:r>
              <a:rPr lang="zh-CN" altLang="en-US" sz="3200">
                <a:latin typeface="黑体" panose="02010609060101010101" pitchFamily="49" charset="-122"/>
              </a:rPr>
              <a:t>摇头丸</a:t>
            </a:r>
            <a:endParaRPr lang="zh-CN" altLang="en-US" sz="3200">
              <a:latin typeface="黑体" panose="02010609060101010101" pitchFamily="49" charset="-122"/>
            </a:endParaRPr>
          </a:p>
        </p:txBody>
      </p:sp>
      <p:sp>
        <p:nvSpPr>
          <p:cNvPr id="19" name="Rectangle 3"/>
          <p:cNvSpPr txBox="1">
            <a:spLocks noChangeArrowheads="1"/>
          </p:cNvSpPr>
          <p:nvPr/>
        </p:nvSpPr>
        <p:spPr bwMode="auto">
          <a:xfrm>
            <a:off x="5580063" y="6281738"/>
            <a:ext cx="1797050" cy="576262"/>
          </a:xfrm>
          <a:prstGeom prst="rect">
            <a:avLst/>
          </a:prstGeom>
          <a:noFill/>
          <a:ln w="9525">
            <a:noFill/>
            <a:miter lim="800000"/>
          </a:ln>
        </p:spPr>
        <p:txBody>
          <a:bodyPr/>
          <a:lstStyle/>
          <a:p>
            <a:pPr marL="268605" indent="-268605" algn="just" defTabSz="685800" eaLnBrk="1" hangingPunct="1">
              <a:lnSpc>
                <a:spcPct val="90000"/>
              </a:lnSpc>
              <a:spcBef>
                <a:spcPts val="1350"/>
              </a:spcBef>
              <a:buClr>
                <a:schemeClr val="accent1"/>
              </a:buClr>
              <a:buSzPct val="110000"/>
            </a:pPr>
            <a:r>
              <a:rPr lang="zh-CN" altLang="en-US" sz="3200">
                <a:latin typeface="黑体" panose="02010609060101010101" pitchFamily="49" charset="-122"/>
              </a:rPr>
              <a:t>神仙水</a:t>
            </a:r>
            <a:endParaRPr lang="zh-CN" altLang="en-US" sz="3200">
              <a:latin typeface="黑体" panose="02010609060101010101" pitchFamily="49" charset="-122"/>
            </a:endParaRPr>
          </a:p>
        </p:txBody>
      </p:sp>
      <p:sp>
        <p:nvSpPr>
          <p:cNvPr id="20" name="左大括号 19"/>
          <p:cNvSpPr/>
          <p:nvPr/>
        </p:nvSpPr>
        <p:spPr>
          <a:xfrm>
            <a:off x="4643438" y="1341438"/>
            <a:ext cx="649287" cy="2519362"/>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1" name="左大括号 20"/>
          <p:cNvSpPr/>
          <p:nvPr/>
        </p:nvSpPr>
        <p:spPr>
          <a:xfrm>
            <a:off x="4716463" y="4437063"/>
            <a:ext cx="576262" cy="2087562"/>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2" name="圆角矩形 21"/>
          <p:cNvSpPr/>
          <p:nvPr/>
        </p:nvSpPr>
        <p:spPr bwMode="auto">
          <a:xfrm>
            <a:off x="251520" y="1412776"/>
            <a:ext cx="2303463" cy="577850"/>
          </a:xfrm>
          <a:prstGeom prst="roundRect">
            <a:avLst/>
          </a:prstGeom>
          <a:solidFill>
            <a:schemeClr val="accent1">
              <a:lumMod val="40000"/>
              <a:lumOff val="60000"/>
            </a:schemeClr>
          </a:solidFill>
          <a:ln w="9525">
            <a:noFill/>
            <a:miter lim="800000"/>
          </a:ln>
        </p:spPr>
        <p:txBody>
          <a:bodyPr anchor="ctr">
            <a:spAutoFit/>
          </a:bodyPr>
          <a:lstStyle/>
          <a:p>
            <a:pPr algn="ctr">
              <a:defRPr/>
            </a:pPr>
            <a:r>
              <a:rPr lang="zh-CN" altLang="en-US" sz="2800" dirty="0">
                <a:solidFill>
                  <a:srgbClr val="0070C0"/>
                </a:solidFill>
                <a:latin typeface="黑体" panose="02010609060101010101" pitchFamily="49" charset="-122"/>
              </a:rPr>
              <a:t>毒品分类</a:t>
            </a:r>
            <a:endParaRPr lang="zh-CN" altLang="en-US" sz="2800" dirty="0">
              <a:solidFill>
                <a:srgbClr val="0070C0"/>
              </a:solidFill>
              <a:latin typeface="黑体" panose="02010609060101010101" pitchFamily="49" charset="-122"/>
            </a:endParaRPr>
          </a:p>
        </p:txBody>
      </p:sp>
      <p:pic>
        <p:nvPicPr>
          <p:cNvPr id="2" name="图片 1"/>
          <p:cNvPicPr>
            <a:picLocks noChangeAspect="1"/>
          </p:cNvPicPr>
          <p:nvPr/>
        </p:nvPicPr>
        <p:blipFill>
          <a:blip r:embed="rId1"/>
          <a:stretch>
            <a:fillRect/>
          </a:stretch>
        </p:blipFill>
        <p:spPr>
          <a:xfrm>
            <a:off x="3830955" y="-635"/>
            <a:ext cx="1066165" cy="9086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2000"/>
                                        <p:tgtEl>
                                          <p:spTgt spid="4"/>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amond(in)">
                                      <p:cBhvr>
                                        <p:cTn id="16" dur="2000"/>
                                        <p:tgtEl>
                                          <p:spTgt spid="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diamond(in)">
                                      <p:cBhvr>
                                        <p:cTn id="19" dur="2000"/>
                                        <p:tgtEl>
                                          <p:spTgt spid="20"/>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diamond(in)">
                                      <p:cBhvr>
                                        <p:cTn id="22" dur="20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amond(in)">
                                      <p:cBhvr>
                                        <p:cTn id="27" dur="2000"/>
                                        <p:tgtEl>
                                          <p:spTgt spid="9"/>
                                        </p:tgtEl>
                                      </p:cBhvr>
                                    </p:animEffect>
                                  </p:childTnLst>
                                </p:cTn>
                              </p:par>
                              <p:par>
                                <p:cTn id="28" presetID="8" presetClass="entr" presetSubtype="16"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diamond(in)">
                                      <p:cBhvr>
                                        <p:cTn id="30" dur="2000"/>
                                        <p:tgtEl>
                                          <p:spTgt spid="12"/>
                                        </p:tgtEl>
                                      </p:cBhvr>
                                    </p:animEffect>
                                  </p:childTnLst>
                                </p:cTn>
                              </p:par>
                              <p:par>
                                <p:cTn id="31" presetID="8" presetClass="entr" presetSubtype="16"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diamond(in)">
                                      <p:cBhvr>
                                        <p:cTn id="33" dur="2000"/>
                                        <p:tgtEl>
                                          <p:spTgt spid="11"/>
                                        </p:tgtEl>
                                      </p:cBhvr>
                                    </p:animEffect>
                                  </p:childTnLst>
                                </p:cTn>
                              </p:par>
                              <p:par>
                                <p:cTn id="34" presetID="8" presetClass="entr" presetSubtype="16"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diamond(in)">
                                      <p:cBhvr>
                                        <p:cTn id="36" dur="2000"/>
                                        <p:tgtEl>
                                          <p:spTgt spid="13"/>
                                        </p:tgtEl>
                                      </p:cBhvr>
                                    </p:animEffect>
                                  </p:childTnLst>
                                </p:cTn>
                              </p:par>
                              <p:par>
                                <p:cTn id="37" presetID="8" presetClass="entr" presetSubtype="16"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diamond(in)">
                                      <p:cBhvr>
                                        <p:cTn id="39" dur="2000"/>
                                        <p:tgtEl>
                                          <p:spTgt spid="10"/>
                                        </p:tgtEl>
                                      </p:cBhvr>
                                    </p:animEffect>
                                  </p:childTnLst>
                                </p:cTn>
                              </p:par>
                              <p:par>
                                <p:cTn id="40" presetID="8"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diamond(in)">
                                      <p:cBhvr>
                                        <p:cTn id="42" dur="2000"/>
                                        <p:tgtEl>
                                          <p:spTgt spid="14"/>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diamond(in)">
                                      <p:cBhvr>
                                        <p:cTn id="45" dur="2000"/>
                                        <p:tgtEl>
                                          <p:spTgt spid="15"/>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diamond(in)">
                                      <p:cBhvr>
                                        <p:cTn id="48" dur="2000"/>
                                        <p:tgtEl>
                                          <p:spTgt spid="16"/>
                                        </p:tgtEl>
                                      </p:cBhvr>
                                    </p:animEffect>
                                  </p:childTnLst>
                                </p:cTn>
                              </p:par>
                              <p:par>
                                <p:cTn id="49" presetID="8" presetClass="entr" presetSubtype="16"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diamond(in)">
                                      <p:cBhvr>
                                        <p:cTn id="51" dur="2000"/>
                                        <p:tgtEl>
                                          <p:spTgt spid="18"/>
                                        </p:tgtEl>
                                      </p:cBhvr>
                                    </p:animEffect>
                                  </p:childTnLst>
                                </p:cTn>
                              </p:par>
                              <p:par>
                                <p:cTn id="52" presetID="8" presetClass="entr" presetSubtype="16"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diamond(in)">
                                      <p:cBhvr>
                                        <p:cTn id="54" dur="2000"/>
                                        <p:tgtEl>
                                          <p:spTgt spid="17"/>
                                        </p:tgtEl>
                                      </p:cBhvr>
                                    </p:animEffect>
                                  </p:childTnLst>
                                </p:cTn>
                              </p:par>
                              <p:par>
                                <p:cTn id="55" presetID="8" presetClass="entr" presetSubtype="16"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diamond(in)">
                                      <p:cBhvr>
                                        <p:cTn id="5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9" grpId="0"/>
      <p:bldP spid="10" grpId="0"/>
      <p:bldP spid="11" grpId="0"/>
      <p:bldP spid="12" grpId="0"/>
      <p:bldP spid="13" grpId="0"/>
      <p:bldP spid="14" grpId="0"/>
      <p:bldP spid="15" grpId="0"/>
      <p:bldP spid="16" grpId="0"/>
      <p:bldP spid="17" grpId="0"/>
      <p:bldP spid="18" grpId="0"/>
      <p:bldP spid="19" grpId="0"/>
      <p:bldP spid="20" grpId="0" animBg="1"/>
      <p:bldP spid="2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395288" y="692150"/>
            <a:ext cx="4030662" cy="719138"/>
          </a:xfrm>
        </p:spPr>
        <p:txBody>
          <a:bodyPr/>
          <a:lstStyle/>
          <a:p>
            <a:pPr eaLnBrk="1" hangingPunct="1"/>
            <a:r>
              <a:rPr lang="zh-CN" altLang="en-US" sz="3600" smtClean="0">
                <a:solidFill>
                  <a:srgbClr val="FF0000"/>
                </a:solidFill>
                <a:latin typeface="隶书" panose="02010509060101010101" pitchFamily="49" charset="-122"/>
                <a:ea typeface="隶书" panose="02010509060101010101" pitchFamily="49" charset="-122"/>
              </a:rPr>
              <a:t>传统类毒品</a:t>
            </a:r>
            <a:endParaRPr lang="zh-CN" altLang="en-US" sz="2800" smtClean="0">
              <a:solidFill>
                <a:srgbClr val="FF0000"/>
              </a:solidFill>
              <a:latin typeface="华文隶书" panose="02010800040101010101" pitchFamily="2" charset="-122"/>
              <a:ea typeface="华文隶书" panose="02010800040101010101" pitchFamily="2" charset="-122"/>
            </a:endParaRPr>
          </a:p>
        </p:txBody>
      </p:sp>
      <p:sp>
        <p:nvSpPr>
          <p:cNvPr id="12291" name="Rectangle 3"/>
          <p:cNvSpPr>
            <a:spLocks noGrp="1" noChangeArrowheads="1"/>
          </p:cNvSpPr>
          <p:nvPr>
            <p:ph type="body" sz="half" idx="2"/>
          </p:nvPr>
        </p:nvSpPr>
        <p:spPr>
          <a:xfrm>
            <a:off x="3779838" y="1052513"/>
            <a:ext cx="1797050" cy="576262"/>
          </a:xfrm>
        </p:spPr>
        <p:txBody>
          <a:bodyPr/>
          <a:lstStyle/>
          <a:p>
            <a:pPr eaLnBrk="1" hangingPunct="1">
              <a:lnSpc>
                <a:spcPct val="90000"/>
              </a:lnSpc>
              <a:buFontTx/>
              <a:buNone/>
            </a:pPr>
            <a:r>
              <a:rPr lang="zh-CN" altLang="en-US" sz="3200" smtClean="0">
                <a:latin typeface="黑体" panose="02010609060101010101" pitchFamily="49" charset="-122"/>
              </a:rPr>
              <a:t>鸦片</a:t>
            </a:r>
            <a:endParaRPr lang="zh-CN" altLang="en-US" sz="3200" smtClean="0">
              <a:latin typeface="黑体" panose="02010609060101010101" pitchFamily="49" charset="-122"/>
            </a:endParaRPr>
          </a:p>
        </p:txBody>
      </p:sp>
      <p:pic>
        <p:nvPicPr>
          <p:cNvPr id="14" name="图片 9" descr="W020130411437106988685"/>
          <p:cNvPicPr>
            <a:picLocks noChangeAspect="1" noChangeArrowheads="1"/>
          </p:cNvPicPr>
          <p:nvPr/>
        </p:nvPicPr>
        <p:blipFill>
          <a:blip r:embed="rId1" cstate="print"/>
          <a:srcRect b="17852"/>
          <a:stretch>
            <a:fillRect/>
          </a:stretch>
        </p:blipFill>
        <p:spPr bwMode="auto">
          <a:xfrm>
            <a:off x="4284980" y="1916430"/>
            <a:ext cx="4391025" cy="2088515"/>
          </a:xfrm>
          <a:prstGeom prst="rect">
            <a:avLst/>
          </a:prstGeom>
          <a:noFill/>
          <a:ln w="9525">
            <a:noFill/>
            <a:miter lim="800000"/>
            <a:headEnd/>
            <a:tailEnd/>
          </a:ln>
        </p:spPr>
      </p:pic>
      <p:pic>
        <p:nvPicPr>
          <p:cNvPr id="7" name="图片 6" descr="5.罂粟"/>
          <p:cNvPicPr>
            <a:picLocks noChangeAspect="1" noChangeArrowheads="1"/>
          </p:cNvPicPr>
          <p:nvPr/>
        </p:nvPicPr>
        <p:blipFill>
          <a:blip r:embed="rId2" cstate="print"/>
          <a:srcRect/>
          <a:stretch>
            <a:fillRect/>
          </a:stretch>
        </p:blipFill>
        <p:spPr bwMode="auto">
          <a:xfrm>
            <a:off x="323850" y="1916113"/>
            <a:ext cx="3157538" cy="4403725"/>
          </a:xfrm>
          <a:prstGeom prst="rect">
            <a:avLst/>
          </a:prstGeom>
          <a:noFill/>
          <a:ln w="9525">
            <a:noFill/>
            <a:miter lim="800000"/>
            <a:headEnd/>
            <a:tailEnd/>
          </a:ln>
        </p:spPr>
      </p:pic>
      <p:pic>
        <p:nvPicPr>
          <p:cNvPr id="13318" name="图片 7" descr="timg (5).jpg"/>
          <p:cNvPicPr>
            <a:picLocks noChangeAspect="1"/>
          </p:cNvPicPr>
          <p:nvPr/>
        </p:nvPicPr>
        <p:blipFill>
          <a:blip r:embed="rId3" cstate="print"/>
          <a:srcRect/>
          <a:stretch>
            <a:fillRect/>
          </a:stretch>
        </p:blipFill>
        <p:spPr bwMode="auto">
          <a:xfrm>
            <a:off x="4211638" y="4292600"/>
            <a:ext cx="4465637" cy="2289175"/>
          </a:xfrm>
          <a:prstGeom prst="rect">
            <a:avLst/>
          </a:prstGeom>
          <a:noFill/>
          <a:ln w="9525">
            <a:noFill/>
            <a:miter lim="800000"/>
            <a:headEnd/>
            <a:tailEnd/>
          </a:ln>
        </p:spPr>
      </p:pic>
      <p:pic>
        <p:nvPicPr>
          <p:cNvPr id="5" name="图片 4"/>
          <p:cNvPicPr>
            <a:picLocks noChangeAspect="1"/>
          </p:cNvPicPr>
          <p:nvPr/>
        </p:nvPicPr>
        <p:blipFill>
          <a:blip r:embed="rId4"/>
          <a:stretch>
            <a:fillRect/>
          </a:stretch>
        </p:blipFill>
        <p:spPr>
          <a:xfrm>
            <a:off x="3830955" y="-635"/>
            <a:ext cx="1066165" cy="9086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ox(in)">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3318"/>
                                        </p:tgtEl>
                                        <p:attrNameLst>
                                          <p:attrName>style.visibility</p:attrName>
                                        </p:attrNameLst>
                                      </p:cBhvr>
                                      <p:to>
                                        <p:strVal val="visible"/>
                                      </p:to>
                                    </p:set>
                                    <p:anim calcmode="lin" valueType="num">
                                      <p:cBhvr additive="base">
                                        <p:cTn id="18" dur="500" fill="hold"/>
                                        <p:tgtEl>
                                          <p:spTgt spid="13318"/>
                                        </p:tgtEl>
                                        <p:attrNameLst>
                                          <p:attrName>ppt_x</p:attrName>
                                        </p:attrNameLst>
                                      </p:cBhvr>
                                      <p:tavLst>
                                        <p:tav tm="0">
                                          <p:val>
                                            <p:strVal val="#ppt_x"/>
                                          </p:val>
                                        </p:tav>
                                        <p:tav tm="100000">
                                          <p:val>
                                            <p:strVal val="#ppt_x"/>
                                          </p:val>
                                        </p:tav>
                                      </p:tavLst>
                                    </p:anim>
                                    <p:anim calcmode="lin" valueType="num">
                                      <p:cBhvr additive="base">
                                        <p:cTn id="19" dur="500" fill="hold"/>
                                        <p:tgtEl>
                                          <p:spTgt spid="1331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2291">
                                            <p:txEl>
                                              <p:pRg st="0" end="0"/>
                                            </p:txEl>
                                          </p:spTgt>
                                        </p:tgtEl>
                                        <p:attrNameLst>
                                          <p:attrName>style.visibility</p:attrName>
                                        </p:attrNameLst>
                                      </p:cBhvr>
                                      <p:to>
                                        <p:strVal val="visible"/>
                                      </p:to>
                                    </p:set>
                                    <p:animEffect transition="in" filter="blinds(horizontal)">
                                      <p:cBhvr>
                                        <p:cTn id="24" dur="500"/>
                                        <p:tgtEl>
                                          <p:spTgt spid="1229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95288" y="692150"/>
            <a:ext cx="4030662" cy="719138"/>
          </a:xfrm>
        </p:spPr>
        <p:txBody>
          <a:bodyPr/>
          <a:lstStyle/>
          <a:p>
            <a:pPr eaLnBrk="1" hangingPunct="1"/>
            <a:r>
              <a:rPr lang="zh-CN" altLang="en-US" sz="3600" smtClean="0">
                <a:solidFill>
                  <a:srgbClr val="FF0000"/>
                </a:solidFill>
                <a:latin typeface="隶书" panose="02010509060101010101" pitchFamily="49" charset="-122"/>
                <a:ea typeface="隶书" panose="02010509060101010101" pitchFamily="49" charset="-122"/>
              </a:rPr>
              <a:t>传统类毒品</a:t>
            </a:r>
            <a:endParaRPr lang="zh-CN" altLang="en-US" sz="2800" smtClean="0">
              <a:solidFill>
                <a:srgbClr val="FF0000"/>
              </a:solidFill>
              <a:latin typeface="华文隶书" panose="02010800040101010101" pitchFamily="2" charset="-122"/>
              <a:ea typeface="华文隶书" panose="02010800040101010101" pitchFamily="2" charset="-122"/>
            </a:endParaRPr>
          </a:p>
        </p:txBody>
      </p:sp>
      <p:sp>
        <p:nvSpPr>
          <p:cNvPr id="15363" name="Rectangle 3"/>
          <p:cNvSpPr>
            <a:spLocks noGrp="1" noChangeArrowheads="1"/>
          </p:cNvSpPr>
          <p:nvPr>
            <p:ph type="body" sz="half" idx="2"/>
          </p:nvPr>
        </p:nvSpPr>
        <p:spPr>
          <a:xfrm>
            <a:off x="3708400" y="1196975"/>
            <a:ext cx="2014538" cy="576263"/>
          </a:xfrm>
        </p:spPr>
        <p:txBody>
          <a:bodyPr/>
          <a:lstStyle/>
          <a:p>
            <a:pPr eaLnBrk="1" hangingPunct="1">
              <a:lnSpc>
                <a:spcPct val="90000"/>
              </a:lnSpc>
              <a:buFontTx/>
              <a:buNone/>
            </a:pPr>
            <a:r>
              <a:rPr lang="zh-CN" altLang="en-US" sz="3200" smtClean="0">
                <a:latin typeface="黑体" panose="02010609060101010101" pitchFamily="49" charset="-122"/>
              </a:rPr>
              <a:t>吗啡</a:t>
            </a:r>
            <a:endParaRPr lang="zh-CN" altLang="en-US" sz="3200" smtClean="0">
              <a:latin typeface="黑体" panose="02010609060101010101" pitchFamily="49" charset="-122"/>
            </a:endParaRPr>
          </a:p>
        </p:txBody>
      </p:sp>
      <p:pic>
        <p:nvPicPr>
          <p:cNvPr id="15364" name="图片 4" descr="01300000329092124429899853541"/>
          <p:cNvPicPr>
            <a:picLocks noChangeAspect="1" noChangeArrowheads="1"/>
          </p:cNvPicPr>
          <p:nvPr/>
        </p:nvPicPr>
        <p:blipFill>
          <a:blip r:embed="rId1" cstate="print"/>
          <a:srcRect/>
          <a:stretch>
            <a:fillRect/>
          </a:stretch>
        </p:blipFill>
        <p:spPr bwMode="auto">
          <a:xfrm>
            <a:off x="0" y="2781300"/>
            <a:ext cx="4356100" cy="3600450"/>
          </a:xfrm>
          <a:prstGeom prst="rect">
            <a:avLst/>
          </a:prstGeom>
          <a:noFill/>
          <a:ln w="9525">
            <a:noFill/>
            <a:miter lim="800000"/>
            <a:headEnd/>
            <a:tailEnd/>
          </a:ln>
        </p:spPr>
      </p:pic>
      <p:pic>
        <p:nvPicPr>
          <p:cNvPr id="15365" name="图片 6" descr="timg (6).jpg"/>
          <p:cNvPicPr>
            <a:picLocks noChangeAspect="1"/>
          </p:cNvPicPr>
          <p:nvPr/>
        </p:nvPicPr>
        <p:blipFill>
          <a:blip r:embed="rId2" cstate="print"/>
          <a:srcRect/>
          <a:stretch>
            <a:fillRect/>
          </a:stretch>
        </p:blipFill>
        <p:spPr bwMode="auto">
          <a:xfrm>
            <a:off x="4572000" y="2781300"/>
            <a:ext cx="4356100" cy="3527425"/>
          </a:xfrm>
          <a:prstGeom prst="rect">
            <a:avLst/>
          </a:prstGeom>
          <a:noFill/>
          <a:ln w="9525">
            <a:noFill/>
            <a:miter lim="800000"/>
            <a:headEnd/>
            <a:tailEnd/>
          </a:ln>
        </p:spPr>
      </p:pic>
      <p:pic>
        <p:nvPicPr>
          <p:cNvPr id="5" name="图片 4"/>
          <p:cNvPicPr>
            <a:picLocks noChangeAspect="1"/>
          </p:cNvPicPr>
          <p:nvPr/>
        </p:nvPicPr>
        <p:blipFill>
          <a:blip r:embed="rId3"/>
          <a:stretch>
            <a:fillRect/>
          </a:stretch>
        </p:blipFill>
        <p:spPr>
          <a:xfrm>
            <a:off x="3830955" y="-635"/>
            <a:ext cx="1066165" cy="908685"/>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95288" y="692150"/>
            <a:ext cx="4030662" cy="719138"/>
          </a:xfrm>
        </p:spPr>
        <p:txBody>
          <a:bodyPr/>
          <a:lstStyle/>
          <a:p>
            <a:pPr eaLnBrk="1" hangingPunct="1"/>
            <a:r>
              <a:rPr lang="zh-CN" altLang="en-US" sz="3600" smtClean="0">
                <a:solidFill>
                  <a:srgbClr val="FF0000"/>
                </a:solidFill>
                <a:latin typeface="隶书" panose="02010509060101010101" pitchFamily="49" charset="-122"/>
                <a:ea typeface="隶书" panose="02010509060101010101" pitchFamily="49" charset="-122"/>
              </a:rPr>
              <a:t>传统类毒品</a:t>
            </a:r>
            <a:endParaRPr lang="zh-CN" altLang="en-US" sz="2800" smtClean="0">
              <a:solidFill>
                <a:srgbClr val="FF0000"/>
              </a:solidFill>
              <a:latin typeface="华文隶书" panose="02010800040101010101" pitchFamily="2" charset="-122"/>
              <a:ea typeface="华文隶书" panose="02010800040101010101" pitchFamily="2" charset="-122"/>
            </a:endParaRPr>
          </a:p>
        </p:txBody>
      </p:sp>
      <p:sp>
        <p:nvSpPr>
          <p:cNvPr id="15363" name="Rectangle 3"/>
          <p:cNvSpPr>
            <a:spLocks noGrp="1" noChangeArrowheads="1"/>
          </p:cNvSpPr>
          <p:nvPr>
            <p:ph type="body" sz="half" idx="2"/>
          </p:nvPr>
        </p:nvSpPr>
        <p:spPr>
          <a:xfrm>
            <a:off x="3132138" y="1268413"/>
            <a:ext cx="3022600" cy="576262"/>
          </a:xfrm>
        </p:spPr>
        <p:txBody>
          <a:bodyPr/>
          <a:lstStyle/>
          <a:p>
            <a:pPr eaLnBrk="1" hangingPunct="1">
              <a:lnSpc>
                <a:spcPct val="90000"/>
              </a:lnSpc>
              <a:buFontTx/>
              <a:buNone/>
              <a:defRPr/>
            </a:pPr>
            <a:r>
              <a:rPr lang="zh-CN" altLang="en-US" sz="3200" dirty="0" smtClean="0">
                <a:latin typeface="+mn-ea"/>
                <a:ea typeface="+mn-ea"/>
              </a:rPr>
              <a:t>  海洛因</a:t>
            </a:r>
            <a:r>
              <a:rPr lang="zh-CN" altLang="en-US" sz="3200" dirty="0" smtClean="0">
                <a:latin typeface="楷体" panose="02010609060101010101" pitchFamily="49" charset="-122"/>
                <a:ea typeface="楷体" panose="02010609060101010101" pitchFamily="49" charset="-122"/>
              </a:rPr>
              <a:t> </a:t>
            </a:r>
            <a:endParaRPr lang="zh-CN" altLang="en-US" sz="3200" dirty="0" smtClean="0">
              <a:latin typeface="楷体" panose="02010609060101010101" pitchFamily="49" charset="-122"/>
              <a:ea typeface="楷体" panose="02010609060101010101" pitchFamily="49" charset="-122"/>
            </a:endParaRPr>
          </a:p>
        </p:txBody>
      </p:sp>
      <p:pic>
        <p:nvPicPr>
          <p:cNvPr id="16388" name="Picture 4" descr="0051"/>
          <p:cNvPicPr>
            <a:picLocks noChangeAspect="1" noChangeArrowheads="1"/>
          </p:cNvPicPr>
          <p:nvPr/>
        </p:nvPicPr>
        <p:blipFill>
          <a:blip r:embed="rId1" cstate="print"/>
          <a:srcRect/>
          <a:stretch>
            <a:fillRect/>
          </a:stretch>
        </p:blipFill>
        <p:spPr bwMode="auto">
          <a:xfrm>
            <a:off x="323850" y="1989138"/>
            <a:ext cx="8351838" cy="4608512"/>
          </a:xfrm>
          <a:prstGeom prst="rect">
            <a:avLst/>
          </a:prstGeom>
          <a:noFill/>
          <a:ln w="9525">
            <a:noFill/>
            <a:miter lim="800000"/>
            <a:headEnd/>
            <a:tailEnd/>
          </a:ln>
        </p:spPr>
      </p:pic>
      <p:pic>
        <p:nvPicPr>
          <p:cNvPr id="5" name="图片 4"/>
          <p:cNvPicPr>
            <a:picLocks noChangeAspect="1"/>
          </p:cNvPicPr>
          <p:nvPr/>
        </p:nvPicPr>
        <p:blipFill>
          <a:blip r:embed="rId2"/>
          <a:stretch>
            <a:fillRect/>
          </a:stretch>
        </p:blipFill>
        <p:spPr>
          <a:xfrm>
            <a:off x="3830955" y="-635"/>
            <a:ext cx="1066165" cy="908685"/>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Rectangle 9"/>
          <p:cNvSpPr>
            <a:spLocks noGrp="1" noChangeArrowheads="1"/>
          </p:cNvSpPr>
          <p:nvPr>
            <p:ph type="title"/>
          </p:nvPr>
        </p:nvSpPr>
        <p:spPr>
          <a:xfrm>
            <a:off x="395288" y="692150"/>
            <a:ext cx="4030662" cy="719138"/>
          </a:xfrm>
        </p:spPr>
        <p:txBody>
          <a:bodyPr>
            <a:normAutofit fontScale="90000"/>
          </a:bodyPr>
          <a:lstStyle/>
          <a:p>
            <a:pPr eaLnBrk="1" hangingPunct="1"/>
            <a:r>
              <a:rPr lang="zh-CN" altLang="en-US" sz="3600" smtClean="0">
                <a:solidFill>
                  <a:srgbClr val="FF0000"/>
                </a:solidFill>
                <a:latin typeface="隶书" panose="02010509060101010101" pitchFamily="49" charset="-122"/>
                <a:ea typeface="隶书" panose="02010509060101010101" pitchFamily="49" charset="-122"/>
              </a:rPr>
              <a:t>传统类毒品</a:t>
            </a:r>
            <a:r>
              <a:rPr lang="zh-CN" altLang="en-US" sz="5400" smtClean="0">
                <a:latin typeface="隶书" panose="02010509060101010101" pitchFamily="49" charset="-122"/>
                <a:ea typeface="隶书" panose="02010509060101010101" pitchFamily="49" charset="-122"/>
              </a:rPr>
              <a:t> </a:t>
            </a:r>
            <a:endParaRPr lang="zh-CN" altLang="en-US" sz="5400" smtClean="0">
              <a:latin typeface="隶书" panose="02010509060101010101" pitchFamily="49" charset="-122"/>
              <a:ea typeface="隶书" panose="02010509060101010101" pitchFamily="49" charset="-122"/>
            </a:endParaRPr>
          </a:p>
        </p:txBody>
      </p:sp>
      <p:sp>
        <p:nvSpPr>
          <p:cNvPr id="15362" name="Rectangle 2"/>
          <p:cNvSpPr>
            <a:spLocks noGrp="1" noChangeArrowheads="1"/>
          </p:cNvSpPr>
          <p:nvPr>
            <p:ph type="body" sz="half" idx="2"/>
          </p:nvPr>
        </p:nvSpPr>
        <p:spPr>
          <a:xfrm>
            <a:off x="2024063" y="1341438"/>
            <a:ext cx="7119937" cy="876300"/>
          </a:xfrm>
        </p:spPr>
        <p:txBody>
          <a:bodyPr/>
          <a:lstStyle/>
          <a:p>
            <a:pPr eaLnBrk="1" hangingPunct="1">
              <a:buFontTx/>
              <a:buNone/>
              <a:defRPr/>
            </a:pPr>
            <a:r>
              <a:rPr lang="zh-CN" altLang="en-US" sz="3200" dirty="0" smtClean="0">
                <a:latin typeface="隶书" panose="02010509060101010101" pitchFamily="49" charset="-122"/>
                <a:ea typeface="隶书" panose="02010509060101010101" pitchFamily="49" charset="-122"/>
              </a:rPr>
              <a:t>   </a:t>
            </a:r>
            <a:r>
              <a:rPr lang="zh-CN" altLang="en-US" sz="3200" dirty="0" smtClean="0">
                <a:latin typeface="+mn-ea"/>
                <a:ea typeface="+mn-ea"/>
              </a:rPr>
              <a:t>古柯叶、可卡因</a:t>
            </a:r>
            <a:endParaRPr lang="zh-CN" altLang="en-US" sz="3200" dirty="0" smtClean="0">
              <a:latin typeface="+mn-ea"/>
              <a:ea typeface="+mn-ea"/>
            </a:endParaRPr>
          </a:p>
        </p:txBody>
      </p:sp>
      <p:pic>
        <p:nvPicPr>
          <p:cNvPr id="17411" name="Picture 6" descr="24"/>
          <p:cNvPicPr>
            <a:picLocks noChangeAspect="1" noChangeArrowheads="1"/>
          </p:cNvPicPr>
          <p:nvPr/>
        </p:nvPicPr>
        <p:blipFill>
          <a:blip r:embed="rId1" cstate="print"/>
          <a:srcRect/>
          <a:stretch>
            <a:fillRect/>
          </a:stretch>
        </p:blipFill>
        <p:spPr bwMode="auto">
          <a:xfrm>
            <a:off x="0" y="2781300"/>
            <a:ext cx="4586288" cy="3816350"/>
          </a:xfrm>
          <a:prstGeom prst="rect">
            <a:avLst/>
          </a:prstGeom>
          <a:noFill/>
          <a:ln w="9525">
            <a:noFill/>
            <a:miter lim="800000"/>
            <a:headEnd/>
            <a:tailEnd/>
          </a:ln>
        </p:spPr>
      </p:pic>
      <p:pic>
        <p:nvPicPr>
          <p:cNvPr id="17412" name="Picture 7" descr="20"/>
          <p:cNvPicPr>
            <a:picLocks noChangeAspect="1" noChangeArrowheads="1"/>
          </p:cNvPicPr>
          <p:nvPr/>
        </p:nvPicPr>
        <p:blipFill>
          <a:blip r:embed="rId2" cstate="print"/>
          <a:srcRect/>
          <a:stretch>
            <a:fillRect/>
          </a:stretch>
        </p:blipFill>
        <p:spPr bwMode="auto">
          <a:xfrm>
            <a:off x="4932363" y="2781300"/>
            <a:ext cx="4211637" cy="3816350"/>
          </a:xfrm>
          <a:prstGeom prst="rect">
            <a:avLst/>
          </a:prstGeom>
          <a:noFill/>
          <a:ln w="9525">
            <a:noFill/>
            <a:miter lim="800000"/>
            <a:headEnd/>
            <a:tailEnd/>
          </a:ln>
        </p:spPr>
      </p:pic>
      <p:pic>
        <p:nvPicPr>
          <p:cNvPr id="5" name="图片 4"/>
          <p:cNvPicPr>
            <a:picLocks noChangeAspect="1"/>
          </p:cNvPicPr>
          <p:nvPr/>
        </p:nvPicPr>
        <p:blipFill>
          <a:blip r:embed="rId3"/>
          <a:stretch>
            <a:fillRect/>
          </a:stretch>
        </p:blipFill>
        <p:spPr>
          <a:xfrm>
            <a:off x="3830955" y="-635"/>
            <a:ext cx="1066165" cy="908685"/>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Trek</Template>
  <TotalTime>0</TotalTime>
  <Words>1649</Words>
  <Application>WPS 演示</Application>
  <PresentationFormat>全屏显示(4:3)</PresentationFormat>
  <Paragraphs>221</Paragraphs>
  <Slides>40</Slides>
  <Notes>1</Notes>
  <HiddenSlides>0</HiddenSlides>
  <MMClips>2</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40</vt:i4>
      </vt:variant>
    </vt:vector>
  </HeadingPairs>
  <TitlesOfParts>
    <vt:vector size="64" baseType="lpstr">
      <vt:lpstr>Arial</vt:lpstr>
      <vt:lpstr>宋体</vt:lpstr>
      <vt:lpstr>Wingdings</vt:lpstr>
      <vt:lpstr>Wingdings 2</vt:lpstr>
      <vt:lpstr>Arial</vt:lpstr>
      <vt:lpstr>黑体</vt:lpstr>
      <vt:lpstr>微软雅黑</vt:lpstr>
      <vt:lpstr>华文楷体</vt:lpstr>
      <vt:lpstr>华文新魏</vt:lpstr>
      <vt:lpstr>隶书</vt:lpstr>
      <vt:lpstr>华文隶书</vt:lpstr>
      <vt:lpstr>楷体</vt:lpstr>
      <vt:lpstr>Franklin Gothic Book</vt:lpstr>
      <vt:lpstr>Arial Unicode MS</vt:lpstr>
      <vt:lpstr>Franklin Gothic Medium</vt:lpstr>
      <vt:lpstr>Wingdings</vt:lpstr>
      <vt:lpstr>Calibri</vt:lpstr>
      <vt:lpstr>仿宋</vt:lpstr>
      <vt:lpstr>Times New Roman</vt:lpstr>
      <vt:lpstr>Tahoma</vt:lpstr>
      <vt:lpstr>楷体_GB2312</vt:lpstr>
      <vt:lpstr>新宋体</vt:lpstr>
      <vt:lpstr>方正舒体</vt:lpstr>
      <vt:lpstr>暗香扑面</vt:lpstr>
      <vt:lpstr>珍 爱 生 命     拒 绝 毒 品</vt:lpstr>
      <vt:lpstr>PowerPoint 演示文稿</vt:lpstr>
      <vt:lpstr>PowerPoint 演示文稿</vt:lpstr>
      <vt:lpstr>PowerPoint 演示文稿</vt:lpstr>
      <vt:lpstr>PowerPoint 演示文稿</vt:lpstr>
      <vt:lpstr>传统类毒品</vt:lpstr>
      <vt:lpstr>传统类毒品</vt:lpstr>
      <vt:lpstr>传统类毒品</vt:lpstr>
      <vt:lpstr>传统类毒品 </vt:lpstr>
      <vt:lpstr>传统类毒品</vt:lpstr>
      <vt:lpstr>杜冷丁</vt:lpstr>
      <vt:lpstr>新型类毒品</vt:lpstr>
      <vt:lpstr>      麻古</vt:lpstr>
      <vt:lpstr>摇 头 丸</vt:lpstr>
      <vt:lpstr>PowerPoint 演示文稿</vt:lpstr>
      <vt:lpstr>合成毒品—“神仙水”</vt:lpstr>
      <vt:lpstr>PowerPoint 演示文稿</vt:lpstr>
      <vt:lpstr>PowerPoint 演示文稿</vt:lpstr>
      <vt:lpstr> 同学们，通过这个视频，请说说    毒品对我们有什么样的危害呢？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这个材料说明了什么问题？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起  立  宣  誓</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轩轩这小子~~</cp:lastModifiedBy>
  <cp:revision>116</cp:revision>
  <dcterms:created xsi:type="dcterms:W3CDTF">2017-09-27T08:10:00Z</dcterms:created>
  <dcterms:modified xsi:type="dcterms:W3CDTF">2019-10-28T01:44:07Z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2052-11.1.0.9145</vt:lpwstr>
  </property>
</Properties>
</file>