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51" r:id="rId2"/>
    <p:sldId id="452" r:id="rId3"/>
    <p:sldId id="612" r:id="rId4"/>
    <p:sldId id="620" r:id="rId5"/>
    <p:sldId id="499" r:id="rId6"/>
    <p:sldId id="501" r:id="rId7"/>
    <p:sldId id="600" r:id="rId8"/>
    <p:sldId id="629" r:id="rId9"/>
    <p:sldId id="523" r:id="rId10"/>
    <p:sldId id="601" r:id="rId11"/>
    <p:sldId id="505" r:id="rId12"/>
    <p:sldId id="602" r:id="rId13"/>
    <p:sldId id="506" r:id="rId14"/>
    <p:sldId id="603" r:id="rId15"/>
    <p:sldId id="507" r:id="rId16"/>
    <p:sldId id="509" r:id="rId17"/>
    <p:sldId id="510" r:id="rId18"/>
    <p:sldId id="511" r:id="rId19"/>
    <p:sldId id="605" r:id="rId20"/>
    <p:sldId id="512" r:id="rId21"/>
    <p:sldId id="606" r:id="rId22"/>
    <p:sldId id="524" r:id="rId23"/>
    <p:sldId id="607" r:id="rId24"/>
    <p:sldId id="514" r:id="rId25"/>
    <p:sldId id="608" r:id="rId26"/>
    <p:sldId id="515" r:id="rId27"/>
    <p:sldId id="516" r:id="rId28"/>
    <p:sldId id="517" r:id="rId29"/>
    <p:sldId id="518" r:id="rId30"/>
    <p:sldId id="519" r:id="rId31"/>
    <p:sldId id="609" r:id="rId32"/>
    <p:sldId id="520" r:id="rId33"/>
    <p:sldId id="610" r:id="rId34"/>
    <p:sldId id="522" r:id="rId35"/>
    <p:sldId id="555" r:id="rId36"/>
    <p:sldId id="625" r:id="rId37"/>
    <p:sldId id="556" r:id="rId38"/>
    <p:sldId id="617" r:id="rId39"/>
    <p:sldId id="619" r:id="rId40"/>
    <p:sldId id="557" r:id="rId41"/>
    <p:sldId id="618" r:id="rId42"/>
    <p:sldId id="568" r:id="rId43"/>
    <p:sldId id="621" r:id="rId44"/>
    <p:sldId id="622" r:id="rId45"/>
    <p:sldId id="623" r:id="rId46"/>
    <p:sldId id="626" r:id="rId47"/>
    <p:sldId id="627" r:id="rId48"/>
    <p:sldId id="624" r:id="rId49"/>
    <p:sldId id="628" r:id="rId50"/>
    <p:sldId id="611" r:id="rId51"/>
    <p:sldId id="495" r:id="rId52"/>
  </p:sldIdLst>
  <p:sldSz cx="9144000" cy="6858000" type="screen4x3"/>
  <p:notesSz cx="6797675" cy="9926638"/>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3300"/>
    <a:srgbClr val="990033"/>
    <a:srgbClr val="CC0066"/>
    <a:srgbClr val="9900CC"/>
    <a:srgbClr val="A50021"/>
    <a:srgbClr val="FFFF00"/>
    <a:srgbClr val="FFCC00"/>
    <a:srgbClr val="CC00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63" d="100"/>
          <a:sy n="63" d="100"/>
        </p:scale>
        <p:origin x="-1356"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7" name="Freeform 18"/>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8" name="Freeform 22"/>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p:nvSpPr>
            <p:cNvPr id="9" name="Freeform 26"/>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useBgFill="1">
          <p:nvSpPr>
            <p:cNvPr id="10"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a:lstStyle/>
            <a:p>
              <a:pPr fontAlgn="auto">
                <a:spcBef>
                  <a:spcPts val="0"/>
                </a:spcBef>
                <a:spcAft>
                  <a:spcPts val="0"/>
                </a:spcAft>
                <a:defRPr/>
              </a:pPr>
              <a:endParaRPr lang="en-US">
                <a:latin typeface="+mn-lt"/>
                <a:ea typeface="+mn-ea"/>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11" name="Date Placeholder 3"/>
          <p:cNvSpPr>
            <a:spLocks noGrp="1"/>
          </p:cNvSpPr>
          <p:nvPr>
            <p:ph type="dt" sz="half" idx="10"/>
          </p:nvPr>
        </p:nvSpPr>
        <p:spPr/>
        <p:txBody>
          <a:bodyPr/>
          <a:lstStyle>
            <a:lvl1pPr>
              <a:defRPr/>
            </a:lvl1pPr>
          </a:lstStyle>
          <a:p>
            <a:pPr>
              <a:defRPr/>
            </a:pPr>
            <a:fld id="{B73DBD7D-88FF-4C4B-B4BA-929ECA250231}" type="datetimeFigureOut">
              <a:rPr lang="zh-CN" altLang="en-US"/>
              <a:pPr>
                <a:defRPr/>
              </a:pPr>
              <a:t>2019/9/24 Tuesday</a:t>
            </a:fld>
            <a:endParaRPr lang="zh-CN" altLang="en-US"/>
          </a:p>
        </p:txBody>
      </p:sp>
      <p:sp>
        <p:nvSpPr>
          <p:cNvPr id="12" name="Footer Placeholder 4"/>
          <p:cNvSpPr>
            <a:spLocks noGrp="1"/>
          </p:cNvSpPr>
          <p:nvPr>
            <p:ph type="ftr" sz="quarter" idx="11"/>
          </p:nvPr>
        </p:nvSpPr>
        <p:spPr/>
        <p:txBody>
          <a:bodyPr/>
          <a:lstStyle>
            <a:lvl1pPr>
              <a:defRPr/>
            </a:lvl1pPr>
          </a:lstStyle>
          <a:p>
            <a:pPr>
              <a:defRPr/>
            </a:pPr>
            <a:endParaRPr lang="zh-CN" altLang="en-US"/>
          </a:p>
        </p:txBody>
      </p:sp>
      <p:sp>
        <p:nvSpPr>
          <p:cNvPr id="13" name="Slide Number Placeholder 5"/>
          <p:cNvSpPr>
            <a:spLocks noGrp="1"/>
          </p:cNvSpPr>
          <p:nvPr>
            <p:ph type="sldNum" sz="quarter" idx="12"/>
          </p:nvPr>
        </p:nvSpPr>
        <p:spPr/>
        <p:txBody>
          <a:bodyPr/>
          <a:lstStyle>
            <a:lvl1pPr>
              <a:defRPr/>
            </a:lvl1pPr>
          </a:lstStyle>
          <a:p>
            <a:pPr>
              <a:defRPr/>
            </a:pPr>
            <a:fld id="{5E1E29EE-3C87-4900-A6BD-1A283D60792E}"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lvl1pPr>
              <a:defRPr/>
            </a:lvl1pPr>
          </a:lstStyle>
          <a:p>
            <a:pPr>
              <a:defRPr/>
            </a:pPr>
            <a:fld id="{F1D0ABB7-3612-488E-82E5-E7E0E0651870}" type="datetimeFigureOut">
              <a:rPr lang="zh-CN" altLang="en-US"/>
              <a:pPr>
                <a:defRPr/>
              </a:pPr>
              <a:t>2019/9/24 Tuesday</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E7562FCD-D5BC-41C7-82ED-20CF90A86458}"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7" name="Freeform 18"/>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8" name="Freeform 22"/>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p:nvSpPr>
            <p:cNvPr id="9" name="Freeform 26"/>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useBgFill="1">
          <p:nvSpPr>
            <p:cNvPr id="10" name="Freeform 19"/>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a:lstStyle/>
            <a:p>
              <a:pPr fontAlgn="auto">
                <a:spcBef>
                  <a:spcPts val="0"/>
                </a:spcBef>
                <a:spcAft>
                  <a:spcPts val="0"/>
                </a:spcAft>
                <a:defRPr/>
              </a:pPr>
              <a:endParaRPr lang="en-US">
                <a:latin typeface="+mn-lt"/>
                <a:ea typeface="+mn-ea"/>
              </a:endParaRPr>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1" name="Date Placeholder 3"/>
          <p:cNvSpPr>
            <a:spLocks noGrp="1"/>
          </p:cNvSpPr>
          <p:nvPr>
            <p:ph type="dt" sz="half" idx="10"/>
          </p:nvPr>
        </p:nvSpPr>
        <p:spPr/>
        <p:txBody>
          <a:bodyPr/>
          <a:lstStyle>
            <a:lvl1pPr>
              <a:defRPr/>
            </a:lvl1pPr>
          </a:lstStyle>
          <a:p>
            <a:pPr>
              <a:defRPr/>
            </a:pPr>
            <a:fld id="{11175135-5278-4B3F-9A4A-FF420A8F45C1}" type="datetimeFigureOut">
              <a:rPr lang="zh-CN" altLang="en-US"/>
              <a:pPr>
                <a:defRPr/>
              </a:pPr>
              <a:t>2019/9/24 Tuesday</a:t>
            </a:fld>
            <a:endParaRPr lang="zh-CN" altLang="en-US"/>
          </a:p>
        </p:txBody>
      </p:sp>
      <p:sp>
        <p:nvSpPr>
          <p:cNvPr id="12" name="Footer Placeholder 4"/>
          <p:cNvSpPr>
            <a:spLocks noGrp="1"/>
          </p:cNvSpPr>
          <p:nvPr>
            <p:ph type="ftr" sz="quarter" idx="11"/>
          </p:nvPr>
        </p:nvSpPr>
        <p:spPr/>
        <p:txBody>
          <a:bodyPr/>
          <a:lstStyle>
            <a:lvl1pPr>
              <a:defRPr/>
            </a:lvl1pPr>
          </a:lstStyle>
          <a:p>
            <a:pPr>
              <a:defRPr/>
            </a:pPr>
            <a:endParaRPr lang="zh-CN" altLang="en-US"/>
          </a:p>
        </p:txBody>
      </p:sp>
      <p:sp>
        <p:nvSpPr>
          <p:cNvPr id="13" name="Slide Number Placeholder 5"/>
          <p:cNvSpPr>
            <a:spLocks noGrp="1"/>
          </p:cNvSpPr>
          <p:nvPr>
            <p:ph type="sldNum" sz="quarter" idx="12"/>
          </p:nvPr>
        </p:nvSpPr>
        <p:spPr/>
        <p:txBody>
          <a:bodyPr/>
          <a:lstStyle>
            <a:lvl1pPr>
              <a:defRPr/>
            </a:lvl1pPr>
          </a:lstStyle>
          <a:p>
            <a:pPr>
              <a:defRPr/>
            </a:pPr>
            <a:fld id="{C829DEE4-8037-4B6C-9319-E46360195C12}"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
        <p:nvSpPr>
          <p:cNvPr id="4" name="Date Placeholder 3"/>
          <p:cNvSpPr>
            <a:spLocks noGrp="1"/>
          </p:cNvSpPr>
          <p:nvPr>
            <p:ph type="dt" sz="half" idx="10"/>
          </p:nvPr>
        </p:nvSpPr>
        <p:spPr/>
        <p:txBody>
          <a:bodyPr/>
          <a:lstStyle>
            <a:lvl1pPr>
              <a:defRPr/>
            </a:lvl1pPr>
          </a:lstStyle>
          <a:p>
            <a:pPr>
              <a:defRPr/>
            </a:pPr>
            <a:fld id="{F9DBE726-6CD0-46DE-8CD0-60471CA08BF4}" type="datetimeFigureOut">
              <a:rPr lang="zh-CN" altLang="en-US"/>
              <a:pPr>
                <a:defRPr/>
              </a:pPr>
              <a:t>2019/9/24 Tuesday</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B73A5996-AE42-4EBA-9BF2-B8A38D385647}"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14"/>
          <p:cNvSpPr/>
          <p:nvPr/>
        </p:nvSpPr>
        <p:spPr bwMode="hidden">
          <a:xfrm>
            <a:off x="6046788" y="4203700"/>
            <a:ext cx="2876550" cy="714375"/>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6" name="Freeform 18"/>
          <p:cNvSpPr/>
          <p:nvPr/>
        </p:nvSpPr>
        <p:spPr bwMode="hidden">
          <a:xfrm>
            <a:off x="2619375" y="4075113"/>
            <a:ext cx="5545138" cy="850900"/>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7" name="Freeform 22"/>
          <p:cNvSpPr/>
          <p:nvPr/>
        </p:nvSpPr>
        <p:spPr bwMode="hidden">
          <a:xfrm>
            <a:off x="2828925" y="4087813"/>
            <a:ext cx="5467350" cy="77470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p:nvSpPr>
          <p:cNvPr id="8" name="Freeform 26"/>
          <p:cNvSpPr/>
          <p:nvPr/>
        </p:nvSpPr>
        <p:spPr bwMode="hidden">
          <a:xfrm>
            <a:off x="5610225" y="4073525"/>
            <a:ext cx="3306763" cy="652463"/>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useBgFill="1">
        <p:nvSpPr>
          <p:cNvPr id="9" name="Freeform 10"/>
          <p:cNvSpPr/>
          <p:nvPr/>
        </p:nvSpPr>
        <p:spPr bwMode="hidden">
          <a:xfrm>
            <a:off x="211138" y="4059238"/>
            <a:ext cx="8723312" cy="1328737"/>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a:lstStyle/>
          <a:p>
            <a:pPr fontAlgn="auto">
              <a:spcBef>
                <a:spcPts val="0"/>
              </a:spcBef>
              <a:spcAft>
                <a:spcPts val="0"/>
              </a:spcAft>
              <a:defRPr/>
            </a:pPr>
            <a:endParaRPr lang="en-US">
              <a:latin typeface="+mn-lt"/>
              <a:ea typeface="+mn-ea"/>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10" name="Date Placeholder 3"/>
          <p:cNvSpPr>
            <a:spLocks noGrp="1"/>
          </p:cNvSpPr>
          <p:nvPr>
            <p:ph type="dt" sz="half" idx="10"/>
          </p:nvPr>
        </p:nvSpPr>
        <p:spPr/>
        <p:txBody>
          <a:bodyPr/>
          <a:lstStyle>
            <a:lvl1pPr>
              <a:defRPr/>
            </a:lvl1pPr>
          </a:lstStyle>
          <a:p>
            <a:pPr>
              <a:defRPr/>
            </a:pPr>
            <a:fld id="{BA0F8AB5-772D-43FA-A792-B22CB84D649A}" type="datetimeFigureOut">
              <a:rPr lang="zh-CN" altLang="en-US"/>
              <a:pPr>
                <a:defRPr/>
              </a:pPr>
              <a:t>2019/9/24 Tuesday</a:t>
            </a:fld>
            <a:endParaRPr lang="zh-CN" altLang="en-US"/>
          </a:p>
        </p:txBody>
      </p:sp>
      <p:sp>
        <p:nvSpPr>
          <p:cNvPr id="11" name="Footer Placeholder 4"/>
          <p:cNvSpPr>
            <a:spLocks noGrp="1"/>
          </p:cNvSpPr>
          <p:nvPr>
            <p:ph type="ftr" sz="quarter" idx="11"/>
          </p:nvPr>
        </p:nvSpPr>
        <p:spPr/>
        <p:txBody>
          <a:bodyPr/>
          <a:lstStyle>
            <a:lvl1pPr>
              <a:defRPr/>
            </a:lvl1pPr>
          </a:lstStyle>
          <a:p>
            <a:pPr>
              <a:defRPr/>
            </a:pPr>
            <a:endParaRPr lang="zh-CN" altLang="en-US"/>
          </a:p>
        </p:txBody>
      </p:sp>
      <p:sp>
        <p:nvSpPr>
          <p:cNvPr id="12" name="Slide Number Placeholder 5"/>
          <p:cNvSpPr>
            <a:spLocks noGrp="1"/>
          </p:cNvSpPr>
          <p:nvPr>
            <p:ph type="sldNum" sz="quarter" idx="12"/>
          </p:nvPr>
        </p:nvSpPr>
        <p:spPr/>
        <p:txBody>
          <a:bodyPr/>
          <a:lstStyle>
            <a:lvl1pPr>
              <a:defRPr/>
            </a:lvl1pPr>
          </a:lstStyle>
          <a:p>
            <a:pPr>
              <a:defRPr/>
            </a:pPr>
            <a:fld id="{4A91002A-DBAE-4A56-BDDE-E5D2EAC55DDA}"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Date Placeholder 3"/>
          <p:cNvSpPr>
            <a:spLocks noGrp="1"/>
          </p:cNvSpPr>
          <p:nvPr>
            <p:ph type="dt" sz="half" idx="15"/>
          </p:nvPr>
        </p:nvSpPr>
        <p:spPr/>
        <p:txBody>
          <a:bodyPr/>
          <a:lstStyle>
            <a:lvl1pPr>
              <a:defRPr/>
            </a:lvl1pPr>
          </a:lstStyle>
          <a:p>
            <a:pPr>
              <a:defRPr/>
            </a:pPr>
            <a:fld id="{7214F564-510A-4A37-8094-7BCBDB6F774F}" type="datetimeFigureOut">
              <a:rPr lang="zh-CN" altLang="en-US"/>
              <a:pPr>
                <a:defRPr/>
              </a:pPr>
              <a:t>2019/9/24 Tuesday</a:t>
            </a:fld>
            <a:endParaRPr lang="zh-CN" altLang="en-US"/>
          </a:p>
        </p:txBody>
      </p:sp>
      <p:sp>
        <p:nvSpPr>
          <p:cNvPr id="6" name="Footer Placeholder 4"/>
          <p:cNvSpPr>
            <a:spLocks noGrp="1"/>
          </p:cNvSpPr>
          <p:nvPr>
            <p:ph type="ftr" sz="quarter" idx="16"/>
          </p:nvPr>
        </p:nvSpPr>
        <p:spPr/>
        <p:txBody>
          <a:bodyPr/>
          <a:lstStyle>
            <a:lvl1pPr>
              <a:defRPr/>
            </a:lvl1pPr>
          </a:lstStyle>
          <a:p>
            <a:pPr>
              <a:defRPr/>
            </a:pPr>
            <a:endParaRPr lang="zh-CN" altLang="en-US"/>
          </a:p>
        </p:txBody>
      </p:sp>
      <p:sp>
        <p:nvSpPr>
          <p:cNvPr id="7" name="Slide Number Placeholder 5"/>
          <p:cNvSpPr>
            <a:spLocks noGrp="1"/>
          </p:cNvSpPr>
          <p:nvPr>
            <p:ph type="sldNum" sz="quarter" idx="17"/>
          </p:nvPr>
        </p:nvSpPr>
        <p:spPr/>
        <p:txBody>
          <a:bodyPr/>
          <a:lstStyle>
            <a:lvl1pPr>
              <a:defRPr/>
            </a:lvl1pPr>
          </a:lstStyle>
          <a:p>
            <a:pPr>
              <a:defRPr/>
            </a:pPr>
            <a:fld id="{0CE1C6FA-E27B-42CA-9EEF-5EBDEB7A1C75}"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791E47AF-2D3B-4A77-A746-65ACA12F0D35}" type="datetimeFigureOut">
              <a:rPr lang="zh-CN" altLang="en-US"/>
              <a:pPr>
                <a:defRPr/>
              </a:pPr>
              <a:t>2019/9/24 Tuesday</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EFD0400A-C5D3-4E0A-82B6-5143F7E954A4}"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3"/>
          <p:cNvSpPr>
            <a:spLocks noGrp="1"/>
          </p:cNvSpPr>
          <p:nvPr>
            <p:ph type="dt" sz="half" idx="10"/>
          </p:nvPr>
        </p:nvSpPr>
        <p:spPr/>
        <p:txBody>
          <a:bodyPr/>
          <a:lstStyle>
            <a:lvl1pPr>
              <a:defRPr/>
            </a:lvl1pPr>
          </a:lstStyle>
          <a:p>
            <a:pPr>
              <a:defRPr/>
            </a:pPr>
            <a:fld id="{E602EF1B-4325-48D9-923B-9F829405C927}" type="datetimeFigureOut">
              <a:rPr lang="zh-CN" altLang="en-US"/>
              <a:pPr>
                <a:defRPr/>
              </a:pPr>
              <a:t>2019/9/24 Tuesday</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0C820424-1AAC-4FAF-B684-B00277197460}"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5" name="Freeform 18"/>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6" name="Freeform 22"/>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p:nvSpPr>
            <p:cNvPr id="7" name="Freeform 26"/>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useBgFill="1">
          <p:nvSpPr>
            <p:cNvPr id="8"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a:lstStyle/>
            <a:p>
              <a:pPr fontAlgn="auto">
                <a:spcBef>
                  <a:spcPts val="0"/>
                </a:spcBef>
                <a:spcAft>
                  <a:spcPts val="0"/>
                </a:spcAft>
                <a:defRPr/>
              </a:pPr>
              <a:endParaRPr lang="en-US">
                <a:latin typeface="+mn-lt"/>
                <a:ea typeface="+mn-ea"/>
              </a:endParaRPr>
            </a:p>
          </p:txBody>
        </p:sp>
      </p:grpSp>
      <p:sp>
        <p:nvSpPr>
          <p:cNvPr id="9" name="Date Placeholder 1"/>
          <p:cNvSpPr>
            <a:spLocks noGrp="1"/>
          </p:cNvSpPr>
          <p:nvPr>
            <p:ph type="dt" sz="half" idx="10"/>
          </p:nvPr>
        </p:nvSpPr>
        <p:spPr/>
        <p:txBody>
          <a:bodyPr/>
          <a:lstStyle>
            <a:lvl1pPr>
              <a:defRPr/>
            </a:lvl1pPr>
          </a:lstStyle>
          <a:p>
            <a:pPr>
              <a:defRPr/>
            </a:pPr>
            <a:fld id="{229FB9B9-5808-4EDF-83A3-7CF7E53A9E88}" type="datetimeFigureOut">
              <a:rPr lang="zh-CN" altLang="en-US"/>
              <a:pPr>
                <a:defRPr/>
              </a:pPr>
              <a:t>2019/9/24 Tuesday</a:t>
            </a:fld>
            <a:endParaRPr lang="zh-CN" altLang="en-US"/>
          </a:p>
        </p:txBody>
      </p:sp>
      <p:sp>
        <p:nvSpPr>
          <p:cNvPr id="10" name="Footer Placeholder 2"/>
          <p:cNvSpPr>
            <a:spLocks noGrp="1"/>
          </p:cNvSpPr>
          <p:nvPr>
            <p:ph type="ftr" sz="quarter" idx="11"/>
          </p:nvPr>
        </p:nvSpPr>
        <p:spPr/>
        <p:txBody>
          <a:bodyPr/>
          <a:lstStyle>
            <a:lvl1pPr>
              <a:defRPr/>
            </a:lvl1pPr>
          </a:lstStyle>
          <a:p>
            <a:pPr>
              <a:defRPr/>
            </a:pPr>
            <a:endParaRPr lang="zh-CN" altLang="en-US"/>
          </a:p>
        </p:txBody>
      </p:sp>
      <p:sp>
        <p:nvSpPr>
          <p:cNvPr id="11" name="Slide Number Placeholder 3"/>
          <p:cNvSpPr>
            <a:spLocks noGrp="1"/>
          </p:cNvSpPr>
          <p:nvPr>
            <p:ph type="sldNum" sz="quarter" idx="12"/>
          </p:nvPr>
        </p:nvSpPr>
        <p:spPr/>
        <p:txBody>
          <a:bodyPr/>
          <a:lstStyle>
            <a:lvl1pPr>
              <a:defRPr/>
            </a:lvl1pPr>
          </a:lstStyle>
          <a:p>
            <a:pPr>
              <a:defRPr/>
            </a:pPr>
            <a:fld id="{40A94569-592E-4051-BC19-BA76C6546F26}"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8" name="Freeform 18"/>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9" name="Freeform 22"/>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p:nvSpPr>
            <p:cNvPr id="10" name="Freeform 26"/>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useBgFill="1">
          <p:nvSpPr>
            <p:cNvPr id="11" name="Freeform 28"/>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a:lstStyle/>
            <a:p>
              <a:pPr fontAlgn="auto">
                <a:spcBef>
                  <a:spcPts val="0"/>
                </a:spcBef>
                <a:spcAft>
                  <a:spcPts val="0"/>
                </a:spcAft>
                <a:defRPr/>
              </a:pPr>
              <a:endParaRPr lang="en-US">
                <a:latin typeface="+mn-lt"/>
                <a:ea typeface="+mn-ea"/>
              </a:endParaRPr>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2" name="Date Placeholder 4"/>
          <p:cNvSpPr>
            <a:spLocks noGrp="1"/>
          </p:cNvSpPr>
          <p:nvPr>
            <p:ph type="dt" sz="half" idx="10"/>
          </p:nvPr>
        </p:nvSpPr>
        <p:spPr/>
        <p:txBody>
          <a:bodyPr/>
          <a:lstStyle>
            <a:lvl1pPr>
              <a:defRPr/>
            </a:lvl1pPr>
          </a:lstStyle>
          <a:p>
            <a:pPr>
              <a:defRPr/>
            </a:pPr>
            <a:fld id="{4404F385-F0E0-4930-BC6E-BFFEB50E1B10}" type="datetimeFigureOut">
              <a:rPr lang="zh-CN" altLang="en-US"/>
              <a:pPr>
                <a:defRPr/>
              </a:pPr>
              <a:t>2019/9/24 Tuesday</a:t>
            </a:fld>
            <a:endParaRPr lang="zh-CN" altLang="en-US"/>
          </a:p>
        </p:txBody>
      </p:sp>
      <p:sp>
        <p:nvSpPr>
          <p:cNvPr id="13" name="Footer Placeholder 5"/>
          <p:cNvSpPr>
            <a:spLocks noGrp="1"/>
          </p:cNvSpPr>
          <p:nvPr>
            <p:ph type="ftr" sz="quarter" idx="11"/>
          </p:nvPr>
        </p:nvSpPr>
        <p:spPr/>
        <p:txBody>
          <a:bodyPr/>
          <a:lstStyle>
            <a:lvl1pPr>
              <a:defRPr/>
            </a:lvl1pPr>
          </a:lstStyle>
          <a:p>
            <a:pPr>
              <a:defRPr/>
            </a:pPr>
            <a:endParaRPr lang="zh-CN" altLang="en-US"/>
          </a:p>
        </p:txBody>
      </p:sp>
      <p:sp>
        <p:nvSpPr>
          <p:cNvPr id="14" name="Slide Number Placeholder 6"/>
          <p:cNvSpPr>
            <a:spLocks noGrp="1"/>
          </p:cNvSpPr>
          <p:nvPr>
            <p:ph type="sldNum" sz="quarter" idx="12"/>
          </p:nvPr>
        </p:nvSpPr>
        <p:spPr/>
        <p:txBody>
          <a:bodyPr/>
          <a:lstStyle>
            <a:lvl1pPr>
              <a:defRPr/>
            </a:lvl1pPr>
          </a:lstStyle>
          <a:p>
            <a:pPr>
              <a:defRPr/>
            </a:pPr>
            <a:fld id="{3DFDFD35-A3E0-4D00-BD87-82CDF5E17B18}"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8" name="Freeform 18"/>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9" name="Freeform 22"/>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p:nvSpPr>
            <p:cNvPr id="10" name="Freeform 26"/>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useBgFill="1">
          <p:nvSpPr>
            <p:cNvPr id="11" name="Freeform 10"/>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a:lstStyle/>
            <a:p>
              <a:pPr fontAlgn="auto">
                <a:spcBef>
                  <a:spcPts val="0"/>
                </a:spcBef>
                <a:spcAft>
                  <a:spcPts val="0"/>
                </a:spcAft>
                <a:defRPr/>
              </a:pPr>
              <a:endParaRPr lang="en-US">
                <a:latin typeface="+mn-lt"/>
                <a:ea typeface="+mn-ea"/>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12" name="Date Placeholder 4"/>
          <p:cNvSpPr>
            <a:spLocks noGrp="1"/>
          </p:cNvSpPr>
          <p:nvPr>
            <p:ph type="dt" sz="half" idx="10"/>
          </p:nvPr>
        </p:nvSpPr>
        <p:spPr/>
        <p:txBody>
          <a:bodyPr/>
          <a:lstStyle>
            <a:lvl1pPr>
              <a:defRPr/>
            </a:lvl1pPr>
          </a:lstStyle>
          <a:p>
            <a:pPr>
              <a:defRPr/>
            </a:pPr>
            <a:fld id="{365CD02F-B472-4667-8A7D-94E0746B22A6}" type="datetimeFigureOut">
              <a:rPr lang="zh-CN" altLang="en-US"/>
              <a:pPr>
                <a:defRPr/>
              </a:pPr>
              <a:t>2019/9/24 Tuesday</a:t>
            </a:fld>
            <a:endParaRPr lang="zh-CN" altLang="en-US"/>
          </a:p>
        </p:txBody>
      </p:sp>
      <p:sp>
        <p:nvSpPr>
          <p:cNvPr id="13" name="Footer Placeholder 5"/>
          <p:cNvSpPr>
            <a:spLocks noGrp="1"/>
          </p:cNvSpPr>
          <p:nvPr>
            <p:ph type="ftr" sz="quarter" idx="11"/>
          </p:nvPr>
        </p:nvSpPr>
        <p:spPr/>
        <p:txBody>
          <a:bodyPr/>
          <a:lstStyle>
            <a:lvl1pPr>
              <a:defRPr/>
            </a:lvl1pPr>
          </a:lstStyle>
          <a:p>
            <a:pPr>
              <a:defRPr/>
            </a:pPr>
            <a:endParaRPr lang="zh-CN" altLang="en-US"/>
          </a:p>
        </p:txBody>
      </p:sp>
      <p:sp>
        <p:nvSpPr>
          <p:cNvPr id="14" name="Slide Number Placeholder 6"/>
          <p:cNvSpPr>
            <a:spLocks noGrp="1"/>
          </p:cNvSpPr>
          <p:nvPr>
            <p:ph type="sldNum" sz="quarter" idx="12"/>
          </p:nvPr>
        </p:nvSpPr>
        <p:spPr/>
        <p:txBody>
          <a:bodyPr/>
          <a:lstStyle>
            <a:lvl1pPr>
              <a:defRPr/>
            </a:lvl1pPr>
          </a:lstStyle>
          <a:p>
            <a:pPr>
              <a:defRPr/>
            </a:pPr>
            <a:fld id="{6B7D6AA9-C683-43E5-A45F-28BC56D592B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50000">
              <a:schemeClr val="accent1">
                <a:tint val="44500"/>
                <a:satMod val="160000"/>
              </a:schemeClr>
            </a:gs>
            <a:gs pos="50000">
              <a:srgbClr val="FF0000"/>
            </a:gs>
            <a:gs pos="100000">
              <a:schemeClr val="accent1">
                <a:tint val="23500"/>
                <a:satMod val="160000"/>
              </a:schemeClr>
            </a:gs>
          </a:gsLst>
          <a:lin ang="6600000" scaled="0"/>
          <a:tileRect/>
        </a:gradFill>
        <a:effectLst/>
      </p:bgPr>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7" name="Freeform 14"/>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18" name="Freeform 18"/>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ln>
          </p:spPr>
          <p:txBody>
            <a:bodyPr/>
            <a:lstStyle/>
            <a:p>
              <a:pPr fontAlgn="auto">
                <a:spcBef>
                  <a:spcPts val="0"/>
                </a:spcBef>
                <a:spcAft>
                  <a:spcPts val="0"/>
                </a:spcAft>
                <a:defRPr/>
              </a:pPr>
              <a:endParaRPr lang="en-US">
                <a:latin typeface="+mn-lt"/>
                <a:ea typeface="+mn-ea"/>
              </a:endParaRPr>
            </a:p>
          </p:txBody>
        </p:sp>
        <p:sp>
          <p:nvSpPr>
            <p:cNvPr id="19" name="Freeform 22"/>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p:nvSpPr>
            <p:cNvPr id="20" name="Freeform 26"/>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ln>
          </p:spPr>
          <p:txBody>
            <a:bodyPr/>
            <a:lstStyle/>
            <a:p>
              <a:pPr fontAlgn="auto">
                <a:spcBef>
                  <a:spcPts val="0"/>
                </a:spcBef>
                <a:spcAft>
                  <a:spcPts val="0"/>
                </a:spcAft>
                <a:defRPr/>
              </a:pPr>
              <a:endParaRPr lang="en-US">
                <a:latin typeface="+mn-lt"/>
                <a:ea typeface="+mn-ea"/>
              </a:endParaRPr>
            </a:p>
          </p:txBody>
        </p:sp>
        <p:sp useBgFill="1">
          <p:nvSpPr>
            <p:cNvPr id="21" name="Freeform 10"/>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ln>
          </p:spPr>
          <p:txBody>
            <a:bodyPr/>
            <a:lstStyle/>
            <a:p>
              <a:pPr fontAlgn="auto">
                <a:spcBef>
                  <a:spcPts val="0"/>
                </a:spcBef>
                <a:spcAft>
                  <a:spcPts val="0"/>
                </a:spcAft>
                <a:defRPr/>
              </a:pPr>
              <a:endParaRPr lang="en-US">
                <a:latin typeface="+mn-lt"/>
                <a:ea typeface="+mn-ea"/>
              </a:endParaRPr>
            </a:p>
          </p:txBody>
        </p:sp>
      </p:grpSp>
      <p:sp>
        <p:nvSpPr>
          <p:cNvPr id="1028" name="Title Placeholder 1"/>
          <p:cNvSpPr>
            <a:spLocks noGrp="1"/>
          </p:cNvSpPr>
          <p:nvPr>
            <p:ph type="title"/>
          </p:nvPr>
        </p:nvSpPr>
        <p:spPr bwMode="auto">
          <a:xfrm>
            <a:off x="457200" y="338138"/>
            <a:ext cx="8229600" cy="1252537"/>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en-US"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fontAlgn="auto">
              <a:spcBef>
                <a:spcPts val="0"/>
              </a:spcBef>
              <a:spcAft>
                <a:spcPts val="0"/>
              </a:spcAft>
              <a:defRPr sz="1000">
                <a:solidFill>
                  <a:schemeClr val="tx2"/>
                </a:solidFill>
                <a:latin typeface="+mn-lt"/>
                <a:ea typeface="+mn-ea"/>
              </a:defRPr>
            </a:lvl1pPr>
          </a:lstStyle>
          <a:p>
            <a:pPr>
              <a:defRPr/>
            </a:pPr>
            <a:fld id="{D63B59E9-FEA0-4FEA-941B-7EA13EFEE801}" type="datetimeFigureOut">
              <a:rPr lang="zh-CN" altLang="en-US"/>
              <a:pPr>
                <a:defRPr/>
              </a:pPr>
              <a:t>2019/9/24 Tuesday</a:t>
            </a:fld>
            <a:endParaRPr lang="zh-CN" altLang="en-US"/>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fontAlgn="auto">
              <a:spcBef>
                <a:spcPts val="0"/>
              </a:spcBef>
              <a:spcAft>
                <a:spcPts val="0"/>
              </a:spcAft>
              <a:defRPr sz="1000">
                <a:solidFill>
                  <a:schemeClr val="tx2"/>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fontAlgn="auto">
              <a:spcBef>
                <a:spcPts val="0"/>
              </a:spcBef>
              <a:spcAft>
                <a:spcPts val="0"/>
              </a:spcAft>
              <a:defRPr sz="1000">
                <a:solidFill>
                  <a:schemeClr val="tx2"/>
                </a:solidFill>
                <a:latin typeface="+mn-lt"/>
                <a:ea typeface="+mn-ea"/>
              </a:defRPr>
            </a:lvl1pPr>
          </a:lstStyle>
          <a:p>
            <a:pPr>
              <a:defRPr/>
            </a:pPr>
            <a:fld id="{36DA319D-9CAD-4835-82BA-C99EECE8D5FD}" type="slidenum">
              <a:rPr lang="zh-CN" altLang="en-US"/>
              <a:pPr>
                <a:defRPr/>
              </a:pPr>
              <a:t>‹#›</a:t>
            </a:fld>
            <a:endParaRPr lang="zh-CN" altLang="en-US"/>
          </a:p>
        </p:txBody>
      </p:sp>
      <p:sp>
        <p:nvSpPr>
          <p:cNvPr id="1032" name="Text Placeholder 2"/>
          <p:cNvSpPr>
            <a:spLocks noGrp="1"/>
          </p:cNvSpPr>
          <p:nvPr>
            <p:ph type="body" idx="1"/>
          </p:nvPr>
        </p:nvSpPr>
        <p:spPr bwMode="auto">
          <a:xfrm>
            <a:off x="871538" y="2674938"/>
            <a:ext cx="7408862" cy="3451225"/>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rgbClr val="FFFFFF"/>
          </a:solidFill>
          <a:latin typeface="+mj-lt"/>
          <a:ea typeface="+mj-ea"/>
          <a:cs typeface="+mj-cs"/>
        </a:defRPr>
      </a:lvl1pPr>
      <a:lvl2pPr algn="ctr" rtl="0" eaLnBrk="0" fontAlgn="base" hangingPunct="0">
        <a:spcBef>
          <a:spcPct val="0"/>
        </a:spcBef>
        <a:spcAft>
          <a:spcPct val="0"/>
        </a:spcAft>
        <a:defRPr sz="4400">
          <a:solidFill>
            <a:srgbClr val="FFFFFF"/>
          </a:solidFill>
          <a:latin typeface="Candara" panose="020E0502030303020204" pitchFamily="34" charset="0"/>
          <a:ea typeface="华文新魏" pitchFamily="2" charset="-122"/>
        </a:defRPr>
      </a:lvl2pPr>
      <a:lvl3pPr algn="ctr" rtl="0" eaLnBrk="0" fontAlgn="base" hangingPunct="0">
        <a:spcBef>
          <a:spcPct val="0"/>
        </a:spcBef>
        <a:spcAft>
          <a:spcPct val="0"/>
        </a:spcAft>
        <a:defRPr sz="4400">
          <a:solidFill>
            <a:srgbClr val="FFFFFF"/>
          </a:solidFill>
          <a:latin typeface="Candara" panose="020E0502030303020204" pitchFamily="34" charset="0"/>
          <a:ea typeface="华文新魏" pitchFamily="2" charset="-122"/>
        </a:defRPr>
      </a:lvl3pPr>
      <a:lvl4pPr algn="ctr" rtl="0" eaLnBrk="0" fontAlgn="base" hangingPunct="0">
        <a:spcBef>
          <a:spcPct val="0"/>
        </a:spcBef>
        <a:spcAft>
          <a:spcPct val="0"/>
        </a:spcAft>
        <a:defRPr sz="4400">
          <a:solidFill>
            <a:srgbClr val="FFFFFF"/>
          </a:solidFill>
          <a:latin typeface="Candara" panose="020E0502030303020204" pitchFamily="34" charset="0"/>
          <a:ea typeface="华文新魏" pitchFamily="2" charset="-122"/>
        </a:defRPr>
      </a:lvl4pPr>
      <a:lvl5pPr algn="ctr" rtl="0" eaLnBrk="0" fontAlgn="base" hangingPunct="0">
        <a:spcBef>
          <a:spcPct val="0"/>
        </a:spcBef>
        <a:spcAft>
          <a:spcPct val="0"/>
        </a:spcAft>
        <a:defRPr sz="4400">
          <a:solidFill>
            <a:srgbClr val="FFFFFF"/>
          </a:solidFill>
          <a:latin typeface="Candara" panose="020E0502030303020204" pitchFamily="34" charset="0"/>
          <a:ea typeface="华文新魏" pitchFamily="2" charset="-122"/>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eaLnBrk="0" fontAlgn="base" hangingPunct="0">
        <a:spcBef>
          <a:spcPct val="20000"/>
        </a:spcBef>
        <a:spcAft>
          <a:spcPct val="0"/>
        </a:spcAft>
        <a:buClr>
          <a:schemeClr val="accent1"/>
        </a:buClr>
        <a:buSzPct val="100000"/>
        <a:buFont typeface="Symbol" panose="05050102010706020507" pitchFamily="18" charset="2"/>
        <a:buChar char=""/>
        <a:defRPr sz="2400" kern="1200">
          <a:solidFill>
            <a:schemeClr val="tx2"/>
          </a:solidFill>
          <a:latin typeface="+mn-lt"/>
          <a:ea typeface="+mn-ea"/>
          <a:cs typeface="+mn-cs"/>
        </a:defRPr>
      </a:lvl1pPr>
      <a:lvl2pPr marL="576580" indent="-273050" algn="l" rtl="0" eaLnBrk="0" fontAlgn="base" hangingPunct="0">
        <a:spcBef>
          <a:spcPct val="20000"/>
        </a:spcBef>
        <a:spcAft>
          <a:spcPct val="0"/>
        </a:spcAft>
        <a:buClr>
          <a:schemeClr val="accent1"/>
        </a:buClr>
        <a:buSzPct val="100000"/>
        <a:buFont typeface="Symbol" panose="05050102010706020507" pitchFamily="18" charset="2"/>
        <a:buChar char=""/>
        <a:defRPr sz="2200" kern="1200">
          <a:solidFill>
            <a:schemeClr val="tx2"/>
          </a:solidFill>
          <a:latin typeface="+mn-lt"/>
          <a:ea typeface="+mn-ea"/>
          <a:cs typeface="+mn-cs"/>
        </a:defRPr>
      </a:lvl2pPr>
      <a:lvl3pPr marL="855980" indent="-228600" algn="l" rtl="0" eaLnBrk="0" fontAlgn="base" hangingPunct="0">
        <a:spcBef>
          <a:spcPct val="20000"/>
        </a:spcBef>
        <a:spcAft>
          <a:spcPct val="0"/>
        </a:spcAft>
        <a:buClr>
          <a:schemeClr val="accent1"/>
        </a:buClr>
        <a:buSzPct val="100000"/>
        <a:buFont typeface="Symbol" panose="05050102010706020507" pitchFamily="18" charset="2"/>
        <a:buChar char=""/>
        <a:defRPr sz="2000" kern="1200">
          <a:solidFill>
            <a:schemeClr val="tx2"/>
          </a:solidFill>
          <a:latin typeface="+mn-lt"/>
          <a:ea typeface="+mn-ea"/>
          <a:cs typeface="+mn-cs"/>
        </a:defRPr>
      </a:lvl3pPr>
      <a:lvl4pPr marL="1143000" indent="-228600" algn="l" rtl="0" eaLnBrk="0" fontAlgn="base" hangingPunct="0">
        <a:spcBef>
          <a:spcPct val="20000"/>
        </a:spcBef>
        <a:spcAft>
          <a:spcPct val="0"/>
        </a:spcAft>
        <a:buClr>
          <a:schemeClr val="accent1"/>
        </a:buClr>
        <a:buSzPct val="100000"/>
        <a:buFont typeface="Symbol" panose="05050102010706020507" pitchFamily="18" charset="2"/>
        <a:buChar char=""/>
        <a:defRPr kern="1200">
          <a:solidFill>
            <a:schemeClr val="tx2"/>
          </a:solidFill>
          <a:latin typeface="+mn-lt"/>
          <a:ea typeface="+mn-ea"/>
          <a:cs typeface="+mn-cs"/>
        </a:defRPr>
      </a:lvl4pPr>
      <a:lvl5pPr marL="1462405" indent="-228600" algn="l" rtl="0" eaLnBrk="0" fontAlgn="base" hangingPunct="0">
        <a:spcBef>
          <a:spcPct val="20000"/>
        </a:spcBef>
        <a:spcAft>
          <a:spcPct val="0"/>
        </a:spcAft>
        <a:buClr>
          <a:schemeClr val="accent1"/>
        </a:buClr>
        <a:buSzPct val="100000"/>
        <a:buFont typeface="Symbol" panose="05050102010706020507"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5"/>
        </a:spcBef>
        <a:buClr>
          <a:schemeClr val="accent1"/>
        </a:buClr>
        <a:buFont typeface="Symbol" panose="05050102010706020507"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http://10.166.69.6/news/images/284-3.jpg"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hyperlink" Target="http://www.so.com/s?q=%E6%84%9F%E6%9F%93&amp;ie=utf-8&amp;src=internal_wenda_recommend_textn" TargetMode="External"/><Relationship Id="rId3" Type="http://schemas.openxmlformats.org/officeDocument/2006/relationships/hyperlink" Target="http://www.so.com/s?q=%E5%90%B8%E6%AF%92%E8%80%85&amp;ie=utf-8&amp;src=internal_wenda_recommend_textn" TargetMode="External"/><Relationship Id="rId7" Type="http://schemas.openxmlformats.org/officeDocument/2006/relationships/hyperlink" Target="http://www.so.com/s?q=%E5%85%8D%E7%96%AB%E5%8A%9B&amp;ie=utf-8&amp;src=internal_wenda_recommend_textn" TargetMode="External"/><Relationship Id="rId2" Type="http://schemas.openxmlformats.org/officeDocument/2006/relationships/hyperlink" Target="http://www.so.com/s?q=%E4%B8%AD%E6%9E%A2%E7%A5%9E%E7%BB%8F%E7%B3%BB%E7%BB%9F&amp;ie=utf-8&amp;src=internal_wenda_recommend_textn" TargetMode="External"/><Relationship Id="rId1" Type="http://schemas.openxmlformats.org/officeDocument/2006/relationships/slideLayout" Target="../slideLayouts/slideLayout4.xml"/><Relationship Id="rId6" Type="http://schemas.openxmlformats.org/officeDocument/2006/relationships/hyperlink" Target="http://www.so.com/s?q=%E4%BD%BF%E4%BA%BA&amp;ie=utf-8&amp;src=internal_wenda_recommend_textn" TargetMode="External"/><Relationship Id="rId5" Type="http://schemas.openxmlformats.org/officeDocument/2006/relationships/hyperlink" Target="http://www.so.com/s?q=%E7%95%B8%E5%BD%A2%E5%84%BF&amp;ie=utf-8&amp;src=internal_wenda_recommend_textn" TargetMode="External"/><Relationship Id="rId10" Type="http://schemas.openxmlformats.org/officeDocument/2006/relationships/image" Target="../media/image21.jpeg"/><Relationship Id="rId4" Type="http://schemas.openxmlformats.org/officeDocument/2006/relationships/hyperlink" Target="http://www.so.com/s?q=%E9%85%8D%E5%81%B6&amp;ie=utf-8&amp;src=internal_wenda_recommend_textn" TargetMode="External"/><Relationship Id="rId9" Type="http://schemas.openxmlformats.org/officeDocument/2006/relationships/image" Target="../media/image22.jpeg"/></Relationships>
</file>

<file path=ppt/slides/_rels/slide38.xml.rels><?xml version="1.0" encoding="UTF-8" standalone="yes"?>
<Relationships xmlns="http://schemas.openxmlformats.org/package/2006/relationships"><Relationship Id="rId3" Type="http://schemas.openxmlformats.org/officeDocument/2006/relationships/hyperlink" Target="http://www.so.com/s?q=%E4%B8%A7%E5%A4%B1%E5%8A%B3%E5%8A%A8%E8%83%BD%E5%8A%9B&amp;ie=utf-8&amp;src=internal_wenda_recommend_textn" TargetMode="External"/><Relationship Id="rId7" Type="http://schemas.openxmlformats.org/officeDocument/2006/relationships/image" Target="../media/image23.jpeg"/><Relationship Id="rId2" Type="http://schemas.openxmlformats.org/officeDocument/2006/relationships/hyperlink" Target="http://www.so.com/s?q=%E8%BF%99%E4%BA%9B%E4%BA%BA&amp;ie=utf-8&amp;src=internal_wenda_recommend_textn" TargetMode="External"/><Relationship Id="rId1" Type="http://schemas.openxmlformats.org/officeDocument/2006/relationships/slideLayout" Target="../slideLayouts/slideLayout4.xml"/><Relationship Id="rId6" Type="http://schemas.openxmlformats.org/officeDocument/2006/relationships/hyperlink" Target="http://www.so.com/s?q=%E8%89%BE%E6%BB%8B%E7%97%85&amp;ie=utf-8&amp;src=internal_wenda_recommend_textn" TargetMode="External"/><Relationship Id="rId5" Type="http://schemas.openxmlformats.org/officeDocument/2006/relationships/hyperlink" Target="http://www.so.com/s?q=%E6%80%A7%E7%97%85&amp;ie=utf-8&amp;src=internal_wenda_recommend_textn" TargetMode="External"/><Relationship Id="rId4" Type="http://schemas.openxmlformats.org/officeDocument/2006/relationships/hyperlink" Target="http://www.so.com/s?q=%E5%AF%BF%E5%91%BD&amp;ie=utf-8&amp;src=internal_wenda_recommend_textn"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so.com/s?q=%E6%9C%80%E5%90%8E%E7%9A%84%E7%BB%93%E5%B1%80&amp;ie=utf-8&amp;src=internal_wenda_recommend_textn" TargetMode="External"/><Relationship Id="rId2" Type="http://schemas.openxmlformats.org/officeDocument/2006/relationships/hyperlink" Target="http://www.so.com/s?q=%E5%AE%B6%E5%BA%AD%E6%82%B2%E5%89%A7&amp;ie=utf-8&amp;src=internal_wenda_recommend_textn" TargetMode="External"/><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hyperlink" Target="http://www.so.com/s?q=%E8%B4%A2%E4%BA%A7&amp;ie=utf-8&amp;src=internal_wenda_recommend_textn" TargetMode="External"/><Relationship Id="rId4" Type="http://schemas.openxmlformats.org/officeDocument/2006/relationships/hyperlink" Target="http://www.so.com/s?q=%E9%92%B1%E8%B4%A2&amp;ie=utf-8&amp;src=internal_wenda_recommend_textn"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www.so.com/s?q=%E5%A6%BB%E5%AD%90%E7%9A%84%E4%B9%89%E5%8A%A1&amp;ie=utf-8&amp;src=internal_wenda_recommend_textn" TargetMode="External"/><Relationship Id="rId3" Type="http://schemas.openxmlformats.org/officeDocument/2006/relationships/hyperlink" Target="http://www.so.com/s?q=%E6%AF%92%E7%98%BE&amp;ie=utf-8&amp;src=internal_wenda_recommend_textn" TargetMode="External"/><Relationship Id="rId7" Type="http://schemas.openxmlformats.org/officeDocument/2006/relationships/hyperlink" Target="http://www.so.com/s?q=%E5%A6%BB%E5%AD%90&amp;ie=utf-8&amp;src=internal_wenda_recommend_textn" TargetMode="External"/><Relationship Id="rId2" Type="http://schemas.openxmlformats.org/officeDocument/2006/relationships/hyperlink" Target="http://www.so.com/s?q=%E4%B8%80%E4%B8%AA%E4%BA%BA&amp;ie=utf-8&amp;src=internal_wenda_recommend_textn" TargetMode="External"/><Relationship Id="rId1" Type="http://schemas.openxmlformats.org/officeDocument/2006/relationships/slideLayout" Target="../slideLayouts/slideLayout4.xml"/><Relationship Id="rId6" Type="http://schemas.openxmlformats.org/officeDocument/2006/relationships/hyperlink" Target="http://www.so.com/s?q=%E4%B8%88%E5%A4%AB&amp;ie=utf-8&amp;src=internal_wenda_recommend_textn" TargetMode="External"/><Relationship Id="rId11" Type="http://schemas.openxmlformats.org/officeDocument/2006/relationships/image" Target="../media/image26.jpeg"/><Relationship Id="rId5" Type="http://schemas.openxmlformats.org/officeDocument/2006/relationships/hyperlink" Target="http://www.so.com/s?q=%E8%A7%82%E5%BF%B5&amp;ie=utf-8&amp;src=internal_wenda_recommend_textn" TargetMode="External"/><Relationship Id="rId10" Type="http://schemas.openxmlformats.org/officeDocument/2006/relationships/hyperlink" Target="http://www.so.com/s?q=%E8%83%8E%E5%84%BF&amp;ie=utf-8&amp;src=internal_wenda_recommend_textn" TargetMode="External"/><Relationship Id="rId4" Type="http://schemas.openxmlformats.org/officeDocument/2006/relationships/hyperlink" Target="http://www.so.com/s?q=%E8%B4%A3%E4%BB%BB&amp;ie=utf-8&amp;src=internal_wenda_recommend_textn" TargetMode="External"/><Relationship Id="rId9" Type="http://schemas.openxmlformats.org/officeDocument/2006/relationships/hyperlink" Target="http://www.so.com/s?q=%E5%A6%87%E5%A5%B3&amp;ie=utf-8&amp;src=internal_wenda_recommend_textn"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www.so.com/s?q=%E6%B5%B7%E6%B4%9B%E5%9B%A0&amp;ie=utf-8&amp;src=internal_wenda_recommend_textn"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so.com/s?q=%E7%8A%AF%E7%BD%AA%E5%9B%A2%E4%BC%99&amp;ie=utf-8&amp;src=internal_wenda_recommend_textn" TargetMode="External"/><Relationship Id="rId2" Type="http://schemas.openxmlformats.org/officeDocument/2006/relationships/hyperlink" Target="http://www.so.com/s?q=%E7%B2%BE%E7%A5%9E%E5%A4%B1%E5%B8%B8&amp;ie=utf-8&amp;src=internal_wenda_recommend_textn" TargetMode="Externa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hyperlink" Target="http://www.so.com/s?q=%E5%9C%A8%E4%B8%80%E8%B5%B7&amp;ie=utf-8&amp;src=internal_wenda_recommend_textn" TargetMode="External"/><Relationship Id="rId4" Type="http://schemas.openxmlformats.org/officeDocument/2006/relationships/hyperlink" Target="http://www.so.com/s?q=%E9%BB%91%E7%A4%BE%E4%BC%9A&amp;ie=utf-8&amp;src=internal_wenda_recommend_textn"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CF65E452-D213-4053-875A-D390436B77E0}" type="slidenum">
              <a:rPr lang="en-US" altLang="zh-CN" smtClean="0"/>
              <a:pPr fontAlgn="base">
                <a:spcBef>
                  <a:spcPct val="0"/>
                </a:spcBef>
                <a:spcAft>
                  <a:spcPct val="0"/>
                </a:spcAft>
                <a:defRPr/>
              </a:pPr>
              <a:t>1</a:t>
            </a:fld>
            <a:endParaRPr lang="en-US" altLang="zh-CN"/>
          </a:p>
        </p:txBody>
      </p:sp>
      <p:sp>
        <p:nvSpPr>
          <p:cNvPr id="13315" name="矩形 5"/>
          <p:cNvSpPr>
            <a:spLocks noChangeArrowheads="1"/>
          </p:cNvSpPr>
          <p:nvPr/>
        </p:nvSpPr>
        <p:spPr bwMode="auto">
          <a:xfrm>
            <a:off x="395536" y="1052736"/>
            <a:ext cx="8520112" cy="2031325"/>
          </a:xfrm>
          <a:prstGeom prst="rect">
            <a:avLst/>
          </a:prstGeom>
          <a:noFill/>
          <a:ln w="9525">
            <a:noFill/>
            <a:miter lim="800000"/>
          </a:ln>
        </p:spPr>
        <p:txBody>
          <a:bodyPr>
            <a:spAutoFit/>
          </a:bodyPr>
          <a:lstStyle/>
          <a:p>
            <a:pPr algn="ctr"/>
            <a:r>
              <a:rPr lang="zh-CN" altLang="en-US" sz="6600" b="1" dirty="0" smtClean="0">
                <a:solidFill>
                  <a:srgbClr val="FFFF00"/>
                </a:solidFill>
                <a:latin typeface="黑体" pitchFamily="49" charset="-122"/>
                <a:ea typeface="黑体" pitchFamily="49" charset="-122"/>
              </a:rPr>
              <a:t>中学生毒</a:t>
            </a:r>
            <a:r>
              <a:rPr lang="zh-CN" altLang="en-US" sz="6600" b="1" dirty="0">
                <a:solidFill>
                  <a:srgbClr val="FFFF00"/>
                </a:solidFill>
                <a:latin typeface="黑体" pitchFamily="49" charset="-122"/>
                <a:ea typeface="黑体" pitchFamily="49" charset="-122"/>
              </a:rPr>
              <a:t>品预防教育</a:t>
            </a:r>
            <a:endParaRPr lang="en-US" altLang="zh-CN" sz="6600" b="1" dirty="0">
              <a:solidFill>
                <a:srgbClr val="FFFF00"/>
              </a:solidFill>
              <a:latin typeface="黑体" pitchFamily="49" charset="-122"/>
              <a:ea typeface="黑体" pitchFamily="49" charset="-122"/>
            </a:endParaRPr>
          </a:p>
          <a:p>
            <a:pPr algn="ctr"/>
            <a:endParaRPr lang="en-US" altLang="zh-CN" sz="6000" b="1" dirty="0">
              <a:solidFill>
                <a:srgbClr val="FFFF00"/>
              </a:solidFill>
              <a:latin typeface="Candara" panose="020E0502030303020204" pitchFamily="34" charset="0"/>
            </a:endParaRPr>
          </a:p>
        </p:txBody>
      </p:sp>
      <p:sp>
        <p:nvSpPr>
          <p:cNvPr id="13316" name="TextBox 4"/>
          <p:cNvSpPr txBox="1">
            <a:spLocks noChangeArrowheads="1"/>
          </p:cNvSpPr>
          <p:nvPr/>
        </p:nvSpPr>
        <p:spPr bwMode="auto">
          <a:xfrm>
            <a:off x="1547664" y="4365104"/>
            <a:ext cx="7056438" cy="523220"/>
          </a:xfrm>
          <a:prstGeom prst="rect">
            <a:avLst/>
          </a:prstGeom>
          <a:noFill/>
          <a:ln w="9525">
            <a:noFill/>
            <a:miter lim="800000"/>
          </a:ln>
        </p:spPr>
        <p:txBody>
          <a:bodyPr>
            <a:spAutoFit/>
          </a:bodyPr>
          <a:lstStyle/>
          <a:p>
            <a:pPr algn="ctr"/>
            <a:r>
              <a:rPr lang="zh-CN" altLang="en-US" sz="2800" b="1" dirty="0" smtClean="0">
                <a:solidFill>
                  <a:srgbClr val="FF0000"/>
                </a:solidFill>
                <a:latin typeface="方正粗黑宋简体" pitchFamily="2" charset="-122"/>
                <a:ea typeface="方正粗黑宋简体" pitchFamily="2" charset="-122"/>
              </a:rPr>
              <a:t>湖北省麻城市龟山镇牛占鼻中</a:t>
            </a:r>
            <a:r>
              <a:rPr lang="zh-CN" altLang="en-US" sz="2800" b="1" dirty="0">
                <a:solidFill>
                  <a:srgbClr val="FF0000"/>
                </a:solidFill>
                <a:latin typeface="方正粗黑宋简体" pitchFamily="2" charset="-122"/>
                <a:ea typeface="方正粗黑宋简体" pitchFamily="2" charset="-122"/>
              </a:rPr>
              <a:t>学  </a:t>
            </a:r>
            <a:r>
              <a:rPr lang="zh-CN" altLang="en-US" sz="2800" b="1" dirty="0" smtClean="0">
                <a:solidFill>
                  <a:srgbClr val="FF0000"/>
                </a:solidFill>
                <a:latin typeface="方正粗黑宋简体" pitchFamily="2" charset="-122"/>
                <a:ea typeface="方正粗黑宋简体" pitchFamily="2" charset="-122"/>
              </a:rPr>
              <a:t>     肖新见</a:t>
            </a:r>
            <a:endParaRPr lang="en-US" altLang="zh-CN" sz="2800" b="1" dirty="0">
              <a:solidFill>
                <a:srgbClr val="FF0000"/>
              </a:solidFill>
              <a:latin typeface="方正粗黑宋简体" pitchFamily="2" charset="-122"/>
              <a:ea typeface="方正粗黑宋简体" pitchFamily="2" charset="-122"/>
            </a:endParaRPr>
          </a:p>
        </p:txBody>
      </p:sp>
      <p:sp>
        <p:nvSpPr>
          <p:cNvPr id="6" name="矩形 5"/>
          <p:cNvSpPr/>
          <p:nvPr/>
        </p:nvSpPr>
        <p:spPr>
          <a:xfrm>
            <a:off x="2915816" y="2924944"/>
            <a:ext cx="5112568" cy="584775"/>
          </a:xfrm>
          <a:prstGeom prst="rect">
            <a:avLst/>
          </a:prstGeom>
        </p:spPr>
        <p:txBody>
          <a:bodyPr wrap="square">
            <a:spAutoFit/>
          </a:bodyPr>
          <a:lstStyle/>
          <a:p>
            <a:pPr lvl="0" fontAlgn="auto">
              <a:spcBef>
                <a:spcPct val="20000"/>
              </a:spcBef>
              <a:spcAft>
                <a:spcPts val="0"/>
              </a:spcAft>
              <a:buClr>
                <a:srgbClr val="31B6FD"/>
              </a:buClr>
              <a:buSzPct val="100000"/>
              <a:defRPr/>
            </a:pPr>
            <a:r>
              <a:rPr lang="en-US" altLang="zh-CN" sz="3200" b="1" dirty="0" smtClean="0">
                <a:solidFill>
                  <a:srgbClr val="0000FF"/>
                </a:solidFill>
                <a:latin typeface="Candara"/>
                <a:ea typeface="华文楷体"/>
              </a:rPr>
              <a:t>——</a:t>
            </a:r>
            <a:r>
              <a:rPr lang="zh-CN" altLang="en-US" sz="3200" b="1" dirty="0" smtClean="0">
                <a:solidFill>
                  <a:srgbClr val="0000FF"/>
                </a:solidFill>
                <a:latin typeface="Candara"/>
                <a:ea typeface="华文楷体"/>
              </a:rPr>
              <a:t>珍爱生命        远离毒品</a:t>
            </a:r>
            <a:endParaRPr lang="en-US" altLang="zh-CN" sz="3200" b="1" dirty="0" smtClean="0">
              <a:solidFill>
                <a:srgbClr val="0000FF"/>
              </a:solidFill>
              <a:latin typeface="Candara"/>
              <a:ea typeface="华文楷体"/>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内容占位符 2"/>
          <p:cNvSpPr>
            <a:spLocks noGrp="1"/>
          </p:cNvSpPr>
          <p:nvPr>
            <p:ph idx="1"/>
          </p:nvPr>
        </p:nvSpPr>
        <p:spPr>
          <a:xfrm>
            <a:off x="250825" y="1773238"/>
            <a:ext cx="8713788" cy="3743325"/>
          </a:xfrm>
        </p:spPr>
        <p:txBody>
          <a:bodyPr/>
          <a:lstStyle/>
          <a:p>
            <a:pPr eaLnBrk="1" hangingPunct="1"/>
            <a:r>
              <a:rPr lang="en-US" altLang="zh-CN" sz="3200" dirty="0" smtClean="0"/>
              <a:t>1</a:t>
            </a:r>
            <a:r>
              <a:rPr lang="zh-CN" altLang="en-US" sz="3200" dirty="0" smtClean="0"/>
              <a:t>、鸦片</a:t>
            </a:r>
            <a:endParaRPr lang="en-US" altLang="zh-CN" sz="3200" dirty="0" smtClean="0"/>
          </a:p>
          <a:p>
            <a:pPr eaLnBrk="1" hangingPunct="1"/>
            <a:r>
              <a:rPr lang="zh-CN" altLang="en-US" sz="3200" dirty="0" smtClean="0"/>
              <a:t>鸦片又叫阿片，俗称大烟，是罂粟果实中流出的乳液经干燥凝结而成。因产地不同而呈黑色或褐色，味苦。生鸦片经过烧煮和发酵，可制成精制鸦片，吸食时有一种强烈的香甜气味。吸食者初吸时会感到头晕目眩、恶心或头痛，多次吸食就会上瘾。</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（二）传统毒品（第一代毒品</a:t>
            </a:r>
            <a:r>
              <a:rPr lang="zh-CN" altLang="en-US" dirty="0" smtClean="0"/>
              <a:t>）</a:t>
            </a:r>
            <a:r>
              <a:rPr lang="en-US" altLang="zh-CN" dirty="0" smtClean="0"/>
              <a:t/>
            </a:r>
            <a:br>
              <a:rPr lang="en-US" altLang="zh-CN" dirty="0" smtClean="0"/>
            </a:br>
            <a:r>
              <a:rPr lang="zh-CN" altLang="en-US" dirty="0" smtClean="0"/>
              <a:t>鸦片</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内容占位符 4"/>
          <p:cNvSpPr>
            <a:spLocks noGrp="1"/>
          </p:cNvSpPr>
          <p:nvPr>
            <p:ph idx="1"/>
          </p:nvPr>
        </p:nvSpPr>
        <p:spPr/>
        <p:txBody>
          <a:bodyPr/>
          <a:lstStyle/>
          <a:p>
            <a:pPr eaLnBrk="1" hangingPunct="1"/>
            <a:r>
              <a:rPr lang="zh-CN" altLang="zh-CN" b="1" smtClean="0"/>
              <a:t>鸦片</a:t>
            </a:r>
            <a:endParaRPr lang="zh-CN" altLang="zh-CN" smtClean="0"/>
          </a:p>
          <a:p>
            <a:pPr eaLnBrk="1" hangingPunct="1"/>
            <a:r>
              <a:rPr lang="zh-CN" altLang="zh-CN" smtClean="0"/>
              <a:t>又叫阿片，俗称大烟，是罂粟果实中流出的乳液经干燥凝结而成。因产地不同而呈黑色或褐色，味苦。生鸦片经过烧煮和发酵，可制成精制鸦片，吸食时有一种强烈的香甜气味。吸食者初吸时会感到头晕目眩、恶心或头痛，多次吸食就会上瘾。</a:t>
            </a:r>
          </a:p>
          <a:p>
            <a:pPr eaLnBrk="1" hangingPunct="1"/>
            <a:endParaRPr lang="zh-CN" altLang="en-US" smtClean="0"/>
          </a:p>
        </p:txBody>
      </p:sp>
      <p:sp>
        <p:nvSpPr>
          <p:cNvPr id="26626" name="灯片编号占位符 5"/>
          <p:cNvSpPr>
            <a:spLocks noGrp="1"/>
          </p:cNvSpPr>
          <p:nvPr>
            <p:ph type="sldNum" sz="quarter" idx="12"/>
          </p:nvPr>
        </p:nvSpPr>
        <p:spPr bwMode="auto">
          <a:ln>
            <a:miter lim="800000"/>
          </a:ln>
        </p:spPr>
        <p:txBody>
          <a:bodyPr wrap="square" numCol="1" anchor="t" anchorCtr="0" compatLnSpc="1"/>
          <a:lstStyle/>
          <a:p>
            <a:pPr fontAlgn="base">
              <a:spcBef>
                <a:spcPct val="0"/>
              </a:spcBef>
              <a:spcAft>
                <a:spcPct val="0"/>
              </a:spcAft>
              <a:defRPr/>
            </a:pPr>
            <a:fld id="{AFD0C2EA-E557-4708-83B2-3F5020B158EB}" type="slidenum">
              <a:rPr lang="en-US" altLang="zh-CN"/>
              <a:pPr fontAlgn="base">
                <a:spcBef>
                  <a:spcPct val="0"/>
                </a:spcBef>
                <a:spcAft>
                  <a:spcPct val="0"/>
                </a:spcAft>
                <a:defRPr/>
              </a:pPr>
              <a:t>11</a:t>
            </a:fld>
            <a:endParaRPr lang="en-US" altLang="zh-CN"/>
          </a:p>
        </p:txBody>
      </p:sp>
      <p:sp>
        <p:nvSpPr>
          <p:cNvPr id="26627" name="Rectangle 2"/>
          <p:cNvSpPr>
            <a:spLocks noGrp="1" noRot="1" noChangeArrowheads="1"/>
          </p:cNvSpPr>
          <p:nvPr>
            <p:ph type="title"/>
          </p:nvPr>
        </p:nvSpPr>
        <p:spPr/>
        <p:txBody>
          <a:bodyPr/>
          <a:lstStyle/>
          <a:p>
            <a:pPr eaLnBrk="1" hangingPunct="1"/>
            <a:r>
              <a:rPr lang="zh-CN" altLang="en-US" b="1" smtClean="0"/>
              <a:t>鸦片</a:t>
            </a:r>
            <a:endParaRPr lang="en-US" altLang="zh-CN" b="1" smtClean="0"/>
          </a:p>
        </p:txBody>
      </p:sp>
      <p:pic>
        <p:nvPicPr>
          <p:cNvPr id="7" name="Picture 2" descr="ArticleEdit_158358_1264033375991"/>
          <p:cNvPicPr>
            <a:picLocks noChangeAspect="1" noChangeArrowheads="1"/>
          </p:cNvPicPr>
          <p:nvPr/>
        </p:nvPicPr>
        <p:blipFill>
          <a:blip r:embed="rId2" cstate="print"/>
          <a:srcRect/>
          <a:stretch>
            <a:fillRect/>
          </a:stretch>
        </p:blipFill>
        <p:spPr bwMode="auto">
          <a:xfrm>
            <a:off x="250825" y="1341438"/>
            <a:ext cx="8713788" cy="52562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7"/>
                                        </p:tgtEl>
                                        <p:attrNameLst>
                                          <p:attrName>ppt_x</p:attrName>
                                        </p:attrNameLst>
                                      </p:cBhvr>
                                      <p:tavLst>
                                        <p:tav tm="0">
                                          <p:val>
                                            <p:strVal val="ppt_x"/>
                                          </p:val>
                                        </p:tav>
                                        <p:tav tm="100000">
                                          <p:val>
                                            <p:strVal val="ppt_x"/>
                                          </p:val>
                                        </p:tav>
                                      </p:tavLst>
                                    </p:anim>
                                    <p:anim calcmode="lin" valueType="num">
                                      <p:cBhvr additive="base">
                                        <p:cTn id="15" dur="500"/>
                                        <p:tgtEl>
                                          <p:spTgt spid="7"/>
                                        </p:tgtEl>
                                        <p:attrNameLst>
                                          <p:attrName>ppt_y</p:attrName>
                                        </p:attrNameLst>
                                      </p:cBhvr>
                                      <p:tavLst>
                                        <p:tav tm="0">
                                          <p:val>
                                            <p:strVal val="ppt_y"/>
                                          </p:val>
                                        </p:tav>
                                        <p:tav tm="100000">
                                          <p:val>
                                            <p:strVal val="1+ppt_h/2"/>
                                          </p:val>
                                        </p:tav>
                                      </p:tavLst>
                                    </p:anim>
                                    <p:set>
                                      <p:cBhvr>
                                        <p:cTn id="1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内容占位符 2"/>
          <p:cNvSpPr>
            <a:spLocks noGrp="1"/>
          </p:cNvSpPr>
          <p:nvPr>
            <p:ph idx="1"/>
          </p:nvPr>
        </p:nvSpPr>
        <p:spPr>
          <a:xfrm>
            <a:off x="250825" y="1628775"/>
            <a:ext cx="8713788" cy="3671888"/>
          </a:xfrm>
        </p:spPr>
        <p:txBody>
          <a:bodyPr/>
          <a:lstStyle/>
          <a:p>
            <a:pPr eaLnBrk="1" hangingPunct="1"/>
            <a:r>
              <a:rPr lang="en-US" altLang="zh-CN" smtClean="0"/>
              <a:t>2</a:t>
            </a:r>
            <a:r>
              <a:rPr lang="zh-CN" altLang="en-US" smtClean="0"/>
              <a:t>、吗啡</a:t>
            </a:r>
            <a:endParaRPr lang="en-US" altLang="zh-CN" smtClean="0"/>
          </a:p>
          <a:p>
            <a:pPr eaLnBrk="1" hangingPunct="1"/>
            <a:r>
              <a:rPr lang="zh-CN" altLang="en-US" smtClean="0"/>
              <a:t>吗啡是从鸦片中分离出来的一种生物碱，在鸦片中含量</a:t>
            </a:r>
            <a:r>
              <a:rPr lang="en-US" altLang="zh-CN" smtClean="0"/>
              <a:t>10%</a:t>
            </a:r>
            <a:r>
              <a:rPr lang="zh-CN" altLang="en-US" smtClean="0"/>
              <a:t>左右，为无色或白色结晶粉末状，具有镇痛、催眠、止咳、止泻等作用，吸食后会产生快感，比鸦片容易成瘾。长期使用会引起精神失常和幻想，过量使用会导致呼吸衰竭而死亡。历史上它曾被用做精神药品戒断鸦片，但由于其副作用过大，最终被定为毒品。</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（二）传统毒品（第一代毒品）</a:t>
            </a:r>
            <a:br>
              <a:rPr lang="zh-CN" altLang="en-US" dirty="0"/>
            </a:br>
            <a:r>
              <a:rPr lang="zh-CN" altLang="en-US" dirty="0" smtClean="0"/>
              <a:t>吗啡</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内容占位符 6"/>
          <p:cNvSpPr>
            <a:spLocks noGrp="1"/>
          </p:cNvSpPr>
          <p:nvPr>
            <p:ph idx="1"/>
          </p:nvPr>
        </p:nvSpPr>
        <p:spPr/>
        <p:txBody>
          <a:bodyPr/>
          <a:lstStyle/>
          <a:p>
            <a:pPr eaLnBrk="1" hangingPunct="1"/>
            <a:r>
              <a:rPr lang="zh-CN" altLang="en-US" smtClean="0"/>
              <a:t>是从鸦片中分离出来的一种生物碱，在鸦片中含量</a:t>
            </a:r>
            <a:r>
              <a:rPr lang="en-US" altLang="zh-CN" smtClean="0"/>
              <a:t>10%</a:t>
            </a:r>
            <a:r>
              <a:rPr lang="zh-CN" altLang="en-US" smtClean="0"/>
              <a:t>左右，为无色或白色结晶粉末状，具有镇痛、催眠、止咳、止泻等作用，吸食后会产生欣快感，比鸦片容易成瘾。长期使用会引起精神失常、谵妄和幻想，过量使用会导致呼吸衰竭而死亡。历史上它曾被用做精神药品戒断鸦片，但由于其副作用过大，最终被定为毒品。</a:t>
            </a:r>
          </a:p>
          <a:p>
            <a:pPr eaLnBrk="1" hangingPunct="1"/>
            <a:endParaRPr lang="zh-CN" altLang="en-US" smtClean="0"/>
          </a:p>
        </p:txBody>
      </p:sp>
      <p:sp>
        <p:nvSpPr>
          <p:cNvPr id="28674" name="灯片编号占位符 4"/>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CD75BA14-2F32-468E-9466-6A3C5572502B}" type="slidenum">
              <a:rPr lang="en-US" altLang="zh-CN"/>
              <a:pPr fontAlgn="base">
                <a:spcBef>
                  <a:spcPct val="0"/>
                </a:spcBef>
                <a:spcAft>
                  <a:spcPct val="0"/>
                </a:spcAft>
                <a:defRPr/>
              </a:pPr>
              <a:t>13</a:t>
            </a:fld>
            <a:endParaRPr lang="en-US" altLang="zh-CN"/>
          </a:p>
        </p:txBody>
      </p:sp>
      <p:sp>
        <p:nvSpPr>
          <p:cNvPr id="28675" name="标题 5"/>
          <p:cNvSpPr>
            <a:spLocks noGrp="1"/>
          </p:cNvSpPr>
          <p:nvPr>
            <p:ph type="title"/>
          </p:nvPr>
        </p:nvSpPr>
        <p:spPr/>
        <p:txBody>
          <a:bodyPr/>
          <a:lstStyle/>
          <a:p>
            <a:pPr eaLnBrk="1" hangingPunct="1"/>
            <a:r>
              <a:rPr lang="zh-CN" altLang="en-US" b="1" smtClean="0"/>
              <a:t>吗啡（</a:t>
            </a:r>
            <a:r>
              <a:rPr lang="en-US" altLang="zh-CN" b="1" smtClean="0"/>
              <a:t>Morphine</a:t>
            </a:r>
            <a:r>
              <a:rPr lang="zh-CN" altLang="en-US" b="1" smtClean="0"/>
              <a:t>）</a:t>
            </a:r>
            <a:endParaRPr lang="zh-CN" altLang="en-US" smtClean="0"/>
          </a:p>
        </p:txBody>
      </p:sp>
      <p:pic>
        <p:nvPicPr>
          <p:cNvPr id="6" name="Picture 5" descr="ArticleEdit_158355_1264033327238"/>
          <p:cNvPicPr>
            <a:picLocks noChangeAspect="1" noChangeArrowheads="1"/>
          </p:cNvPicPr>
          <p:nvPr/>
        </p:nvPicPr>
        <p:blipFill>
          <a:blip r:embed="rId2" cstate="print"/>
          <a:srcRect/>
          <a:stretch>
            <a:fillRect/>
          </a:stretch>
        </p:blipFill>
        <p:spPr bwMode="auto">
          <a:xfrm>
            <a:off x="250825" y="1341438"/>
            <a:ext cx="8713788" cy="48958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内容占位符 2"/>
          <p:cNvSpPr>
            <a:spLocks noGrp="1"/>
          </p:cNvSpPr>
          <p:nvPr>
            <p:ph idx="1"/>
          </p:nvPr>
        </p:nvSpPr>
        <p:spPr>
          <a:xfrm>
            <a:off x="250825" y="1700213"/>
            <a:ext cx="8713788" cy="3451225"/>
          </a:xfrm>
        </p:spPr>
        <p:txBody>
          <a:bodyPr/>
          <a:lstStyle/>
          <a:p>
            <a:pPr eaLnBrk="1" hangingPunct="1"/>
            <a:r>
              <a:rPr lang="en-US" altLang="zh-CN" smtClean="0"/>
              <a:t>3</a:t>
            </a:r>
            <a:r>
              <a:rPr lang="zh-CN" altLang="en-US" smtClean="0"/>
              <a:t>、海洛因</a:t>
            </a:r>
            <a:endParaRPr lang="en-US" altLang="zh-CN" smtClean="0"/>
          </a:p>
          <a:p>
            <a:pPr eaLnBrk="1" hangingPunct="1"/>
            <a:r>
              <a:rPr lang="zh-CN" altLang="en-US" smtClean="0"/>
              <a:t>海洛因化学名称“二乙酰吗啡”，俗称白粉，它是由吗啡和醋酸酐反应而制成的，镇痛作用是吗啡的</a:t>
            </a:r>
            <a:r>
              <a:rPr lang="en-US" altLang="zh-CN" smtClean="0"/>
              <a:t>4—8</a:t>
            </a:r>
            <a:r>
              <a:rPr lang="zh-CN" altLang="en-US" smtClean="0"/>
              <a:t>倍，医学上曾广泛用于麻醉镇痛，但成瘾快，极难戒断。长期使用会破坏人的免疫功能，并导致心、肝、肾等主要脏器的损害。注射吸食还能传播艾滋病等疾病。历史上它曾被用做精神药品戒断吗啡，但由于其副作用过大，最终被定为毒品。海洛因被称为世界毒品之王，是我国目前监控、查禁的最重要的毒品之一。</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（二）传统毒品（第一代毒品）</a:t>
            </a:r>
            <a:br>
              <a:rPr lang="zh-CN" altLang="en-US" dirty="0"/>
            </a:br>
            <a:r>
              <a:rPr lang="zh-CN" altLang="en-US" dirty="0"/>
              <a:t>海洛因</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3" name="内容占位符 6"/>
          <p:cNvSpPr>
            <a:spLocks noGrp="1"/>
          </p:cNvSpPr>
          <p:nvPr>
            <p:ph idx="1"/>
          </p:nvPr>
        </p:nvSpPr>
        <p:spPr>
          <a:xfrm>
            <a:off x="762000" y="2674938"/>
            <a:ext cx="7518400" cy="3451225"/>
          </a:xfrm>
        </p:spPr>
        <p:txBody>
          <a:bodyPr rtlCol="0">
            <a:normAutofit fontScale="92500" lnSpcReduction="10000"/>
          </a:bodyPr>
          <a:lstStyle/>
          <a:p>
            <a:pPr marL="274320" indent="-274320" eaLnBrk="1" fontAlgn="auto" hangingPunct="1">
              <a:spcAft>
                <a:spcPts val="0"/>
              </a:spcAft>
              <a:defRPr/>
            </a:pPr>
            <a:r>
              <a:rPr lang="zh-CN" altLang="en-US" sz="2800" dirty="0" smtClean="0"/>
              <a:t>化学名称“二乙酰吗啡”，俗称白粉，它是由吗啡和醋酸酐反应而制成的，镇痛作用是吗啡的</a:t>
            </a:r>
            <a:r>
              <a:rPr lang="en-US" altLang="zh-CN" sz="2800" dirty="0" smtClean="0"/>
              <a:t>4—8</a:t>
            </a:r>
            <a:r>
              <a:rPr lang="zh-CN" altLang="en-US" sz="2800" dirty="0" smtClean="0"/>
              <a:t>倍，医学上曾广泛用于麻醉镇痛，但成瘾快，极难戒断。长期使用会破坏人的免疫功能，并导致心、肝、肾等主要脏器的损害。注射吸食还能传播艾滋病等疾病。历史上它曾被用做精神药品戒断吗啡，但由于其副作用过大，最终被定为毒品。海洛因被称为世界毒品之王，是我国目前监控、查禁的最重要的毒品之一。</a:t>
            </a:r>
          </a:p>
          <a:p>
            <a:pPr marL="274320" indent="-274320" eaLnBrk="1" fontAlgn="auto" hangingPunct="1">
              <a:spcAft>
                <a:spcPts val="0"/>
              </a:spcAft>
              <a:defRPr/>
            </a:pPr>
            <a:endParaRPr lang="zh-CN" altLang="en-US" dirty="0" smtClean="0"/>
          </a:p>
        </p:txBody>
      </p:sp>
      <p:sp>
        <p:nvSpPr>
          <p:cNvPr id="30722" name="灯片编号占位符 4"/>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0B6CBF59-AEF8-4BF0-8290-31489A220987}" type="slidenum">
              <a:rPr lang="en-US" altLang="zh-CN"/>
              <a:pPr fontAlgn="base">
                <a:spcBef>
                  <a:spcPct val="0"/>
                </a:spcBef>
                <a:spcAft>
                  <a:spcPct val="0"/>
                </a:spcAft>
                <a:defRPr/>
              </a:pPr>
              <a:t>15</a:t>
            </a:fld>
            <a:endParaRPr lang="en-US" altLang="zh-CN"/>
          </a:p>
        </p:txBody>
      </p:sp>
      <p:sp>
        <p:nvSpPr>
          <p:cNvPr id="30723" name="标题 5"/>
          <p:cNvSpPr>
            <a:spLocks noGrp="1"/>
          </p:cNvSpPr>
          <p:nvPr>
            <p:ph type="title"/>
          </p:nvPr>
        </p:nvSpPr>
        <p:spPr/>
        <p:txBody>
          <a:bodyPr/>
          <a:lstStyle/>
          <a:p>
            <a:pPr eaLnBrk="1" hangingPunct="1"/>
            <a:r>
              <a:rPr lang="zh-CN" altLang="en-US" b="1" smtClean="0"/>
              <a:t>海洛因（</a:t>
            </a:r>
            <a:r>
              <a:rPr lang="en-US" altLang="zh-CN" b="1" smtClean="0"/>
              <a:t>Heroin</a:t>
            </a:r>
            <a:r>
              <a:rPr lang="zh-CN" altLang="en-US" b="1" smtClean="0"/>
              <a:t>）</a:t>
            </a:r>
            <a:endParaRPr lang="zh-CN" altLang="en-US" smtClean="0"/>
          </a:p>
        </p:txBody>
      </p:sp>
      <p:pic>
        <p:nvPicPr>
          <p:cNvPr id="6" name="Picture 5" descr="ArticleEdit_158348_1264033181726"/>
          <p:cNvPicPr>
            <a:picLocks noChangeAspect="1" noChangeArrowheads="1"/>
          </p:cNvPicPr>
          <p:nvPr/>
        </p:nvPicPr>
        <p:blipFill>
          <a:blip r:embed="rId2" cstate="print">
            <a:lum contrast="18000"/>
          </a:blip>
          <a:srcRect/>
          <a:stretch>
            <a:fillRect/>
          </a:stretch>
        </p:blipFill>
        <p:spPr bwMode="auto">
          <a:xfrm>
            <a:off x="250825" y="1268413"/>
            <a:ext cx="8642350" cy="50403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内容占位符 2"/>
          <p:cNvSpPr>
            <a:spLocks noGrp="1"/>
          </p:cNvSpPr>
          <p:nvPr>
            <p:ph idx="1"/>
          </p:nvPr>
        </p:nvSpPr>
        <p:spPr/>
        <p:txBody>
          <a:bodyPr/>
          <a:lstStyle/>
          <a:p>
            <a:pPr eaLnBrk="1" hangingPunct="1"/>
            <a:r>
              <a:rPr lang="zh-CN" altLang="en-US" smtClean="0"/>
              <a:t>即盐酸哌替啶，是一种临床应用的合成镇痛药，为白色结晶性粉末，味微苦，无臭，其作用和机理与吗啡相似，但镇静、麻醉作用较小，仅相当于吗啡的</a:t>
            </a:r>
            <a:r>
              <a:rPr lang="en-US" altLang="zh-CN" smtClean="0"/>
              <a:t>1/10—1/8</a:t>
            </a:r>
            <a:r>
              <a:rPr lang="zh-CN" altLang="en-US" smtClean="0"/>
              <a:t>。长期使用会产生依赖性，被列为严格管制的麻醉药品。</a:t>
            </a:r>
          </a:p>
          <a:p>
            <a:pPr eaLnBrk="1" hangingPunct="1"/>
            <a:endParaRPr lang="zh-CN" altLang="en-US" smtClean="0"/>
          </a:p>
        </p:txBody>
      </p:sp>
      <p:sp>
        <p:nvSpPr>
          <p:cNvPr id="33794"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EEAA8E59-FE65-4D95-9BD9-B38AA2A9ED28}" type="slidenum">
              <a:rPr lang="en-US" altLang="zh-CN"/>
              <a:pPr fontAlgn="base">
                <a:spcBef>
                  <a:spcPct val="0"/>
                </a:spcBef>
                <a:spcAft>
                  <a:spcPct val="0"/>
                </a:spcAft>
                <a:defRPr/>
              </a:pPr>
              <a:t>16</a:t>
            </a:fld>
            <a:endParaRPr lang="en-US" altLang="zh-CN"/>
          </a:p>
        </p:txBody>
      </p:sp>
      <p:sp>
        <p:nvSpPr>
          <p:cNvPr id="33795" name="标题 1"/>
          <p:cNvSpPr>
            <a:spLocks noGrp="1"/>
          </p:cNvSpPr>
          <p:nvPr>
            <p:ph type="title"/>
          </p:nvPr>
        </p:nvSpPr>
        <p:spPr>
          <a:xfrm>
            <a:off x="539552" y="116632"/>
            <a:ext cx="8229600" cy="1252537"/>
          </a:xfrm>
        </p:spPr>
        <p:txBody>
          <a:bodyPr/>
          <a:lstStyle/>
          <a:p>
            <a:pPr eaLnBrk="1" hangingPunct="1"/>
            <a:r>
              <a:rPr lang="zh-CN" altLang="en-US" b="1" dirty="0" smtClean="0"/>
              <a:t>杜冷丁</a:t>
            </a:r>
            <a:endParaRPr lang="zh-CN" altLang="en-US" dirty="0" smtClean="0"/>
          </a:p>
        </p:txBody>
      </p:sp>
      <p:pic>
        <p:nvPicPr>
          <p:cNvPr id="6" name="内容占位符 4" descr="20051128101172_1.jpg"/>
          <p:cNvPicPr>
            <a:picLocks noChangeAspect="1"/>
          </p:cNvPicPr>
          <p:nvPr/>
        </p:nvPicPr>
        <p:blipFill>
          <a:blip r:embed="rId2" cstate="print"/>
          <a:srcRect/>
          <a:stretch>
            <a:fillRect/>
          </a:stretch>
        </p:blipFill>
        <p:spPr bwMode="auto">
          <a:xfrm>
            <a:off x="611188" y="1196975"/>
            <a:ext cx="7989887" cy="47529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内容占位符 6"/>
          <p:cNvSpPr>
            <a:spLocks noGrp="1"/>
          </p:cNvSpPr>
          <p:nvPr>
            <p:ph idx="1"/>
          </p:nvPr>
        </p:nvSpPr>
        <p:spPr/>
        <p:txBody>
          <a:bodyPr/>
          <a:lstStyle/>
          <a:p>
            <a:pPr eaLnBrk="1" hangingPunct="1"/>
            <a:r>
              <a:rPr lang="zh-CN" altLang="en-US" smtClean="0"/>
              <a:t>可卡因是从古柯叶中提取的一种白色晶状的生物碱，是强效的中枢神经兴奋剂和局部麻醉剂。能阻断人体神经传导，产生局部麻醉作用，并可通过加强人体内化学物质的活性刺激大脑皮层，兴奋中枢神经，表现出情绪高涨、好动、健谈，有时还有攻击倾向，具有很强的成瘾性。一济</a:t>
            </a:r>
            <a:r>
              <a:rPr lang="en-US" altLang="zh-CN" smtClean="0"/>
              <a:t>70</a:t>
            </a:r>
            <a:r>
              <a:rPr lang="zh-CN" altLang="en-US" smtClean="0"/>
              <a:t>毫克的纯可卡因，可以使体重</a:t>
            </a:r>
            <a:r>
              <a:rPr lang="en-US" altLang="zh-CN" smtClean="0"/>
              <a:t>70</a:t>
            </a:r>
            <a:r>
              <a:rPr lang="zh-CN" altLang="en-US" smtClean="0"/>
              <a:t>公斤的人当场丧命。</a:t>
            </a:r>
          </a:p>
        </p:txBody>
      </p:sp>
      <p:sp>
        <p:nvSpPr>
          <p:cNvPr id="34818" name="灯片编号占位符 4"/>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CE20C764-13E6-4AF8-BA54-EAA92A030884}" type="slidenum">
              <a:rPr lang="en-US" altLang="zh-CN"/>
              <a:pPr fontAlgn="base">
                <a:spcBef>
                  <a:spcPct val="0"/>
                </a:spcBef>
                <a:spcAft>
                  <a:spcPct val="0"/>
                </a:spcAft>
                <a:defRPr/>
              </a:pPr>
              <a:t>17</a:t>
            </a:fld>
            <a:endParaRPr lang="en-US" altLang="zh-CN"/>
          </a:p>
        </p:txBody>
      </p:sp>
      <p:sp>
        <p:nvSpPr>
          <p:cNvPr id="34819" name="标题 5"/>
          <p:cNvSpPr>
            <a:spLocks noGrp="1"/>
          </p:cNvSpPr>
          <p:nvPr>
            <p:ph type="title"/>
          </p:nvPr>
        </p:nvSpPr>
        <p:spPr/>
        <p:txBody>
          <a:bodyPr/>
          <a:lstStyle/>
          <a:p>
            <a:pPr eaLnBrk="1" hangingPunct="1"/>
            <a:r>
              <a:rPr lang="zh-CN" altLang="en-US" b="1" dirty="0" smtClean="0"/>
              <a:t>可卡因</a:t>
            </a:r>
            <a:endParaRPr lang="zh-CN" altLang="en-US" dirty="0" smtClean="0"/>
          </a:p>
        </p:txBody>
      </p:sp>
      <p:pic>
        <p:nvPicPr>
          <p:cNvPr id="6" name="Picture 9" descr="http://10.166.69.6/news/images/284-3.jpg"/>
          <p:cNvPicPr>
            <a:picLocks noChangeAspect="1" noChangeArrowheads="1"/>
          </p:cNvPicPr>
          <p:nvPr/>
        </p:nvPicPr>
        <p:blipFill>
          <a:blip r:embed="rId2" r:link="rId3" cstate="print"/>
          <a:srcRect/>
          <a:stretch>
            <a:fillRect/>
          </a:stretch>
        </p:blipFill>
        <p:spPr bwMode="auto">
          <a:xfrm>
            <a:off x="395288" y="1304925"/>
            <a:ext cx="8280400" cy="49672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62" name="Rectangle 3"/>
          <p:cNvSpPr>
            <a:spLocks noGrp="1" noRot="1" noChangeArrowheads="1"/>
          </p:cNvSpPr>
          <p:nvPr>
            <p:ph idx="1"/>
          </p:nvPr>
        </p:nvSpPr>
        <p:spPr>
          <a:xfrm>
            <a:off x="755650" y="1844675"/>
            <a:ext cx="7408863" cy="3451225"/>
          </a:xfrm>
        </p:spPr>
        <p:txBody>
          <a:bodyPr rtlCol="0">
            <a:normAutofit fontScale="77500" lnSpcReduction="20000"/>
          </a:bodyPr>
          <a:lstStyle/>
          <a:p>
            <a:pPr marL="274320" indent="-274320" eaLnBrk="1" fontAlgn="auto" hangingPunct="1">
              <a:spcAft>
                <a:spcPts val="0"/>
              </a:spcAft>
              <a:buFont typeface="Arial" panose="020B0604020202020204" pitchFamily="34" charset="0"/>
              <a:buNone/>
              <a:defRPr/>
            </a:pPr>
            <a:r>
              <a:rPr lang="zh-CN" altLang="en-US" sz="4400" b="1" dirty="0" smtClean="0"/>
              <a:t>合成毒品</a:t>
            </a:r>
            <a:endParaRPr lang="en-US" altLang="zh-CN" sz="3600" dirty="0" smtClean="0"/>
          </a:p>
          <a:p>
            <a:pPr marL="274320" indent="-274320" eaLnBrk="1" fontAlgn="auto" hangingPunct="1">
              <a:spcAft>
                <a:spcPts val="0"/>
              </a:spcAft>
              <a:defRPr/>
            </a:pPr>
            <a:r>
              <a:rPr lang="zh-CN" altLang="en-US" sz="3600" dirty="0" smtClean="0"/>
              <a:t>概念：合成毒品又叫新型毒品。新型毒品是相对鸦片、海洛因等传统毒品而言的，主要指人工化学合成的致幻剂、兴奋剂类毒品，是国际禁毒公约和中国法律法规所规定管制的、直接作用于人的中枢神经系统，使人兴奋或抑制，连续食用能使人产生依赖性的精神药品（毒品）。</a:t>
            </a:r>
            <a:endParaRPr lang="zh-CN" altLang="en-US" sz="3600" dirty="0"/>
          </a:p>
        </p:txBody>
      </p:sp>
      <p:sp>
        <p:nvSpPr>
          <p:cNvPr id="35842" name="灯片编号占位符 5"/>
          <p:cNvSpPr>
            <a:spLocks noGrp="1"/>
          </p:cNvSpPr>
          <p:nvPr>
            <p:ph type="sldNum" sz="quarter" idx="12"/>
          </p:nvPr>
        </p:nvSpPr>
        <p:spPr bwMode="auto">
          <a:ln>
            <a:miter lim="800000"/>
          </a:ln>
        </p:spPr>
        <p:txBody>
          <a:bodyPr wrap="square" numCol="1" anchor="t" anchorCtr="0" compatLnSpc="1"/>
          <a:lstStyle/>
          <a:p>
            <a:pPr fontAlgn="base">
              <a:spcBef>
                <a:spcPct val="0"/>
              </a:spcBef>
              <a:spcAft>
                <a:spcPct val="0"/>
              </a:spcAft>
              <a:defRPr/>
            </a:pPr>
            <a:fld id="{C8676F6E-98EA-4AEB-8816-34ECE4CF5DA1}" type="slidenum">
              <a:rPr lang="en-US" altLang="zh-CN"/>
              <a:pPr fontAlgn="base">
                <a:spcBef>
                  <a:spcPct val="0"/>
                </a:spcBef>
                <a:spcAft>
                  <a:spcPct val="0"/>
                </a:spcAft>
                <a:defRPr/>
              </a:pPr>
              <a:t>18</a:t>
            </a:fld>
            <a:endParaRPr lang="en-US" altLang="zh-CN"/>
          </a:p>
        </p:txBody>
      </p:sp>
      <p:sp>
        <p:nvSpPr>
          <p:cNvPr id="35843" name="Rectangle 2"/>
          <p:cNvSpPr>
            <a:spLocks noGrp="1" noRot="1" noChangeArrowheads="1"/>
          </p:cNvSpPr>
          <p:nvPr>
            <p:ph type="title"/>
          </p:nvPr>
        </p:nvSpPr>
        <p:spPr/>
        <p:txBody>
          <a:bodyPr/>
          <a:lstStyle/>
          <a:p>
            <a:pPr eaLnBrk="1" hangingPunct="1"/>
            <a:r>
              <a:rPr lang="zh-CN" altLang="en-US" b="1" smtClean="0"/>
              <a:t>（三）合成毒品（第二代毒品）</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内容占位符 2"/>
          <p:cNvSpPr>
            <a:spLocks noGrp="1"/>
          </p:cNvSpPr>
          <p:nvPr>
            <p:ph idx="1"/>
          </p:nvPr>
        </p:nvSpPr>
        <p:spPr>
          <a:xfrm>
            <a:off x="457200" y="1341438"/>
            <a:ext cx="8229600" cy="4784725"/>
          </a:xfrm>
        </p:spPr>
        <p:txBody>
          <a:bodyPr/>
          <a:lstStyle/>
          <a:p>
            <a:pPr eaLnBrk="1" hangingPunct="1"/>
            <a:r>
              <a:rPr lang="en-US" altLang="zh-CN" sz="2800" smtClean="0"/>
              <a:t>1</a:t>
            </a:r>
            <a:r>
              <a:rPr lang="zh-CN" altLang="en-US" sz="2800" smtClean="0"/>
              <a:t>、冰毒</a:t>
            </a:r>
            <a:endParaRPr lang="en-US" altLang="zh-CN" sz="2800" smtClean="0"/>
          </a:p>
          <a:p>
            <a:pPr eaLnBrk="1" hangingPunct="1"/>
            <a:r>
              <a:rPr lang="zh-CN" altLang="en-US" sz="2800" smtClean="0"/>
              <a:t>冰毒即“甲基苯丙胺”，外观为纯白结晶体，故被称为“冰” 。对人体中枢神经系统具有极强的刺激作用，且毒性强烈。冰毒的精神依赖性很强，吸食后会产生强烈的生理兴奋，大量消耗人的体力和降低免疫功能，严重损害心脏、大脑组织甚至导致死亡。还会造成精神障碍，表现出妄想、好斗、错觉，从而引发暴力行为。</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（三）合成毒品（第二代毒品</a:t>
            </a:r>
            <a:r>
              <a:rPr lang="zh-CN" altLang="en-US" dirty="0" smtClean="0"/>
              <a:t>）</a:t>
            </a:r>
            <a:r>
              <a:rPr lang="en-US" altLang="zh-CN" dirty="0" smtClean="0"/>
              <a:t/>
            </a:r>
            <a:br>
              <a:rPr lang="en-US" altLang="zh-CN" dirty="0" smtClean="0"/>
            </a:br>
            <a:r>
              <a:rPr lang="zh-CN" altLang="en-US" dirty="0" smtClean="0"/>
              <a:t>冰</a:t>
            </a:r>
            <a:r>
              <a:rPr lang="zh-CN" altLang="en-US" dirty="0"/>
              <a:t>毒</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内容占位符 2"/>
          <p:cNvSpPr>
            <a:spLocks noGrp="1"/>
          </p:cNvSpPr>
          <p:nvPr>
            <p:ph idx="1"/>
          </p:nvPr>
        </p:nvSpPr>
        <p:spPr>
          <a:xfrm>
            <a:off x="755650" y="1628775"/>
            <a:ext cx="7408863" cy="3451225"/>
          </a:xfrm>
        </p:spPr>
        <p:txBody>
          <a:bodyPr/>
          <a:lstStyle/>
          <a:p>
            <a:pPr eaLnBrk="1" hangingPunct="1">
              <a:buFont typeface="Arial" panose="020B0604020202020204" pitchFamily="34" charset="0"/>
              <a:buNone/>
            </a:pPr>
            <a:r>
              <a:rPr lang="zh-CN" altLang="en-US" sz="4400" b="1" dirty="0" smtClean="0">
                <a:solidFill>
                  <a:srgbClr val="CC0066"/>
                </a:solidFill>
                <a:effectLst>
                  <a:outerShdw blurRad="38100" dist="38100" dir="2700000" algn="tl">
                    <a:srgbClr val="000000">
                      <a:alpha val="43137"/>
                    </a:srgbClr>
                  </a:outerShdw>
                </a:effectLst>
                <a:latin typeface="黑体" pitchFamily="49" charset="-122"/>
                <a:ea typeface="黑体" pitchFamily="49" charset="-122"/>
              </a:rPr>
              <a:t>第一节：毒品的知识</a:t>
            </a:r>
            <a:endParaRPr lang="en-US" altLang="zh-CN" sz="4400" b="1" dirty="0" smtClean="0">
              <a:solidFill>
                <a:srgbClr val="CC0066"/>
              </a:solidFill>
              <a:effectLst>
                <a:outerShdw blurRad="38100" dist="38100" dir="2700000" algn="tl">
                  <a:srgbClr val="000000">
                    <a:alpha val="43137"/>
                  </a:srgbClr>
                </a:outerShdw>
              </a:effectLst>
              <a:latin typeface="黑体" pitchFamily="49" charset="-122"/>
              <a:ea typeface="黑体" pitchFamily="49" charset="-122"/>
            </a:endParaRPr>
          </a:p>
          <a:p>
            <a:pPr eaLnBrk="1" hangingPunct="1">
              <a:buFont typeface="Arial" panose="020B0604020202020204" pitchFamily="34" charset="0"/>
              <a:buNone/>
            </a:pPr>
            <a:r>
              <a:rPr lang="zh-CN" altLang="en-US" sz="4400" b="1" dirty="0" smtClean="0">
                <a:solidFill>
                  <a:srgbClr val="CC0066"/>
                </a:solidFill>
                <a:effectLst>
                  <a:outerShdw blurRad="38100" dist="38100" dir="2700000" algn="tl">
                    <a:srgbClr val="000000">
                      <a:alpha val="43137"/>
                    </a:srgbClr>
                  </a:outerShdw>
                </a:effectLst>
                <a:latin typeface="黑体" pitchFamily="49" charset="-122"/>
                <a:ea typeface="黑体" pitchFamily="49" charset="-122"/>
              </a:rPr>
              <a:t>第二节：毒品的危害</a:t>
            </a:r>
            <a:endParaRPr lang="en-US" altLang="zh-CN" sz="4400" b="1" dirty="0" smtClean="0">
              <a:solidFill>
                <a:srgbClr val="CC0066"/>
              </a:solidFill>
              <a:effectLst>
                <a:outerShdw blurRad="38100" dist="38100" dir="2700000" algn="tl">
                  <a:srgbClr val="000000">
                    <a:alpha val="43137"/>
                  </a:srgbClr>
                </a:outerShdw>
              </a:effectLst>
              <a:latin typeface="黑体" pitchFamily="49" charset="-122"/>
              <a:ea typeface="黑体" pitchFamily="49" charset="-122"/>
            </a:endParaRPr>
          </a:p>
          <a:p>
            <a:pPr eaLnBrk="1" hangingPunct="1">
              <a:buFont typeface="Arial" panose="020B0604020202020204" pitchFamily="34" charset="0"/>
              <a:buNone/>
            </a:pPr>
            <a:r>
              <a:rPr lang="zh-CN" altLang="en-US" sz="4400" b="1" dirty="0" smtClean="0">
                <a:solidFill>
                  <a:srgbClr val="CC0066"/>
                </a:solidFill>
                <a:effectLst>
                  <a:outerShdw blurRad="38100" dist="38100" dir="2700000" algn="tl">
                    <a:srgbClr val="000000">
                      <a:alpha val="43137"/>
                    </a:srgbClr>
                  </a:outerShdw>
                </a:effectLst>
                <a:latin typeface="黑体" pitchFamily="49" charset="-122"/>
                <a:ea typeface="黑体" pitchFamily="49" charset="-122"/>
              </a:rPr>
              <a:t>第三节：</a:t>
            </a:r>
            <a:r>
              <a:rPr lang="zh-CN" altLang="zh-CN" sz="4400" b="1" dirty="0" smtClean="0">
                <a:solidFill>
                  <a:srgbClr val="CC0066"/>
                </a:solidFill>
                <a:effectLst>
                  <a:outerShdw blurRad="38100" dist="38100" dir="2700000" algn="tl">
                    <a:srgbClr val="000000">
                      <a:alpha val="43137"/>
                    </a:srgbClr>
                  </a:outerShdw>
                </a:effectLst>
                <a:latin typeface="黑体" pitchFamily="49" charset="-122"/>
                <a:ea typeface="黑体" pitchFamily="49" charset="-122"/>
              </a:rPr>
              <a:t>归纳防毒方法</a:t>
            </a:r>
            <a:endParaRPr lang="en-US" altLang="zh-CN" sz="4400" b="1" dirty="0" smtClean="0">
              <a:solidFill>
                <a:srgbClr val="CC0066"/>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14338" name="灯片编号占位符 5"/>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38860522-2802-482B-9D9E-4079E26A3487}" type="slidenum">
              <a:rPr lang="zh-CN" altLang="en-US"/>
              <a:pPr fontAlgn="base">
                <a:spcBef>
                  <a:spcPct val="0"/>
                </a:spcBef>
                <a:spcAft>
                  <a:spcPct val="0"/>
                </a:spcAft>
                <a:defRPr/>
              </a:pPr>
              <a:t>2</a:t>
            </a:fld>
            <a:endParaRPr lang="zh-CN" alt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内容占位符 2"/>
          <p:cNvSpPr>
            <a:spLocks noGrp="1"/>
          </p:cNvSpPr>
          <p:nvPr>
            <p:ph idx="1"/>
          </p:nvPr>
        </p:nvSpPr>
        <p:spPr/>
        <p:txBody>
          <a:bodyPr/>
          <a:lstStyle/>
          <a:p>
            <a:pPr eaLnBrk="1" hangingPunct="1"/>
            <a:r>
              <a:rPr lang="zh-CN" altLang="en-US" smtClean="0"/>
              <a:t>冰毒（</a:t>
            </a:r>
            <a:r>
              <a:rPr lang="en-US" altLang="zh-CN" smtClean="0"/>
              <a:t>methamphetamine</a:t>
            </a:r>
            <a:r>
              <a:rPr lang="zh-CN" altLang="en-US" smtClean="0"/>
              <a:t>）即“甲基苯丙胺，外观为纯白结晶体，故被称为“冰”（</a:t>
            </a:r>
            <a:r>
              <a:rPr lang="en-US" altLang="zh-CN" smtClean="0"/>
              <a:t>Ice</a:t>
            </a:r>
            <a:r>
              <a:rPr lang="zh-CN" altLang="en-US" smtClean="0"/>
              <a:t>）。对人体中枢神经系统具有极强的刺激作用，且毒性强烈。冰毒的精神依赖性很强，吸食后会产生强烈的生理兴奋，大量消耗人的体力和降低免疫功能，严重损害心脏、大脑组织甚至导致死亡。还会造成精神障碍，表现出妄想、好斗、错觉，从而引发暴力行为。</a:t>
            </a:r>
          </a:p>
        </p:txBody>
      </p:sp>
      <p:sp>
        <p:nvSpPr>
          <p:cNvPr id="37890"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BB8E4E82-7579-45BD-AAC5-B78EE8D59E7B}" type="slidenum">
              <a:rPr lang="en-US" altLang="zh-CN"/>
              <a:pPr fontAlgn="base">
                <a:spcBef>
                  <a:spcPct val="0"/>
                </a:spcBef>
                <a:spcAft>
                  <a:spcPct val="0"/>
                </a:spcAft>
                <a:defRPr/>
              </a:pPr>
              <a:t>20</a:t>
            </a:fld>
            <a:endParaRPr lang="en-US" altLang="zh-CN"/>
          </a:p>
        </p:txBody>
      </p:sp>
      <p:sp>
        <p:nvSpPr>
          <p:cNvPr id="37891" name="标题 1"/>
          <p:cNvSpPr>
            <a:spLocks noGrp="1"/>
          </p:cNvSpPr>
          <p:nvPr>
            <p:ph type="title"/>
          </p:nvPr>
        </p:nvSpPr>
        <p:spPr/>
        <p:txBody>
          <a:bodyPr/>
          <a:lstStyle/>
          <a:p>
            <a:pPr eaLnBrk="1" hangingPunct="1"/>
            <a:r>
              <a:rPr lang="zh-CN" altLang="en-US" b="1" smtClean="0"/>
              <a:t>冰    毒</a:t>
            </a:r>
          </a:p>
        </p:txBody>
      </p:sp>
      <p:pic>
        <p:nvPicPr>
          <p:cNvPr id="37892" name="图片 7" descr="Img328242275.jpg"/>
          <p:cNvPicPr>
            <a:picLocks noChangeAspect="1"/>
          </p:cNvPicPr>
          <p:nvPr/>
        </p:nvPicPr>
        <p:blipFill>
          <a:blip r:embed="rId2" cstate="print"/>
          <a:srcRect/>
          <a:stretch>
            <a:fillRect/>
          </a:stretch>
        </p:blipFill>
        <p:spPr bwMode="auto">
          <a:xfrm>
            <a:off x="827088" y="1484313"/>
            <a:ext cx="3816350" cy="4608512"/>
          </a:xfrm>
          <a:prstGeom prst="rect">
            <a:avLst/>
          </a:prstGeom>
          <a:noFill/>
          <a:ln w="9525">
            <a:noFill/>
            <a:miter lim="800000"/>
            <a:headEnd/>
            <a:tailEnd/>
          </a:ln>
        </p:spPr>
      </p:pic>
      <p:pic>
        <p:nvPicPr>
          <p:cNvPr id="6" name="图片 5" descr="捕获13.PNG"/>
          <p:cNvPicPr>
            <a:picLocks noChangeAspect="1"/>
          </p:cNvPicPr>
          <p:nvPr/>
        </p:nvPicPr>
        <p:blipFill>
          <a:blip r:embed="rId3" cstate="print"/>
          <a:srcRect/>
          <a:stretch>
            <a:fillRect/>
          </a:stretch>
        </p:blipFill>
        <p:spPr bwMode="auto">
          <a:xfrm>
            <a:off x="4643438" y="1484313"/>
            <a:ext cx="3808412" cy="46085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内容占位符 2"/>
          <p:cNvSpPr>
            <a:spLocks noGrp="1"/>
          </p:cNvSpPr>
          <p:nvPr>
            <p:ph idx="1"/>
          </p:nvPr>
        </p:nvSpPr>
        <p:spPr>
          <a:xfrm>
            <a:off x="250825" y="1628775"/>
            <a:ext cx="8642350" cy="4176713"/>
          </a:xfrm>
        </p:spPr>
        <p:txBody>
          <a:bodyPr/>
          <a:lstStyle/>
          <a:p>
            <a:pPr eaLnBrk="1" hangingPunct="1"/>
            <a:r>
              <a:rPr lang="en-US" altLang="zh-CN" sz="2800" smtClean="0"/>
              <a:t>2</a:t>
            </a:r>
            <a:r>
              <a:rPr lang="zh-CN" altLang="en-US" sz="2800" smtClean="0"/>
              <a:t>、麻古</a:t>
            </a:r>
            <a:endParaRPr lang="en-US" altLang="zh-CN" sz="2800" smtClean="0"/>
          </a:p>
          <a:p>
            <a:pPr eaLnBrk="1" hangingPunct="1"/>
            <a:r>
              <a:rPr lang="zh-CN" altLang="en-US" sz="2800" smtClean="0"/>
              <a:t>“麻古”是泰语的音译。其主要成分是冰毒，是一种加工后的冰毒片剂，属于苯丙胺类兴奋剂，具有很强的成瘾性。服用后会使人体中枢神经系统、血液系统极度兴奋，能大量耗尽人的体力和降低免疫功能。长期服用会导致情绪低落及疲倦、精神失常，损害心脏、肾和肝，严重者甚至死亡。它能使吸食者产生精力无穷、不易受伤的幻觉，同时也会降低自我抑制能力，导致失去对危机的机警性，还会令人产生极强的依赖性。</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（三）合成毒品（第二代毒品）</a:t>
            </a:r>
            <a:br>
              <a:rPr lang="zh-CN" altLang="en-US" dirty="0"/>
            </a:br>
            <a:r>
              <a:rPr lang="zh-CN" altLang="en-US" dirty="0"/>
              <a:t>麻古</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3" name="内容占位符 2"/>
          <p:cNvSpPr>
            <a:spLocks noGrp="1"/>
          </p:cNvSpPr>
          <p:nvPr>
            <p:ph idx="1"/>
          </p:nvPr>
        </p:nvSpPr>
        <p:spPr/>
        <p:txBody>
          <a:bodyPr rtlCol="0">
            <a:normAutofit fontScale="92500" lnSpcReduction="10000"/>
          </a:bodyPr>
          <a:lstStyle/>
          <a:p>
            <a:pPr marL="274320" indent="-274320" eaLnBrk="1" fontAlgn="auto" hangingPunct="1">
              <a:spcAft>
                <a:spcPts val="0"/>
              </a:spcAft>
              <a:defRPr/>
            </a:pPr>
            <a:r>
              <a:rPr lang="zh-CN" altLang="en-US" sz="2800" b="1" dirty="0" smtClean="0"/>
              <a:t>“麻古”系泰语的音译。</a:t>
            </a:r>
            <a:r>
              <a:rPr lang="zh-CN" altLang="en-US" sz="2800" dirty="0" smtClean="0"/>
              <a:t>其主要成分是冰毒，是一种加工后的冰毒片剂，属于苯丙胺类兴奋剂，具有很强的成瘾性。服用后会使人体中枢神经系统、血液系统极度兴奋，能大量耗尽人的体力和降低免疫功能。长期服用会导致情绪低落及疲倦、精神失常，损害心脏、肾和肝，严重者甚至死亡。它能使吸食者产生精力无穷、不易受伤的幻觉，同时也会减低自我抑制能力，导致失去对危机的机警性，还会令人产生极强的依赖性。</a:t>
            </a:r>
          </a:p>
        </p:txBody>
      </p:sp>
      <p:sp>
        <p:nvSpPr>
          <p:cNvPr id="39938"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088F2A9F-D724-45DC-8749-2189DD20AC1F}" type="slidenum">
              <a:rPr lang="en-US" altLang="zh-CN"/>
              <a:pPr fontAlgn="base">
                <a:spcBef>
                  <a:spcPct val="0"/>
                </a:spcBef>
                <a:spcAft>
                  <a:spcPct val="0"/>
                </a:spcAft>
                <a:defRPr/>
              </a:pPr>
              <a:t>22</a:t>
            </a:fld>
            <a:endParaRPr lang="en-US" altLang="zh-CN"/>
          </a:p>
        </p:txBody>
      </p:sp>
      <p:sp>
        <p:nvSpPr>
          <p:cNvPr id="39939" name="标题 1"/>
          <p:cNvSpPr>
            <a:spLocks noGrp="1"/>
          </p:cNvSpPr>
          <p:nvPr>
            <p:ph type="title"/>
          </p:nvPr>
        </p:nvSpPr>
        <p:spPr/>
        <p:txBody>
          <a:bodyPr/>
          <a:lstStyle/>
          <a:p>
            <a:pPr eaLnBrk="1" hangingPunct="1"/>
            <a:r>
              <a:rPr lang="zh-CN" altLang="en-US" b="1" smtClean="0"/>
              <a:t>麻   古</a:t>
            </a:r>
          </a:p>
        </p:txBody>
      </p:sp>
      <p:pic>
        <p:nvPicPr>
          <p:cNvPr id="6" name="内容占位符 8" descr="u=413514568,3138705329&amp;fm=21&amp;gp=0.jpg"/>
          <p:cNvPicPr>
            <a:picLocks noChangeAspect="1"/>
          </p:cNvPicPr>
          <p:nvPr/>
        </p:nvPicPr>
        <p:blipFill>
          <a:blip r:embed="rId2" cstate="print"/>
          <a:srcRect/>
          <a:stretch>
            <a:fillRect/>
          </a:stretch>
        </p:blipFill>
        <p:spPr bwMode="auto">
          <a:xfrm>
            <a:off x="250825" y="1268413"/>
            <a:ext cx="8713788" cy="48260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内容占位符 2"/>
          <p:cNvSpPr>
            <a:spLocks noGrp="1"/>
          </p:cNvSpPr>
          <p:nvPr>
            <p:ph idx="1"/>
          </p:nvPr>
        </p:nvSpPr>
        <p:spPr>
          <a:xfrm>
            <a:off x="539750" y="1700213"/>
            <a:ext cx="8064500" cy="3451225"/>
          </a:xfrm>
        </p:spPr>
        <p:txBody>
          <a:bodyPr/>
          <a:lstStyle/>
          <a:p>
            <a:pPr eaLnBrk="1" hangingPunct="1"/>
            <a:r>
              <a:rPr lang="en-US" altLang="zh-CN" smtClean="0"/>
              <a:t>3</a:t>
            </a:r>
            <a:r>
              <a:rPr lang="zh-CN" altLang="en-US" smtClean="0"/>
              <a:t>、摇头丸</a:t>
            </a:r>
            <a:endParaRPr lang="en-US" altLang="zh-CN" smtClean="0"/>
          </a:p>
          <a:p>
            <a:pPr eaLnBrk="1" hangingPunct="1"/>
            <a:r>
              <a:rPr lang="zh-CN" altLang="en-US" smtClean="0"/>
              <a:t>摇头丸是冰毒的衍生物，具有兴奋和致幻双重作用，滥用后可出现长时间随音乐剧烈摆动头部的现象，故称为摇头丸。外观多呈片剂，五颜六色。服用后会产生中枢神经强烈兴奋，出现摇头和妄动，在幻觉作用下常常引发集体淫乱、自残与攻击行为，并可诱发精神分裂症及急性心脑疾病，精神依赖性强。</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（三）合成毒品（第二代毒品）</a:t>
            </a:r>
            <a:br>
              <a:rPr lang="zh-CN" altLang="en-US" dirty="0"/>
            </a:br>
            <a:r>
              <a:rPr lang="zh-CN" altLang="en-US" dirty="0"/>
              <a:t>摇头丸</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内容占位符 2"/>
          <p:cNvSpPr>
            <a:spLocks noGrp="1"/>
          </p:cNvSpPr>
          <p:nvPr>
            <p:ph idx="1"/>
          </p:nvPr>
        </p:nvSpPr>
        <p:spPr/>
        <p:txBody>
          <a:bodyPr/>
          <a:lstStyle/>
          <a:p>
            <a:pPr eaLnBrk="1" hangingPunct="1"/>
            <a:r>
              <a:rPr lang="zh-CN" altLang="en-US" smtClean="0"/>
              <a:t>摇头丸（</a:t>
            </a:r>
            <a:r>
              <a:rPr lang="en-US" altLang="zh-CN" smtClean="0"/>
              <a:t>MDMA</a:t>
            </a:r>
            <a:r>
              <a:rPr lang="zh-CN" altLang="en-US" smtClean="0"/>
              <a:t>）是冰毒的衍生物，以</a:t>
            </a:r>
            <a:r>
              <a:rPr lang="en-US" altLang="zh-CN" smtClean="0"/>
              <a:t>MDMA</a:t>
            </a:r>
            <a:r>
              <a:rPr lang="zh-CN" altLang="en-US" smtClean="0"/>
              <a:t>等苯丙胺类兴奋剂为主要成分，具有兴奋和致幻双重作用，滥用后可出现长时间随音乐剧烈摆动头部的现象，故称为摇头丸。外观多呈片剂，五颜六色。服用后会产生中枢神经强烈兴奋，出现摇头和妄动，在幻觉作用下常常引发集体淫乱、自残与攻击行为，并可诱发精神分裂症及急性心脑疾病，精神依赖性强。</a:t>
            </a:r>
          </a:p>
        </p:txBody>
      </p:sp>
      <p:sp>
        <p:nvSpPr>
          <p:cNvPr id="41986"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F42B8391-1254-4B9C-924B-1F87B66BD7A5}" type="slidenum">
              <a:rPr lang="en-US" altLang="zh-CN"/>
              <a:pPr fontAlgn="base">
                <a:spcBef>
                  <a:spcPct val="0"/>
                </a:spcBef>
                <a:spcAft>
                  <a:spcPct val="0"/>
                </a:spcAft>
                <a:defRPr/>
              </a:pPr>
              <a:t>24</a:t>
            </a:fld>
            <a:endParaRPr lang="en-US" altLang="zh-CN"/>
          </a:p>
        </p:txBody>
      </p:sp>
      <p:sp>
        <p:nvSpPr>
          <p:cNvPr id="41987" name="标题 1"/>
          <p:cNvSpPr>
            <a:spLocks noGrp="1"/>
          </p:cNvSpPr>
          <p:nvPr>
            <p:ph type="title"/>
          </p:nvPr>
        </p:nvSpPr>
        <p:spPr/>
        <p:txBody>
          <a:bodyPr/>
          <a:lstStyle/>
          <a:p>
            <a:pPr eaLnBrk="1" hangingPunct="1"/>
            <a:r>
              <a:rPr lang="zh-CN" altLang="en-US" b="1" smtClean="0"/>
              <a:t>摇头丸</a:t>
            </a:r>
          </a:p>
        </p:txBody>
      </p:sp>
      <p:pic>
        <p:nvPicPr>
          <p:cNvPr id="6" name="图片 7" descr="200991194927694.jpg"/>
          <p:cNvPicPr>
            <a:picLocks noChangeAspect="1"/>
          </p:cNvPicPr>
          <p:nvPr/>
        </p:nvPicPr>
        <p:blipFill>
          <a:blip r:embed="rId2" cstate="print"/>
          <a:srcRect/>
          <a:stretch>
            <a:fillRect/>
          </a:stretch>
        </p:blipFill>
        <p:spPr bwMode="auto">
          <a:xfrm>
            <a:off x="739775" y="1341438"/>
            <a:ext cx="8059738" cy="51117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内容占位符 2"/>
          <p:cNvSpPr>
            <a:spLocks noGrp="1"/>
          </p:cNvSpPr>
          <p:nvPr>
            <p:ph idx="1"/>
          </p:nvPr>
        </p:nvSpPr>
        <p:spPr>
          <a:xfrm>
            <a:off x="539750" y="1700213"/>
            <a:ext cx="7993063" cy="3673475"/>
          </a:xfrm>
        </p:spPr>
        <p:txBody>
          <a:bodyPr/>
          <a:lstStyle/>
          <a:p>
            <a:pPr eaLnBrk="1" hangingPunct="1"/>
            <a:r>
              <a:rPr lang="en-US" altLang="zh-CN" sz="2800" b="1" dirty="0" smtClean="0"/>
              <a:t>4</a:t>
            </a:r>
            <a:r>
              <a:rPr lang="zh-CN" altLang="en-US" sz="2800" b="1" dirty="0" smtClean="0"/>
              <a:t>、</a:t>
            </a:r>
            <a:r>
              <a:rPr lang="en-US" altLang="zh-CN" sz="2800" b="1" dirty="0" smtClean="0"/>
              <a:t>K</a:t>
            </a:r>
            <a:r>
              <a:rPr lang="zh-CN" altLang="en-US" sz="2800" b="1" dirty="0" smtClean="0"/>
              <a:t>粉</a:t>
            </a:r>
            <a:endParaRPr lang="en-US" altLang="zh-CN" sz="2800" b="1" dirty="0" smtClean="0"/>
          </a:p>
          <a:p>
            <a:pPr eaLnBrk="1" hangingPunct="1"/>
            <a:r>
              <a:rPr lang="en-US" altLang="zh-CN" sz="2800" b="1" dirty="0" smtClean="0"/>
              <a:t>K</a:t>
            </a:r>
            <a:r>
              <a:rPr lang="zh-CN" altLang="en-US" sz="2800" b="1" dirty="0" smtClean="0"/>
              <a:t>粉即“氯胺酮”，静脉全麻药，有时也可用作兽用麻醉药。白色结晶粉末，无臭，易溶于水，通常在娱乐场所滥用。服用后遇快节奏音乐便会强烈扭动，会导致神经中毒反应、精神分裂症状，出现幻听、幻觉、幻视等，对记忆和思维能力造成严重的损害。此外，易让人产生性冲动，所以又称为“迷奸粉”或“强奸粉”。</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（三）合成毒品（第二代毒品）</a:t>
            </a:r>
            <a:br>
              <a:rPr lang="zh-CN" altLang="en-US" dirty="0"/>
            </a:br>
            <a:r>
              <a:rPr lang="en-US" altLang="zh-CN" dirty="0" smtClean="0"/>
              <a:t>K</a:t>
            </a:r>
            <a:r>
              <a:rPr lang="zh-CN" altLang="en-US" dirty="0"/>
              <a:t>粉</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内容占位符 2"/>
          <p:cNvSpPr>
            <a:spLocks noGrp="1"/>
          </p:cNvSpPr>
          <p:nvPr>
            <p:ph idx="1"/>
          </p:nvPr>
        </p:nvSpPr>
        <p:spPr/>
        <p:txBody>
          <a:bodyPr/>
          <a:lstStyle/>
          <a:p>
            <a:pPr eaLnBrk="1" hangingPunct="1"/>
            <a:r>
              <a:rPr lang="en-US" altLang="zh-CN" smtClean="0"/>
              <a:t>K</a:t>
            </a:r>
            <a:r>
              <a:rPr lang="zh-CN" altLang="en-US" smtClean="0"/>
              <a:t>粉（</a:t>
            </a:r>
            <a:r>
              <a:rPr lang="en-US" altLang="zh-CN" smtClean="0"/>
              <a:t>ketamine</a:t>
            </a:r>
            <a:r>
              <a:rPr lang="zh-CN" altLang="en-US" smtClean="0"/>
              <a:t>）即“氯胺酮”，静脉全麻药，有时也可用作兽用麻醉药。白色结晶粉末，无臭，易溶于水，通常在娱乐场所滥用。服用后遇快节奏音乐便会强烈扭动，会导致神经中毒反应、精神分裂症状，出现幻听、幻觉、幻视等，对记忆和思维能力造成严重的损害。此外，易让人产生性冲动，所以又称为“迷奸粉”或“强奸粉”。</a:t>
            </a:r>
          </a:p>
        </p:txBody>
      </p:sp>
      <p:sp>
        <p:nvSpPr>
          <p:cNvPr id="44034"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A2C1C921-A183-49FE-9593-1036F491097A}" type="slidenum">
              <a:rPr lang="en-US" altLang="zh-CN"/>
              <a:pPr fontAlgn="base">
                <a:spcBef>
                  <a:spcPct val="0"/>
                </a:spcBef>
                <a:spcAft>
                  <a:spcPct val="0"/>
                </a:spcAft>
                <a:defRPr/>
              </a:pPr>
              <a:t>26</a:t>
            </a:fld>
            <a:endParaRPr lang="en-US" altLang="zh-CN"/>
          </a:p>
        </p:txBody>
      </p:sp>
      <p:sp>
        <p:nvSpPr>
          <p:cNvPr id="44035" name="标题 1"/>
          <p:cNvSpPr>
            <a:spLocks noGrp="1"/>
          </p:cNvSpPr>
          <p:nvPr>
            <p:ph type="title"/>
          </p:nvPr>
        </p:nvSpPr>
        <p:spPr/>
        <p:txBody>
          <a:bodyPr/>
          <a:lstStyle/>
          <a:p>
            <a:pPr eaLnBrk="1" hangingPunct="1"/>
            <a:r>
              <a:rPr lang="en-US" altLang="zh-CN" sz="5400" b="1" smtClean="0"/>
              <a:t>K</a:t>
            </a:r>
            <a:r>
              <a:rPr lang="zh-CN" altLang="en-US" sz="5400" b="1" smtClean="0"/>
              <a:t>粉</a:t>
            </a:r>
          </a:p>
        </p:txBody>
      </p:sp>
      <p:pic>
        <p:nvPicPr>
          <p:cNvPr id="6" name="图片 6" descr="00188b8c195213601f2211.jpg"/>
          <p:cNvPicPr>
            <a:picLocks noChangeAspect="1"/>
          </p:cNvPicPr>
          <p:nvPr/>
        </p:nvPicPr>
        <p:blipFill>
          <a:blip r:embed="rId2" cstate="print"/>
          <a:srcRect/>
          <a:stretch>
            <a:fillRect/>
          </a:stretch>
        </p:blipFill>
        <p:spPr bwMode="auto">
          <a:xfrm>
            <a:off x="830263" y="1196975"/>
            <a:ext cx="8062912" cy="51117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内容占位符 6"/>
          <p:cNvSpPr>
            <a:spLocks noGrp="1"/>
          </p:cNvSpPr>
          <p:nvPr>
            <p:ph idx="1"/>
          </p:nvPr>
        </p:nvSpPr>
        <p:spPr/>
        <p:txBody>
          <a:bodyPr/>
          <a:lstStyle/>
          <a:p>
            <a:pPr eaLnBrk="1" hangingPunct="1"/>
            <a:r>
              <a:rPr lang="zh-CN" altLang="en-US" smtClean="0"/>
              <a:t>咖啡因是化学合成或从茶叶、咖啡果中提炼出来的一种生物碱。大剂量长期使用会对人体造成损害，引起惊厥、心律失常，并可加重或诱发消化性肠道溃疡，甚至导致吸食者下一代智能低下、肢体畸形，同时具有成瘾性，停用会出现戒断症状。</a:t>
            </a:r>
            <a:endParaRPr lang="en-US" altLang="zh-CN" smtClean="0"/>
          </a:p>
          <a:p>
            <a:pPr eaLnBrk="1" hangingPunct="1"/>
            <a:r>
              <a:rPr lang="zh-CN" altLang="en-US" smtClean="0"/>
              <a:t>我们平时喝的咖啡、茶叶中均含有一定数量的咖啡因，一般每天摄入咖啡因总量在５０～２００毫克以内，不会出现不良反映。</a:t>
            </a:r>
          </a:p>
          <a:p>
            <a:pPr eaLnBrk="1" hangingPunct="1"/>
            <a:endParaRPr lang="zh-CN" altLang="en-US" smtClean="0"/>
          </a:p>
        </p:txBody>
      </p:sp>
      <p:sp>
        <p:nvSpPr>
          <p:cNvPr id="45058" name="灯片编号占位符 4"/>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4562ADD5-5360-40A1-B51C-FD45AA24356D}" type="slidenum">
              <a:rPr lang="en-US" altLang="zh-CN"/>
              <a:pPr fontAlgn="base">
                <a:spcBef>
                  <a:spcPct val="0"/>
                </a:spcBef>
                <a:spcAft>
                  <a:spcPct val="0"/>
                </a:spcAft>
                <a:defRPr/>
              </a:pPr>
              <a:t>27</a:t>
            </a:fld>
            <a:endParaRPr lang="en-US" altLang="zh-CN"/>
          </a:p>
        </p:txBody>
      </p:sp>
      <p:sp>
        <p:nvSpPr>
          <p:cNvPr id="45059" name="标题 5"/>
          <p:cNvSpPr>
            <a:spLocks noGrp="1"/>
          </p:cNvSpPr>
          <p:nvPr>
            <p:ph type="title"/>
          </p:nvPr>
        </p:nvSpPr>
        <p:spPr/>
        <p:txBody>
          <a:bodyPr/>
          <a:lstStyle/>
          <a:p>
            <a:pPr eaLnBrk="1" hangingPunct="1"/>
            <a:r>
              <a:rPr lang="zh-CN" altLang="en-US" b="1" dirty="0" smtClean="0"/>
              <a:t>咖啡因</a:t>
            </a:r>
          </a:p>
        </p:txBody>
      </p:sp>
      <p:pic>
        <p:nvPicPr>
          <p:cNvPr id="6" name="内容占位符 6" descr="u=2264845699,3101018553&amp;fm=0&amp;gp=0.jpg"/>
          <p:cNvPicPr>
            <a:picLocks noChangeAspect="1"/>
          </p:cNvPicPr>
          <p:nvPr/>
        </p:nvPicPr>
        <p:blipFill>
          <a:blip r:embed="rId2" cstate="print"/>
          <a:srcRect/>
          <a:stretch>
            <a:fillRect/>
          </a:stretch>
        </p:blipFill>
        <p:spPr bwMode="auto">
          <a:xfrm>
            <a:off x="539750" y="1341438"/>
            <a:ext cx="8496300" cy="53990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内容占位符 6"/>
          <p:cNvSpPr>
            <a:spLocks noGrp="1"/>
          </p:cNvSpPr>
          <p:nvPr>
            <p:ph idx="1"/>
          </p:nvPr>
        </p:nvSpPr>
        <p:spPr/>
        <p:txBody>
          <a:bodyPr/>
          <a:lstStyle/>
          <a:p>
            <a:pPr eaLnBrk="1" hangingPunct="1"/>
            <a:r>
              <a:rPr lang="en-US" altLang="zh-CN" smtClean="0"/>
              <a:t>LSD</a:t>
            </a:r>
            <a:r>
              <a:rPr lang="zh-CN" altLang="en-US" smtClean="0"/>
              <a:t>是已知药力最强的迷幻剂，极易为人体所吸收。吸毒者服用该药</a:t>
            </a:r>
            <a:r>
              <a:rPr lang="en-US" altLang="zh-CN" smtClean="0"/>
              <a:t>30--60</a:t>
            </a:r>
            <a:r>
              <a:rPr lang="zh-CN" altLang="en-US" smtClean="0"/>
              <a:t>分钟后就出现心跳加速，血压升高，瞳孔放大等反应，</a:t>
            </a:r>
            <a:r>
              <a:rPr lang="en-US" altLang="zh-CN" smtClean="0"/>
              <a:t>2—3</a:t>
            </a:r>
            <a:r>
              <a:rPr lang="zh-CN" altLang="en-US" smtClean="0"/>
              <a:t>小时左右产生幻视、幻听和幻觉，对周围的声音、颜色、气味及其它事物的敏感性畸型增大，对事物的判断力和对自己的控制力下降或消失。此时，在生理上常伴有眩晕、头痛及恶心呕吐等症状。 　　</a:t>
            </a:r>
          </a:p>
          <a:p>
            <a:pPr eaLnBrk="1" hangingPunct="1"/>
            <a:endParaRPr lang="zh-CN" altLang="en-US" smtClean="0"/>
          </a:p>
        </p:txBody>
      </p:sp>
      <p:sp>
        <p:nvSpPr>
          <p:cNvPr id="46082" name="灯片编号占位符 4"/>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7E9B6761-7996-459B-95F8-46F34BBF4893}" type="slidenum">
              <a:rPr lang="en-US" altLang="zh-CN"/>
              <a:pPr fontAlgn="base">
                <a:spcBef>
                  <a:spcPct val="0"/>
                </a:spcBef>
                <a:spcAft>
                  <a:spcPct val="0"/>
                </a:spcAft>
                <a:defRPr/>
              </a:pPr>
              <a:t>28</a:t>
            </a:fld>
            <a:endParaRPr lang="en-US" altLang="zh-CN"/>
          </a:p>
        </p:txBody>
      </p:sp>
      <p:sp>
        <p:nvSpPr>
          <p:cNvPr id="46083" name="标题 5"/>
          <p:cNvSpPr>
            <a:spLocks noGrp="1"/>
          </p:cNvSpPr>
          <p:nvPr>
            <p:ph type="title"/>
          </p:nvPr>
        </p:nvSpPr>
        <p:spPr>
          <a:xfrm>
            <a:off x="683568" y="0"/>
            <a:ext cx="8229600" cy="1252537"/>
          </a:xfrm>
        </p:spPr>
        <p:txBody>
          <a:bodyPr/>
          <a:lstStyle/>
          <a:p>
            <a:pPr eaLnBrk="1" hangingPunct="1"/>
            <a:r>
              <a:rPr lang="zh-CN" altLang="en-US" b="1" dirty="0" smtClean="0"/>
              <a:t>麦角乙二胺</a:t>
            </a:r>
          </a:p>
        </p:txBody>
      </p:sp>
      <p:pic>
        <p:nvPicPr>
          <p:cNvPr id="6" name="图片 8" descr="捕获15.PNG"/>
          <p:cNvPicPr>
            <a:picLocks noChangeAspect="1"/>
          </p:cNvPicPr>
          <p:nvPr/>
        </p:nvPicPr>
        <p:blipFill>
          <a:blip r:embed="rId2" cstate="print"/>
          <a:srcRect/>
          <a:stretch>
            <a:fillRect/>
          </a:stretch>
        </p:blipFill>
        <p:spPr bwMode="auto">
          <a:xfrm>
            <a:off x="684213" y="1196975"/>
            <a:ext cx="8351837" cy="49688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7" name="内容占位符 6"/>
          <p:cNvSpPr>
            <a:spLocks noGrp="1"/>
          </p:cNvSpPr>
          <p:nvPr>
            <p:ph idx="1"/>
          </p:nvPr>
        </p:nvSpPr>
        <p:spPr/>
        <p:txBody>
          <a:bodyPr rtlCol="0">
            <a:normAutofit fontScale="92500" lnSpcReduction="20000"/>
          </a:bodyPr>
          <a:lstStyle/>
          <a:p>
            <a:pPr marL="274320" indent="-274320" eaLnBrk="1" fontAlgn="auto" hangingPunct="1">
              <a:spcAft>
                <a:spcPts val="0"/>
              </a:spcAft>
              <a:defRPr/>
            </a:pPr>
            <a:r>
              <a:rPr lang="zh-CN" altLang="en-US" sz="2800" smtClean="0"/>
              <a:t>安眠酮名称：又称海米那，眠可欣，甲苯喹唑酮。临床上适用于各种类型的失眠症，该药久用可成瘾。安眠酮通过酒精增强作用，具有一种谵妄性的能力，作为引起幻觉的代用药。小剂量服用安眠酮使服用者从消沉状态进入极端神经质和兴奋状态。长期使用安眠酮，会形成依赖性，造成毒物癖。大剂量服用安眠酮会引起中毒、其中毒症状为：头晕，颜面潮红，胸闷、恶心、烦躁不安、四肢麻木，谵语，昏迷，最后呼吸衰竭死亡。安眠酮最小致死量为</a:t>
            </a:r>
            <a:r>
              <a:rPr lang="en-US" altLang="zh-CN" sz="2800" smtClean="0"/>
              <a:t>2-10</a:t>
            </a:r>
            <a:r>
              <a:rPr lang="zh-CN" altLang="en-US" sz="2800" smtClean="0"/>
              <a:t>克。</a:t>
            </a:r>
          </a:p>
        </p:txBody>
      </p:sp>
      <p:sp>
        <p:nvSpPr>
          <p:cNvPr id="47106" name="标题 5"/>
          <p:cNvSpPr>
            <a:spLocks noGrp="1"/>
          </p:cNvSpPr>
          <p:nvPr>
            <p:ph type="title"/>
          </p:nvPr>
        </p:nvSpPr>
        <p:spPr>
          <a:xfrm>
            <a:off x="539552" y="116632"/>
            <a:ext cx="8229600" cy="1252537"/>
          </a:xfrm>
        </p:spPr>
        <p:txBody>
          <a:bodyPr/>
          <a:lstStyle/>
          <a:p>
            <a:pPr eaLnBrk="1" hangingPunct="1"/>
            <a:r>
              <a:rPr lang="zh-CN" altLang="en-US" b="1" dirty="0" smtClean="0"/>
              <a:t>安眠酮</a:t>
            </a:r>
          </a:p>
        </p:txBody>
      </p:sp>
      <p:pic>
        <p:nvPicPr>
          <p:cNvPr id="6" name="图片 8" descr="20120517161019979.jpg"/>
          <p:cNvPicPr>
            <a:picLocks noChangeAspect="1"/>
          </p:cNvPicPr>
          <p:nvPr/>
        </p:nvPicPr>
        <p:blipFill>
          <a:blip r:embed="rId2" cstate="print"/>
          <a:srcRect/>
          <a:stretch>
            <a:fillRect/>
          </a:stretch>
        </p:blipFill>
        <p:spPr bwMode="auto">
          <a:xfrm>
            <a:off x="684213" y="1196975"/>
            <a:ext cx="8351837" cy="49688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6" name="内容占位符 2"/>
          <p:cNvSpPr>
            <a:spLocks noGrp="1"/>
          </p:cNvSpPr>
          <p:nvPr>
            <p:ph idx="1"/>
          </p:nvPr>
        </p:nvSpPr>
        <p:spPr>
          <a:xfrm>
            <a:off x="611560" y="764704"/>
            <a:ext cx="7992888" cy="5256584"/>
          </a:xfrm>
        </p:spPr>
        <p:txBody>
          <a:bodyPr rtlCol="0">
            <a:normAutofit/>
          </a:bodyPr>
          <a:lstStyle/>
          <a:p>
            <a:pPr marL="274320" indent="-274320" eaLnBrk="1" fontAlgn="auto" hangingPunct="1">
              <a:spcAft>
                <a:spcPts val="0"/>
              </a:spcAft>
              <a:buNone/>
              <a:defRPr/>
            </a:pPr>
            <a:r>
              <a:rPr lang="zh-CN" altLang="en-US" sz="3600" b="1" dirty="0" smtClean="0">
                <a:solidFill>
                  <a:srgbClr val="A50021"/>
                </a:solidFill>
                <a:effectLst>
                  <a:outerShdw blurRad="38100" dist="38100" dir="2700000" algn="tl">
                    <a:srgbClr val="000000">
                      <a:alpha val="43137"/>
                    </a:srgbClr>
                  </a:outerShdw>
                </a:effectLst>
                <a:latin typeface="黑体" pitchFamily="49" charset="-122"/>
                <a:ea typeface="黑体" pitchFamily="49" charset="-122"/>
              </a:rPr>
              <a:t>一、导入：</a:t>
            </a:r>
            <a:endParaRPr lang="en-US" altLang="zh-CN" sz="3600" b="1" dirty="0" smtClean="0">
              <a:solidFill>
                <a:srgbClr val="A50021"/>
              </a:solidFill>
              <a:effectLst>
                <a:outerShdw blurRad="38100" dist="38100" dir="2700000" algn="tl">
                  <a:srgbClr val="000000">
                    <a:alpha val="43137"/>
                  </a:srgbClr>
                </a:outerShdw>
              </a:effectLst>
              <a:latin typeface="黑体" pitchFamily="49" charset="-122"/>
              <a:ea typeface="黑体" pitchFamily="49" charset="-122"/>
            </a:endParaRPr>
          </a:p>
          <a:p>
            <a:pPr marL="274320" indent="-274320" eaLnBrk="1" fontAlgn="auto" hangingPunct="1">
              <a:spcAft>
                <a:spcPts val="0"/>
              </a:spcAft>
              <a:buFont typeface="Arial" panose="020B0604020202020204" pitchFamily="34" charset="0"/>
              <a:buNone/>
              <a:defRPr/>
            </a:pPr>
            <a:r>
              <a:rPr lang="zh-CN" altLang="en-US" sz="2800" b="1" dirty="0" smtClean="0">
                <a:solidFill>
                  <a:srgbClr val="A50021"/>
                </a:solidFill>
                <a:effectLst>
                  <a:outerShdw blurRad="38100" dist="38100" dir="2700000" algn="tl">
                    <a:srgbClr val="000000">
                      <a:alpha val="43137"/>
                    </a:srgbClr>
                  </a:outerShdw>
                </a:effectLst>
                <a:latin typeface="黑体" pitchFamily="49" charset="-122"/>
                <a:ea typeface="黑体" pitchFamily="49" charset="-122"/>
              </a:rPr>
              <a:t>     “</a:t>
            </a:r>
            <a:r>
              <a:rPr lang="zh-CN" altLang="en-US" sz="2800" b="1" dirty="0">
                <a:solidFill>
                  <a:srgbClr val="A50021"/>
                </a:solidFill>
                <a:effectLst>
                  <a:outerShdw blurRad="38100" dist="38100" dir="2700000" algn="tl">
                    <a:srgbClr val="000000">
                      <a:alpha val="43137"/>
                    </a:srgbClr>
                  </a:outerShdw>
                </a:effectLst>
                <a:latin typeface="黑体" pitchFamily="49" charset="-122"/>
                <a:ea typeface="黑体" pitchFamily="49" charset="-122"/>
              </a:rPr>
              <a:t>毒品猛于虎”，相信这句话大家听说过了，毒品对人类的危害是十分恶劣的，但是，很多同学对毒品的认识还不够准确，往往认为毒品就是大烟和海洛因，这种认识是不全面的。希望通过今天的学习，使大家能够更加清醒的认识毒品的危害性，从而提高警惕，增强禁毒意识，自觉抵制毒品，积极参与和支持禁毒宣传、预防教育和防范工作，坚持与毒品违法犯罪做斗争。远离毒品，拒绝毒品，健康茁壮地成长，做一个对祖国、对社会和对家庭都有贡献的人。</a:t>
            </a:r>
            <a:endParaRPr lang="en-US" altLang="zh-CN" sz="2800" b="1" dirty="0" smtClean="0">
              <a:solidFill>
                <a:srgbClr val="A50021"/>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15362" name="灯片编号占位符 5"/>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5ED3EF35-DD6B-44A2-8EBC-E59760DDC433}" type="slidenum">
              <a:rPr lang="zh-CN" altLang="en-US"/>
              <a:pPr fontAlgn="base">
                <a:spcBef>
                  <a:spcPct val="0"/>
                </a:spcBef>
                <a:spcAft>
                  <a:spcPct val="0"/>
                </a:spcAft>
                <a:defRPr/>
              </a:pPr>
              <a:t>3</a:t>
            </a:fld>
            <a:endParaRPr lang="zh-CN" alt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62" name="Rectangle 3"/>
          <p:cNvSpPr>
            <a:spLocks noGrp="1" noRot="1" noChangeArrowheads="1"/>
          </p:cNvSpPr>
          <p:nvPr>
            <p:ph idx="1"/>
          </p:nvPr>
        </p:nvSpPr>
        <p:spPr>
          <a:xfrm>
            <a:off x="900113" y="2060575"/>
            <a:ext cx="7407275" cy="3451225"/>
          </a:xfrm>
        </p:spPr>
        <p:txBody>
          <a:bodyPr rtlCol="0">
            <a:normAutofit lnSpcReduction="10000"/>
          </a:bodyPr>
          <a:lstStyle/>
          <a:p>
            <a:pPr marL="274320" indent="-274320" eaLnBrk="1" fontAlgn="auto" hangingPunct="1">
              <a:spcAft>
                <a:spcPts val="0"/>
              </a:spcAft>
              <a:buFont typeface="Arial" panose="020B0604020202020204" pitchFamily="34" charset="0"/>
              <a:buNone/>
              <a:defRPr/>
            </a:pPr>
            <a:r>
              <a:rPr lang="zh-CN" altLang="en-US" sz="4300" b="1" dirty="0" smtClean="0"/>
              <a:t>新精神活性物质</a:t>
            </a:r>
            <a:endParaRPr lang="en-US" altLang="zh-CN" sz="3600" dirty="0" smtClean="0"/>
          </a:p>
          <a:p>
            <a:pPr marL="274320" indent="-274320" eaLnBrk="1" fontAlgn="auto" hangingPunct="1">
              <a:spcAft>
                <a:spcPts val="0"/>
              </a:spcAft>
              <a:defRPr/>
            </a:pPr>
            <a:r>
              <a:rPr lang="zh-CN" altLang="en-US" sz="3600" dirty="0" smtClean="0"/>
              <a:t>概念：</a:t>
            </a:r>
            <a:r>
              <a:rPr lang="zh-CN" altLang="zh-CN" sz="3600" dirty="0" smtClean="0"/>
              <a:t>新精神活性物质是以纯粹形式或配制形式出现的模仿毒品的效果滥用物质，这些物质不受国际毒品公约或本国的管制，但却可能构成对公共健康的威胁。</a:t>
            </a:r>
          </a:p>
        </p:txBody>
      </p:sp>
      <p:sp>
        <p:nvSpPr>
          <p:cNvPr id="48130" name="灯片编号占位符 5"/>
          <p:cNvSpPr>
            <a:spLocks noGrp="1"/>
          </p:cNvSpPr>
          <p:nvPr>
            <p:ph type="sldNum" sz="quarter" idx="12"/>
          </p:nvPr>
        </p:nvSpPr>
        <p:spPr bwMode="auto">
          <a:ln>
            <a:miter lim="800000"/>
          </a:ln>
        </p:spPr>
        <p:txBody>
          <a:bodyPr wrap="square" numCol="1" anchor="t" anchorCtr="0" compatLnSpc="1"/>
          <a:lstStyle/>
          <a:p>
            <a:pPr fontAlgn="base">
              <a:spcBef>
                <a:spcPct val="0"/>
              </a:spcBef>
              <a:spcAft>
                <a:spcPct val="0"/>
              </a:spcAft>
              <a:defRPr/>
            </a:pPr>
            <a:fld id="{80E73502-4479-4AD7-A891-9BAE86D10FC8}" type="slidenum">
              <a:rPr lang="en-US" altLang="zh-CN"/>
              <a:pPr fontAlgn="base">
                <a:spcBef>
                  <a:spcPct val="0"/>
                </a:spcBef>
                <a:spcAft>
                  <a:spcPct val="0"/>
                </a:spcAft>
                <a:defRPr/>
              </a:pPr>
              <a:t>30</a:t>
            </a:fld>
            <a:endParaRPr lang="en-US" altLang="zh-CN"/>
          </a:p>
        </p:txBody>
      </p:sp>
      <p:sp>
        <p:nvSpPr>
          <p:cNvPr id="53251" name="Rectangle 2"/>
          <p:cNvSpPr>
            <a:spLocks noGrp="1" noRot="1" noChangeArrowheads="1"/>
          </p:cNvSpPr>
          <p:nvPr>
            <p:ph type="title"/>
          </p:nvPr>
        </p:nvSpPr>
        <p:spPr/>
        <p:txBody>
          <a:bodyPr rtlCol="0">
            <a:normAutofit fontScale="90000"/>
          </a:bodyPr>
          <a:lstStyle/>
          <a:p>
            <a:pPr eaLnBrk="1" fontAlgn="auto" hangingPunct="1">
              <a:spcAft>
                <a:spcPts val="0"/>
              </a:spcAft>
              <a:defRPr/>
            </a:pPr>
            <a:r>
              <a:rPr lang="zh-CN" altLang="en-US" b="1" dirty="0" smtClean="0"/>
              <a:t>（四）新精神活性物质</a:t>
            </a:r>
            <a:r>
              <a:rPr lang="en-US" altLang="zh-CN" b="1" dirty="0" smtClean="0"/>
              <a:t/>
            </a:r>
            <a:br>
              <a:rPr lang="en-US" altLang="zh-CN" b="1" dirty="0" smtClean="0"/>
            </a:br>
            <a:r>
              <a:rPr lang="zh-CN" altLang="en-US" b="1" dirty="0" smtClean="0"/>
              <a:t>（第三代毒品）</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内容占位符 2"/>
          <p:cNvSpPr>
            <a:spLocks noGrp="1"/>
          </p:cNvSpPr>
          <p:nvPr>
            <p:ph idx="1"/>
          </p:nvPr>
        </p:nvSpPr>
        <p:spPr>
          <a:xfrm>
            <a:off x="827584" y="1844824"/>
            <a:ext cx="7408862" cy="3451225"/>
          </a:xfrm>
        </p:spPr>
        <p:txBody>
          <a:bodyPr/>
          <a:lstStyle/>
          <a:p>
            <a:pPr eaLnBrk="1" hangingPunct="1"/>
            <a:r>
              <a:rPr lang="en-US" altLang="zh-CN" sz="2800" b="1" dirty="0" smtClean="0">
                <a:effectLst>
                  <a:outerShdw blurRad="38100" dist="38100" dir="2700000" algn="tl">
                    <a:srgbClr val="000000">
                      <a:alpha val="43137"/>
                    </a:srgbClr>
                  </a:outerShdw>
                </a:effectLst>
              </a:rPr>
              <a:t>1</a:t>
            </a:r>
            <a:r>
              <a:rPr lang="zh-CN" altLang="en-US" sz="2800" b="1" dirty="0" smtClean="0">
                <a:effectLst>
                  <a:outerShdw blurRad="38100" dist="38100" dir="2700000" algn="tl">
                    <a:srgbClr val="000000">
                      <a:alpha val="43137"/>
                    </a:srgbClr>
                  </a:outerShdw>
                </a:effectLst>
              </a:rPr>
              <a:t>、浴盐</a:t>
            </a:r>
            <a:endParaRPr lang="en-US" altLang="zh-CN" sz="2800" b="1" dirty="0" smtClean="0">
              <a:effectLst>
                <a:outerShdw blurRad="38100" dist="38100" dir="2700000" algn="tl">
                  <a:srgbClr val="000000">
                    <a:alpha val="43137"/>
                  </a:srgbClr>
                </a:outerShdw>
              </a:effectLst>
            </a:endParaRPr>
          </a:p>
          <a:p>
            <a:pPr eaLnBrk="1" hangingPunct="1"/>
            <a:r>
              <a:rPr lang="zh-CN" altLang="en-US" sz="2800" b="1" dirty="0" smtClean="0">
                <a:effectLst>
                  <a:outerShdw blurRad="38100" dist="38100" dir="2700000" algn="tl">
                    <a:srgbClr val="000000">
                      <a:alpha val="43137"/>
                    </a:srgbClr>
                  </a:outerShdw>
                </a:effectLst>
              </a:rPr>
              <a:t>浴盐又称“丧尸浴盐”，是当前在欧美兴起的迷幻药，初时人们以其外形如同海盐，故称之为“浴盐。药剂师解释称，服食后做出类似丧尸咬人行为，因该毒品会增加脑部多巴胺及去甲肾上腺素分泌，从而令人兴奋，同时出现幻觉、妄想。最恐怖是令人产生暴力倾向，产生磨牙反应以致“想撕咬”症状。</a:t>
            </a:r>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（四）新精神活性物质</a:t>
            </a:r>
            <a:br>
              <a:rPr lang="zh-CN" altLang="en-US" dirty="0"/>
            </a:br>
            <a:r>
              <a:rPr lang="zh-CN" altLang="en-US" dirty="0"/>
              <a:t>（第三代毒品</a:t>
            </a:r>
            <a:r>
              <a:rPr lang="zh-CN" altLang="en-US" dirty="0" smtClean="0"/>
              <a:t>）</a:t>
            </a:r>
            <a:r>
              <a:rPr lang="en-US" altLang="zh-CN" dirty="0" smtClean="0"/>
              <a:t>—</a:t>
            </a:r>
            <a:r>
              <a:rPr lang="zh-CN" altLang="en-US" dirty="0" smtClean="0"/>
              <a:t>浴</a:t>
            </a:r>
            <a:r>
              <a:rPr lang="zh-CN" altLang="en-US" dirty="0"/>
              <a:t>盐</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内容占位符 2"/>
          <p:cNvSpPr>
            <a:spLocks noGrp="1"/>
          </p:cNvSpPr>
          <p:nvPr>
            <p:ph idx="1"/>
          </p:nvPr>
        </p:nvSpPr>
        <p:spPr>
          <a:xfrm>
            <a:off x="466725" y="1557338"/>
            <a:ext cx="8229600" cy="4525962"/>
          </a:xfrm>
        </p:spPr>
        <p:txBody>
          <a:bodyPr/>
          <a:lstStyle/>
          <a:p>
            <a:pPr eaLnBrk="1" hangingPunct="1">
              <a:buFont typeface="Arial" panose="020B0604020202020204" pitchFamily="34" charset="0"/>
              <a:buNone/>
            </a:pPr>
            <a:r>
              <a:rPr lang="zh-CN" altLang="en-US" sz="2800" smtClean="0"/>
              <a:t>“丧尸浴盐”毒品的化学名称为亚甲基二氧吡咯</a:t>
            </a:r>
            <a:r>
              <a:rPr lang="en-US" altLang="zh-CN" sz="2800" smtClean="0"/>
              <a:t>[bǐ gē]</a:t>
            </a:r>
            <a:r>
              <a:rPr lang="zh-CN" altLang="en-US" sz="2800" smtClean="0"/>
              <a:t>戊酮</a:t>
            </a:r>
            <a:r>
              <a:rPr lang="en-US" altLang="zh-CN" sz="2800" smtClean="0"/>
              <a:t>(Methylenedioxypyrovalerone)</a:t>
            </a:r>
            <a:r>
              <a:rPr lang="zh-CN" altLang="en-US" sz="2800" smtClean="0"/>
              <a:t>，简称</a:t>
            </a:r>
            <a:r>
              <a:rPr lang="en-US" altLang="zh-CN" sz="2800" smtClean="0"/>
              <a:t>MDPV</a:t>
            </a:r>
            <a:r>
              <a:rPr lang="zh-CN" altLang="en-US" sz="2800" smtClean="0"/>
              <a:t>，</a:t>
            </a:r>
            <a:r>
              <a:rPr lang="en-US" altLang="zh-CN" sz="2800" smtClean="0"/>
              <a:t>MDPV</a:t>
            </a:r>
            <a:r>
              <a:rPr lang="zh-CN" altLang="en-US" sz="2800" smtClean="0"/>
              <a:t>是当前在欧美兴起的迷幻药，初时人们以其外形如同海盐，故称之为“浴盐。药剂师解释称，服食</a:t>
            </a:r>
            <a:r>
              <a:rPr lang="en-US" altLang="zh-CN" sz="2800" smtClean="0"/>
              <a:t>MDPV</a:t>
            </a:r>
            <a:r>
              <a:rPr lang="zh-CN" altLang="en-US" sz="2800" smtClean="0"/>
              <a:t>后做出类似丧尸咬人行为，因</a:t>
            </a:r>
            <a:r>
              <a:rPr lang="en-US" altLang="zh-CN" sz="2800" smtClean="0"/>
              <a:t>MDPV</a:t>
            </a:r>
            <a:r>
              <a:rPr lang="zh-CN" altLang="en-US" sz="2800" smtClean="0"/>
              <a:t>会增加脑部多巴胺及去甲肾上腺素分泌，从而令人兴奋，同时出现幻觉、妄想，还变得孔武有力，最恐怖是令人产生暴力倾向，产生磨牙反应以致“想撕咬”症状。</a:t>
            </a:r>
            <a:r>
              <a:rPr lang="zh-CN" altLang="en-US" smtClean="0"/>
              <a:t/>
            </a:r>
            <a:br>
              <a:rPr lang="zh-CN" altLang="en-US" smtClean="0"/>
            </a:br>
            <a:r>
              <a:rPr lang="zh-CN" altLang="en-US" smtClean="0"/>
              <a:t>　</a:t>
            </a:r>
          </a:p>
        </p:txBody>
      </p:sp>
      <p:sp>
        <p:nvSpPr>
          <p:cNvPr id="50178" name="标题 1"/>
          <p:cNvSpPr>
            <a:spLocks noGrp="1"/>
          </p:cNvSpPr>
          <p:nvPr>
            <p:ph type="title"/>
          </p:nvPr>
        </p:nvSpPr>
        <p:spPr/>
        <p:txBody>
          <a:bodyPr/>
          <a:lstStyle/>
          <a:p>
            <a:pPr eaLnBrk="1" hangingPunct="1"/>
            <a:r>
              <a:rPr lang="zh-CN" altLang="en-US" b="1" smtClean="0"/>
              <a:t>浴    盐</a:t>
            </a:r>
          </a:p>
        </p:txBody>
      </p:sp>
      <p:pic>
        <p:nvPicPr>
          <p:cNvPr id="5" name="图片 6" descr="u=2454013478,21319126&amp;fm=21&amp;gp=0.jpg"/>
          <p:cNvPicPr>
            <a:picLocks noChangeAspect="1"/>
          </p:cNvPicPr>
          <p:nvPr/>
        </p:nvPicPr>
        <p:blipFill>
          <a:blip r:embed="rId2" cstate="print"/>
          <a:srcRect/>
          <a:stretch>
            <a:fillRect/>
          </a:stretch>
        </p:blipFill>
        <p:spPr bwMode="auto">
          <a:xfrm>
            <a:off x="539750" y="1196975"/>
            <a:ext cx="8424863" cy="52562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5"/>
                                        </p:tgtEl>
                                        <p:attrNameLst>
                                          <p:attrName>ppt_x</p:attrName>
                                        </p:attrNameLst>
                                      </p:cBhvr>
                                      <p:tavLst>
                                        <p:tav tm="0">
                                          <p:val>
                                            <p:strVal val="ppt_x"/>
                                          </p:val>
                                        </p:tav>
                                        <p:tav tm="100000">
                                          <p:val>
                                            <p:strVal val="ppt_x"/>
                                          </p:val>
                                        </p:tav>
                                      </p:tavLst>
                                    </p:anim>
                                    <p:anim calcmode="lin" valueType="num">
                                      <p:cBhvr additive="base">
                                        <p:cTn id="15" dur="500"/>
                                        <p:tgtEl>
                                          <p:spTgt spid="5"/>
                                        </p:tgtEl>
                                        <p:attrNameLst>
                                          <p:attrName>ppt_y</p:attrName>
                                        </p:attrNameLst>
                                      </p:cBhvr>
                                      <p:tavLst>
                                        <p:tav tm="0">
                                          <p:val>
                                            <p:strVal val="ppt_y"/>
                                          </p:val>
                                        </p:tav>
                                        <p:tav tm="100000">
                                          <p:val>
                                            <p:strVal val="1+ppt_h/2"/>
                                          </p:val>
                                        </p:tav>
                                      </p:tavLst>
                                    </p:anim>
                                    <p:set>
                                      <p:cBhvr>
                                        <p:cTn id="1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27088" y="1916113"/>
            <a:ext cx="7408862" cy="3451225"/>
          </a:xfrm>
        </p:spPr>
        <p:txBody>
          <a:bodyPr rtlCol="0">
            <a:normAutofit fontScale="92500"/>
          </a:bodyPr>
          <a:lstStyle/>
          <a:p>
            <a:pPr marL="274320" indent="-274320" eaLnBrk="1" fontAlgn="auto" hangingPunct="1">
              <a:spcAft>
                <a:spcPts val="0"/>
              </a:spcAft>
              <a:defRPr/>
            </a:pPr>
            <a:r>
              <a:rPr lang="zh-CN" altLang="en-US" b="1" dirty="0"/>
              <a:t>恰特草：又名：也门茶、阿拉伯茶、埃塞俄比亚茶等，属无患子目，卫矛科灌木，高</a:t>
            </a:r>
            <a:r>
              <a:rPr lang="en-US" altLang="zh-CN" b="1" dirty="0"/>
              <a:t>1-5</a:t>
            </a:r>
            <a:r>
              <a:rPr lang="zh-CN" altLang="en-US" b="1" dirty="0"/>
              <a:t>米；原产于热带非洲，用叶制茶或酿酒。</a:t>
            </a:r>
          </a:p>
          <a:p>
            <a:pPr marL="274320" indent="-274320" eaLnBrk="1" fontAlgn="auto" hangingPunct="1">
              <a:spcAft>
                <a:spcPts val="0"/>
              </a:spcAft>
              <a:defRPr/>
            </a:pPr>
            <a:r>
              <a:rPr lang="zh-CN" altLang="en-US" b="1" dirty="0"/>
              <a:t>它广泛分布于热带非洲、阿拉伯半岛。因其叶中含有兴奋物质卡西酮，咀嚼后对人体中枢神经产生刺激作用并容易成瘾，又被称为“东非罂粟”，是世界卫生组织确定的</a:t>
            </a:r>
            <a:r>
              <a:rPr lang="en-US" altLang="zh-CN" b="1" dirty="0"/>
              <a:t>II</a:t>
            </a:r>
            <a:r>
              <a:rPr lang="zh-CN" altLang="en-US" b="1" dirty="0"/>
              <a:t>类软性毒品。很多国家已将其列为兴奋剂或受管制药物，严禁旅客携带或邮寄入境。从</a:t>
            </a:r>
            <a:r>
              <a:rPr lang="en-US" altLang="zh-CN" b="1" dirty="0"/>
              <a:t>2013</a:t>
            </a:r>
            <a:r>
              <a:rPr lang="zh-CN" altLang="en-US" b="1" dirty="0"/>
              <a:t>年开始，国家已经将恰特草列入毒品的严打范围之内。</a:t>
            </a:r>
          </a:p>
          <a:p>
            <a:pPr marL="274320" indent="-274320" eaLnBrk="1" fontAlgn="auto" hangingPunct="1">
              <a:spcAft>
                <a:spcPts val="0"/>
              </a:spcAft>
              <a:defRPr/>
            </a:pPr>
            <a:endParaRPr lang="zh-CN" altLang="en-US" dirty="0"/>
          </a:p>
        </p:txBody>
      </p:sp>
      <p:sp>
        <p:nvSpPr>
          <p:cNvPr id="2" name="标题 1"/>
          <p:cNvSpPr>
            <a:spLocks noGrp="1"/>
          </p:cNvSpPr>
          <p:nvPr>
            <p:ph type="title"/>
          </p:nvPr>
        </p:nvSpPr>
        <p:spPr/>
        <p:txBody>
          <a:bodyPr rtlCol="0">
            <a:normAutofit fontScale="90000"/>
          </a:bodyPr>
          <a:lstStyle/>
          <a:p>
            <a:pPr eaLnBrk="1" fontAlgn="auto" hangingPunct="1">
              <a:spcAft>
                <a:spcPts val="0"/>
              </a:spcAft>
              <a:defRPr/>
            </a:pPr>
            <a:r>
              <a:rPr lang="zh-CN" altLang="en-US" dirty="0"/>
              <a:t>（四）新精神活性物质</a:t>
            </a:r>
            <a:br>
              <a:rPr lang="zh-CN" altLang="en-US" dirty="0"/>
            </a:br>
            <a:r>
              <a:rPr lang="zh-CN" altLang="en-US" dirty="0"/>
              <a:t>（第三代毒品</a:t>
            </a:r>
            <a:r>
              <a:rPr lang="zh-CN" altLang="en-US" dirty="0" smtClean="0"/>
              <a:t>）</a:t>
            </a:r>
            <a:r>
              <a:rPr lang="en-US" altLang="zh-CN" dirty="0" smtClean="0"/>
              <a:t>—</a:t>
            </a:r>
            <a:r>
              <a:rPr lang="zh-CN" altLang="en-US" dirty="0" smtClean="0"/>
              <a:t>恰</a:t>
            </a:r>
            <a:r>
              <a:rPr lang="zh-CN" altLang="en-US" dirty="0"/>
              <a:t>特草</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3" name="内容占位符 2"/>
          <p:cNvSpPr>
            <a:spLocks noGrp="1"/>
          </p:cNvSpPr>
          <p:nvPr>
            <p:ph idx="1"/>
          </p:nvPr>
        </p:nvSpPr>
        <p:spPr/>
        <p:txBody>
          <a:bodyPr rtlCol="0">
            <a:normAutofit fontScale="85000" lnSpcReduction="20000"/>
          </a:bodyPr>
          <a:lstStyle/>
          <a:p>
            <a:pPr marL="274320" indent="-274320" eaLnBrk="1" fontAlgn="auto" hangingPunct="1">
              <a:spcAft>
                <a:spcPts val="0"/>
              </a:spcAft>
              <a:defRPr/>
            </a:pPr>
            <a:r>
              <a:rPr lang="zh-CN" altLang="en-US" sz="2600" dirty="0" smtClean="0"/>
              <a:t>巧茶（学名：</a:t>
            </a:r>
            <a:r>
              <a:rPr lang="en-US" altLang="zh-CN" sz="2600" dirty="0" smtClean="0"/>
              <a:t>Catha </a:t>
            </a:r>
            <a:r>
              <a:rPr lang="en-US" altLang="zh-CN" sz="2600" dirty="0" err="1" smtClean="0"/>
              <a:t>edulis</a:t>
            </a:r>
            <a:r>
              <a:rPr lang="zh-CN" altLang="en-US" sz="2600" dirty="0" smtClean="0"/>
              <a:t>）又名：也门茶、阿拉伯茶、埃塞俄比亚茶等，属无患子目，卫矛科灌木，高</a:t>
            </a:r>
            <a:r>
              <a:rPr lang="en-US" altLang="zh-CN" sz="2600" dirty="0" smtClean="0"/>
              <a:t>1-5</a:t>
            </a:r>
            <a:r>
              <a:rPr lang="zh-CN" altLang="en-US" sz="2600" dirty="0" smtClean="0"/>
              <a:t>米；小枝密生细小白点状皮孔。叶对生，厚纸质或薄革质，花序列为单生于叶腋聚伞花序，原产于热带非洲，用叶制茶或酿酒。</a:t>
            </a:r>
          </a:p>
          <a:p>
            <a:pPr marL="274320" indent="-274320" eaLnBrk="1" fontAlgn="auto" hangingPunct="1">
              <a:spcAft>
                <a:spcPts val="0"/>
              </a:spcAft>
              <a:defRPr/>
            </a:pPr>
            <a:r>
              <a:rPr lang="zh-CN" altLang="en-US" sz="2600" dirty="0" smtClean="0"/>
              <a:t>巧茶广泛分布于热带非洲、阿拉伯半岛。因其叶中含有兴奋物质卡西酮，咀嚼后对人体中枢神经产生刺激作用并容易成瘾，又被称为“东非罂粟”，是世界卫生组织确定的</a:t>
            </a:r>
            <a:r>
              <a:rPr lang="en-US" altLang="zh-CN" sz="2600" dirty="0" smtClean="0"/>
              <a:t>II</a:t>
            </a:r>
            <a:r>
              <a:rPr lang="zh-CN" altLang="en-US" sz="2600" dirty="0" smtClean="0"/>
              <a:t>类软性毒品。很多国家已将其列为兴奋剂或受管制药物，严禁旅客携带或邮寄入境。从</a:t>
            </a:r>
            <a:r>
              <a:rPr lang="en-US" altLang="zh-CN" sz="2600" dirty="0" smtClean="0"/>
              <a:t>2013</a:t>
            </a:r>
            <a:r>
              <a:rPr lang="zh-CN" altLang="en-US" sz="2600" dirty="0" smtClean="0"/>
              <a:t>年开始，国家已经将恰特草列入毒品的严打范围之内。</a:t>
            </a:r>
          </a:p>
          <a:p>
            <a:pPr marL="274320" indent="-274320" eaLnBrk="1" fontAlgn="auto" hangingPunct="1">
              <a:spcAft>
                <a:spcPts val="0"/>
              </a:spcAft>
              <a:defRPr/>
            </a:pPr>
            <a:endParaRPr lang="zh-CN" altLang="en-US" dirty="0" smtClean="0"/>
          </a:p>
        </p:txBody>
      </p:sp>
      <p:sp>
        <p:nvSpPr>
          <p:cNvPr id="52226"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7F612694-7FFC-4430-A894-15E54D1120D8}" type="slidenum">
              <a:rPr lang="en-US" altLang="zh-CN"/>
              <a:pPr fontAlgn="base">
                <a:spcBef>
                  <a:spcPct val="0"/>
                </a:spcBef>
                <a:spcAft>
                  <a:spcPct val="0"/>
                </a:spcAft>
                <a:defRPr/>
              </a:pPr>
              <a:t>34</a:t>
            </a:fld>
            <a:endParaRPr lang="en-US" altLang="zh-CN"/>
          </a:p>
        </p:txBody>
      </p:sp>
      <p:sp>
        <p:nvSpPr>
          <p:cNvPr id="52227" name="标题 1"/>
          <p:cNvSpPr>
            <a:spLocks noGrp="1"/>
          </p:cNvSpPr>
          <p:nvPr>
            <p:ph type="title"/>
          </p:nvPr>
        </p:nvSpPr>
        <p:spPr>
          <a:xfrm>
            <a:off x="611560" y="116632"/>
            <a:ext cx="8229600" cy="1252537"/>
          </a:xfrm>
        </p:spPr>
        <p:txBody>
          <a:bodyPr/>
          <a:lstStyle/>
          <a:p>
            <a:pPr eaLnBrk="1" hangingPunct="1"/>
            <a:r>
              <a:rPr lang="zh-CN" altLang="en-US" dirty="0" smtClean="0"/>
              <a:t>恰特草 </a:t>
            </a:r>
          </a:p>
        </p:txBody>
      </p:sp>
      <p:pic>
        <p:nvPicPr>
          <p:cNvPr id="6" name="内容占位符 4" descr="捕获22.PNG"/>
          <p:cNvPicPr>
            <a:picLocks noChangeAspect="1"/>
          </p:cNvPicPr>
          <p:nvPr/>
        </p:nvPicPr>
        <p:blipFill>
          <a:blip r:embed="rId2" cstate="print"/>
          <a:srcRect/>
          <a:stretch>
            <a:fillRect/>
          </a:stretch>
        </p:blipFill>
        <p:spPr bwMode="auto">
          <a:xfrm>
            <a:off x="539750" y="1196975"/>
            <a:ext cx="8496300" cy="51847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内容占位符 2"/>
          <p:cNvSpPr>
            <a:spLocks noGrp="1"/>
          </p:cNvSpPr>
          <p:nvPr>
            <p:ph idx="1"/>
          </p:nvPr>
        </p:nvSpPr>
        <p:spPr>
          <a:xfrm>
            <a:off x="971600" y="188640"/>
            <a:ext cx="7407275" cy="3449637"/>
          </a:xfrm>
        </p:spPr>
        <p:txBody>
          <a:bodyPr/>
          <a:lstStyle/>
          <a:p>
            <a:pPr algn="ctr" eaLnBrk="1" hangingPunct="1">
              <a:buFont typeface="Arial" panose="020B0604020202020204" pitchFamily="34" charset="0"/>
              <a:buNone/>
            </a:pPr>
            <a:endParaRPr lang="en-US" altLang="zh-CN" sz="4400" dirty="0" smtClean="0"/>
          </a:p>
          <a:p>
            <a:pPr algn="ctr" eaLnBrk="1" hangingPunct="1">
              <a:buFont typeface="Arial" panose="020B0604020202020204" pitchFamily="34" charset="0"/>
              <a:buNone/>
            </a:pPr>
            <a:r>
              <a:rPr lang="zh-CN" altLang="en-US" sz="5400" b="1" dirty="0" smtClean="0">
                <a:solidFill>
                  <a:srgbClr val="FFFF00"/>
                </a:solidFill>
                <a:latin typeface="方正粗黑宋简体" pitchFamily="2" charset="-122"/>
                <a:ea typeface="方正粗黑宋简体" pitchFamily="2" charset="-122"/>
              </a:rPr>
              <a:t>第二节    毒品的危害</a:t>
            </a:r>
            <a:endParaRPr lang="en-US" altLang="zh-CN" sz="5400" b="1" dirty="0" smtClean="0">
              <a:solidFill>
                <a:srgbClr val="FFFF00"/>
              </a:solidFill>
              <a:latin typeface="方正粗黑宋简体" pitchFamily="2" charset="-122"/>
              <a:ea typeface="方正粗黑宋简体" pitchFamily="2" charset="-122"/>
            </a:endParaRPr>
          </a:p>
          <a:p>
            <a:pPr eaLnBrk="1" hangingPunct="1"/>
            <a:r>
              <a:rPr lang="en-US" altLang="zh-CN" dirty="0" smtClean="0"/>
              <a:t>       </a:t>
            </a:r>
          </a:p>
          <a:p>
            <a:pPr eaLnBrk="1" hangingPunct="1"/>
            <a:r>
              <a:rPr lang="en-US" altLang="zh-CN"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      1</a:t>
            </a:r>
            <a:r>
              <a:rPr lang="zh-CN" altLang="en-US"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、危害身体</a:t>
            </a:r>
            <a:endParaRPr lang="en-US" altLang="zh-CN"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endParaRPr>
          </a:p>
          <a:p>
            <a:pPr eaLnBrk="1" hangingPunct="1"/>
            <a:r>
              <a:rPr lang="en-US" altLang="zh-CN"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      2</a:t>
            </a:r>
            <a:r>
              <a:rPr lang="zh-CN" altLang="en-US"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、危害家庭</a:t>
            </a:r>
            <a:endParaRPr lang="en-US" altLang="zh-CN"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endParaRPr>
          </a:p>
          <a:p>
            <a:pPr eaLnBrk="1" hangingPunct="1"/>
            <a:r>
              <a:rPr lang="en-US" altLang="zh-CN"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      3</a:t>
            </a:r>
            <a:r>
              <a:rPr lang="zh-CN" altLang="en-US"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、危害社会</a:t>
            </a:r>
            <a:endParaRPr lang="en-US" altLang="zh-CN"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53250" name="灯片编号占位符 5"/>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C3266D43-37A1-4A34-A4A0-D7E12E4624DD}" type="slidenum">
              <a:rPr lang="zh-CN" altLang="en-US"/>
              <a:pPr fontAlgn="base">
                <a:spcBef>
                  <a:spcPct val="0"/>
                </a:spcBef>
                <a:spcAft>
                  <a:spcPct val="0"/>
                </a:spcAft>
                <a:defRPr/>
              </a:pPr>
              <a:t>35</a:t>
            </a:fld>
            <a:endParaRPr lang="zh-CN" alt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内容占位符 2"/>
          <p:cNvSpPr>
            <a:spLocks noGrp="1"/>
          </p:cNvSpPr>
          <p:nvPr>
            <p:ph idx="1"/>
          </p:nvPr>
        </p:nvSpPr>
        <p:spPr>
          <a:xfrm>
            <a:off x="971600" y="188640"/>
            <a:ext cx="7407275" cy="3449637"/>
          </a:xfrm>
        </p:spPr>
        <p:txBody>
          <a:bodyPr/>
          <a:lstStyle/>
          <a:p>
            <a:pPr algn="ctr" eaLnBrk="1" hangingPunct="1">
              <a:buFont typeface="Arial" panose="020B0604020202020204" pitchFamily="34" charset="0"/>
              <a:buNone/>
            </a:pPr>
            <a:endParaRPr lang="en-US" altLang="zh-CN" sz="4400" dirty="0" smtClean="0"/>
          </a:p>
          <a:p>
            <a:pPr eaLnBrk="1" hangingPunct="1"/>
            <a:r>
              <a:rPr lang="en-US" altLang="zh-CN" dirty="0" smtClean="0"/>
              <a:t>       </a:t>
            </a:r>
          </a:p>
          <a:p>
            <a:pPr eaLnBrk="1" hangingPunct="1">
              <a:buNone/>
            </a:pPr>
            <a:r>
              <a:rPr lang="en-US" altLang="zh-CN" sz="5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     </a:t>
            </a:r>
            <a:r>
              <a:rPr lang="zh-CN" altLang="en-US" sz="5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一、危害身体</a:t>
            </a:r>
            <a:endParaRPr lang="en-US" altLang="zh-CN" sz="5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endParaRPr>
          </a:p>
          <a:p>
            <a:pPr eaLnBrk="1" hangingPunct="1">
              <a:buNone/>
            </a:pPr>
            <a:r>
              <a:rPr lang="en-US" altLang="zh-CN" sz="4400"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rPr>
              <a:t>     </a:t>
            </a:r>
            <a:endParaRPr lang="en-US" altLang="zh-CN" b="1" dirty="0" smtClean="0">
              <a:solidFill>
                <a:srgbClr val="9900CC"/>
              </a:solidFill>
              <a:effectLst>
                <a:outerShdw blurRad="38100" dist="38100" dir="2700000" algn="tl">
                  <a:srgbClr val="000000">
                    <a:alpha val="43137"/>
                  </a:srgbClr>
                </a:outerShdw>
              </a:effectLst>
              <a:latin typeface="黑体" pitchFamily="49" charset="-122"/>
              <a:ea typeface="黑体" pitchFamily="49" charset="-122"/>
            </a:endParaRPr>
          </a:p>
        </p:txBody>
      </p:sp>
      <p:sp>
        <p:nvSpPr>
          <p:cNvPr id="53250" name="灯片编号占位符 5"/>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C3266D43-37A1-4A34-A4A0-D7E12E4624DD}" type="slidenum">
              <a:rPr lang="zh-CN" altLang="en-US"/>
              <a:pPr fontAlgn="base">
                <a:spcBef>
                  <a:spcPct val="0"/>
                </a:spcBef>
                <a:spcAft>
                  <a:spcPct val="0"/>
                </a:spcAft>
                <a:defRPr/>
              </a:pPr>
              <a:t>36</a:t>
            </a:fld>
            <a:endParaRPr lang="zh-CN" altLang="en-US"/>
          </a:p>
        </p:txBody>
      </p:sp>
      <p:pic>
        <p:nvPicPr>
          <p:cNvPr id="4" name="Picture 3" descr="C:\Users\Administrator\Desktop\1-15102FU531304.jpg"/>
          <p:cNvPicPr>
            <a:picLocks noChangeAspect="1" noChangeArrowheads="1"/>
          </p:cNvPicPr>
          <p:nvPr/>
        </p:nvPicPr>
        <p:blipFill>
          <a:blip r:embed="rId2" cstate="print"/>
          <a:srcRect/>
          <a:stretch>
            <a:fillRect/>
          </a:stretch>
        </p:blipFill>
        <p:spPr bwMode="auto">
          <a:xfrm>
            <a:off x="2771800" y="2492896"/>
            <a:ext cx="3744416" cy="3242416"/>
          </a:xfrm>
          <a:prstGeom prst="rect">
            <a:avLst/>
          </a:prstGeom>
          <a:noFill/>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标题 4"/>
          <p:cNvSpPr>
            <a:spLocks noGrp="1"/>
          </p:cNvSpPr>
          <p:nvPr>
            <p:ph type="title"/>
          </p:nvPr>
        </p:nvSpPr>
        <p:spPr/>
        <p:txBody>
          <a:bodyPr/>
          <a:lstStyle/>
          <a:p>
            <a:pPr algn="l" eaLnBrk="1" hangingPunct="1"/>
            <a:r>
              <a:rPr lang="zh-CN" altLang="en-US" dirty="0" smtClean="0"/>
              <a:t>一、危害身体</a:t>
            </a:r>
          </a:p>
        </p:txBody>
      </p:sp>
      <p:sp>
        <p:nvSpPr>
          <p:cNvPr id="54274" name="灯片编号占位符 3"/>
          <p:cNvSpPr>
            <a:spLocks noGrp="1"/>
          </p:cNvSpPr>
          <p:nvPr>
            <p:ph type="sldNum" sz="quarter" idx="17"/>
          </p:nvPr>
        </p:nvSpPr>
        <p:spPr bwMode="auto">
          <a:ln>
            <a:miter lim="800000"/>
          </a:ln>
        </p:spPr>
        <p:txBody>
          <a:bodyPr wrap="square" numCol="1" anchorCtr="0" compatLnSpc="1"/>
          <a:lstStyle/>
          <a:p>
            <a:pPr fontAlgn="base">
              <a:spcBef>
                <a:spcPct val="0"/>
              </a:spcBef>
              <a:spcAft>
                <a:spcPct val="0"/>
              </a:spcAft>
              <a:defRPr/>
            </a:pPr>
            <a:fld id="{350D1EE5-C997-460C-9ED1-094F23AE80AD}" type="slidenum">
              <a:rPr lang="en-US" altLang="zh-CN"/>
              <a:pPr fontAlgn="base">
                <a:spcBef>
                  <a:spcPct val="0"/>
                </a:spcBef>
                <a:spcAft>
                  <a:spcPct val="0"/>
                </a:spcAft>
                <a:defRPr/>
              </a:pPr>
              <a:t>37</a:t>
            </a:fld>
            <a:endParaRPr lang="en-US" altLang="zh-CN"/>
          </a:p>
        </p:txBody>
      </p:sp>
      <p:sp>
        <p:nvSpPr>
          <p:cNvPr id="55299" name="内容占位符 5"/>
          <p:cNvSpPr>
            <a:spLocks noGrp="1"/>
          </p:cNvSpPr>
          <p:nvPr>
            <p:ph sz="quarter" idx="13"/>
          </p:nvPr>
        </p:nvSpPr>
        <p:spPr>
          <a:xfrm>
            <a:off x="107504" y="1340768"/>
            <a:ext cx="6336704" cy="5256584"/>
          </a:xfrm>
        </p:spPr>
        <p:txBody>
          <a:bodyPr rtlCol="0">
            <a:normAutofit/>
          </a:bodyPr>
          <a:lstStyle/>
          <a:p>
            <a:pPr marL="274320" indent="-274320" eaLnBrk="1" fontAlgn="auto" hangingPunct="1">
              <a:lnSpc>
                <a:spcPts val="3300"/>
              </a:lnSpc>
              <a:spcAft>
                <a:spcPts val="0"/>
              </a:spcAft>
              <a:defRPr/>
            </a:pPr>
            <a:r>
              <a:rPr lang="en-US" altLang="zh-CN" sz="3200" b="1" dirty="0" smtClean="0">
                <a:solidFill>
                  <a:srgbClr val="CC00CC"/>
                </a:solidFill>
                <a:latin typeface="黑体" pitchFamily="49" charset="-122"/>
                <a:ea typeface="黑体" pitchFamily="49" charset="-122"/>
              </a:rPr>
              <a:t>1</a:t>
            </a:r>
            <a:r>
              <a:rPr lang="zh-CN" altLang="zh-CN" sz="3200" b="1" dirty="0" smtClean="0">
                <a:solidFill>
                  <a:srgbClr val="CC00CC"/>
                </a:solidFill>
                <a:latin typeface="黑体" pitchFamily="49" charset="-122"/>
                <a:ea typeface="黑体" pitchFamily="49" charset="-122"/>
              </a:rPr>
              <a:t>、吸毒对人体的危害：</a:t>
            </a:r>
            <a:r>
              <a:rPr lang="en-US" altLang="zh-CN" sz="3200" b="1" dirty="0" smtClean="0">
                <a:solidFill>
                  <a:srgbClr val="FF0000"/>
                </a:solidFill>
                <a:latin typeface="黑体" pitchFamily="49" charset="-122"/>
                <a:ea typeface="黑体" pitchFamily="49" charset="-122"/>
              </a:rPr>
              <a:t/>
            </a:r>
            <a:br>
              <a:rPr lang="en-US" altLang="zh-CN" sz="3200" b="1" dirty="0" smtClean="0">
                <a:solidFill>
                  <a:srgbClr val="FF0000"/>
                </a:solidFill>
                <a:latin typeface="黑体" pitchFamily="49" charset="-122"/>
                <a:ea typeface="黑体" pitchFamily="49" charset="-122"/>
              </a:rPr>
            </a:br>
            <a:r>
              <a:rPr lang="zh-CN" altLang="zh-CN" sz="3200" b="1" dirty="0" smtClean="0">
                <a:solidFill>
                  <a:srgbClr val="FF0000"/>
                </a:solidFill>
                <a:latin typeface="黑体" pitchFamily="49" charset="-122"/>
                <a:ea typeface="黑体" pitchFamily="49" charset="-122"/>
              </a:rPr>
              <a:t>毒品对人体的作用首先损害人的大脑，影响</a:t>
            </a:r>
            <a:r>
              <a:rPr lang="en-US" altLang="zh-CN" sz="3200" b="1" dirty="0" err="1" smtClean="0">
                <a:solidFill>
                  <a:srgbClr val="FF0000"/>
                </a:solidFill>
                <a:latin typeface="黑体" pitchFamily="49" charset="-122"/>
                <a:ea typeface="黑体" pitchFamily="49" charset="-122"/>
                <a:hlinkClick r:id="rId2"/>
              </a:rPr>
              <a:t>中枢神经系统</a:t>
            </a:r>
            <a:r>
              <a:rPr lang="zh-CN" altLang="zh-CN" sz="3200" b="1" dirty="0" smtClean="0">
                <a:solidFill>
                  <a:srgbClr val="FF0000"/>
                </a:solidFill>
                <a:latin typeface="黑体" pitchFamily="49" charset="-122"/>
                <a:ea typeface="黑体" pitchFamily="49" charset="-122"/>
              </a:rPr>
              <a:t>的功能。其次是影响心脏功能、血液循环及呼吸系统功能，还会影响正常的生殖能力，</a:t>
            </a:r>
            <a:r>
              <a:rPr lang="en-US" altLang="zh-CN" sz="3200" b="1" dirty="0" err="1" smtClean="0">
                <a:solidFill>
                  <a:srgbClr val="FF0000"/>
                </a:solidFill>
                <a:latin typeface="黑体" pitchFamily="49" charset="-122"/>
                <a:ea typeface="黑体" pitchFamily="49" charset="-122"/>
                <a:hlinkClick r:id="rId3"/>
              </a:rPr>
              <a:t>吸毒者</a:t>
            </a:r>
            <a:r>
              <a:rPr lang="zh-CN" altLang="zh-CN" sz="3200" b="1" dirty="0" smtClean="0">
                <a:solidFill>
                  <a:srgbClr val="FF0000"/>
                </a:solidFill>
                <a:latin typeface="黑体" pitchFamily="49" charset="-122"/>
                <a:ea typeface="黑体" pitchFamily="49" charset="-122"/>
              </a:rPr>
              <a:t>或其</a:t>
            </a:r>
            <a:r>
              <a:rPr lang="en-US" altLang="zh-CN" sz="3200" b="1" dirty="0" err="1" smtClean="0">
                <a:solidFill>
                  <a:srgbClr val="FF0000"/>
                </a:solidFill>
                <a:latin typeface="黑体" pitchFamily="49" charset="-122"/>
                <a:ea typeface="黑体" pitchFamily="49" charset="-122"/>
                <a:hlinkClick r:id="rId4"/>
              </a:rPr>
              <a:t>配偶</a:t>
            </a:r>
            <a:r>
              <a:rPr lang="zh-CN" altLang="zh-CN" sz="3200" b="1" dirty="0" smtClean="0">
                <a:solidFill>
                  <a:srgbClr val="FF0000"/>
                </a:solidFill>
                <a:latin typeface="黑体" pitchFamily="49" charset="-122"/>
                <a:ea typeface="黑体" pitchFamily="49" charset="-122"/>
              </a:rPr>
              <a:t>生下</a:t>
            </a:r>
            <a:r>
              <a:rPr lang="en-US" altLang="zh-CN" sz="3200" b="1" dirty="0" err="1" smtClean="0">
                <a:solidFill>
                  <a:srgbClr val="FF0000"/>
                </a:solidFill>
                <a:latin typeface="黑体" pitchFamily="49" charset="-122"/>
                <a:ea typeface="黑体" pitchFamily="49" charset="-122"/>
                <a:hlinkClick r:id="rId5"/>
              </a:rPr>
              <a:t>畸形儿</a:t>
            </a:r>
            <a:r>
              <a:rPr lang="zh-CN" altLang="zh-CN" sz="3200" b="1" dirty="0" smtClean="0">
                <a:solidFill>
                  <a:srgbClr val="FF0000"/>
                </a:solidFill>
                <a:latin typeface="黑体" pitchFamily="49" charset="-122"/>
                <a:ea typeface="黑体" pitchFamily="49" charset="-122"/>
              </a:rPr>
              <a:t>、怪胎屡见不鲜。吸毒可</a:t>
            </a:r>
            <a:r>
              <a:rPr lang="en-US" altLang="zh-CN" sz="3200" b="1" dirty="0" err="1" smtClean="0">
                <a:solidFill>
                  <a:srgbClr val="FF0000"/>
                </a:solidFill>
                <a:latin typeface="黑体" pitchFamily="49" charset="-122"/>
                <a:ea typeface="黑体" pitchFamily="49" charset="-122"/>
                <a:hlinkClick r:id="rId6"/>
              </a:rPr>
              <a:t>使人</a:t>
            </a:r>
            <a:r>
              <a:rPr lang="zh-CN" altLang="zh-CN" sz="3200" b="1" dirty="0" smtClean="0">
                <a:solidFill>
                  <a:srgbClr val="FF0000"/>
                </a:solidFill>
                <a:latin typeface="黑体" pitchFamily="49" charset="-122"/>
                <a:ea typeface="黑体" pitchFamily="49" charset="-122"/>
              </a:rPr>
              <a:t>的</a:t>
            </a:r>
            <a:r>
              <a:rPr lang="en-US" altLang="zh-CN" sz="3200" b="1" dirty="0" err="1" smtClean="0">
                <a:solidFill>
                  <a:srgbClr val="FF0000"/>
                </a:solidFill>
                <a:latin typeface="黑体" pitchFamily="49" charset="-122"/>
                <a:ea typeface="黑体" pitchFamily="49" charset="-122"/>
                <a:hlinkClick r:id="rId7"/>
              </a:rPr>
              <a:t>免疫力</a:t>
            </a:r>
            <a:r>
              <a:rPr lang="zh-CN" altLang="zh-CN" sz="3200" b="1" dirty="0" smtClean="0">
                <a:solidFill>
                  <a:srgbClr val="FF0000"/>
                </a:solidFill>
                <a:latin typeface="黑体" pitchFamily="49" charset="-122"/>
                <a:ea typeface="黑体" pitchFamily="49" charset="-122"/>
              </a:rPr>
              <a:t>下降，容易</a:t>
            </a:r>
            <a:r>
              <a:rPr lang="en-US" altLang="zh-CN" sz="3200" b="1" dirty="0" err="1" smtClean="0">
                <a:solidFill>
                  <a:srgbClr val="FF0000"/>
                </a:solidFill>
                <a:latin typeface="黑体" pitchFamily="49" charset="-122"/>
                <a:ea typeface="黑体" pitchFamily="49" charset="-122"/>
                <a:hlinkClick r:id="rId8"/>
              </a:rPr>
              <a:t>感染</a:t>
            </a:r>
            <a:r>
              <a:rPr lang="zh-CN" altLang="zh-CN" sz="3200" b="1" dirty="0" smtClean="0">
                <a:solidFill>
                  <a:srgbClr val="FF0000"/>
                </a:solidFill>
                <a:latin typeface="黑体" pitchFamily="49" charset="-122"/>
                <a:ea typeface="黑体" pitchFamily="49" charset="-122"/>
              </a:rPr>
              <a:t>各类疾病。</a:t>
            </a:r>
            <a:r>
              <a:rPr lang="en-US" altLang="zh-CN" sz="3200" dirty="0" smtClean="0"/>
              <a:t/>
            </a:r>
            <a:br>
              <a:rPr lang="en-US" altLang="zh-CN" sz="3200" dirty="0" smtClean="0"/>
            </a:br>
            <a:endParaRPr lang="zh-CN" altLang="en-US" sz="3200" dirty="0" smtClean="0"/>
          </a:p>
        </p:txBody>
      </p:sp>
      <p:pic>
        <p:nvPicPr>
          <p:cNvPr id="1026" name="Picture 2" descr="C:\Users\Administrator\Desktop\e5cc2c6c0eb74997a3f6e3a37906c1d5.jpeg"/>
          <p:cNvPicPr>
            <a:picLocks noChangeAspect="1" noChangeArrowheads="1"/>
          </p:cNvPicPr>
          <p:nvPr/>
        </p:nvPicPr>
        <p:blipFill>
          <a:blip r:embed="rId9" cstate="print"/>
          <a:srcRect/>
          <a:stretch>
            <a:fillRect/>
          </a:stretch>
        </p:blipFill>
        <p:spPr bwMode="auto">
          <a:xfrm>
            <a:off x="6563626" y="1484784"/>
            <a:ext cx="2580374" cy="2003822"/>
          </a:xfrm>
          <a:prstGeom prst="rect">
            <a:avLst/>
          </a:prstGeom>
          <a:noFill/>
        </p:spPr>
      </p:pic>
      <p:pic>
        <p:nvPicPr>
          <p:cNvPr id="1027" name="Picture 3" descr="C:\Users\Administrator\Desktop\1-15102FU531304.jpg"/>
          <p:cNvPicPr>
            <a:picLocks noChangeAspect="1" noChangeArrowheads="1"/>
          </p:cNvPicPr>
          <p:nvPr/>
        </p:nvPicPr>
        <p:blipFill>
          <a:blip r:embed="rId10" cstate="print"/>
          <a:srcRect/>
          <a:stretch>
            <a:fillRect/>
          </a:stretch>
        </p:blipFill>
        <p:spPr bwMode="auto">
          <a:xfrm>
            <a:off x="6588224" y="3645024"/>
            <a:ext cx="2555776" cy="2672462"/>
          </a:xfrm>
          <a:prstGeom prst="rect">
            <a:avLst/>
          </a:prstGeom>
          <a:noFill/>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标题 4"/>
          <p:cNvSpPr>
            <a:spLocks noGrp="1"/>
          </p:cNvSpPr>
          <p:nvPr>
            <p:ph type="title"/>
          </p:nvPr>
        </p:nvSpPr>
        <p:spPr/>
        <p:txBody>
          <a:bodyPr/>
          <a:lstStyle/>
          <a:p>
            <a:pPr eaLnBrk="1" hangingPunct="1"/>
            <a:r>
              <a:rPr lang="zh-CN" altLang="en-US" b="1" dirty="0" smtClean="0"/>
              <a:t>毒品的危害</a:t>
            </a:r>
            <a:r>
              <a:rPr lang="en-US" altLang="zh-CN" b="1" dirty="0" smtClean="0"/>
              <a:t>——</a:t>
            </a:r>
            <a:r>
              <a:rPr lang="zh-CN" altLang="en-US" b="1" dirty="0" smtClean="0"/>
              <a:t>危害身体</a:t>
            </a:r>
          </a:p>
        </p:txBody>
      </p:sp>
      <p:sp>
        <p:nvSpPr>
          <p:cNvPr id="54274" name="灯片编号占位符 3"/>
          <p:cNvSpPr>
            <a:spLocks noGrp="1"/>
          </p:cNvSpPr>
          <p:nvPr>
            <p:ph type="sldNum" sz="quarter" idx="17"/>
          </p:nvPr>
        </p:nvSpPr>
        <p:spPr bwMode="auto">
          <a:ln>
            <a:miter lim="800000"/>
          </a:ln>
        </p:spPr>
        <p:txBody>
          <a:bodyPr wrap="square" numCol="1" anchorCtr="0" compatLnSpc="1"/>
          <a:lstStyle/>
          <a:p>
            <a:pPr fontAlgn="base">
              <a:spcBef>
                <a:spcPct val="0"/>
              </a:spcBef>
              <a:spcAft>
                <a:spcPct val="0"/>
              </a:spcAft>
              <a:defRPr/>
            </a:pPr>
            <a:fld id="{350D1EE5-C997-460C-9ED1-094F23AE80AD}" type="slidenum">
              <a:rPr lang="en-US" altLang="zh-CN"/>
              <a:pPr fontAlgn="base">
                <a:spcBef>
                  <a:spcPct val="0"/>
                </a:spcBef>
                <a:spcAft>
                  <a:spcPct val="0"/>
                </a:spcAft>
                <a:defRPr/>
              </a:pPr>
              <a:t>38</a:t>
            </a:fld>
            <a:endParaRPr lang="en-US" altLang="zh-CN"/>
          </a:p>
        </p:txBody>
      </p:sp>
      <p:sp>
        <p:nvSpPr>
          <p:cNvPr id="55299" name="内容占位符 5"/>
          <p:cNvSpPr>
            <a:spLocks noGrp="1"/>
          </p:cNvSpPr>
          <p:nvPr>
            <p:ph sz="quarter" idx="13"/>
          </p:nvPr>
        </p:nvSpPr>
        <p:spPr>
          <a:xfrm>
            <a:off x="0" y="1268760"/>
            <a:ext cx="5544616" cy="5256584"/>
          </a:xfrm>
        </p:spPr>
        <p:txBody>
          <a:bodyPr rtlCol="0">
            <a:noAutofit/>
          </a:bodyPr>
          <a:lstStyle/>
          <a:p>
            <a:pPr marL="274320" indent="-274320" eaLnBrk="1" fontAlgn="auto" hangingPunct="1">
              <a:spcAft>
                <a:spcPts val="0"/>
              </a:spcAft>
              <a:defRPr/>
            </a:pPr>
            <a:r>
              <a:rPr lang="en-US" altLang="zh-CN" sz="3200" b="1" dirty="0" smtClean="0">
                <a:solidFill>
                  <a:srgbClr val="FF0000"/>
                </a:solidFill>
                <a:latin typeface="黑体" pitchFamily="49" charset="-122"/>
                <a:ea typeface="黑体" pitchFamily="49" charset="-122"/>
              </a:rPr>
              <a:t>    </a:t>
            </a:r>
            <a:r>
              <a:rPr lang="en-US" altLang="zh-CN" sz="3200" b="1" u="sng" dirty="0" err="1" smtClean="0">
                <a:solidFill>
                  <a:srgbClr val="FF0000"/>
                </a:solidFill>
                <a:latin typeface="黑体" pitchFamily="49" charset="-122"/>
                <a:ea typeface="黑体" pitchFamily="49" charset="-122"/>
                <a:hlinkClick r:id="rId2"/>
              </a:rPr>
              <a:t>这些人</a:t>
            </a:r>
            <a:r>
              <a:rPr lang="zh-CN" altLang="zh-CN" sz="3200" b="1" dirty="0" smtClean="0">
                <a:solidFill>
                  <a:srgbClr val="FF0000"/>
                </a:solidFill>
                <a:latin typeface="黑体" pitchFamily="49" charset="-122"/>
                <a:ea typeface="黑体" pitchFamily="49" charset="-122"/>
              </a:rPr>
              <a:t>往往面色蜡黄、身体消瘦、嘴唇焦黑、神色漠然。严重的则</a:t>
            </a:r>
            <a:r>
              <a:rPr lang="en-US" altLang="zh-CN" sz="3200" b="1" dirty="0" err="1" smtClean="0">
                <a:solidFill>
                  <a:srgbClr val="FF0000"/>
                </a:solidFill>
                <a:latin typeface="黑体" pitchFamily="49" charset="-122"/>
                <a:ea typeface="黑体" pitchFamily="49" charset="-122"/>
                <a:hlinkClick r:id="rId3"/>
              </a:rPr>
              <a:t>丧失劳动能力</a:t>
            </a:r>
            <a:r>
              <a:rPr lang="zh-CN" altLang="zh-CN" sz="3200" b="1" dirty="0" smtClean="0">
                <a:solidFill>
                  <a:srgbClr val="FF0000"/>
                </a:solidFill>
                <a:latin typeface="黑体" pitchFamily="49" charset="-122"/>
                <a:ea typeface="黑体" pitchFamily="49" charset="-122"/>
              </a:rPr>
              <a:t>，以至日渐衰竭而死亡。吸毒者多数命短，一般</a:t>
            </a:r>
            <a:r>
              <a:rPr lang="en-US" altLang="zh-CN" sz="3200" b="1" dirty="0" err="1" smtClean="0">
                <a:solidFill>
                  <a:srgbClr val="FF0000"/>
                </a:solidFill>
                <a:latin typeface="黑体" pitchFamily="49" charset="-122"/>
                <a:ea typeface="黑体" pitchFamily="49" charset="-122"/>
                <a:hlinkClick r:id="rId4"/>
              </a:rPr>
              <a:t>寿命</a:t>
            </a:r>
            <a:r>
              <a:rPr lang="zh-CN" altLang="zh-CN" sz="3200" b="1" dirty="0" smtClean="0">
                <a:solidFill>
                  <a:srgbClr val="FF0000"/>
                </a:solidFill>
                <a:latin typeface="黑体" pitchFamily="49" charset="-122"/>
                <a:ea typeface="黑体" pitchFamily="49" charset="-122"/>
              </a:rPr>
              <a:t>不超过四十岁。吸毒者还会造成乙型肝炎、丙型肝炎、</a:t>
            </a:r>
            <a:r>
              <a:rPr lang="en-US" altLang="zh-CN" sz="3200" b="1" dirty="0" err="1" smtClean="0">
                <a:solidFill>
                  <a:srgbClr val="FF0000"/>
                </a:solidFill>
                <a:latin typeface="黑体" pitchFamily="49" charset="-122"/>
                <a:ea typeface="黑体" pitchFamily="49" charset="-122"/>
                <a:hlinkClick r:id="rId5"/>
              </a:rPr>
              <a:t>性病</a:t>
            </a:r>
            <a:r>
              <a:rPr lang="zh-CN" altLang="zh-CN" sz="3200" b="1" dirty="0" smtClean="0">
                <a:solidFill>
                  <a:srgbClr val="FF0000"/>
                </a:solidFill>
                <a:latin typeface="黑体" pitchFamily="49" charset="-122"/>
                <a:ea typeface="黑体" pitchFamily="49" charset="-122"/>
              </a:rPr>
              <a:t>的传播等公共卫生问题，其中最严重的是</a:t>
            </a:r>
            <a:r>
              <a:rPr lang="en-US" altLang="zh-CN" sz="3200" b="1" dirty="0" err="1" smtClean="0">
                <a:solidFill>
                  <a:srgbClr val="FF0000"/>
                </a:solidFill>
                <a:latin typeface="黑体" pitchFamily="49" charset="-122"/>
                <a:ea typeface="黑体" pitchFamily="49" charset="-122"/>
                <a:hlinkClick r:id="rId6"/>
              </a:rPr>
              <a:t>艾滋病</a:t>
            </a:r>
            <a:r>
              <a:rPr lang="zh-CN" altLang="zh-CN" sz="3200" b="1" dirty="0" smtClean="0">
                <a:solidFill>
                  <a:srgbClr val="FF0000"/>
                </a:solidFill>
                <a:latin typeface="黑体" pitchFamily="49" charset="-122"/>
                <a:ea typeface="黑体" pitchFamily="49" charset="-122"/>
              </a:rPr>
              <a:t>的感染和传播。</a:t>
            </a:r>
            <a:r>
              <a:rPr lang="en-US" altLang="zh-CN" sz="1800" dirty="0" smtClean="0"/>
              <a:t/>
            </a:r>
            <a:br>
              <a:rPr lang="en-US" altLang="zh-CN" sz="1800" dirty="0" smtClean="0"/>
            </a:br>
            <a:endParaRPr lang="zh-CN" altLang="en-US" sz="1800" dirty="0" smtClean="0"/>
          </a:p>
        </p:txBody>
      </p:sp>
      <p:pic>
        <p:nvPicPr>
          <p:cNvPr id="7" name="内容占位符 5" descr="20101220185456-145796315.jpg"/>
          <p:cNvPicPr>
            <a:picLocks noGrp="1"/>
          </p:cNvPicPr>
          <p:nvPr>
            <p:ph sz="quarter" idx="14"/>
          </p:nvPr>
        </p:nvPicPr>
        <p:blipFill>
          <a:blip r:embed="rId7" cstate="print"/>
          <a:srcRect/>
          <a:stretch>
            <a:fillRect/>
          </a:stretch>
        </p:blipFill>
        <p:spPr>
          <a:xfrm>
            <a:off x="5580112" y="1628800"/>
            <a:ext cx="3384376" cy="3888432"/>
          </a:xfrm>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A4526343-D02C-4E03-81DF-4BC5958460E4}" type="slidenum">
              <a:rPr lang="en-US" altLang="zh-CN"/>
              <a:pPr fontAlgn="base">
                <a:spcBef>
                  <a:spcPct val="0"/>
                </a:spcBef>
                <a:spcAft>
                  <a:spcPct val="0"/>
                </a:spcAft>
                <a:defRPr/>
              </a:pPr>
              <a:t>39</a:t>
            </a:fld>
            <a:endParaRPr lang="en-US" altLang="zh-CN"/>
          </a:p>
        </p:txBody>
      </p:sp>
      <p:sp>
        <p:nvSpPr>
          <p:cNvPr id="64515" name="标题 1"/>
          <p:cNvSpPr>
            <a:spLocks noGrp="1"/>
          </p:cNvSpPr>
          <p:nvPr>
            <p:ph type="title"/>
          </p:nvPr>
        </p:nvSpPr>
        <p:spPr>
          <a:xfrm>
            <a:off x="539552" y="260648"/>
            <a:ext cx="8229600" cy="1252537"/>
          </a:xfrm>
        </p:spPr>
        <p:txBody>
          <a:bodyPr/>
          <a:lstStyle/>
          <a:p>
            <a:pPr algn="l" eaLnBrk="1" hangingPunct="1"/>
            <a:r>
              <a:rPr lang="zh-CN" altLang="en-US" sz="4800" b="1" dirty="0" smtClean="0">
                <a:solidFill>
                  <a:srgbClr val="FFFF00"/>
                </a:solidFill>
                <a:effectLst>
                  <a:outerShdw blurRad="38100" dist="38100" dir="2700000" algn="tl">
                    <a:srgbClr val="000000">
                      <a:alpha val="43137"/>
                    </a:srgbClr>
                  </a:outerShdw>
                </a:effectLst>
              </a:rPr>
              <a:t>二、危害家庭</a:t>
            </a:r>
          </a:p>
        </p:txBody>
      </p:sp>
      <p:pic>
        <p:nvPicPr>
          <p:cNvPr id="64516" name="内容占位符 4" descr="xinsrc_430602280953562282767.jpg"/>
          <p:cNvPicPr>
            <a:picLocks noChangeAspect="1"/>
          </p:cNvPicPr>
          <p:nvPr/>
        </p:nvPicPr>
        <p:blipFill>
          <a:blip r:embed="rId2" cstate="print"/>
          <a:srcRect/>
          <a:stretch>
            <a:fillRect/>
          </a:stretch>
        </p:blipFill>
        <p:spPr bwMode="auto">
          <a:xfrm>
            <a:off x="827584" y="1412776"/>
            <a:ext cx="6912768" cy="51161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内容占位符 6"/>
          <p:cNvSpPr>
            <a:spLocks noGrp="1"/>
          </p:cNvSpPr>
          <p:nvPr>
            <p:ph idx="1"/>
          </p:nvPr>
        </p:nvSpPr>
        <p:spPr>
          <a:xfrm>
            <a:off x="323528" y="332656"/>
            <a:ext cx="8642350" cy="3960813"/>
          </a:xfrm>
        </p:spPr>
        <p:txBody>
          <a:bodyPr/>
          <a:lstStyle/>
          <a:p>
            <a:pPr algn="ctr" eaLnBrk="1" hangingPunct="1"/>
            <a:endParaRPr lang="en-US" altLang="zh-CN" sz="4000" b="1" dirty="0" smtClean="0"/>
          </a:p>
          <a:p>
            <a:pPr algn="ctr" eaLnBrk="1" hangingPunct="1">
              <a:buNone/>
            </a:pPr>
            <a:r>
              <a:rPr lang="zh-CN" altLang="en-US" sz="4800" b="1" dirty="0" smtClean="0">
                <a:solidFill>
                  <a:srgbClr val="FFFF00"/>
                </a:solidFill>
              </a:rPr>
              <a:t>第一节：毒品的知识</a:t>
            </a:r>
            <a:endParaRPr lang="en-US" altLang="zh-CN" sz="4800" b="1" dirty="0" smtClean="0">
              <a:solidFill>
                <a:srgbClr val="FFFF00"/>
              </a:solidFill>
            </a:endParaRPr>
          </a:p>
          <a:p>
            <a:pPr algn="ctr" eaLnBrk="1" hangingPunct="1"/>
            <a:endParaRPr lang="en-US" altLang="zh-CN" sz="4000" b="1" dirty="0" smtClean="0"/>
          </a:p>
        </p:txBody>
      </p:sp>
      <p:pic>
        <p:nvPicPr>
          <p:cNvPr id="4" name="Picture 2" descr="C:\Users\Administrator\Desktop\1bf5000864c5d09c76cf.jpg"/>
          <p:cNvPicPr>
            <a:picLocks noChangeAspect="1" noChangeArrowheads="1"/>
          </p:cNvPicPr>
          <p:nvPr/>
        </p:nvPicPr>
        <p:blipFill>
          <a:blip r:embed="rId2" cstate="print"/>
          <a:srcRect/>
          <a:stretch>
            <a:fillRect/>
          </a:stretch>
        </p:blipFill>
        <p:spPr bwMode="auto">
          <a:xfrm>
            <a:off x="1763688" y="2132856"/>
            <a:ext cx="5760640" cy="3579390"/>
          </a:xfrm>
          <a:prstGeom prst="rect">
            <a:avLst/>
          </a:prstGeom>
          <a:no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7" name="标题 4"/>
          <p:cNvSpPr>
            <a:spLocks noGrp="1"/>
          </p:cNvSpPr>
          <p:nvPr>
            <p:ph type="title"/>
          </p:nvPr>
        </p:nvSpPr>
        <p:spPr/>
        <p:txBody>
          <a:bodyPr/>
          <a:lstStyle/>
          <a:p>
            <a:pPr algn="l" eaLnBrk="1" hangingPunct="1"/>
            <a:r>
              <a:rPr lang="en-US" altLang="zh-CN" sz="6600" b="1" dirty="0" smtClean="0"/>
              <a:t>1</a:t>
            </a:r>
            <a:r>
              <a:rPr lang="zh-CN" altLang="en-US" b="1" dirty="0" smtClean="0"/>
              <a:t>、危害家庭 </a:t>
            </a:r>
          </a:p>
        </p:txBody>
      </p:sp>
      <p:sp>
        <p:nvSpPr>
          <p:cNvPr id="55298" name="灯片编号占位符 3"/>
          <p:cNvSpPr>
            <a:spLocks noGrp="1"/>
          </p:cNvSpPr>
          <p:nvPr>
            <p:ph type="sldNum" sz="quarter" idx="17"/>
          </p:nvPr>
        </p:nvSpPr>
        <p:spPr bwMode="auto">
          <a:ln>
            <a:miter lim="800000"/>
          </a:ln>
        </p:spPr>
        <p:txBody>
          <a:bodyPr wrap="square" numCol="1" anchorCtr="0" compatLnSpc="1"/>
          <a:lstStyle/>
          <a:p>
            <a:pPr fontAlgn="base">
              <a:spcBef>
                <a:spcPct val="0"/>
              </a:spcBef>
              <a:spcAft>
                <a:spcPct val="0"/>
              </a:spcAft>
              <a:defRPr/>
            </a:pPr>
            <a:fld id="{14B9199D-F016-46B4-92EA-C53E4A837ADD}" type="slidenum">
              <a:rPr lang="en-US" altLang="zh-CN"/>
              <a:pPr fontAlgn="base">
                <a:spcBef>
                  <a:spcPct val="0"/>
                </a:spcBef>
                <a:spcAft>
                  <a:spcPct val="0"/>
                </a:spcAft>
                <a:defRPr/>
              </a:pPr>
              <a:t>40</a:t>
            </a:fld>
            <a:endParaRPr lang="en-US" altLang="zh-CN"/>
          </a:p>
        </p:txBody>
      </p:sp>
      <p:sp>
        <p:nvSpPr>
          <p:cNvPr id="55299" name="内容占位符 5"/>
          <p:cNvSpPr>
            <a:spLocks noGrp="1"/>
          </p:cNvSpPr>
          <p:nvPr>
            <p:ph sz="quarter" idx="13"/>
          </p:nvPr>
        </p:nvSpPr>
        <p:spPr>
          <a:xfrm>
            <a:off x="0" y="1268760"/>
            <a:ext cx="4499992" cy="5184576"/>
          </a:xfrm>
        </p:spPr>
        <p:txBody>
          <a:bodyPr/>
          <a:lstStyle/>
          <a:p>
            <a:pPr eaLnBrk="1" hangingPunct="1"/>
            <a:r>
              <a:rPr lang="zh-CN" altLang="zh-CN" b="1" dirty="0" smtClean="0"/>
              <a:t>吸毒对家庭造成的危害：</a:t>
            </a:r>
            <a:r>
              <a:rPr lang="en-US" altLang="zh-CN" b="1" dirty="0" smtClean="0"/>
              <a:t/>
            </a:r>
            <a:br>
              <a:rPr lang="en-US" altLang="zh-CN" b="1" dirty="0" smtClean="0"/>
            </a:br>
            <a:r>
              <a:rPr lang="en-US" altLang="zh-CN" b="1" dirty="0" smtClean="0"/>
              <a:t>         </a:t>
            </a:r>
            <a:r>
              <a:rPr lang="zh-CN" altLang="zh-CN" b="1" dirty="0" smtClean="0"/>
              <a:t>吸毒导致大量的</a:t>
            </a:r>
            <a:r>
              <a:rPr lang="en-US" altLang="zh-CN" b="1" dirty="0" err="1" smtClean="0">
                <a:hlinkClick r:id="rId2"/>
              </a:rPr>
              <a:t>家庭悲剧</a:t>
            </a:r>
            <a:r>
              <a:rPr lang="zh-CN" altLang="zh-CN" b="1" dirty="0" smtClean="0"/>
              <a:t>，一旦家庭中出现一个吸毒者，就意味着贫困和矛盾围绕着这个家庭，</a:t>
            </a:r>
            <a:r>
              <a:rPr lang="en-US" altLang="zh-CN" b="1" dirty="0" err="1" smtClean="0">
                <a:hlinkClick r:id="rId3"/>
              </a:rPr>
              <a:t>最后的结局</a:t>
            </a:r>
            <a:r>
              <a:rPr lang="zh-CN" altLang="zh-CN" b="1" dirty="0" smtClean="0"/>
              <a:t>往往是倾家荡产，妻离子散，家破人亡。首先，吸毒耗费大量</a:t>
            </a:r>
            <a:r>
              <a:rPr lang="en-US" altLang="zh-CN" b="1" dirty="0" err="1" smtClean="0">
                <a:hlinkClick r:id="rId4"/>
              </a:rPr>
              <a:t>钱财</a:t>
            </a:r>
            <a:r>
              <a:rPr lang="zh-CN" altLang="zh-CN" b="1" dirty="0" smtClean="0"/>
              <a:t>，到了一定程度必然要靠变卖家中</a:t>
            </a:r>
            <a:r>
              <a:rPr lang="en-US" altLang="zh-CN" b="1" dirty="0" err="1" smtClean="0">
                <a:hlinkClick r:id="rId5"/>
              </a:rPr>
              <a:t>财产</a:t>
            </a:r>
            <a:r>
              <a:rPr lang="zh-CN" altLang="zh-CN" b="1" dirty="0" smtClean="0"/>
              <a:t>换取毒品，致使家徒四壁。一些丧尽天良者甚至卖儿卖女</a:t>
            </a:r>
            <a:r>
              <a:rPr lang="zh-CN" altLang="en-US" b="1" dirty="0" smtClean="0"/>
              <a:t>。</a:t>
            </a:r>
            <a:r>
              <a:rPr lang="en-US" altLang="zh-CN" b="1" dirty="0" smtClean="0"/>
              <a:t/>
            </a:r>
            <a:br>
              <a:rPr lang="en-US" altLang="zh-CN" b="1" dirty="0" smtClean="0"/>
            </a:br>
            <a:r>
              <a:rPr lang="en-US" altLang="zh-CN" b="1" dirty="0" smtClean="0"/>
              <a:t/>
            </a:r>
            <a:br>
              <a:rPr lang="en-US" altLang="zh-CN" b="1" dirty="0" smtClean="0"/>
            </a:br>
            <a:endParaRPr lang="zh-CN" altLang="zh-CN" b="1" dirty="0" smtClean="0"/>
          </a:p>
        </p:txBody>
      </p:sp>
      <p:pic>
        <p:nvPicPr>
          <p:cNvPr id="2050" name="Picture 2" descr="C:\Users\Administrator\Desktop\AB5F9CBFBD4465495A2B6094FF0B0224019236F4_size34_w839_h464.jpeg"/>
          <p:cNvPicPr>
            <a:picLocks noChangeAspect="1" noChangeArrowheads="1"/>
          </p:cNvPicPr>
          <p:nvPr/>
        </p:nvPicPr>
        <p:blipFill>
          <a:blip r:embed="rId6" cstate="print"/>
          <a:srcRect l="12155" r="13958" b="17414"/>
          <a:stretch>
            <a:fillRect/>
          </a:stretch>
        </p:blipFill>
        <p:spPr bwMode="auto">
          <a:xfrm>
            <a:off x="4770863" y="1484784"/>
            <a:ext cx="4193625" cy="3600400"/>
          </a:xfrm>
          <a:prstGeom prst="rect">
            <a:avLst/>
          </a:prstGeom>
          <a:noFill/>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标题 4"/>
          <p:cNvSpPr>
            <a:spLocks noGrp="1"/>
          </p:cNvSpPr>
          <p:nvPr>
            <p:ph type="title"/>
          </p:nvPr>
        </p:nvSpPr>
        <p:spPr/>
        <p:txBody>
          <a:bodyPr/>
          <a:lstStyle/>
          <a:p>
            <a:pPr algn="l" eaLnBrk="1" hangingPunct="1"/>
            <a:r>
              <a:rPr lang="en-US" altLang="zh-CN" sz="6000" b="1" dirty="0" smtClean="0">
                <a:effectLst>
                  <a:outerShdw blurRad="38100" dist="38100" dir="2700000" algn="tl">
                    <a:srgbClr val="000000">
                      <a:alpha val="43137"/>
                    </a:srgbClr>
                  </a:outerShdw>
                </a:effectLst>
              </a:rPr>
              <a:t>2</a:t>
            </a:r>
            <a:r>
              <a:rPr lang="zh-CN" altLang="en-US" sz="6000" b="1" dirty="0" smtClean="0">
                <a:effectLst>
                  <a:outerShdw blurRad="38100" dist="38100" dir="2700000" algn="tl">
                    <a:srgbClr val="000000">
                      <a:alpha val="43137"/>
                    </a:srgbClr>
                  </a:outerShdw>
                </a:effectLst>
              </a:rPr>
              <a:t>、</a:t>
            </a:r>
            <a:r>
              <a:rPr lang="zh-CN" altLang="en-US" b="1" dirty="0" smtClean="0">
                <a:effectLst>
                  <a:outerShdw blurRad="38100" dist="38100" dir="2700000" algn="tl">
                    <a:srgbClr val="000000">
                      <a:alpha val="43137"/>
                    </a:srgbClr>
                  </a:outerShdw>
                </a:effectLst>
              </a:rPr>
              <a:t>危害家庭 </a:t>
            </a:r>
          </a:p>
        </p:txBody>
      </p:sp>
      <p:sp>
        <p:nvSpPr>
          <p:cNvPr id="55298" name="灯片编号占位符 3"/>
          <p:cNvSpPr>
            <a:spLocks noGrp="1"/>
          </p:cNvSpPr>
          <p:nvPr>
            <p:ph type="sldNum" sz="quarter" idx="17"/>
          </p:nvPr>
        </p:nvSpPr>
        <p:spPr bwMode="auto">
          <a:ln>
            <a:miter lim="800000"/>
          </a:ln>
        </p:spPr>
        <p:txBody>
          <a:bodyPr wrap="square" numCol="1" anchorCtr="0" compatLnSpc="1"/>
          <a:lstStyle/>
          <a:p>
            <a:pPr fontAlgn="base">
              <a:spcBef>
                <a:spcPct val="0"/>
              </a:spcBef>
              <a:spcAft>
                <a:spcPct val="0"/>
              </a:spcAft>
              <a:defRPr/>
            </a:pPr>
            <a:fld id="{14B9199D-F016-46B4-92EA-C53E4A837ADD}" type="slidenum">
              <a:rPr lang="en-US" altLang="zh-CN"/>
              <a:pPr fontAlgn="base">
                <a:spcBef>
                  <a:spcPct val="0"/>
                </a:spcBef>
                <a:spcAft>
                  <a:spcPct val="0"/>
                </a:spcAft>
                <a:defRPr/>
              </a:pPr>
              <a:t>41</a:t>
            </a:fld>
            <a:endParaRPr lang="en-US" altLang="zh-CN"/>
          </a:p>
        </p:txBody>
      </p:sp>
      <p:sp>
        <p:nvSpPr>
          <p:cNvPr id="55299" name="内容占位符 5"/>
          <p:cNvSpPr>
            <a:spLocks noGrp="1"/>
          </p:cNvSpPr>
          <p:nvPr>
            <p:ph sz="quarter" idx="13"/>
          </p:nvPr>
        </p:nvSpPr>
        <p:spPr>
          <a:xfrm>
            <a:off x="0" y="1268760"/>
            <a:ext cx="4932040" cy="4392488"/>
          </a:xfrm>
        </p:spPr>
        <p:txBody>
          <a:bodyPr/>
          <a:lstStyle/>
          <a:p>
            <a:pPr eaLnBrk="1" hangingPunct="1"/>
            <a:r>
              <a:rPr lang="zh-CN" altLang="zh-CN" sz="2800" b="1" dirty="0" smtClean="0">
                <a:latin typeface="黑体" pitchFamily="49" charset="-122"/>
                <a:ea typeface="黑体" pitchFamily="49" charset="-122"/>
              </a:rPr>
              <a:t>吸毒对家庭造成的危害：</a:t>
            </a:r>
            <a:r>
              <a:rPr lang="en-US" altLang="zh-CN" sz="2800" b="1" dirty="0" smtClean="0">
                <a:latin typeface="黑体" pitchFamily="49" charset="-122"/>
                <a:ea typeface="黑体" pitchFamily="49" charset="-122"/>
              </a:rPr>
              <a:t/>
            </a:r>
            <a:br>
              <a:rPr lang="en-US" altLang="zh-CN" sz="2800" b="1" dirty="0" smtClean="0">
                <a:latin typeface="黑体" pitchFamily="49" charset="-122"/>
                <a:ea typeface="黑体" pitchFamily="49" charset="-122"/>
              </a:rPr>
            </a:br>
            <a:r>
              <a:rPr lang="en-US" altLang="zh-CN" sz="2800" b="1" dirty="0" smtClean="0">
                <a:latin typeface="黑体" pitchFamily="49" charset="-122"/>
                <a:ea typeface="黑体" pitchFamily="49" charset="-122"/>
              </a:rPr>
              <a:t>    </a:t>
            </a:r>
            <a:r>
              <a:rPr lang="zh-CN" altLang="zh-CN" sz="2800" b="1" dirty="0" smtClean="0">
                <a:latin typeface="黑体" pitchFamily="49" charset="-122"/>
                <a:ea typeface="黑体" pitchFamily="49" charset="-122"/>
              </a:rPr>
              <a:t>其次，吸毒会导致婚姻死亡，家庭破裂。因为</a:t>
            </a:r>
            <a:r>
              <a:rPr lang="en-US" altLang="zh-CN" sz="2800" b="1" dirty="0" err="1" smtClean="0">
                <a:latin typeface="黑体" pitchFamily="49" charset="-122"/>
                <a:ea typeface="黑体" pitchFamily="49" charset="-122"/>
                <a:hlinkClick r:id="rId2"/>
              </a:rPr>
              <a:t>一个人</a:t>
            </a:r>
            <a:r>
              <a:rPr lang="zh-CN" altLang="zh-CN" sz="2800" b="1" dirty="0" smtClean="0">
                <a:latin typeface="黑体" pitchFamily="49" charset="-122"/>
                <a:ea typeface="黑体" pitchFamily="49" charset="-122"/>
              </a:rPr>
              <a:t>一旦染上</a:t>
            </a:r>
            <a:r>
              <a:rPr lang="en-US" altLang="zh-CN" sz="2800" b="1" dirty="0" err="1" smtClean="0">
                <a:latin typeface="黑体" pitchFamily="49" charset="-122"/>
                <a:ea typeface="黑体" pitchFamily="49" charset="-122"/>
                <a:hlinkClick r:id="rId3"/>
              </a:rPr>
              <a:t>毒瘾</a:t>
            </a:r>
            <a:r>
              <a:rPr lang="zh-CN" altLang="zh-CN" sz="2800" b="1" dirty="0" smtClean="0">
                <a:latin typeface="黑体" pitchFamily="49" charset="-122"/>
                <a:ea typeface="黑体" pitchFamily="49" charset="-122"/>
              </a:rPr>
              <a:t>，就会失去义务或</a:t>
            </a:r>
            <a:r>
              <a:rPr lang="en-US" altLang="zh-CN" sz="2800" b="1" dirty="0" err="1" smtClean="0">
                <a:latin typeface="黑体" pitchFamily="49" charset="-122"/>
                <a:ea typeface="黑体" pitchFamily="49" charset="-122"/>
                <a:hlinkClick r:id="rId4"/>
              </a:rPr>
              <a:t>责任</a:t>
            </a:r>
            <a:r>
              <a:rPr lang="en-US" altLang="zh-CN" sz="2800" b="1" dirty="0" err="1" smtClean="0">
                <a:latin typeface="黑体" pitchFamily="49" charset="-122"/>
                <a:ea typeface="黑体" pitchFamily="49" charset="-122"/>
                <a:hlinkClick r:id="rId5"/>
              </a:rPr>
              <a:t>观念</a:t>
            </a:r>
            <a:r>
              <a:rPr lang="zh-CN" altLang="zh-CN" sz="2800" b="1" dirty="0" smtClean="0">
                <a:latin typeface="黑体" pitchFamily="49" charset="-122"/>
                <a:ea typeface="黑体" pitchFamily="49" charset="-122"/>
              </a:rPr>
              <a:t>，做</a:t>
            </a:r>
            <a:r>
              <a:rPr lang="en-US" altLang="zh-CN" sz="2800" b="1" dirty="0" err="1" smtClean="0">
                <a:latin typeface="黑体" pitchFamily="49" charset="-122"/>
                <a:ea typeface="黑体" pitchFamily="49" charset="-122"/>
                <a:hlinkClick r:id="rId6"/>
              </a:rPr>
              <a:t>丈夫</a:t>
            </a:r>
            <a:r>
              <a:rPr lang="zh-CN" altLang="zh-CN" sz="2800" b="1" dirty="0" smtClean="0">
                <a:latin typeface="黑体" pitchFamily="49" charset="-122"/>
                <a:ea typeface="黑体" pitchFamily="49" charset="-122"/>
              </a:rPr>
              <a:t>的不能尽丈夫的职责，做</a:t>
            </a:r>
            <a:r>
              <a:rPr lang="en-US" altLang="zh-CN" sz="2800" b="1" dirty="0" err="1" smtClean="0">
                <a:latin typeface="黑体" pitchFamily="49" charset="-122"/>
                <a:ea typeface="黑体" pitchFamily="49" charset="-122"/>
                <a:hlinkClick r:id="rId7"/>
              </a:rPr>
              <a:t>妻子</a:t>
            </a:r>
            <a:r>
              <a:rPr lang="zh-CN" altLang="zh-CN" sz="2800" b="1" dirty="0" smtClean="0">
                <a:latin typeface="黑体" pitchFamily="49" charset="-122"/>
                <a:ea typeface="黑体" pitchFamily="49" charset="-122"/>
              </a:rPr>
              <a:t>的不能尽</a:t>
            </a:r>
            <a:r>
              <a:rPr lang="en-US" altLang="zh-CN" sz="2800" b="1" dirty="0" err="1" smtClean="0">
                <a:latin typeface="黑体" pitchFamily="49" charset="-122"/>
                <a:ea typeface="黑体" pitchFamily="49" charset="-122"/>
                <a:hlinkClick r:id="rId8"/>
              </a:rPr>
              <a:t>妻子的义务</a:t>
            </a:r>
            <a:r>
              <a:rPr lang="zh-CN" altLang="zh-CN" sz="2800" b="1" dirty="0" smtClean="0">
                <a:latin typeface="黑体" pitchFamily="49" charset="-122"/>
                <a:ea typeface="黑体" pitchFamily="49" charset="-122"/>
              </a:rPr>
              <a:t>，最终必然导致离婚。再次，吸毒危及下一代。怀孕</a:t>
            </a:r>
            <a:r>
              <a:rPr lang="en-US" altLang="zh-CN" sz="2800" b="1" dirty="0" err="1" smtClean="0">
                <a:latin typeface="黑体" pitchFamily="49" charset="-122"/>
                <a:ea typeface="黑体" pitchFamily="49" charset="-122"/>
                <a:hlinkClick r:id="rId9"/>
              </a:rPr>
              <a:t>妇女</a:t>
            </a:r>
            <a:r>
              <a:rPr lang="zh-CN" altLang="zh-CN" sz="2800" b="1" dirty="0" smtClean="0">
                <a:latin typeface="黑体" pitchFamily="49" charset="-122"/>
                <a:ea typeface="黑体" pitchFamily="49" charset="-122"/>
              </a:rPr>
              <a:t>吸毒将严重影响</a:t>
            </a:r>
            <a:r>
              <a:rPr lang="en-US" altLang="zh-CN" sz="2800" b="1" dirty="0" err="1" smtClean="0">
                <a:latin typeface="黑体" pitchFamily="49" charset="-122"/>
                <a:ea typeface="黑体" pitchFamily="49" charset="-122"/>
                <a:hlinkClick r:id="rId10"/>
              </a:rPr>
              <a:t>胎儿</a:t>
            </a:r>
            <a:r>
              <a:rPr lang="zh-CN" altLang="zh-CN" sz="2800" b="1" dirty="0" smtClean="0">
                <a:latin typeface="黑体" pitchFamily="49" charset="-122"/>
                <a:ea typeface="黑体" pitchFamily="49" charset="-122"/>
              </a:rPr>
              <a:t>的正常发育，有的致使新生儿先天畸形或染上毒瘾。</a:t>
            </a:r>
            <a:r>
              <a:rPr lang="en-US" altLang="zh-CN" dirty="0" smtClean="0"/>
              <a:t/>
            </a:r>
            <a:br>
              <a:rPr lang="en-US" altLang="zh-CN" dirty="0" smtClean="0"/>
            </a:br>
            <a:r>
              <a:rPr lang="en-US" altLang="zh-CN" dirty="0" smtClean="0"/>
              <a:t/>
            </a:r>
            <a:br>
              <a:rPr lang="en-US" altLang="zh-CN" dirty="0" smtClean="0"/>
            </a:br>
            <a:endParaRPr lang="zh-CN" altLang="zh-CN" dirty="0" smtClean="0"/>
          </a:p>
        </p:txBody>
      </p:sp>
      <p:pic>
        <p:nvPicPr>
          <p:cNvPr id="7" name="内容占位符 4" descr="W020120725638185148421.jpg"/>
          <p:cNvPicPr>
            <a:picLocks noGrp="1" noChangeAspect="1"/>
          </p:cNvPicPr>
          <p:nvPr>
            <p:ph idx="4294967295"/>
          </p:nvPr>
        </p:nvPicPr>
        <p:blipFill>
          <a:blip r:embed="rId11" cstate="print"/>
          <a:srcRect/>
          <a:stretch>
            <a:fillRect/>
          </a:stretch>
        </p:blipFill>
        <p:spPr>
          <a:xfrm>
            <a:off x="4716016" y="1412776"/>
            <a:ext cx="4175125" cy="4824536"/>
          </a:xfrm>
          <a:prstGeom prst="rect">
            <a:avLst/>
          </a:prstGeom>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6561" name="内容占位符 4" descr="00425221.jpg"/>
          <p:cNvPicPr>
            <a:picLocks noGrp="1" noChangeAspect="1"/>
          </p:cNvPicPr>
          <p:nvPr>
            <p:ph idx="1"/>
          </p:nvPr>
        </p:nvPicPr>
        <p:blipFill>
          <a:blip r:embed="rId2" cstate="print"/>
          <a:srcRect/>
          <a:stretch>
            <a:fillRect/>
          </a:stretch>
        </p:blipFill>
        <p:spPr>
          <a:xfrm>
            <a:off x="4788024" y="1628800"/>
            <a:ext cx="4167882" cy="4680520"/>
          </a:xfrm>
        </p:spPr>
      </p:pic>
      <p:sp>
        <p:nvSpPr>
          <p:cNvPr id="66562"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50DC62D4-931B-4E8B-B7DD-D2D0737AF07C}" type="slidenum">
              <a:rPr lang="en-US" altLang="zh-CN"/>
              <a:pPr fontAlgn="base">
                <a:spcBef>
                  <a:spcPct val="0"/>
                </a:spcBef>
                <a:spcAft>
                  <a:spcPct val="0"/>
                </a:spcAft>
                <a:defRPr/>
              </a:pPr>
              <a:t>42</a:t>
            </a:fld>
            <a:endParaRPr lang="en-US" altLang="zh-CN"/>
          </a:p>
        </p:txBody>
      </p:sp>
      <p:sp>
        <p:nvSpPr>
          <p:cNvPr id="66563" name="标题 1"/>
          <p:cNvSpPr>
            <a:spLocks noGrp="1"/>
          </p:cNvSpPr>
          <p:nvPr>
            <p:ph type="title"/>
          </p:nvPr>
        </p:nvSpPr>
        <p:spPr>
          <a:xfrm>
            <a:off x="415925" y="260350"/>
            <a:ext cx="8229600" cy="1143000"/>
          </a:xfrm>
        </p:spPr>
        <p:txBody>
          <a:bodyPr/>
          <a:lstStyle/>
          <a:p>
            <a:pPr algn="l" eaLnBrk="1" hangingPunct="1"/>
            <a:r>
              <a:rPr lang="zh-CN" altLang="en-US" b="1" dirty="0" smtClean="0">
                <a:effectLst>
                  <a:outerShdw blurRad="38100" dist="38100" dir="2700000" algn="tl">
                    <a:srgbClr val="000000">
                      <a:alpha val="43137"/>
                    </a:srgbClr>
                  </a:outerShdw>
                </a:effectLst>
              </a:rPr>
              <a:t>三、危害社会</a:t>
            </a:r>
          </a:p>
        </p:txBody>
      </p:sp>
      <p:pic>
        <p:nvPicPr>
          <p:cNvPr id="8" name="内容占位符 4" descr="s97560286578.jpg"/>
          <p:cNvPicPr>
            <a:picLocks noChangeAspect="1"/>
          </p:cNvPicPr>
          <p:nvPr/>
        </p:nvPicPr>
        <p:blipFill>
          <a:blip r:embed="rId3" cstate="print"/>
          <a:srcRect/>
          <a:stretch>
            <a:fillRect/>
          </a:stretch>
        </p:blipFill>
        <p:spPr bwMode="auto">
          <a:xfrm>
            <a:off x="395536" y="1628800"/>
            <a:ext cx="4294188" cy="4608512"/>
          </a:xfrm>
          <a:prstGeom prst="rect">
            <a:avLst/>
          </a:prstGeom>
          <a:noFill/>
          <a:ln w="9525">
            <a:noFill/>
            <a:miter lim="800000"/>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2"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50DC62D4-931B-4E8B-B7DD-D2D0737AF07C}" type="slidenum">
              <a:rPr lang="en-US" altLang="zh-CN"/>
              <a:pPr fontAlgn="base">
                <a:spcBef>
                  <a:spcPct val="0"/>
                </a:spcBef>
                <a:spcAft>
                  <a:spcPct val="0"/>
                </a:spcAft>
                <a:defRPr/>
              </a:pPr>
              <a:t>43</a:t>
            </a:fld>
            <a:endParaRPr lang="en-US" altLang="zh-CN"/>
          </a:p>
        </p:txBody>
      </p:sp>
      <p:sp>
        <p:nvSpPr>
          <p:cNvPr id="66563" name="标题 1"/>
          <p:cNvSpPr>
            <a:spLocks noGrp="1"/>
          </p:cNvSpPr>
          <p:nvPr>
            <p:ph type="title"/>
          </p:nvPr>
        </p:nvSpPr>
        <p:spPr>
          <a:xfrm>
            <a:off x="415925" y="260350"/>
            <a:ext cx="8229600" cy="1143000"/>
          </a:xfrm>
        </p:spPr>
        <p:txBody>
          <a:bodyPr/>
          <a:lstStyle/>
          <a:p>
            <a:pPr eaLnBrk="1" hangingPunct="1"/>
            <a:r>
              <a:rPr lang="zh-CN" altLang="en-US" b="1" dirty="0" smtClean="0"/>
              <a:t>毒品的危害</a:t>
            </a:r>
            <a:r>
              <a:rPr lang="en-US" altLang="zh-CN" b="1" dirty="0" smtClean="0"/>
              <a:t>——</a:t>
            </a:r>
            <a:r>
              <a:rPr lang="zh-CN" altLang="en-US" b="1" dirty="0" smtClean="0"/>
              <a:t>危害社会</a:t>
            </a:r>
            <a:r>
              <a:rPr lang="en-US" altLang="zh-CN" sz="6000" b="1" dirty="0" smtClean="0"/>
              <a:t>1</a:t>
            </a:r>
            <a:endParaRPr lang="zh-CN" altLang="en-US" sz="6000" b="1" dirty="0" smtClean="0"/>
          </a:p>
        </p:txBody>
      </p:sp>
      <p:sp>
        <p:nvSpPr>
          <p:cNvPr id="1025" name="Rectangle 1"/>
          <p:cNvSpPr>
            <a:spLocks noChangeArrowheads="1"/>
          </p:cNvSpPr>
          <p:nvPr/>
        </p:nvSpPr>
        <p:spPr bwMode="auto">
          <a:xfrm>
            <a:off x="179512" y="980728"/>
            <a:ext cx="8424936"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    </a:t>
            </a:r>
            <a:r>
              <a:rPr kumimoji="0" lang="zh-CN"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由于毒品走私和贩卖有着惊人的利润，黑市</a:t>
            </a:r>
            <a:r>
              <a:rPr kumimoji="0" lang="zh-CN" altLang="en-US"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hlinkClick r:id="rId2"/>
              </a:rPr>
              <a:t>海洛因</a:t>
            </a:r>
            <a:r>
              <a:rPr kumimoji="0" lang="zh-CN" altLang="en-US"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毒品的价格比同重量的黄金价还要高得多。一个吸毒者每天要消耗</a:t>
            </a:r>
            <a:r>
              <a:rPr kumimoji="0" lang="en-US" altLang="zh-CN"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0.5-1</a:t>
            </a:r>
            <a:r>
              <a:rPr kumimoji="0" lang="zh-CN" altLang="en-US"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克毒品，这样每月的费用最低要在几千元以上，这是普通人所不能承受的。为了维持毒品的消耗，出路就只有去贩卖或者通</a:t>
            </a:r>
            <a:endParaRPr kumimoji="0" lang="en-US" altLang="zh-CN"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过从事盗窃、抢劫、等</a:t>
            </a:r>
            <a:endParaRPr kumimoji="0" lang="en-US" altLang="zh-CN"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手段来获得购买毒品的</a:t>
            </a:r>
            <a:endParaRPr kumimoji="0" lang="en-US" altLang="zh-CN"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费用。</a:t>
            </a:r>
            <a:endParaRPr kumimoji="0" lang="zh-CN" altLang="en-US" sz="2400" b="1" i="0" u="none" strike="noStrike" cap="none" normalizeH="0" baseline="0" dirty="0" smtClean="0">
              <a:ln>
                <a:noFill/>
              </a:ln>
              <a:solidFill>
                <a:srgbClr val="990033"/>
              </a:solidFill>
              <a:effectLst/>
              <a:latin typeface="黑体" pitchFamily="49" charset="-122"/>
              <a:ea typeface="黑体" pitchFamily="49"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9" name="图片 5" descr="捕获55.PNG"/>
          <p:cNvPicPr>
            <a:picLocks noChangeAspect="1" noChangeArrowheads="1"/>
          </p:cNvPicPr>
          <p:nvPr/>
        </p:nvPicPr>
        <p:blipFill>
          <a:blip r:embed="rId3" cstate="print"/>
          <a:srcRect/>
          <a:stretch>
            <a:fillRect/>
          </a:stretch>
        </p:blipFill>
        <p:spPr bwMode="auto">
          <a:xfrm>
            <a:off x="4499992" y="3627968"/>
            <a:ext cx="4464496" cy="304139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50DC62D4-931B-4E8B-B7DD-D2D0737AF07C}" type="slidenum">
              <a:rPr lang="en-US" altLang="zh-CN"/>
              <a:pPr fontAlgn="base">
                <a:spcBef>
                  <a:spcPct val="0"/>
                </a:spcBef>
                <a:spcAft>
                  <a:spcPct val="0"/>
                </a:spcAft>
                <a:defRPr/>
              </a:pPr>
              <a:t>44</a:t>
            </a:fld>
            <a:endParaRPr lang="en-US" altLang="zh-CN"/>
          </a:p>
        </p:txBody>
      </p:sp>
      <p:sp>
        <p:nvSpPr>
          <p:cNvPr id="66563" name="标题 1"/>
          <p:cNvSpPr>
            <a:spLocks noGrp="1"/>
          </p:cNvSpPr>
          <p:nvPr>
            <p:ph type="title"/>
          </p:nvPr>
        </p:nvSpPr>
        <p:spPr>
          <a:xfrm>
            <a:off x="467544" y="116632"/>
            <a:ext cx="8229600" cy="1143000"/>
          </a:xfrm>
        </p:spPr>
        <p:txBody>
          <a:bodyPr/>
          <a:lstStyle/>
          <a:p>
            <a:pPr eaLnBrk="1" hangingPunct="1"/>
            <a:r>
              <a:rPr lang="zh-CN" altLang="en-US" b="1" dirty="0" smtClean="0">
                <a:effectLst>
                  <a:outerShdw blurRad="38100" dist="38100" dir="2700000" algn="tl">
                    <a:srgbClr val="000000">
                      <a:alpha val="43137"/>
                    </a:srgbClr>
                  </a:outerShdw>
                </a:effectLst>
              </a:rPr>
              <a:t>毒品的危害</a:t>
            </a:r>
            <a:r>
              <a:rPr lang="en-US" altLang="zh-CN" b="1" dirty="0" smtClean="0">
                <a:effectLst>
                  <a:outerShdw blurRad="38100" dist="38100" dir="2700000" algn="tl">
                    <a:srgbClr val="000000">
                      <a:alpha val="43137"/>
                    </a:srgbClr>
                  </a:outerShdw>
                </a:effectLst>
              </a:rPr>
              <a:t>——</a:t>
            </a:r>
            <a:r>
              <a:rPr lang="zh-CN" altLang="en-US" b="1" dirty="0" smtClean="0">
                <a:effectLst>
                  <a:outerShdw blurRad="38100" dist="38100" dir="2700000" algn="tl">
                    <a:srgbClr val="000000">
                      <a:alpha val="43137"/>
                    </a:srgbClr>
                  </a:outerShdw>
                </a:effectLst>
              </a:rPr>
              <a:t>危害社会</a:t>
            </a:r>
            <a:r>
              <a:rPr lang="en-US" altLang="zh-CN" sz="6600" b="1" dirty="0" smtClean="0">
                <a:effectLst>
                  <a:outerShdw blurRad="38100" dist="38100" dir="2700000" algn="tl">
                    <a:srgbClr val="000000">
                      <a:alpha val="43137"/>
                    </a:srgbClr>
                  </a:outerShdw>
                </a:effectLst>
              </a:rPr>
              <a:t>2</a:t>
            </a:r>
            <a:endParaRPr lang="zh-CN" altLang="en-US" b="1" dirty="0" smtClean="0">
              <a:effectLst>
                <a:outerShdw blurRad="38100" dist="38100" dir="2700000" algn="tl">
                  <a:srgbClr val="000000">
                    <a:alpha val="43137"/>
                  </a:srgbClr>
                </a:outerShdw>
              </a:effectLst>
            </a:endParaRPr>
          </a:p>
        </p:txBody>
      </p:sp>
      <p:sp>
        <p:nvSpPr>
          <p:cNvPr id="1025" name="Rectangle 1"/>
          <p:cNvSpPr>
            <a:spLocks noChangeArrowheads="1"/>
          </p:cNvSpPr>
          <p:nvPr/>
        </p:nvSpPr>
        <p:spPr bwMode="auto">
          <a:xfrm>
            <a:off x="323528" y="981308"/>
            <a:ext cx="8136904"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其次，吸毒之后，吸毒者的正常人性的束缚和对法律规范的敬畏消失了，他们觉得精力充沛，热血沸腾，或是在一块鬼混，或是出现</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hlinkClick r:id="rId2"/>
              </a:rPr>
              <a:t>精神失常</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，会去打架、抢劫。再有，由于毒品的贩卖都是成帮结伙的，吸毒者也只有加入他们的圈中才能源源不断地获得毒品。这就导致</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hlinkClick r:id="rId3"/>
              </a:rPr>
              <a:t>犯罪团伙</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hlinkClick r:id="rId4"/>
              </a:rPr>
              <a:t>黑社会</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的形成。这种由毒品粘合</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hlinkClick r:id="rId5"/>
              </a:rPr>
              <a:t>在一起</a:t>
            </a: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的黑社会</a:t>
            </a:r>
            <a:endParaRPr kumimoji="0" lang="en-US" altLang="zh-CN"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必然是刑事犯罪集团。并</a:t>
            </a:r>
            <a:endParaRPr kumimoji="0" lang="en-US" altLang="zh-CN"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rgbClr val="990033"/>
                </a:solidFill>
                <a:effectLst/>
                <a:latin typeface="黑体" pitchFamily="49" charset="-122"/>
                <a:ea typeface="黑体" pitchFamily="49" charset="-122"/>
                <a:cs typeface="Times New Roman" pitchFamily="18" charset="0"/>
              </a:rPr>
              <a:t>必将给社会带来严重危害。</a:t>
            </a:r>
            <a:endParaRPr kumimoji="0" lang="zh-CN" altLang="en-US" sz="2000" b="1" i="0" u="none" strike="noStrike" cap="none" normalizeH="0" baseline="0" dirty="0" smtClean="0">
              <a:ln>
                <a:noFill/>
              </a:ln>
              <a:solidFill>
                <a:srgbClr val="990033"/>
              </a:solidFill>
              <a:effectLst/>
              <a:latin typeface="黑体" pitchFamily="49" charset="-122"/>
              <a:ea typeface="黑体" pitchFamily="49"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pic>
        <p:nvPicPr>
          <p:cNvPr id="6" name="图片 4" descr="u=3209563083,516975082&amp;fm=23&amp;gp=0.jpg"/>
          <p:cNvPicPr>
            <a:picLocks noChangeAspect="1" noChangeArrowheads="1"/>
          </p:cNvPicPr>
          <p:nvPr/>
        </p:nvPicPr>
        <p:blipFill>
          <a:blip r:embed="rId6" cstate="print">
            <a:lum bright="10000" contrast="20000"/>
          </a:blip>
          <a:srcRect/>
          <a:stretch>
            <a:fillRect/>
          </a:stretch>
        </p:blipFill>
        <p:spPr bwMode="auto">
          <a:xfrm>
            <a:off x="4716016" y="3861048"/>
            <a:ext cx="3851129" cy="244827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标题 1"/>
          <p:cNvSpPr>
            <a:spLocks noGrp="1"/>
          </p:cNvSpPr>
          <p:nvPr>
            <p:ph type="title"/>
          </p:nvPr>
        </p:nvSpPr>
        <p:spPr>
          <a:xfrm>
            <a:off x="683568" y="1124744"/>
            <a:ext cx="8229600" cy="1252537"/>
          </a:xfrm>
        </p:spPr>
        <p:txBody>
          <a:bodyPr/>
          <a:lstStyle/>
          <a:p>
            <a:pPr eaLnBrk="1" hangingPunct="1"/>
            <a:r>
              <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第三节</a:t>
            </a:r>
            <a:r>
              <a:rPr lang="en-US" altLang="zh-CN"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    </a:t>
            </a:r>
            <a:r>
              <a:rPr lang="zh-CN" altLang="zh-CN"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听故事</a:t>
            </a:r>
            <a:r>
              <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a:t>
            </a:r>
            <a:r>
              <a:rPr lang="en-US" altLang="zh-CN"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
            </a:r>
            <a:br>
              <a:rPr lang="en-US" altLang="zh-CN"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br>
            <a:r>
              <a:rPr lang="zh-CN" altLang="zh-CN"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谈感受</a:t>
            </a:r>
            <a:r>
              <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a:t>
            </a:r>
            <a:r>
              <a:rPr lang="zh-CN" altLang="zh-CN"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受教育。</a:t>
            </a:r>
            <a:endPar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endParaRPr>
          </a:p>
        </p:txBody>
      </p:sp>
      <p:pic>
        <p:nvPicPr>
          <p:cNvPr id="1026" name="Picture 2" descr="C:\Users\Administrator\Desktop\t014f527c6b91640c42.jpg"/>
          <p:cNvPicPr>
            <a:picLocks noChangeAspect="1" noChangeArrowheads="1"/>
          </p:cNvPicPr>
          <p:nvPr/>
        </p:nvPicPr>
        <p:blipFill>
          <a:blip r:embed="rId2" cstate="print">
            <a:lum contrast="40000"/>
          </a:blip>
          <a:srcRect l="5133" t="19200" r="5132" b="38800"/>
          <a:stretch>
            <a:fillRect/>
          </a:stretch>
        </p:blipFill>
        <p:spPr bwMode="auto">
          <a:xfrm>
            <a:off x="2051720" y="2636912"/>
            <a:ext cx="5208579" cy="252028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BE8F9867-0C0A-45A2-9012-61EAEC4B9360}" type="slidenum">
              <a:rPr lang="zh-CN" altLang="en-US"/>
              <a:pPr fontAlgn="base">
                <a:spcBef>
                  <a:spcPct val="0"/>
                </a:spcBef>
                <a:spcAft>
                  <a:spcPct val="0"/>
                </a:spcAft>
                <a:defRPr/>
              </a:pPr>
              <a:t>46</a:t>
            </a:fld>
            <a:endParaRPr lang="zh-CN" altLang="en-US"/>
          </a:p>
        </p:txBody>
      </p:sp>
      <p:sp>
        <p:nvSpPr>
          <p:cNvPr id="94210" name="标题 1"/>
          <p:cNvSpPr>
            <a:spLocks noGrp="1"/>
          </p:cNvSpPr>
          <p:nvPr>
            <p:ph type="title"/>
          </p:nvPr>
        </p:nvSpPr>
        <p:spPr/>
        <p:txBody>
          <a:bodyPr rtlCol="0">
            <a:normAutofit fontScale="90000"/>
          </a:bodyPr>
          <a:lstStyle/>
          <a:p>
            <a:pPr algn="l" eaLnBrk="1" fontAlgn="auto" hangingPunct="1">
              <a:spcAft>
                <a:spcPts val="0"/>
              </a:spcAft>
              <a:defRPr/>
            </a:pPr>
            <a:r>
              <a:rPr lang="zh-CN" altLang="en-US" sz="4900" b="1" dirty="0" smtClean="0"/>
              <a:t>染</a:t>
            </a:r>
            <a:r>
              <a:rPr lang="zh-CN" altLang="en-US" sz="4900" b="1" dirty="0"/>
              <a:t>毒的</a:t>
            </a:r>
            <a:r>
              <a:rPr lang="zh-CN" altLang="en-US" sz="4900" b="1" dirty="0" smtClean="0"/>
              <a:t>案例</a:t>
            </a:r>
            <a:r>
              <a:rPr lang="en-US" altLang="zh-CN" sz="4900" b="1" dirty="0" smtClean="0"/>
              <a:t>(</a:t>
            </a:r>
            <a:r>
              <a:rPr lang="zh-CN" altLang="en-US" sz="4900" b="1" dirty="0" smtClean="0"/>
              <a:t>一</a:t>
            </a:r>
            <a:r>
              <a:rPr lang="en-US" altLang="zh-CN" sz="4900" b="1" dirty="0" smtClean="0"/>
              <a:t>)</a:t>
            </a:r>
            <a:br>
              <a:rPr lang="en-US" altLang="zh-CN" sz="4900" b="1" dirty="0" smtClean="0"/>
            </a:br>
            <a:endParaRPr lang="zh-CN" altLang="en-US" sz="4900" b="1" dirty="0"/>
          </a:p>
        </p:txBody>
      </p:sp>
      <p:sp>
        <p:nvSpPr>
          <p:cNvPr id="79875" name="内容占位符 1"/>
          <p:cNvSpPr>
            <a:spLocks noGrp="1"/>
          </p:cNvSpPr>
          <p:nvPr>
            <p:ph idx="1"/>
          </p:nvPr>
        </p:nvSpPr>
        <p:spPr>
          <a:xfrm>
            <a:off x="179512" y="1268760"/>
            <a:ext cx="5436096" cy="4751982"/>
          </a:xfrm>
        </p:spPr>
        <p:txBody>
          <a:bodyPr/>
          <a:lstStyle/>
          <a:p>
            <a:pPr>
              <a:buNone/>
            </a:pPr>
            <a:r>
              <a:rPr lang="en-US" altLang="zh-CN" sz="2800" b="1" dirty="0" smtClean="0">
                <a:solidFill>
                  <a:srgbClr val="990033"/>
                </a:solidFill>
              </a:rPr>
              <a:t>       </a:t>
            </a:r>
            <a:r>
              <a:rPr lang="zh-CN" altLang="zh-CN" sz="2800" b="1" dirty="0" smtClean="0">
                <a:solidFill>
                  <a:srgbClr val="FF3300"/>
                </a:solidFill>
                <a:effectLst>
                  <a:outerShdw blurRad="38100" dist="38100" dir="2700000" algn="tl">
                    <a:srgbClr val="000000">
                      <a:alpha val="43137"/>
                    </a:srgbClr>
                  </a:outerShdw>
                </a:effectLst>
              </a:rPr>
              <a:t>故事一：</a:t>
            </a:r>
          </a:p>
          <a:p>
            <a:pPr>
              <a:buNone/>
            </a:pPr>
            <a:r>
              <a:rPr lang="en-US" altLang="zh-CN" sz="2800" b="1" dirty="0" smtClean="0">
                <a:solidFill>
                  <a:srgbClr val="990033"/>
                </a:solidFill>
              </a:rPr>
              <a:t>             </a:t>
            </a:r>
            <a:r>
              <a:rPr lang="zh-CN" altLang="zh-CN" sz="2800" b="1" dirty="0" smtClean="0">
                <a:solidFill>
                  <a:srgbClr val="990033"/>
                </a:solidFill>
              </a:rPr>
              <a:t>有一位年轻的女医生，接触了许多吸毒者，对他们既憎恨又不解，她认为：凡事都能戒断，戒不成是因为没有毅力。她以身试毒，为他人作榜样。没想到，她吸食毒品后，同样戒不断，成了海洛因的俘虏。最后，她自杀了。留下一句话：“别学我！”</a:t>
            </a:r>
          </a:p>
          <a:p>
            <a:pPr eaLnBrk="1" hangingPunct="1">
              <a:buNone/>
            </a:pPr>
            <a:endParaRPr lang="zh-CN" altLang="en-US" sz="2000" dirty="0" smtClean="0"/>
          </a:p>
        </p:txBody>
      </p:sp>
      <p:pic>
        <p:nvPicPr>
          <p:cNvPr id="79876" name="Picture 2" descr="C:\Users\Administrator\Desktop\吸毒照片2.jpg"/>
          <p:cNvPicPr>
            <a:picLocks noChangeAspect="1" noChangeArrowheads="1"/>
          </p:cNvPicPr>
          <p:nvPr/>
        </p:nvPicPr>
        <p:blipFill>
          <a:blip r:embed="rId2" cstate="print"/>
          <a:srcRect/>
          <a:stretch>
            <a:fillRect/>
          </a:stretch>
        </p:blipFill>
        <p:spPr bwMode="auto">
          <a:xfrm>
            <a:off x="5580112" y="1844824"/>
            <a:ext cx="2624483" cy="3600946"/>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BE8F9867-0C0A-45A2-9012-61EAEC4B9360}" type="slidenum">
              <a:rPr lang="zh-CN" altLang="en-US"/>
              <a:pPr fontAlgn="base">
                <a:spcBef>
                  <a:spcPct val="0"/>
                </a:spcBef>
                <a:spcAft>
                  <a:spcPct val="0"/>
                </a:spcAft>
                <a:defRPr/>
              </a:pPr>
              <a:t>47</a:t>
            </a:fld>
            <a:endParaRPr lang="zh-CN" altLang="en-US"/>
          </a:p>
        </p:txBody>
      </p:sp>
      <p:sp>
        <p:nvSpPr>
          <p:cNvPr id="94210" name="标题 1"/>
          <p:cNvSpPr>
            <a:spLocks noGrp="1"/>
          </p:cNvSpPr>
          <p:nvPr>
            <p:ph type="title"/>
          </p:nvPr>
        </p:nvSpPr>
        <p:spPr/>
        <p:txBody>
          <a:bodyPr rtlCol="0">
            <a:normAutofit fontScale="90000"/>
          </a:bodyPr>
          <a:lstStyle/>
          <a:p>
            <a:pPr algn="l" eaLnBrk="1" fontAlgn="auto" hangingPunct="1">
              <a:spcAft>
                <a:spcPts val="0"/>
              </a:spcAft>
              <a:defRPr/>
            </a:pPr>
            <a:r>
              <a:rPr lang="zh-CN" altLang="en-US" sz="4900" b="1" dirty="0" smtClean="0"/>
              <a:t>染</a:t>
            </a:r>
            <a:r>
              <a:rPr lang="zh-CN" altLang="en-US" sz="4900" b="1" dirty="0"/>
              <a:t>毒的</a:t>
            </a:r>
            <a:r>
              <a:rPr lang="zh-CN" altLang="en-US" sz="4900" b="1" dirty="0" smtClean="0"/>
              <a:t>案例</a:t>
            </a:r>
            <a:r>
              <a:rPr lang="en-US" altLang="zh-CN" sz="4900" b="1" dirty="0" smtClean="0"/>
              <a:t>(</a:t>
            </a:r>
            <a:r>
              <a:rPr lang="zh-CN" altLang="en-US" sz="4900" b="1" dirty="0" smtClean="0"/>
              <a:t>二</a:t>
            </a:r>
            <a:r>
              <a:rPr lang="en-US" altLang="zh-CN" sz="4900" b="1" dirty="0" smtClean="0"/>
              <a:t>)</a:t>
            </a:r>
            <a:br>
              <a:rPr lang="en-US" altLang="zh-CN" sz="4900" b="1" dirty="0" smtClean="0"/>
            </a:br>
            <a:endParaRPr lang="zh-CN" altLang="en-US" sz="4900" b="1" dirty="0"/>
          </a:p>
        </p:txBody>
      </p:sp>
      <p:sp>
        <p:nvSpPr>
          <p:cNvPr id="79875" name="内容占位符 1"/>
          <p:cNvSpPr>
            <a:spLocks noGrp="1"/>
          </p:cNvSpPr>
          <p:nvPr>
            <p:ph idx="1"/>
          </p:nvPr>
        </p:nvSpPr>
        <p:spPr>
          <a:xfrm>
            <a:off x="0" y="1052736"/>
            <a:ext cx="6408712" cy="5328592"/>
          </a:xfrm>
        </p:spPr>
        <p:txBody>
          <a:bodyPr/>
          <a:lstStyle/>
          <a:p>
            <a:pPr>
              <a:buNone/>
            </a:pPr>
            <a:r>
              <a:rPr lang="en-US" altLang="zh-CN" sz="2800" b="1" dirty="0" smtClean="0">
                <a:solidFill>
                  <a:srgbClr val="990033"/>
                </a:solidFill>
              </a:rPr>
              <a:t>       </a:t>
            </a:r>
            <a:r>
              <a:rPr lang="zh-CN" altLang="zh-CN" sz="2800" b="1" dirty="0" smtClean="0">
                <a:solidFill>
                  <a:srgbClr val="FF3300"/>
                </a:solidFill>
                <a:effectLst>
                  <a:outerShdw blurRad="38100" dist="38100" dir="2700000" algn="tl">
                    <a:srgbClr val="000000">
                      <a:alpha val="43137"/>
                    </a:srgbClr>
                  </a:outerShdw>
                </a:effectLst>
              </a:rPr>
              <a:t>故事</a:t>
            </a:r>
            <a:r>
              <a:rPr lang="zh-CN" altLang="en-US" sz="2800" b="1" dirty="0" smtClean="0">
                <a:solidFill>
                  <a:srgbClr val="FF3300"/>
                </a:solidFill>
                <a:effectLst>
                  <a:outerShdw blurRad="38100" dist="38100" dir="2700000" algn="tl">
                    <a:srgbClr val="000000">
                      <a:alpha val="43137"/>
                    </a:srgbClr>
                  </a:outerShdw>
                </a:effectLst>
              </a:rPr>
              <a:t>二</a:t>
            </a:r>
            <a:r>
              <a:rPr lang="zh-CN" altLang="zh-CN" sz="2800" b="1" dirty="0" smtClean="0">
                <a:solidFill>
                  <a:srgbClr val="FF3300"/>
                </a:solidFill>
                <a:effectLst>
                  <a:outerShdw blurRad="38100" dist="38100" dir="2700000" algn="tl">
                    <a:srgbClr val="000000">
                      <a:alpha val="43137"/>
                    </a:srgbClr>
                  </a:outerShdw>
                </a:effectLst>
              </a:rPr>
              <a:t>：</a:t>
            </a:r>
          </a:p>
          <a:p>
            <a:pPr>
              <a:buNone/>
            </a:pPr>
            <a:r>
              <a:rPr lang="en-US" altLang="zh-CN" sz="3200" b="1" dirty="0" smtClean="0">
                <a:solidFill>
                  <a:srgbClr val="FF00FF"/>
                </a:solidFill>
                <a:effectLst>
                  <a:outerShdw blurRad="38100" dist="38100" dir="2700000" algn="tl">
                    <a:srgbClr val="000000">
                      <a:alpha val="43137"/>
                    </a:srgbClr>
                  </a:outerShdw>
                </a:effectLst>
              </a:rPr>
              <a:t>           </a:t>
            </a:r>
            <a:r>
              <a:rPr lang="zh-CN" altLang="zh-CN" b="1" dirty="0" smtClean="0">
                <a:solidFill>
                  <a:srgbClr val="FF00FF"/>
                </a:solidFill>
                <a:effectLst>
                  <a:outerShdw blurRad="38100" dist="38100" dir="2700000" algn="tl">
                    <a:srgbClr val="000000">
                      <a:alpha val="43137"/>
                    </a:srgbClr>
                  </a:outerShdw>
                </a:effectLst>
              </a:rPr>
              <a:t>一位中年男子在公路上故意撞车的，而被讹诈人是一位年轻女子，她虽然付出了金钱，却拿出一张照片，满脸疑惑。男子接过钱后，在黑暗的小屋里拿起了针筒扎向了静脉——原来他是一个吸毒者。钱很快用完了，他再次走上大街撞车讹诈。但这一次，大卡车来不及刹车，他不幸倒在了血泊中。倒地时，他的口袋里飘出了一张与女孩手中一模一样的照片。此时，在不远处守望的女孩冲上前来，泪眼朦胧。催人泪下的音乐声中，一条脆弱的生命、一个可悲的灵魂带着泪水和遗憾悄然逝去……</a:t>
            </a:r>
          </a:p>
          <a:p>
            <a:pPr eaLnBrk="1" hangingPunct="1">
              <a:buNone/>
            </a:pPr>
            <a:endParaRPr lang="zh-CN" altLang="en-US" sz="2000" dirty="0" smtClean="0"/>
          </a:p>
        </p:txBody>
      </p:sp>
      <p:pic>
        <p:nvPicPr>
          <p:cNvPr id="79876" name="Picture 2" descr="C:\Users\Administrator\Desktop\吸毒照片2.jpg"/>
          <p:cNvPicPr>
            <a:picLocks noChangeAspect="1" noChangeArrowheads="1"/>
          </p:cNvPicPr>
          <p:nvPr/>
        </p:nvPicPr>
        <p:blipFill>
          <a:blip r:embed="rId2" cstate="print"/>
          <a:srcRect/>
          <a:stretch>
            <a:fillRect/>
          </a:stretch>
        </p:blipFill>
        <p:spPr bwMode="auto">
          <a:xfrm>
            <a:off x="6300192" y="1124744"/>
            <a:ext cx="2624483" cy="3600946"/>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内容占位符 2"/>
          <p:cNvSpPr>
            <a:spLocks noGrp="1"/>
          </p:cNvSpPr>
          <p:nvPr>
            <p:ph idx="1"/>
          </p:nvPr>
        </p:nvSpPr>
        <p:spPr>
          <a:xfrm>
            <a:off x="827584" y="1772816"/>
            <a:ext cx="7408862" cy="3451225"/>
          </a:xfrm>
        </p:spPr>
        <p:txBody>
          <a:bodyPr/>
          <a:lstStyle/>
          <a:p>
            <a:pPr eaLnBrk="1" hangingPunct="1">
              <a:buNone/>
            </a:pPr>
            <a:r>
              <a:rPr lang="zh-CN" altLang="zh-CN" sz="3600" b="1" dirty="0" smtClean="0">
                <a:solidFill>
                  <a:srgbClr val="FF00FF"/>
                </a:solidFill>
                <a:effectLst>
                  <a:outerShdw blurRad="38100" dist="38100" dir="2700000" algn="tl">
                    <a:srgbClr val="000000">
                      <a:alpha val="43137"/>
                    </a:srgbClr>
                  </a:outerShdw>
                </a:effectLst>
              </a:rPr>
              <a:t>学生</a:t>
            </a:r>
            <a:r>
              <a:rPr lang="zh-CN" altLang="en-US" sz="3600" b="1" dirty="0" smtClean="0">
                <a:solidFill>
                  <a:srgbClr val="FF00FF"/>
                </a:solidFill>
                <a:effectLst>
                  <a:outerShdw blurRad="38100" dist="38100" dir="2700000" algn="tl">
                    <a:srgbClr val="000000">
                      <a:alpha val="43137"/>
                    </a:srgbClr>
                  </a:outerShdw>
                </a:effectLst>
              </a:rPr>
              <a:t>先</a:t>
            </a:r>
            <a:r>
              <a:rPr lang="zh-CN" altLang="zh-CN" sz="3600" b="1" dirty="0" smtClean="0">
                <a:solidFill>
                  <a:srgbClr val="FF00FF"/>
                </a:solidFill>
                <a:effectLst>
                  <a:outerShdw blurRad="38100" dist="38100" dir="2700000" algn="tl">
                    <a:srgbClr val="000000">
                      <a:alpha val="43137"/>
                    </a:srgbClr>
                  </a:outerShdw>
                </a:effectLst>
              </a:rPr>
              <a:t>讨论交流，再归纳。</a:t>
            </a:r>
          </a:p>
          <a:p>
            <a:pPr eaLnBrk="1" hangingPunct="1"/>
            <a:endParaRPr lang="zh-CN" altLang="en-US" dirty="0" smtClean="0"/>
          </a:p>
        </p:txBody>
      </p:sp>
      <p:sp>
        <p:nvSpPr>
          <p:cNvPr id="81922" name="标题 1"/>
          <p:cNvSpPr>
            <a:spLocks noGrp="1"/>
          </p:cNvSpPr>
          <p:nvPr>
            <p:ph type="title"/>
          </p:nvPr>
        </p:nvSpPr>
        <p:spPr>
          <a:xfrm>
            <a:off x="467544" y="692696"/>
            <a:ext cx="8229600" cy="1252537"/>
          </a:xfrm>
        </p:spPr>
        <p:txBody>
          <a:bodyPr/>
          <a:lstStyle/>
          <a:p>
            <a:pPr eaLnBrk="1" hangingPunct="1"/>
            <a:r>
              <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第四节、</a:t>
            </a:r>
            <a:r>
              <a:rPr lang="zh-CN" altLang="zh-CN" sz="4800" dirty="0" smtClean="0">
                <a:solidFill>
                  <a:srgbClr val="FFFF00"/>
                </a:solidFill>
                <a:latin typeface="方正粗黑宋简体" pitchFamily="2" charset="-122"/>
                <a:ea typeface="方正粗黑宋简体" pitchFamily="2" charset="-122"/>
              </a:rPr>
              <a:t>归纳防毒方法</a:t>
            </a:r>
            <a:endPar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endParaRPr>
          </a:p>
        </p:txBody>
      </p:sp>
      <p:pic>
        <p:nvPicPr>
          <p:cNvPr id="63491" name="Picture 3" descr="C:\Users\Administrator\Desktop\ab3532a68dabab93c6767aab2674f475.jpg"/>
          <p:cNvPicPr>
            <a:picLocks noChangeAspect="1" noChangeArrowheads="1"/>
          </p:cNvPicPr>
          <p:nvPr/>
        </p:nvPicPr>
        <p:blipFill>
          <a:blip r:embed="rId2" cstate="print"/>
          <a:srcRect/>
          <a:stretch>
            <a:fillRect/>
          </a:stretch>
        </p:blipFill>
        <p:spPr bwMode="auto">
          <a:xfrm>
            <a:off x="1331640" y="2492896"/>
            <a:ext cx="6520784" cy="4032448"/>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内容占位符 2"/>
          <p:cNvSpPr>
            <a:spLocks noGrp="1"/>
          </p:cNvSpPr>
          <p:nvPr>
            <p:ph idx="1"/>
          </p:nvPr>
        </p:nvSpPr>
        <p:spPr>
          <a:xfrm>
            <a:off x="827584" y="1772816"/>
            <a:ext cx="7408862" cy="3451225"/>
          </a:xfrm>
        </p:spPr>
        <p:txBody>
          <a:bodyPr/>
          <a:lstStyle/>
          <a:p>
            <a:pPr>
              <a:buNone/>
            </a:pPr>
            <a:r>
              <a:rPr lang="zh-CN" altLang="zh-CN" sz="4000" b="1" dirty="0" smtClean="0">
                <a:solidFill>
                  <a:srgbClr val="FF00FF"/>
                </a:solidFill>
                <a:effectLst>
                  <a:outerShdw blurRad="38100" dist="38100" dir="2700000" algn="tl">
                    <a:srgbClr val="000000">
                      <a:alpha val="43137"/>
                    </a:srgbClr>
                  </a:outerShdw>
                </a:effectLst>
              </a:rPr>
              <a:t>归纳防毒方法</a:t>
            </a:r>
          </a:p>
          <a:p>
            <a:pPr>
              <a:buNone/>
            </a:pPr>
            <a:r>
              <a:rPr lang="en-US" altLang="zh-CN" sz="4000" b="1" dirty="0" smtClean="0">
                <a:solidFill>
                  <a:srgbClr val="FF00FF"/>
                </a:solidFill>
                <a:effectLst>
                  <a:outerShdw blurRad="38100" dist="38100" dir="2700000" algn="tl">
                    <a:srgbClr val="000000">
                      <a:alpha val="43137"/>
                    </a:srgbClr>
                  </a:outerShdw>
                </a:effectLst>
              </a:rPr>
              <a:t>  </a:t>
            </a:r>
            <a:r>
              <a:rPr lang="zh-CN" altLang="zh-CN" sz="4000" b="1" dirty="0" smtClean="0">
                <a:solidFill>
                  <a:srgbClr val="FF00FF"/>
                </a:solidFill>
                <a:effectLst>
                  <a:outerShdw blurRad="38100" dist="38100" dir="2700000" algn="tl">
                    <a:srgbClr val="000000">
                      <a:alpha val="43137"/>
                    </a:srgbClr>
                  </a:outerShdw>
                </a:effectLst>
              </a:rPr>
              <a:t>①、直接拒绝；②、找借口溜走；③、提出反意见或转移话题④、秘密报案（偷偷告诉你依赖的人或拨打报警电话号</a:t>
            </a:r>
            <a:r>
              <a:rPr lang="en-US" altLang="zh-CN" sz="4800" b="1" dirty="0" smtClean="0">
                <a:solidFill>
                  <a:srgbClr val="FF00FF"/>
                </a:solidFill>
                <a:effectLst>
                  <a:outerShdw blurRad="38100" dist="38100" dir="2700000" algn="tl">
                    <a:srgbClr val="000000">
                      <a:alpha val="43137"/>
                    </a:srgbClr>
                  </a:outerShdw>
                </a:effectLst>
              </a:rPr>
              <a:t>110</a:t>
            </a:r>
            <a:r>
              <a:rPr lang="en-US" altLang="zh-CN" sz="4000" dirty="0" smtClean="0"/>
              <a:t/>
            </a:r>
            <a:br>
              <a:rPr lang="en-US" altLang="zh-CN" sz="4000" dirty="0" smtClean="0"/>
            </a:br>
            <a:endParaRPr lang="zh-CN" altLang="zh-CN" sz="4000" b="1" dirty="0" smtClean="0">
              <a:solidFill>
                <a:srgbClr val="FF00FF"/>
              </a:solidFill>
              <a:effectLst>
                <a:outerShdw blurRad="38100" dist="38100" dir="2700000" algn="tl">
                  <a:srgbClr val="000000">
                    <a:alpha val="43137"/>
                  </a:srgbClr>
                </a:outerShdw>
              </a:effectLst>
            </a:endParaRPr>
          </a:p>
          <a:p>
            <a:pPr eaLnBrk="1" hangingPunct="1"/>
            <a:endParaRPr lang="zh-CN" altLang="en-US" sz="4000" dirty="0" smtClean="0"/>
          </a:p>
        </p:txBody>
      </p:sp>
      <p:sp>
        <p:nvSpPr>
          <p:cNvPr id="81922" name="标题 1"/>
          <p:cNvSpPr>
            <a:spLocks noGrp="1"/>
          </p:cNvSpPr>
          <p:nvPr>
            <p:ph type="title"/>
          </p:nvPr>
        </p:nvSpPr>
        <p:spPr>
          <a:xfrm>
            <a:off x="467544" y="692696"/>
            <a:ext cx="8229600" cy="1252537"/>
          </a:xfrm>
        </p:spPr>
        <p:txBody>
          <a:bodyPr/>
          <a:lstStyle/>
          <a:p>
            <a:pPr eaLnBrk="1" hangingPunct="1"/>
            <a:r>
              <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rPr>
              <a:t>第四节、</a:t>
            </a:r>
            <a:r>
              <a:rPr lang="zh-CN" altLang="zh-CN" sz="4800" dirty="0" smtClean="0">
                <a:solidFill>
                  <a:srgbClr val="FFFF00"/>
                </a:solidFill>
                <a:latin typeface="方正粗黑宋简体" pitchFamily="2" charset="-122"/>
                <a:ea typeface="方正粗黑宋简体" pitchFamily="2" charset="-122"/>
              </a:rPr>
              <a:t>归纳防毒方法</a:t>
            </a:r>
            <a:endParaRPr lang="zh-CN" altLang="en-US" sz="4800" b="1" dirty="0" smtClean="0">
              <a:solidFill>
                <a:srgbClr val="FFFF00"/>
              </a:solidFill>
              <a:effectLst>
                <a:outerShdw blurRad="38100" dist="38100" dir="2700000" algn="tl">
                  <a:srgbClr val="000000">
                    <a:alpha val="43137"/>
                  </a:srgbClr>
                </a:outerShdw>
              </a:effectLst>
              <a:latin typeface="方正粗黑宋简体" pitchFamily="2" charset="-122"/>
              <a:ea typeface="方正粗黑宋简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Rectangle 3"/>
          <p:cNvSpPr>
            <a:spLocks noGrp="1" noRot="1" noChangeArrowheads="1"/>
          </p:cNvSpPr>
          <p:nvPr>
            <p:ph idx="1"/>
          </p:nvPr>
        </p:nvSpPr>
        <p:spPr>
          <a:xfrm>
            <a:off x="250825" y="1557338"/>
            <a:ext cx="8642350" cy="3449637"/>
          </a:xfrm>
        </p:spPr>
        <p:txBody>
          <a:bodyPr/>
          <a:lstStyle/>
          <a:p>
            <a:pPr eaLnBrk="1" hangingPunct="1"/>
            <a:r>
              <a:rPr lang="en-US" altLang="zh-CN" sz="3200" dirty="0" smtClean="0"/>
              <a:t>1</a:t>
            </a:r>
            <a:r>
              <a:rPr lang="zh-CN" altLang="en-US" sz="3200" dirty="0" smtClean="0"/>
              <a:t>、罂粟</a:t>
            </a:r>
          </a:p>
          <a:p>
            <a:pPr eaLnBrk="1" hangingPunct="1"/>
            <a:r>
              <a:rPr lang="zh-CN" altLang="en-US" sz="3200" dirty="0" smtClean="0"/>
              <a:t>      罂粟是一种一年生或两年生的草本植物，罂粟的毒性物质在它的未熟果实的乳汁中，乳汁含生物碱，在罂粟花瓣落后约十来天，用刀划破其未熟果实的乳汁中，就有乳液涌出，待其干后变硬，再刮下来就是生“鸦片”。</a:t>
            </a:r>
          </a:p>
          <a:p>
            <a:pPr eaLnBrk="1" hangingPunct="1"/>
            <a:endParaRPr lang="zh-CN" altLang="en-US" dirty="0" smtClean="0">
              <a:solidFill>
                <a:schemeClr val="folHlink"/>
              </a:solidFill>
            </a:endParaRPr>
          </a:p>
        </p:txBody>
      </p:sp>
      <p:sp>
        <p:nvSpPr>
          <p:cNvPr id="18434" name="灯片编号占位符 5"/>
          <p:cNvSpPr>
            <a:spLocks noGrp="1"/>
          </p:cNvSpPr>
          <p:nvPr>
            <p:ph type="sldNum" sz="quarter" idx="12"/>
          </p:nvPr>
        </p:nvSpPr>
        <p:spPr bwMode="auto">
          <a:ln>
            <a:miter lim="800000"/>
          </a:ln>
        </p:spPr>
        <p:txBody>
          <a:bodyPr wrap="square" numCol="1" anchor="t" anchorCtr="0" compatLnSpc="1"/>
          <a:lstStyle/>
          <a:p>
            <a:pPr fontAlgn="base">
              <a:spcBef>
                <a:spcPct val="0"/>
              </a:spcBef>
              <a:spcAft>
                <a:spcPct val="0"/>
              </a:spcAft>
              <a:defRPr/>
            </a:pPr>
            <a:fld id="{71A74C7D-5EFB-4EC0-892F-C53921CE8051}" type="slidenum">
              <a:rPr lang="en-US" altLang="zh-CN"/>
              <a:pPr fontAlgn="base">
                <a:spcBef>
                  <a:spcPct val="0"/>
                </a:spcBef>
                <a:spcAft>
                  <a:spcPct val="0"/>
                </a:spcAft>
                <a:defRPr/>
              </a:pPr>
              <a:t>5</a:t>
            </a:fld>
            <a:endParaRPr lang="en-US" altLang="zh-CN"/>
          </a:p>
        </p:txBody>
      </p:sp>
      <p:sp>
        <p:nvSpPr>
          <p:cNvPr id="18435" name="标题 6"/>
          <p:cNvSpPr>
            <a:spLocks noGrp="1"/>
          </p:cNvSpPr>
          <p:nvPr>
            <p:ph type="title"/>
          </p:nvPr>
        </p:nvSpPr>
        <p:spPr/>
        <p:txBody>
          <a:bodyPr/>
          <a:lstStyle/>
          <a:p>
            <a:pPr eaLnBrk="1" hangingPunct="1"/>
            <a:r>
              <a:rPr lang="zh-CN" altLang="en-US" b="1" dirty="0" smtClean="0"/>
              <a:t>（一）毒品原植物</a:t>
            </a:r>
            <a:r>
              <a:rPr lang="en-US" altLang="zh-CN" b="1" dirty="0" smtClean="0"/>
              <a:t>—</a:t>
            </a:r>
            <a:r>
              <a:rPr lang="zh-CN" altLang="en-US" b="1" dirty="0" smtClean="0"/>
              <a:t>罂粟</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21" name="内容占位符 2"/>
          <p:cNvSpPr>
            <a:spLocks noGrp="1"/>
          </p:cNvSpPr>
          <p:nvPr>
            <p:ph idx="1"/>
          </p:nvPr>
        </p:nvSpPr>
        <p:spPr>
          <a:xfrm>
            <a:off x="323528" y="1268760"/>
            <a:ext cx="7408862" cy="3451225"/>
          </a:xfrm>
        </p:spPr>
        <p:txBody>
          <a:bodyPr/>
          <a:lstStyle/>
          <a:p>
            <a:pPr eaLnBrk="1" hangingPunct="1"/>
            <a:r>
              <a:rPr lang="zh-CN" altLang="en-US" dirty="0" smtClean="0"/>
              <a:t>         同学们，你们是祖国的未来，是民族的希望，希望你们今后能认真学习，遵纪守法，养成良好的道德品质。“珍惜生命，远离毒品”，让我们为共同构建一个健康、文明、和谐的校园环境做出不懈的努力！</a:t>
            </a:r>
          </a:p>
          <a:p>
            <a:pPr eaLnBrk="1" hangingPunct="1"/>
            <a:endParaRPr lang="zh-CN" altLang="en-US" dirty="0" smtClean="0"/>
          </a:p>
        </p:txBody>
      </p:sp>
      <p:sp>
        <p:nvSpPr>
          <p:cNvPr id="81922" name="标题 1"/>
          <p:cNvSpPr>
            <a:spLocks noGrp="1"/>
          </p:cNvSpPr>
          <p:nvPr>
            <p:ph type="title"/>
          </p:nvPr>
        </p:nvSpPr>
        <p:spPr/>
        <p:txBody>
          <a:bodyPr/>
          <a:lstStyle/>
          <a:p>
            <a:pPr eaLnBrk="1" hangingPunct="1"/>
            <a:r>
              <a:rPr lang="zh-CN" altLang="en-US" sz="4000" b="1" dirty="0" smtClean="0">
                <a:solidFill>
                  <a:srgbClr val="FFFF00"/>
                </a:solidFill>
                <a:effectLst>
                  <a:outerShdw blurRad="38100" dist="38100" dir="2700000" algn="tl">
                    <a:srgbClr val="000000">
                      <a:alpha val="43137"/>
                    </a:srgbClr>
                  </a:outerShdw>
                </a:effectLst>
              </a:rPr>
              <a:t>结束语</a:t>
            </a:r>
          </a:p>
        </p:txBody>
      </p:sp>
      <p:pic>
        <p:nvPicPr>
          <p:cNvPr id="4" name="Picture 2" descr="C:\Users\Administrator\Desktop\t01acc073591b09b777.jpg"/>
          <p:cNvPicPr>
            <a:picLocks noChangeAspect="1" noChangeArrowheads="1"/>
          </p:cNvPicPr>
          <p:nvPr/>
        </p:nvPicPr>
        <p:blipFill>
          <a:blip r:embed="rId2" cstate="print"/>
          <a:srcRect/>
          <a:stretch>
            <a:fillRect/>
          </a:stretch>
        </p:blipFill>
        <p:spPr bwMode="auto">
          <a:xfrm>
            <a:off x="2051720" y="3140968"/>
            <a:ext cx="4392488" cy="3302099"/>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5" name="内容占位符 6"/>
          <p:cNvSpPr>
            <a:spLocks noGrp="1"/>
          </p:cNvSpPr>
          <p:nvPr>
            <p:ph idx="1"/>
          </p:nvPr>
        </p:nvSpPr>
        <p:spPr>
          <a:xfrm>
            <a:off x="1115616" y="620688"/>
            <a:ext cx="7408862" cy="3451225"/>
          </a:xfrm>
        </p:spPr>
        <p:txBody>
          <a:bodyPr/>
          <a:lstStyle/>
          <a:p>
            <a:pPr algn="ctr" eaLnBrk="1" hangingPunct="1">
              <a:buFont typeface="Arial" panose="020B0604020202020204" pitchFamily="34" charset="0"/>
              <a:buNone/>
            </a:pPr>
            <a:endParaRPr lang="en-US" altLang="zh-CN" b="1" dirty="0" smtClean="0"/>
          </a:p>
          <a:p>
            <a:pPr algn="ctr" eaLnBrk="1" hangingPunct="1">
              <a:buFont typeface="Arial" panose="020B0604020202020204" pitchFamily="34" charset="0"/>
              <a:buNone/>
            </a:pPr>
            <a:r>
              <a:rPr lang="zh-CN" altLang="en-US" sz="4800" b="1" dirty="0" smtClean="0">
                <a:solidFill>
                  <a:srgbClr val="0000FF"/>
                </a:solidFill>
              </a:rPr>
              <a:t>珍爱青春  远离毒品</a:t>
            </a:r>
            <a:endParaRPr lang="en-US" altLang="zh-CN" sz="4800" b="1" dirty="0" smtClean="0">
              <a:solidFill>
                <a:srgbClr val="0000FF"/>
              </a:solidFill>
            </a:endParaRPr>
          </a:p>
          <a:p>
            <a:pPr eaLnBrk="1" hangingPunct="1">
              <a:buFont typeface="Arial" panose="020B0604020202020204" pitchFamily="34" charset="0"/>
              <a:buNone/>
            </a:pPr>
            <a:r>
              <a:rPr lang="en-US" altLang="zh-CN" sz="4800" b="1" dirty="0" smtClean="0">
                <a:solidFill>
                  <a:srgbClr val="0000FF"/>
                </a:solidFill>
              </a:rPr>
              <a:t>                  </a:t>
            </a:r>
            <a:r>
              <a:rPr lang="zh-CN" altLang="en-US" sz="4800" b="1" dirty="0" smtClean="0">
                <a:solidFill>
                  <a:srgbClr val="0000FF"/>
                </a:solidFill>
              </a:rPr>
              <a:t>谢    谢！</a:t>
            </a:r>
            <a:endParaRPr lang="en-US" altLang="zh-CN" sz="4800" b="1" dirty="0" smtClean="0">
              <a:solidFill>
                <a:srgbClr val="0000FF"/>
              </a:solidFill>
            </a:endParaRPr>
          </a:p>
          <a:p>
            <a:pPr algn="ctr" eaLnBrk="1" hangingPunct="1">
              <a:buFont typeface="Arial" panose="020B0604020202020204" pitchFamily="34" charset="0"/>
              <a:buNone/>
            </a:pPr>
            <a:endParaRPr lang="en-US" altLang="zh-CN" b="1" dirty="0" smtClean="0">
              <a:solidFill>
                <a:srgbClr val="0000FF"/>
              </a:solidFill>
            </a:endParaRPr>
          </a:p>
          <a:p>
            <a:pPr eaLnBrk="1" hangingPunct="1">
              <a:buFont typeface="Arial" panose="020B0604020202020204" pitchFamily="34" charset="0"/>
              <a:buNone/>
            </a:pPr>
            <a:endParaRPr lang="en-US" altLang="zh-CN" b="1" dirty="0" smtClean="0">
              <a:solidFill>
                <a:srgbClr val="0000FF"/>
              </a:solidFill>
            </a:endParaRPr>
          </a:p>
          <a:p>
            <a:pPr algn="ctr" eaLnBrk="1" hangingPunct="1">
              <a:buFont typeface="Arial" panose="020B0604020202020204" pitchFamily="34" charset="0"/>
              <a:buNone/>
            </a:pPr>
            <a:endParaRPr lang="en-US" altLang="zh-CN" b="1" dirty="0" smtClean="0">
              <a:solidFill>
                <a:srgbClr val="0000FF"/>
              </a:solidFill>
            </a:endParaRPr>
          </a:p>
        </p:txBody>
      </p:sp>
      <p:sp>
        <p:nvSpPr>
          <p:cNvPr id="82946"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CAF795CE-64C9-45F7-9220-D4ABBC6B5EB5}" type="slidenum">
              <a:rPr lang="en-US" altLang="zh-CN"/>
              <a:pPr fontAlgn="base">
                <a:spcBef>
                  <a:spcPct val="0"/>
                </a:spcBef>
                <a:spcAft>
                  <a:spcPct val="0"/>
                </a:spcAft>
                <a:defRPr/>
              </a:pPr>
              <a:t>51</a:t>
            </a:fld>
            <a:endParaRPr lang="en-US" altLang="zh-CN"/>
          </a:p>
        </p:txBody>
      </p:sp>
      <p:pic>
        <p:nvPicPr>
          <p:cNvPr id="6" name="Picture 2" descr="C:\Users\Administrator\Desktop\t01acc073591b09b777.jpg"/>
          <p:cNvPicPr>
            <a:picLocks noChangeAspect="1" noChangeArrowheads="1"/>
          </p:cNvPicPr>
          <p:nvPr/>
        </p:nvPicPr>
        <p:blipFill>
          <a:blip r:embed="rId2" cstate="print"/>
          <a:srcRect t="9368" b="28806"/>
          <a:stretch>
            <a:fillRect/>
          </a:stretch>
        </p:blipFill>
        <p:spPr bwMode="auto">
          <a:xfrm>
            <a:off x="2051720" y="3501008"/>
            <a:ext cx="5112568" cy="2376264"/>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7" name="内容占位符 2"/>
          <p:cNvSpPr>
            <a:spLocks noGrp="1"/>
          </p:cNvSpPr>
          <p:nvPr>
            <p:ph idx="1"/>
          </p:nvPr>
        </p:nvSpPr>
        <p:spPr/>
        <p:txBody>
          <a:bodyPr rtlCol="0">
            <a:normAutofit fontScale="92500" lnSpcReduction="20000"/>
          </a:bodyPr>
          <a:lstStyle/>
          <a:p>
            <a:pPr marL="274320" indent="-274320" eaLnBrk="1" fontAlgn="auto" hangingPunct="1">
              <a:spcAft>
                <a:spcPts val="0"/>
              </a:spcAft>
              <a:defRPr/>
            </a:pPr>
            <a:r>
              <a:rPr lang="zh-CN" altLang="zh-CN" dirty="0" smtClean="0"/>
              <a:t>罂粟属罂粟科罂粟属，本属有许多种，以罂粟最为著名。它是一种一年生或两年生的草本植物，罂粟的毒性物质在它的未熟果实的乳汁中，乳汁含生物碱，在罂粟花瓣落后约十来天，用刀划破其未熟果实的乳汁中，就有乳液涌出，待其干后变硬，再刮下来就是生“鸦片”。生鸦片再经烧煮和发酵就成了熟鸦片，吸食者吸食的就是熟鸦片。鸦片是一种很好的镇静止痛药，其有效成分是“吗啡”。鸦片、吗啡既然为止痛、镇静药，为什么又叫毒品呢？如果是以正当医疗为目的而用之，是允许的。但超出此范围用药，反复使用以致产生耐受性、身体依赖性和精神依赖性，造成精神混乱和产生异常性，损害滥用者的身体健康就是毒品。</a:t>
            </a:r>
          </a:p>
          <a:p>
            <a:pPr marL="274320" indent="-274320" eaLnBrk="1" fontAlgn="auto" hangingPunct="1">
              <a:spcAft>
                <a:spcPts val="0"/>
              </a:spcAft>
              <a:defRPr/>
            </a:pPr>
            <a:endParaRPr lang="zh-CN" altLang="en-US" dirty="0" smtClean="0"/>
          </a:p>
        </p:txBody>
      </p:sp>
      <p:sp>
        <p:nvSpPr>
          <p:cNvPr id="19458" name="灯片编号占位符 3"/>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351102F8-543C-428B-A9FD-7AECC37E383B}" type="slidenum">
              <a:rPr lang="en-US" altLang="zh-CN"/>
              <a:pPr fontAlgn="base">
                <a:spcBef>
                  <a:spcPct val="0"/>
                </a:spcBef>
                <a:spcAft>
                  <a:spcPct val="0"/>
                </a:spcAft>
                <a:defRPr/>
              </a:pPr>
              <a:t>6</a:t>
            </a:fld>
            <a:endParaRPr lang="en-US" altLang="zh-CN"/>
          </a:p>
        </p:txBody>
      </p:sp>
      <p:sp>
        <p:nvSpPr>
          <p:cNvPr id="19459" name="标题 1"/>
          <p:cNvSpPr>
            <a:spLocks noGrp="1"/>
          </p:cNvSpPr>
          <p:nvPr>
            <p:ph type="title"/>
          </p:nvPr>
        </p:nvSpPr>
        <p:spPr/>
        <p:txBody>
          <a:bodyPr/>
          <a:lstStyle/>
          <a:p>
            <a:pPr eaLnBrk="1" hangingPunct="1"/>
            <a:r>
              <a:rPr lang="zh-CN" altLang="en-US" smtClean="0"/>
              <a:t>罂粟</a:t>
            </a:r>
          </a:p>
        </p:txBody>
      </p:sp>
      <p:pic>
        <p:nvPicPr>
          <p:cNvPr id="6" name="图片 5" descr="捕获28.PNG"/>
          <p:cNvPicPr>
            <a:picLocks noChangeAspect="1"/>
          </p:cNvPicPr>
          <p:nvPr/>
        </p:nvPicPr>
        <p:blipFill>
          <a:blip r:embed="rId2" cstate="print"/>
          <a:srcRect/>
          <a:stretch>
            <a:fillRect/>
          </a:stretch>
        </p:blipFill>
        <p:spPr bwMode="auto">
          <a:xfrm>
            <a:off x="179388" y="1484313"/>
            <a:ext cx="8856662" cy="51911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iterate type="lt">
                                    <p:tmPct val="0"/>
                                  </p:iterate>
                                  <p:childTnLst>
                                    <p:anim calcmode="lin" valueType="num">
                                      <p:cBhvr additive="base">
                                        <p:cTn id="14" dur="500"/>
                                        <p:tgtEl>
                                          <p:spTgt spid="6"/>
                                        </p:tgtEl>
                                        <p:attrNameLst>
                                          <p:attrName>ppt_x</p:attrName>
                                        </p:attrNameLst>
                                      </p:cBhvr>
                                      <p:tavLst>
                                        <p:tav tm="0">
                                          <p:val>
                                            <p:strVal val="ppt_x"/>
                                          </p:val>
                                        </p:tav>
                                        <p:tav tm="100000">
                                          <p:val>
                                            <p:strVal val="ppt_x"/>
                                          </p:val>
                                        </p:tav>
                                      </p:tavLst>
                                    </p:anim>
                                    <p:anim calcmode="lin" valueType="num">
                                      <p:cBhvr additive="base">
                                        <p:cTn id="15" dur="500"/>
                                        <p:tgtEl>
                                          <p:spTgt spid="6"/>
                                        </p:tgtEl>
                                        <p:attrNameLst>
                                          <p:attrName>ppt_y</p:attrName>
                                        </p:attrNameLst>
                                      </p:cBhvr>
                                      <p:tavLst>
                                        <p:tav tm="0">
                                          <p:val>
                                            <p:strVal val="ppt_y"/>
                                          </p:val>
                                        </p:tav>
                                        <p:tav tm="100000">
                                          <p:val>
                                            <p:strVal val="1+ppt_h/2"/>
                                          </p:val>
                                        </p:tav>
                                      </p:tavLst>
                                    </p:anim>
                                    <p:set>
                                      <p:cBhvr>
                                        <p:cTn id="16"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内容占位符 2"/>
          <p:cNvSpPr>
            <a:spLocks noGrp="1"/>
          </p:cNvSpPr>
          <p:nvPr>
            <p:ph idx="1"/>
          </p:nvPr>
        </p:nvSpPr>
        <p:spPr>
          <a:xfrm>
            <a:off x="250825" y="1700213"/>
            <a:ext cx="8713788" cy="3451225"/>
          </a:xfrm>
        </p:spPr>
        <p:txBody>
          <a:bodyPr/>
          <a:lstStyle/>
          <a:p>
            <a:pPr eaLnBrk="1" hangingPunct="1"/>
            <a:r>
              <a:rPr lang="en-US" altLang="zh-CN" sz="3200" dirty="0" smtClean="0"/>
              <a:t>2</a:t>
            </a:r>
            <a:r>
              <a:rPr lang="zh-CN" altLang="en-US" sz="3200" dirty="0" smtClean="0"/>
              <a:t>、大麻</a:t>
            </a:r>
            <a:endParaRPr lang="en-US" altLang="zh-CN" sz="3200" dirty="0" smtClean="0"/>
          </a:p>
          <a:p>
            <a:pPr eaLnBrk="1" hangingPunct="1"/>
            <a:r>
              <a:rPr lang="zh-CN" altLang="en-US" sz="3200" dirty="0" smtClean="0"/>
              <a:t>大麻是地球上大部分温带和热带地区都能生长的一种强韧、耐寒的草本植物，然而大多数大麻，都没有任何有毒成分。通常所说的可制造毒品的大麻，是指印度大麻中一种较矮小、多分枝的变种。</a:t>
            </a:r>
          </a:p>
        </p:txBody>
      </p:sp>
      <p:sp>
        <p:nvSpPr>
          <p:cNvPr id="22530" name="标题 1"/>
          <p:cNvSpPr>
            <a:spLocks noGrp="1"/>
          </p:cNvSpPr>
          <p:nvPr>
            <p:ph type="title"/>
          </p:nvPr>
        </p:nvSpPr>
        <p:spPr/>
        <p:txBody>
          <a:bodyPr/>
          <a:lstStyle/>
          <a:p>
            <a:pPr eaLnBrk="1" hangingPunct="1"/>
            <a:r>
              <a:rPr lang="zh-CN" altLang="en-US" dirty="0" smtClean="0"/>
              <a:t>（一）毒品原植物</a:t>
            </a:r>
            <a:r>
              <a:rPr lang="en-US" altLang="zh-CN" dirty="0" smtClean="0"/>
              <a:t>—</a:t>
            </a:r>
            <a:r>
              <a:rPr lang="zh-CN" altLang="en-US" dirty="0" smtClean="0"/>
              <a:t>大麻</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内容占位符 6"/>
          <p:cNvSpPr>
            <a:spLocks noGrp="1"/>
          </p:cNvSpPr>
          <p:nvPr>
            <p:ph idx="1"/>
          </p:nvPr>
        </p:nvSpPr>
        <p:spPr/>
        <p:txBody>
          <a:bodyPr/>
          <a:lstStyle/>
          <a:p>
            <a:pPr eaLnBrk="1" hangingPunct="1"/>
            <a:r>
              <a:rPr lang="zh-CN" altLang="en-US" smtClean="0"/>
              <a:t>桑科一年生草本植物，分为有毒大麻和无毒大麻。无毒大麻的茎、杆可制成纤维，籽可榨油。有毒大麻主要指矮小、多分枝的印度大麻。大麻类毒品主要包括大麻烟、大麻脂和大麻油，主要活性成分是四氢大麻酚。大麻对中枢神经系统有抑制、麻醉作用，吸食后产生欣快感，有时会出现幻觉和妄想，长期吸食会引起精神障碍、思维迟钝，并破坏人体的免疫系统。</a:t>
            </a:r>
          </a:p>
          <a:p>
            <a:pPr eaLnBrk="1" hangingPunct="1"/>
            <a:endParaRPr lang="zh-CN" altLang="en-US" smtClean="0"/>
          </a:p>
        </p:txBody>
      </p:sp>
      <p:sp>
        <p:nvSpPr>
          <p:cNvPr id="32770" name="灯片编号占位符 4"/>
          <p:cNvSpPr>
            <a:spLocks noGrp="1"/>
          </p:cNvSpPr>
          <p:nvPr>
            <p:ph type="sldNum" sz="quarter" idx="12"/>
          </p:nvPr>
        </p:nvSpPr>
        <p:spPr bwMode="auto">
          <a:ln>
            <a:miter lim="800000"/>
          </a:ln>
        </p:spPr>
        <p:txBody>
          <a:bodyPr wrap="square" numCol="1" anchorCtr="0" compatLnSpc="1"/>
          <a:lstStyle/>
          <a:p>
            <a:pPr fontAlgn="base">
              <a:spcBef>
                <a:spcPct val="0"/>
              </a:spcBef>
              <a:spcAft>
                <a:spcPct val="0"/>
              </a:spcAft>
              <a:defRPr/>
            </a:pPr>
            <a:fld id="{C7134DBF-322A-4440-8650-4BA9DD4F8E23}" type="slidenum">
              <a:rPr lang="en-US" altLang="zh-CN"/>
              <a:pPr fontAlgn="base">
                <a:spcBef>
                  <a:spcPct val="0"/>
                </a:spcBef>
                <a:spcAft>
                  <a:spcPct val="0"/>
                </a:spcAft>
                <a:defRPr/>
              </a:pPr>
              <a:t>8</a:t>
            </a:fld>
            <a:endParaRPr lang="en-US" altLang="zh-CN"/>
          </a:p>
        </p:txBody>
      </p:sp>
      <p:sp>
        <p:nvSpPr>
          <p:cNvPr id="32771" name="标题 5"/>
          <p:cNvSpPr>
            <a:spLocks noGrp="1"/>
          </p:cNvSpPr>
          <p:nvPr>
            <p:ph type="title"/>
          </p:nvPr>
        </p:nvSpPr>
        <p:spPr/>
        <p:txBody>
          <a:bodyPr/>
          <a:lstStyle/>
          <a:p>
            <a:pPr eaLnBrk="1" hangingPunct="1"/>
            <a:r>
              <a:rPr lang="zh-CN" altLang="en-US" b="1" smtClean="0"/>
              <a:t>大麻</a:t>
            </a:r>
            <a:endParaRPr lang="zh-CN" altLang="en-US" smtClean="0"/>
          </a:p>
        </p:txBody>
      </p:sp>
      <p:pic>
        <p:nvPicPr>
          <p:cNvPr id="6" name="内容占位符 7" descr="3170490_112051023_2.jpg"/>
          <p:cNvPicPr>
            <a:picLocks noChangeAspect="1"/>
          </p:cNvPicPr>
          <p:nvPr/>
        </p:nvPicPr>
        <p:blipFill>
          <a:blip r:embed="rId2" cstate="print"/>
          <a:srcRect/>
          <a:stretch>
            <a:fillRect/>
          </a:stretch>
        </p:blipFill>
        <p:spPr bwMode="auto">
          <a:xfrm>
            <a:off x="830263" y="1700213"/>
            <a:ext cx="3811587" cy="4464050"/>
          </a:xfrm>
          <a:prstGeom prst="rect">
            <a:avLst/>
          </a:prstGeom>
          <a:noFill/>
          <a:ln w="9525">
            <a:noFill/>
            <a:miter lim="800000"/>
            <a:headEnd/>
            <a:tailEnd/>
          </a:ln>
        </p:spPr>
      </p:pic>
      <p:pic>
        <p:nvPicPr>
          <p:cNvPr id="9" name="Picture 5" descr="ArticleEdit_158361_1264033431726"/>
          <p:cNvPicPr>
            <a:picLocks noChangeAspect="1" noChangeArrowheads="1"/>
          </p:cNvPicPr>
          <p:nvPr/>
        </p:nvPicPr>
        <p:blipFill>
          <a:blip r:embed="rId3" cstate="print">
            <a:lum contrast="18000"/>
          </a:blip>
          <a:srcRect/>
          <a:stretch>
            <a:fillRect/>
          </a:stretch>
        </p:blipFill>
        <p:spPr bwMode="auto">
          <a:xfrm>
            <a:off x="4641850" y="1700213"/>
            <a:ext cx="3878263" cy="446563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9"/>
                                        </p:tgtEl>
                                        <p:attrNameLst>
                                          <p:attrName>style.visibility</p:attrName>
                                        </p:attrNameLst>
                                      </p:cBhvr>
                                      <p:to>
                                        <p:strVal val="visible"/>
                                      </p:to>
                                    </p:set>
                                    <p:anim calcmode="lin" valueType="num">
                                      <p:cBhvr>
                                        <p:cTn id="15" dur="1000" fill="hold"/>
                                        <p:tgtEl>
                                          <p:spTgt spid="9"/>
                                        </p:tgtEl>
                                        <p:attrNameLst>
                                          <p:attrName>ppt_w</p:attrName>
                                        </p:attrNameLst>
                                      </p:cBhvr>
                                      <p:tavLst>
                                        <p:tav tm="0">
                                          <p:val>
                                            <p:fltVal val="0"/>
                                          </p:val>
                                        </p:tav>
                                        <p:tav tm="100000">
                                          <p:val>
                                            <p:strVal val="#ppt_w"/>
                                          </p:val>
                                        </p:tav>
                                      </p:tavLst>
                                    </p:anim>
                                    <p:anim calcmode="lin" valueType="num">
                                      <p:cBhvr>
                                        <p:cTn id="16" dur="1000" fill="hold"/>
                                        <p:tgtEl>
                                          <p:spTgt spid="9"/>
                                        </p:tgtEl>
                                        <p:attrNameLst>
                                          <p:attrName>ppt_h</p:attrName>
                                        </p:attrNameLst>
                                      </p:cBhvr>
                                      <p:tavLst>
                                        <p:tav tm="0">
                                          <p:val>
                                            <p:fltVal val="0"/>
                                          </p:val>
                                        </p:tav>
                                        <p:tav tm="100000">
                                          <p:val>
                                            <p:strVal val="#ppt_h"/>
                                          </p:val>
                                        </p:tav>
                                      </p:tavLst>
                                    </p:anim>
                                    <p:anim calcmode="lin" valueType="num">
                                      <p:cBhvr>
                                        <p:cTn id="17" dur="1000" fill="hold"/>
                                        <p:tgtEl>
                                          <p:spTgt spid="9"/>
                                        </p:tgtEl>
                                        <p:attrNameLst>
                                          <p:attrName>style.rotation</p:attrName>
                                        </p:attrNameLst>
                                      </p:cBhvr>
                                      <p:tavLst>
                                        <p:tav tm="0">
                                          <p:val>
                                            <p:fltVal val="90"/>
                                          </p:val>
                                        </p:tav>
                                        <p:tav tm="100000">
                                          <p:val>
                                            <p:fltVal val="0"/>
                                          </p:val>
                                        </p:tav>
                                      </p:tavLst>
                                    </p:anim>
                                    <p:animEffect transition="in" filter="fade">
                                      <p:cBhvr>
                                        <p:cTn id="18" dur="1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nodeType="clickEffect">
                                  <p:stCondLst>
                                    <p:cond delay="0"/>
                                  </p:stCondLst>
                                  <p:iterate type="lt">
                                    <p:tmPct val="0"/>
                                  </p:iterate>
                                  <p:childTnLst>
                                    <p:anim calcmode="lin" valueType="num">
                                      <p:cBhvr additive="base">
                                        <p:cTn id="22" dur="500"/>
                                        <p:tgtEl>
                                          <p:spTgt spid="6"/>
                                        </p:tgtEl>
                                        <p:attrNameLst>
                                          <p:attrName>ppt_x</p:attrName>
                                        </p:attrNameLst>
                                      </p:cBhvr>
                                      <p:tavLst>
                                        <p:tav tm="0">
                                          <p:val>
                                            <p:strVal val="ppt_x"/>
                                          </p:val>
                                        </p:tav>
                                        <p:tav tm="100000">
                                          <p:val>
                                            <p:strVal val="ppt_x"/>
                                          </p:val>
                                        </p:tav>
                                      </p:tavLst>
                                    </p:anim>
                                    <p:anim calcmode="lin" valueType="num">
                                      <p:cBhvr additive="base">
                                        <p:cTn id="23" dur="500"/>
                                        <p:tgtEl>
                                          <p:spTgt spid="6"/>
                                        </p:tgtEl>
                                        <p:attrNameLst>
                                          <p:attrName>ppt_y</p:attrName>
                                        </p:attrNameLst>
                                      </p:cBhvr>
                                      <p:tavLst>
                                        <p:tav tm="0">
                                          <p:val>
                                            <p:strVal val="ppt_y"/>
                                          </p:val>
                                        </p:tav>
                                        <p:tav tm="100000">
                                          <p:val>
                                            <p:strVal val="1+ppt_h/2"/>
                                          </p:val>
                                        </p:tav>
                                      </p:tavLst>
                                    </p:anim>
                                    <p:set>
                                      <p:cBhvr>
                                        <p:cTn id="24" dur="1" fill="hold">
                                          <p:stCondLst>
                                            <p:cond delay="499"/>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xit" presetSubtype="4" fill="hold" nodeType="clickEffect">
                                  <p:stCondLst>
                                    <p:cond delay="0"/>
                                  </p:stCondLst>
                                  <p:iterate type="lt">
                                    <p:tmPct val="0"/>
                                  </p:iterate>
                                  <p:childTnLst>
                                    <p:anim calcmode="lin" valueType="num">
                                      <p:cBhvr additive="base">
                                        <p:cTn id="28" dur="500"/>
                                        <p:tgtEl>
                                          <p:spTgt spid="9"/>
                                        </p:tgtEl>
                                        <p:attrNameLst>
                                          <p:attrName>ppt_x</p:attrName>
                                        </p:attrNameLst>
                                      </p:cBhvr>
                                      <p:tavLst>
                                        <p:tav tm="0">
                                          <p:val>
                                            <p:strVal val="ppt_x"/>
                                          </p:val>
                                        </p:tav>
                                        <p:tav tm="100000">
                                          <p:val>
                                            <p:strVal val="ppt_x"/>
                                          </p:val>
                                        </p:tav>
                                      </p:tavLst>
                                    </p:anim>
                                    <p:anim calcmode="lin" valueType="num">
                                      <p:cBhvr additive="base">
                                        <p:cTn id="29" dur="500"/>
                                        <p:tgtEl>
                                          <p:spTgt spid="9"/>
                                        </p:tgtEl>
                                        <p:attrNameLst>
                                          <p:attrName>ppt_y</p:attrName>
                                        </p:attrNameLst>
                                      </p:cBhvr>
                                      <p:tavLst>
                                        <p:tav tm="0">
                                          <p:val>
                                            <p:strVal val="ppt_y"/>
                                          </p:val>
                                        </p:tav>
                                        <p:tav tm="100000">
                                          <p:val>
                                            <p:strVal val="1+ppt_h/2"/>
                                          </p:val>
                                        </p:tav>
                                      </p:tavLst>
                                    </p:anim>
                                    <p:set>
                                      <p:cBhvr>
                                        <p:cTn id="3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Rectangle 3"/>
          <p:cNvSpPr>
            <a:spLocks noGrp="1" noRot="1" noChangeArrowheads="1"/>
          </p:cNvSpPr>
          <p:nvPr>
            <p:ph idx="1"/>
          </p:nvPr>
        </p:nvSpPr>
        <p:spPr/>
        <p:txBody>
          <a:bodyPr/>
          <a:lstStyle/>
          <a:p>
            <a:pPr eaLnBrk="1" hangingPunct="1">
              <a:buFont typeface="Arial" panose="020B0604020202020204" pitchFamily="34" charset="0"/>
              <a:buNone/>
            </a:pPr>
            <a:r>
              <a:rPr lang="zh-CN" altLang="en-US" sz="4400" b="1" smtClean="0"/>
              <a:t>传统毒品</a:t>
            </a:r>
            <a:endParaRPr lang="en-US" altLang="zh-CN" sz="3600" smtClean="0"/>
          </a:p>
          <a:p>
            <a:pPr eaLnBrk="1" hangingPunct="1">
              <a:buFont typeface="Arial" panose="020B0604020202020204" pitchFamily="34" charset="0"/>
              <a:buNone/>
            </a:pPr>
            <a:r>
              <a:rPr lang="zh-CN" altLang="en-US" sz="3600" smtClean="0"/>
              <a:t>          概念：传统毒品一般指鸦片、海洛因等阿片类流行较早的毒品。</a:t>
            </a:r>
            <a:endParaRPr lang="zh-CN" altLang="en-US" sz="3600" b="1" smtClean="0"/>
          </a:p>
        </p:txBody>
      </p:sp>
      <p:sp>
        <p:nvSpPr>
          <p:cNvPr id="24578" name="灯片编号占位符 5"/>
          <p:cNvSpPr>
            <a:spLocks noGrp="1"/>
          </p:cNvSpPr>
          <p:nvPr>
            <p:ph type="sldNum" sz="quarter" idx="12"/>
          </p:nvPr>
        </p:nvSpPr>
        <p:spPr bwMode="auto">
          <a:ln>
            <a:miter lim="800000"/>
          </a:ln>
        </p:spPr>
        <p:txBody>
          <a:bodyPr wrap="square" numCol="1" anchor="t" anchorCtr="0" compatLnSpc="1"/>
          <a:lstStyle/>
          <a:p>
            <a:pPr fontAlgn="base">
              <a:spcBef>
                <a:spcPct val="0"/>
              </a:spcBef>
              <a:spcAft>
                <a:spcPct val="0"/>
              </a:spcAft>
              <a:defRPr/>
            </a:pPr>
            <a:fld id="{0225E7B7-067A-420C-9D9D-278D0742FE3E}" type="slidenum">
              <a:rPr lang="en-US" altLang="zh-CN"/>
              <a:pPr fontAlgn="base">
                <a:spcBef>
                  <a:spcPct val="0"/>
                </a:spcBef>
                <a:spcAft>
                  <a:spcPct val="0"/>
                </a:spcAft>
                <a:defRPr/>
              </a:pPr>
              <a:t>9</a:t>
            </a:fld>
            <a:endParaRPr lang="en-US" altLang="zh-CN"/>
          </a:p>
        </p:txBody>
      </p:sp>
      <p:sp>
        <p:nvSpPr>
          <p:cNvPr id="24579" name="Rectangle 2"/>
          <p:cNvSpPr>
            <a:spLocks noGrp="1" noRot="1" noChangeArrowheads="1"/>
          </p:cNvSpPr>
          <p:nvPr>
            <p:ph type="title"/>
          </p:nvPr>
        </p:nvSpPr>
        <p:spPr/>
        <p:txBody>
          <a:bodyPr/>
          <a:lstStyle/>
          <a:p>
            <a:pPr eaLnBrk="1" hangingPunct="1"/>
            <a:r>
              <a:rPr lang="zh-CN" altLang="en-US" b="1" smtClean="0"/>
              <a:t> （二）传统毒品（第一代毒品）</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3708</TotalTime>
  <Words>6091</Words>
  <Application>Microsoft Office PowerPoint</Application>
  <PresentationFormat>全屏显示(4:3)</PresentationFormat>
  <Paragraphs>168</Paragraphs>
  <Slides>51</Slides>
  <Notes>0</Notes>
  <HiddenSlides>0</HiddenSlides>
  <MMClips>0</MMClips>
  <ScaleCrop>false</ScaleCrop>
  <HeadingPairs>
    <vt:vector size="4" baseType="variant">
      <vt:variant>
        <vt:lpstr>主题</vt:lpstr>
      </vt:variant>
      <vt:variant>
        <vt:i4>1</vt:i4>
      </vt:variant>
      <vt:variant>
        <vt:lpstr>幻灯片标题</vt:lpstr>
      </vt:variant>
      <vt:variant>
        <vt:i4>51</vt:i4>
      </vt:variant>
    </vt:vector>
  </HeadingPairs>
  <TitlesOfParts>
    <vt:vector size="52" baseType="lpstr">
      <vt:lpstr>波形</vt:lpstr>
      <vt:lpstr>幻灯片 1</vt:lpstr>
      <vt:lpstr>幻灯片 2</vt:lpstr>
      <vt:lpstr>幻灯片 3</vt:lpstr>
      <vt:lpstr>幻灯片 4</vt:lpstr>
      <vt:lpstr>（一）毒品原植物—罂粟</vt:lpstr>
      <vt:lpstr>罂粟</vt:lpstr>
      <vt:lpstr>（一）毒品原植物—大麻</vt:lpstr>
      <vt:lpstr>大麻</vt:lpstr>
      <vt:lpstr> （二）传统毒品（第一代毒品）</vt:lpstr>
      <vt:lpstr>（二）传统毒品（第一代毒品） 鸦片</vt:lpstr>
      <vt:lpstr>鸦片</vt:lpstr>
      <vt:lpstr>（二）传统毒品（第一代毒品） 吗啡</vt:lpstr>
      <vt:lpstr>吗啡（Morphine）</vt:lpstr>
      <vt:lpstr>（二）传统毒品（第一代毒品） 海洛因</vt:lpstr>
      <vt:lpstr>海洛因（Heroin）</vt:lpstr>
      <vt:lpstr>杜冷丁</vt:lpstr>
      <vt:lpstr>可卡因</vt:lpstr>
      <vt:lpstr>（三）合成毒品（第二代毒品）</vt:lpstr>
      <vt:lpstr>（三）合成毒品（第二代毒品） 冰毒</vt:lpstr>
      <vt:lpstr>冰    毒</vt:lpstr>
      <vt:lpstr>（三）合成毒品（第二代毒品） 麻古</vt:lpstr>
      <vt:lpstr>麻   古</vt:lpstr>
      <vt:lpstr>（三）合成毒品（第二代毒品） 摇头丸</vt:lpstr>
      <vt:lpstr>摇头丸</vt:lpstr>
      <vt:lpstr>（三）合成毒品（第二代毒品） K粉</vt:lpstr>
      <vt:lpstr>K粉</vt:lpstr>
      <vt:lpstr>咖啡因</vt:lpstr>
      <vt:lpstr>麦角乙二胺</vt:lpstr>
      <vt:lpstr>安眠酮</vt:lpstr>
      <vt:lpstr>（四）新精神活性物质 （第三代毒品）</vt:lpstr>
      <vt:lpstr>（四）新精神活性物质 （第三代毒品）—浴盐</vt:lpstr>
      <vt:lpstr>浴    盐</vt:lpstr>
      <vt:lpstr>（四）新精神活性物质 （第三代毒品）—恰特草</vt:lpstr>
      <vt:lpstr>恰特草 </vt:lpstr>
      <vt:lpstr>幻灯片 35</vt:lpstr>
      <vt:lpstr>幻灯片 36</vt:lpstr>
      <vt:lpstr>一、危害身体</vt:lpstr>
      <vt:lpstr>毒品的危害——危害身体</vt:lpstr>
      <vt:lpstr>二、危害家庭</vt:lpstr>
      <vt:lpstr>1、危害家庭 </vt:lpstr>
      <vt:lpstr>2、危害家庭 </vt:lpstr>
      <vt:lpstr>三、危害社会</vt:lpstr>
      <vt:lpstr>毒品的危害——危害社会1</vt:lpstr>
      <vt:lpstr>毒品的危害——危害社会2</vt:lpstr>
      <vt:lpstr>第三节    听故事、 谈感受、受教育。</vt:lpstr>
      <vt:lpstr>染毒的案例(一) </vt:lpstr>
      <vt:lpstr>染毒的案例(二) </vt:lpstr>
      <vt:lpstr>第四节、归纳防毒方法</vt:lpstr>
      <vt:lpstr>第四节、归纳防毒方法</vt:lpstr>
      <vt:lpstr>结束语</vt:lpstr>
      <vt:lpstr>幻灯片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相册</dc:title>
  <dc:creator>LBDZ</dc:creator>
  <cp:lastModifiedBy>肖新见</cp:lastModifiedBy>
  <cp:revision>322</cp:revision>
  <cp:lastPrinted>2016-08-26T01:24:00Z</cp:lastPrinted>
  <dcterms:created xsi:type="dcterms:W3CDTF">2014-07-27T14:36:00Z</dcterms:created>
  <dcterms:modified xsi:type="dcterms:W3CDTF">2019-09-24T10:39:26Z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2052-10.1.0.5975</vt:lpwstr>
  </property>
</Properties>
</file>