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8" r:id="rId7"/>
    <p:sldId id="260" r:id="rId8"/>
    <p:sldId id="261" r:id="rId9"/>
    <p:sldId id="262" r:id="rId10"/>
    <p:sldId id="263" r:id="rId11"/>
    <p:sldId id="269" r:id="rId12"/>
    <p:sldId id="270" r:id="rId13"/>
    <p:sldId id="264" r:id="rId14"/>
    <p:sldId id="265" r:id="rId15"/>
    <p:sldId id="266" r:id="rId16"/>
    <p:sldId id="267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86E4-5161-409C-BEFB-D943EAAD33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7CE9B-A98B-4974-8759-A7AD8BC72B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86E4-5161-409C-BEFB-D943EAAD33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7CE9B-A98B-4974-8759-A7AD8BC72B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86E4-5161-409C-BEFB-D943EAAD33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7CE9B-A98B-4974-8759-A7AD8BC72B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86E4-5161-409C-BEFB-D943EAAD33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7CE9B-A98B-4974-8759-A7AD8BC72B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86E4-5161-409C-BEFB-D943EAAD33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7CE9B-A98B-4974-8759-A7AD8BC72B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86E4-5161-409C-BEFB-D943EAAD33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7CE9B-A98B-4974-8759-A7AD8BC72B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86E4-5161-409C-BEFB-D943EAAD33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7CE9B-A98B-4974-8759-A7AD8BC72B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86E4-5161-409C-BEFB-D943EAAD33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7CE9B-A98B-4974-8759-A7AD8BC72B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86E4-5161-409C-BEFB-D943EAAD33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7CE9B-A98B-4974-8759-A7AD8BC72B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86E4-5161-409C-BEFB-D943EAAD33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7CE9B-A98B-4974-8759-A7AD8BC72B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86E4-5161-409C-BEFB-D943EAAD33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7CE9B-A98B-4974-8759-A7AD8BC72B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686E4-5161-409C-BEFB-D943EAAD33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7CE9B-A98B-4974-8759-A7AD8BC72BD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zh-CN" altLang="en-US" dirty="0" smtClean="0"/>
            </a:br>
            <a:br>
              <a:rPr lang="zh-CN" altLang="en-US" dirty="0" smtClean="0"/>
            </a:b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5" name="Picture 1" descr="D:\Documents\Tencent Files\59083007\Image\C2C\IKKAG2%HS_W44F)M~GQ7D4N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10795" y="0"/>
            <a:ext cx="9486869" cy="6858000"/>
          </a:xfrm>
          <a:prstGeom prst="rect">
            <a:avLst/>
          </a:prstGeom>
          <a:noFill/>
        </p:spPr>
      </p:pic>
      <p:sp>
        <p:nvSpPr>
          <p:cNvPr id="4" name="矩形 3"/>
          <p:cNvSpPr/>
          <p:nvPr/>
        </p:nvSpPr>
        <p:spPr>
          <a:xfrm>
            <a:off x="2464118" y="5398135"/>
            <a:ext cx="5674995" cy="5835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3200" b="1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利川市凉雾乡旗杆小学  张艳香</a:t>
            </a:r>
            <a:endParaRPr lang="zh-CN" altLang="en-US" sz="3200" b="1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643042" y="1857364"/>
            <a:ext cx="61436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36550" algn="ctr">
              <a:buFont typeface="Wingdings" panose="05000000000000000000" pitchFamily="2" charset="2"/>
              <a:buNone/>
            </a:pPr>
            <a:r>
              <a:rPr lang="zh-CN" altLang="en-US" sz="7200" b="1" dirty="0" smtClean="0">
                <a:solidFill>
                  <a:srgbClr val="000099"/>
                </a:solidFill>
                <a:latin typeface="宋体" panose="02010600030101010101" pitchFamily="2" charset="-122"/>
              </a:rPr>
              <a:t>毁灭自己</a:t>
            </a:r>
            <a:endParaRPr lang="zh-CN" altLang="en-US" sz="7200" b="1" dirty="0" smtClean="0">
              <a:solidFill>
                <a:srgbClr val="000099"/>
              </a:solidFill>
              <a:latin typeface="宋体" panose="02010600030101010101" pitchFamily="2" charset="-122"/>
            </a:endParaRPr>
          </a:p>
          <a:p>
            <a:pPr indent="-336550" algn="ctr">
              <a:buFont typeface="Wingdings" panose="05000000000000000000" pitchFamily="2" charset="2"/>
              <a:buNone/>
            </a:pPr>
            <a:r>
              <a:rPr lang="zh-CN" altLang="en-US" sz="7200" b="1" dirty="0" smtClean="0">
                <a:solidFill>
                  <a:srgbClr val="000099"/>
                </a:solidFill>
                <a:latin typeface="宋体" panose="02010600030101010101" pitchFamily="2" charset="-122"/>
              </a:rPr>
              <a:t>祸及家庭</a:t>
            </a:r>
            <a:endParaRPr lang="zh-CN" altLang="en-US" sz="7200" b="1" dirty="0" smtClean="0">
              <a:solidFill>
                <a:srgbClr val="000099"/>
              </a:solidFill>
              <a:latin typeface="宋体" panose="02010600030101010101" pitchFamily="2" charset="-122"/>
            </a:endParaRPr>
          </a:p>
          <a:p>
            <a:pPr indent="-336550" algn="ctr">
              <a:buFont typeface="Wingdings" panose="05000000000000000000" pitchFamily="2" charset="2"/>
              <a:buNone/>
            </a:pPr>
            <a:r>
              <a:rPr lang="zh-CN" altLang="en-US" sz="7200" b="1" dirty="0" smtClean="0">
                <a:solidFill>
                  <a:srgbClr val="000099"/>
                </a:solidFill>
                <a:latin typeface="宋体" panose="02010600030101010101" pitchFamily="2" charset="-122"/>
              </a:rPr>
              <a:t>危害社会</a:t>
            </a:r>
            <a:endParaRPr lang="zh-CN" altLang="en-US" sz="7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026" name="Picture 2" descr="C:\Users\Administrator\Desktop\timg (2)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00034" y="357166"/>
            <a:ext cx="4313817" cy="2648684"/>
          </a:xfrm>
          <a:prstGeom prst="rect">
            <a:avLst/>
          </a:prstGeom>
          <a:noFill/>
        </p:spPr>
      </p:pic>
      <p:pic>
        <p:nvPicPr>
          <p:cNvPr id="1027" name="Picture 3" descr="C:\Users\Administrator\Desktop\timg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357166"/>
            <a:ext cx="3968549" cy="2643206"/>
          </a:xfrm>
          <a:prstGeom prst="rect">
            <a:avLst/>
          </a:prstGeom>
          <a:noFill/>
        </p:spPr>
      </p:pic>
      <p:pic>
        <p:nvPicPr>
          <p:cNvPr id="1028" name="Picture 4" descr="C:\Users\Administrator\Desktop\tim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3071810"/>
            <a:ext cx="4643470" cy="32908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易感人群 </a:t>
            </a:r>
            <a:r>
              <a:rPr lang="en-US" altLang="zh-CN" dirty="0" smtClean="0"/>
              <a:t>- - -</a:t>
            </a:r>
            <a:r>
              <a:rPr lang="zh-CN" altLang="en-US" dirty="0" smtClean="0"/>
              <a:t>青少年？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0242" name="Picture 2" descr="C:\Users\Administrator\Desktop\新建文件夹\毒品\316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71538" y="1714488"/>
            <a:ext cx="7086600" cy="4714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1266" name="Picture 2" descr="C:\Users\Administrator\Desktop\新建文件夹\毒品\2223517566A7C3D4CCCF8281E65A38FF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500166" y="857232"/>
            <a:ext cx="6500858" cy="56578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endParaRPr lang="zh-CN" altLang="en-US" dirty="0"/>
          </a:p>
        </p:txBody>
      </p:sp>
      <p:pic>
        <p:nvPicPr>
          <p:cNvPr id="12290" name="Picture 2" descr="C:\Users\Administrator\Desktop\新建文件夹\毒品\Img346549677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142976" y="857232"/>
            <a:ext cx="6572296" cy="55022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zh-CN" b="1" dirty="0" smtClean="0"/>
              <a:t>吸毒者为什么以青少年为多</a:t>
            </a:r>
            <a:br>
              <a:rPr lang="zh-CN" altLang="zh-CN" b="1" dirty="0" smtClean="0"/>
            </a:b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785794"/>
            <a:ext cx="8258204" cy="5697559"/>
          </a:xfrm>
        </p:spPr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zh-CN" dirty="0" smtClean="0"/>
              <a:t>、青少年多单纯无知，有强烈的好奇心，且从众心理强，一人吸烟大家跟着吸，一人吸毒大家跟着试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zh-CN" dirty="0" smtClean="0"/>
              <a:t>、成长过程中会遇到挫折，逆反心理强，精神空虚更经不起诱，在毒品中求刺激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zh-CN" dirty="0" smtClean="0"/>
              <a:t>、盲目追求时髦，把吸毒视为时</a:t>
            </a:r>
            <a:r>
              <a:rPr lang="zh-CN" altLang="zh-CN" dirty="0" smtClean="0"/>
              <a:t>尚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zh-CN" dirty="0" smtClean="0"/>
              <a:t>、自我防卫能力弱，对毒畈的引诱逼迫无力拒</a:t>
            </a:r>
            <a:r>
              <a:rPr lang="zh-CN" altLang="zh-CN" dirty="0" smtClean="0"/>
              <a:t>绝</a:t>
            </a:r>
            <a:endParaRPr lang="en-US" altLang="zh-CN" dirty="0" smtClean="0"/>
          </a:p>
          <a:p>
            <a:r>
              <a:rPr lang="en-US" altLang="zh-CN" dirty="0" smtClean="0"/>
              <a:t>5</a:t>
            </a:r>
            <a:r>
              <a:rPr lang="zh-CN" altLang="zh-CN" dirty="0" smtClean="0"/>
              <a:t>、轻信偏言，以为毒品可以提高成绩、治疗疾病。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如何防止毒品侵入？？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 smtClean="0"/>
              <a:t>树立正确的人生观，不盲目追求享受，不以好奇心为由侥幸去尝试，不受不良诱惑的影响。</a:t>
            </a:r>
            <a:endParaRPr lang="zh-CN" altLang="zh-CN" dirty="0" smtClean="0"/>
          </a:p>
          <a:p>
            <a:r>
              <a:rPr lang="zh-CN" altLang="zh-CN" dirty="0" smtClean="0"/>
              <a:t>不结交有吸毒、贩毒行为的人。如发现亲朋好友有吸、贩毒行为的人，一要劝阻，二要远离，三要报告公安机关。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altLang="zh-CN" dirty="0" smtClean="0"/>
              <a:t>         </a:t>
            </a:r>
            <a:r>
              <a:rPr lang="zh-CN" altLang="zh-CN" dirty="0" smtClean="0"/>
              <a:t>人</a:t>
            </a:r>
            <a:r>
              <a:rPr lang="zh-CN" altLang="zh-CN" dirty="0" smtClean="0"/>
              <a:t>的生命只有一次，我们要珍惜生命，要正确地认识毒品，远离毒品。从自己做起，从现在做起，树立正确的人生观，不盲目追求享受，寻求刺激。时刻记住，一旦惹上毒品，必将毁灭自己、祸及家庭、危害社会。“远离毒品，关爱未来、健康生活” 是我们在</a:t>
            </a:r>
            <a:r>
              <a:rPr lang="en-US" altLang="zh-CN" dirty="0" smtClean="0"/>
              <a:t>6</a:t>
            </a:r>
            <a:r>
              <a:rPr lang="zh-CN" altLang="zh-CN" dirty="0" smtClean="0"/>
              <a:t>月</a:t>
            </a:r>
            <a:r>
              <a:rPr lang="en-US" altLang="zh-CN" dirty="0" smtClean="0"/>
              <a:t>26</a:t>
            </a:r>
            <a:r>
              <a:rPr lang="zh-CN" altLang="zh-CN" dirty="0" smtClean="0"/>
              <a:t>日联合国确定的“国际禁毒日”里所要宣扬的，“国际禁毒日”其主题是“远离毒品，珍惜生命”。我们绝对不能让毒品进入社会，不能让毒品进入家庭，不能让毒品制造惨案”永远追求健康美好的人生</a:t>
            </a:r>
            <a:endParaRPr lang="zh-CN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2050" name="Picture 2" descr="C:\Users\Administrator\Desktop\timg (3)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381000" y="285728"/>
            <a:ext cx="9525000" cy="6191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 smtClean="0"/>
              <a:t>作业：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写一条禁毒标语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zh-CN" altLang="en-US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 smtClean="0"/>
          </a:p>
          <a:p>
            <a:endParaRPr lang="zh-CN" altLang="en-US" dirty="0" smtClean="0"/>
          </a:p>
          <a:p>
            <a:endParaRPr lang="zh-CN" altLang="en-US" dirty="0" smtClean="0"/>
          </a:p>
          <a:p>
            <a:endParaRPr lang="zh-CN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zh-CN" altLang="en-US" sz="9600" dirty="0" smtClean="0"/>
              <a:t>谢谢！</a:t>
            </a:r>
            <a:endParaRPr lang="zh-CN" altLang="en-US" sz="9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-561785"/>
            <a:ext cx="8429652" cy="683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85786" y="1500174"/>
            <a:ext cx="7217719" cy="4578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zh-CN" altLang="en-US" sz="9600" dirty="0" smtClean="0"/>
              <a:t>      认识毒品</a:t>
            </a:r>
            <a:endParaRPr lang="zh-CN" altLang="en-US" sz="9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571604" y="896124"/>
            <a:ext cx="5715040" cy="5651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357291" y="642918"/>
            <a:ext cx="6715172" cy="5483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zh-CN" altLang="en-US" dirty="0"/>
          </a:p>
        </p:txBody>
      </p:sp>
      <p:pic>
        <p:nvPicPr>
          <p:cNvPr id="9218" name="Picture 2" descr="C:\Users\Administrator\Desktop\u=316485729,2376454694&amp;fm=26&amp;gp=0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928662" y="571480"/>
            <a:ext cx="6643734" cy="4786326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653298" y="5572140"/>
            <a:ext cx="783740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鸦片</a:t>
            </a:r>
            <a:endParaRPr lang="zh-CN" alt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毒品的</a:t>
            </a:r>
            <a:r>
              <a:rPr lang="zh-CN" altLang="en-US" dirty="0" smtClean="0"/>
              <a:t>危害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lnSpcReduction="10000"/>
          </a:bodyPr>
          <a:lstStyle/>
          <a:p>
            <a:r>
              <a:rPr lang="en-US" altLang="zh-CN" dirty="0"/>
              <a:t>1</a:t>
            </a:r>
            <a:r>
              <a:rPr lang="zh-CN" altLang="zh-CN" dirty="0"/>
              <a:t>、吸毒摧残人生</a:t>
            </a:r>
            <a:r>
              <a:rPr lang="zh-CN" altLang="zh-CN" dirty="0" smtClean="0"/>
              <a:t>：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</a:t>
            </a:r>
            <a:r>
              <a:rPr lang="zh-CN" altLang="zh-CN" dirty="0" smtClean="0"/>
              <a:t>（</a:t>
            </a:r>
            <a:r>
              <a:rPr lang="en-US" altLang="zh-CN" dirty="0"/>
              <a:t>1</a:t>
            </a:r>
            <a:r>
              <a:rPr lang="zh-CN" altLang="zh-CN" dirty="0"/>
              <a:t>）对身体的危害。 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</a:t>
            </a:r>
            <a:r>
              <a:rPr lang="zh-CN" altLang="zh-CN" dirty="0" smtClean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）自伤、自杀、自残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</a:t>
            </a:r>
            <a:r>
              <a:rPr lang="zh-CN" altLang="zh-CN" dirty="0" smtClean="0"/>
              <a:t>（</a:t>
            </a:r>
            <a:r>
              <a:rPr lang="en-US" altLang="zh-CN" dirty="0"/>
              <a:t>3</a:t>
            </a:r>
            <a:r>
              <a:rPr lang="zh-CN" altLang="zh-CN" dirty="0"/>
              <a:t>）加速死亡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zh-CN" dirty="0"/>
              <a:t>、吸毒毁灭家庭：倾家荡产、妻离子散、家破人亡、贻害后代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zh-CN" dirty="0"/>
              <a:t>、吸毒危害社会</a:t>
            </a:r>
            <a:r>
              <a:rPr lang="zh-CN" altLang="zh-CN" dirty="0" smtClean="0"/>
              <a:t>：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 </a:t>
            </a:r>
            <a:r>
              <a:rPr lang="zh-CN" altLang="zh-CN" dirty="0" smtClean="0"/>
              <a:t>（</a:t>
            </a:r>
            <a:r>
              <a:rPr lang="en-US" altLang="zh-CN" dirty="0"/>
              <a:t>1</a:t>
            </a:r>
            <a:r>
              <a:rPr lang="zh-CN" altLang="zh-CN" dirty="0"/>
              <a:t>）诱发刑事犯罪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 </a:t>
            </a:r>
            <a:r>
              <a:rPr lang="zh-CN" altLang="zh-CN" dirty="0" smtClean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）败坏社会风气。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664</Words>
  <Application>WPS 演示</Application>
  <PresentationFormat>全屏显示(4:3)</PresentationFormat>
  <Paragraphs>55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7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  </vt:lpstr>
      <vt:lpstr>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毒品的危害</vt:lpstr>
      <vt:lpstr>PowerPoint 演示文稿</vt:lpstr>
      <vt:lpstr>PowerPoint 演示文稿</vt:lpstr>
      <vt:lpstr>易感人群 - - -青少年？</vt:lpstr>
      <vt:lpstr>PowerPoint 演示文稿</vt:lpstr>
      <vt:lpstr>PowerPoint 演示文稿</vt:lpstr>
      <vt:lpstr>吸毒者为什么以青少年为多 </vt:lpstr>
      <vt:lpstr>如何防止毒品侵入？？</vt:lpstr>
      <vt:lpstr>PowerPoint 演示文稿</vt:lpstr>
      <vt:lpstr>PowerPoint 演示文稿</vt:lpstr>
      <vt:lpstr>作业：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XZJD</dc:creator>
  <cp:lastModifiedBy>快乐</cp:lastModifiedBy>
  <cp:revision>6</cp:revision>
  <dcterms:created xsi:type="dcterms:W3CDTF">2019-09-26T05:15:00Z</dcterms:created>
  <dcterms:modified xsi:type="dcterms:W3CDTF">2019-09-29T03:31:25Z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