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handoutMasterIdLst>
    <p:handoutMasterId r:id="rId26"/>
  </p:handoutMasterIdLst>
  <p:sldIdLst>
    <p:sldId id="257" r:id="rId3"/>
    <p:sldId id="279" r:id="rId4"/>
    <p:sldId id="258" r:id="rId5"/>
    <p:sldId id="259" r:id="rId6"/>
    <p:sldId id="260" r:id="rId7"/>
    <p:sldId id="262" r:id="rId8"/>
    <p:sldId id="263" r:id="rId9"/>
    <p:sldId id="278"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DCDC"/>
    <a:srgbClr val="F0F0F0"/>
    <a:srgbClr val="E6E6E6"/>
    <a:srgbClr val="C8C8C8"/>
    <a:srgbClr val="FFFFFF"/>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78" d="100"/>
          <a:sy n="78" d="100"/>
        </p:scale>
        <p:origin x="654" y="54"/>
      </p:cViewPr>
      <p:guideLst>
        <p:guide orient="horz" pos="2145"/>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notesMaster" Target="notesMasters/notesMaster1.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1.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3.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4.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1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6"/>
          <p:cNvSpPr>
            <a:spLocks noChangeArrowheads="1"/>
          </p:cNvSpPr>
          <p:nvPr/>
        </p:nvSpPr>
        <p:spPr bwMode="auto">
          <a:xfrm>
            <a:off x="2279650" y="765175"/>
            <a:ext cx="7777163" cy="792163"/>
          </a:xfrm>
          <a:prstGeom prst="rect">
            <a:avLst/>
          </a:prstGeom>
          <a:gradFill rotWithShape="1">
            <a:gsLst>
              <a:gs pos="0">
                <a:schemeClr val="bg1"/>
              </a:gs>
              <a:gs pos="100000">
                <a:schemeClr val="accent2"/>
              </a:gs>
            </a:gsLst>
            <a:lin ang="5400000" scaled="1"/>
          </a:gradFill>
          <a:ln w="9525">
            <a:noFill/>
            <a:miter lim="800000"/>
          </a:ln>
        </p:spPr>
        <p:txBody>
          <a:bodyPr wrap="none" anchor="ctr"/>
          <a:lstStyle/>
          <a:p>
            <a:pPr algn="ctr"/>
            <a:endParaRPr lang="zh-CN" altLang="zh-CN">
              <a:ea typeface="黑体" panose="02010609060101010101" pitchFamily="2" charset="-122"/>
            </a:endParaRPr>
          </a:p>
        </p:txBody>
      </p:sp>
      <p:sp>
        <p:nvSpPr>
          <p:cNvPr id="47108" name="WordArt 7"/>
          <p:cNvSpPr>
            <a:spLocks noChangeArrowheads="1" noChangeShapeType="1" noTextEdit="1"/>
          </p:cNvSpPr>
          <p:nvPr/>
        </p:nvSpPr>
        <p:spPr bwMode="auto">
          <a:xfrm>
            <a:off x="2495550" y="333375"/>
            <a:ext cx="2663825" cy="979488"/>
          </a:xfrm>
          <a:prstGeom prst="rect">
            <a:avLst/>
          </a:prstGeom>
        </p:spPr>
        <p:txBody>
          <a:bodyPr wrap="none" fromWordArt="1">
            <a:prstTxWarp prst="textWave1">
              <a:avLst>
                <a:gd name="adj1" fmla="val 12060"/>
                <a:gd name="adj2" fmla="val -1833"/>
              </a:avLst>
            </a:prstTxWarp>
          </a:bodyPr>
          <a:lstStyle/>
          <a:p>
            <a:pPr algn="ctr"/>
            <a:r>
              <a:rPr lang="zh-CN" altLang="en-US" sz="4400" b="1" kern="10">
                <a:ln w="9525">
                  <a:noFill/>
                  <a:round/>
                </a:ln>
                <a:solidFill>
                  <a:srgbClr val="FF0000"/>
                </a:solidFill>
                <a:effectLst>
                  <a:outerShdw dist="53882" dir="2700000" algn="ctr" rotWithShape="0">
                    <a:srgbClr val="C0C0C0">
                      <a:alpha val="79999"/>
                    </a:srgbClr>
                  </a:outerShdw>
                </a:effectLst>
                <a:latin typeface="幼圆"/>
              </a:rPr>
              <a:t>青少年</a:t>
            </a:r>
            <a:endParaRPr lang="zh-CN" altLang="en-US" sz="4400" b="1" kern="10">
              <a:ln w="9525">
                <a:noFill/>
                <a:round/>
              </a:ln>
              <a:solidFill>
                <a:srgbClr val="FF0000"/>
              </a:solidFill>
              <a:effectLst>
                <a:outerShdw dist="53882" dir="2700000" algn="ctr" rotWithShape="0">
                  <a:srgbClr val="C0C0C0">
                    <a:alpha val="79999"/>
                  </a:srgbClr>
                </a:outerShdw>
              </a:effectLst>
              <a:latin typeface="幼圆"/>
            </a:endParaRPr>
          </a:p>
        </p:txBody>
      </p:sp>
      <p:sp>
        <p:nvSpPr>
          <p:cNvPr id="47109" name="Text Box 8"/>
          <p:cNvSpPr txBox="1">
            <a:spLocks noChangeArrowheads="1"/>
          </p:cNvSpPr>
          <p:nvPr/>
        </p:nvSpPr>
        <p:spPr bwMode="auto">
          <a:xfrm>
            <a:off x="7889240" y="458470"/>
            <a:ext cx="2700338" cy="1014730"/>
          </a:xfrm>
          <a:prstGeom prst="rect">
            <a:avLst/>
          </a:prstGeom>
          <a:noFill/>
          <a:ln w="9525" algn="ctr">
            <a:noFill/>
            <a:miter lim="800000"/>
          </a:ln>
        </p:spPr>
        <p:txBody>
          <a:bodyPr>
            <a:spAutoFit/>
            <a:scene3d>
              <a:camera prst="orthographicFront"/>
              <a:lightRig rig="threePt" dir="t"/>
            </a:scene3d>
          </a:bodyPr>
          <a:lstStyle/>
          <a:p>
            <a:pPr>
              <a:spcBef>
                <a:spcPct val="50000"/>
              </a:spcBef>
            </a:pPr>
            <a:r>
              <a:rPr lang="en-US" altLang="zh-CN" sz="6000" b="1">
                <a:latin typeface="黑体" panose="02010609060101010101" pitchFamily="2" charset="-122"/>
                <a:ea typeface="黑体" panose="02010609060101010101" pitchFamily="2" charset="-122"/>
                <a:sym typeface="Wingdings" panose="05000000000000000000" pitchFamily="2" charset="2"/>
              </a:rPr>
              <a:t> </a:t>
            </a:r>
            <a:r>
              <a:rPr lang="zh-CN" altLang="en-US" sz="6000" b="1">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黑体" panose="02010609060101010101" pitchFamily="2" charset="-122"/>
                <a:ea typeface="黑体" panose="02010609060101010101" pitchFamily="2" charset="-122"/>
                <a:sym typeface="Wingdings" panose="05000000000000000000" pitchFamily="2" charset="2"/>
              </a:rPr>
              <a:t>毒品</a:t>
            </a:r>
            <a:endParaRPr lang="zh-CN" altLang="en-US" sz="6000" b="1">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黑体" panose="02010609060101010101" pitchFamily="2" charset="-122"/>
              <a:ea typeface="黑体" panose="02010609060101010101" pitchFamily="2" charset="-122"/>
              <a:sym typeface="Wingdings" panose="05000000000000000000" pitchFamily="2" charset="2"/>
            </a:endParaRPr>
          </a:p>
        </p:txBody>
      </p:sp>
      <p:sp>
        <p:nvSpPr>
          <p:cNvPr id="47110" name="Text Box 9"/>
          <p:cNvSpPr txBox="1">
            <a:spLocks noChangeArrowheads="1"/>
          </p:cNvSpPr>
          <p:nvPr/>
        </p:nvSpPr>
        <p:spPr bwMode="auto">
          <a:xfrm>
            <a:off x="5375275" y="549275"/>
            <a:ext cx="3268980" cy="1106805"/>
          </a:xfrm>
          <a:prstGeom prst="rect">
            <a:avLst/>
          </a:prstGeom>
          <a:noFill/>
          <a:ln w="9525" algn="ctr">
            <a:noFill/>
            <a:miter lim="800000"/>
          </a:ln>
        </p:spPr>
        <p:txBody>
          <a:bodyPr wrap="square">
            <a:spAutoFit/>
          </a:bodyPr>
          <a:lstStyle/>
          <a:p>
            <a:pPr>
              <a:spcBef>
                <a:spcPct val="50000"/>
              </a:spcBef>
            </a:pPr>
            <a:r>
              <a:rPr lang="zh-CN" altLang="en-US" sz="6600" b="1">
                <a:solidFill>
                  <a:srgbClr val="0000FF"/>
                </a:solidFill>
                <a:latin typeface="幼圆"/>
                <a:ea typeface="幼圆"/>
                <a:cs typeface="幼圆"/>
                <a:sym typeface="Wingdings" panose="05000000000000000000" pitchFamily="2" charset="2"/>
              </a:rPr>
              <a:t>要</a:t>
            </a:r>
            <a:r>
              <a:rPr lang="zh-CN" altLang="en-US" sz="6600" b="1">
                <a:solidFill>
                  <a:srgbClr val="0000FF"/>
                </a:solidFill>
                <a:latin typeface="幼圆"/>
                <a:ea typeface="幼圆"/>
                <a:cs typeface="幼圆"/>
                <a:sym typeface="Wingdings" panose="05000000000000000000" pitchFamily="2" charset="2"/>
              </a:rPr>
              <a:t>远离</a:t>
            </a:r>
            <a:endParaRPr lang="zh-CN" altLang="en-US" sz="6600" b="1">
              <a:solidFill>
                <a:srgbClr val="0000FF"/>
              </a:solidFill>
              <a:latin typeface="幼圆"/>
              <a:ea typeface="幼圆"/>
              <a:cs typeface="幼圆"/>
              <a:sym typeface="Wingdings" panose="05000000000000000000" pitchFamily="2" charset="2"/>
            </a:endParaRPr>
          </a:p>
        </p:txBody>
      </p:sp>
      <p:sp>
        <p:nvSpPr>
          <p:cNvPr id="2" name="文本框 1"/>
          <p:cNvSpPr txBox="1"/>
          <p:nvPr/>
        </p:nvSpPr>
        <p:spPr>
          <a:xfrm>
            <a:off x="6759575" y="6079490"/>
            <a:ext cx="3324860" cy="521970"/>
          </a:xfrm>
          <a:prstGeom prst="rect">
            <a:avLst/>
          </a:prstGeom>
          <a:noFill/>
        </p:spPr>
        <p:txBody>
          <a:bodyPr wrap="none" rtlCol="0">
            <a:spAutoFit/>
          </a:bodyPr>
          <a:p>
            <a:r>
              <a:rPr lang="zh-CN" altLang="en-US" sz="2800">
                <a:solidFill>
                  <a:schemeClr val="tx1"/>
                </a:solidFill>
                <a:effectLst>
                  <a:outerShdw blurRad="38100" dist="19050" dir="2700000" algn="tl" rotWithShape="0">
                    <a:schemeClr val="dk1">
                      <a:alpha val="40000"/>
                    </a:schemeClr>
                  </a:outerShdw>
                </a:effectLst>
              </a:rPr>
              <a:t>章田寺小学   贺建国   </a:t>
            </a:r>
            <a:endParaRPr lang="zh-CN" altLang="en-US" sz="2800">
              <a:solidFill>
                <a:schemeClr val="tx1"/>
              </a:solidFill>
              <a:effectLst>
                <a:outerShdw blurRad="38100" dist="19050" dir="2700000" algn="tl" rotWithShape="0">
                  <a:schemeClr val="dk1">
                    <a:alpha val="40000"/>
                  </a:schemeClr>
                </a:outerShdw>
              </a:effectLst>
            </a:endParaRPr>
          </a:p>
        </p:txBody>
      </p:sp>
      <p:pic>
        <p:nvPicPr>
          <p:cNvPr id="3" name="图片 2"/>
          <p:cNvPicPr>
            <a:picLocks noChangeAspect="1"/>
          </p:cNvPicPr>
          <p:nvPr/>
        </p:nvPicPr>
        <p:blipFill>
          <a:blip r:embed="rId1"/>
          <a:stretch>
            <a:fillRect/>
          </a:stretch>
        </p:blipFill>
        <p:spPr>
          <a:xfrm>
            <a:off x="2279650" y="1656715"/>
            <a:ext cx="7778115" cy="442277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2" descr="8-1"/>
          <p:cNvPicPr>
            <a:picLocks noGrp="1" noChangeAspect="1" noChangeArrowheads="1"/>
          </p:cNvPicPr>
          <p:nvPr>
            <p:ph/>
          </p:nvPr>
        </p:nvPicPr>
        <p:blipFill>
          <a:blip r:embed="rId1" cstate="print"/>
          <a:srcRect/>
          <a:stretch>
            <a:fillRect/>
          </a:stretch>
        </p:blipFill>
        <p:spPr>
          <a:xfrm>
            <a:off x="1524000" y="620713"/>
            <a:ext cx="9144000" cy="5572125"/>
          </a:xfrm>
        </p:spPr>
      </p:pic>
      <p:sp>
        <p:nvSpPr>
          <p:cNvPr id="56322" name="AutoShape 4">
            <a:hlinkClick r:id="" action="ppaction://noaction" highlightClick="1"/>
          </p:cNvPr>
          <p:cNvSpPr>
            <a:spLocks noChangeArrowheads="1"/>
          </p:cNvSpPr>
          <p:nvPr/>
        </p:nvSpPr>
        <p:spPr bwMode="auto">
          <a:xfrm>
            <a:off x="9767888" y="6237288"/>
            <a:ext cx="360362" cy="360362"/>
          </a:xfrm>
          <a:prstGeom prst="actionButtonReturn">
            <a:avLst/>
          </a:prstGeom>
          <a:noFill/>
          <a:ln w="12700">
            <a:solidFill>
              <a:srgbClr val="99CC00"/>
            </a:solidFill>
            <a:miter lim="800000"/>
          </a:ln>
        </p:spPr>
        <p:txBody>
          <a:bodyPr wrap="none" anchor="ctr"/>
          <a:lstStyle/>
          <a:p>
            <a:endParaRPr lang="zh-CN" altLang="en-US">
              <a:latin typeface="Franklin Gothic Book"/>
              <a:ea typeface="黑体" panose="02010609060101010101" pitchFamily="2"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Picture 2" descr="6"/>
          <p:cNvPicPr>
            <a:picLocks noGrp="1" noChangeAspect="1" noChangeArrowheads="1"/>
          </p:cNvPicPr>
          <p:nvPr>
            <p:ph/>
          </p:nvPr>
        </p:nvPicPr>
        <p:blipFill>
          <a:blip r:embed="rId1" cstate="print"/>
          <a:srcRect/>
          <a:stretch>
            <a:fillRect/>
          </a:stretch>
        </p:blipFill>
        <p:spPr>
          <a:xfrm>
            <a:off x="1524000" y="549275"/>
            <a:ext cx="9144000" cy="5718175"/>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2" descr="11"/>
          <p:cNvPicPr>
            <a:picLocks noChangeAspect="1" noChangeArrowheads="1"/>
          </p:cNvPicPr>
          <p:nvPr/>
        </p:nvPicPr>
        <p:blipFill>
          <a:blip r:embed="rId1" cstate="print"/>
          <a:srcRect/>
          <a:stretch>
            <a:fillRect/>
          </a:stretch>
        </p:blipFill>
        <p:spPr bwMode="auto">
          <a:xfrm>
            <a:off x="1524000" y="260350"/>
            <a:ext cx="9144000" cy="6334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5" descr="6-1"/>
          <p:cNvPicPr>
            <a:picLocks noGrp="1" noChangeAspect="1" noChangeArrowheads="1"/>
          </p:cNvPicPr>
          <p:nvPr>
            <p:ph/>
          </p:nvPr>
        </p:nvPicPr>
        <p:blipFill>
          <a:blip r:embed="rId1" cstate="print"/>
          <a:srcRect/>
          <a:stretch>
            <a:fillRect/>
          </a:stretch>
        </p:blipFill>
        <p:spPr>
          <a:xfrm>
            <a:off x="1524000" y="476250"/>
            <a:ext cx="9144000" cy="5849938"/>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4" descr="11-2"/>
          <p:cNvPicPr>
            <a:picLocks noGrp="1" noChangeAspect="1" noChangeArrowheads="1"/>
          </p:cNvPicPr>
          <p:nvPr>
            <p:ph/>
          </p:nvPr>
        </p:nvPicPr>
        <p:blipFill>
          <a:blip r:embed="rId1" cstate="print"/>
          <a:srcRect/>
          <a:stretch>
            <a:fillRect/>
          </a:stretch>
        </p:blipFill>
        <p:spPr>
          <a:xfrm>
            <a:off x="1524000" y="333375"/>
            <a:ext cx="9144000" cy="6129338"/>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1" name="Picture 2" descr="12-3"/>
          <p:cNvPicPr>
            <a:picLocks noGrp="1" noChangeAspect="1" noChangeArrowheads="1"/>
          </p:cNvPicPr>
          <p:nvPr>
            <p:ph/>
          </p:nvPr>
        </p:nvPicPr>
        <p:blipFill>
          <a:blip r:embed="rId1" cstate="print"/>
          <a:srcRect/>
          <a:stretch>
            <a:fillRect/>
          </a:stretch>
        </p:blipFill>
        <p:spPr>
          <a:xfrm>
            <a:off x="1524000" y="333375"/>
            <a:ext cx="9144000" cy="62230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Picture 2" descr="12-2"/>
          <p:cNvPicPr>
            <a:picLocks noGrp="1" noChangeAspect="1" noChangeArrowheads="1"/>
          </p:cNvPicPr>
          <p:nvPr>
            <p:ph/>
          </p:nvPr>
        </p:nvPicPr>
        <p:blipFill>
          <a:blip r:embed="rId1" cstate="print"/>
          <a:srcRect/>
          <a:stretch>
            <a:fillRect/>
          </a:stretch>
        </p:blipFill>
        <p:spPr>
          <a:xfrm>
            <a:off x="1524000" y="104775"/>
            <a:ext cx="9144000" cy="6188075"/>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89" name="Picture 2" descr="12-1"/>
          <p:cNvPicPr>
            <a:picLocks noGrp="1" noChangeAspect="1" noChangeArrowheads="1"/>
          </p:cNvPicPr>
          <p:nvPr>
            <p:ph/>
          </p:nvPr>
        </p:nvPicPr>
        <p:blipFill>
          <a:blip r:embed="rId1" cstate="print"/>
          <a:srcRect/>
          <a:stretch>
            <a:fillRect/>
          </a:stretch>
        </p:blipFill>
        <p:spPr>
          <a:xfrm>
            <a:off x="1524000" y="333375"/>
            <a:ext cx="9144000" cy="6094413"/>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标题 1"/>
          <p:cNvSpPr>
            <a:spLocks noGrp="1"/>
          </p:cNvSpPr>
          <p:nvPr>
            <p:ph type="title"/>
          </p:nvPr>
        </p:nvSpPr>
        <p:spPr/>
        <p:txBody>
          <a:bodyPr/>
          <a:lstStyle/>
          <a:p>
            <a:r>
              <a:rPr lang="zh-CN" altLang="en-US" sz="3600" b="1" smtClean="0">
                <a:solidFill>
                  <a:srgbClr val="FF0000"/>
                </a:solidFill>
              </a:rPr>
              <a:t>关于毒品的法律</a:t>
            </a:r>
            <a:endParaRPr lang="zh-CN" altLang="en-US" sz="3600" b="1" smtClean="0">
              <a:solidFill>
                <a:srgbClr val="FF0000"/>
              </a:solidFill>
            </a:endParaRPr>
          </a:p>
        </p:txBody>
      </p:sp>
      <p:sp>
        <p:nvSpPr>
          <p:cNvPr id="3" name="内容占位符 2"/>
          <p:cNvSpPr>
            <a:spLocks noGrp="1"/>
          </p:cNvSpPr>
          <p:nvPr>
            <p:ph idx="1"/>
          </p:nvPr>
        </p:nvSpPr>
        <p:spPr/>
        <p:txBody>
          <a:bodyPr>
            <a:normAutofit/>
          </a:bodyPr>
          <a:lstStyle/>
          <a:p>
            <a:pPr indent="-76200">
              <a:lnSpc>
                <a:spcPct val="90000"/>
              </a:lnSpc>
              <a:buFont typeface="Wingdings 2" pitchFamily="18" charset="2"/>
              <a:buNone/>
            </a:pPr>
            <a:r>
              <a:rPr lang="zh-CN" altLang="en-US" b="1" smtClean="0"/>
              <a:t>我国法律规定： 吸毒违法，贩毒有罪！</a:t>
            </a:r>
            <a:endParaRPr lang="zh-CN" altLang="en-US" b="1" smtClean="0"/>
          </a:p>
          <a:p>
            <a:pPr indent="-76200">
              <a:lnSpc>
                <a:spcPct val="90000"/>
              </a:lnSpc>
              <a:buFont typeface="Wingdings 2" pitchFamily="18" charset="2"/>
              <a:buNone/>
            </a:pPr>
            <a:r>
              <a:rPr lang="zh-CN" altLang="en-US" b="1" smtClean="0"/>
              <a:t>        走私、贩卖、运输、制造毒品，无论数量多少，都应当追究刑事责任，予以刑事处罚。</a:t>
            </a:r>
            <a:endParaRPr lang="zh-CN" altLang="en-US" b="1" smtClean="0"/>
          </a:p>
          <a:p>
            <a:pPr indent="-76200">
              <a:lnSpc>
                <a:spcPct val="90000"/>
              </a:lnSpc>
              <a:buFont typeface="Wingdings 2" pitchFamily="18" charset="2"/>
              <a:buNone/>
            </a:pPr>
            <a:r>
              <a:rPr lang="zh-CN" altLang="en-US" b="1" smtClean="0"/>
              <a:t>　　                     </a:t>
            </a:r>
            <a:r>
              <a:rPr lang="en-US" altLang="zh-CN" b="1" smtClean="0">
                <a:solidFill>
                  <a:srgbClr val="FF3300"/>
                </a:solidFill>
              </a:rPr>
              <a:t>———《</a:t>
            </a:r>
            <a:r>
              <a:rPr lang="zh-CN" altLang="en-US" b="1" smtClean="0">
                <a:solidFill>
                  <a:srgbClr val="FF3300"/>
                </a:solidFill>
              </a:rPr>
              <a:t>刑法</a:t>
            </a:r>
            <a:r>
              <a:rPr lang="en-US" altLang="zh-CN" b="1" smtClean="0">
                <a:solidFill>
                  <a:srgbClr val="FF3300"/>
                </a:solidFill>
              </a:rPr>
              <a:t>》</a:t>
            </a:r>
            <a:r>
              <a:rPr lang="zh-CN" altLang="en-US" b="1" smtClean="0">
                <a:solidFill>
                  <a:srgbClr val="FF3300"/>
                </a:solidFill>
              </a:rPr>
              <a:t>第</a:t>
            </a:r>
            <a:r>
              <a:rPr lang="en-US" altLang="zh-CN" b="1" smtClean="0">
                <a:solidFill>
                  <a:srgbClr val="FF3300"/>
                </a:solidFill>
              </a:rPr>
              <a:t>347</a:t>
            </a:r>
            <a:r>
              <a:rPr lang="zh-CN" altLang="en-US" b="1" smtClean="0">
                <a:solidFill>
                  <a:srgbClr val="FF3300"/>
                </a:solidFill>
              </a:rPr>
              <a:t>条</a:t>
            </a:r>
            <a:endParaRPr lang="zh-CN" altLang="en-US" b="1" smtClean="0">
              <a:solidFill>
                <a:srgbClr val="FF3300"/>
              </a:solidFill>
            </a:endParaRPr>
          </a:p>
          <a:p>
            <a:pPr indent="-76200"/>
            <a:endParaRPr lang="zh-CN" alt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a:xfrm>
            <a:off x="1524000" y="692150"/>
            <a:ext cx="8229600" cy="1141413"/>
          </a:xfrm>
        </p:spPr>
        <p:txBody>
          <a:bodyPr/>
          <a:lstStyle/>
          <a:p>
            <a:r>
              <a:rPr lang="zh-CN" altLang="en-US" sz="3200" b="1" smtClean="0">
                <a:solidFill>
                  <a:srgbClr val="FF3300"/>
                </a:solidFill>
                <a:ea typeface="黑体" panose="02010609060101010101" pitchFamily="2" charset="-122"/>
              </a:rPr>
              <a:t>涉毒犯罪数字标准</a:t>
            </a:r>
            <a:endParaRPr lang="zh-CN" altLang="en-US" sz="3200" b="1" smtClean="0">
              <a:solidFill>
                <a:srgbClr val="FF3300"/>
              </a:solidFill>
              <a:ea typeface="黑体" panose="02010609060101010101" pitchFamily="2" charset="-122"/>
            </a:endParaRPr>
          </a:p>
        </p:txBody>
      </p:sp>
      <p:sp>
        <p:nvSpPr>
          <p:cNvPr id="39940" name="Rectangle 4"/>
          <p:cNvSpPr>
            <a:spLocks noChangeArrowheads="1"/>
          </p:cNvSpPr>
          <p:nvPr/>
        </p:nvSpPr>
        <p:spPr bwMode="auto">
          <a:xfrm>
            <a:off x="4224338" y="1914525"/>
            <a:ext cx="2937510" cy="460375"/>
          </a:xfrm>
          <a:prstGeom prst="rect">
            <a:avLst/>
          </a:prstGeom>
          <a:noFill/>
          <a:ln w="9525">
            <a:noFill/>
            <a:miter lim="800000"/>
          </a:ln>
        </p:spPr>
        <p:txBody>
          <a:bodyPr wrap="none" anchor="ctr">
            <a:spAutoFit/>
          </a:bodyPr>
          <a:lstStyle/>
          <a:p>
            <a:r>
              <a:rPr lang="zh-CN" altLang="en-US" sz="2400" b="1">
                <a:latin typeface="Franklin Gothic Book"/>
                <a:ea typeface="黑体" panose="02010609060101010101" pitchFamily="2" charset="-122"/>
              </a:rPr>
              <a:t>罪名、数量及量刑：</a:t>
            </a:r>
            <a:endParaRPr lang="zh-CN" altLang="en-US" sz="2400" b="1">
              <a:latin typeface="Franklin Gothic Book"/>
              <a:ea typeface="黑体" panose="02010609060101010101" pitchFamily="2" charset="-122"/>
            </a:endParaRPr>
          </a:p>
        </p:txBody>
      </p:sp>
      <p:sp>
        <p:nvSpPr>
          <p:cNvPr id="39941" name="Rectangle 5"/>
          <p:cNvSpPr>
            <a:spLocks noChangeArrowheads="1"/>
          </p:cNvSpPr>
          <p:nvPr/>
        </p:nvSpPr>
        <p:spPr bwMode="auto">
          <a:xfrm>
            <a:off x="1992313" y="2850198"/>
            <a:ext cx="8424862" cy="706755"/>
          </a:xfrm>
          <a:prstGeom prst="rect">
            <a:avLst/>
          </a:prstGeom>
          <a:noFill/>
          <a:ln w="9525">
            <a:noFill/>
            <a:miter lim="800000"/>
          </a:ln>
        </p:spPr>
        <p:txBody>
          <a:bodyPr anchor="ctr">
            <a:spAutoFit/>
          </a:bodyPr>
          <a:lstStyle/>
          <a:p>
            <a:r>
              <a:rPr lang="en-US" altLang="zh-CN" sz="2000" b="1">
                <a:latin typeface="黑体" panose="02010609060101010101" pitchFamily="2" charset="-122"/>
                <a:ea typeface="黑体" panose="02010609060101010101" pitchFamily="2" charset="-122"/>
              </a:rPr>
              <a:t>1</a:t>
            </a:r>
            <a:r>
              <a:rPr lang="zh-CN" altLang="en-US" sz="2000" b="1">
                <a:latin typeface="黑体" panose="02010609060101010101" pitchFamily="2" charset="-122"/>
                <a:ea typeface="黑体" panose="02010609060101010101" pitchFamily="2" charset="-122"/>
              </a:rPr>
              <a:t>、走私贩卖运输制造毒品：鸦片</a:t>
            </a:r>
            <a:r>
              <a:rPr lang="en-US" altLang="zh-CN" sz="2000" b="1">
                <a:solidFill>
                  <a:srgbClr val="FF3300"/>
                </a:solidFill>
                <a:latin typeface="黑体" panose="02010609060101010101" pitchFamily="2" charset="-122"/>
                <a:ea typeface="黑体" panose="02010609060101010101" pitchFamily="2" charset="-122"/>
              </a:rPr>
              <a:t>1000</a:t>
            </a:r>
            <a:r>
              <a:rPr lang="zh-CN" altLang="en-US" sz="2000" b="1">
                <a:latin typeface="黑体" panose="02010609060101010101" pitchFamily="2" charset="-122"/>
                <a:ea typeface="黑体" panose="02010609060101010101" pitchFamily="2" charset="-122"/>
              </a:rPr>
              <a:t>克以上海洛因</a:t>
            </a:r>
            <a:r>
              <a:rPr lang="en-US" altLang="zh-CN" sz="2000" b="1">
                <a:solidFill>
                  <a:srgbClr val="FF3300"/>
                </a:solidFill>
                <a:latin typeface="黑体" panose="02010609060101010101" pitchFamily="2" charset="-122"/>
                <a:ea typeface="黑体" panose="02010609060101010101" pitchFamily="2" charset="-122"/>
              </a:rPr>
              <a:t>50</a:t>
            </a:r>
            <a:r>
              <a:rPr lang="zh-CN" altLang="en-US" sz="2000" b="1">
                <a:latin typeface="黑体" panose="02010609060101010101" pitchFamily="2" charset="-122"/>
                <a:ea typeface="黑体" panose="02010609060101010101" pitchFamily="2" charset="-122"/>
              </a:rPr>
              <a:t>克以上，处</a:t>
            </a:r>
            <a:r>
              <a:rPr lang="en-US" altLang="zh-CN" sz="2000" b="1">
                <a:solidFill>
                  <a:srgbClr val="FF3300"/>
                </a:solidFill>
                <a:latin typeface="黑体" panose="02010609060101010101" pitchFamily="2" charset="-122"/>
                <a:ea typeface="黑体" panose="02010609060101010101" pitchFamily="2" charset="-122"/>
              </a:rPr>
              <a:t>15</a:t>
            </a:r>
            <a:r>
              <a:rPr lang="zh-CN" altLang="en-US" sz="2000" b="1">
                <a:latin typeface="黑体" panose="02010609060101010101" pitchFamily="2" charset="-122"/>
                <a:ea typeface="黑体" panose="02010609060101010101" pitchFamily="2" charset="-122"/>
              </a:rPr>
              <a:t>年有</a:t>
            </a:r>
            <a:endParaRPr lang="zh-CN" altLang="en-US" sz="2000" b="1">
              <a:latin typeface="黑体" panose="02010609060101010101" pitchFamily="2" charset="-122"/>
              <a:ea typeface="黑体" panose="02010609060101010101" pitchFamily="2" charset="-122"/>
            </a:endParaRPr>
          </a:p>
          <a:p>
            <a:r>
              <a:rPr lang="zh-CN" altLang="en-US" sz="2000" b="1">
                <a:latin typeface="黑体" panose="02010609060101010101" pitchFamily="2" charset="-122"/>
                <a:ea typeface="黑体" panose="02010609060101010101" pitchFamily="2" charset="-122"/>
              </a:rPr>
              <a:t>   期徒刑，</a:t>
            </a:r>
            <a:r>
              <a:rPr lang="zh-CN" altLang="en-US" sz="2000" b="1">
                <a:solidFill>
                  <a:srgbClr val="FF3300"/>
                </a:solidFill>
                <a:latin typeface="黑体" panose="02010609060101010101" pitchFamily="2" charset="-122"/>
                <a:ea typeface="黑体" panose="02010609060101010101" pitchFamily="2" charset="-122"/>
              </a:rPr>
              <a:t>无期徒刑</a:t>
            </a:r>
            <a:r>
              <a:rPr lang="zh-CN" altLang="en-US" sz="2000" b="1">
                <a:latin typeface="黑体" panose="02010609060101010101" pitchFamily="2" charset="-122"/>
                <a:ea typeface="黑体" panose="02010609060101010101" pitchFamily="2" charset="-122"/>
              </a:rPr>
              <a:t>或者</a:t>
            </a:r>
            <a:r>
              <a:rPr lang="zh-CN" altLang="en-US" sz="2000" b="1">
                <a:solidFill>
                  <a:srgbClr val="FF3300"/>
                </a:solidFill>
                <a:latin typeface="黑体" panose="02010609060101010101" pitchFamily="2" charset="-122"/>
                <a:ea typeface="黑体" panose="02010609060101010101" pitchFamily="2" charset="-122"/>
              </a:rPr>
              <a:t>死刑</a:t>
            </a:r>
            <a:r>
              <a:rPr lang="zh-CN" altLang="en-US" sz="2000" b="1">
                <a:latin typeface="黑体" panose="02010609060101010101" pitchFamily="2" charset="-122"/>
                <a:ea typeface="黑体" panose="02010609060101010101" pitchFamily="2" charset="-122"/>
              </a:rPr>
              <a:t>。</a:t>
            </a:r>
            <a:endParaRPr lang="zh-CN" altLang="en-US" sz="2000" b="1">
              <a:latin typeface="黑体" panose="02010609060101010101" pitchFamily="2" charset="-122"/>
              <a:ea typeface="黑体" panose="02010609060101010101" pitchFamily="2" charset="-122"/>
            </a:endParaRPr>
          </a:p>
        </p:txBody>
      </p:sp>
      <p:sp>
        <p:nvSpPr>
          <p:cNvPr id="39943" name="Rectangle 7"/>
          <p:cNvSpPr>
            <a:spLocks noChangeArrowheads="1"/>
          </p:cNvSpPr>
          <p:nvPr/>
        </p:nvSpPr>
        <p:spPr bwMode="auto">
          <a:xfrm>
            <a:off x="1992313" y="3858260"/>
            <a:ext cx="8675687" cy="706755"/>
          </a:xfrm>
          <a:prstGeom prst="rect">
            <a:avLst/>
          </a:prstGeom>
          <a:noFill/>
          <a:ln w="9525">
            <a:noFill/>
            <a:miter lim="800000"/>
          </a:ln>
        </p:spPr>
        <p:txBody>
          <a:bodyPr anchor="ctr">
            <a:spAutoFit/>
          </a:bodyPr>
          <a:lstStyle/>
          <a:p>
            <a:r>
              <a:rPr lang="en-US" altLang="zh-CN" sz="2000" b="1">
                <a:latin typeface="黑体" panose="02010609060101010101" pitchFamily="2" charset="-122"/>
                <a:ea typeface="黑体" panose="02010609060101010101" pitchFamily="2" charset="-122"/>
              </a:rPr>
              <a:t>2</a:t>
            </a:r>
            <a:r>
              <a:rPr lang="zh-CN" altLang="en-US" sz="2000" b="1">
                <a:latin typeface="黑体" panose="02010609060101010101" pitchFamily="2" charset="-122"/>
                <a:ea typeface="黑体" panose="02010609060101010101" pitchFamily="2" charset="-122"/>
              </a:rPr>
              <a:t>、非法持有毒品：鸦片</a:t>
            </a:r>
            <a:r>
              <a:rPr lang="en-US" altLang="zh-CN" sz="2000" b="1">
                <a:solidFill>
                  <a:srgbClr val="FF3300"/>
                </a:solidFill>
                <a:latin typeface="黑体" panose="02010609060101010101" pitchFamily="2" charset="-122"/>
                <a:ea typeface="黑体" panose="02010609060101010101" pitchFamily="2" charset="-122"/>
              </a:rPr>
              <a:t>1000</a:t>
            </a:r>
            <a:r>
              <a:rPr lang="zh-CN" altLang="en-US" sz="2000" b="1">
                <a:latin typeface="黑体" panose="02010609060101010101" pitchFamily="2" charset="-122"/>
                <a:ea typeface="黑体" panose="02010609060101010101" pitchFamily="2" charset="-122"/>
              </a:rPr>
              <a:t>克以上海洛因</a:t>
            </a:r>
            <a:r>
              <a:rPr lang="en-US" altLang="zh-CN" sz="2000" b="1">
                <a:latin typeface="黑体" panose="02010609060101010101" pitchFamily="2" charset="-122"/>
                <a:ea typeface="黑体" panose="02010609060101010101" pitchFamily="2" charset="-122"/>
              </a:rPr>
              <a:t>50</a:t>
            </a:r>
            <a:r>
              <a:rPr lang="zh-CN" altLang="en-US" sz="2000" b="1">
                <a:latin typeface="黑体" panose="02010609060101010101" pitchFamily="2" charset="-122"/>
                <a:ea typeface="黑体" panose="02010609060101010101" pitchFamily="2" charset="-122"/>
              </a:rPr>
              <a:t>克以上，处</a:t>
            </a:r>
            <a:r>
              <a:rPr lang="en-US" altLang="zh-CN" sz="2000" b="1">
                <a:solidFill>
                  <a:srgbClr val="FF3300"/>
                </a:solidFill>
                <a:latin typeface="黑体" panose="02010609060101010101" pitchFamily="2" charset="-122"/>
                <a:ea typeface="黑体" panose="02010609060101010101" pitchFamily="2" charset="-122"/>
              </a:rPr>
              <a:t>7</a:t>
            </a:r>
            <a:r>
              <a:rPr lang="zh-CN" altLang="en-US" sz="2000" b="1">
                <a:latin typeface="黑体" panose="02010609060101010101" pitchFamily="2" charset="-122"/>
                <a:ea typeface="黑体" panose="02010609060101010101" pitchFamily="2" charset="-122"/>
              </a:rPr>
              <a:t>年以上有期徒刑</a:t>
            </a:r>
            <a:endParaRPr lang="zh-CN" altLang="en-US" sz="2000" b="1">
              <a:latin typeface="黑体" panose="02010609060101010101" pitchFamily="2" charset="-122"/>
              <a:ea typeface="黑体" panose="02010609060101010101" pitchFamily="2" charset="-122"/>
            </a:endParaRPr>
          </a:p>
          <a:p>
            <a:r>
              <a:rPr lang="zh-CN" altLang="en-US" sz="2000" b="1">
                <a:latin typeface="黑体" panose="02010609060101010101" pitchFamily="2" charset="-122"/>
                <a:ea typeface="黑体" panose="02010609060101010101" pitchFamily="2" charset="-122"/>
              </a:rPr>
              <a:t>   或者</a:t>
            </a:r>
            <a:r>
              <a:rPr lang="zh-CN" altLang="en-US" sz="2000" b="1">
                <a:solidFill>
                  <a:srgbClr val="FF3300"/>
                </a:solidFill>
                <a:latin typeface="黑体" panose="02010609060101010101" pitchFamily="2" charset="-122"/>
                <a:ea typeface="黑体" panose="02010609060101010101" pitchFamily="2" charset="-122"/>
              </a:rPr>
              <a:t>无期徒刑</a:t>
            </a:r>
            <a:r>
              <a:rPr lang="zh-CN" altLang="en-US" sz="2000" b="1">
                <a:latin typeface="黑体" panose="02010609060101010101" pitchFamily="2" charset="-122"/>
                <a:ea typeface="黑体" panose="02010609060101010101" pitchFamily="2" charset="-122"/>
              </a:rPr>
              <a:t>。</a:t>
            </a:r>
            <a:endParaRPr lang="zh-CN" altLang="en-US" sz="2000" b="1">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9940"/>
                                        </p:tgtEl>
                                        <p:attrNameLst>
                                          <p:attrName>style.visibility</p:attrName>
                                        </p:attrNameLst>
                                      </p:cBhvr>
                                      <p:to>
                                        <p:strVal val="visible"/>
                                      </p:to>
                                    </p:set>
                                    <p:anim to="" calcmode="lin" valueType="num">
                                      <p:cBhvr>
                                        <p:cTn id="7" dur="1" fill="hold"/>
                                        <p:tgtEl>
                                          <p:spTgt spid="39940"/>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9941"/>
                                        </p:tgtEl>
                                        <p:attrNameLst>
                                          <p:attrName>style.visibility</p:attrName>
                                        </p:attrNameLst>
                                      </p:cBhvr>
                                      <p:to>
                                        <p:strVal val="visible"/>
                                      </p:to>
                                    </p:set>
                                    <p:anim to="" calcmode="lin" valueType="num">
                                      <p:cBhvr>
                                        <p:cTn id="12" dur="1" fill="hold"/>
                                        <p:tgtEl>
                                          <p:spTgt spid="39941"/>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9943"/>
                                        </p:tgtEl>
                                        <p:attrNameLst>
                                          <p:attrName>style.visibility</p:attrName>
                                        </p:attrNameLst>
                                      </p:cBhvr>
                                      <p:to>
                                        <p:strVal val="visible"/>
                                      </p:to>
                                    </p:set>
                                    <p:anim to="" calcmode="lin" valueType="num">
                                      <p:cBhvr>
                                        <p:cTn id="17" dur="1" fill="hold"/>
                                        <p:tgtEl>
                                          <p:spTgt spid="3994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autoUpdateAnimBg="0"/>
      <p:bldP spid="39941" grpId="0" autoUpdateAnimBg="0"/>
      <p:bldP spid="39943"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00" name="Text Box 4"/>
          <p:cNvSpPr txBox="1">
            <a:spLocks noChangeArrowheads="1"/>
          </p:cNvSpPr>
          <p:nvPr/>
        </p:nvSpPr>
        <p:spPr bwMode="auto">
          <a:xfrm>
            <a:off x="2279650" y="2636838"/>
            <a:ext cx="6985000" cy="768350"/>
          </a:xfrm>
          <a:prstGeom prst="rect">
            <a:avLst/>
          </a:prstGeom>
          <a:noFill/>
          <a:ln w="9525" algn="ctr">
            <a:noFill/>
            <a:miter lim="800000"/>
          </a:ln>
        </p:spPr>
        <p:txBody>
          <a:bodyPr>
            <a:spAutoFit/>
          </a:bodyPr>
          <a:lstStyle/>
          <a:p>
            <a:pPr>
              <a:spcBef>
                <a:spcPct val="50000"/>
              </a:spcBef>
            </a:pPr>
            <a:r>
              <a:rPr lang="zh-CN" altLang="en-US" sz="4400" b="1">
                <a:latin typeface="楷体_GB2312" pitchFamily="49" charset="-122"/>
                <a:ea typeface="楷体_GB2312" pitchFamily="49" charset="-122"/>
                <a:sym typeface="Wingdings" panose="05000000000000000000" pitchFamily="2" charset="2"/>
              </a:rPr>
              <a:t>洁身自好，构筑自我防线！</a:t>
            </a:r>
            <a:endParaRPr lang="zh-CN" altLang="en-US" sz="4400" b="1">
              <a:latin typeface="楷体_GB2312" pitchFamily="49" charset="-122"/>
              <a:ea typeface="楷体_GB2312" pitchFamily="49" charset="-122"/>
              <a:sym typeface="Wingdings" panose="05000000000000000000" pitchFamily="2" charset="2"/>
            </a:endParaRPr>
          </a:p>
        </p:txBody>
      </p:sp>
      <p:sp>
        <p:nvSpPr>
          <p:cNvPr id="234501" name="Text Box 5"/>
          <p:cNvSpPr txBox="1">
            <a:spLocks noChangeArrowheads="1"/>
          </p:cNvSpPr>
          <p:nvPr/>
        </p:nvSpPr>
        <p:spPr bwMode="auto">
          <a:xfrm>
            <a:off x="3503613" y="4076700"/>
            <a:ext cx="6950075" cy="768350"/>
          </a:xfrm>
          <a:prstGeom prst="rect">
            <a:avLst/>
          </a:prstGeom>
          <a:noFill/>
          <a:ln w="9525" algn="ctr">
            <a:noFill/>
            <a:miter lim="800000"/>
          </a:ln>
        </p:spPr>
        <p:txBody>
          <a:bodyPr>
            <a:spAutoFit/>
          </a:bodyPr>
          <a:lstStyle/>
          <a:p>
            <a:pPr>
              <a:spcBef>
                <a:spcPct val="50000"/>
              </a:spcBef>
            </a:pPr>
            <a:r>
              <a:rPr lang="zh-CN" altLang="en-US" sz="4400" b="1">
                <a:latin typeface="楷体_GB2312" pitchFamily="49" charset="-122"/>
                <a:ea typeface="楷体_GB2312" pitchFamily="49" charset="-122"/>
                <a:sym typeface="Wingdings" panose="05000000000000000000" pitchFamily="2" charset="2"/>
              </a:rPr>
              <a:t>掌握技巧，拒绝毒品诱惑！</a:t>
            </a:r>
            <a:endParaRPr lang="zh-CN" altLang="en-US" sz="4400" b="1">
              <a:latin typeface="楷体_GB2312" pitchFamily="49" charset="-122"/>
              <a:ea typeface="楷体_GB2312" pitchFamily="49" charset="-122"/>
              <a:sym typeface="Wingdings" panose="05000000000000000000" pitchFamily="2" charset="2"/>
            </a:endParaRPr>
          </a:p>
        </p:txBody>
      </p:sp>
      <p:sp>
        <p:nvSpPr>
          <p:cNvPr id="47107" name="Rectangle 6"/>
          <p:cNvSpPr>
            <a:spLocks noChangeArrowheads="1"/>
          </p:cNvSpPr>
          <p:nvPr/>
        </p:nvSpPr>
        <p:spPr bwMode="auto">
          <a:xfrm>
            <a:off x="2279650" y="765175"/>
            <a:ext cx="7777163" cy="792163"/>
          </a:xfrm>
          <a:prstGeom prst="rect">
            <a:avLst/>
          </a:prstGeom>
          <a:gradFill rotWithShape="1">
            <a:gsLst>
              <a:gs pos="0">
                <a:schemeClr val="bg1"/>
              </a:gs>
              <a:gs pos="100000">
                <a:schemeClr val="accent2"/>
              </a:gs>
            </a:gsLst>
            <a:lin ang="5400000" scaled="1"/>
          </a:gradFill>
          <a:ln w="9525">
            <a:noFill/>
            <a:miter lim="800000"/>
          </a:ln>
        </p:spPr>
        <p:txBody>
          <a:bodyPr wrap="none" anchor="ctr"/>
          <a:lstStyle/>
          <a:p>
            <a:pPr algn="ctr"/>
            <a:endParaRPr lang="zh-CN" altLang="zh-CN">
              <a:ea typeface="黑体" panose="02010609060101010101" pitchFamily="2" charset="-122"/>
            </a:endParaRPr>
          </a:p>
        </p:txBody>
      </p:sp>
      <p:sp>
        <p:nvSpPr>
          <p:cNvPr id="47108" name="WordArt 7"/>
          <p:cNvSpPr>
            <a:spLocks noChangeArrowheads="1" noChangeShapeType="1" noTextEdit="1"/>
          </p:cNvSpPr>
          <p:nvPr/>
        </p:nvSpPr>
        <p:spPr bwMode="auto">
          <a:xfrm>
            <a:off x="2495550" y="333375"/>
            <a:ext cx="2663825" cy="979488"/>
          </a:xfrm>
          <a:prstGeom prst="rect">
            <a:avLst/>
          </a:prstGeom>
        </p:spPr>
        <p:txBody>
          <a:bodyPr wrap="none" fromWordArt="1">
            <a:prstTxWarp prst="textWave1">
              <a:avLst>
                <a:gd name="adj1" fmla="val 12060"/>
                <a:gd name="adj2" fmla="val -1833"/>
              </a:avLst>
            </a:prstTxWarp>
          </a:bodyPr>
          <a:lstStyle/>
          <a:p>
            <a:pPr algn="ctr"/>
            <a:r>
              <a:rPr lang="zh-CN" altLang="en-US" sz="4400" b="1" kern="10">
                <a:ln w="9525">
                  <a:noFill/>
                  <a:round/>
                </a:ln>
                <a:solidFill>
                  <a:srgbClr val="FF0000"/>
                </a:solidFill>
                <a:effectLst>
                  <a:outerShdw dist="53882" dir="2700000" algn="ctr" rotWithShape="0">
                    <a:srgbClr val="C0C0C0">
                      <a:alpha val="79999"/>
                    </a:srgbClr>
                  </a:outerShdw>
                </a:effectLst>
                <a:latin typeface="幼圆"/>
              </a:rPr>
              <a:t>青少年</a:t>
            </a:r>
            <a:endParaRPr lang="zh-CN" altLang="en-US" sz="4400" b="1" kern="10">
              <a:ln w="9525">
                <a:noFill/>
                <a:round/>
              </a:ln>
              <a:solidFill>
                <a:srgbClr val="FF0000"/>
              </a:solidFill>
              <a:effectLst>
                <a:outerShdw dist="53882" dir="2700000" algn="ctr" rotWithShape="0">
                  <a:srgbClr val="C0C0C0">
                    <a:alpha val="79999"/>
                  </a:srgbClr>
                </a:outerShdw>
              </a:effectLst>
              <a:latin typeface="幼圆"/>
            </a:endParaRPr>
          </a:p>
        </p:txBody>
      </p:sp>
      <p:sp>
        <p:nvSpPr>
          <p:cNvPr id="47109" name="Text Box 8"/>
          <p:cNvSpPr txBox="1">
            <a:spLocks noChangeArrowheads="1"/>
          </p:cNvSpPr>
          <p:nvPr/>
        </p:nvSpPr>
        <p:spPr bwMode="auto">
          <a:xfrm>
            <a:off x="7680325" y="260350"/>
            <a:ext cx="2700338" cy="1014730"/>
          </a:xfrm>
          <a:prstGeom prst="rect">
            <a:avLst/>
          </a:prstGeom>
          <a:noFill/>
          <a:ln w="9525" algn="ctr">
            <a:noFill/>
            <a:miter lim="800000"/>
          </a:ln>
        </p:spPr>
        <p:txBody>
          <a:bodyPr>
            <a:spAutoFit/>
          </a:bodyPr>
          <a:lstStyle/>
          <a:p>
            <a:pPr>
              <a:spcBef>
                <a:spcPct val="50000"/>
              </a:spcBef>
            </a:pPr>
            <a:r>
              <a:rPr lang="zh-CN" altLang="en-US" sz="6000" b="1">
                <a:latin typeface="黑体" panose="02010609060101010101" pitchFamily="2" charset="-122"/>
                <a:ea typeface="黑体" panose="02010609060101010101" pitchFamily="2" charset="-122"/>
                <a:sym typeface="Wingdings" panose="05000000000000000000" pitchFamily="2" charset="2"/>
              </a:rPr>
              <a:t>毒患？</a:t>
            </a:r>
            <a:endParaRPr lang="zh-CN" altLang="en-US" sz="6000" b="1">
              <a:latin typeface="黑体" panose="02010609060101010101" pitchFamily="2" charset="-122"/>
              <a:ea typeface="黑体" panose="02010609060101010101" pitchFamily="2" charset="-122"/>
              <a:sym typeface="Wingdings" panose="05000000000000000000" pitchFamily="2" charset="2"/>
            </a:endParaRPr>
          </a:p>
        </p:txBody>
      </p:sp>
      <p:sp>
        <p:nvSpPr>
          <p:cNvPr id="47110" name="Text Box 9"/>
          <p:cNvSpPr txBox="1">
            <a:spLocks noChangeArrowheads="1"/>
          </p:cNvSpPr>
          <p:nvPr/>
        </p:nvSpPr>
        <p:spPr bwMode="auto">
          <a:xfrm>
            <a:off x="5375275" y="549275"/>
            <a:ext cx="2303463" cy="706755"/>
          </a:xfrm>
          <a:prstGeom prst="rect">
            <a:avLst/>
          </a:prstGeom>
          <a:noFill/>
          <a:ln w="9525" algn="ctr">
            <a:noFill/>
            <a:miter lim="800000"/>
          </a:ln>
        </p:spPr>
        <p:txBody>
          <a:bodyPr>
            <a:spAutoFit/>
          </a:bodyPr>
          <a:lstStyle/>
          <a:p>
            <a:pPr>
              <a:spcBef>
                <a:spcPct val="50000"/>
              </a:spcBef>
            </a:pPr>
            <a:r>
              <a:rPr lang="zh-CN" altLang="en-US" sz="4000" b="1">
                <a:solidFill>
                  <a:srgbClr val="0000FF"/>
                </a:solidFill>
                <a:latin typeface="幼圆"/>
                <a:ea typeface="幼圆"/>
                <a:cs typeface="幼圆"/>
                <a:sym typeface="Wingdings" panose="05000000000000000000" pitchFamily="2" charset="2"/>
              </a:rPr>
              <a:t>如何远离</a:t>
            </a:r>
            <a:endParaRPr lang="zh-CN" altLang="en-US" sz="4000" b="1">
              <a:solidFill>
                <a:srgbClr val="0000FF"/>
              </a:solidFill>
              <a:latin typeface="幼圆"/>
              <a:ea typeface="幼圆"/>
              <a:cs typeface="幼圆"/>
              <a:sym typeface="Wingdings" panose="05000000000000000000" pitchFamily="2"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34500"/>
                                        </p:tgtEl>
                                        <p:attrNameLst>
                                          <p:attrName>style.visibility</p:attrName>
                                        </p:attrNameLst>
                                      </p:cBhvr>
                                      <p:to>
                                        <p:strVal val="visible"/>
                                      </p:to>
                                    </p:set>
                                    <p:animEffect transition="in" filter="fade">
                                      <p:cBhvr>
                                        <p:cTn id="7" dur="770" decel="100000"/>
                                        <p:tgtEl>
                                          <p:spTgt spid="234500"/>
                                        </p:tgtEl>
                                      </p:cBhvr>
                                    </p:animEffect>
                                    <p:animScale>
                                      <p:cBhvr>
                                        <p:cTn id="8" dur="770" decel="100000"/>
                                        <p:tgtEl>
                                          <p:spTgt spid="234500"/>
                                        </p:tgtEl>
                                      </p:cBhvr>
                                      <p:from x="10000" y="10000"/>
                                      <p:to x="200000" y="450000"/>
                                    </p:animScale>
                                    <p:animScale>
                                      <p:cBhvr>
                                        <p:cTn id="9" dur="1230" accel="100000" fill="hold">
                                          <p:stCondLst>
                                            <p:cond delay="770"/>
                                          </p:stCondLst>
                                        </p:cTn>
                                        <p:tgtEl>
                                          <p:spTgt spid="234500"/>
                                        </p:tgtEl>
                                      </p:cBhvr>
                                      <p:from x="200000" y="450000"/>
                                      <p:to x="100000" y="100000"/>
                                    </p:animScale>
                                    <p:set>
                                      <p:cBhvr>
                                        <p:cTn id="10" dur="770" fill="hold"/>
                                        <p:tgtEl>
                                          <p:spTgt spid="234500"/>
                                        </p:tgtEl>
                                        <p:attrNameLst>
                                          <p:attrName>ppt_x</p:attrName>
                                        </p:attrNameLst>
                                      </p:cBhvr>
                                      <p:to>
                                        <p:strVal val="(0.5)"/>
                                      </p:to>
                                    </p:set>
                                    <p:anim from="(0.5)" to="(#ppt_x)" calcmode="lin" valueType="num">
                                      <p:cBhvr>
                                        <p:cTn id="11" dur="1230" accel="100000" fill="hold">
                                          <p:stCondLst>
                                            <p:cond delay="770"/>
                                          </p:stCondLst>
                                        </p:cTn>
                                        <p:tgtEl>
                                          <p:spTgt spid="234500"/>
                                        </p:tgtEl>
                                        <p:attrNameLst>
                                          <p:attrName>ppt_x</p:attrName>
                                        </p:attrNameLst>
                                      </p:cBhvr>
                                    </p:anim>
                                    <p:set>
                                      <p:cBhvr>
                                        <p:cTn id="12" dur="770" fill="hold"/>
                                        <p:tgtEl>
                                          <p:spTgt spid="234500"/>
                                        </p:tgtEl>
                                        <p:attrNameLst>
                                          <p:attrName>ppt_y</p:attrName>
                                        </p:attrNameLst>
                                      </p:cBhvr>
                                      <p:to>
                                        <p:strVal val="(#ppt_y+0.4)"/>
                                      </p:to>
                                    </p:set>
                                    <p:anim from="(#ppt_y+0.4)" to="(#ppt_y)" calcmode="lin" valueType="num">
                                      <p:cBhvr>
                                        <p:cTn id="13" dur="1230" accel="100000" fill="hold">
                                          <p:stCondLst>
                                            <p:cond delay="770"/>
                                          </p:stCondLst>
                                        </p:cTn>
                                        <p:tgtEl>
                                          <p:spTgt spid="234500"/>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grpId="0" nodeType="clickEffect">
                                  <p:stCondLst>
                                    <p:cond delay="0"/>
                                  </p:stCondLst>
                                  <p:childTnLst>
                                    <p:set>
                                      <p:cBhvr>
                                        <p:cTn id="17" dur="1" fill="hold">
                                          <p:stCondLst>
                                            <p:cond delay="0"/>
                                          </p:stCondLst>
                                        </p:cTn>
                                        <p:tgtEl>
                                          <p:spTgt spid="234501"/>
                                        </p:tgtEl>
                                        <p:attrNameLst>
                                          <p:attrName>style.visibility</p:attrName>
                                        </p:attrNameLst>
                                      </p:cBhvr>
                                      <p:to>
                                        <p:strVal val="visible"/>
                                      </p:to>
                                    </p:set>
                                    <p:animEffect transition="in" filter="fade">
                                      <p:cBhvr>
                                        <p:cTn id="18" dur="770" decel="100000"/>
                                        <p:tgtEl>
                                          <p:spTgt spid="234501"/>
                                        </p:tgtEl>
                                      </p:cBhvr>
                                    </p:animEffect>
                                    <p:animScale>
                                      <p:cBhvr>
                                        <p:cTn id="19" dur="770" decel="100000"/>
                                        <p:tgtEl>
                                          <p:spTgt spid="234501"/>
                                        </p:tgtEl>
                                      </p:cBhvr>
                                      <p:from x="10000" y="10000"/>
                                      <p:to x="200000" y="450000"/>
                                    </p:animScale>
                                    <p:animScale>
                                      <p:cBhvr>
                                        <p:cTn id="20" dur="1230" accel="100000" fill="hold">
                                          <p:stCondLst>
                                            <p:cond delay="770"/>
                                          </p:stCondLst>
                                        </p:cTn>
                                        <p:tgtEl>
                                          <p:spTgt spid="234501"/>
                                        </p:tgtEl>
                                      </p:cBhvr>
                                      <p:from x="200000" y="450000"/>
                                      <p:to x="100000" y="100000"/>
                                    </p:animScale>
                                    <p:set>
                                      <p:cBhvr>
                                        <p:cTn id="21" dur="770" fill="hold"/>
                                        <p:tgtEl>
                                          <p:spTgt spid="234501"/>
                                        </p:tgtEl>
                                        <p:attrNameLst>
                                          <p:attrName>ppt_x</p:attrName>
                                        </p:attrNameLst>
                                      </p:cBhvr>
                                      <p:to>
                                        <p:strVal val="(0.5)"/>
                                      </p:to>
                                    </p:set>
                                    <p:anim from="(0.5)" to="(#ppt_x)" calcmode="lin" valueType="num">
                                      <p:cBhvr>
                                        <p:cTn id="22" dur="1230" accel="100000" fill="hold">
                                          <p:stCondLst>
                                            <p:cond delay="770"/>
                                          </p:stCondLst>
                                        </p:cTn>
                                        <p:tgtEl>
                                          <p:spTgt spid="234501"/>
                                        </p:tgtEl>
                                        <p:attrNameLst>
                                          <p:attrName>ppt_x</p:attrName>
                                        </p:attrNameLst>
                                      </p:cBhvr>
                                    </p:anim>
                                    <p:set>
                                      <p:cBhvr>
                                        <p:cTn id="23" dur="770" fill="hold"/>
                                        <p:tgtEl>
                                          <p:spTgt spid="234501"/>
                                        </p:tgtEl>
                                        <p:attrNameLst>
                                          <p:attrName>ppt_y</p:attrName>
                                        </p:attrNameLst>
                                      </p:cBhvr>
                                      <p:to>
                                        <p:strVal val="(#ppt_y+0.4)"/>
                                      </p:to>
                                    </p:set>
                                    <p:anim from="(#ppt_y+0.4)" to="(#ppt_y)" calcmode="lin" valueType="num">
                                      <p:cBhvr>
                                        <p:cTn id="24" dur="1230" accel="100000" fill="hold">
                                          <p:stCondLst>
                                            <p:cond delay="770"/>
                                          </p:stCondLst>
                                        </p:cTn>
                                        <p:tgtEl>
                                          <p:spTgt spid="234501"/>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500" grpId="0"/>
      <p:bldP spid="23450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标题 1"/>
          <p:cNvSpPr>
            <a:spLocks noGrp="1"/>
          </p:cNvSpPr>
          <p:nvPr>
            <p:ph type="title"/>
          </p:nvPr>
        </p:nvSpPr>
        <p:spPr/>
        <p:txBody>
          <a:bodyPr/>
          <a:lstStyle/>
          <a:p>
            <a:r>
              <a:rPr lang="zh-CN" altLang="en-US" sz="3600" b="1" smtClean="0">
                <a:solidFill>
                  <a:srgbClr val="FF0000"/>
                </a:solidFill>
              </a:rPr>
              <a:t>禁毒格言</a:t>
            </a:r>
            <a:endParaRPr lang="zh-CN" altLang="en-US" sz="3600" b="1" smtClean="0">
              <a:solidFill>
                <a:srgbClr val="FF0000"/>
              </a:solidFill>
            </a:endParaRPr>
          </a:p>
        </p:txBody>
      </p:sp>
      <p:sp>
        <p:nvSpPr>
          <p:cNvPr id="3" name="内容占位符 2"/>
          <p:cNvSpPr>
            <a:spLocks noGrp="1"/>
          </p:cNvSpPr>
          <p:nvPr>
            <p:ph idx="1"/>
          </p:nvPr>
        </p:nvSpPr>
        <p:spPr/>
        <p:txBody>
          <a:bodyPr rtlCol="0">
            <a:normAutofit/>
          </a:bodyPr>
          <a:lstStyle/>
          <a:p>
            <a:pPr indent="0" fontAlgn="auto">
              <a:spcAft>
                <a:spcPts val="0"/>
              </a:spcAft>
              <a:buFont typeface="Wingdings 2" panose="05020102010507070707"/>
              <a:buNone/>
              <a:defRPr/>
            </a:pPr>
            <a:r>
              <a:rPr lang="en-US" altLang="zh-CN" b="1" dirty="0" smtClean="0"/>
              <a:t> 1</a:t>
            </a:r>
            <a:r>
              <a:rPr lang="zh-CN" altLang="en-US" b="1" dirty="0" smtClean="0"/>
              <a:t>、珍爱生命，拒绝毒品。</a:t>
            </a:r>
            <a:br>
              <a:rPr lang="zh-CN" altLang="en-US" b="1" dirty="0" smtClean="0"/>
            </a:br>
            <a:r>
              <a:rPr lang="zh-CN" altLang="en-US" b="1" dirty="0" smtClean="0"/>
              <a:t> </a:t>
            </a:r>
            <a:r>
              <a:rPr lang="en-US" altLang="zh-CN" b="1" dirty="0" smtClean="0"/>
              <a:t>2</a:t>
            </a:r>
            <a:r>
              <a:rPr lang="zh-CN" altLang="en-US" b="1" dirty="0" smtClean="0"/>
              <a:t>、莫沾毒品，莫交毒友。</a:t>
            </a:r>
            <a:br>
              <a:rPr lang="zh-CN" altLang="en-US" b="1" dirty="0" smtClean="0"/>
            </a:br>
            <a:r>
              <a:rPr lang="zh-CN" altLang="en-US" b="1" dirty="0" smtClean="0"/>
              <a:t> </a:t>
            </a:r>
            <a:r>
              <a:rPr lang="en-US" altLang="zh-CN" b="1" dirty="0" smtClean="0"/>
              <a:t>3</a:t>
            </a:r>
            <a:r>
              <a:rPr lang="zh-CN" altLang="en-US" b="1" dirty="0" smtClean="0"/>
              <a:t>、防毒反毒，人人有责。</a:t>
            </a:r>
            <a:br>
              <a:rPr lang="zh-CN" altLang="en-US" b="1" dirty="0" smtClean="0"/>
            </a:br>
            <a:r>
              <a:rPr lang="zh-CN" altLang="en-US" b="1" dirty="0" smtClean="0"/>
              <a:t> </a:t>
            </a:r>
            <a:r>
              <a:rPr lang="en-US" altLang="zh-CN" b="1" dirty="0" smtClean="0"/>
              <a:t>4</a:t>
            </a:r>
            <a:r>
              <a:rPr lang="zh-CN" altLang="en-US" b="1" dirty="0" smtClean="0"/>
              <a:t>、扫除毒害，利国利民。</a:t>
            </a:r>
            <a:endParaRPr lang="en-US" altLang="zh-CN" b="1" dirty="0" smtClean="0"/>
          </a:p>
          <a:p>
            <a:pPr indent="0" fontAlgn="auto">
              <a:spcAft>
                <a:spcPts val="0"/>
              </a:spcAft>
              <a:buFont typeface="Wingdings 2" panose="05020102010507070707"/>
              <a:buNone/>
              <a:defRPr/>
            </a:pPr>
            <a:r>
              <a:rPr lang="en-US" altLang="zh-CN" b="1" dirty="0" smtClean="0"/>
              <a:t> 5</a:t>
            </a:r>
            <a:r>
              <a:rPr lang="zh-CN" altLang="en-US" b="1" dirty="0" smtClean="0"/>
              <a:t>、毒品是人类社会的公害。</a:t>
            </a:r>
            <a:br>
              <a:rPr lang="zh-CN" altLang="en-US" b="1" dirty="0" smtClean="0"/>
            </a:br>
            <a:r>
              <a:rPr lang="zh-CN" altLang="en-US" b="1" dirty="0" smtClean="0"/>
              <a:t> </a:t>
            </a:r>
            <a:r>
              <a:rPr lang="en-US" altLang="zh-CN" b="1" dirty="0" smtClean="0"/>
              <a:t>6</a:t>
            </a:r>
            <a:r>
              <a:rPr lang="zh-CN" altLang="en-US" b="1" dirty="0" smtClean="0"/>
              <a:t>、吸毒是犯罪的祸根。</a:t>
            </a:r>
            <a:br>
              <a:rPr lang="zh-CN" altLang="en-US" b="1" dirty="0" smtClean="0"/>
            </a:br>
            <a:r>
              <a:rPr lang="zh-CN" altLang="en-US" b="1" dirty="0" smtClean="0"/>
              <a:t> </a:t>
            </a:r>
            <a:r>
              <a:rPr lang="en-US" altLang="zh-CN" b="1" dirty="0" smtClean="0"/>
              <a:t>7</a:t>
            </a:r>
            <a:r>
              <a:rPr lang="zh-CN" altLang="en-US" b="1" dirty="0" smtClean="0"/>
              <a:t>、毒品一日不绝，禁毒一刻不止。</a:t>
            </a:r>
            <a:br>
              <a:rPr lang="zh-CN" altLang="en-US" b="1" dirty="0" smtClean="0"/>
            </a:br>
            <a:r>
              <a:rPr lang="zh-CN" altLang="en-US" b="1" dirty="0" smtClean="0"/>
              <a:t> </a:t>
            </a:r>
            <a:r>
              <a:rPr lang="en-US" altLang="zh-CN" b="1" dirty="0" smtClean="0"/>
              <a:t>8</a:t>
            </a:r>
            <a:r>
              <a:rPr lang="zh-CN" altLang="en-US" b="1" dirty="0" smtClean="0"/>
              <a:t>、有毒必肃，贩毒必惩，</a:t>
            </a:r>
            <a:endParaRPr lang="en-US" altLang="zh-CN" b="1" dirty="0" smtClean="0"/>
          </a:p>
          <a:p>
            <a:pPr indent="0" fontAlgn="auto">
              <a:spcAft>
                <a:spcPts val="0"/>
              </a:spcAft>
              <a:buFont typeface="Wingdings 2" panose="05020102010507070707"/>
              <a:buNone/>
              <a:defRPr/>
            </a:pPr>
            <a:r>
              <a:rPr lang="en-US" altLang="zh-CN" b="1" dirty="0" smtClean="0"/>
              <a:t>       </a:t>
            </a:r>
            <a:r>
              <a:rPr lang="zh-CN" altLang="en-US" b="1" dirty="0" smtClean="0"/>
              <a:t>种毒必究，吸毒必戒。</a:t>
            </a:r>
            <a:br>
              <a:rPr lang="zh-CN" altLang="en-US" b="1" dirty="0" smtClean="0"/>
            </a:br>
            <a:endParaRPr lang="zh-CN"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a:spLocks noChangeArrowheads="1"/>
          </p:cNvSpPr>
          <p:nvPr/>
        </p:nvSpPr>
        <p:spPr bwMode="auto">
          <a:xfrm>
            <a:off x="2711450" y="908050"/>
            <a:ext cx="6696075" cy="792163"/>
          </a:xfrm>
          <a:prstGeom prst="rect">
            <a:avLst/>
          </a:prstGeom>
          <a:gradFill rotWithShape="1">
            <a:gsLst>
              <a:gs pos="0">
                <a:schemeClr val="bg1"/>
              </a:gs>
              <a:gs pos="100000">
                <a:srgbClr val="9999FF"/>
              </a:gs>
            </a:gsLst>
            <a:lin ang="5400000" scaled="1"/>
          </a:gradFill>
          <a:ln w="9525">
            <a:noFill/>
            <a:miter lim="800000"/>
          </a:ln>
        </p:spPr>
        <p:txBody>
          <a:bodyPr wrap="none" anchor="ctr"/>
          <a:lstStyle/>
          <a:p>
            <a:pPr algn="ctr"/>
            <a:endParaRPr lang="zh-CN" altLang="zh-CN">
              <a:ea typeface="黑体" panose="02010609060101010101" pitchFamily="2" charset="-122"/>
            </a:endParaRPr>
          </a:p>
        </p:txBody>
      </p:sp>
      <p:sp>
        <p:nvSpPr>
          <p:cNvPr id="67586" name="Text Box 4"/>
          <p:cNvSpPr txBox="1">
            <a:spLocks noChangeArrowheads="1"/>
          </p:cNvSpPr>
          <p:nvPr/>
        </p:nvSpPr>
        <p:spPr bwMode="auto">
          <a:xfrm>
            <a:off x="1992313" y="1773238"/>
            <a:ext cx="8353425" cy="4570730"/>
          </a:xfrm>
          <a:prstGeom prst="rect">
            <a:avLst/>
          </a:prstGeom>
          <a:noFill/>
          <a:ln w="9525">
            <a:noFill/>
            <a:miter lim="800000"/>
          </a:ln>
        </p:spPr>
        <p:txBody>
          <a:bodyPr>
            <a:spAutoFit/>
          </a:bodyPr>
          <a:lstStyle/>
          <a:p>
            <a:pPr>
              <a:lnSpc>
                <a:spcPct val="130000"/>
              </a:lnSpc>
            </a:pPr>
            <a:r>
              <a:rPr lang="en-US" altLang="zh-CN" sz="3200" b="1">
                <a:latin typeface="楷体_GB2312" pitchFamily="49" charset="-122"/>
                <a:ea typeface="楷体_GB2312" pitchFamily="49" charset="-122"/>
              </a:rPr>
              <a:t>    1987</a:t>
            </a:r>
            <a:r>
              <a:rPr lang="zh-CN" altLang="en-US" sz="3200" b="1">
                <a:latin typeface="楷体_GB2312" pitchFamily="49" charset="-122"/>
                <a:ea typeface="楷体_GB2312" pitchFamily="49" charset="-122"/>
              </a:rPr>
              <a:t>年</a:t>
            </a:r>
            <a:r>
              <a:rPr lang="en-US" altLang="zh-CN" sz="3200" b="1">
                <a:latin typeface="楷体_GB2312" pitchFamily="49" charset="-122"/>
                <a:ea typeface="楷体_GB2312" pitchFamily="49" charset="-122"/>
              </a:rPr>
              <a:t>6</a:t>
            </a:r>
            <a:r>
              <a:rPr lang="zh-CN" altLang="en-US" sz="3200" b="1">
                <a:latin typeface="楷体_GB2312" pitchFamily="49" charset="-122"/>
                <a:ea typeface="楷体_GB2312" pitchFamily="49" charset="-122"/>
              </a:rPr>
              <a:t>月</a:t>
            </a:r>
            <a:r>
              <a:rPr lang="en-US" altLang="zh-CN" sz="3200" b="1">
                <a:latin typeface="楷体_GB2312" pitchFamily="49" charset="-122"/>
                <a:ea typeface="楷体_GB2312" pitchFamily="49" charset="-122"/>
              </a:rPr>
              <a:t>12</a:t>
            </a:r>
            <a:r>
              <a:rPr lang="zh-CN" altLang="en-US" sz="3200" b="1">
                <a:latin typeface="楷体_GB2312" pitchFamily="49" charset="-122"/>
                <a:ea typeface="楷体_GB2312" pitchFamily="49" charset="-122"/>
              </a:rPr>
              <a:t>日至</a:t>
            </a:r>
            <a:r>
              <a:rPr lang="en-US" altLang="zh-CN" sz="3200" b="1">
                <a:latin typeface="楷体_GB2312" pitchFamily="49" charset="-122"/>
                <a:ea typeface="楷体_GB2312" pitchFamily="49" charset="-122"/>
              </a:rPr>
              <a:t>26</a:t>
            </a:r>
            <a:r>
              <a:rPr lang="zh-CN" altLang="en-US" sz="3200" b="1">
                <a:latin typeface="楷体_GB2312" pitchFamily="49" charset="-122"/>
                <a:ea typeface="楷体_GB2312" pitchFamily="49" charset="-122"/>
              </a:rPr>
              <a:t>日，联合国在维也纳召开了关于麻醉品滥用和非法贩运问题的部长级会议，会议提出了</a:t>
            </a:r>
            <a:r>
              <a:rPr lang="zh-CN" altLang="en-US" sz="3200" b="1">
                <a:latin typeface="宋体" panose="02010600030101010101" pitchFamily="2" charset="-122"/>
                <a:ea typeface="楷体_GB2312" pitchFamily="49" charset="-122"/>
              </a:rPr>
              <a:t>“</a:t>
            </a:r>
            <a:r>
              <a:rPr lang="zh-CN" altLang="en-US" sz="3200" b="1">
                <a:solidFill>
                  <a:srgbClr val="FF0000"/>
                </a:solidFill>
                <a:latin typeface="楷体_GB2312" pitchFamily="49" charset="-122"/>
                <a:ea typeface="楷体_GB2312" pitchFamily="49" charset="-122"/>
              </a:rPr>
              <a:t>爱生命，不吸毒</a:t>
            </a:r>
            <a:r>
              <a:rPr lang="zh-CN" altLang="en-US" sz="3200" b="1">
                <a:latin typeface="宋体" panose="02010600030101010101" pitchFamily="2" charset="-122"/>
                <a:ea typeface="楷体_GB2312" pitchFamily="49" charset="-122"/>
              </a:rPr>
              <a:t>”</a:t>
            </a:r>
            <a:r>
              <a:rPr lang="zh-CN" altLang="en-US" sz="3200" b="1">
                <a:latin typeface="楷体_GB2312" pitchFamily="49" charset="-122"/>
                <a:ea typeface="楷体_GB2312" pitchFamily="49" charset="-122"/>
              </a:rPr>
              <a:t>的口号。与会</a:t>
            </a:r>
            <a:r>
              <a:rPr lang="en-US" altLang="zh-CN" sz="3200" b="1">
                <a:latin typeface="楷体_GB2312" pitchFamily="49" charset="-122"/>
                <a:ea typeface="楷体_GB2312" pitchFamily="49" charset="-122"/>
              </a:rPr>
              <a:t>138</a:t>
            </a:r>
            <a:r>
              <a:rPr lang="zh-CN" altLang="en-US" sz="3200" b="1">
                <a:latin typeface="楷体_GB2312" pitchFamily="49" charset="-122"/>
                <a:ea typeface="楷体_GB2312" pitchFamily="49" charset="-122"/>
              </a:rPr>
              <a:t>个国家的</a:t>
            </a:r>
            <a:r>
              <a:rPr lang="en-US" altLang="zh-CN" sz="3200" b="1">
                <a:latin typeface="楷体_GB2312" pitchFamily="49" charset="-122"/>
                <a:ea typeface="楷体_GB2312" pitchFamily="49" charset="-122"/>
              </a:rPr>
              <a:t>3000</a:t>
            </a:r>
            <a:r>
              <a:rPr lang="zh-CN" altLang="en-US" sz="3200" b="1">
                <a:latin typeface="楷体_GB2312" pitchFamily="49" charset="-122"/>
                <a:ea typeface="楷体_GB2312" pitchFamily="49" charset="-122"/>
              </a:rPr>
              <a:t>多名代表一致同意将每年</a:t>
            </a:r>
            <a:r>
              <a:rPr lang="en-US" altLang="zh-CN" sz="3200" b="1">
                <a:solidFill>
                  <a:srgbClr val="FF0000"/>
                </a:solidFill>
                <a:latin typeface="楷体_GB2312" pitchFamily="49" charset="-122"/>
                <a:ea typeface="楷体_GB2312" pitchFamily="49" charset="-122"/>
              </a:rPr>
              <a:t>6</a:t>
            </a:r>
            <a:r>
              <a:rPr lang="zh-CN" altLang="en-US" sz="3200" b="1">
                <a:solidFill>
                  <a:srgbClr val="FF0000"/>
                </a:solidFill>
                <a:latin typeface="楷体_GB2312" pitchFamily="49" charset="-122"/>
                <a:ea typeface="楷体_GB2312" pitchFamily="49" charset="-122"/>
              </a:rPr>
              <a:t>月</a:t>
            </a:r>
            <a:r>
              <a:rPr lang="en-US" altLang="zh-CN" sz="3200" b="1">
                <a:solidFill>
                  <a:srgbClr val="FF0000"/>
                </a:solidFill>
                <a:latin typeface="楷体_GB2312" pitchFamily="49" charset="-122"/>
                <a:ea typeface="楷体_GB2312" pitchFamily="49" charset="-122"/>
              </a:rPr>
              <a:t>26</a:t>
            </a:r>
            <a:r>
              <a:rPr lang="zh-CN" altLang="en-US" sz="3200" b="1">
                <a:solidFill>
                  <a:srgbClr val="FF0000"/>
                </a:solidFill>
                <a:latin typeface="楷体_GB2312" pitchFamily="49" charset="-122"/>
                <a:ea typeface="楷体_GB2312" pitchFamily="49" charset="-122"/>
              </a:rPr>
              <a:t>日</a:t>
            </a:r>
            <a:r>
              <a:rPr lang="zh-CN" altLang="en-US" sz="3200" b="1">
                <a:latin typeface="楷体_GB2312" pitchFamily="49" charset="-122"/>
                <a:ea typeface="楷体_GB2312" pitchFamily="49" charset="-122"/>
              </a:rPr>
              <a:t>定为</a:t>
            </a:r>
            <a:r>
              <a:rPr lang="zh-CN" altLang="en-US" sz="3200" b="1">
                <a:latin typeface="宋体" panose="02010600030101010101" pitchFamily="2" charset="-122"/>
                <a:ea typeface="楷体_GB2312" pitchFamily="49" charset="-122"/>
              </a:rPr>
              <a:t>“</a:t>
            </a:r>
            <a:r>
              <a:rPr lang="zh-CN" altLang="en-US" sz="3200" b="1">
                <a:latin typeface="楷体_GB2312" pitchFamily="49" charset="-122"/>
                <a:ea typeface="楷体_GB2312" pitchFamily="49" charset="-122"/>
              </a:rPr>
              <a:t>打击麻醉品滥用和非法贩运国际日</a:t>
            </a:r>
            <a:r>
              <a:rPr lang="zh-CN" altLang="en-US" sz="3200" b="1">
                <a:latin typeface="宋体" panose="02010600030101010101" pitchFamily="2" charset="-122"/>
                <a:ea typeface="楷体_GB2312" pitchFamily="49" charset="-122"/>
              </a:rPr>
              <a:t>”</a:t>
            </a:r>
            <a:r>
              <a:rPr lang="zh-CN" altLang="en-US" sz="3200" b="1">
                <a:latin typeface="楷体_GB2312" pitchFamily="49" charset="-122"/>
                <a:ea typeface="楷体_GB2312" pitchFamily="49" charset="-122"/>
              </a:rPr>
              <a:t>，简称</a:t>
            </a:r>
            <a:r>
              <a:rPr lang="zh-CN" altLang="en-US" sz="3200" b="1">
                <a:latin typeface="宋体" panose="02010600030101010101" pitchFamily="2" charset="-122"/>
                <a:ea typeface="楷体_GB2312" pitchFamily="49" charset="-122"/>
              </a:rPr>
              <a:t>“</a:t>
            </a:r>
            <a:r>
              <a:rPr lang="zh-CN" altLang="en-US" sz="3200" b="1">
                <a:solidFill>
                  <a:srgbClr val="FF0000"/>
                </a:solidFill>
                <a:latin typeface="楷体_GB2312" pitchFamily="49" charset="-122"/>
                <a:ea typeface="楷体_GB2312" pitchFamily="49" charset="-122"/>
              </a:rPr>
              <a:t>国际禁毒日</a:t>
            </a:r>
            <a:r>
              <a:rPr lang="zh-CN" altLang="en-US" sz="3200" b="1">
                <a:latin typeface="宋体" panose="02010600030101010101" pitchFamily="2" charset="-122"/>
                <a:ea typeface="楷体_GB2312" pitchFamily="49" charset="-122"/>
              </a:rPr>
              <a:t>”</a:t>
            </a:r>
            <a:r>
              <a:rPr lang="zh-CN" altLang="en-US" sz="3200" b="1">
                <a:latin typeface="楷体_GB2312" pitchFamily="49" charset="-122"/>
                <a:ea typeface="楷体_GB2312" pitchFamily="49" charset="-122"/>
              </a:rPr>
              <a:t>，以引起世界各国对毒品问题的重视。</a:t>
            </a:r>
            <a:endParaRPr lang="zh-CN" altLang="en-US" sz="3200" b="1">
              <a:latin typeface="楷体_GB2312" pitchFamily="49" charset="-122"/>
              <a:ea typeface="楷体_GB2312" pitchFamily="49" charset="-122"/>
            </a:endParaRPr>
          </a:p>
        </p:txBody>
      </p:sp>
      <p:sp>
        <p:nvSpPr>
          <p:cNvPr id="67587" name="Text Box 5"/>
          <p:cNvSpPr txBox="1">
            <a:spLocks noChangeArrowheads="1"/>
          </p:cNvSpPr>
          <p:nvPr/>
        </p:nvSpPr>
        <p:spPr bwMode="auto">
          <a:xfrm>
            <a:off x="3524250" y="285750"/>
            <a:ext cx="4465638" cy="1383665"/>
          </a:xfrm>
          <a:prstGeom prst="rect">
            <a:avLst/>
          </a:prstGeom>
          <a:noFill/>
          <a:ln w="9525" algn="ctr">
            <a:noFill/>
            <a:miter lim="800000"/>
          </a:ln>
        </p:spPr>
        <p:txBody>
          <a:bodyPr>
            <a:spAutoFit/>
          </a:bodyPr>
          <a:lstStyle/>
          <a:p>
            <a:pPr algn="ctr">
              <a:spcBef>
                <a:spcPct val="50000"/>
              </a:spcBef>
            </a:pPr>
            <a:r>
              <a:rPr lang="en-US" altLang="zh-CN" sz="4400" b="1">
                <a:ea typeface="黑体" panose="02010609060101010101" pitchFamily="2" charset="-122"/>
              </a:rPr>
              <a:t>“</a:t>
            </a:r>
            <a:r>
              <a:rPr lang="zh-CN" altLang="en-US" sz="4400" b="1">
                <a:ea typeface="黑体" panose="02010609060101010101" pitchFamily="2" charset="-122"/>
              </a:rPr>
              <a:t>国际禁毒日”  </a:t>
            </a:r>
            <a:r>
              <a:rPr lang="zh-CN" altLang="en-US" sz="4000" b="1">
                <a:ea typeface="黑体" panose="02010609060101010101" pitchFamily="2" charset="-122"/>
              </a:rPr>
              <a:t>的</a:t>
            </a:r>
            <a:endParaRPr lang="zh-CN" altLang="en-US" sz="4000" b="1">
              <a:ea typeface="黑体" panose="02010609060101010101" pitchFamily="2" charset="-122"/>
            </a:endParaRPr>
          </a:p>
        </p:txBody>
      </p:sp>
      <p:sp>
        <p:nvSpPr>
          <p:cNvPr id="67588" name="WordArt 6"/>
          <p:cNvSpPr>
            <a:spLocks noChangeArrowheads="1" noChangeShapeType="1" noTextEdit="1"/>
          </p:cNvSpPr>
          <p:nvPr/>
        </p:nvSpPr>
        <p:spPr bwMode="auto">
          <a:xfrm>
            <a:off x="7391400" y="476250"/>
            <a:ext cx="2490788" cy="1166813"/>
          </a:xfrm>
          <a:prstGeom prst="rect">
            <a:avLst/>
          </a:prstGeom>
        </p:spPr>
        <p:txBody>
          <a:bodyPr wrap="none" fromWordArt="1">
            <a:prstTxWarp prst="textPlain">
              <a:avLst>
                <a:gd name="adj" fmla="val 45185"/>
              </a:avLst>
            </a:prstTxWarp>
          </a:bodyPr>
          <a:lstStyle/>
          <a:p>
            <a:pPr algn="ctr"/>
            <a:r>
              <a:rPr lang="zh-CN" altLang="en-US" sz="3600" i="1" kern="10">
                <a:ln w="9525">
                  <a:noFill/>
                  <a:round/>
                </a:ln>
                <a:solidFill>
                  <a:srgbClr val="FF0000"/>
                </a:solidFill>
                <a:effectLst>
                  <a:outerShdw dist="35921" dir="2700000" algn="ctr" rotWithShape="0">
                    <a:srgbClr val="808080">
                      <a:alpha val="79999"/>
                    </a:srgbClr>
                  </a:outerShdw>
                </a:effectLst>
                <a:latin typeface="华文新魏"/>
              </a:rPr>
              <a:t>由来</a:t>
            </a:r>
            <a:endParaRPr lang="zh-CN" altLang="en-US" sz="3600" i="1" kern="10">
              <a:ln w="9525">
                <a:noFill/>
                <a:round/>
              </a:ln>
              <a:solidFill>
                <a:srgbClr val="FF0000"/>
              </a:solidFill>
              <a:effectLst>
                <a:outerShdw dist="35921" dir="2700000" algn="ctr" rotWithShape="0">
                  <a:srgbClr val="808080">
                    <a:alpha val="79999"/>
                  </a:srgbClr>
                </a:outerShdw>
              </a:effectLst>
              <a:latin typeface="华文新魏"/>
            </a:endParaRPr>
          </a:p>
        </p:txBody>
      </p:sp>
      <p:pic>
        <p:nvPicPr>
          <p:cNvPr id="67589" name="Picture 2" descr="C:\Users\lenovo\Desktop\t01e924340eb3caf0f2.jpg"/>
          <p:cNvPicPr>
            <a:picLocks noChangeAspect="1" noChangeArrowheads="1"/>
          </p:cNvPicPr>
          <p:nvPr/>
        </p:nvPicPr>
        <p:blipFill>
          <a:blip r:embed="rId1" cstate="print"/>
          <a:srcRect/>
          <a:stretch>
            <a:fillRect/>
          </a:stretch>
        </p:blipFill>
        <p:spPr bwMode="auto">
          <a:xfrm>
            <a:off x="1524000" y="0"/>
            <a:ext cx="2286000" cy="19764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7585"/>
                                        </p:tgtEl>
                                        <p:attrNameLst>
                                          <p:attrName>style.visibility</p:attrName>
                                        </p:attrNameLst>
                                      </p:cBhvr>
                                      <p:to>
                                        <p:strVal val="visible"/>
                                      </p:to>
                                    </p:set>
                                    <p:animEffect transition="in" filter="blinds(horizontal)">
                                      <p:cBhvr>
                                        <p:cTn id="7" dur="500"/>
                                        <p:tgtEl>
                                          <p:spTgt spid="6758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7586"/>
                                        </p:tgtEl>
                                        <p:attrNameLst>
                                          <p:attrName>style.visibility</p:attrName>
                                        </p:attrNameLst>
                                      </p:cBhvr>
                                      <p:to>
                                        <p:strVal val="visible"/>
                                      </p:to>
                                    </p:set>
                                    <p:animEffect transition="in" filter="blinds(horizontal)">
                                      <p:cBhvr>
                                        <p:cTn id="12" dur="500"/>
                                        <p:tgtEl>
                                          <p:spTgt spid="675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5" grpId="0" bldLvl="0" animBg="1"/>
      <p:bldP spid="6758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2" descr="2829864_183629997000_2"/>
          <p:cNvPicPr>
            <a:picLocks noChangeAspect="1" noChangeArrowheads="1"/>
          </p:cNvPicPr>
          <p:nvPr/>
        </p:nvPicPr>
        <p:blipFill>
          <a:blip r:embed="rId1" cstate="print">
            <a:lum bright="52000" contrast="-64000"/>
          </a:blip>
          <a:srcRect l="66406" t="66422" r="781" b="5789"/>
          <a:stretch>
            <a:fillRect/>
          </a:stretch>
        </p:blipFill>
        <p:spPr bwMode="auto">
          <a:xfrm>
            <a:off x="1524000" y="0"/>
            <a:ext cx="9144000" cy="6858000"/>
          </a:xfrm>
          <a:prstGeom prst="rect">
            <a:avLst/>
          </a:prstGeom>
          <a:noFill/>
          <a:ln w="9525">
            <a:noFill/>
            <a:miter lim="800000"/>
            <a:headEnd/>
            <a:tailEnd/>
          </a:ln>
        </p:spPr>
      </p:pic>
      <p:sp>
        <p:nvSpPr>
          <p:cNvPr id="68610" name="WordArt 3"/>
          <p:cNvSpPr>
            <a:spLocks noChangeArrowheads="1" noChangeShapeType="1"/>
          </p:cNvSpPr>
          <p:nvPr/>
        </p:nvSpPr>
        <p:spPr bwMode="auto">
          <a:xfrm>
            <a:off x="3863975" y="2492375"/>
            <a:ext cx="5073650" cy="1463675"/>
          </a:xfrm>
          <a:prstGeom prst="rect">
            <a:avLst/>
          </a:prstGeom>
        </p:spPr>
        <p:txBody>
          <a:bodyPr wrap="none" fromWordArt="1">
            <a:prstTxWarp prst="textPlain">
              <a:avLst>
                <a:gd name="adj" fmla="val 50000"/>
              </a:avLst>
            </a:prstTxWarp>
          </a:bodyPr>
          <a:lstStyle/>
          <a:p>
            <a:pPr algn="ctr"/>
            <a:r>
              <a:rPr lang="zh-CN" altLang="en-US" sz="6000" kern="10">
                <a:ln w="12700">
                  <a:solidFill>
                    <a:srgbClr val="FF0000"/>
                  </a:solidFill>
                  <a:round/>
                </a:ln>
                <a:solidFill>
                  <a:srgbClr val="FF0000"/>
                </a:solidFill>
                <a:effectLst>
                  <a:outerShdw dist="35921" dir="2700000" sy="50000" kx="2115830" algn="bl" rotWithShape="0">
                    <a:srgbClr val="C0C0C0">
                      <a:alpha val="75000"/>
                    </a:srgbClr>
                  </a:outerShdw>
                </a:effectLst>
                <a:latin typeface="宋体" panose="02010600030101010101" pitchFamily="2" charset="-122"/>
                <a:ea typeface="宋体" panose="02010600030101010101" pitchFamily="2" charset="-122"/>
              </a:rPr>
              <a:t>谢　谢　！</a:t>
            </a:r>
            <a:endParaRPr lang="zh-CN" altLang="en-US" sz="6000" kern="10">
              <a:ln w="12700">
                <a:solidFill>
                  <a:srgbClr val="FF0000"/>
                </a:solidFill>
                <a:round/>
              </a:ln>
              <a:solidFill>
                <a:srgbClr val="FF0000"/>
              </a:solidFill>
              <a:effectLst>
                <a:outerShdw dist="35921" dir="2700000" sy="50000" kx="2115830" algn="bl" rotWithShape="0">
                  <a:srgbClr val="C0C0C0">
                    <a:alpha val="75000"/>
                  </a:srgbClr>
                </a:outerShdw>
              </a:effectLst>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7" descr="1"/>
          <p:cNvPicPr>
            <a:picLocks noGrp="1" noChangeAspect="1" noChangeArrowheads="1"/>
          </p:cNvPicPr>
          <p:nvPr>
            <p:ph/>
          </p:nvPr>
        </p:nvPicPr>
        <p:blipFill>
          <a:blip r:embed="rId1" cstate="print"/>
          <a:srcRect/>
          <a:stretch>
            <a:fillRect/>
          </a:stretch>
        </p:blipFill>
        <p:spPr>
          <a:xfrm>
            <a:off x="1524000" y="0"/>
            <a:ext cx="9144000" cy="5616575"/>
          </a:xfrm>
        </p:spPr>
      </p:pic>
      <p:sp>
        <p:nvSpPr>
          <p:cNvPr id="48130" name="Rectangle 9"/>
          <p:cNvSpPr>
            <a:spLocks noChangeArrowheads="1"/>
          </p:cNvSpPr>
          <p:nvPr/>
        </p:nvSpPr>
        <p:spPr bwMode="auto">
          <a:xfrm>
            <a:off x="1774825" y="5734050"/>
            <a:ext cx="8532813" cy="645160"/>
          </a:xfrm>
          <a:prstGeom prst="rect">
            <a:avLst/>
          </a:prstGeom>
          <a:noFill/>
          <a:ln w="9525" algn="ctr">
            <a:noFill/>
            <a:miter lim="800000"/>
          </a:ln>
        </p:spPr>
        <p:txBody>
          <a:bodyPr>
            <a:spAutoFit/>
          </a:bodyPr>
          <a:lstStyle/>
          <a:p>
            <a:r>
              <a:rPr lang="zh-CN" altLang="en-US" sz="3600" b="1">
                <a:solidFill>
                  <a:srgbClr val="FF0000"/>
                </a:solidFill>
                <a:latin typeface="宋体" panose="02010600030101010101" pitchFamily="2" charset="-122"/>
                <a:ea typeface="黑体" panose="02010609060101010101" pitchFamily="2" charset="-122"/>
              </a:rPr>
              <a:t>记住：一日吸毒，永远想毒，终身戒毒！</a:t>
            </a:r>
            <a:endParaRPr lang="zh-CN" altLang="en-US" sz="3600" b="1">
              <a:solidFill>
                <a:srgbClr val="FF0000"/>
              </a:solidFill>
              <a:latin typeface="宋体" panose="02010600030101010101" pitchFamily="2" charset="-122"/>
              <a:ea typeface="黑体" panose="02010609060101010101"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5" descr="2-1"/>
          <p:cNvPicPr>
            <a:picLocks noGrp="1" noChangeAspect="1" noChangeArrowheads="1"/>
          </p:cNvPicPr>
          <p:nvPr>
            <p:ph/>
          </p:nvPr>
        </p:nvPicPr>
        <p:blipFill>
          <a:blip r:embed="rId1" cstate="print"/>
          <a:srcRect/>
          <a:stretch>
            <a:fillRect/>
          </a:stretch>
        </p:blipFill>
        <p:spPr>
          <a:xfrm>
            <a:off x="1774825" y="0"/>
            <a:ext cx="8532813" cy="6829425"/>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5" descr="3-1"/>
          <p:cNvPicPr>
            <a:picLocks noGrp="1" noChangeAspect="1" noChangeArrowheads="1"/>
          </p:cNvPicPr>
          <p:nvPr>
            <p:ph/>
          </p:nvPr>
        </p:nvPicPr>
        <p:blipFill>
          <a:blip r:embed="rId1" cstate="print"/>
          <a:srcRect/>
          <a:stretch>
            <a:fillRect/>
          </a:stretch>
        </p:blipFill>
        <p:spPr>
          <a:xfrm>
            <a:off x="1524000" y="508000"/>
            <a:ext cx="9144000" cy="63500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5" descr="5"/>
          <p:cNvPicPr>
            <a:picLocks noGrp="1" noChangeAspect="1" noChangeArrowheads="1"/>
          </p:cNvPicPr>
          <p:nvPr>
            <p:ph/>
          </p:nvPr>
        </p:nvPicPr>
        <p:blipFill>
          <a:blip r:embed="rId1" cstate="print"/>
          <a:srcRect/>
          <a:stretch>
            <a:fillRect/>
          </a:stretch>
        </p:blipFill>
        <p:spPr>
          <a:xfrm>
            <a:off x="1524000" y="549275"/>
            <a:ext cx="9144000" cy="555625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8" descr="5-1"/>
          <p:cNvPicPr>
            <a:picLocks noGrp="1" noChangeAspect="1" noChangeArrowheads="1"/>
          </p:cNvPicPr>
          <p:nvPr>
            <p:ph/>
          </p:nvPr>
        </p:nvPicPr>
        <p:blipFill>
          <a:blip r:embed="rId1" cstate="print"/>
          <a:srcRect/>
          <a:stretch>
            <a:fillRect/>
          </a:stretch>
        </p:blipFill>
        <p:spPr>
          <a:xfrm>
            <a:off x="1524000" y="252413"/>
            <a:ext cx="9144000" cy="5895975"/>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8" descr="4-1"/>
          <p:cNvPicPr>
            <a:picLocks noGrp="1" noChangeAspect="1" noChangeArrowheads="1"/>
          </p:cNvPicPr>
          <p:nvPr>
            <p:ph/>
          </p:nvPr>
        </p:nvPicPr>
        <p:blipFill>
          <a:blip r:embed="rId1" cstate="print"/>
          <a:srcRect/>
          <a:stretch>
            <a:fillRect/>
          </a:stretch>
        </p:blipFill>
        <p:spPr>
          <a:xfrm>
            <a:off x="2351088" y="0"/>
            <a:ext cx="7561262" cy="69469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4" name="Rectangle 4"/>
          <p:cNvSpPr>
            <a:spLocks noChangeArrowheads="1"/>
          </p:cNvSpPr>
          <p:nvPr/>
        </p:nvSpPr>
        <p:spPr bwMode="auto">
          <a:xfrm>
            <a:off x="1774825" y="260350"/>
            <a:ext cx="8642350" cy="1383665"/>
          </a:xfrm>
          <a:prstGeom prst="rect">
            <a:avLst/>
          </a:prstGeom>
          <a:noFill/>
          <a:ln w="9525" algn="ctr">
            <a:noFill/>
            <a:miter lim="800000"/>
          </a:ln>
        </p:spPr>
        <p:txBody>
          <a:bodyPr>
            <a:spAutoFit/>
          </a:bodyPr>
          <a:lstStyle/>
          <a:p>
            <a:r>
              <a:rPr lang="en-US" altLang="zh-CN" sz="2400" b="1">
                <a:latin typeface="宋体" panose="02010600030101010101" pitchFamily="2" charset="-122"/>
                <a:ea typeface="黑体" panose="02010609060101010101" pitchFamily="2" charset="-122"/>
              </a:rPr>
              <a:t>     </a:t>
            </a:r>
            <a:r>
              <a:rPr lang="zh-CN" altLang="en-US" sz="2800" b="1">
                <a:latin typeface="楷体_GB2312" pitchFamily="49" charset="-122"/>
                <a:ea typeface="楷体_GB2312" pitchFamily="49" charset="-122"/>
              </a:rPr>
              <a:t>据统计，目前我国</a:t>
            </a:r>
            <a:r>
              <a:rPr lang="en-US" altLang="zh-CN" sz="2800" b="1">
                <a:latin typeface="楷体_GB2312" pitchFamily="49" charset="-122"/>
                <a:ea typeface="楷体_GB2312" pitchFamily="49" charset="-122"/>
              </a:rPr>
              <a:t>9</a:t>
            </a:r>
            <a:r>
              <a:rPr lang="en-US" altLang="zh-CN" sz="2800" b="1">
                <a:ea typeface="楷体_GB2312" pitchFamily="49" charset="-122"/>
              </a:rPr>
              <a:t>~</a:t>
            </a:r>
            <a:r>
              <a:rPr lang="en-US" altLang="zh-CN" sz="2800" b="1">
                <a:latin typeface="楷体_GB2312" pitchFamily="49" charset="-122"/>
                <a:ea typeface="楷体_GB2312" pitchFamily="49" charset="-122"/>
              </a:rPr>
              <a:t>l2</a:t>
            </a:r>
            <a:r>
              <a:rPr lang="zh-CN" altLang="en-US" sz="2800" b="1">
                <a:latin typeface="楷体_GB2312" pitchFamily="49" charset="-122"/>
                <a:ea typeface="楷体_GB2312" pitchFamily="49" charset="-122"/>
              </a:rPr>
              <a:t>岁小学生约有</a:t>
            </a:r>
            <a:r>
              <a:rPr lang="en-US" altLang="zh-CN" sz="2800" b="1">
                <a:latin typeface="楷体_GB2312" pitchFamily="49" charset="-122"/>
                <a:ea typeface="楷体_GB2312" pitchFamily="49" charset="-122"/>
              </a:rPr>
              <a:t>10</a:t>
            </a:r>
            <a:r>
              <a:rPr lang="zh-CN" altLang="en-US" sz="2800" b="1">
                <a:latin typeface="楷体_GB2312" pitchFamily="49" charset="-122"/>
                <a:ea typeface="楷体_GB2312" pitchFamily="49" charset="-122"/>
              </a:rPr>
              <a:t>％</a:t>
            </a:r>
            <a:r>
              <a:rPr lang="en-US" altLang="zh-CN" sz="2800" b="1">
                <a:ea typeface="楷体_GB2312" pitchFamily="49" charset="-122"/>
              </a:rPr>
              <a:t>~</a:t>
            </a:r>
            <a:r>
              <a:rPr lang="en-US" altLang="zh-CN" sz="2800" b="1">
                <a:latin typeface="楷体_GB2312" pitchFamily="49" charset="-122"/>
                <a:ea typeface="楷体_GB2312" pitchFamily="49" charset="-122"/>
              </a:rPr>
              <a:t>15</a:t>
            </a:r>
            <a:r>
              <a:rPr lang="zh-CN" altLang="en-US" sz="2800" b="1">
                <a:latin typeface="楷体_GB2312" pitchFamily="49" charset="-122"/>
                <a:ea typeface="楷体_GB2312" pitchFamily="49" charset="-122"/>
              </a:rPr>
              <a:t>％吸烟；</a:t>
            </a:r>
            <a:r>
              <a:rPr lang="en-US" altLang="zh-CN" sz="2800" b="1">
                <a:latin typeface="楷体_GB2312" pitchFamily="49" charset="-122"/>
                <a:ea typeface="楷体_GB2312" pitchFamily="49" charset="-122"/>
              </a:rPr>
              <a:t>l2</a:t>
            </a:r>
            <a:r>
              <a:rPr lang="en-US" altLang="zh-CN" sz="2800" b="1">
                <a:ea typeface="楷体_GB2312" pitchFamily="49" charset="-122"/>
              </a:rPr>
              <a:t>~</a:t>
            </a:r>
            <a:r>
              <a:rPr lang="en-US" altLang="zh-CN" sz="2800" b="1">
                <a:latin typeface="楷体_GB2312" pitchFamily="49" charset="-122"/>
                <a:ea typeface="楷体_GB2312" pitchFamily="49" charset="-122"/>
              </a:rPr>
              <a:t>15</a:t>
            </a:r>
            <a:r>
              <a:rPr lang="zh-CN" altLang="en-US" sz="2800" b="1">
                <a:latin typeface="楷体_GB2312" pitchFamily="49" charset="-122"/>
                <a:ea typeface="楷体_GB2312" pitchFamily="49" charset="-122"/>
              </a:rPr>
              <a:t>岁的初中生大约有</a:t>
            </a:r>
            <a:r>
              <a:rPr lang="en-US" altLang="zh-CN" sz="2800" b="1">
                <a:latin typeface="楷体_GB2312" pitchFamily="49" charset="-122"/>
                <a:ea typeface="楷体_GB2312" pitchFamily="49" charset="-122"/>
              </a:rPr>
              <a:t>35</a:t>
            </a:r>
            <a:r>
              <a:rPr lang="zh-CN" altLang="en-US" sz="2800" b="1">
                <a:latin typeface="楷体_GB2312" pitchFamily="49" charset="-122"/>
                <a:ea typeface="楷体_GB2312" pitchFamily="49" charset="-122"/>
              </a:rPr>
              <a:t>％以上的吸烟；</a:t>
            </a:r>
            <a:r>
              <a:rPr lang="en-US" altLang="zh-CN" sz="2800" b="1">
                <a:latin typeface="楷体_GB2312" pitchFamily="49" charset="-122"/>
                <a:ea typeface="楷体_GB2312" pitchFamily="49" charset="-122"/>
              </a:rPr>
              <a:t>l6</a:t>
            </a:r>
            <a:r>
              <a:rPr lang="zh-CN" altLang="en-US" sz="2800" b="1">
                <a:latin typeface="楷体_GB2312" pitchFamily="49" charset="-122"/>
                <a:ea typeface="楷体_GB2312" pitchFamily="49" charset="-122"/>
              </a:rPr>
              <a:t>岁以上的高中生、大学生吸烟者则占</a:t>
            </a:r>
            <a:r>
              <a:rPr lang="en-US" altLang="zh-CN" sz="2800" b="1">
                <a:latin typeface="楷体_GB2312" pitchFamily="49" charset="-122"/>
                <a:ea typeface="楷体_GB2312" pitchFamily="49" charset="-122"/>
              </a:rPr>
              <a:t>75</a:t>
            </a:r>
            <a:r>
              <a:rPr lang="zh-CN" altLang="en-US" sz="2800" b="1">
                <a:latin typeface="楷体_GB2312" pitchFamily="49" charset="-122"/>
                <a:ea typeface="楷体_GB2312" pitchFamily="49" charset="-122"/>
              </a:rPr>
              <a:t>％。</a:t>
            </a:r>
            <a:endParaRPr lang="zh-CN" altLang="en-US" sz="2800" b="1">
              <a:latin typeface="楷体_GB2312" pitchFamily="49" charset="-122"/>
              <a:ea typeface="楷体_GB2312" pitchFamily="49" charset="-122"/>
            </a:endParaRPr>
          </a:p>
        </p:txBody>
      </p:sp>
      <p:sp>
        <p:nvSpPr>
          <p:cNvPr id="240647" name="Text Box 7"/>
          <p:cNvSpPr txBox="1">
            <a:spLocks noChangeArrowheads="1"/>
          </p:cNvSpPr>
          <p:nvPr/>
        </p:nvSpPr>
        <p:spPr bwMode="auto">
          <a:xfrm>
            <a:off x="1774825" y="3573463"/>
            <a:ext cx="8642350" cy="2245360"/>
          </a:xfrm>
          <a:prstGeom prst="rect">
            <a:avLst/>
          </a:prstGeom>
          <a:noFill/>
          <a:ln w="9525" algn="ctr">
            <a:noFill/>
            <a:miter lim="800000"/>
          </a:ln>
        </p:spPr>
        <p:txBody>
          <a:bodyPr>
            <a:spAutoFit/>
          </a:bodyPr>
          <a:lstStyle/>
          <a:p>
            <a:r>
              <a:rPr lang="en-US" altLang="zh-CN" sz="2800" b="1">
                <a:latin typeface="楷体_GB2312" pitchFamily="49" charset="-122"/>
                <a:ea typeface="楷体_GB2312" pitchFamily="49" charset="-122"/>
              </a:rPr>
              <a:t>    </a:t>
            </a:r>
            <a:r>
              <a:rPr lang="zh-CN" altLang="en-US" sz="2800" b="1">
                <a:latin typeface="楷体_GB2312" pitchFamily="49" charset="-122"/>
                <a:ea typeface="楷体_GB2312" pitchFamily="49" charset="-122"/>
              </a:rPr>
              <a:t>有位中学生谈到他开始吸毒的行为时说：</a:t>
            </a:r>
            <a:r>
              <a:rPr lang="zh-CN" altLang="en-US" sz="2800" b="1">
                <a:latin typeface="宋体" panose="02010600030101010101" pitchFamily="2" charset="-122"/>
                <a:ea typeface="楷体_GB2312" pitchFamily="49" charset="-122"/>
              </a:rPr>
              <a:t>“</a:t>
            </a:r>
            <a:r>
              <a:rPr lang="zh-CN" altLang="en-US" sz="2800" b="1">
                <a:latin typeface="楷体_GB2312" pitchFamily="49" charset="-122"/>
                <a:ea typeface="楷体_GB2312" pitchFamily="49" charset="-122"/>
              </a:rPr>
              <a:t>我原来就吸香烟。有天，一个朋友给我支烟，我看它不像香烟，就问朋友是什么。他说，你吸吧，反正比你吸的那种烟要好多了。我想，反正都是烟，吸就吸吧。就这样，吸了没几支就上了瘾，再也戒不掉了。</a:t>
            </a:r>
            <a:r>
              <a:rPr lang="zh-CN" altLang="en-US" sz="2800" b="1">
                <a:latin typeface="宋体" panose="02010600030101010101" pitchFamily="2" charset="-122"/>
                <a:ea typeface="楷体_GB2312" pitchFamily="49" charset="-122"/>
              </a:rPr>
              <a:t>”</a:t>
            </a:r>
            <a:endParaRPr lang="zh-CN" altLang="en-US" sz="2800" b="1">
              <a:latin typeface="楷体_GB2312" pitchFamily="49" charset="-122"/>
              <a:ea typeface="楷体_GB2312" pitchFamily="49" charset="-122"/>
            </a:endParaRPr>
          </a:p>
        </p:txBody>
      </p:sp>
      <p:sp>
        <p:nvSpPr>
          <p:cNvPr id="240648" name="Text Box 8"/>
          <p:cNvSpPr txBox="1">
            <a:spLocks noChangeArrowheads="1"/>
          </p:cNvSpPr>
          <p:nvPr/>
        </p:nvSpPr>
        <p:spPr bwMode="auto">
          <a:xfrm>
            <a:off x="1774825" y="5949950"/>
            <a:ext cx="8642350" cy="706755"/>
          </a:xfrm>
          <a:prstGeom prst="rect">
            <a:avLst/>
          </a:prstGeom>
          <a:noFill/>
          <a:ln w="9525" algn="ctr">
            <a:noFill/>
            <a:miter lim="800000"/>
          </a:ln>
        </p:spPr>
        <p:txBody>
          <a:bodyPr>
            <a:spAutoFit/>
          </a:bodyPr>
          <a:lstStyle/>
          <a:p>
            <a:pPr>
              <a:spcBef>
                <a:spcPct val="50000"/>
              </a:spcBef>
            </a:pPr>
            <a:r>
              <a:rPr lang="en-US" altLang="zh-CN" sz="4000" b="1">
                <a:solidFill>
                  <a:srgbClr val="FF0000"/>
                </a:solidFill>
                <a:latin typeface="楷体_GB2312" pitchFamily="49" charset="-122"/>
                <a:ea typeface="楷体_GB2312" pitchFamily="49" charset="-122"/>
              </a:rPr>
              <a:t> </a:t>
            </a:r>
            <a:r>
              <a:rPr lang="zh-CN" altLang="en-US" sz="4000" b="1">
                <a:solidFill>
                  <a:srgbClr val="FF0000"/>
                </a:solidFill>
                <a:latin typeface="楷体_GB2312" pitchFamily="49" charset="-122"/>
                <a:ea typeface="楷体_GB2312" pitchFamily="49" charset="-122"/>
              </a:rPr>
              <a:t>远离毒品，首先要从远离烟酒开始！</a:t>
            </a:r>
            <a:endParaRPr lang="zh-CN" altLang="en-US" sz="4000" b="1">
              <a:solidFill>
                <a:srgbClr val="FF0000"/>
              </a:solidFill>
              <a:latin typeface="楷体_GB2312" pitchFamily="49" charset="-122"/>
              <a:ea typeface="楷体_GB2312" pitchFamily="49" charset="-122"/>
            </a:endParaRPr>
          </a:p>
        </p:txBody>
      </p:sp>
      <p:sp>
        <p:nvSpPr>
          <p:cNvPr id="240655" name="Rectangle 15"/>
          <p:cNvSpPr>
            <a:spLocks noChangeArrowheads="1"/>
          </p:cNvSpPr>
          <p:nvPr/>
        </p:nvSpPr>
        <p:spPr bwMode="auto">
          <a:xfrm>
            <a:off x="1774825" y="1700213"/>
            <a:ext cx="8642350" cy="521970"/>
          </a:xfrm>
          <a:prstGeom prst="rect">
            <a:avLst/>
          </a:prstGeom>
          <a:noFill/>
          <a:ln w="9525" algn="ctr">
            <a:noFill/>
            <a:miter lim="800000"/>
          </a:ln>
        </p:spPr>
        <p:txBody>
          <a:bodyPr>
            <a:spAutoFit/>
          </a:bodyPr>
          <a:lstStyle/>
          <a:p>
            <a:r>
              <a:rPr lang="en-US" altLang="zh-CN" sz="2800" b="1">
                <a:latin typeface="楷体_GB2312" pitchFamily="49" charset="-122"/>
                <a:ea typeface="楷体_GB2312" pitchFamily="49" charset="-122"/>
              </a:rPr>
              <a:t>    </a:t>
            </a:r>
            <a:r>
              <a:rPr lang="zh-CN" altLang="en-US" sz="2800" b="1">
                <a:latin typeface="楷体_GB2312" pitchFamily="49" charset="-122"/>
                <a:ea typeface="楷体_GB2312" pitchFamily="49" charset="-122"/>
              </a:rPr>
              <a:t>中学生吸烟，具有明显的危害性</a:t>
            </a:r>
            <a:r>
              <a:rPr lang="en-US" altLang="zh-CN" sz="2800" b="1">
                <a:latin typeface="宋体" panose="02010600030101010101" pitchFamily="2" charset="-122"/>
                <a:ea typeface="楷体_GB2312" pitchFamily="49" charset="-122"/>
              </a:rPr>
              <a:t>——</a:t>
            </a:r>
            <a:endParaRPr lang="en-US" altLang="zh-CN" sz="2800" b="1">
              <a:latin typeface="楷体_GB2312" pitchFamily="49" charset="-122"/>
              <a:ea typeface="楷体_GB2312" pitchFamily="49" charset="-122"/>
            </a:endParaRPr>
          </a:p>
        </p:txBody>
      </p:sp>
      <p:sp>
        <p:nvSpPr>
          <p:cNvPr id="240656" name="Text Box 16"/>
          <p:cNvSpPr txBox="1">
            <a:spLocks noChangeArrowheads="1"/>
          </p:cNvSpPr>
          <p:nvPr/>
        </p:nvSpPr>
        <p:spPr bwMode="auto">
          <a:xfrm>
            <a:off x="1774825" y="2133600"/>
            <a:ext cx="8642350" cy="521970"/>
          </a:xfrm>
          <a:prstGeom prst="rect">
            <a:avLst/>
          </a:prstGeom>
          <a:noFill/>
          <a:ln w="9525" algn="ctr">
            <a:noFill/>
            <a:miter lim="800000"/>
          </a:ln>
        </p:spPr>
        <p:txBody>
          <a:bodyPr>
            <a:spAutoFit/>
          </a:bodyPr>
          <a:lstStyle/>
          <a:p>
            <a:pPr>
              <a:spcBef>
                <a:spcPct val="50000"/>
              </a:spcBef>
            </a:pPr>
            <a:r>
              <a:rPr lang="en-US" altLang="zh-CN" sz="2800" b="1">
                <a:latin typeface="楷体_GB2312" pitchFamily="49" charset="-122"/>
                <a:ea typeface="楷体_GB2312" pitchFamily="49" charset="-122"/>
              </a:rPr>
              <a:t>    </a:t>
            </a:r>
            <a:r>
              <a:rPr lang="zh-CN" altLang="en-US" sz="2800" b="1">
                <a:latin typeface="楷体_GB2312" pitchFamily="49" charset="-122"/>
                <a:ea typeface="楷体_GB2312" pitchFamily="49" charset="-122"/>
              </a:rPr>
              <a:t>首先，吸烟危害中学生的健康；</a:t>
            </a:r>
            <a:endParaRPr lang="zh-CN" altLang="en-US" sz="2800" b="1">
              <a:latin typeface="楷体_GB2312" pitchFamily="49" charset="-122"/>
              <a:ea typeface="楷体_GB2312" pitchFamily="49" charset="-122"/>
            </a:endParaRPr>
          </a:p>
        </p:txBody>
      </p:sp>
      <p:sp>
        <p:nvSpPr>
          <p:cNvPr id="240657" name="Text Box 17"/>
          <p:cNvSpPr txBox="1">
            <a:spLocks noChangeArrowheads="1"/>
          </p:cNvSpPr>
          <p:nvPr/>
        </p:nvSpPr>
        <p:spPr bwMode="auto">
          <a:xfrm>
            <a:off x="1774825" y="2565400"/>
            <a:ext cx="8642350" cy="521970"/>
          </a:xfrm>
          <a:prstGeom prst="rect">
            <a:avLst/>
          </a:prstGeom>
          <a:noFill/>
          <a:ln w="9525" algn="ctr">
            <a:noFill/>
            <a:miter lim="800000"/>
          </a:ln>
        </p:spPr>
        <p:txBody>
          <a:bodyPr>
            <a:spAutoFit/>
          </a:bodyPr>
          <a:lstStyle/>
          <a:p>
            <a:pPr>
              <a:spcBef>
                <a:spcPct val="50000"/>
              </a:spcBef>
            </a:pPr>
            <a:r>
              <a:rPr lang="en-US" altLang="zh-CN" sz="2800" b="1">
                <a:latin typeface="楷体_GB2312" pitchFamily="49" charset="-122"/>
                <a:ea typeface="楷体_GB2312" pitchFamily="49" charset="-122"/>
              </a:rPr>
              <a:t>    </a:t>
            </a:r>
            <a:r>
              <a:rPr lang="zh-CN" altLang="en-US" sz="2800" b="1">
                <a:latin typeface="楷体_GB2312" pitchFamily="49" charset="-122"/>
                <a:ea typeface="楷体_GB2312" pitchFamily="49" charset="-122"/>
              </a:rPr>
              <a:t>其次，吸烟影响中学生不良心理品质的滋长；</a:t>
            </a:r>
            <a:endParaRPr lang="zh-CN" altLang="en-US" sz="2800" b="1">
              <a:latin typeface="楷体_GB2312" pitchFamily="49" charset="-122"/>
              <a:ea typeface="楷体_GB2312" pitchFamily="49" charset="-122"/>
            </a:endParaRPr>
          </a:p>
        </p:txBody>
      </p:sp>
      <p:sp>
        <p:nvSpPr>
          <p:cNvPr id="240658" name="Text Box 18"/>
          <p:cNvSpPr txBox="1">
            <a:spLocks noChangeArrowheads="1"/>
          </p:cNvSpPr>
          <p:nvPr/>
        </p:nvSpPr>
        <p:spPr bwMode="auto">
          <a:xfrm>
            <a:off x="1774825" y="2997200"/>
            <a:ext cx="8642350" cy="521970"/>
          </a:xfrm>
          <a:prstGeom prst="rect">
            <a:avLst/>
          </a:prstGeom>
          <a:noFill/>
          <a:ln w="9525" algn="ctr">
            <a:noFill/>
            <a:miter lim="800000"/>
          </a:ln>
        </p:spPr>
        <p:txBody>
          <a:bodyPr>
            <a:spAutoFit/>
          </a:bodyPr>
          <a:lstStyle/>
          <a:p>
            <a:r>
              <a:rPr lang="en-US" altLang="zh-CN" sz="2800" b="1">
                <a:latin typeface="楷体_GB2312" pitchFamily="49" charset="-122"/>
                <a:ea typeface="楷体_GB2312" pitchFamily="49" charset="-122"/>
              </a:rPr>
              <a:t>    </a:t>
            </a:r>
            <a:r>
              <a:rPr lang="zh-CN" altLang="en-US" sz="2800" b="1">
                <a:latin typeface="楷体_GB2312" pitchFamily="49" charset="-122"/>
                <a:ea typeface="楷体_GB2312" pitchFamily="49" charset="-122"/>
              </a:rPr>
              <a:t>第三，吸烟容易成为其他不良行为的媒介。</a:t>
            </a:r>
            <a:endParaRPr lang="zh-CN" altLang="en-US" sz="2800" b="1">
              <a:latin typeface="楷体_GB2312" pitchFamily="49" charset="-122"/>
              <a:ea typeface="楷体_GB2312" pitchFamily="49" charset="-122"/>
              <a:sym typeface="Wingdings" panose="05000000000000000000" pitchFamily="2"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40644"/>
                                        </p:tgtEl>
                                        <p:attrNameLst>
                                          <p:attrName>style.visibility</p:attrName>
                                        </p:attrNameLst>
                                      </p:cBhvr>
                                      <p:to>
                                        <p:strVal val="visible"/>
                                      </p:to>
                                    </p:set>
                                    <p:animEffect transition="in" filter="fade">
                                      <p:cBhvr>
                                        <p:cTn id="7" dur="1000"/>
                                        <p:tgtEl>
                                          <p:spTgt spid="240644"/>
                                        </p:tgtEl>
                                      </p:cBhvr>
                                    </p:animEffect>
                                    <p:anim calcmode="lin" valueType="num">
                                      <p:cBhvr>
                                        <p:cTn id="8" dur="1000" fill="hold"/>
                                        <p:tgtEl>
                                          <p:spTgt spid="240644"/>
                                        </p:tgtEl>
                                        <p:attrNameLst>
                                          <p:attrName>ppt_x</p:attrName>
                                        </p:attrNameLst>
                                      </p:cBhvr>
                                      <p:tavLst>
                                        <p:tav tm="0">
                                          <p:val>
                                            <p:strVal val="#ppt_x"/>
                                          </p:val>
                                        </p:tav>
                                        <p:tav tm="100000">
                                          <p:val>
                                            <p:strVal val="#ppt_x"/>
                                          </p:val>
                                        </p:tav>
                                      </p:tavLst>
                                    </p:anim>
                                    <p:anim calcmode="lin" valueType="num">
                                      <p:cBhvr>
                                        <p:cTn id="9" dur="1000" fill="hold"/>
                                        <p:tgtEl>
                                          <p:spTgt spid="24064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240655"/>
                                        </p:tgtEl>
                                        <p:attrNameLst>
                                          <p:attrName>style.visibility</p:attrName>
                                        </p:attrNameLst>
                                      </p:cBhvr>
                                      <p:to>
                                        <p:strVal val="visible"/>
                                      </p:to>
                                    </p:set>
                                    <p:animEffect transition="in" filter="checkerboard(across)">
                                      <p:cBhvr>
                                        <p:cTn id="14" dur="500"/>
                                        <p:tgtEl>
                                          <p:spTgt spid="240655"/>
                                        </p:tgtEl>
                                      </p:cBhvr>
                                    </p:animEffect>
                                  </p:childTnLst>
                                </p:cTn>
                              </p:par>
                            </p:childTnLst>
                          </p:cTn>
                        </p:par>
                      </p:childTnLst>
                    </p:cTn>
                  </p:par>
                  <p:par>
                    <p:cTn id="15" fill="hold">
                      <p:stCondLst>
                        <p:cond delay="indefinite"/>
                      </p:stCondLst>
                      <p:childTnLst>
                        <p:par>
                          <p:cTn id="16" fill="hold">
                            <p:stCondLst>
                              <p:cond delay="0"/>
                            </p:stCondLst>
                            <p:childTnLst>
                              <p:par>
                                <p:cTn id="17" presetID="39" presetClass="entr" presetSubtype="0" accel="100000" fill="hold" grpId="0" nodeType="clickEffect">
                                  <p:stCondLst>
                                    <p:cond delay="0"/>
                                  </p:stCondLst>
                                  <p:childTnLst>
                                    <p:set>
                                      <p:cBhvr>
                                        <p:cTn id="18" dur="1" fill="hold">
                                          <p:stCondLst>
                                            <p:cond delay="0"/>
                                          </p:stCondLst>
                                        </p:cTn>
                                        <p:tgtEl>
                                          <p:spTgt spid="240656"/>
                                        </p:tgtEl>
                                        <p:attrNameLst>
                                          <p:attrName>style.visibility</p:attrName>
                                        </p:attrNameLst>
                                      </p:cBhvr>
                                      <p:to>
                                        <p:strVal val="visible"/>
                                      </p:to>
                                    </p:set>
                                    <p:anim calcmode="lin" valueType="num">
                                      <p:cBhvr>
                                        <p:cTn id="19" dur="500" fill="hold"/>
                                        <p:tgtEl>
                                          <p:spTgt spid="240656"/>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240656"/>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240656"/>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240656"/>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9" presetClass="entr" presetSubtype="0" accel="100000" fill="hold" grpId="0" nodeType="clickEffect">
                                  <p:stCondLst>
                                    <p:cond delay="0"/>
                                  </p:stCondLst>
                                  <p:childTnLst>
                                    <p:set>
                                      <p:cBhvr>
                                        <p:cTn id="26" dur="1" fill="hold">
                                          <p:stCondLst>
                                            <p:cond delay="0"/>
                                          </p:stCondLst>
                                        </p:cTn>
                                        <p:tgtEl>
                                          <p:spTgt spid="240657"/>
                                        </p:tgtEl>
                                        <p:attrNameLst>
                                          <p:attrName>style.visibility</p:attrName>
                                        </p:attrNameLst>
                                      </p:cBhvr>
                                      <p:to>
                                        <p:strVal val="visible"/>
                                      </p:to>
                                    </p:set>
                                    <p:anim calcmode="lin" valueType="num">
                                      <p:cBhvr>
                                        <p:cTn id="27" dur="500" fill="hold"/>
                                        <p:tgtEl>
                                          <p:spTgt spid="240657"/>
                                        </p:tgtEl>
                                        <p:attrNameLst>
                                          <p:attrName>ppt_h</p:attrName>
                                        </p:attrNameLst>
                                      </p:cBhvr>
                                      <p:tavLst>
                                        <p:tav tm="0">
                                          <p:val>
                                            <p:strVal val="#ppt_h/20"/>
                                          </p:val>
                                        </p:tav>
                                        <p:tav tm="50000">
                                          <p:val>
                                            <p:strVal val="#ppt_h/20"/>
                                          </p:val>
                                        </p:tav>
                                        <p:tav tm="100000">
                                          <p:val>
                                            <p:strVal val="#ppt_h"/>
                                          </p:val>
                                        </p:tav>
                                      </p:tavLst>
                                    </p:anim>
                                    <p:anim calcmode="lin" valueType="num">
                                      <p:cBhvr>
                                        <p:cTn id="28" dur="500" fill="hold"/>
                                        <p:tgtEl>
                                          <p:spTgt spid="240657"/>
                                        </p:tgtEl>
                                        <p:attrNameLst>
                                          <p:attrName>ppt_w</p:attrName>
                                        </p:attrNameLst>
                                      </p:cBhvr>
                                      <p:tavLst>
                                        <p:tav tm="0">
                                          <p:val>
                                            <p:strVal val="#ppt_w+.3"/>
                                          </p:val>
                                        </p:tav>
                                        <p:tav tm="50000">
                                          <p:val>
                                            <p:strVal val="#ppt_w+.3"/>
                                          </p:val>
                                        </p:tav>
                                        <p:tav tm="100000">
                                          <p:val>
                                            <p:strVal val="#ppt_w"/>
                                          </p:val>
                                        </p:tav>
                                      </p:tavLst>
                                    </p:anim>
                                    <p:anim calcmode="lin" valueType="num">
                                      <p:cBhvr>
                                        <p:cTn id="29" dur="500" fill="hold"/>
                                        <p:tgtEl>
                                          <p:spTgt spid="240657"/>
                                        </p:tgtEl>
                                        <p:attrNameLst>
                                          <p:attrName>ppt_x</p:attrName>
                                        </p:attrNameLst>
                                      </p:cBhvr>
                                      <p:tavLst>
                                        <p:tav tm="0">
                                          <p:val>
                                            <p:strVal val="#ppt_x-.3"/>
                                          </p:val>
                                        </p:tav>
                                        <p:tav tm="50000">
                                          <p:val>
                                            <p:strVal val="#ppt_x"/>
                                          </p:val>
                                        </p:tav>
                                        <p:tav tm="100000">
                                          <p:val>
                                            <p:strVal val="#ppt_x"/>
                                          </p:val>
                                        </p:tav>
                                      </p:tavLst>
                                    </p:anim>
                                    <p:anim calcmode="lin" valueType="num">
                                      <p:cBhvr>
                                        <p:cTn id="30" dur="500" fill="hold"/>
                                        <p:tgtEl>
                                          <p:spTgt spid="240657"/>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9" presetClass="entr" presetSubtype="0" accel="100000" fill="hold" grpId="0" nodeType="clickEffect">
                                  <p:stCondLst>
                                    <p:cond delay="0"/>
                                  </p:stCondLst>
                                  <p:childTnLst>
                                    <p:set>
                                      <p:cBhvr>
                                        <p:cTn id="34" dur="1" fill="hold">
                                          <p:stCondLst>
                                            <p:cond delay="0"/>
                                          </p:stCondLst>
                                        </p:cTn>
                                        <p:tgtEl>
                                          <p:spTgt spid="240658"/>
                                        </p:tgtEl>
                                        <p:attrNameLst>
                                          <p:attrName>style.visibility</p:attrName>
                                        </p:attrNameLst>
                                      </p:cBhvr>
                                      <p:to>
                                        <p:strVal val="visible"/>
                                      </p:to>
                                    </p:set>
                                    <p:anim calcmode="lin" valueType="num">
                                      <p:cBhvr>
                                        <p:cTn id="35" dur="500" fill="hold"/>
                                        <p:tgtEl>
                                          <p:spTgt spid="240658"/>
                                        </p:tgtEl>
                                        <p:attrNameLst>
                                          <p:attrName>ppt_h</p:attrName>
                                        </p:attrNameLst>
                                      </p:cBhvr>
                                      <p:tavLst>
                                        <p:tav tm="0">
                                          <p:val>
                                            <p:strVal val="#ppt_h/20"/>
                                          </p:val>
                                        </p:tav>
                                        <p:tav tm="50000">
                                          <p:val>
                                            <p:strVal val="#ppt_h/20"/>
                                          </p:val>
                                        </p:tav>
                                        <p:tav tm="100000">
                                          <p:val>
                                            <p:strVal val="#ppt_h"/>
                                          </p:val>
                                        </p:tav>
                                      </p:tavLst>
                                    </p:anim>
                                    <p:anim calcmode="lin" valueType="num">
                                      <p:cBhvr>
                                        <p:cTn id="36" dur="500" fill="hold"/>
                                        <p:tgtEl>
                                          <p:spTgt spid="240658"/>
                                        </p:tgtEl>
                                        <p:attrNameLst>
                                          <p:attrName>ppt_w</p:attrName>
                                        </p:attrNameLst>
                                      </p:cBhvr>
                                      <p:tavLst>
                                        <p:tav tm="0">
                                          <p:val>
                                            <p:strVal val="#ppt_w+.3"/>
                                          </p:val>
                                        </p:tav>
                                        <p:tav tm="50000">
                                          <p:val>
                                            <p:strVal val="#ppt_w+.3"/>
                                          </p:val>
                                        </p:tav>
                                        <p:tav tm="100000">
                                          <p:val>
                                            <p:strVal val="#ppt_w"/>
                                          </p:val>
                                        </p:tav>
                                      </p:tavLst>
                                    </p:anim>
                                    <p:anim calcmode="lin" valueType="num">
                                      <p:cBhvr>
                                        <p:cTn id="37" dur="500" fill="hold"/>
                                        <p:tgtEl>
                                          <p:spTgt spid="240658"/>
                                        </p:tgtEl>
                                        <p:attrNameLst>
                                          <p:attrName>ppt_x</p:attrName>
                                        </p:attrNameLst>
                                      </p:cBhvr>
                                      <p:tavLst>
                                        <p:tav tm="0">
                                          <p:val>
                                            <p:strVal val="#ppt_x-.3"/>
                                          </p:val>
                                        </p:tav>
                                        <p:tav tm="50000">
                                          <p:val>
                                            <p:strVal val="#ppt_x"/>
                                          </p:val>
                                        </p:tav>
                                        <p:tav tm="100000">
                                          <p:val>
                                            <p:strVal val="#ppt_x"/>
                                          </p:val>
                                        </p:tav>
                                      </p:tavLst>
                                    </p:anim>
                                    <p:anim calcmode="lin" valueType="num">
                                      <p:cBhvr>
                                        <p:cTn id="38" dur="500" fill="hold"/>
                                        <p:tgtEl>
                                          <p:spTgt spid="24065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40647"/>
                                        </p:tgtEl>
                                        <p:attrNameLst>
                                          <p:attrName>style.visibility</p:attrName>
                                        </p:attrNameLst>
                                      </p:cBhvr>
                                      <p:to>
                                        <p:strVal val="visible"/>
                                      </p:to>
                                    </p:set>
                                    <p:animEffect transition="in" filter="fade">
                                      <p:cBhvr>
                                        <p:cTn id="43" dur="1000"/>
                                        <p:tgtEl>
                                          <p:spTgt spid="240647"/>
                                        </p:tgtEl>
                                      </p:cBhvr>
                                    </p:animEffect>
                                    <p:anim calcmode="lin" valueType="num">
                                      <p:cBhvr>
                                        <p:cTn id="44" dur="1000" fill="hold"/>
                                        <p:tgtEl>
                                          <p:spTgt spid="240647"/>
                                        </p:tgtEl>
                                        <p:attrNameLst>
                                          <p:attrName>ppt_x</p:attrName>
                                        </p:attrNameLst>
                                      </p:cBhvr>
                                      <p:tavLst>
                                        <p:tav tm="0">
                                          <p:val>
                                            <p:strVal val="#ppt_x"/>
                                          </p:val>
                                        </p:tav>
                                        <p:tav tm="100000">
                                          <p:val>
                                            <p:strVal val="#ppt_x"/>
                                          </p:val>
                                        </p:tav>
                                      </p:tavLst>
                                    </p:anim>
                                    <p:anim calcmode="lin" valueType="num">
                                      <p:cBhvr>
                                        <p:cTn id="45" dur="1000" fill="hold"/>
                                        <p:tgtEl>
                                          <p:spTgt spid="240647"/>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240648"/>
                                        </p:tgtEl>
                                        <p:attrNameLst>
                                          <p:attrName>style.visibility</p:attrName>
                                        </p:attrNameLst>
                                      </p:cBhvr>
                                      <p:to>
                                        <p:strVal val="visible"/>
                                      </p:to>
                                    </p:set>
                                    <p:anim calcmode="lin" valueType="num">
                                      <p:cBhvr>
                                        <p:cTn id="50" dur="500" fill="hold"/>
                                        <p:tgtEl>
                                          <p:spTgt spid="240648"/>
                                        </p:tgtEl>
                                        <p:attrNameLst>
                                          <p:attrName>ppt_w</p:attrName>
                                        </p:attrNameLst>
                                      </p:cBhvr>
                                      <p:tavLst>
                                        <p:tav tm="0">
                                          <p:val>
                                            <p:fltVal val="0"/>
                                          </p:val>
                                        </p:tav>
                                        <p:tav tm="100000">
                                          <p:val>
                                            <p:strVal val="#ppt_w"/>
                                          </p:val>
                                        </p:tav>
                                      </p:tavLst>
                                    </p:anim>
                                    <p:anim calcmode="lin" valueType="num">
                                      <p:cBhvr>
                                        <p:cTn id="51" dur="500" fill="hold"/>
                                        <p:tgtEl>
                                          <p:spTgt spid="240648"/>
                                        </p:tgtEl>
                                        <p:attrNameLst>
                                          <p:attrName>ppt_h</p:attrName>
                                        </p:attrNameLst>
                                      </p:cBhvr>
                                      <p:tavLst>
                                        <p:tav tm="0">
                                          <p:val>
                                            <p:fltVal val="0"/>
                                          </p:val>
                                        </p:tav>
                                        <p:tav tm="100000">
                                          <p:val>
                                            <p:strVal val="#ppt_h"/>
                                          </p:val>
                                        </p:tav>
                                      </p:tavLst>
                                    </p:anim>
                                    <p:animEffect transition="in" filter="fade">
                                      <p:cBhvr>
                                        <p:cTn id="52" dur="500"/>
                                        <p:tgtEl>
                                          <p:spTgt spid="2406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4" grpId="0"/>
      <p:bldP spid="240647" grpId="0"/>
      <p:bldP spid="240648" grpId="0"/>
      <p:bldP spid="240655" grpId="0"/>
      <p:bldP spid="240656" grpId="0"/>
      <p:bldP spid="240657" grpId="0"/>
      <p:bldP spid="240658"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887</Words>
  <Application>WPS 演示</Application>
  <PresentationFormat>宽屏</PresentationFormat>
  <Paragraphs>65</Paragraphs>
  <Slides>22</Slides>
  <Notes>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22</vt:i4>
      </vt:variant>
    </vt:vector>
  </HeadingPairs>
  <TitlesOfParts>
    <vt:vector size="38" baseType="lpstr">
      <vt:lpstr>Arial</vt:lpstr>
      <vt:lpstr>宋体</vt:lpstr>
      <vt:lpstr>Wingdings</vt:lpstr>
      <vt:lpstr>微软雅黑</vt:lpstr>
      <vt:lpstr>黑体</vt:lpstr>
      <vt:lpstr>幼圆</vt:lpstr>
      <vt:lpstr>楷体_GB2312</vt:lpstr>
      <vt:lpstr>新宋体</vt:lpstr>
      <vt:lpstr>Franklin Gothic Book</vt:lpstr>
      <vt:lpstr>Arial Unicode MS</vt:lpstr>
      <vt:lpstr>Wingdings 2</vt:lpstr>
      <vt:lpstr>Wingdings</vt:lpstr>
      <vt:lpstr>Wingdings 2</vt:lpstr>
      <vt:lpstr>华文新魏</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关于毒品的法律</vt:lpstr>
      <vt:lpstr>涉毒犯罪数字标准</vt:lpstr>
      <vt:lpstr>禁毒格言</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Administrator</dc:creator>
  <cp:lastModifiedBy>通用法则</cp:lastModifiedBy>
  <cp:revision>27</cp:revision>
  <dcterms:created xsi:type="dcterms:W3CDTF">2019-06-19T02:08:00Z</dcterms:created>
  <dcterms:modified xsi:type="dcterms:W3CDTF">2019-09-26T01:55:22Z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2052-11.1.0.9098</vt:lpwstr>
  </property>
</Properties>
</file>