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30"/>
  </p:handoutMasterIdLst>
  <p:sldIdLst>
    <p:sldId id="289" r:id="rId3"/>
    <p:sldId id="321" r:id="rId4"/>
    <p:sldId id="290" r:id="rId5"/>
    <p:sldId id="291" r:id="rId6"/>
    <p:sldId id="292" r:id="rId8"/>
    <p:sldId id="293" r:id="rId9"/>
    <p:sldId id="294" r:id="rId10"/>
    <p:sldId id="295" r:id="rId11"/>
    <p:sldId id="301" r:id="rId12"/>
    <p:sldId id="297" r:id="rId13"/>
    <p:sldId id="298" r:id="rId14"/>
    <p:sldId id="299" r:id="rId15"/>
    <p:sldId id="300" r:id="rId16"/>
    <p:sldId id="263" r:id="rId17"/>
    <p:sldId id="264" r:id="rId18"/>
    <p:sldId id="265" r:id="rId19"/>
    <p:sldId id="266" r:id="rId20"/>
    <p:sldId id="322" r:id="rId21"/>
    <p:sldId id="267" r:id="rId22"/>
    <p:sldId id="269" r:id="rId23"/>
    <p:sldId id="324" r:id="rId24"/>
    <p:sldId id="276" r:id="rId25"/>
    <p:sldId id="277" r:id="rId26"/>
    <p:sldId id="302" r:id="rId27"/>
    <p:sldId id="282" r:id="rId28"/>
    <p:sldId id="320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3333CC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4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42" name="页眉占位符 6144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61443" name="日期占位符 6144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61444" name="页脚占位符 6144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61445" name="灯片编号占位符 6144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9938" name="页眉占位符 3993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39939" name="日期占位符 3993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14340" name="幻灯片图像占位符 39939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文本占位符 3994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9942" name="页脚占位符 3994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39943" name="灯片编号占位符 3994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4096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8434" name="文本占位符 40962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 algn="ctr"/>
            <a:r>
              <a:rPr lang="zh-CN" altLang="en-US" b="1" dirty="0"/>
              <a:t>鸦片</a:t>
            </a:r>
            <a:endParaRPr lang="zh-CN" altLang="en-US" b="1" dirty="0"/>
          </a:p>
          <a:p>
            <a:pPr lvl="0" indent="0"/>
            <a:r>
              <a:rPr lang="zh-CN" altLang="en-US" dirty="0"/>
              <a:t>      鸦片又称“阿片”，俗称“大烟”、“鸦片烟”、“烟土”等，是英文名</a:t>
            </a:r>
            <a:r>
              <a:rPr lang="en-US" altLang="zh-CN"/>
              <a:t>Opium</a:t>
            </a:r>
            <a:r>
              <a:rPr lang="zh-CN" altLang="en-US" dirty="0"/>
              <a:t>的音译，来自于鸦片罂粟。鸦片有生鸦片和熟鸦片之分。</a:t>
            </a:r>
            <a:br>
              <a:rPr lang="zh-CN" altLang="en-US" dirty="0"/>
            </a:br>
            <a:r>
              <a:rPr lang="zh-CN" altLang="en-US" dirty="0"/>
              <a:t>　　鸦片罂粟（以下简称罂粟）是两年生草本植物，每年初冬播种，春天开花。其花色艳丽，有红、粉红、紫、白等多种颜色，初夏罂粟花落，约半个月后果实接近完全成熟之时，用刀将罂粟果皮划破，渗出的乳白色汁液经自然风干凝聚成粘稠的膏状物，颜色也从乳白色变成深棕色，这些膏状物用烟刀刮下来就是生鸦片。生鸦片有强烈的类似氨的刺激性气味，味苦，长时间放置后，随着水分的逐渐散失，慢慢变成棕黑色的硬块，形状不一，常以球状、饼状或砖状出售。</a:t>
            </a:r>
            <a:endParaRPr lang="zh-CN" altLang="en-US" dirty="0"/>
          </a:p>
        </p:txBody>
      </p:sp>
      <p:sp>
        <p:nvSpPr>
          <p:cNvPr id="1843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4300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0482" name="文本占位符 4301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 algn="ctr">
              <a:lnSpc>
                <a:spcPct val="90000"/>
              </a:lnSpc>
            </a:pPr>
            <a:r>
              <a:rPr lang="zh-CN" altLang="en-US" b="1" dirty="0"/>
              <a:t>海洛因</a:t>
            </a:r>
            <a:endParaRPr lang="zh-CN" altLang="en-US" b="1" dirty="0"/>
          </a:p>
          <a:p>
            <a:pPr lvl="0" indent="0">
              <a:lnSpc>
                <a:spcPct val="90000"/>
              </a:lnSpc>
            </a:pPr>
            <a:endParaRPr lang="zh-CN" altLang="en-US" dirty="0"/>
          </a:p>
          <a:p>
            <a:pPr lvl="0" indent="0">
              <a:lnSpc>
                <a:spcPct val="90000"/>
              </a:lnSpc>
            </a:pPr>
            <a:r>
              <a:rPr lang="zh-CN" altLang="en-US" dirty="0"/>
              <a:t>      海洛因即二乙酰吗啡，鸦片毒品系列中最纯净的精制品，是目前我国吸毒者吸食和注射的主要毒品之一。</a:t>
            </a:r>
            <a:r>
              <a:rPr lang="en-US" altLang="zh-CN"/>
              <a:t>1874</a:t>
            </a:r>
            <a:r>
              <a:rPr lang="zh-CN" altLang="en-US" dirty="0"/>
              <a:t>年英国化学家</a:t>
            </a:r>
            <a:r>
              <a:rPr lang="en-US" altLang="zh-CN"/>
              <a:t>C· </a:t>
            </a:r>
            <a:r>
              <a:rPr lang="zh-CN" altLang="en-US" dirty="0"/>
              <a:t>莱特在吗啡中加入冰醋酸等物质，首次提炼出镇痛效果更佳的半合成化衍生物二乙酰吗啡即海洛因。海洛因为白色粉末，微溶于水，易溶于有机溶剂，盐酸海洛因易溶于水，其溶液无色透明。</a:t>
            </a:r>
            <a:br>
              <a:rPr lang="zh-CN" altLang="en-US" dirty="0"/>
            </a:br>
            <a:r>
              <a:rPr lang="zh-CN" altLang="en-US" dirty="0"/>
              <a:t>　   目前国际上对毒品的排列分为十个号，主要是鸦片、海洛因、大麻、可卡因、安非他明、致幻剂等十类，其中海洛因占据第三、第四号，即三号毒品和四号毒品，因此世界上人们普遍称之为“三号海洛因”、“四号海洛因”。由于这样的习惯叫法使人们误以为还有一、二号海洛因，实际是吗啡或吗啡盐类。</a:t>
            </a:r>
            <a:br>
              <a:rPr lang="zh-CN" altLang="en-US" dirty="0"/>
            </a:br>
            <a:r>
              <a:rPr lang="zh-CN" altLang="en-US" dirty="0"/>
              <a:t>　　三号海洛因又称为“香港石”、“棕色糖”、“白龙珠”等，是将盐酸吗啡经化学过程产生二乙酰吗啡后，再添加大量的稀释剂（如士的宁、喹咛、莨菪碱、阿斯匹林、咖啡碱等）而制成的颗粒状毒品，有时也有粉末状的，颜色从浅灰色到深灰色。三号海洛因中二乙酰吗啡和单乙酰吗啡的总含量一般为</a:t>
            </a:r>
            <a:r>
              <a:rPr lang="en-US" altLang="zh-CN"/>
              <a:t>25%-45%</a:t>
            </a:r>
            <a:r>
              <a:rPr lang="zh-CN" altLang="en-US" dirty="0"/>
              <a:t>，咖啡因含量在此</a:t>
            </a:r>
            <a:r>
              <a:rPr lang="en-US" altLang="zh-CN"/>
              <a:t>30-60%</a:t>
            </a:r>
            <a:r>
              <a:rPr lang="zh-CN" altLang="en-US" dirty="0"/>
              <a:t>，一般有掺假。</a:t>
            </a:r>
            <a:br>
              <a:rPr lang="zh-CN" altLang="en-US" dirty="0"/>
            </a:br>
            <a:r>
              <a:rPr lang="zh-CN" altLang="en-US" dirty="0"/>
              <a:t>　　四号海洛因是在盐酸吗啡经乙酰化反应后不对其进行稀释，而是提纯，然后经过沉淀，予以干燥。其中二乙酰吗啡含量一般在</a:t>
            </a:r>
            <a:r>
              <a:rPr lang="en-US" altLang="zh-CN"/>
              <a:t>80%</a:t>
            </a:r>
            <a:r>
              <a:rPr lang="zh-CN" altLang="en-US" dirty="0"/>
              <a:t>以上，最高可达</a:t>
            </a:r>
            <a:r>
              <a:rPr lang="en-US" altLang="zh-CN"/>
              <a:t>98%</a:t>
            </a:r>
            <a:r>
              <a:rPr lang="zh-CN" altLang="en-US" dirty="0"/>
              <a:t>，纯的或高纯的四号海洛因是一种白色、无味、透明的粉末，且非常细腻以致擦在皮肤上会消失。但如果制造不好则会呈现浅黄色、粉红色、沙色或棕色的粗糙粉末甚至是颗粒状。目前国际上对毒品海洛因的鉴定只定性不定号。</a:t>
            </a:r>
            <a:br>
              <a:rPr lang="zh-CN" altLang="en-US" dirty="0"/>
            </a:br>
            <a:r>
              <a:rPr lang="zh-CN" altLang="en-US" dirty="0"/>
              <a:t>　　海洛因可用鼻嗅、吸食、皮下注射和静脉注射，其中后两种方法较常见。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2048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4505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2530" name="文本占位符 45058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 algn="ctr"/>
            <a:r>
              <a:rPr lang="zh-CN" altLang="en-US" b="1" dirty="0"/>
              <a:t>冰毒</a:t>
            </a:r>
            <a:endParaRPr lang="zh-CN" altLang="en-US" b="1" dirty="0"/>
          </a:p>
          <a:p>
            <a:pPr lvl="0" indent="0"/>
            <a:endParaRPr lang="zh-CN" altLang="en-US" b="1" dirty="0"/>
          </a:p>
          <a:p>
            <a:pPr lvl="0" indent="0"/>
            <a:r>
              <a:rPr lang="zh-CN" altLang="en-US" dirty="0"/>
              <a:t>      冰毒即甲基苯丙胺，又称甲基安非他明、去氧麻黄素，为纯白色晶体，晶莹剔透，外观似冰，俗称“冰毒”，吸、贩毒者也称之为“冰”。该药小剂量时有短暂的兴奋抗疲劳作用，故其丸剂又有</a:t>
            </a:r>
            <a:r>
              <a:rPr lang="en-US" altLang="zh-CN"/>
              <a:t>"</a:t>
            </a:r>
            <a:r>
              <a:rPr lang="zh-CN" altLang="en-US" dirty="0"/>
              <a:t>大力丸</a:t>
            </a:r>
            <a:r>
              <a:rPr lang="en-US" altLang="zh-CN"/>
              <a:t>"</a:t>
            </a:r>
            <a:r>
              <a:rPr lang="zh-CN" altLang="en-US" dirty="0"/>
              <a:t>之称。</a:t>
            </a:r>
            <a:endParaRPr lang="zh-CN" altLang="en-US" dirty="0"/>
          </a:p>
          <a:p>
            <a:pPr lvl="0" indent="0"/>
            <a:r>
              <a:rPr lang="zh-CN" altLang="en-US" dirty="0"/>
              <a:t>　　冰毒属于苯丙胺类中枢神经兴奋剂，是我国规定管制的精神药品。苯丙胺药物强烈的兴奋作用使它们刚应用于临床不久就开始被滥用。从</a:t>
            </a:r>
            <a:r>
              <a:rPr lang="en-US" altLang="zh-CN"/>
              <a:t>1932</a:t>
            </a:r>
            <a:r>
              <a:rPr lang="zh-CN" altLang="en-US" dirty="0"/>
              <a:t>年起就有人为寻求感官刺激而吸食安非他明。冰毒（甲基安非他明）虽然问世较晚，但是它见效快、药效维持时间长的特点使它蔓延速度极快。</a:t>
            </a:r>
            <a:r>
              <a:rPr lang="en-US" altLang="zh-CN"/>
              <a:t>1996</a:t>
            </a:r>
            <a:r>
              <a:rPr lang="zh-CN" altLang="en-US"/>
              <a:t>年</a:t>
            </a:r>
            <a:r>
              <a:rPr lang="en-US" altLang="zh-CN"/>
              <a:t>11</a:t>
            </a:r>
            <a:r>
              <a:rPr lang="zh-CN" altLang="en-US"/>
              <a:t>月</a:t>
            </a:r>
            <a:r>
              <a:rPr lang="en-US" altLang="zh-CN"/>
              <a:t>25</a:t>
            </a:r>
            <a:r>
              <a:rPr lang="zh-CN" altLang="en-US" dirty="0"/>
              <a:t>日联合国禁毒署在上海召开的国际兴奋剂专家会议上，一致认为苯丙胺类兴奋剂将逐步取代本世纪流行的鸦片、海洛因、大麻、冰毒、可卡因等常用毒品，成为</a:t>
            </a:r>
            <a:r>
              <a:rPr lang="en-US" altLang="zh-CN"/>
              <a:t>21</a:t>
            </a:r>
            <a:r>
              <a:rPr lang="zh-CN" altLang="en-US" dirty="0"/>
              <a:t>世纪全球　范围滥用最为广泛的毒品。</a:t>
            </a:r>
            <a:endParaRPr lang="zh-CN" altLang="en-US" dirty="0"/>
          </a:p>
        </p:txBody>
      </p:sp>
      <p:sp>
        <p:nvSpPr>
          <p:cNvPr id="22531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47105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4578" name="文本占位符 47106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r>
              <a:rPr lang="zh-CN" altLang="en-US" dirty="0"/>
              <a:t>      吗啡是鸦片中最主要的生物碱（含量约</a:t>
            </a:r>
            <a:r>
              <a:rPr lang="en-US" altLang="zh-CN"/>
              <a:t>10-15%</a:t>
            </a:r>
            <a:r>
              <a:rPr lang="zh-CN" altLang="en-US" dirty="0"/>
              <a:t>），</a:t>
            </a:r>
            <a:r>
              <a:rPr lang="en-US" altLang="zh-CN"/>
              <a:t>1806</a:t>
            </a:r>
            <a:r>
              <a:rPr lang="zh-CN" altLang="en-US" dirty="0"/>
              <a:t>年法国化学家</a:t>
            </a:r>
            <a:r>
              <a:rPr lang="en-US" altLang="zh-CN"/>
              <a:t>F·</a:t>
            </a:r>
            <a:r>
              <a:rPr lang="zh-CN" altLang="en-US" dirty="0"/>
              <a:t>泽尔蒂纳首次从鸦片中分离出来。他用分离得到的白色粉末在狗和自己身上进行实验，结果狗吃下去后很快昏昏睡去，用强刺激法也无法使其兴奋苏醒；他本人吞下这些粉末后也长眠不醒。据此他用希腊神话中的睡眠之神吗啡斯（</a:t>
            </a:r>
            <a:r>
              <a:rPr lang="en-US" altLang="zh-CN" dirty="0" err="1"/>
              <a:t>Morphus</a:t>
            </a:r>
            <a:r>
              <a:rPr lang="zh-CN" altLang="en-US" dirty="0"/>
              <a:t>）的名字将这些物质命名为“吗啡”。</a:t>
            </a:r>
            <a:br>
              <a:rPr lang="zh-CN" altLang="en-US" dirty="0"/>
            </a:br>
            <a:r>
              <a:rPr lang="zh-CN" altLang="en-US" dirty="0"/>
              <a:t>　　纯净吗啡为无色或白色结晶或粉末，难溶于水，易吸潮。随着杂质含量的增加颜色逐渐加深，粗制吗啡则为咖啡似的棕褐色粉末。 </a:t>
            </a:r>
            <a:endParaRPr lang="zh-CN" altLang="en-US" dirty="0"/>
          </a:p>
        </p:txBody>
      </p:sp>
      <p:sp>
        <p:nvSpPr>
          <p:cNvPr id="2457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4915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6626" name="文本占位符 49154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r>
              <a:rPr lang="zh-CN" altLang="en-US" dirty="0"/>
              <a:t>      “摇头丸”是安非他明类衍生物，是亚甲二氧基甲基苯丙胺的片剂，属中枢神经兴奋剂，是我国规定管制的精神药品。</a:t>
            </a:r>
            <a:br>
              <a:rPr lang="zh-CN" altLang="en-US" dirty="0"/>
            </a:br>
            <a:r>
              <a:rPr lang="zh-CN" altLang="en-US" dirty="0"/>
              <a:t>　　“摇头丸”有强烈的中枢神经兴奋作用，有很强的精神依赖性，对人体有严重的危害。服用后表现为：活动过度、感情冲动、性欲亢进、嗜舞、偏执、妄想、自我约束力下降以及出现幻觉和暴力倾向等。该毒品现主要在迪厅、卡拉</a:t>
            </a:r>
            <a:r>
              <a:rPr lang="en-US" altLang="zh-CN"/>
              <a:t>OK</a:t>
            </a:r>
            <a:r>
              <a:rPr lang="zh-CN" altLang="en-US" dirty="0"/>
              <a:t>厅、夜总会等公共娱乐场所以口服形式被一些疯狂的舞迷所滥用。 </a:t>
            </a:r>
            <a:endParaRPr lang="zh-CN" altLang="en-US" dirty="0"/>
          </a:p>
        </p:txBody>
      </p:sp>
      <p:sp>
        <p:nvSpPr>
          <p:cNvPr id="26627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5324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9698" name="文本占位符 5325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r>
              <a:rPr lang="zh-CN" altLang="en-US" dirty="0"/>
              <a:t>       可卡因俗称“可可精”，学名苯甲酰甲荃芽子碱，是</a:t>
            </a:r>
            <a:r>
              <a:rPr lang="en-US" altLang="zh-CN"/>
              <a:t>1860</a:t>
            </a:r>
            <a:r>
              <a:rPr lang="zh-CN" altLang="en-US" dirty="0"/>
              <a:t>年德国化学家尼曼</a:t>
            </a:r>
            <a:r>
              <a:rPr lang="en-US" altLang="zh-CN"/>
              <a:t>(Alert </a:t>
            </a:r>
            <a:r>
              <a:rPr lang="en-US" altLang="zh-CN" dirty="0" err="1"/>
              <a:t>Niemann</a:t>
            </a:r>
            <a:r>
              <a:rPr lang="en-US" altLang="zh-CN"/>
              <a:t>)</a:t>
            </a:r>
            <a:r>
              <a:rPr lang="zh-CN" altLang="en-US" dirty="0"/>
              <a:t>从古柯叶中分离出来的一种最主要的生物碱，属于中枢神经兴奋剂，其盐类呈白色晶体状，无气味，味略苦而麻，易溶于水和酒精，兴奋作用强，也是一种局部麻醉剂</a:t>
            </a:r>
            <a:r>
              <a:rPr lang="en-US" altLang="zh-CN"/>
              <a:t>,</a:t>
            </a:r>
            <a:r>
              <a:rPr lang="zh-CN" altLang="en-US" dirty="0"/>
              <a:t>它对人体有两种作用：</a:t>
            </a:r>
            <a:br>
              <a:rPr lang="zh-CN" altLang="en-US" dirty="0"/>
            </a:br>
            <a:r>
              <a:rPr lang="zh-CN" altLang="en-US" dirty="0"/>
              <a:t>　　</a:t>
            </a:r>
            <a:r>
              <a:rPr lang="en-US" altLang="zh-CN"/>
              <a:t>(1)</a:t>
            </a:r>
            <a:r>
              <a:rPr lang="zh-CN" altLang="en-US" dirty="0"/>
              <a:t>能阻断神经传导，产生局部麻醉作用，对眼、鼻、喉恶粘膜神经的效果尤其明显，因此在早期曾被广泛用于眼、鼻、喉等五官的外科手术中作为麻醉剂。但由于可卡因盐酸盐的不稳定性，表面局部麻醉会引起角膜混浊，因此现在在临床上已经用新的、毒副作用更小的麻醉药取代了可卡因。</a:t>
            </a:r>
            <a:br>
              <a:rPr lang="zh-CN" altLang="en-US" dirty="0"/>
            </a:br>
            <a:r>
              <a:rPr lang="zh-CN" altLang="en-US" dirty="0"/>
              <a:t>　　</a:t>
            </a:r>
            <a:r>
              <a:rPr lang="en-US" altLang="zh-CN"/>
              <a:t>(2)</a:t>
            </a:r>
            <a:r>
              <a:rPr lang="zh-CN" altLang="en-US" dirty="0"/>
              <a:t>可卡因通过加强人体内化学物质的活性刺激大脑皮层兴奋中枢神经，并继而兴奋延髓和脊髓，表现为情绪高涨、思维活跃、好动、健谈，能较长时间地从事紧张的体力和脑力劳动，甚至胜任繁重的、平时不能承担的工作。尤其危险的是服用可卡因具有一定的攻击性。 </a:t>
            </a:r>
            <a:endParaRPr lang="zh-CN" altLang="en-US" dirty="0"/>
          </a:p>
        </p:txBody>
      </p:sp>
      <p:sp>
        <p:nvSpPr>
          <p:cNvPr id="2969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5529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1746" name="文本占位符 55298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r>
              <a:rPr lang="zh-CN" altLang="en-US" dirty="0"/>
              <a:t>      度冷丁学名哌替啶，又称作唛啶、地美露。其盐酸盐为白色、无嗅、结晶状的粉末，能溶于水，一般制成针剂的形式。作为人工合成的麻醉药物，度冷丁普遍地使用于临床，它对人体的作用和机理与吗啡相似，但镇痛、麻醉作用较小，仅相当于吗啡的</a:t>
            </a:r>
            <a:r>
              <a:rPr lang="en-US" altLang="zh-CN"/>
              <a:t>1</a:t>
            </a:r>
            <a:r>
              <a:rPr lang="zh-CN" altLang="en-US" dirty="0"/>
              <a:t>／</a:t>
            </a:r>
            <a:r>
              <a:rPr lang="en-US" altLang="zh-CN"/>
              <a:t>10--1</a:t>
            </a:r>
            <a:r>
              <a:rPr lang="zh-CN" altLang="en-US" dirty="0"/>
              <a:t>／</a:t>
            </a:r>
            <a:r>
              <a:rPr lang="en-US" altLang="zh-CN"/>
              <a:t>8</a:t>
            </a:r>
            <a:r>
              <a:rPr lang="zh-CN" altLang="en-US" dirty="0"/>
              <a:t>，作用时间维持</a:t>
            </a:r>
            <a:r>
              <a:rPr lang="en-US" altLang="zh-CN"/>
              <a:t>2—4</a:t>
            </a:r>
            <a:r>
              <a:rPr lang="zh-CN" altLang="en-US" dirty="0"/>
              <a:t>小时左右。毒副作用也相应较小，恶心、呕吐、便秘等症状均较轻微，对呼吸系统的抑制作用较弱，一般不会出现呼吸困难及过量使用等问题。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1747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57345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3794" name="文本占位符 57346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r>
              <a:rPr lang="zh-CN" altLang="en-US" dirty="0"/>
              <a:t>       </a:t>
            </a:r>
            <a:r>
              <a:rPr lang="en-US" altLang="zh-CN"/>
              <a:t>K</a:t>
            </a:r>
            <a:r>
              <a:rPr lang="zh-CN" altLang="en-US" dirty="0"/>
              <a:t>粉是氯胺酮的俗称，英文</a:t>
            </a:r>
            <a:r>
              <a:rPr lang="en-US" altLang="zh-CN" dirty="0" err="1"/>
              <a:t>Ketamine</a:t>
            </a:r>
            <a:r>
              <a:rPr lang="en-US" altLang="zh-CN"/>
              <a:t>,</a:t>
            </a:r>
            <a:r>
              <a:rPr lang="zh-CN" altLang="en-US" dirty="0"/>
              <a:t>属于静脉局麻药，临床上用作手术麻醉剂或麻醉诱导剂，具有一定的精神依赖性潜力。近年来在一些歌厅、舞厅等娱乐场所发现了氯胺酮的滥用现象。</a:t>
            </a:r>
            <a:r>
              <a:rPr lang="en-US" altLang="zh-CN"/>
              <a:t>2001</a:t>
            </a:r>
            <a:r>
              <a:rPr lang="zh-CN" altLang="en-US" dirty="0"/>
              <a:t>年</a:t>
            </a:r>
            <a:r>
              <a:rPr lang="en-US" altLang="zh-CN"/>
              <a:t>5</a:t>
            </a:r>
            <a:r>
              <a:rPr lang="zh-CN" altLang="en-US" dirty="0"/>
              <a:t>月</a:t>
            </a:r>
            <a:r>
              <a:rPr lang="en-US" altLang="zh-CN"/>
              <a:t>9</a:t>
            </a:r>
            <a:r>
              <a:rPr lang="zh-CN" altLang="en-US" dirty="0"/>
              <a:t>日，国家药品监督局将氯胺酮列入二类精神药品管理。 </a:t>
            </a:r>
            <a:endParaRPr lang="zh-CN" altLang="en-US" dirty="0"/>
          </a:p>
        </p:txBody>
      </p:sp>
      <p:sp>
        <p:nvSpPr>
          <p:cNvPr id="3379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Notes Placeholder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indent="0">
              <a:spcBef>
                <a:spcPct val="0"/>
              </a:spcBef>
            </a:pP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51204" name="Slide Number Placehold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haodf.com/jibing/jingshenfenliezheng.htm" TargetMode="External"/><Relationship Id="rId2" Type="http://schemas.openxmlformats.org/officeDocument/2006/relationships/image" Target="../media/image16.png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jpe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6873" name="矩形 36872"/>
          <p:cNvSpPr/>
          <p:nvPr/>
        </p:nvSpPr>
        <p:spPr>
          <a:xfrm>
            <a:off x="539750" y="757555"/>
            <a:ext cx="7510145" cy="17957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fontAlgn="base"/>
            <a:r>
              <a:rPr lang="zh-CN" altLang="en-US" sz="3600" b="1" strike="noStrike" noProof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珍爱生命</a:t>
            </a:r>
            <a:endParaRPr lang="zh-CN" altLang="en-US" sz="3600" b="1" strike="noStrike" noProof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874" name="矩形 36873"/>
          <p:cNvSpPr/>
          <p:nvPr/>
        </p:nvSpPr>
        <p:spPr>
          <a:xfrm>
            <a:off x="444500" y="2741295"/>
            <a:ext cx="7233920" cy="151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fontAlgn="base"/>
            <a:r>
              <a:rPr lang="zh-CN" altLang="en-US" sz="3600" b="1" strike="noStrike" noProof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拒绝毒品</a:t>
            </a:r>
            <a:endParaRPr lang="zh-CN" altLang="en-US" sz="3600" b="1" strike="noStrike" noProof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7725" y="5299710"/>
            <a:ext cx="67487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作者：李忠林</a:t>
            </a:r>
            <a:endParaRPr lang="zh-CN" altLang="en-US"/>
          </a:p>
          <a:p>
            <a:r>
              <a:rPr lang="zh-CN" altLang="en-US"/>
              <a:t>工作单位：恩施土家族苗族自治州咸丰县忠堡镇民族小学</a:t>
            </a:r>
            <a:endParaRPr lang="zh-CN" altLang="en-US"/>
          </a:p>
          <a:p>
            <a:r>
              <a:rPr lang="zh-CN" altLang="en-US"/>
              <a:t>联系电话：</a:t>
            </a:r>
            <a:r>
              <a:rPr lang="en-US" altLang="zh-CN"/>
              <a:t>13317266576</a:t>
            </a:r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8673" name="标题 52225"/>
          <p:cNvSpPr>
            <a:spLocks noGrp="1"/>
          </p:cNvSpPr>
          <p:nvPr>
            <p:ph type="title"/>
          </p:nvPr>
        </p:nvSpPr>
        <p:spPr>
          <a:xfrm>
            <a:off x="468313" y="333375"/>
            <a:ext cx="5183187" cy="892175"/>
          </a:xfrm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可卡因</a:t>
            </a:r>
            <a:endParaRPr lang="zh-CN" altLang="en-US" b="1" dirty="0"/>
          </a:p>
        </p:txBody>
      </p:sp>
      <p:graphicFrame>
        <p:nvGraphicFramePr>
          <p:cNvPr id="28674" name="内容占位符 52226"/>
          <p:cNvGraphicFramePr>
            <a:graphicFrameLocks noGrp="1"/>
          </p:cNvGraphicFramePr>
          <p:nvPr>
            <p:ph idx="1"/>
          </p:nvPr>
        </p:nvGraphicFramePr>
        <p:xfrm>
          <a:off x="468313" y="2636838"/>
          <a:ext cx="6119812" cy="393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523490" imgH="1621790" progId="Photoshop.Image.8">
                  <p:embed/>
                </p:oleObj>
              </mc:Choice>
              <mc:Fallback>
                <p:oleObj name="" r:id="rId1" imgW="2523490" imgH="162179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8313" y="2636838"/>
                        <a:ext cx="6119812" cy="393223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5" name="图片 52227" descr="2004831743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963" y="836613"/>
            <a:ext cx="3024187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文本框 52228"/>
          <p:cNvSpPr txBox="1"/>
          <p:nvPr/>
        </p:nvSpPr>
        <p:spPr>
          <a:xfrm>
            <a:off x="395288" y="1196975"/>
            <a:ext cx="5256212" cy="1282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大剂量使用可使呼吸、心血管和呕吐中枢兴奋，严重者可发生惊厥，最后由兴奋转为抑制，出现呼吸抑制，心衰，甚至死亡。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0721" name="标题 542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FF0000"/>
                </a:solidFill>
              </a:rPr>
              <a:t>杜冷丁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0722" name="文本占位符 54274" descr="20048317332961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3850" y="1235075"/>
            <a:ext cx="8424863" cy="4786313"/>
          </a:xfrm>
        </p:spPr>
      </p:pic>
      <p:sp>
        <p:nvSpPr>
          <p:cNvPr id="30723" name="文本框 54275"/>
          <p:cNvSpPr txBox="1"/>
          <p:nvPr/>
        </p:nvSpPr>
        <p:spPr>
          <a:xfrm>
            <a:off x="684213" y="6092825"/>
            <a:ext cx="8459787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是一种成镇痛药，长期使用会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产生依赖性</a:t>
            </a: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，被列为严格管制的麻醉药品。 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2769" name="标题 563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anchor="ctr"/>
          <a:p>
            <a:r>
              <a:rPr lang="en-US" altLang="zh-CN"/>
              <a:t>K </a:t>
            </a:r>
            <a:r>
              <a:rPr lang="zh-CN" altLang="en-US" dirty="0"/>
              <a:t>粉</a:t>
            </a:r>
            <a:endParaRPr lang="zh-CN" altLang="en-US" dirty="0"/>
          </a:p>
        </p:txBody>
      </p:sp>
      <p:graphicFrame>
        <p:nvGraphicFramePr>
          <p:cNvPr id="32770" name="内容占位符 56322"/>
          <p:cNvGraphicFramePr>
            <a:graphicFrameLocks noGrp="1"/>
          </p:cNvGraphicFramePr>
          <p:nvPr>
            <p:ph idx="1"/>
          </p:nvPr>
        </p:nvGraphicFramePr>
        <p:xfrm>
          <a:off x="827088" y="1268413"/>
          <a:ext cx="748982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080000" imgH="3810000" progId="Photoshop.Image.8">
                  <p:embed/>
                </p:oleObj>
              </mc:Choice>
              <mc:Fallback>
                <p:oleObj name="" r:id="rId1" imgW="5080000" imgH="381000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1268413"/>
                        <a:ext cx="7489825" cy="381635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" name="文本框 56323"/>
          <p:cNvSpPr txBox="1"/>
          <p:nvPr/>
        </p:nvSpPr>
        <p:spPr>
          <a:xfrm>
            <a:off x="684213" y="5300663"/>
            <a:ext cx="8064500" cy="11636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  一般人只要足量接触二、三次即可上瘾，是一种很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危险的精神药物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K 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粉具有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很强的依赖性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，服用后会产生意识与感觉的分离状态，导致神经中毒反应、幻觉和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  <a:hlinkClick r:id="rId3"/>
              </a:rPr>
              <a:t>精神分裂症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状，同时对记忆和思维能力都造成严重损害。 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aphicFrame>
        <p:nvGraphicFramePr>
          <p:cNvPr id="58370" name="表格 58369"/>
          <p:cNvGraphicFramePr/>
          <p:nvPr/>
        </p:nvGraphicFramePr>
        <p:xfrm>
          <a:off x="539750" y="1268413"/>
          <a:ext cx="8064500" cy="5075238"/>
        </p:xfrm>
        <a:graphic>
          <a:graphicData uri="http://schemas.openxmlformats.org/drawingml/2006/table">
            <a:tbl>
              <a:tblPr/>
              <a:tblGrid>
                <a:gridCol w="1747838"/>
                <a:gridCol w="2047875"/>
                <a:gridCol w="2105025"/>
                <a:gridCol w="2163762"/>
              </a:tblGrid>
              <a:tr h="939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鸦片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吗啡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冰毒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大麻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海洛因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K</a:t>
                      </a: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粉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度冷丁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摇头丸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16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麦司卡林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美沙酮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安纳咖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麦角酸二乙基酰胺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(LSD) </a:t>
                      </a:r>
                      <a:endParaRPr lang="en-US" altLang="zh-CN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30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font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 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vert="eaVert"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苯环已哌啶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(PCP) </a:t>
                      </a:r>
                      <a:endParaRPr lang="en-US" altLang="zh-CN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可卡因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咖啡因</a:t>
                      </a:r>
                      <a:endParaRPr lang="zh-CN" altLang="en-US" sz="2400">
                        <a:solidFill>
                          <a:srgbClr val="FF0000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4" name="文本框 58396"/>
          <p:cNvSpPr txBox="1"/>
          <p:nvPr/>
        </p:nvSpPr>
        <p:spPr>
          <a:xfrm>
            <a:off x="2916238" y="404813"/>
            <a:ext cx="4081462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charset="-122"/>
              </a:rPr>
              <a:t>常见毒品总表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4845" name="文本框 2"/>
          <p:cNvSpPr txBox="1"/>
          <p:nvPr/>
        </p:nvSpPr>
        <p:spPr>
          <a:xfrm>
            <a:off x="611188" y="5273675"/>
            <a:ext cx="1609725" cy="8239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盐酸二氢埃托菲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5841" name="内容占位符 9218" descr="图片5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</p:spPr>
      </p:pic>
      <p:sp>
        <p:nvSpPr>
          <p:cNvPr id="35842" name="文本框 9219"/>
          <p:cNvSpPr txBox="1"/>
          <p:nvPr/>
        </p:nvSpPr>
        <p:spPr>
          <a:xfrm>
            <a:off x="250825" y="1052513"/>
            <a:ext cx="365283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1" name="文本框 9220"/>
          <p:cNvSpPr txBox="1"/>
          <p:nvPr/>
        </p:nvSpPr>
        <p:spPr>
          <a:xfrm>
            <a:off x="395288" y="1773238"/>
            <a:ext cx="30432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对身体的危害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539750" y="2492375"/>
            <a:ext cx="5818188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大脑病变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近年来的研究证实，毒品能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直接改变人脑中部分化学物质的结构，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破坏、扰乱人体正常的高级神经活动，有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的甚至毒害、损伤神经组织。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23" name="内容占位符 9222" descr="大脑病变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88125" y="1412875"/>
            <a:ext cx="2081213" cy="2663825"/>
          </a:xfrm>
        </p:spPr>
      </p:pic>
      <p:sp>
        <p:nvSpPr>
          <p:cNvPr id="35846" name="矩形 9223"/>
          <p:cNvSpPr/>
          <p:nvPr/>
        </p:nvSpPr>
        <p:spPr>
          <a:xfrm>
            <a:off x="0" y="23495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25" name="图片 9224" descr="心脏病变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663" y="4581525"/>
            <a:ext cx="2447925" cy="1884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6" name="矩形 9225"/>
          <p:cNvSpPr/>
          <p:nvPr/>
        </p:nvSpPr>
        <p:spPr>
          <a:xfrm>
            <a:off x="611188" y="4724400"/>
            <a:ext cx="585470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心脏病变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：毒品毒害人体重要的组织、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器官、对循环系统的毒害表现为血压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下降，心动过缓。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92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92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92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92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92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10243" name="内容占位符 10242" descr="瘦弱不堪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588125" y="1628775"/>
            <a:ext cx="2232025" cy="1550988"/>
          </a:xfrm>
        </p:spPr>
      </p:pic>
      <p:pic>
        <p:nvPicPr>
          <p:cNvPr id="10244" name="内容占位符 10243" descr="传染疾病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588125" y="4005263"/>
            <a:ext cx="2232025" cy="1506537"/>
          </a:xfrm>
        </p:spPr>
      </p:pic>
      <p:sp>
        <p:nvSpPr>
          <p:cNvPr id="10245" name="矩形 10244"/>
          <p:cNvSpPr/>
          <p:nvPr/>
        </p:nvSpPr>
        <p:spPr>
          <a:xfrm>
            <a:off x="250825" y="1557338"/>
            <a:ext cx="6161088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瘦弱不堪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：吸毒者胃肠道平滑肌和括约肌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张力提高，蠕动减弱，出现消化和吸收功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能障碍，食欲不振，甚至完全丧失营养摄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入严重不足。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179388" y="4437063"/>
            <a:ext cx="615950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传染疾病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：毒品破坏人体免疫机制，使吸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毒者极易感染各种疾病。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02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0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02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11267" name="内容占位符 11266" descr="自%20伤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84888" y="620713"/>
            <a:ext cx="2735262" cy="2033587"/>
          </a:xfrm>
        </p:spPr>
      </p:pic>
      <p:pic>
        <p:nvPicPr>
          <p:cNvPr id="11268" name="内容占位符 11267" descr="自%20杀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867400" y="3500438"/>
            <a:ext cx="3059113" cy="2998787"/>
          </a:xfrm>
        </p:spPr>
      </p:pic>
      <p:sp>
        <p:nvSpPr>
          <p:cNvPr id="37891" name="文本框 11268"/>
          <p:cNvSpPr txBox="1"/>
          <p:nvPr/>
        </p:nvSpPr>
        <p:spPr>
          <a:xfrm>
            <a:off x="323850" y="333375"/>
            <a:ext cx="36671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892" name="矩形 11269"/>
          <p:cNvSpPr/>
          <p:nvPr/>
        </p:nvSpPr>
        <p:spPr>
          <a:xfrm>
            <a:off x="539750" y="1104900"/>
            <a:ext cx="424815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自伤、自杀、自残</a:t>
            </a:r>
            <a:endParaRPr lang="zh-CN" altLang="en-US" sz="28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1" name="矩形 11270"/>
          <p:cNvSpPr/>
          <p:nvPr/>
        </p:nvSpPr>
        <p:spPr>
          <a:xfrm>
            <a:off x="468313" y="1773238"/>
            <a:ext cx="5426075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 吸毒者难以忍受毒瘾发作的巨大的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痛苦，往往采取自伤、自残甚至自杀的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方式摆脱毒瘾的发作。 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2" name="矩形 11271"/>
          <p:cNvSpPr/>
          <p:nvPr/>
        </p:nvSpPr>
        <p:spPr>
          <a:xfrm>
            <a:off x="6011863" y="2781300"/>
            <a:ext cx="2800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福州某男自伤左臂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3492500" y="3933825"/>
            <a:ext cx="2663825" cy="155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郑州陈某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毒瘾发作难忍，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用牙刷插入鼻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孔自杀。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4" name="矩形 11273"/>
          <p:cNvSpPr/>
          <p:nvPr/>
        </p:nvSpPr>
        <p:spPr>
          <a:xfrm>
            <a:off x="1187450" y="6165850"/>
            <a:ext cx="11049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 残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400" b="1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1275" name="内容占位符 11274" descr="自%20残2"/>
          <p:cNvPicPr>
            <a:picLocks noGrp="1"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684213" y="3141663"/>
            <a:ext cx="2028825" cy="29511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12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12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12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12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12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  <p:bldP spid="112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12291" name="内容占位符 12290" descr="中央戏剧学院毕业的电影演员朱洁1997年因吸毒过量死亡，年仅28岁。"/>
          <p:cNvPicPr>
            <a:picLocks noGrp="1"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5724525" y="2852738"/>
            <a:ext cx="2700338" cy="2227262"/>
          </a:xfrm>
        </p:spPr>
      </p:pic>
      <p:pic>
        <p:nvPicPr>
          <p:cNvPr id="12292" name="内容占位符 12291" descr="梁蓓丽，21岁，贵州人，一个聪慧、漂亮的女孩，染上毒瘾后，靠卖淫维持吸毒，因注射毒品过量死于南宁市街头。"/>
          <p:cNvPicPr>
            <a:picLocks noGrp="1"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539750" y="3068638"/>
            <a:ext cx="2036763" cy="2736850"/>
          </a:xfrm>
        </p:spPr>
      </p:pic>
      <p:sp>
        <p:nvSpPr>
          <p:cNvPr id="38915" name="矩形 12292"/>
          <p:cNvSpPr/>
          <p:nvPr/>
        </p:nvSpPr>
        <p:spPr>
          <a:xfrm>
            <a:off x="468313" y="981075"/>
            <a:ext cx="25654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加速死亡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16" name="矩形 12293"/>
          <p:cNvSpPr/>
          <p:nvPr/>
        </p:nvSpPr>
        <p:spPr>
          <a:xfrm>
            <a:off x="250825" y="260350"/>
            <a:ext cx="36671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5" name="矩形 12294"/>
          <p:cNvSpPr/>
          <p:nvPr/>
        </p:nvSpPr>
        <p:spPr>
          <a:xfrm>
            <a:off x="539750" y="1517650"/>
            <a:ext cx="8499475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       加速死亡：吸毒者为满足毒瘾易造成吸食（注射）过量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毒品导致呼吸中枢衰竭而死亡或毒品中混杂有毒、有害物质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出现过敏性休克及各种复杂的并发症，严重者导致死亡。　　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2296" name="矩形 12295"/>
          <p:cNvSpPr/>
          <p:nvPr/>
        </p:nvSpPr>
        <p:spPr>
          <a:xfrm>
            <a:off x="5651500" y="5300663"/>
            <a:ext cx="3125788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中央戏剧学院毕业的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电影演员朱洁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1997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年因吸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毒过量死亡，年仅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28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岁。 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2297" name="内容占位符 12296" descr="梁蓓丽死于南宁市街头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771775" y="3068638"/>
            <a:ext cx="1905000" cy="1409700"/>
          </a:xfrm>
        </p:spPr>
      </p:pic>
      <p:grpSp>
        <p:nvGrpSpPr>
          <p:cNvPr id="12298" name="组合 12297"/>
          <p:cNvGrpSpPr/>
          <p:nvPr/>
        </p:nvGrpSpPr>
        <p:grpSpPr>
          <a:xfrm>
            <a:off x="2627313" y="4797425"/>
            <a:ext cx="2254250" cy="1655763"/>
            <a:chOff x="0" y="0"/>
            <a:chExt cx="1420" cy="1043"/>
          </a:xfrm>
        </p:grpSpPr>
        <p:sp>
          <p:nvSpPr>
            <p:cNvPr id="38921" name="矩形 12298"/>
            <p:cNvSpPr/>
            <p:nvPr/>
          </p:nvSpPr>
          <p:spPr>
            <a:xfrm>
              <a:off x="0" y="677"/>
              <a:ext cx="1396" cy="3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zh-CN" altLang="en-US" sz="1600">
                  <a:latin typeface="Arial" panose="020B0604020202020204" pitchFamily="34" charset="0"/>
                  <a:ea typeface="黑体" panose="02010609060101010101" pitchFamily="2" charset="-122"/>
                </a:rPr>
                <a:t>射</a:t>
              </a:r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毒品过量死于南</a:t>
              </a:r>
              <a:r>
                <a:rPr lang="zh-CN" altLang="en-US" sz="1600">
                  <a:latin typeface="Arial" panose="020B0604020202020204" pitchFamily="34" charset="0"/>
                  <a:ea typeface="黑体" panose="02010609060101010101" pitchFamily="2" charset="-122"/>
                </a:rPr>
                <a:t>宁市</a:t>
              </a:r>
              <a:endParaRPr lang="zh-CN" altLang="en-US" sz="1600">
                <a:latin typeface="Arial" panose="020B0604020202020204" pitchFamily="34" charset="0"/>
                <a:ea typeface="黑体" panose="02010609060101010101" pitchFamily="2" charset="-122"/>
              </a:endParaRPr>
            </a:p>
            <a:p>
              <a:r>
                <a:rPr lang="zh-CN" altLang="en-US" sz="1600">
                  <a:latin typeface="Arial" panose="020B0604020202020204" pitchFamily="34" charset="0"/>
                  <a:ea typeface="黑体" panose="02010609060101010101" pitchFamily="2" charset="-122"/>
                </a:rPr>
                <a:t>街头。</a:t>
              </a:r>
              <a:r>
                <a:rPr lang="zh-CN" altLang="en-US" sz="160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8922" name="矩形 12299"/>
            <p:cNvSpPr/>
            <p:nvPr/>
          </p:nvSpPr>
          <p:spPr>
            <a:xfrm>
              <a:off x="0" y="0"/>
              <a:ext cx="1420" cy="6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b="1">
                  <a:latin typeface="Arial" panose="020B0604020202020204" pitchFamily="34" charset="0"/>
                  <a:ea typeface="宋体" panose="02010600030101010101" pitchFamily="2" charset="-122"/>
                </a:rPr>
                <a:t>       </a:t>
              </a:r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梁蓓丽，</a:t>
              </a:r>
              <a:r>
                <a:rPr lang="en-US" altLang="zh-CN" sz="1600">
                  <a:latin typeface="黑体" panose="02010609060101010101" pitchFamily="2" charset="-122"/>
                  <a:ea typeface="黑体" panose="02010609060101010101" pitchFamily="2" charset="-122"/>
                </a:rPr>
                <a:t>21</a:t>
              </a:r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岁，贵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州人，一个聪慧、漂亮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的女孩，染上毒瘾后，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靠卖淫维持吸毒，因注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22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22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22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22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22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229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955"/>
            <a:ext cx="1024255" cy="440055"/>
          </a:xfrm>
        </p:spPr>
        <p:txBody>
          <a:bodyPr/>
          <a:p>
            <a:pPr algn="l"/>
            <a:r>
              <a:rPr lang="zh-CN" altLang="en-US" sz="2400"/>
              <a:t>材料</a:t>
            </a:r>
            <a:r>
              <a:rPr lang="en-US" altLang="zh-CN" sz="2400"/>
              <a:t>1</a:t>
            </a:r>
            <a:r>
              <a:rPr lang="zh-CN" altLang="en-US" sz="2400"/>
              <a:t>：</a:t>
            </a:r>
            <a:endParaRPr lang="zh-CN" altLang="en-US" sz="240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8480" y="715010"/>
            <a:ext cx="8349615" cy="2728595"/>
          </a:xfrm>
        </p:spPr>
        <p:txBody>
          <a:bodyPr/>
          <a:p>
            <a:r>
              <a:rPr lang="zh-CN" altLang="en-US" sz="1800"/>
              <a:t>张某，19岁，身高1.80 m，初中毕业后在家乡从事农业劳动。吸毒前该人体健如牛，100 kg的粮食扛起来就走，乡亲们都叫他“铁牛”。铁牛不仅自家的农田收拾得好，而且经常帮助孤寡老人干活，深受村民的喜爱。一天，一位多年不见的同学来找他。久别相逢，铁牛高兴地吸了同学的3支“进口香烟”。此后他日夜思念这“进口香烟”，这同学也一次次地把香烟送来。后来同学告诉他，你吸的是海洛因，此时的铁牛已到了“不顾一切”的地步，开始购买和吸食毒品。两年后，铁牛终因吸毒而被捕。当公安人员出现在他面前时，他卷曲着骨瘦如柴的身体，感慨道：“毒这东西，谁沾上谁就脱不了身。”</a:t>
            </a:r>
            <a:endParaRPr lang="zh-CN" altLang="en-US" sz="1800"/>
          </a:p>
          <a:p>
            <a:r>
              <a:rPr lang="zh-CN" altLang="en-US" sz="1800"/>
              <a:t>——摘自《唐山劳动日报》</a:t>
            </a:r>
            <a:endParaRPr lang="zh-CN" altLang="en-US" sz="180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835" y="3701415"/>
            <a:ext cx="8148955" cy="2266315"/>
          </a:xfrm>
        </p:spPr>
        <p:txBody>
          <a:bodyPr/>
          <a:p>
            <a:r>
              <a:rPr lang="zh-CN" altLang="en-US" sz="2000"/>
              <a:t>分析讨论：</a:t>
            </a:r>
            <a:endParaRPr lang="zh-CN" altLang="en-US" sz="2000"/>
          </a:p>
          <a:p>
            <a:r>
              <a:rPr lang="zh-CN" altLang="en-US" sz="2000"/>
              <a:t>①张某是怎样染上毒瘾的呢？</a:t>
            </a:r>
            <a:endParaRPr lang="zh-CN" altLang="en-US" sz="2000"/>
          </a:p>
          <a:p>
            <a:r>
              <a:rPr lang="zh-CN" altLang="en-US" sz="2000"/>
              <a:t>②后来，他明知吸的是毒品，为什么还“不顾一切”地购买和吸食？</a:t>
            </a:r>
            <a:endParaRPr lang="zh-CN" altLang="en-US" sz="2000"/>
          </a:p>
          <a:p>
            <a:r>
              <a:rPr lang="zh-CN" altLang="en-US" sz="2000"/>
              <a:t>③在短短的两年中，他的身体为什么从“体健如牛”到“骨瘦如柴”？</a:t>
            </a:r>
            <a:endParaRPr lang="zh-CN" altLang="en-US" sz="2000"/>
          </a:p>
          <a:p>
            <a:r>
              <a:rPr lang="zh-CN" altLang="en-US" sz="2000"/>
              <a:t>④“只吸烟不吸毒，不会有什么危害。”这句话对吗？</a:t>
            </a:r>
            <a:endParaRPr lang="zh-CN" altLang="en-US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314" name="矩形 13313"/>
          <p:cNvSpPr/>
          <p:nvPr/>
        </p:nvSpPr>
        <p:spPr>
          <a:xfrm>
            <a:off x="395288" y="2276475"/>
            <a:ext cx="5416550" cy="3378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倾家荡产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：吸毒的费用是个“无底洞”，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普遍的工资收入根本不能满足吸毒的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需要。即使有一定的经济基础也只能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维持一时。因为毒瘾永远不可能得到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满足，结果只能是吸得一贫如洗、倾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家荡产。很多吸毒者为满足毒瘾不惜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遗弃老人、出卖子女，甚至胁迫妻女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卖淫以获取毒资，直至妻离子散、家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破人亡。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9938" name="内容占位符 13315" descr="图片5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</p:spPr>
      </p:pic>
      <p:sp>
        <p:nvSpPr>
          <p:cNvPr id="39939" name="矩形 13316"/>
          <p:cNvSpPr/>
          <p:nvPr/>
        </p:nvSpPr>
        <p:spPr>
          <a:xfrm>
            <a:off x="1331913" y="24923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矩形 13317"/>
          <p:cNvSpPr/>
          <p:nvPr/>
        </p:nvSpPr>
        <p:spPr>
          <a:xfrm>
            <a:off x="323850" y="908050"/>
            <a:ext cx="34607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二、吸毒毁灭家庭</a:t>
            </a:r>
            <a:endParaRPr lang="zh-CN" altLang="en-US" sz="3200" b="1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3319" name="矩形 13318"/>
          <p:cNvSpPr/>
          <p:nvPr/>
        </p:nvSpPr>
        <p:spPr>
          <a:xfrm>
            <a:off x="1692275" y="1628775"/>
            <a:ext cx="57388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倾家荡产、妻离子散、家破人亡　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20" name="矩形 13319"/>
          <p:cNvSpPr/>
          <p:nvPr/>
        </p:nvSpPr>
        <p:spPr>
          <a:xfrm>
            <a:off x="900113" y="5876925"/>
            <a:ext cx="77851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000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西宁市吸毒人员马某某夫妇二人因吸毒先后死亡，家中财产全被</a:t>
            </a:r>
            <a:endParaRPr lang="zh-CN" altLang="en-US" sz="2000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000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吸光，留下两个不满十岁的小孩和年迈的母亲，生活苦不堪言。</a:t>
            </a:r>
            <a:r>
              <a:rPr lang="zh-CN" altLang="en-US" sz="200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000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21" name="内容占位符 13320" descr="倾家荡产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40425" y="2860675"/>
            <a:ext cx="2735263" cy="25130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33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33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9" grpId="0"/>
      <p:bldP spid="133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005" y="1380490"/>
            <a:ext cx="4121785" cy="23564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395" y="3536315"/>
            <a:ext cx="3990340" cy="25603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4990" y="510540"/>
            <a:ext cx="3542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/>
              <a:t>大家认识他吗？</a:t>
            </a:r>
            <a:endParaRPr lang="zh-CN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5010785" y="2217420"/>
            <a:ext cx="3542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/>
              <a:t>他当时在广州干了什么？</a:t>
            </a:r>
            <a:endParaRPr lang="zh-CN" altLang="zh-C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5362" name="矩形 15361"/>
          <p:cNvSpPr/>
          <p:nvPr/>
        </p:nvSpPr>
        <p:spPr>
          <a:xfrm>
            <a:off x="395288" y="1268413"/>
            <a:ext cx="8324850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 吸毒对后代贻害无穷。或是母婴垂直传播成为爱滋病受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害者，或是一出生就染上了毒瘾成为小小的“瘾君子”，有的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成为了吸毒父母亲毒瘾发作时发泄的对象。“瘾君子们！你们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的后代无辜啊！” 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0962" name="内容占位符 15363" descr="图片5"/>
          <p:cNvPicPr>
            <a:picLocks noGrp="1"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3419475" y="106363"/>
            <a:ext cx="1871663" cy="585787"/>
          </a:xfrm>
        </p:spPr>
      </p:pic>
      <p:pic>
        <p:nvPicPr>
          <p:cNvPr id="15365" name="内容占位符 15364" descr="南宁市一名妇女怀孕期间吸食毒品，胎儿在母体中深受其害，一出世就呈现窒息、痉挛状态，此后，母亲哺乳前必须吸食毒品，婴儿才肯进食，否则哭闹不止，严重危及生命。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156325" y="2492375"/>
            <a:ext cx="2232025" cy="1495425"/>
          </a:xfrm>
        </p:spPr>
      </p:pic>
      <p:pic>
        <p:nvPicPr>
          <p:cNvPr id="15366" name="内容占位符 15365" descr="广东某女生下“海洛因婴儿”。"/>
          <p:cNvPicPr>
            <a:picLocks noGrp="1"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755650" y="4076700"/>
            <a:ext cx="2808288" cy="1951038"/>
          </a:xfrm>
        </p:spPr>
      </p:pic>
      <p:sp>
        <p:nvSpPr>
          <p:cNvPr id="40965" name="矩形 15366"/>
          <p:cNvSpPr/>
          <p:nvPr/>
        </p:nvSpPr>
        <p:spPr>
          <a:xfrm>
            <a:off x="0" y="620713"/>
            <a:ext cx="40608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三、</a:t>
            </a:r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吸毒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贻害后代　 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8" name="矩形 15367"/>
          <p:cNvSpPr/>
          <p:nvPr/>
        </p:nvSpPr>
        <p:spPr>
          <a:xfrm>
            <a:off x="468313" y="2852738"/>
            <a:ext cx="5521325" cy="11906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南宁市一名妇女怀孕期间吸食毒品，胎儿在母体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中深受其害，一出世就呈现窒息、痉挛状态，此后，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母亲哺乳前必须吸食毒品，婴儿才肯进食，否则哭闹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不止，严重危及生命。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9" name="矩形 15368"/>
          <p:cNvSpPr/>
          <p:nvPr/>
        </p:nvSpPr>
        <p:spPr>
          <a:xfrm>
            <a:off x="612775" y="6165850"/>
            <a:ext cx="32385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广东某女生下“</a:t>
            </a:r>
            <a:r>
              <a:rPr lang="zh-CN" altLang="en-US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海洛因婴儿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矩形 15369"/>
          <p:cNvSpPr/>
          <p:nvPr/>
        </p:nvSpPr>
        <p:spPr>
          <a:xfrm>
            <a:off x="6659563" y="4437063"/>
            <a:ext cx="1922462" cy="14652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宁夏一对夫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妻吸毒败家，将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岁的孩子托付给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一名男子，孩子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惨遭毒打。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71" name="内容占位符 15370" descr="宁夏一对夫妻吸毒败家，将5岁孩子托付给一名男子，孩子惨遭毒打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3851275" y="4076700"/>
            <a:ext cx="2736850" cy="1944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53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53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53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8" grpId="0"/>
      <p:bldP spid="15369" grpId="0"/>
      <p:bldP spid="153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955"/>
            <a:ext cx="869950" cy="402590"/>
          </a:xfrm>
        </p:spPr>
        <p:txBody>
          <a:bodyPr/>
          <a:p>
            <a:pPr algn="l"/>
            <a:r>
              <a:rPr lang="zh-CN" altLang="en-US" sz="2000">
                <a:sym typeface="+mn-ea"/>
              </a:rPr>
              <a:t>材料</a:t>
            </a:r>
            <a:r>
              <a:rPr lang="en-US" sz="2000">
                <a:sym typeface="+mn-ea"/>
              </a:rPr>
              <a:t>2</a:t>
            </a:r>
            <a:endParaRPr lang="en-US" sz="200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830580"/>
            <a:ext cx="8122920" cy="2263140"/>
          </a:xfrm>
        </p:spPr>
        <p:txBody>
          <a:bodyPr/>
          <a:p>
            <a:r>
              <a:rPr lang="zh-CN" altLang="en-US" sz="2000"/>
              <a:t>李某，24岁，聪颖贤惠，婚后曾与丈夫一起经营一小商店。由于两人不辞辛苦，生意很红火。几年后就成了拥有几家公司、百万家产的爆发户。他们住别墅，坐小车，出入豪华酒店，交往了许多社会社上的“富商”。在交往中，发现有的富商吸食毒品，摆出高人一等、不可一世的样子。丈夫心里不是滋味，要和他们比一比，到底谁富！他开始吸毒。已有身孕的妻子在丈夫的带动下，也吸起毒来。</a:t>
            </a:r>
            <a:endParaRPr lang="zh-CN" altLang="en-US" sz="2000"/>
          </a:p>
          <a:p>
            <a:r>
              <a:rPr lang="zh-CN" altLang="en-US" sz="2000"/>
              <a:t>——摘自《楚天都市报》</a:t>
            </a:r>
            <a:endParaRPr lang="zh-CN" altLang="en-US" sz="2000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4909185" cy="1498600"/>
          </a:xfrm>
        </p:spPr>
        <p:txBody>
          <a:bodyPr/>
          <a:p>
            <a:r>
              <a:rPr lang="zh-CN" altLang="en-US" sz="2000"/>
              <a:t>分析讨论：</a:t>
            </a:r>
            <a:endParaRPr lang="zh-CN" altLang="en-US" sz="2000"/>
          </a:p>
          <a:p>
            <a:r>
              <a:rPr lang="zh-CN" altLang="en-US" sz="2000"/>
              <a:t>①李某夫妇沾染毒瘾的原因。</a:t>
            </a:r>
            <a:endParaRPr lang="zh-CN" altLang="en-US" sz="2000"/>
          </a:p>
          <a:p>
            <a:r>
              <a:rPr lang="zh-CN" altLang="en-US" sz="2000"/>
              <a:t>②1年后，他们的家庭会是什么样子呢？</a:t>
            </a:r>
            <a:endParaRPr lang="zh-CN" altLang="en-US" sz="2000"/>
          </a:p>
          <a:p>
            <a:r>
              <a:rPr lang="zh-CN" altLang="en-US" sz="2000"/>
              <a:t>③他们未来的孩子会受什么影响？</a:t>
            </a:r>
            <a:endParaRPr lang="zh-CN" altLang="en-US"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4033" name="矩形 23554"/>
          <p:cNvSpPr/>
          <p:nvPr/>
        </p:nvSpPr>
        <p:spPr>
          <a:xfrm>
            <a:off x="1692275" y="188913"/>
            <a:ext cx="528637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导致吸毒的原因主要有哪些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6" name="矩形 23555"/>
          <p:cNvSpPr/>
          <p:nvPr/>
        </p:nvSpPr>
        <p:spPr>
          <a:xfrm>
            <a:off x="161925" y="1759585"/>
            <a:ext cx="913257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0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好奇心驱使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：调查报告中占第一位的原因就是“体会感觉”、“抽着玩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玩”、“试一试”、“尝新鲜”。这种“试一试”的念头往往就是走吸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毒不归路的开端。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7" name="矩形 23556"/>
          <p:cNvSpPr/>
          <p:nvPr/>
        </p:nvSpPr>
        <p:spPr>
          <a:xfrm>
            <a:off x="684213" y="1243013"/>
            <a:ext cx="5295900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>
                <a:latin typeface="Arial" panose="020B0604020202020204" pitchFamily="34" charset="0"/>
                <a:ea typeface="黑体" panose="02010609060101010101" pitchFamily="2" charset="-122"/>
              </a:rPr>
              <a:t>根据调查，导致吸毒的原因主要有以下几种：</a:t>
            </a:r>
            <a:endParaRPr lang="zh-CN" altLang="en-US" sz="20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3558" name="矩形 23557"/>
          <p:cNvSpPr/>
          <p:nvPr/>
        </p:nvSpPr>
        <p:spPr>
          <a:xfrm>
            <a:off x="395288" y="2924175"/>
            <a:ext cx="862330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0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寻找刺激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：吸毒时髦、气派、富有，特别是一些先富起来的个体老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板，认为该享受的全体验过了，抽一口，不枉来一世。可这一抽上，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富有很快变成贫穷，百万富翁沦为乞丐多不胜数。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9" name="矩形 23558"/>
          <p:cNvSpPr/>
          <p:nvPr/>
        </p:nvSpPr>
        <p:spPr>
          <a:xfrm>
            <a:off x="323850" y="4076700"/>
            <a:ext cx="84264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0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逆反心理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：有人为吸毒者作戒毒榜样，导致吸毒后戒不了；有的被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 激将而吸毒，特别是个性极强的人往往被自信心所蒙蔽。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0" name="矩形 23559"/>
          <p:cNvSpPr/>
          <p:nvPr/>
        </p:nvSpPr>
        <p:spPr>
          <a:xfrm>
            <a:off x="396875" y="4943475"/>
            <a:ext cx="8367713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0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被欺骗、引诱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：不少吸毒者是在毫不知情的情况下被欺骗吸毒，几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次后找到了欣快感而无法自拔。不少毒贩为扩大毒网，经常利用青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   年学生的无知多方引诱。 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35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35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35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  <p:bldP spid="235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4579" name="矩形 24578"/>
          <p:cNvSpPr/>
          <p:nvPr/>
        </p:nvSpPr>
        <p:spPr>
          <a:xfrm>
            <a:off x="468313" y="908050"/>
            <a:ext cx="72326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）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环境影响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：多见于家庭亲友，所谓近墨者黑。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0" name="矩形 24579"/>
          <p:cNvSpPr/>
          <p:nvPr/>
        </p:nvSpPr>
        <p:spPr>
          <a:xfrm>
            <a:off x="468313" y="1700213"/>
            <a:ext cx="8150225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zh-CN" altLang="en-US" sz="2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负面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生活事件影响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：对于感情脆弱、意志薄弱的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人更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容易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发生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。夫妻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感情不和、失恋、父母离异、事业受挫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、经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营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破产、失业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待业等引起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的苦闷、情绪低落，以毒麻醉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，解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脱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苦恼。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1" name="矩形 24580"/>
          <p:cNvSpPr/>
          <p:nvPr/>
        </p:nvSpPr>
        <p:spPr>
          <a:xfrm>
            <a:off x="395288" y="3860800"/>
            <a:ext cx="7843837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医源性成瘾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：由于国家对于麻醉品控制较多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，现在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医源性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阿片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类药物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成瘾已不多见。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45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48129" name="组合 60417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8130" name="图片 60418" descr="练一练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"/>
              <a:ext cx="5760" cy="43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31" name="矩形 60419"/>
            <p:cNvSpPr/>
            <p:nvPr/>
          </p:nvSpPr>
          <p:spPr>
            <a:xfrm>
              <a:off x="4560" y="0"/>
              <a:ext cx="1200" cy="336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0421" name="组合 60420"/>
          <p:cNvGrpSpPr/>
          <p:nvPr/>
        </p:nvGrpSpPr>
        <p:grpSpPr>
          <a:xfrm>
            <a:off x="1905000" y="1066800"/>
            <a:ext cx="6565900" cy="4429125"/>
            <a:chOff x="1152" y="576"/>
            <a:chExt cx="4136" cy="2790"/>
          </a:xfrm>
        </p:grpSpPr>
        <p:sp>
          <p:nvSpPr>
            <p:cNvPr id="48133" name="文本框 60421"/>
            <p:cNvSpPr txBox="1"/>
            <p:nvPr/>
          </p:nvSpPr>
          <p:spPr>
            <a:xfrm>
              <a:off x="1152" y="576"/>
              <a:ext cx="296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36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华文新魏" panose="02010800040101010101" pitchFamily="2" charset="-122"/>
                </a:rPr>
                <a:t>小学生拒绝毒品的方法</a:t>
              </a:r>
              <a:endPara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华文新魏" panose="02010800040101010101" pitchFamily="2" charset="-122"/>
              </a:endParaRPr>
            </a:p>
          </p:txBody>
        </p:sp>
        <p:sp>
          <p:nvSpPr>
            <p:cNvPr id="48134" name="文本框 60422"/>
            <p:cNvSpPr txBox="1"/>
            <p:nvPr/>
          </p:nvSpPr>
          <p:spPr>
            <a:xfrm>
              <a:off x="1200" y="1008"/>
              <a:ext cx="4088" cy="23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一、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在毒品面前不能存在一丝一毫的好奇心。</a:t>
              </a: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endPara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二、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树立积极进取的人生观。</a:t>
              </a:r>
              <a:b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</a:b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三、注意交友及社会场合的选择</a:t>
              </a:r>
              <a:b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</a:b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四、增强心理承受能力，战胜学习中的困难。 </a:t>
              </a: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五、除了提高自身的防毒能力外，还应为全社</a:t>
              </a: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会禁毒工作作贡献。 </a:t>
              </a:r>
              <a:endPara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blind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9153" name="标题 29697"/>
          <p:cNvSpPr>
            <a:spLocks noGrp="1"/>
          </p:cNvSpPr>
          <p:nvPr>
            <p:ph type="title"/>
          </p:nvPr>
        </p:nvSpPr>
        <p:spPr>
          <a:xfrm>
            <a:off x="457200" y="-98425"/>
            <a:ext cx="8229600" cy="1141413"/>
          </a:xfrm>
        </p:spPr>
        <p:txBody>
          <a:bodyPr anchor="ctr"/>
          <a:p>
            <a:r>
              <a:rPr lang="zh-CN" altLang="en-US" sz="3200" b="1">
                <a:solidFill>
                  <a:schemeClr val="tx1"/>
                </a:solidFill>
                <a:ea typeface="黑体" panose="02010609060101010101" pitchFamily="2" charset="-122"/>
              </a:rPr>
              <a:t>涉毒犯罪数字标准</a:t>
            </a:r>
            <a:endParaRPr lang="zh-CN" altLang="en-US" sz="3200" b="1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29699" name="矩形 29698"/>
          <p:cNvSpPr/>
          <p:nvPr/>
        </p:nvSpPr>
        <p:spPr>
          <a:xfrm>
            <a:off x="107950" y="981075"/>
            <a:ext cx="874395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走私、贩卖、运输、制造毒品，无论数量多少，都应当追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究刑事责任，予以刑事处罚。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                             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———《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刑法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347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条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0" name="矩形 29699"/>
          <p:cNvSpPr/>
          <p:nvPr/>
        </p:nvSpPr>
        <p:spPr>
          <a:xfrm>
            <a:off x="2940050" y="2179638"/>
            <a:ext cx="32162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罪名、数量及量刑：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9701" name="矩形 29700"/>
          <p:cNvSpPr/>
          <p:nvPr/>
        </p:nvSpPr>
        <p:spPr>
          <a:xfrm>
            <a:off x="490538" y="2871788"/>
            <a:ext cx="82423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、走私贩卖运输制造毒品；鸦片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年有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期徒刑，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无期徒刑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或者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死刑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2" name="矩形 29701"/>
          <p:cNvSpPr/>
          <p:nvPr/>
        </p:nvSpPr>
        <p:spPr>
          <a:xfrm>
            <a:off x="474663" y="3806825"/>
            <a:ext cx="837088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、走私贩卖运输制造毒品；鸦片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克以上不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年以上有期徒刑。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3" name="矩形 29702"/>
          <p:cNvSpPr/>
          <p:nvPr/>
        </p:nvSpPr>
        <p:spPr>
          <a:xfrm>
            <a:off x="490538" y="4743450"/>
            <a:ext cx="83693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、非法持有毒品；鸦片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克以上海洛因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年以上有期徒刑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或者</a:t>
            </a:r>
            <a:r>
              <a:rPr lang="zh-CN" altLang="en-US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无期徒刑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4" name="矩形 29703"/>
          <p:cNvSpPr/>
          <p:nvPr/>
        </p:nvSpPr>
        <p:spPr>
          <a:xfrm>
            <a:off x="490538" y="5680075"/>
            <a:ext cx="83724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、非法持有毒品；鸦片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克；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   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年以下有期徒刑。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96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97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97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297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  <p:bldP spid="29701" grpId="0"/>
      <p:bldP spid="29702" grpId="0"/>
      <p:bldP spid="29703" grpId="0"/>
      <p:bldP spid="2970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0178" name="矩形 7"/>
          <p:cNvSpPr/>
          <p:nvPr/>
        </p:nvSpPr>
        <p:spPr>
          <a:xfrm>
            <a:off x="6350" y="6319838"/>
            <a:ext cx="9131300" cy="554037"/>
          </a:xfrm>
          <a:prstGeom prst="rect">
            <a:avLst/>
          </a:prstGeom>
          <a:solidFill>
            <a:srgbClr val="7D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79" name="Text Box 14"/>
          <p:cNvSpPr txBox="1"/>
          <p:nvPr/>
        </p:nvSpPr>
        <p:spPr>
          <a:xfrm rot="-10800000" flipV="1">
            <a:off x="6350" y="6319838"/>
            <a:ext cx="9131300" cy="519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  谢  您  的  参  与  ！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6385" name="标题 37889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 anchor="ctr"/>
          <a:p>
            <a:r>
              <a:rPr lang="zh-CN" altLang="en-US" sz="5400" b="1" dirty="0">
                <a:solidFill>
                  <a:srgbClr val="FF0000"/>
                </a:solidFill>
              </a:rPr>
              <a:t>毒品知识知多少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37891" name="内容占位符 37890"/>
          <p:cNvSpPr>
            <a:spLocks noGrp="1"/>
          </p:cNvSpPr>
          <p:nvPr>
            <p:ph idx="1"/>
          </p:nvPr>
        </p:nvSpPr>
        <p:spPr>
          <a:xfrm>
            <a:off x="107950" y="1412875"/>
            <a:ext cx="8785225" cy="4997450"/>
          </a:xfrm>
        </p:spPr>
        <p:txBody>
          <a:bodyPr anchor="t"/>
          <a:p>
            <a:pPr>
              <a:lnSpc>
                <a:spcPct val="130000"/>
              </a:lnSpc>
            </a:pPr>
            <a:r>
              <a:rPr lang="zh-CN" altLang="en-US" sz="4000" b="1" dirty="0"/>
              <a:t>什么是毒品？</a:t>
            </a:r>
            <a:endParaRPr lang="zh-CN" altLang="en-US" sz="4000" b="1" dirty="0"/>
          </a:p>
          <a:p>
            <a:pPr>
              <a:lnSpc>
                <a:spcPct val="130000"/>
              </a:lnSpc>
            </a:pPr>
            <a:r>
              <a:rPr lang="zh-CN" altLang="en-US" sz="4000" b="1" dirty="0"/>
              <a:t>根据</a:t>
            </a:r>
            <a:r>
              <a:rPr lang="en-US" altLang="zh-CN" sz="4000" b="1"/>
              <a:t>《</a:t>
            </a:r>
            <a:r>
              <a:rPr lang="zh-CN" altLang="en-US" sz="4000" b="1" dirty="0"/>
              <a:t>中华人民共和国刑法</a:t>
            </a:r>
            <a:r>
              <a:rPr lang="en-US" altLang="zh-CN" sz="4000" b="1"/>
              <a:t>》</a:t>
            </a:r>
            <a:r>
              <a:rPr lang="zh-CN" altLang="en-US" sz="4000" b="1" dirty="0"/>
              <a:t>第</a:t>
            </a:r>
            <a:r>
              <a:rPr lang="en-US" altLang="zh-CN" sz="4000" b="1"/>
              <a:t>375</a:t>
            </a:r>
            <a:r>
              <a:rPr lang="zh-CN" altLang="en-US" sz="4000" b="1" dirty="0"/>
              <a:t>条规定：毒品是指</a:t>
            </a:r>
            <a:r>
              <a:rPr lang="zh-CN" altLang="en-US" sz="4000" b="1" dirty="0">
                <a:solidFill>
                  <a:srgbClr val="FF0000"/>
                </a:solidFill>
              </a:rPr>
              <a:t>鸦片、海洛因、冰毒、吗啡、大麻、可卡因</a:t>
            </a:r>
            <a:r>
              <a:rPr lang="zh-CN" altLang="en-US" sz="4000" b="1" dirty="0"/>
              <a:t>及国家规定管制的其他能够使人</a:t>
            </a:r>
            <a:r>
              <a:rPr lang="zh-CN" altLang="en-US" sz="4000" b="1" dirty="0">
                <a:solidFill>
                  <a:srgbClr val="FF0000"/>
                </a:solidFill>
              </a:rPr>
              <a:t>形成瘾癖</a:t>
            </a:r>
            <a:r>
              <a:rPr lang="zh-CN" altLang="en-US" sz="4000" b="1" dirty="0"/>
              <a:t>的麻醉药品和精神药品。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7409" name="标题 3891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FF0000"/>
                </a:solidFill>
              </a:rPr>
              <a:t>罂粟和鸦片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7410" name="文本占位符 38914" descr="20048317192779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11188" y="1557338"/>
            <a:ext cx="3617912" cy="4824412"/>
          </a:xfrm>
        </p:spPr>
      </p:pic>
      <p:pic>
        <p:nvPicPr>
          <p:cNvPr id="17411" name="图片 38915" descr="20048317253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1989138"/>
            <a:ext cx="4103687" cy="2754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文本框 38916"/>
          <p:cNvSpPr txBox="1"/>
          <p:nvPr/>
        </p:nvSpPr>
        <p:spPr>
          <a:xfrm>
            <a:off x="4500563" y="5013325"/>
            <a:ext cx="4176712" cy="155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可使人先天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免疫力丧失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，极易患染各种疾病。吸食鸦片成成瘾，过量吸食鸦片可引起急性中毒而死亡。 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9457" name="标题 419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海洛因</a:t>
            </a:r>
            <a:r>
              <a:rPr lang="zh-CN" altLang="en-US" sz="3200" dirty="0">
                <a:solidFill>
                  <a:srgbClr val="FF0000"/>
                </a:solidFill>
              </a:rPr>
              <a:t>（毒品之王）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zh-CN" altLang="en-US" b="1" dirty="0">
                <a:solidFill>
                  <a:srgbClr val="FF0000"/>
                </a:solidFill>
              </a:rPr>
              <a:t>，俗称“白粉 ”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9458" name="文本占位符 41986" descr="22004091321202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00113" y="1412875"/>
            <a:ext cx="7416800" cy="4392613"/>
          </a:xfrm>
        </p:spPr>
      </p:pic>
      <p:sp>
        <p:nvSpPr>
          <p:cNvPr id="19459" name="文本框 41987"/>
          <p:cNvSpPr txBox="1"/>
          <p:nvPr/>
        </p:nvSpPr>
        <p:spPr>
          <a:xfrm>
            <a:off x="179388" y="5734050"/>
            <a:ext cx="8785225" cy="885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吸食海洛因二次后，大多数情况下都会使人上瘾，理和心理上的依赖，会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产生梦幻</a:t>
            </a: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现象，长期使用会破坏人的免疫功能，传播艾滋病等疾病，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1505" name="标题 44033"/>
          <p:cNvSpPr>
            <a:spLocks noGrp="1"/>
          </p:cNvSpPr>
          <p:nvPr>
            <p:ph type="title"/>
          </p:nvPr>
        </p:nvSpPr>
        <p:spPr>
          <a:xfrm>
            <a:off x="1042988" y="765175"/>
            <a:ext cx="2301875" cy="1036638"/>
          </a:xfrm>
        </p:spPr>
        <p:txBody>
          <a:bodyPr anchor="ctr"/>
          <a:p>
            <a:r>
              <a:rPr lang="zh-CN" altLang="en-US" dirty="0">
                <a:solidFill>
                  <a:srgbClr val="FF0000"/>
                </a:solidFill>
              </a:rPr>
              <a:t>冰  毒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  <p:pic>
        <p:nvPicPr>
          <p:cNvPr id="21506" name="文本占位符 44034" descr="2004831813881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32238" y="476250"/>
            <a:ext cx="4824412" cy="4641850"/>
          </a:xfrm>
        </p:spPr>
      </p:pic>
      <p:pic>
        <p:nvPicPr>
          <p:cNvPr id="21507" name="图片 44035" descr="20048318133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9138"/>
            <a:ext cx="4356100" cy="3201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文本框 44036"/>
          <p:cNvSpPr txBox="1"/>
          <p:nvPr/>
        </p:nvSpPr>
        <p:spPr>
          <a:xfrm>
            <a:off x="468313" y="5373688"/>
            <a:ext cx="7848600" cy="1152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5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吸食后会产生强烈的生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理兴奋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，能大量消耗人的体力和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降低免疫功能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，严重损害心脏、大脑组织甚至导致死亡。 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3553" name="标题 46081"/>
          <p:cNvSpPr>
            <a:spLocks noGrp="1"/>
          </p:cNvSpPr>
          <p:nvPr>
            <p:ph type="title"/>
          </p:nvPr>
        </p:nvSpPr>
        <p:spPr>
          <a:xfrm>
            <a:off x="1042988" y="620713"/>
            <a:ext cx="2517775" cy="990600"/>
          </a:xfrm>
        </p:spPr>
        <p:txBody>
          <a:bodyPr anchor="ctr"/>
          <a:p>
            <a:r>
              <a:rPr lang="zh-CN" altLang="en-US" dirty="0">
                <a:solidFill>
                  <a:srgbClr val="FF0000"/>
                </a:solidFill>
              </a:rPr>
              <a:t>吗啡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3554" name="文本占位符 46082" descr="20048317403742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0825" y="3141663"/>
            <a:ext cx="8281988" cy="3498850"/>
          </a:xfrm>
        </p:spPr>
      </p:pic>
      <p:pic>
        <p:nvPicPr>
          <p:cNvPr id="23555" name="图片 46083" descr="2004831741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260350"/>
            <a:ext cx="4105275" cy="338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框 46084"/>
          <p:cNvSpPr txBox="1"/>
          <p:nvPr/>
        </p:nvSpPr>
        <p:spPr>
          <a:xfrm>
            <a:off x="179388" y="1628775"/>
            <a:ext cx="4464050" cy="1990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吗啡是鸦片中最主要的生物碱 。急性中毒回导致呼吸中枢麻痹、呼吸停止至死亡。</a:t>
            </a:r>
            <a:b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5601" name="标题 48129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 anchor="ctr"/>
          <a:p>
            <a:r>
              <a:rPr lang="zh-CN" altLang="en-US" dirty="0">
                <a:solidFill>
                  <a:srgbClr val="FF0000"/>
                </a:solidFill>
              </a:rPr>
              <a:t>摇头丸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5602" name="文本占位符 48130" descr="20048317355048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4213" y="981075"/>
            <a:ext cx="7561262" cy="4719638"/>
          </a:xfrm>
        </p:spPr>
      </p:pic>
      <p:sp>
        <p:nvSpPr>
          <p:cNvPr id="25603" name="文本框 48131"/>
          <p:cNvSpPr txBox="1"/>
          <p:nvPr/>
        </p:nvSpPr>
        <p:spPr>
          <a:xfrm>
            <a:off x="539750" y="5734050"/>
            <a:ext cx="7777163" cy="1041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使用数次即可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成瘾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，过量使用会产生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急生中毒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，严重时可产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生脑出血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、虚脱、昏迷、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死亡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7649" name="内容占位符 59393" descr="200282235121"/>
          <p:cNvPicPr>
            <a:picLocks noGrp="1" noChangeAspect="1"/>
          </p:cNvPicPr>
          <p:nvPr>
            <p:ph sz="quarter" idx="3"/>
          </p:nvPr>
        </p:nvPicPr>
        <p:blipFill>
          <a:blip r:embed="rId1"/>
          <a:stretch>
            <a:fillRect/>
          </a:stretch>
        </p:blipFill>
        <p:spPr>
          <a:xfrm>
            <a:off x="3203575" y="3502025"/>
            <a:ext cx="3240088" cy="3378200"/>
          </a:xfrm>
        </p:spPr>
      </p:pic>
      <p:sp>
        <p:nvSpPr>
          <p:cNvPr id="27650" name="文本占位符 59394"/>
          <p:cNvSpPr>
            <a:spLocks noGrp="1"/>
          </p:cNvSpPr>
          <p:nvPr>
            <p:ph type="body" sz="half" idx="1"/>
          </p:nvPr>
        </p:nvSpPr>
        <p:spPr>
          <a:xfrm>
            <a:off x="-31750" y="333375"/>
            <a:ext cx="3595688" cy="6335713"/>
          </a:xfrm>
        </p:spPr>
        <p:txBody>
          <a:bodyPr anchor="t"/>
          <a:p>
            <a:pPr>
              <a:buClrTx/>
              <a:buSzTx/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大麻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在我国俗称“火麻”，为一</a:t>
            </a:r>
            <a:r>
              <a:rPr lang="zh-CN" altLang="en-US" sz="24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年生草本植物，雌雄异株，原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产于亚洲中部，现遍及全球，</a:t>
            </a:r>
            <a:r>
              <a:rPr lang="zh-CN" altLang="en-US" sz="24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有野生、有栽培。大麻的变种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很多，是人类最早种植的植物</a:t>
            </a:r>
            <a:r>
              <a:rPr lang="zh-CN" altLang="en-US" sz="24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之一。大麻的茎、竿可制成纤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维，籽可榨油。作为毒品的大</a:t>
            </a:r>
            <a:r>
              <a:rPr lang="zh-CN" altLang="en-US" sz="24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麻主要是指矮小、多分枝的印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度大麻。大麻类毒品的主要活</a:t>
            </a:r>
            <a:r>
              <a:rPr lang="zh-CN" altLang="en-US" sz="24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性成分是四氢大麻酚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THC</a:t>
            </a:r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）。 </a:t>
            </a:r>
            <a:endParaRPr lang="zh-CN" altLang="en-US" sz="24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1" name="文本框 59395"/>
          <p:cNvSpPr txBox="1"/>
          <p:nvPr/>
        </p:nvSpPr>
        <p:spPr>
          <a:xfrm>
            <a:off x="5148263" y="836613"/>
            <a:ext cx="549275" cy="1630362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大麻植物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矩形 59396"/>
          <p:cNvSpPr/>
          <p:nvPr/>
        </p:nvSpPr>
        <p:spPr>
          <a:xfrm>
            <a:off x="6588125" y="5445125"/>
            <a:ext cx="18351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大麻成品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27653" name="内容占位符 59397" descr="200282234912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84888" y="188913"/>
            <a:ext cx="2495550" cy="4103687"/>
          </a:xfrm>
        </p:spPr>
      </p:pic>
    </p:spTree>
  </p:cSld>
  <p:clrMapOvr>
    <a:masterClrMapping/>
  </p:clrMapOvr>
  <p:transition>
    <p:push dir="r"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3495</Words>
  <Application>WPS 演示</Application>
  <PresentationFormat>在屏幕上显示</PresentationFormat>
  <Paragraphs>271</Paragraphs>
  <Slides>26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黑体</vt:lpstr>
      <vt:lpstr>华文新魏</vt:lpstr>
      <vt:lpstr>华文行楷</vt:lpstr>
      <vt:lpstr>微软雅黑</vt:lpstr>
      <vt:lpstr>Arial Unicode MS</vt:lpstr>
      <vt:lpstr>楷体</vt:lpstr>
      <vt:lpstr>Times New Roman</vt:lpstr>
      <vt:lpstr>Calibri</vt:lpstr>
      <vt:lpstr>默认设计模板</vt:lpstr>
      <vt:lpstr>Photoshop.Image.8</vt:lpstr>
      <vt:lpstr>Photoshop.Image.8</vt:lpstr>
      <vt:lpstr>PowerPoint 演示文稿</vt:lpstr>
      <vt:lpstr>PowerPoint 演示文稿</vt:lpstr>
      <vt:lpstr>毒品知识知多少</vt:lpstr>
      <vt:lpstr>罂粟和鸦片</vt:lpstr>
      <vt:lpstr>海洛因（毒品之王） ，俗称“白粉 ”</vt:lpstr>
      <vt:lpstr>冰  毒</vt:lpstr>
      <vt:lpstr>吗啡</vt:lpstr>
      <vt:lpstr>摇头丸</vt:lpstr>
      <vt:lpstr>PowerPoint 演示文稿</vt:lpstr>
      <vt:lpstr>可卡因</vt:lpstr>
      <vt:lpstr>杜冷丁</vt:lpstr>
      <vt:lpstr>K 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材料1：</vt:lpstr>
      <vt:lpstr>PowerPoint 演示文稿</vt:lpstr>
      <vt:lpstr>PowerPoint 演示文稿</vt:lpstr>
      <vt:lpstr>材料2</vt:lpstr>
      <vt:lpstr>PowerPoint 演示文稿</vt:lpstr>
      <vt:lpstr>PowerPoint 演示文稿</vt:lpstr>
      <vt:lpstr>PowerPoint 演示文稿</vt:lpstr>
      <vt:lpstr>涉毒犯罪数字标准</vt:lpstr>
      <vt:lpstr>PowerPoint 演示文稿</vt:lpstr>
    </vt:vector>
  </TitlesOfParts>
  <Company>comne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78</cp:revision>
  <dcterms:created xsi:type="dcterms:W3CDTF">2003-10-19T08:48:00Z</dcterms:created>
  <dcterms:modified xsi:type="dcterms:W3CDTF">2019-11-01T12:17:15Z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