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5"/>
  </p:notesMasterIdLst>
  <p:sldIdLst>
    <p:sldId id="307" r:id="rId3"/>
    <p:sldId id="340" r:id="rId4"/>
    <p:sldId id="387" r:id="rId5"/>
    <p:sldId id="405" r:id="rId6"/>
    <p:sldId id="406" r:id="rId7"/>
    <p:sldId id="334" r:id="rId8"/>
    <p:sldId id="407" r:id="rId9"/>
    <p:sldId id="408" r:id="rId10"/>
    <p:sldId id="381" r:id="rId11"/>
    <p:sldId id="409" r:id="rId12"/>
    <p:sldId id="410" r:id="rId13"/>
    <p:sldId id="315" r:id="rId14"/>
    <p:sldId id="376" r:id="rId15"/>
    <p:sldId id="384" r:id="rId16"/>
    <p:sldId id="398" r:id="rId17"/>
    <p:sldId id="396" r:id="rId18"/>
    <p:sldId id="399" r:id="rId19"/>
    <p:sldId id="400" r:id="rId20"/>
    <p:sldId id="345" r:id="rId21"/>
    <p:sldId id="411" r:id="rId22"/>
    <p:sldId id="309" r:id="rId23"/>
    <p:sldId id="360" r:id="rId24"/>
  </p:sldIdLst>
  <p:sldSz cx="9144000" cy="5145088"/>
  <p:notesSz cx="6858000" cy="9144000"/>
  <p:custDataLst>
    <p:tags r:id="rId26"/>
  </p:custDataLst>
  <p:defaultTextStyle>
    <a:defPPr>
      <a:defRPr lang="zh-CN"/>
    </a:defPPr>
    <a:lvl1pPr algn="ctr" rtl="0" eaLnBrk="0" fontAlgn="ctr" hangingPunct="0">
      <a:spcBef>
        <a:spcPct val="0"/>
      </a:spcBef>
      <a:spcAft>
        <a:spcPct val="0"/>
      </a:spcAft>
      <a:buClr>
        <a:srgbClr val="FF0000"/>
      </a:buClr>
      <a:buSzPct val="70000"/>
      <a:buFont typeface="Arial" panose="020B0604020202020204" pitchFamily="34" charset="0"/>
      <a:defRPr sz="1400" kern="1200">
        <a:solidFill>
          <a:schemeClr val="tx1"/>
        </a:solidFill>
        <a:latin typeface="微软雅黑" panose="020B0503020204020204" pitchFamily="34" charset="-122"/>
        <a:ea typeface="宋体" panose="02010600030101010101" pitchFamily="2" charset="-122"/>
        <a:cs typeface="+mn-cs"/>
      </a:defRPr>
    </a:lvl1pPr>
    <a:lvl2pPr marL="457200" algn="ctr" rtl="0" eaLnBrk="0" fontAlgn="ctr" hangingPunct="0">
      <a:spcBef>
        <a:spcPct val="0"/>
      </a:spcBef>
      <a:spcAft>
        <a:spcPct val="0"/>
      </a:spcAft>
      <a:buClr>
        <a:srgbClr val="FF0000"/>
      </a:buClr>
      <a:buSzPct val="70000"/>
      <a:buFont typeface="Arial" panose="020B0604020202020204" pitchFamily="34" charset="0"/>
      <a:defRPr sz="1400" kern="1200">
        <a:solidFill>
          <a:schemeClr val="tx1"/>
        </a:solidFill>
        <a:latin typeface="微软雅黑" panose="020B0503020204020204" pitchFamily="34" charset="-122"/>
        <a:ea typeface="宋体" panose="02010600030101010101" pitchFamily="2" charset="-122"/>
        <a:cs typeface="+mn-cs"/>
      </a:defRPr>
    </a:lvl2pPr>
    <a:lvl3pPr marL="914400" algn="ctr" rtl="0" eaLnBrk="0" fontAlgn="ctr" hangingPunct="0">
      <a:spcBef>
        <a:spcPct val="0"/>
      </a:spcBef>
      <a:spcAft>
        <a:spcPct val="0"/>
      </a:spcAft>
      <a:buClr>
        <a:srgbClr val="FF0000"/>
      </a:buClr>
      <a:buSzPct val="70000"/>
      <a:buFont typeface="Arial" panose="020B0604020202020204" pitchFamily="34" charset="0"/>
      <a:defRPr sz="1400" kern="1200">
        <a:solidFill>
          <a:schemeClr val="tx1"/>
        </a:solidFill>
        <a:latin typeface="微软雅黑" panose="020B0503020204020204" pitchFamily="34" charset="-122"/>
        <a:ea typeface="宋体" panose="02010600030101010101" pitchFamily="2" charset="-122"/>
        <a:cs typeface="+mn-cs"/>
      </a:defRPr>
    </a:lvl3pPr>
    <a:lvl4pPr marL="1371600" algn="ctr" rtl="0" eaLnBrk="0" fontAlgn="ctr" hangingPunct="0">
      <a:spcBef>
        <a:spcPct val="0"/>
      </a:spcBef>
      <a:spcAft>
        <a:spcPct val="0"/>
      </a:spcAft>
      <a:buClr>
        <a:srgbClr val="FF0000"/>
      </a:buClr>
      <a:buSzPct val="70000"/>
      <a:buFont typeface="Arial" panose="020B0604020202020204" pitchFamily="34" charset="0"/>
      <a:defRPr sz="1400" kern="1200">
        <a:solidFill>
          <a:schemeClr val="tx1"/>
        </a:solidFill>
        <a:latin typeface="微软雅黑" panose="020B0503020204020204" pitchFamily="34" charset="-122"/>
        <a:ea typeface="宋体" panose="02010600030101010101" pitchFamily="2" charset="-122"/>
        <a:cs typeface="+mn-cs"/>
      </a:defRPr>
    </a:lvl4pPr>
    <a:lvl5pPr marL="1828800" algn="ctr" rtl="0" eaLnBrk="0" fontAlgn="ctr" hangingPunct="0">
      <a:spcBef>
        <a:spcPct val="0"/>
      </a:spcBef>
      <a:spcAft>
        <a:spcPct val="0"/>
      </a:spcAft>
      <a:buClr>
        <a:srgbClr val="FF0000"/>
      </a:buClr>
      <a:buSzPct val="70000"/>
      <a:buFont typeface="Arial" panose="020B0604020202020204" pitchFamily="34" charset="0"/>
      <a:defRPr sz="1400" kern="1200">
        <a:solidFill>
          <a:schemeClr val="tx1"/>
        </a:solidFill>
        <a:latin typeface="微软雅黑" panose="020B0503020204020204" pitchFamily="34" charset="-122"/>
        <a:ea typeface="宋体" panose="02010600030101010101" pitchFamily="2" charset="-122"/>
        <a:cs typeface="+mn-cs"/>
      </a:defRPr>
    </a:lvl5pPr>
    <a:lvl6pPr marL="2286000" algn="l" defTabSz="914400" rtl="0" eaLnBrk="1" latinLnBrk="0" hangingPunct="1">
      <a:defRPr sz="1400" kern="1200">
        <a:solidFill>
          <a:schemeClr val="tx1"/>
        </a:solidFill>
        <a:latin typeface="微软雅黑" panose="020B0503020204020204" pitchFamily="34" charset="-122"/>
        <a:ea typeface="宋体" panose="02010600030101010101" pitchFamily="2" charset="-122"/>
        <a:cs typeface="+mn-cs"/>
      </a:defRPr>
    </a:lvl6pPr>
    <a:lvl7pPr marL="2743200" algn="l" defTabSz="914400" rtl="0" eaLnBrk="1" latinLnBrk="0" hangingPunct="1">
      <a:defRPr sz="1400" kern="1200">
        <a:solidFill>
          <a:schemeClr val="tx1"/>
        </a:solidFill>
        <a:latin typeface="微软雅黑" panose="020B0503020204020204" pitchFamily="34" charset="-122"/>
        <a:ea typeface="宋体" panose="02010600030101010101" pitchFamily="2" charset="-122"/>
        <a:cs typeface="+mn-cs"/>
      </a:defRPr>
    </a:lvl7pPr>
    <a:lvl8pPr marL="3200400" algn="l" defTabSz="914400" rtl="0" eaLnBrk="1" latinLnBrk="0" hangingPunct="1">
      <a:defRPr sz="1400" kern="1200">
        <a:solidFill>
          <a:schemeClr val="tx1"/>
        </a:solidFill>
        <a:latin typeface="微软雅黑" panose="020B0503020204020204" pitchFamily="34" charset="-122"/>
        <a:ea typeface="宋体" panose="02010600030101010101" pitchFamily="2" charset="-122"/>
        <a:cs typeface="+mn-cs"/>
      </a:defRPr>
    </a:lvl8pPr>
    <a:lvl9pPr marL="3657600" algn="l" defTabSz="914400" rtl="0" eaLnBrk="1" latinLnBrk="0" hangingPunct="1">
      <a:defRPr sz="1400" kern="1200">
        <a:solidFill>
          <a:schemeClr val="tx1"/>
        </a:solidFill>
        <a:latin typeface="微软雅黑" panose="020B0503020204020204" pitchFamily="34" charset="-122"/>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FFFFFF"/>
    <a:srgbClr val="92D050"/>
    <a:srgbClr val="F8F8F8"/>
    <a:srgbClr val="0066CC"/>
    <a:srgbClr val="0070C0"/>
    <a:srgbClr val="40B0FF"/>
    <a:srgbClr val="B3EBFF"/>
    <a:srgbClr val="063C94"/>
    <a:srgbClr val="00CCFF"/>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4" d="100"/>
          <a:sy n="144" d="100"/>
        </p:scale>
        <p:origin x="-684" y="-9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54" d="100"/>
          <a:sy n="54" d="100"/>
        </p:scale>
        <p:origin x="-2862" y="-102"/>
      </p:cViewPr>
      <p:guideLst>
        <p:guide orient="horz" pos="2880"/>
        <p:guide pos="2160"/>
      </p:guideLst>
    </p:cSldViewPr>
  </p:notesViewPr>
  <p:gridSpacing cx="78027213" cy="78027213"/>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vert="horz" wrap="square" lIns="91440" tIns="45720" rIns="91440" bIns="45720" numCol="1" anchor="t" anchorCtr="0" compatLnSpc="1"/>
          <a:lstStyle>
            <a:lvl1pPr algn="l" eaLnBrk="1" fontAlgn="base" hangingPunct="1">
              <a:defRPr sz="1200">
                <a:latin typeface="Arial" panose="020B0604020202020204" pitchFamily="34" charset="0"/>
              </a:defRPr>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vert="horz" wrap="square" lIns="91440" tIns="45720" rIns="91440" bIns="45720" numCol="1" anchor="t" anchorCtr="0" compatLnSpc="1"/>
          <a:lstStyle>
            <a:lvl1pPr algn="r" eaLnBrk="1" fontAlgn="base" hangingPunct="1">
              <a:defRPr sz="1200">
                <a:latin typeface="Arial" panose="020B0604020202020204" pitchFamily="34" charset="0"/>
              </a:defRPr>
            </a:lvl1pPr>
          </a:lstStyle>
          <a:p>
            <a:endParaRPr lang="zh-CN" altLang="en-US"/>
          </a:p>
        </p:txBody>
      </p:sp>
      <p:sp>
        <p:nvSpPr>
          <p:cNvPr id="4100" name="Rectangle 4"/>
          <p:cNvSpPr>
            <a:spLocks noGrp="1" noRot="1" noChangeAspect="1" noChangeArrowheads="1" noTextEdit="1"/>
          </p:cNvSpPr>
          <p:nvPr>
            <p:ph type="sldImg" idx="2"/>
          </p:nvPr>
        </p:nvSpPr>
        <p:spPr bwMode="auto">
          <a:xfrm>
            <a:off x="382588" y="685800"/>
            <a:ext cx="6092825" cy="342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sp>
      <p:sp>
        <p:nvSpPr>
          <p:cNvPr id="4101" name="Rectangle 5"/>
          <p:cNvSpPr>
            <a:spLocks noGrp="1" noRot="1" noChangeAspect="1" noChangeArrowheads="1" noTextEdit="1"/>
          </p:cNvSpPr>
          <p:nvPr/>
        </p:nvSpPr>
        <p:spPr bwMode="auto">
          <a:xfrm>
            <a:off x="685800" y="4343400"/>
            <a:ext cx="5486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lstStyle/>
          <a:p>
            <a:pPr algn="l" defTabSz="0" fontAlgn="base">
              <a:spcBef>
                <a:spcPct val="30000"/>
              </a:spcBef>
              <a:buClrTx/>
              <a:buSzTx/>
              <a:buFontTx/>
              <a:buNone/>
            </a:pPr>
            <a:r>
              <a:rPr lang="zh-CN" altLang="en-US" sz="1200">
                <a:latin typeface="Arial" panose="020B0604020202020204" pitchFamily="34" charset="0"/>
              </a:rPr>
              <a:t>单击此处编辑母版文本样式</a:t>
            </a:r>
          </a:p>
          <a:p>
            <a:pPr algn="l" defTabSz="0" fontAlgn="base">
              <a:spcBef>
                <a:spcPct val="30000"/>
              </a:spcBef>
              <a:buClrTx/>
              <a:buSzTx/>
              <a:buFontTx/>
              <a:buNone/>
            </a:pPr>
            <a:r>
              <a:rPr lang="zh-CN" altLang="en-US" sz="1200">
                <a:latin typeface="Arial" panose="020B0604020202020204" pitchFamily="34" charset="0"/>
              </a:rPr>
              <a:t>第二级</a:t>
            </a:r>
          </a:p>
          <a:p>
            <a:pPr algn="l" defTabSz="0" fontAlgn="base">
              <a:spcBef>
                <a:spcPct val="30000"/>
              </a:spcBef>
              <a:buClrTx/>
              <a:buSzTx/>
              <a:buFontTx/>
              <a:buNone/>
            </a:pPr>
            <a:r>
              <a:rPr lang="zh-CN" altLang="en-US" sz="1200">
                <a:latin typeface="Arial" panose="020B0604020202020204" pitchFamily="34" charset="0"/>
              </a:rPr>
              <a:t>第三级</a:t>
            </a:r>
          </a:p>
          <a:p>
            <a:pPr algn="l" defTabSz="0" fontAlgn="base">
              <a:spcBef>
                <a:spcPct val="30000"/>
              </a:spcBef>
              <a:buClrTx/>
              <a:buSzTx/>
              <a:buFontTx/>
              <a:buNone/>
            </a:pPr>
            <a:r>
              <a:rPr lang="zh-CN" altLang="en-US" sz="1200">
                <a:latin typeface="Arial" panose="020B0604020202020204" pitchFamily="34" charset="0"/>
              </a:rPr>
              <a:t>第四级</a:t>
            </a:r>
          </a:p>
          <a:p>
            <a:pPr algn="l" defTabSz="0" fontAlgn="base">
              <a:spcBef>
                <a:spcPct val="30000"/>
              </a:spcBef>
              <a:buClrTx/>
              <a:buSzTx/>
              <a:buFontTx/>
              <a:buNone/>
            </a:pPr>
            <a:r>
              <a:rPr lang="zh-CN" altLang="en-US" sz="1200">
                <a:latin typeface="Arial" panose="020B0604020202020204" pitchFamily="34" charset="0"/>
              </a:rPr>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vert="horz" wrap="square" lIns="91440" tIns="45720" rIns="91440" bIns="45720" numCol="1" anchor="b" anchorCtr="0" compatLnSpc="1"/>
          <a:lstStyle>
            <a:lvl1pPr algn="l" eaLnBrk="1" fontAlgn="base" hangingPunct="1">
              <a:defRPr sz="1200">
                <a:latin typeface="Arial" panose="020B0604020202020204" pitchFamily="34" charset="0"/>
              </a:defRPr>
            </a:lvl1pPr>
          </a:lstStyle>
          <a:p>
            <a:endParaRPr lang="zh-CN"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vert="horz" wrap="square" lIns="91440" tIns="45720" rIns="91440" bIns="45720" numCol="1" anchor="b" anchorCtr="0" compatLnSpc="1"/>
          <a:lstStyle>
            <a:lvl1pPr algn="r" eaLnBrk="1" fontAlgn="base" hangingPunct="1">
              <a:defRPr>
                <a:ea typeface="微软雅黑" panose="020B0503020204020204" pitchFamily="34" charset="-122"/>
              </a:defRPr>
            </a:lvl1pPr>
          </a:lstStyle>
          <a:p>
            <a:fld id="{5711C0B8-ACC3-4D91-8B38-72ED5A969CBF}" type="slidenum">
              <a:rPr lang="zh-CN" altLang="en-US"/>
              <a:pPr/>
              <a:t>‹#›</a:t>
            </a:fld>
            <a:endParaRPr lang="en-US" sz="1200">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7D76373-C80D-4C9F-B3BF-B095CCECF7DF}" type="slidenum">
              <a:rPr lang="zh-CN" altLang="en-US"/>
              <a:pPr/>
              <a:t>1</a:t>
            </a:fld>
            <a:endParaRPr lang="en-US" sz="1200">
              <a:latin typeface="Arial" panose="020B0604020202020204" pitchFamily="34" charset="0"/>
              <a:ea typeface="宋体" panose="02010600030101010101" pitchFamily="2" charset="-122"/>
            </a:endParaRPr>
          </a:p>
        </p:txBody>
      </p:sp>
      <p:sp>
        <p:nvSpPr>
          <p:cNvPr id="51202" name="Rectangle 2"/>
          <p:cNvSpPr>
            <a:spLocks noGrp="1" noRot="1" noChangeAspect="1" noChangeArrowheads="1" noTextEdit="1"/>
          </p:cNvSpPr>
          <p:nvPr>
            <p:ph type="sldImg"/>
          </p:nvPr>
        </p:nvSpPr>
        <p:spPr/>
      </p:sp>
      <p:sp>
        <p:nvSpPr>
          <p:cNvPr id="5120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2FF85C6-2176-4B67-86F4-766AF7FFED66}" type="slidenum">
              <a:rPr lang="zh-CN" altLang="en-US"/>
              <a:pPr/>
              <a:t>10</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2FF85C6-2176-4B67-86F4-766AF7FFED66}" type="slidenum">
              <a:rPr lang="zh-CN" altLang="en-US"/>
              <a:pPr/>
              <a:t>11</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8948F6F-94D8-4484-BB01-B0E4BC5C0640}" type="slidenum">
              <a:rPr lang="zh-CN" altLang="en-US"/>
              <a:pPr/>
              <a:t>12</a:t>
            </a:fld>
            <a:endParaRPr lang="en-US" sz="1200">
              <a:latin typeface="Arial" panose="020B0604020202020204" pitchFamily="34" charset="0"/>
              <a:ea typeface="宋体" panose="02010600030101010101" pitchFamily="2" charset="-122"/>
            </a:endParaRPr>
          </a:p>
        </p:txBody>
      </p:sp>
      <p:sp>
        <p:nvSpPr>
          <p:cNvPr id="59394" name="Rectangle 2"/>
          <p:cNvSpPr>
            <a:spLocks noGrp="1" noRot="1" noChangeAspect="1" noChangeArrowheads="1" noTextEdit="1"/>
          </p:cNvSpPr>
          <p:nvPr>
            <p:ph type="sldImg"/>
          </p:nvPr>
        </p:nvSpPr>
        <p:spPr/>
      </p:sp>
      <p:sp>
        <p:nvSpPr>
          <p:cNvPr id="59395"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13</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14</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15</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16</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17</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18</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C6A461D7-C9CF-471A-A0AD-BB330E518940}" type="slidenum">
              <a:rPr lang="zh-CN" altLang="en-US"/>
              <a:pPr/>
              <a:t>19</a:t>
            </a:fld>
            <a:endParaRPr lang="en-US" sz="1200">
              <a:latin typeface="Arial" panose="020B0604020202020204" pitchFamily="34" charset="0"/>
              <a:ea typeface="宋体" panose="02010600030101010101" pitchFamily="2" charset="-122"/>
            </a:endParaRPr>
          </a:p>
        </p:txBody>
      </p:sp>
      <p:sp>
        <p:nvSpPr>
          <p:cNvPr id="62466" name="Rectangle 2"/>
          <p:cNvSpPr>
            <a:spLocks noGrp="1" noRot="1" noChangeAspect="1" noChangeArrowheads="1" noTextEdit="1"/>
          </p:cNvSpPr>
          <p:nvPr>
            <p:ph type="sldImg"/>
          </p:nvPr>
        </p:nvSpPr>
        <p:spPr/>
      </p:sp>
      <p:sp>
        <p:nvSpPr>
          <p:cNvPr id="62467"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DB6F125B-D4CC-4D01-93E5-F68C94068498}" type="slidenum">
              <a:rPr lang="zh-CN" altLang="en-US"/>
              <a:pPr/>
              <a:t>2</a:t>
            </a:fld>
            <a:endParaRPr lang="en-US" sz="1200">
              <a:latin typeface="Arial" panose="020B0604020202020204" pitchFamily="34" charset="0"/>
              <a:ea typeface="宋体" panose="02010600030101010101" pitchFamily="2" charset="-122"/>
            </a:endParaRPr>
          </a:p>
        </p:txBody>
      </p:sp>
      <p:sp>
        <p:nvSpPr>
          <p:cNvPr id="79874" name="Rectangle 2"/>
          <p:cNvSpPr>
            <a:spLocks noGrp="1" noRot="1" noChangeAspect="1" noChangeArrowheads="1" noTextEdit="1"/>
          </p:cNvSpPr>
          <p:nvPr>
            <p:ph type="sldImg"/>
          </p:nvPr>
        </p:nvSpPr>
        <p:spPr/>
      </p:sp>
      <p:sp>
        <p:nvSpPr>
          <p:cNvPr id="79875"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0A4AAE2-66EE-4235-A025-8F2A9FEAAC5E}" type="slidenum">
              <a:rPr lang="zh-CN" altLang="en-US"/>
              <a:pPr/>
              <a:t>21</a:t>
            </a:fld>
            <a:endParaRPr lang="en-US" sz="1200">
              <a:latin typeface="Arial" panose="020B0604020202020204" pitchFamily="34" charset="0"/>
              <a:ea typeface="宋体" panose="02010600030101010101" pitchFamily="2" charset="-122"/>
            </a:endParaRPr>
          </a:p>
        </p:txBody>
      </p:sp>
      <p:sp>
        <p:nvSpPr>
          <p:cNvPr id="77826" name="Rectangle 2"/>
          <p:cNvSpPr>
            <a:spLocks noGrp="1" noRot="1" noChangeAspect="1" noChangeArrowheads="1" noTextEdit="1"/>
          </p:cNvSpPr>
          <p:nvPr>
            <p:ph type="sldImg"/>
          </p:nvPr>
        </p:nvSpPr>
        <p:spPr/>
      </p:sp>
      <p:sp>
        <p:nvSpPr>
          <p:cNvPr id="77827"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57E8F0CF-CBF9-4BF7-95A0-2BD74EB203B0}" type="slidenum">
              <a:rPr lang="zh-CN" altLang="en-US"/>
              <a:pPr/>
              <a:t>22</a:t>
            </a:fld>
            <a:endParaRPr lang="en-US" sz="1200">
              <a:latin typeface="Arial" panose="020B0604020202020204" pitchFamily="34" charset="0"/>
              <a:ea typeface="宋体" panose="02010600030101010101" pitchFamily="2" charset="-122"/>
            </a:endParaRPr>
          </a:p>
        </p:txBody>
      </p:sp>
      <p:sp>
        <p:nvSpPr>
          <p:cNvPr id="72706" name="Rectangle 2"/>
          <p:cNvSpPr>
            <a:spLocks noGrp="1" noRot="1" noChangeAspect="1" noChangeArrowheads="1" noTextEdit="1"/>
          </p:cNvSpPr>
          <p:nvPr>
            <p:ph type="sldImg"/>
          </p:nvPr>
        </p:nvSpPr>
        <p:spPr/>
      </p:sp>
      <p:sp>
        <p:nvSpPr>
          <p:cNvPr id="72707"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2FF85C6-2176-4B67-86F4-766AF7FFED66}" type="slidenum">
              <a:rPr lang="zh-CN" altLang="en-US"/>
              <a:pPr/>
              <a:t>6</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2FF85C6-2176-4B67-86F4-766AF7FFED66}" type="slidenum">
              <a:rPr lang="zh-CN" altLang="en-US"/>
              <a:pPr/>
              <a:t>7</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2FF85C6-2176-4B67-86F4-766AF7FFED66}" type="slidenum">
              <a:rPr lang="zh-CN" altLang="en-US"/>
              <a:pPr/>
              <a:t>8</a:t>
            </a:fld>
            <a:endParaRPr lang="en-US" sz="1200">
              <a:latin typeface="Arial" panose="020B0604020202020204" pitchFamily="34" charset="0"/>
              <a:ea typeface="宋体" panose="02010600030101010101" pitchFamily="2" charset="-122"/>
            </a:endParaRPr>
          </a:p>
        </p:txBody>
      </p:sp>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9</a:t>
            </a:fld>
            <a:endParaRPr lang="en-US" sz="12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3312"/>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6238"/>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0"/>
            <a:ext cx="8229600" cy="33956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94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375"/>
            <a:ext cx="6019800" cy="43894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3312"/>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6238"/>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200150"/>
            <a:ext cx="8229600" cy="33956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2400" cy="1020762"/>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1225"/>
            <a:ext cx="7772400" cy="1125538"/>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8600" cy="339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0"/>
            <a:ext cx="4038600" cy="339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3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3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9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94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6400" cy="425450"/>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0"/>
            <a:ext cx="8229600" cy="33956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94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375"/>
            <a:ext cx="6019800" cy="43894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2400" cy="1020762"/>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1225"/>
            <a:ext cx="7772400" cy="1125538"/>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8600" cy="339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0"/>
            <a:ext cx="4038600" cy="339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3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3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9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94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6400" cy="425450"/>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 name="矩形 2"/>
          <p:cNvSpPr/>
          <p:nvPr userDrawn="1"/>
        </p:nvSpPr>
        <p:spPr>
          <a:xfrm>
            <a:off x="7937586" y="4781578"/>
            <a:ext cx="775136" cy="246221"/>
          </a:xfrm>
          <a:prstGeom prst="rect">
            <a:avLst/>
          </a:prstGeom>
        </p:spPr>
        <p:txBody>
          <a:bodyPr wrap="square">
            <a:spAutoFit/>
          </a:bodyPr>
          <a:lstStyle/>
          <a:p>
            <a:pPr algn="l" eaLnBrk="1" fontAlgn="auto" hangingPunct="1">
              <a:spcBef>
                <a:spcPts val="0"/>
              </a:spcBef>
              <a:spcAft>
                <a:spcPts val="0"/>
              </a:spcAft>
              <a:buClrTx/>
              <a:buSzTx/>
              <a:buFontTx/>
              <a:buNone/>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p>
          <a:p>
            <a:pPr algn="l" eaLnBrk="1" fontAlgn="auto" hangingPunct="1">
              <a:spcBef>
                <a:spcPts val="0"/>
              </a:spcBef>
              <a:spcAft>
                <a:spcPts val="0"/>
              </a:spcAft>
              <a:buClrTx/>
              <a:buSzTx/>
              <a:buFontTx/>
              <a:buNone/>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p>
          <a:p>
            <a:pPr algn="l" eaLnBrk="1" fontAlgn="auto" hangingPunct="1">
              <a:spcBef>
                <a:spcPts val="0"/>
              </a:spcBef>
              <a:spcAft>
                <a:spcPts val="0"/>
              </a:spcAft>
              <a:buClrTx/>
              <a:buSzTx/>
              <a:buFontTx/>
              <a:buNone/>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p>
          <a:p>
            <a:pPr algn="l" eaLnBrk="1" fontAlgn="auto" hangingPunct="1">
              <a:spcBef>
                <a:spcPts val="0"/>
              </a:spcBef>
              <a:spcAft>
                <a:spcPts val="0"/>
              </a:spcAft>
              <a:buClrTx/>
              <a:buSzTx/>
              <a:buFontTx/>
              <a:buNone/>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p>
          <a:p>
            <a:pPr algn="l" eaLnBrk="1" fontAlgn="auto" hangingPunct="1">
              <a:spcBef>
                <a:spcPts val="0"/>
              </a:spcBef>
              <a:spcAft>
                <a:spcPts val="0"/>
              </a:spcAft>
              <a:buClrTx/>
              <a:buSzTx/>
              <a:buFontTx/>
              <a:buNone/>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p>
          <a:p>
            <a:pPr algn="l" eaLnBrk="1" fontAlgn="auto" hangingPunct="1">
              <a:spcBef>
                <a:spcPts val="0"/>
              </a:spcBef>
              <a:spcAft>
                <a:spcPts val="0"/>
              </a:spcAft>
              <a:buClrTx/>
              <a:buSzTx/>
              <a:buFontTx/>
              <a:buNone/>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p>
          <a:p>
            <a:pPr algn="l" eaLnBrk="1" fontAlgn="auto" hangingPunct="1">
              <a:spcBef>
                <a:spcPts val="0"/>
              </a:spcBef>
              <a:spcAft>
                <a:spcPts val="0"/>
              </a:spcAft>
              <a:buClrTx/>
              <a:buSzTx/>
              <a:buFontTx/>
              <a:buNone/>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p>
          <a:p>
            <a:pPr algn="l" eaLnBrk="1" fontAlgn="auto" hangingPunct="1">
              <a:spcBef>
                <a:spcPts val="0"/>
              </a:spcBef>
              <a:spcAft>
                <a:spcPts val="0"/>
              </a:spcAft>
              <a:buClrTx/>
              <a:buSzTx/>
              <a:buFontTx/>
              <a:buNone/>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algn="l" eaLnBrk="1" fontAlgn="auto" hangingPunct="1">
              <a:spcBef>
                <a:spcPts val="0"/>
              </a:spcBef>
              <a:spcAft>
                <a:spcPts val="0"/>
              </a:spcAft>
              <a:buClrTx/>
              <a:buSzTx/>
              <a:buFontTx/>
              <a:buNone/>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algn="l" eaLnBrk="1" fontAlgn="auto" hangingPunct="1">
              <a:spcBef>
                <a:spcPts val="0"/>
              </a:spcBef>
              <a:spcAft>
                <a:spcPts val="0"/>
              </a:spcAft>
              <a:buClrTx/>
              <a:buSzTx/>
              <a:buFontTx/>
              <a:buNone/>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7" name="矩形 6"/>
          <p:cNvSpPr/>
          <p:nvPr userDrawn="1"/>
        </p:nvSpPr>
        <p:spPr bwMode="auto">
          <a:xfrm>
            <a:off x="0" y="0"/>
            <a:ext cx="9144000" cy="5145088"/>
          </a:xfrm>
          <a:prstGeom prst="rect">
            <a:avLst/>
          </a:prstGeom>
          <a:solidFill>
            <a:srgbClr val="F8F8F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pPr>
            <a:endParaRPr kumimoji="0" lang="zh-CN" altLang="en-US" sz="1400" b="0" i="0" u="none" strike="noStrike" cap="none" normalizeH="0" baseline="0">
              <a:ln>
                <a:noFill/>
              </a:ln>
              <a:solidFill>
                <a:schemeClr val="tx1"/>
              </a:solidFill>
              <a:effectLst/>
              <a:latin typeface="微软雅黑" panose="020B0503020204020204" pitchFamily="34" charset="-122"/>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txStyles>
    <p:titleStyle>
      <a:lvl1pPr algn="ctr" rtl="0" fontAlgn="base">
        <a:spcBef>
          <a:spcPct val="0"/>
        </a:spcBef>
        <a:spcAft>
          <a:spcPct val="0"/>
        </a:spcAft>
        <a:defRPr sz="3200" b="1">
          <a:solidFill>
            <a:srgbClr val="FFFFFF"/>
          </a:solidFill>
          <a:latin typeface="+mj-lt"/>
          <a:ea typeface="+mj-ea"/>
          <a:cs typeface="+mj-cs"/>
          <a:sym typeface="Verdana" panose="020B0604030504040204" pitchFamily="34" charset="0"/>
        </a:defRPr>
      </a:lvl1pPr>
      <a:lvl2pPr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2pPr>
      <a:lvl3pPr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3pPr>
      <a:lvl4pPr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4pPr>
      <a:lvl5pPr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5pPr>
      <a:lvl6pPr marL="457200"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6pPr>
      <a:lvl7pPr marL="914400"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7pPr>
      <a:lvl8pPr marL="1371600"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8pPr>
      <a:lvl9pPr marL="1828800" algn="ctr" rtl="0" fontAlgn="base">
        <a:spcBef>
          <a:spcPct val="0"/>
        </a:spcBef>
        <a:spcAft>
          <a:spcPct val="0"/>
        </a:spcAft>
        <a:defRPr sz="3200" b="1">
          <a:solidFill>
            <a:srgbClr val="FFFFFF"/>
          </a:solidFill>
          <a:latin typeface="Verdana" panose="020B0604030504040204" pitchFamily="34" charset="0"/>
          <a:sym typeface="Verdana" panose="020B0604030504040204" pitchFamily="34" charset="0"/>
        </a:defRPr>
      </a:lvl9pPr>
    </p:titleStyle>
    <p:bodyStyle>
      <a:lvl1pPr marL="342900" indent="-342900" algn="l" defTabSz="0" rtl="0" fontAlgn="base">
        <a:spcBef>
          <a:spcPct val="20000"/>
        </a:spcBef>
        <a:spcAft>
          <a:spcPct val="0"/>
        </a:spcAft>
        <a:buClr>
          <a:schemeClr val="hlink"/>
        </a:buClr>
        <a:buFont typeface="Wingdings" panose="05000000000000000000" pitchFamily="2" charset="2"/>
        <a:buChar char="•"/>
        <a:defRPr sz="2800">
          <a:solidFill>
            <a:schemeClr val="tx1"/>
          </a:solidFill>
          <a:latin typeface="+mn-lt"/>
          <a:ea typeface="+mn-ea"/>
          <a:cs typeface="+mn-cs"/>
          <a:sym typeface="Verdana" panose="020B0604030504040204" pitchFamily="34" charset="0"/>
        </a:defRPr>
      </a:lvl1pPr>
      <a:lvl2pPr marL="742950" indent="-285750" algn="l" defTabSz="0" rtl="0" fontAlgn="base">
        <a:spcBef>
          <a:spcPct val="20000"/>
        </a:spcBef>
        <a:spcAft>
          <a:spcPct val="0"/>
        </a:spcAft>
        <a:buClr>
          <a:schemeClr val="accent1"/>
        </a:buClr>
        <a:buFont typeface="Wingdings" panose="05000000000000000000" pitchFamily="2" charset="2"/>
        <a:buChar char="§"/>
        <a:defRPr sz="2800">
          <a:solidFill>
            <a:schemeClr val="tx1"/>
          </a:solidFill>
          <a:latin typeface="Arial" panose="020B0604020202020204" pitchFamily="34" charset="0"/>
          <a:sym typeface="Verdana" panose="020B0604030504040204" pitchFamily="34" charset="0"/>
        </a:defRPr>
      </a:lvl2pPr>
      <a:lvl3pPr marL="1143000" indent="-228600" algn="l" defTabSz="0" rtl="0" fontAlgn="base">
        <a:spcBef>
          <a:spcPct val="20000"/>
        </a:spcBef>
        <a:spcAft>
          <a:spcPct val="0"/>
        </a:spcAft>
        <a:buClr>
          <a:schemeClr val="tx1"/>
        </a:buClr>
        <a:buFont typeface="Wingdings" panose="05000000000000000000" pitchFamily="2" charset="2"/>
        <a:buChar char="•"/>
        <a:defRPr sz="2400">
          <a:solidFill>
            <a:schemeClr val="tx1"/>
          </a:solidFill>
          <a:latin typeface="Arial" panose="020B0604020202020204" pitchFamily="34" charset="0"/>
          <a:sym typeface="Verdana" panose="020B0604030504040204" pitchFamily="34" charset="0"/>
        </a:defRPr>
      </a:lvl3pPr>
      <a:lvl4pPr marL="16002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4pPr>
      <a:lvl5pPr marL="20574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5pPr>
      <a:lvl6pPr marL="25146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6pPr>
      <a:lvl7pPr marL="29718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7pPr>
      <a:lvl8pPr marL="34290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8pPr>
      <a:lvl9pPr marL="3886200" indent="-228600" algn="l" defTabSz="0" rtl="0" fontAlgn="base">
        <a:spcBef>
          <a:spcPct val="20000"/>
        </a:spcBef>
        <a:spcAft>
          <a:spcPct val="0"/>
        </a:spcAft>
        <a:buClr>
          <a:schemeClr val="tx1"/>
        </a:buClr>
        <a:buFont typeface="Wingdings" panose="05000000000000000000" pitchFamily="2" charset="2"/>
        <a:buChar char="»"/>
        <a:defRPr sz="2000">
          <a:solidFill>
            <a:schemeClr val="tx1"/>
          </a:solidFill>
          <a:latin typeface="Arial" panose="020B0604020202020204" pitchFamily="34" charset="0"/>
          <a:sym typeface="Verdana" panose="020B060403050404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txStyles>
    <p:titleStyle>
      <a:lvl1pPr algn="l" rtl="0" fontAlgn="base">
        <a:spcBef>
          <a:spcPct val="0"/>
        </a:spcBef>
        <a:spcAft>
          <a:spcPct val="0"/>
        </a:spcAft>
        <a:defRPr sz="2800" b="1">
          <a:solidFill>
            <a:schemeClr val="bg1"/>
          </a:solidFill>
          <a:latin typeface="+mj-lt"/>
          <a:ea typeface="+mj-ea"/>
          <a:cs typeface="+mj-cs"/>
          <a:sym typeface="Arial" panose="020B0604020202020204" pitchFamily="34" charset="0"/>
        </a:defRPr>
      </a:lvl1pPr>
      <a:lvl2pPr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2pPr>
      <a:lvl3pPr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3pPr>
      <a:lvl4pPr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4pPr>
      <a:lvl5pPr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5pPr>
      <a:lvl6pPr marL="457200"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6pPr>
      <a:lvl7pPr marL="914400"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7pPr>
      <a:lvl8pPr marL="1371600"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8pPr>
      <a:lvl9pPr marL="1828800" algn="l" rtl="0" fontAlgn="base">
        <a:spcBef>
          <a:spcPct val="0"/>
        </a:spcBef>
        <a:spcAft>
          <a:spcPct val="0"/>
        </a:spcAft>
        <a:defRPr sz="2800" b="1">
          <a:solidFill>
            <a:schemeClr val="bg1"/>
          </a:solidFill>
          <a:latin typeface="Arial" panose="020B0604020202020204" pitchFamily="34" charset="0"/>
          <a:ea typeface="宋体" panose="02010600030101010101" pitchFamily="2" charset="-122"/>
          <a:sym typeface="Arial" panose="020B0604020202020204" pitchFamily="34" charset="0"/>
        </a:defRPr>
      </a:lvl9pPr>
    </p:titleStyle>
    <p:bodyStyle>
      <a:lvl1pPr marL="180975" indent="-180975" algn="l" defTabSz="0" rtl="0" fontAlgn="base">
        <a:lnSpc>
          <a:spcPct val="120000"/>
        </a:lnSpc>
        <a:spcBef>
          <a:spcPct val="20000"/>
        </a:spcBef>
        <a:spcAft>
          <a:spcPct val="0"/>
        </a:spcAft>
        <a:buClr>
          <a:schemeClr val="accent1"/>
        </a:buClr>
        <a:buSzPct val="60000"/>
        <a:buFont typeface="Wingdings" panose="05000000000000000000" pitchFamily="2" charset="2"/>
        <a:buChar char="l"/>
        <a:defRPr sz="2000" b="1">
          <a:solidFill>
            <a:schemeClr val="tx1"/>
          </a:solidFill>
          <a:latin typeface="+mn-lt"/>
          <a:ea typeface="+mn-ea"/>
          <a:cs typeface="+mn-cs"/>
          <a:sym typeface="Arial" panose="020B0604020202020204" pitchFamily="34" charset="0"/>
        </a:defRPr>
      </a:lvl1pPr>
      <a:lvl2pPr marL="541655" indent="-179705" algn="l" defTabSz="0" rtl="0" fontAlgn="ctr">
        <a:lnSpc>
          <a:spcPct val="120000"/>
        </a:lnSpc>
        <a:spcBef>
          <a:spcPct val="20000"/>
        </a:spcBef>
        <a:spcAft>
          <a:spcPct val="0"/>
        </a:spcAft>
        <a:buClr>
          <a:schemeClr val="accent1"/>
        </a:buClr>
        <a:buSzPct val="60000"/>
        <a:buFont typeface="Wingdings" panose="05000000000000000000" pitchFamily="2" charset="2"/>
        <a:buChar char="l"/>
        <a:defRPr b="1">
          <a:solidFill>
            <a:schemeClr val="tx1"/>
          </a:solidFill>
          <a:latin typeface="+mn-lt"/>
          <a:ea typeface="+mn-ea"/>
          <a:sym typeface="Arial" panose="020B0604020202020204" pitchFamily="34" charset="0"/>
        </a:defRPr>
      </a:lvl2pPr>
      <a:lvl3pPr marL="895350" indent="-174625"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600" b="1">
          <a:solidFill>
            <a:schemeClr val="tx1"/>
          </a:solidFill>
          <a:latin typeface="+mn-lt"/>
          <a:ea typeface="+mn-ea"/>
          <a:sym typeface="Arial" panose="020B0604020202020204" pitchFamily="34" charset="0"/>
        </a:defRPr>
      </a:lvl3pPr>
      <a:lvl4pPr marL="1256030" indent="-179705"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400" b="1">
          <a:solidFill>
            <a:schemeClr val="tx1"/>
          </a:solidFill>
          <a:latin typeface="+mn-lt"/>
          <a:ea typeface="+mn-ea"/>
          <a:sym typeface="Arial" panose="020B0604020202020204" pitchFamily="34" charset="0"/>
        </a:defRPr>
      </a:lvl4pPr>
      <a:lvl5pPr marL="1619250" indent="-184150"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sym typeface="Arial" panose="020B0604020202020204" pitchFamily="34" charset="0"/>
        </a:defRPr>
      </a:lvl5pPr>
      <a:lvl6pPr marL="2076450" indent="-184150"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sym typeface="Arial" panose="020B0604020202020204" pitchFamily="34" charset="0"/>
        </a:defRPr>
      </a:lvl6pPr>
      <a:lvl7pPr marL="2533650" indent="-184150"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sym typeface="Arial" panose="020B0604020202020204" pitchFamily="34" charset="0"/>
        </a:defRPr>
      </a:lvl7pPr>
      <a:lvl8pPr marL="2990850" indent="-184150"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sym typeface="Arial" panose="020B0604020202020204" pitchFamily="34" charset="0"/>
        </a:defRPr>
      </a:lvl8pPr>
      <a:lvl9pPr marL="3448050" indent="-184150" algn="l" defTabSz="0" rtl="0" fontAlgn="ctr">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sym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slideLayout" Target="../slideLayouts/slideLayout1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microsoft.com/office/2007/relationships/hdphoto" Target="../media/image22.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www.baidu.com/s?wd=%E3%80%8A%E9%BA%BB%E9%86%89%E8%8D%AF%E5%93%81%E5%8F%8A%E7%B2%BE%E7%A5%9E%E8%8D%AF%E5%93%81%E5%93%81%E7%A7%8D%E7%9B%AE%E5%BD%95%E3%80%8B&amp;tn=SE_PcZhidaonwhc_ngpagmjz&amp;rsv_dl=gh_pc_zhidao" TargetMode="External"/><Relationship Id="rId5" Type="http://schemas.openxmlformats.org/officeDocument/2006/relationships/hyperlink" Target="http://www.baidu.com/s?wd=%E7%94%B2%E5%9F%BA%E8%8B%AF%E4%B8%99%E8%83%BA&amp;tn=SE_PcZhidaonwhc_ngpagmjz&amp;rsv_dl=gh_pc_zhidao" TargetMode="External"/><Relationship Id="rId4" Type="http://schemas.openxmlformats.org/officeDocument/2006/relationships/hyperlink" Target="http://www.baidu.com/s?wd=%E3%80%8A%E4%B8%AD%E5%8D%8E%E4%BA%BA%E6%B0%91%E5%85%B1%E5%92%8C%E5%9B%BD%E5%88%91%E6%B3%95%E3%80%8B&amp;tn=SE_PcZhidaonwhc_ngpagmjz&amp;rsv_dl=gh_pc_zhida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A_图片 2" descr="C:\Documents and Settings\Administrator\桌面\7.png"/>
          <p:cNvPicPr>
            <a:picLocks noChangeAspect="1" noChangeArrowheads="1"/>
          </p:cNvPicPr>
          <p:nvPr>
            <p:custDataLst>
              <p:tags r:id="rId1"/>
            </p:custDataLst>
          </p:nvPr>
        </p:nvPicPr>
        <p:blipFill>
          <a:blip r:embed="rId9" cstate="print"/>
          <a:srcRect/>
          <a:stretch>
            <a:fillRect/>
          </a:stretch>
        </p:blipFill>
        <p:spPr bwMode="auto">
          <a:xfrm>
            <a:off x="0" y="-149065"/>
            <a:ext cx="9144000" cy="5160168"/>
          </a:xfrm>
          <a:prstGeom prst="rect">
            <a:avLst/>
          </a:prstGeom>
          <a:noFill/>
          <a:extLst>
            <a:ext uri="{909E8E84-426E-40DD-AFC4-6F175D3DCCD1}">
              <a14:hiddenFill xmlns:a14="http://schemas.microsoft.com/office/drawing/2010/main" xmlns="">
                <a:solidFill>
                  <a:srgbClr val="FFFFFF"/>
                </a:solidFill>
              </a14:hiddenFill>
            </a:ext>
          </a:extLst>
        </p:spPr>
      </p:pic>
      <p:sp>
        <p:nvSpPr>
          <p:cNvPr id="9" name="PA_文本框 8"/>
          <p:cNvSpPr txBox="1">
            <a:spLocks noChangeArrowheads="1"/>
          </p:cNvSpPr>
          <p:nvPr>
            <p:custDataLst>
              <p:tags r:id="rId2"/>
            </p:custDataLst>
          </p:nvPr>
        </p:nvSpPr>
        <p:spPr bwMode="auto">
          <a:xfrm>
            <a:off x="7051675" y="2326640"/>
            <a:ext cx="1867535" cy="461665"/>
          </a:xfrm>
          <a:prstGeom prst="rect">
            <a:avLst/>
          </a:prstGeom>
          <a:noFill/>
          <a:ln w="9525">
            <a:solidFill>
              <a:schemeClr val="accent1"/>
            </a:solidFill>
            <a:miter lim="800000"/>
          </a:ln>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buClrTx/>
              <a:buSzTx/>
            </a:pPr>
            <a:r>
              <a:rPr lang="zh-CN" altLang="en-US" sz="1200" dirty="0">
                <a:solidFill>
                  <a:schemeClr val="accent1"/>
                </a:solidFill>
                <a:latin typeface="Verdana" panose="020B0604030504040204" pitchFamily="34" charset="0"/>
              </a:rPr>
              <a:t>湖南工艺美术职业</a:t>
            </a:r>
            <a:r>
              <a:rPr lang="zh-CN" altLang="en-US" sz="1200">
                <a:solidFill>
                  <a:schemeClr val="accent1"/>
                </a:solidFill>
                <a:latin typeface="Verdana" panose="020B0604030504040204" pitchFamily="34" charset="0"/>
              </a:rPr>
              <a:t>学</a:t>
            </a:r>
            <a:r>
              <a:rPr lang="zh-CN" altLang="en-US" sz="1200" smtClean="0">
                <a:solidFill>
                  <a:schemeClr val="accent1"/>
                </a:solidFill>
                <a:latin typeface="Verdana" panose="020B0604030504040204" pitchFamily="34" charset="0"/>
              </a:rPr>
              <a:t>院 孙婷</a:t>
            </a:r>
            <a:endParaRPr lang="zh-CN" altLang="en-US" sz="1200" dirty="0">
              <a:solidFill>
                <a:schemeClr val="accent1"/>
              </a:solidFill>
              <a:latin typeface="Verdana" panose="020B0604030504040204" pitchFamily="34" charset="0"/>
            </a:endParaRPr>
          </a:p>
        </p:txBody>
      </p:sp>
      <p:sp>
        <p:nvSpPr>
          <p:cNvPr id="12" name="PA_文本框 11"/>
          <p:cNvSpPr txBox="1"/>
          <p:nvPr>
            <p:custDataLst>
              <p:tags r:id="rId3"/>
            </p:custDataLst>
          </p:nvPr>
        </p:nvSpPr>
        <p:spPr>
          <a:xfrm>
            <a:off x="2195736" y="896188"/>
            <a:ext cx="6768752" cy="946413"/>
          </a:xfrm>
          <a:prstGeom prst="rect">
            <a:avLst/>
          </a:prstGeom>
          <a:noFill/>
        </p:spPr>
        <p:txBody>
          <a:bodyPr wrap="square" lIns="68580" tIns="34290" rIns="68580" bIns="3429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r" eaLnBrk="1" hangingPunct="1">
              <a:lnSpc>
                <a:spcPct val="150000"/>
              </a:lnSpc>
            </a:pPr>
            <a:r>
              <a:rPr lang="zh-CN" altLang="en-US" sz="38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健康人生、绿色无毒</a:t>
            </a:r>
            <a:endParaRPr lang="id-ID" altLang="zh-CN" sz="3800" b="1"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3" name="PA_文本框 12"/>
          <p:cNvSpPr txBox="1">
            <a:spLocks noChangeArrowheads="1"/>
          </p:cNvSpPr>
          <p:nvPr>
            <p:custDataLst>
              <p:tags r:id="rId4"/>
            </p:custDataLst>
          </p:nvPr>
        </p:nvSpPr>
        <p:spPr bwMode="auto">
          <a:xfrm>
            <a:off x="5506913" y="1847714"/>
            <a:ext cx="3457575" cy="307777"/>
          </a:xfrm>
          <a:prstGeom prst="rect">
            <a:avLst/>
          </a:prstGeom>
          <a:noFill/>
          <a:ln w="9525">
            <a:noFill/>
            <a:miter lim="800000"/>
          </a:ln>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r" eaLnBrk="1" fontAlgn="base" hangingPunct="1">
              <a:buClrTx/>
              <a:buSzTx/>
              <a:buFontTx/>
              <a:buNone/>
            </a:pPr>
            <a:r>
              <a:rPr lang="en-US" altLang="zh-CN" dirty="0" smtClean="0">
                <a:solidFill>
                  <a:schemeClr val="bg2">
                    <a:lumMod val="50000"/>
                  </a:schemeClr>
                </a:solidFill>
                <a:latin typeface="Verdana" panose="020B0604030504040204" pitchFamily="34" charset="0"/>
              </a:rPr>
              <a:t>Healthy </a:t>
            </a:r>
            <a:r>
              <a:rPr lang="en-US" altLang="zh-CN" dirty="0" err="1" smtClean="0">
                <a:solidFill>
                  <a:schemeClr val="bg2">
                    <a:lumMod val="50000"/>
                  </a:schemeClr>
                </a:solidFill>
                <a:latin typeface="Verdana" panose="020B0604030504040204" pitchFamily="34" charset="0"/>
              </a:rPr>
              <a:t>life,Green</a:t>
            </a:r>
            <a:r>
              <a:rPr lang="en-US" altLang="zh-CN" dirty="0" smtClean="0">
                <a:solidFill>
                  <a:schemeClr val="bg2">
                    <a:lumMod val="50000"/>
                  </a:schemeClr>
                </a:solidFill>
                <a:latin typeface="Verdana" panose="020B0604030504040204" pitchFamily="34" charset="0"/>
              </a:rPr>
              <a:t> and non-toxic</a:t>
            </a:r>
            <a:endParaRPr lang="en-US" altLang="zh-CN" dirty="0">
              <a:solidFill>
                <a:schemeClr val="bg2">
                  <a:lumMod val="50000"/>
                </a:schemeClr>
              </a:solidFill>
              <a:latin typeface="Verdana" panose="020B0604030504040204" pitchFamily="34" charset="0"/>
            </a:endParaRPr>
          </a:p>
        </p:txBody>
      </p:sp>
      <p:sp>
        <p:nvSpPr>
          <p:cNvPr id="3" name="PA_矩形 2"/>
          <p:cNvSpPr/>
          <p:nvPr>
            <p:custDataLst>
              <p:tags r:id="rId5"/>
            </p:custDataLst>
          </p:nvPr>
        </p:nvSpPr>
        <p:spPr bwMode="auto">
          <a:xfrm>
            <a:off x="0" y="5010880"/>
            <a:ext cx="7086534" cy="134208"/>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pPr>
            <a:endParaRPr kumimoji="0" lang="zh-CN" altLang="en-US" sz="1400" b="0" i="0" u="none" strike="noStrike" cap="none" normalizeH="0" baseline="0">
              <a:ln>
                <a:noFill/>
              </a:ln>
              <a:solidFill>
                <a:schemeClr val="tx1"/>
              </a:solidFill>
              <a:effectLst/>
              <a:latin typeface="微软雅黑" panose="020B0503020204020204" pitchFamily="34" charset="-122"/>
              <a:ea typeface="宋体" panose="02010600030101010101" pitchFamily="2" charset="-122"/>
            </a:endParaRPr>
          </a:p>
        </p:txBody>
      </p:sp>
      <p:sp>
        <p:nvSpPr>
          <p:cNvPr id="17" name="PA_矩形 16"/>
          <p:cNvSpPr/>
          <p:nvPr>
            <p:custDataLst>
              <p:tags r:id="rId6"/>
            </p:custDataLst>
          </p:nvPr>
        </p:nvSpPr>
        <p:spPr bwMode="auto">
          <a:xfrm>
            <a:off x="6172158" y="5010880"/>
            <a:ext cx="2971842" cy="134208"/>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pPr>
            <a:endParaRPr kumimoji="0" lang="zh-CN" altLang="en-US" sz="1400" b="0" i="0" u="none" strike="noStrike" cap="none" normalizeH="0" baseline="0">
              <a:ln>
                <a:noFill/>
              </a:ln>
              <a:solidFill>
                <a:schemeClr val="tx1"/>
              </a:solidFill>
              <a:effectLst/>
              <a:latin typeface="微软雅黑" panose="020B0503020204020204" pitchFamily="34"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1+#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52" presetClass="entr" presetSubtype="0" fill="hold" grpId="0" nodeType="after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Scale>
                                      <p:cBhvr>
                                        <p:cTn id="28" dur="1000" decel="50000" fill="hold">
                                          <p:stCondLst>
                                            <p:cond delay="0"/>
                                          </p:stCondLst>
                                        </p:cTn>
                                        <p:tgtEl>
                                          <p:spTgt spid="1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2">
                                            <p:txEl>
                                              <p:pRg st="0" end="0"/>
                                            </p:txEl>
                                          </p:spTgt>
                                        </p:tgtEl>
                                        <p:attrNameLst>
                                          <p:attrName>ppt_x</p:attrName>
                                          <p:attrName>ppt_y</p:attrName>
                                        </p:attrNameLst>
                                      </p:cBhvr>
                                    </p:animMotion>
                                    <p:animEffect transition="in" filter="fade">
                                      <p:cBhvr>
                                        <p:cTn id="30" dur="1000"/>
                                        <p:tgtEl>
                                          <p:spTgt spid="12">
                                            <p:txEl>
                                              <p:pRg st="0" end="0"/>
                                            </p:txEl>
                                          </p:spTgt>
                                        </p:tgtEl>
                                      </p:cBhvr>
                                    </p:animEffect>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fltVal val="0"/>
                                          </p:val>
                                        </p:tav>
                                        <p:tav tm="100000">
                                          <p:val>
                                            <p:strVal val="#ppt_w"/>
                                          </p:val>
                                        </p:tav>
                                      </p:tavLst>
                                    </p:anim>
                                    <p:anim calcmode="lin" valueType="num">
                                      <p:cBhvr>
                                        <p:cTn id="35" dur="750" fill="hold"/>
                                        <p:tgtEl>
                                          <p:spTgt spid="13"/>
                                        </p:tgtEl>
                                        <p:attrNameLst>
                                          <p:attrName>ppt_h</p:attrName>
                                        </p:attrNameLst>
                                      </p:cBhvr>
                                      <p:tavLst>
                                        <p:tav tm="0">
                                          <p:val>
                                            <p:fltVal val="0"/>
                                          </p:val>
                                        </p:tav>
                                        <p:tav tm="100000">
                                          <p:val>
                                            <p:strVal val="#ppt_h"/>
                                          </p:val>
                                        </p:tav>
                                      </p:tavLst>
                                    </p:anim>
                                    <p:animEffect transition="in" filter="fade">
                                      <p:cBhvr>
                                        <p:cTn id="36" dur="750"/>
                                        <p:tgtEl>
                                          <p:spTgt spid="13"/>
                                        </p:tgtEl>
                                      </p:cBhvr>
                                    </p:animEffect>
                                  </p:childTnLst>
                                </p:cTn>
                              </p:par>
                            </p:childTnLst>
                          </p:cTn>
                        </p:par>
                        <p:par>
                          <p:cTn id="37" fill="hold">
                            <p:stCondLst>
                              <p:cond delay="4500"/>
                            </p:stCondLst>
                            <p:childTnLst>
                              <p:par>
                                <p:cTn id="38" presetID="26" presetClass="emph" presetSubtype="0" fill="hold" grpId="1" nodeType="afterEffect">
                                  <p:stCondLst>
                                    <p:cond delay="0"/>
                                  </p:stCondLst>
                                  <p:childTnLst>
                                    <p:animEffect transition="out" filter="fade">
                                      <p:cBhvr>
                                        <p:cTn id="39" dur="500" tmFilter="0, 0; .2, .5; .8, .5; 1, 0"/>
                                        <p:tgtEl>
                                          <p:spTgt spid="9"/>
                                        </p:tgtEl>
                                      </p:cBhvr>
                                    </p:animEffect>
                                    <p:animScale>
                                      <p:cBhvr>
                                        <p:cTn id="40"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9" grpId="1" bldLvl="0" animBg="1"/>
      <p:bldP spid="12" grpId="0" build="p"/>
      <p:bldP spid="13" grpId="0"/>
      <p:bldP spid="3" grpId="0" animBg="1"/>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a:blip r:embed="rId3" cstate="print"/>
          <a:stretch>
            <a:fillRect/>
          </a:stretch>
        </a:blipFill>
        <a:effectLst/>
      </p:bgPr>
    </p:bg>
    <p:spTree>
      <p:nvGrpSpPr>
        <p:cNvPr id="1" name=""/>
        <p:cNvGrpSpPr/>
        <p:nvPr/>
      </p:nvGrpSpPr>
      <p:grpSpPr>
        <a:xfrm>
          <a:off x="0" y="0"/>
          <a:ext cx="0" cy="0"/>
          <a:chOff x="0" y="0"/>
          <a:chExt cx="0" cy="0"/>
        </a:xfrm>
      </p:grpSpPr>
      <p:sp>
        <p:nvSpPr>
          <p:cNvPr id="16" name="文本框 70"/>
          <p:cNvSpPr>
            <a:spLocks noChangeArrowheads="1"/>
          </p:cNvSpPr>
          <p:nvPr/>
        </p:nvSpPr>
        <p:spPr bwMode="auto">
          <a:xfrm>
            <a:off x="497672" y="210406"/>
            <a:ext cx="1981148" cy="460375"/>
          </a:xfrm>
          <a:prstGeom prst="rect">
            <a:avLst/>
          </a:prstGeom>
          <a:solidFill>
            <a:schemeClr val="accent1"/>
          </a:solidFill>
          <a:ln>
            <a:noFill/>
          </a:ln>
        </p:spPr>
        <p:txBody>
          <a:bodyPr wrap="square">
            <a:spAutoFit/>
          </a:bodyPr>
          <a:lstStyle/>
          <a:p>
            <a:pPr algn="l" eaLnBrk="1" fontAlgn="base" hangingPunct="1">
              <a:buClrTx/>
              <a:buSzTx/>
            </a:pPr>
            <a:r>
              <a:rPr lang="zh-CN" altLang="en-US" sz="2400" dirty="0" smtClean="0">
                <a:solidFill>
                  <a:srgbClr val="FFFFFF"/>
                </a:solidFill>
                <a:ea typeface="微软雅黑" panose="020B0503020204020204" pitchFamily="34" charset="-122"/>
                <a:sym typeface="造字工房悦黑体验版常规体" pitchFamily="50" charset="-122"/>
              </a:rPr>
              <a:t>毒品的危害</a:t>
            </a:r>
          </a:p>
        </p:txBody>
      </p:sp>
      <p:cxnSp>
        <p:nvCxnSpPr>
          <p:cNvPr id="17" name="直接连接符 16"/>
          <p:cNvCxnSpPr/>
          <p:nvPr/>
        </p:nvCxnSpPr>
        <p:spPr bwMode="auto">
          <a:xfrm flipH="1">
            <a:off x="497672" y="670781"/>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9" name="文本框 8"/>
          <p:cNvSpPr txBox="1"/>
          <p:nvPr/>
        </p:nvSpPr>
        <p:spPr>
          <a:xfrm>
            <a:off x="924560" y="4180840"/>
            <a:ext cx="944880" cy="245110"/>
          </a:xfrm>
          <a:prstGeom prst="rect">
            <a:avLst/>
          </a:prstGeom>
          <a:noFill/>
        </p:spPr>
        <p:txBody>
          <a:bodyPr wrap="none" rtlCol="0">
            <a:spAutoFit/>
          </a:bodyPr>
          <a:lstStyle/>
          <a:p>
            <a:r>
              <a:rPr lang="zh-CN" altLang="en-US" sz="1000"/>
              <a:t>图片来自网络</a:t>
            </a:r>
          </a:p>
        </p:txBody>
      </p:sp>
      <p:sp>
        <p:nvSpPr>
          <p:cNvPr id="10" name="文本框 9"/>
          <p:cNvSpPr txBox="1"/>
          <p:nvPr/>
        </p:nvSpPr>
        <p:spPr>
          <a:xfrm>
            <a:off x="5429250" y="924560"/>
            <a:ext cx="2725420" cy="3692525"/>
          </a:xfrm>
          <a:prstGeom prst="rect">
            <a:avLst/>
          </a:prstGeom>
          <a:noFill/>
          <a:ln>
            <a:solidFill>
              <a:schemeClr val="accent1"/>
            </a:solidFill>
          </a:ln>
        </p:spPr>
        <p:txBody>
          <a:bodyPr wrap="square" rtlCol="0" anchor="t">
            <a:spAutoFit/>
          </a:bodyPr>
          <a:lstStyle/>
          <a:p>
            <a:pPr algn="l"/>
            <a:r>
              <a:rPr lang="en-US" altLang="zh-CN" sz="1800"/>
              <a:t>       </a:t>
            </a:r>
            <a:r>
              <a:rPr lang="zh-CN" altLang="en-US" sz="1800"/>
              <a:t>首先,吸食毒品能够毁掉一个人的健康和生命。毒品对人的身心健康毒害很大,由于它容易成瘾,一旦吸上就很难戒除,其结果就是肝、肺、胃、肾等各种脏器功能衰竭,皮肤溃烂,最终导致死亡。有的吸毒者还由于难以承受巨大的精神压力和痛苦而自杀。另外,一次性大量吸食毒品,也会导致呼吸衰竭而死亡。</a:t>
            </a:r>
          </a:p>
        </p:txBody>
      </p:sp>
      <p:pic>
        <p:nvPicPr>
          <p:cNvPr id="11" name="图片 10" descr="u=3519054573,3663408560&amp;fm=26&amp;gp=0"/>
          <p:cNvPicPr>
            <a:picLocks noChangeAspect="1"/>
          </p:cNvPicPr>
          <p:nvPr/>
        </p:nvPicPr>
        <p:blipFill>
          <a:blip r:embed="rId3" cstate="print"/>
          <a:stretch>
            <a:fillRect/>
          </a:stretch>
        </p:blipFill>
        <p:spPr>
          <a:xfrm>
            <a:off x="924560" y="1454785"/>
            <a:ext cx="3853180" cy="2550795"/>
          </a:xfrm>
          <a:prstGeom prst="round2DiagRect">
            <a:avLst/>
          </a:prstGeom>
        </p:spPr>
      </p:pic>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文本框 70"/>
          <p:cNvSpPr>
            <a:spLocks noChangeArrowheads="1"/>
          </p:cNvSpPr>
          <p:nvPr/>
        </p:nvSpPr>
        <p:spPr bwMode="auto">
          <a:xfrm>
            <a:off x="497672" y="210406"/>
            <a:ext cx="1981148" cy="460375"/>
          </a:xfrm>
          <a:prstGeom prst="rect">
            <a:avLst/>
          </a:prstGeom>
          <a:solidFill>
            <a:schemeClr val="accent1"/>
          </a:solidFill>
          <a:ln>
            <a:noFill/>
          </a:ln>
        </p:spPr>
        <p:txBody>
          <a:bodyPr wrap="square">
            <a:spAutoFit/>
          </a:bodyPr>
          <a:lstStyle/>
          <a:p>
            <a:pPr algn="l" eaLnBrk="1" fontAlgn="base" hangingPunct="1">
              <a:buClrTx/>
              <a:buSzTx/>
            </a:pPr>
            <a:r>
              <a:rPr lang="zh-CN" altLang="en-US" sz="2400" dirty="0" smtClean="0">
                <a:solidFill>
                  <a:srgbClr val="FFFFFF"/>
                </a:solidFill>
                <a:ea typeface="微软雅黑" panose="020B0503020204020204" pitchFamily="34" charset="-122"/>
                <a:sym typeface="造字工房悦黑体验版常规体" pitchFamily="50" charset="-122"/>
              </a:rPr>
              <a:t>毒品的危害</a:t>
            </a:r>
          </a:p>
        </p:txBody>
      </p:sp>
      <p:cxnSp>
        <p:nvCxnSpPr>
          <p:cNvPr id="17" name="直接连接符 16"/>
          <p:cNvCxnSpPr/>
          <p:nvPr/>
        </p:nvCxnSpPr>
        <p:spPr bwMode="auto">
          <a:xfrm flipH="1">
            <a:off x="497672" y="670781"/>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9" name="文本框 8"/>
          <p:cNvSpPr txBox="1"/>
          <p:nvPr/>
        </p:nvSpPr>
        <p:spPr>
          <a:xfrm>
            <a:off x="962025" y="4464685"/>
            <a:ext cx="944880" cy="245110"/>
          </a:xfrm>
          <a:prstGeom prst="rect">
            <a:avLst/>
          </a:prstGeom>
          <a:noFill/>
        </p:spPr>
        <p:txBody>
          <a:bodyPr wrap="none" rtlCol="0">
            <a:spAutoFit/>
          </a:bodyPr>
          <a:lstStyle/>
          <a:p>
            <a:r>
              <a:rPr lang="zh-CN" altLang="en-US" sz="1000"/>
              <a:t>图片来自网络</a:t>
            </a:r>
          </a:p>
        </p:txBody>
      </p:sp>
      <p:sp>
        <p:nvSpPr>
          <p:cNvPr id="10" name="文本框 9"/>
          <p:cNvSpPr txBox="1"/>
          <p:nvPr/>
        </p:nvSpPr>
        <p:spPr>
          <a:xfrm>
            <a:off x="5369560" y="1049655"/>
            <a:ext cx="2540000" cy="3415030"/>
          </a:xfrm>
          <a:prstGeom prst="rect">
            <a:avLst/>
          </a:prstGeom>
          <a:noFill/>
          <a:ln>
            <a:solidFill>
              <a:schemeClr val="accent1"/>
            </a:solidFill>
          </a:ln>
        </p:spPr>
        <p:txBody>
          <a:bodyPr wrap="square" rtlCol="0" anchor="t">
            <a:spAutoFit/>
          </a:bodyPr>
          <a:lstStyle/>
          <a:p>
            <a:r>
              <a:rPr lang="en-US" altLang="zh-CN" sz="1800"/>
              <a:t>      </a:t>
            </a:r>
            <a:r>
              <a:rPr lang="zh-CN" altLang="en-US" sz="1800"/>
              <a:t>其次,吸毒直接诱发违法犯罪,严重危害社会治安。吸毒的人没有资金购买毒品,就会去偷、去抢、去骗,偷抢不成就会杀人劫财。有的还帮毒贩子贩运毒品,以贩养吸。有的女性吸毒者则常常以卖身来获取毒资。吸毒直接诱发滋生了大量的违法犯罪活动,给社会带来了严重的危害</a:t>
            </a:r>
          </a:p>
        </p:txBody>
      </p:sp>
      <p:pic>
        <p:nvPicPr>
          <p:cNvPr id="11" name="图片 10" descr="u=1369501520,4220919316&amp;fm=26&amp;gp=0"/>
          <p:cNvPicPr>
            <a:picLocks noChangeAspect="1"/>
          </p:cNvPicPr>
          <p:nvPr/>
        </p:nvPicPr>
        <p:blipFill>
          <a:blip r:embed="rId3" cstate="print"/>
          <a:stretch>
            <a:fillRect/>
          </a:stretch>
        </p:blipFill>
        <p:spPr>
          <a:xfrm>
            <a:off x="756920" y="1408430"/>
            <a:ext cx="4225925" cy="2817495"/>
          </a:xfrm>
          <a:prstGeom prst="roundRect">
            <a:avLst/>
          </a:prstGeom>
        </p:spPr>
      </p:pic>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文本框 70"/>
          <p:cNvSpPr>
            <a:spLocks noChangeArrowheads="1"/>
          </p:cNvSpPr>
          <p:nvPr/>
        </p:nvSpPr>
        <p:spPr bwMode="auto">
          <a:xfrm>
            <a:off x="512277" y="210406"/>
            <a:ext cx="1981148"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吸食毒品后果</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13" name="直接连接符 12"/>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4" name="图片 13" descr="u=379923213,382041959&amp;fm=26&amp;gp=0.jpg"/>
          <p:cNvPicPr>
            <a:picLocks noChangeAspect="1"/>
          </p:cNvPicPr>
          <p:nvPr/>
        </p:nvPicPr>
        <p:blipFill>
          <a:blip r:embed="rId3" cstate="print"/>
          <a:stretch>
            <a:fillRect/>
          </a:stretch>
        </p:blipFill>
        <p:spPr>
          <a:xfrm>
            <a:off x="5080613" y="547579"/>
            <a:ext cx="2185090" cy="2285940"/>
          </a:xfrm>
          <a:prstGeom prst="rect">
            <a:avLst/>
          </a:prstGeom>
        </p:spPr>
      </p:pic>
      <p:pic>
        <p:nvPicPr>
          <p:cNvPr id="15" name="图片 14" descr="u=2519438478,108242589&amp;fm=26&amp;gp=0.jpg"/>
          <p:cNvPicPr>
            <a:picLocks noChangeAspect="1"/>
          </p:cNvPicPr>
          <p:nvPr/>
        </p:nvPicPr>
        <p:blipFill>
          <a:blip r:embed="rId4" cstate="print"/>
          <a:stretch>
            <a:fillRect/>
          </a:stretch>
        </p:blipFill>
        <p:spPr>
          <a:xfrm>
            <a:off x="1158875" y="751205"/>
            <a:ext cx="3048635" cy="2000885"/>
          </a:xfrm>
          <a:prstGeom prst="rect">
            <a:avLst/>
          </a:prstGeom>
        </p:spPr>
      </p:pic>
      <p:pic>
        <p:nvPicPr>
          <p:cNvPr id="16" name="图片 15" descr="fd2a7b303794416b.jpg"/>
          <p:cNvPicPr>
            <a:picLocks noChangeAspect="1"/>
          </p:cNvPicPr>
          <p:nvPr/>
        </p:nvPicPr>
        <p:blipFill>
          <a:blip r:embed="rId5" cstate="print"/>
          <a:stretch>
            <a:fillRect/>
          </a:stretch>
        </p:blipFill>
        <p:spPr>
          <a:xfrm>
            <a:off x="1158875" y="2928620"/>
            <a:ext cx="3007995" cy="1962785"/>
          </a:xfrm>
          <a:prstGeom prst="rect">
            <a:avLst/>
          </a:prstGeom>
        </p:spPr>
      </p:pic>
      <p:pic>
        <p:nvPicPr>
          <p:cNvPr id="2" name="图片 1" descr="timg"/>
          <p:cNvPicPr>
            <a:picLocks noChangeAspect="1"/>
          </p:cNvPicPr>
          <p:nvPr/>
        </p:nvPicPr>
        <p:blipFill>
          <a:blip r:embed="rId6" cstate="print"/>
          <a:stretch>
            <a:fillRect/>
          </a:stretch>
        </p:blipFill>
        <p:spPr>
          <a:xfrm>
            <a:off x="4669790" y="2927985"/>
            <a:ext cx="3007360" cy="196342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组合 96"/>
          <p:cNvGrpSpPr/>
          <p:nvPr/>
        </p:nvGrpSpPr>
        <p:grpSpPr>
          <a:xfrm>
            <a:off x="2590852" y="3333891"/>
            <a:ext cx="6019632" cy="619748"/>
            <a:chOff x="1981268" y="1632598"/>
            <a:chExt cx="6019632" cy="619748"/>
          </a:xfrm>
        </p:grpSpPr>
        <p:sp>
          <p:nvSpPr>
            <p:cNvPr id="80" name="矩形 79"/>
            <p:cNvSpPr/>
            <p:nvPr/>
          </p:nvSpPr>
          <p:spPr>
            <a:xfrm>
              <a:off x="1981268" y="1858155"/>
              <a:ext cx="1565816" cy="394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en-US" altLang="zh-CN" sz="2000" dirty="0" smtClean="0">
                  <a:latin typeface="微软雅黑" panose="020B0503020204020204" pitchFamily="34" charset="-122"/>
                  <a:ea typeface="微软雅黑" panose="020B0503020204020204" pitchFamily="34" charset="-122"/>
                </a:rPr>
                <a:t>2018-19</a:t>
              </a:r>
              <a:endParaRPr lang="zh-CN" altLang="en-US" sz="2000" dirty="0">
                <a:latin typeface="微软雅黑" panose="020B0503020204020204" pitchFamily="34" charset="-122"/>
                <a:ea typeface="微软雅黑" panose="020B0503020204020204" pitchFamily="34" charset="-122"/>
              </a:endParaRPr>
            </a:p>
          </p:txBody>
        </p:sp>
        <p:sp>
          <p:nvSpPr>
            <p:cNvPr id="81" name="矩形 80"/>
            <p:cNvSpPr/>
            <p:nvPr/>
          </p:nvSpPr>
          <p:spPr>
            <a:xfrm>
              <a:off x="3240491" y="1661059"/>
              <a:ext cx="3799568" cy="394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82" name="等腰三角形 81"/>
            <p:cNvSpPr/>
            <p:nvPr/>
          </p:nvSpPr>
          <p:spPr>
            <a:xfrm rot="10800000">
              <a:off x="3240491" y="2055249"/>
              <a:ext cx="306593" cy="197097"/>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2" name="文本框 2"/>
            <p:cNvSpPr txBox="1"/>
            <p:nvPr/>
          </p:nvSpPr>
          <p:spPr>
            <a:xfrm>
              <a:off x="7040058" y="1632598"/>
              <a:ext cx="960842" cy="523220"/>
            </a:xfrm>
            <a:prstGeom prst="rect">
              <a:avLst/>
            </a:prstGeom>
            <a:noFill/>
          </p:spPr>
          <p:txBody>
            <a:bodyPr wrap="square" rtlCol="0">
              <a:spAutoFit/>
            </a:bodyPr>
            <a:lstStyle/>
            <a:p>
              <a:r>
                <a:rPr lang="en-US" altLang="zh-CN" sz="2800" dirty="0">
                  <a:solidFill>
                    <a:srgbClr val="4D4D4D"/>
                  </a:solidFill>
                  <a:latin typeface="微软雅黑" panose="020B0503020204020204" pitchFamily="34" charset="-122"/>
                  <a:ea typeface="微软雅黑" panose="020B0503020204020204" pitchFamily="34" charset="-122"/>
                </a:rPr>
                <a:t>75%</a:t>
              </a:r>
              <a:endParaRPr lang="zh-CN" altLang="en-US" sz="2800" dirty="0">
                <a:solidFill>
                  <a:srgbClr val="4D4D4D"/>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2590852" y="2495713"/>
            <a:ext cx="5539211" cy="625133"/>
            <a:chOff x="1981268" y="2292731"/>
            <a:chExt cx="5539211" cy="625133"/>
          </a:xfrm>
        </p:grpSpPr>
        <p:sp>
          <p:nvSpPr>
            <p:cNvPr id="83" name="矩形 82"/>
            <p:cNvSpPr/>
            <p:nvPr/>
          </p:nvSpPr>
          <p:spPr>
            <a:xfrm>
              <a:off x="1981268" y="2523673"/>
              <a:ext cx="1565816" cy="394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en-US" altLang="zh-CN" sz="2000" dirty="0" smtClean="0">
                  <a:latin typeface="微软雅黑" panose="020B0503020204020204" pitchFamily="34" charset="-122"/>
                  <a:ea typeface="微软雅黑" panose="020B0503020204020204" pitchFamily="34" charset="-122"/>
                </a:rPr>
                <a:t>2017</a:t>
              </a:r>
              <a:endParaRPr lang="zh-CN" altLang="en-US" sz="2000" dirty="0">
                <a:latin typeface="微软雅黑" panose="020B0503020204020204" pitchFamily="34" charset="-122"/>
                <a:ea typeface="微软雅黑" panose="020B0503020204020204" pitchFamily="34" charset="-122"/>
              </a:endParaRPr>
            </a:p>
          </p:txBody>
        </p:sp>
        <p:sp>
          <p:nvSpPr>
            <p:cNvPr id="84" name="矩形 83"/>
            <p:cNvSpPr/>
            <p:nvPr/>
          </p:nvSpPr>
          <p:spPr>
            <a:xfrm>
              <a:off x="3240491" y="2326577"/>
              <a:ext cx="3152820" cy="394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85" name="等腰三角形 84"/>
            <p:cNvSpPr/>
            <p:nvPr/>
          </p:nvSpPr>
          <p:spPr>
            <a:xfrm rot="10800000">
              <a:off x="3240491" y="2720767"/>
              <a:ext cx="306593" cy="197097"/>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3" name="文本框 15"/>
            <p:cNvSpPr txBox="1"/>
            <p:nvPr/>
          </p:nvSpPr>
          <p:spPr>
            <a:xfrm>
              <a:off x="6559637" y="2292731"/>
              <a:ext cx="960842" cy="523220"/>
            </a:xfrm>
            <a:prstGeom prst="rect">
              <a:avLst/>
            </a:prstGeom>
            <a:noFill/>
          </p:spPr>
          <p:txBody>
            <a:bodyPr wrap="square" rtlCol="0">
              <a:spAutoFit/>
            </a:bodyPr>
            <a:lstStyle/>
            <a:p>
              <a:r>
                <a:rPr lang="en-US" altLang="zh-CN" sz="2800" dirty="0">
                  <a:solidFill>
                    <a:srgbClr val="4D4D4D"/>
                  </a:solidFill>
                  <a:latin typeface="微软雅黑" panose="020B0503020204020204" pitchFamily="34" charset="-122"/>
                  <a:ea typeface="微软雅黑" panose="020B0503020204020204" pitchFamily="34" charset="-122"/>
                </a:rPr>
                <a:t>65%</a:t>
              </a:r>
              <a:endParaRPr lang="zh-CN" altLang="en-US" sz="2800" dirty="0">
                <a:solidFill>
                  <a:srgbClr val="4D4D4D"/>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2590852" y="1700733"/>
            <a:ext cx="4892464" cy="619748"/>
            <a:chOff x="1981268" y="2963634"/>
            <a:chExt cx="4892464" cy="619748"/>
          </a:xfrm>
        </p:grpSpPr>
        <p:sp>
          <p:nvSpPr>
            <p:cNvPr id="86" name="矩形 85"/>
            <p:cNvSpPr/>
            <p:nvPr/>
          </p:nvSpPr>
          <p:spPr>
            <a:xfrm>
              <a:off x="1981268" y="3189191"/>
              <a:ext cx="1565816" cy="3941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en-US" altLang="zh-CN" sz="2000" dirty="0" smtClean="0">
                  <a:latin typeface="微软雅黑" panose="020B0503020204020204" pitchFamily="34" charset="-122"/>
                  <a:ea typeface="微软雅黑" panose="020B0503020204020204" pitchFamily="34" charset="-122"/>
                </a:rPr>
                <a:t>2014</a:t>
              </a:r>
              <a:endParaRPr lang="zh-CN" altLang="en-US" sz="2000" dirty="0">
                <a:latin typeface="微软雅黑" panose="020B0503020204020204" pitchFamily="34" charset="-122"/>
                <a:ea typeface="微软雅黑" panose="020B0503020204020204" pitchFamily="34" charset="-122"/>
              </a:endParaRPr>
            </a:p>
          </p:txBody>
        </p:sp>
        <p:sp>
          <p:nvSpPr>
            <p:cNvPr id="87" name="矩形 86"/>
            <p:cNvSpPr/>
            <p:nvPr/>
          </p:nvSpPr>
          <p:spPr>
            <a:xfrm>
              <a:off x="3240492" y="2992095"/>
              <a:ext cx="2446177" cy="3941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88" name="等腰三角形 87"/>
            <p:cNvSpPr/>
            <p:nvPr/>
          </p:nvSpPr>
          <p:spPr>
            <a:xfrm rot="10800000">
              <a:off x="3240491" y="3386285"/>
              <a:ext cx="306593" cy="197097"/>
            </a:xfrm>
            <a:prstGeom prst="triangle">
              <a:avLst>
                <a:gd name="adj"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4" name="文本框 16"/>
            <p:cNvSpPr txBox="1"/>
            <p:nvPr/>
          </p:nvSpPr>
          <p:spPr>
            <a:xfrm>
              <a:off x="5912890" y="2963634"/>
              <a:ext cx="960842" cy="523220"/>
            </a:xfrm>
            <a:prstGeom prst="rect">
              <a:avLst/>
            </a:prstGeom>
            <a:noFill/>
          </p:spPr>
          <p:txBody>
            <a:bodyPr wrap="square" rtlCol="0">
              <a:spAutoFit/>
            </a:bodyPr>
            <a:lstStyle/>
            <a:p>
              <a:r>
                <a:rPr lang="en-US" altLang="zh-CN" sz="2800" dirty="0">
                  <a:solidFill>
                    <a:srgbClr val="4D4D4D"/>
                  </a:solidFill>
                  <a:latin typeface="微软雅黑" panose="020B0503020204020204" pitchFamily="34" charset="-122"/>
                  <a:ea typeface="微软雅黑" panose="020B0503020204020204" pitchFamily="34" charset="-122"/>
                </a:rPr>
                <a:t>55%</a:t>
              </a:r>
              <a:endParaRPr lang="zh-CN" altLang="en-US" sz="2800" dirty="0">
                <a:solidFill>
                  <a:srgbClr val="4D4D4D"/>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2590852" y="910773"/>
            <a:ext cx="4185821" cy="614363"/>
            <a:chOff x="1981268" y="3634537"/>
            <a:chExt cx="4185821" cy="614363"/>
          </a:xfrm>
        </p:grpSpPr>
        <p:sp>
          <p:nvSpPr>
            <p:cNvPr id="89" name="矩形 88"/>
            <p:cNvSpPr/>
            <p:nvPr/>
          </p:nvSpPr>
          <p:spPr>
            <a:xfrm>
              <a:off x="1981268" y="3854709"/>
              <a:ext cx="1565816" cy="3941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en-US" altLang="zh-CN" sz="2000" dirty="0" smtClean="0">
                  <a:latin typeface="微软雅黑" panose="020B0503020204020204" pitchFamily="34" charset="-122"/>
                  <a:ea typeface="微软雅黑" panose="020B0503020204020204" pitchFamily="34" charset="-122"/>
                </a:rPr>
                <a:t>2016</a:t>
              </a:r>
              <a:endParaRPr lang="zh-CN" altLang="en-US" sz="2000" dirty="0">
                <a:latin typeface="微软雅黑" panose="020B0503020204020204" pitchFamily="34" charset="-122"/>
                <a:ea typeface="微软雅黑" panose="020B0503020204020204" pitchFamily="34" charset="-122"/>
              </a:endParaRPr>
            </a:p>
          </p:txBody>
        </p:sp>
        <p:sp>
          <p:nvSpPr>
            <p:cNvPr id="90" name="矩形 89"/>
            <p:cNvSpPr/>
            <p:nvPr/>
          </p:nvSpPr>
          <p:spPr>
            <a:xfrm>
              <a:off x="3240492" y="3657613"/>
              <a:ext cx="1802331" cy="3941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1" name="等腰三角形 90"/>
            <p:cNvSpPr/>
            <p:nvPr/>
          </p:nvSpPr>
          <p:spPr>
            <a:xfrm rot="10800000">
              <a:off x="3240491" y="4051803"/>
              <a:ext cx="306593" cy="197097"/>
            </a:xfrm>
            <a:prstGeom prst="triangle">
              <a:avLst>
                <a:gd name="adj"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5" name="文本框 17"/>
            <p:cNvSpPr txBox="1"/>
            <p:nvPr/>
          </p:nvSpPr>
          <p:spPr>
            <a:xfrm>
              <a:off x="5206247" y="3634537"/>
              <a:ext cx="960842" cy="523220"/>
            </a:xfrm>
            <a:prstGeom prst="rect">
              <a:avLst/>
            </a:prstGeom>
            <a:noFill/>
          </p:spPr>
          <p:txBody>
            <a:bodyPr wrap="square" rtlCol="0">
              <a:spAutoFit/>
            </a:bodyPr>
            <a:lstStyle/>
            <a:p>
              <a:r>
                <a:rPr lang="en-US" altLang="zh-CN" sz="2800" dirty="0">
                  <a:solidFill>
                    <a:srgbClr val="4D4D4D"/>
                  </a:solidFill>
                  <a:latin typeface="微软雅黑" panose="020B0503020204020204" pitchFamily="34" charset="-122"/>
                  <a:ea typeface="微软雅黑" panose="020B0503020204020204" pitchFamily="34" charset="-122"/>
                </a:rPr>
                <a:t>45%</a:t>
              </a:r>
              <a:endParaRPr lang="zh-CN" altLang="en-US" sz="2800" dirty="0">
                <a:solidFill>
                  <a:srgbClr val="4D4D4D"/>
                </a:solidFill>
                <a:latin typeface="微软雅黑" panose="020B0503020204020204" pitchFamily="34" charset="-122"/>
                <a:ea typeface="微软雅黑" panose="020B0503020204020204" pitchFamily="34" charset="-122"/>
              </a:endParaRPr>
            </a:p>
          </p:txBody>
        </p:sp>
      </p:grpSp>
      <p:grpSp>
        <p:nvGrpSpPr>
          <p:cNvPr id="22" name="Group 35"/>
          <p:cNvGrpSpPr/>
          <p:nvPr/>
        </p:nvGrpSpPr>
        <p:grpSpPr bwMode="auto">
          <a:xfrm>
            <a:off x="914496" y="1200980"/>
            <a:ext cx="236935" cy="237008"/>
            <a:chOff x="1066800" y="2209799"/>
            <a:chExt cx="315279" cy="315280"/>
          </a:xfrm>
        </p:grpSpPr>
        <p:sp>
          <p:nvSpPr>
            <p:cNvPr id="23"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50800" tIns="50800" rIns="50800" bIns="50800" anchor="ctr"/>
            <a:lstStyle/>
            <a:p>
              <a:pPr defTabSz="685165">
                <a:defRPr/>
              </a:pPr>
              <a:endParaRPr>
                <a:latin typeface="+mn-lt"/>
              </a:endParaRPr>
            </a:p>
          </p:txBody>
        </p:sp>
        <p:sp>
          <p:nvSpPr>
            <p:cNvPr id="24" name="Shape 797"/>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lstStyle/>
            <a:p>
              <a:endParaRPr lang="zh-CN" altLang="en-US"/>
            </a:p>
          </p:txBody>
        </p:sp>
      </p:grpSp>
      <p:grpSp>
        <p:nvGrpSpPr>
          <p:cNvPr id="25" name="Group 16"/>
          <p:cNvGrpSpPr/>
          <p:nvPr/>
        </p:nvGrpSpPr>
        <p:grpSpPr bwMode="auto">
          <a:xfrm>
            <a:off x="1219288" y="1810564"/>
            <a:ext cx="1419225" cy="546271"/>
            <a:chOff x="1499329" y="4314517"/>
            <a:chExt cx="1891469" cy="728001"/>
          </a:xfrm>
        </p:grpSpPr>
        <p:sp>
          <p:nvSpPr>
            <p:cNvPr id="26" name="Text Placeholder 8"/>
            <p:cNvSpPr txBox="1"/>
            <p:nvPr/>
          </p:nvSpPr>
          <p:spPr>
            <a:xfrm>
              <a:off x="1499329" y="4314517"/>
              <a:ext cx="1891469" cy="27141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en-US" altLang="zh-CN" sz="1000" dirty="0" smtClean="0">
                  <a:solidFill>
                    <a:schemeClr val="tx2"/>
                  </a:solidFill>
                  <a:latin typeface="微软雅黑" panose="020B0503020204020204" pitchFamily="34" charset="-122"/>
                  <a:ea typeface="微软雅黑" panose="020B0503020204020204" pitchFamily="34" charset="-122"/>
                </a:rPr>
                <a:t>2016</a:t>
              </a:r>
              <a:endParaRPr lang="zh-CN" altLang="en-US" sz="1000" dirty="0" smtClean="0">
                <a:solidFill>
                  <a:schemeClr val="tx2"/>
                </a:solidFill>
                <a:latin typeface="微软雅黑" panose="020B0503020204020204" pitchFamily="34" charset="-122"/>
                <a:ea typeface="微软雅黑" panose="020B0503020204020204" pitchFamily="34" charset="-122"/>
              </a:endParaRPr>
            </a:p>
          </p:txBody>
        </p:sp>
        <p:sp>
          <p:nvSpPr>
            <p:cNvPr id="27" name="Text Placeholder 1"/>
            <p:cNvSpPr txBox="1"/>
            <p:nvPr/>
          </p:nvSpPr>
          <p:spPr>
            <a:xfrm>
              <a:off x="1594539" y="4536628"/>
              <a:ext cx="1428082" cy="505890"/>
            </a:xfrm>
            <a:prstGeom prst="rect">
              <a:avLst/>
            </a:prstGeom>
          </p:spPr>
          <p:txBody>
            <a:bodyPr lIns="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087755">
                <a:defRPr/>
              </a:pPr>
              <a:r>
                <a:rPr lang="zh-CN" altLang="en-US" sz="800" dirty="0" smtClean="0">
                  <a:solidFill>
                    <a:schemeClr val="tx2"/>
                  </a:solidFill>
                </a:rPr>
                <a:t>数据显示我国登记吸毒人数为</a:t>
              </a:r>
              <a:r>
                <a:rPr lang="en-US" altLang="zh-CN" sz="800" dirty="0" smtClean="0">
                  <a:solidFill>
                    <a:schemeClr val="tx2"/>
                  </a:solidFill>
                </a:rPr>
                <a:t>258</a:t>
              </a:r>
              <a:r>
                <a:rPr lang="zh-CN" altLang="en-US" sz="800" dirty="0" smtClean="0">
                  <a:solidFill>
                    <a:schemeClr val="tx2"/>
                  </a:solidFill>
                </a:rPr>
                <a:t>万人。</a:t>
              </a:r>
              <a:endParaRPr lang="en-US" altLang="zh-CN" sz="8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28" name="Group 35"/>
          <p:cNvGrpSpPr/>
          <p:nvPr/>
        </p:nvGrpSpPr>
        <p:grpSpPr bwMode="auto">
          <a:xfrm>
            <a:off x="914496" y="1886762"/>
            <a:ext cx="236935" cy="237008"/>
            <a:chOff x="1066800" y="2209799"/>
            <a:chExt cx="315279" cy="315280"/>
          </a:xfrm>
        </p:grpSpPr>
        <p:sp>
          <p:nvSpPr>
            <p:cNvPr id="29"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50800" tIns="50800" rIns="50800" bIns="50800" anchor="ctr"/>
            <a:lstStyle/>
            <a:p>
              <a:pPr defTabSz="685165">
                <a:defRPr/>
              </a:pPr>
              <a:endParaRPr>
                <a:latin typeface="+mn-lt"/>
              </a:endParaRPr>
            </a:p>
          </p:txBody>
        </p:sp>
        <p:sp>
          <p:nvSpPr>
            <p:cNvPr id="30" name="Shape 797"/>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lstStyle/>
            <a:p>
              <a:endParaRPr lang="zh-CN" altLang="en-US"/>
            </a:p>
          </p:txBody>
        </p:sp>
      </p:grpSp>
      <p:grpSp>
        <p:nvGrpSpPr>
          <p:cNvPr id="31" name="Group 16"/>
          <p:cNvGrpSpPr/>
          <p:nvPr/>
        </p:nvGrpSpPr>
        <p:grpSpPr bwMode="auto">
          <a:xfrm>
            <a:off x="1295486" y="1124782"/>
            <a:ext cx="2126456" cy="419447"/>
            <a:chOff x="1499329" y="4314517"/>
            <a:chExt cx="2834030" cy="558986"/>
          </a:xfrm>
        </p:grpSpPr>
        <p:sp>
          <p:nvSpPr>
            <p:cNvPr id="32" name="Text Placeholder 8"/>
            <p:cNvSpPr txBox="1"/>
            <p:nvPr/>
          </p:nvSpPr>
          <p:spPr>
            <a:xfrm>
              <a:off x="1499329" y="4314517"/>
              <a:ext cx="1891469" cy="27141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en-US" altLang="zh-CN" sz="1000" dirty="0" smtClean="0">
                  <a:solidFill>
                    <a:schemeClr val="tx2"/>
                  </a:solidFill>
                  <a:latin typeface="微软雅黑" panose="020B0503020204020204" pitchFamily="34" charset="-122"/>
                  <a:ea typeface="微软雅黑" panose="020B0503020204020204" pitchFamily="34" charset="-122"/>
                </a:rPr>
                <a:t>2014</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33" name="Text Placeholder 1"/>
            <p:cNvSpPr txBox="1"/>
            <p:nvPr/>
          </p:nvSpPr>
          <p:spPr>
            <a:xfrm>
              <a:off x="1594537" y="4536627"/>
              <a:ext cx="2738822" cy="336876"/>
            </a:xfrm>
            <a:prstGeom prst="rect">
              <a:avLst/>
            </a:prstGeom>
          </p:spPr>
          <p:txBody>
            <a:bodyPr lIns="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087755">
                <a:defRPr/>
              </a:pPr>
              <a:r>
                <a:rPr lang="zh-CN" altLang="en-US" sz="800" dirty="0" smtClean="0">
                  <a:solidFill>
                    <a:schemeClr val="tx2"/>
                  </a:solidFill>
                  <a:latin typeface="微软雅黑" panose="020B0503020204020204" pitchFamily="34" charset="-122"/>
                  <a:ea typeface="微软雅黑" panose="020B0503020204020204" pitchFamily="34" charset="-122"/>
                  <a:cs typeface="Open Sans" panose="020B0606030504020204" pitchFamily="34" charset="0"/>
                </a:rPr>
                <a:t>查获有约</a:t>
              </a:r>
              <a:r>
                <a:rPr lang="en-US" altLang="zh-CN" sz="800" dirty="0" smtClean="0">
                  <a:solidFill>
                    <a:schemeClr val="tx2"/>
                  </a:solidFill>
                  <a:latin typeface="微软雅黑" panose="020B0503020204020204" pitchFamily="34" charset="-122"/>
                  <a:ea typeface="微软雅黑" panose="020B0503020204020204" pitchFamily="34" charset="-122"/>
                  <a:cs typeface="Open Sans" panose="020B0606030504020204" pitchFamily="34" charset="0"/>
                </a:rPr>
                <a:t>100</a:t>
              </a:r>
              <a:r>
                <a:rPr lang="zh-CN" altLang="en-US" sz="800" dirty="0" smtClean="0">
                  <a:solidFill>
                    <a:schemeClr val="tx2"/>
                  </a:solidFill>
                  <a:latin typeface="微软雅黑" panose="020B0503020204020204" pitchFamily="34" charset="-122"/>
                  <a:ea typeface="微软雅黑" panose="020B0503020204020204" pitchFamily="34" charset="-122"/>
                  <a:cs typeface="Open Sans" panose="020B0606030504020204" pitchFamily="34" charset="0"/>
                </a:rPr>
                <a:t>万人</a:t>
              </a:r>
              <a:endParaRPr lang="en-US" altLang="zh-CN" sz="8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34" name="Group 35"/>
          <p:cNvGrpSpPr/>
          <p:nvPr/>
        </p:nvGrpSpPr>
        <p:grpSpPr bwMode="auto">
          <a:xfrm>
            <a:off x="914496" y="2724940"/>
            <a:ext cx="236935" cy="237008"/>
            <a:chOff x="1066800" y="2209799"/>
            <a:chExt cx="315279" cy="315280"/>
          </a:xfrm>
        </p:grpSpPr>
        <p:sp>
          <p:nvSpPr>
            <p:cNvPr id="35"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50800" tIns="50800" rIns="50800" bIns="50800" anchor="ctr"/>
            <a:lstStyle/>
            <a:p>
              <a:pPr defTabSz="685165">
                <a:defRPr/>
              </a:pPr>
              <a:endParaRPr>
                <a:latin typeface="+mn-lt"/>
              </a:endParaRPr>
            </a:p>
          </p:txBody>
        </p:sp>
        <p:sp>
          <p:nvSpPr>
            <p:cNvPr id="36" name="Shape 797"/>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lstStyle/>
            <a:p>
              <a:endParaRPr lang="zh-CN" altLang="en-US"/>
            </a:p>
          </p:txBody>
        </p:sp>
      </p:grpSp>
      <p:grpSp>
        <p:nvGrpSpPr>
          <p:cNvPr id="37" name="Group 16"/>
          <p:cNvGrpSpPr/>
          <p:nvPr/>
        </p:nvGrpSpPr>
        <p:grpSpPr bwMode="auto">
          <a:xfrm>
            <a:off x="1219288" y="3410722"/>
            <a:ext cx="1419225" cy="583517"/>
            <a:chOff x="1499329" y="4314517"/>
            <a:chExt cx="1891469" cy="777638"/>
          </a:xfrm>
        </p:grpSpPr>
        <p:sp>
          <p:nvSpPr>
            <p:cNvPr id="38" name="Text Placeholder 8"/>
            <p:cNvSpPr txBox="1"/>
            <p:nvPr/>
          </p:nvSpPr>
          <p:spPr>
            <a:xfrm>
              <a:off x="1499329" y="4314517"/>
              <a:ext cx="1891469" cy="27141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en-US" altLang="zh-CN" sz="1000" dirty="0" smtClean="0">
                  <a:solidFill>
                    <a:schemeClr val="tx2"/>
                  </a:solidFill>
                  <a:latin typeface="微软雅黑" panose="020B0503020204020204" pitchFamily="34" charset="-122"/>
                  <a:ea typeface="微软雅黑" panose="020B0503020204020204" pitchFamily="34" charset="-122"/>
                </a:rPr>
                <a:t>2018-2019</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39" name="Text Placeholder 1"/>
            <p:cNvSpPr txBox="1"/>
            <p:nvPr/>
          </p:nvSpPr>
          <p:spPr>
            <a:xfrm>
              <a:off x="1594538" y="4536627"/>
              <a:ext cx="1532799" cy="555528"/>
            </a:xfrm>
            <a:prstGeom prst="rect">
              <a:avLst/>
            </a:prstGeom>
          </p:spPr>
          <p:txBody>
            <a:bodyPr lIns="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087755">
                <a:defRPr/>
              </a:pPr>
              <a:r>
                <a:rPr lang="zh-CN" altLang="en-US" sz="800" dirty="0" smtClean="0">
                  <a:solidFill>
                    <a:schemeClr val="tx2"/>
                  </a:solidFill>
                </a:rPr>
                <a:t>根据国家禁毒委统计，目前在册登记的吸毒人员数量大约是</a:t>
              </a:r>
              <a:r>
                <a:rPr lang="en-US" altLang="zh-CN" sz="800" dirty="0" smtClean="0">
                  <a:solidFill>
                    <a:schemeClr val="tx2"/>
                  </a:solidFill>
                </a:rPr>
                <a:t>300</a:t>
              </a:r>
              <a:r>
                <a:rPr lang="zh-CN" altLang="en-US" sz="800" dirty="0" smtClean="0">
                  <a:solidFill>
                    <a:schemeClr val="tx2"/>
                  </a:solidFill>
                </a:rPr>
                <a:t>万</a:t>
              </a:r>
            </a:p>
          </p:txBody>
        </p:sp>
      </p:grpSp>
      <p:grpSp>
        <p:nvGrpSpPr>
          <p:cNvPr id="40" name="Group 35"/>
          <p:cNvGrpSpPr/>
          <p:nvPr/>
        </p:nvGrpSpPr>
        <p:grpSpPr bwMode="auto">
          <a:xfrm>
            <a:off x="914496" y="3565329"/>
            <a:ext cx="236935" cy="237008"/>
            <a:chOff x="1066800" y="2209799"/>
            <a:chExt cx="315279" cy="315280"/>
          </a:xfrm>
        </p:grpSpPr>
        <p:sp>
          <p:nvSpPr>
            <p:cNvPr id="41"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50800" tIns="50800" rIns="50800" bIns="50800" anchor="ctr"/>
            <a:lstStyle/>
            <a:p>
              <a:pPr defTabSz="685165">
                <a:defRPr/>
              </a:pPr>
              <a:endParaRPr>
                <a:latin typeface="+mn-lt"/>
              </a:endParaRPr>
            </a:p>
          </p:txBody>
        </p:sp>
        <p:sp>
          <p:nvSpPr>
            <p:cNvPr id="42" name="Shape 797"/>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lstStyle/>
            <a:p>
              <a:endParaRPr lang="zh-CN" altLang="en-US"/>
            </a:p>
          </p:txBody>
        </p:sp>
      </p:grpSp>
      <p:grpSp>
        <p:nvGrpSpPr>
          <p:cNvPr id="43" name="Group 16"/>
          <p:cNvGrpSpPr/>
          <p:nvPr/>
        </p:nvGrpSpPr>
        <p:grpSpPr bwMode="auto">
          <a:xfrm>
            <a:off x="1219288" y="2648742"/>
            <a:ext cx="1419225" cy="540132"/>
            <a:chOff x="1499329" y="4314517"/>
            <a:chExt cx="1891469" cy="719820"/>
          </a:xfrm>
        </p:grpSpPr>
        <p:sp>
          <p:nvSpPr>
            <p:cNvPr id="44" name="Text Placeholder 8"/>
            <p:cNvSpPr txBox="1"/>
            <p:nvPr/>
          </p:nvSpPr>
          <p:spPr>
            <a:xfrm>
              <a:off x="1499329" y="4314517"/>
              <a:ext cx="1891469" cy="27141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en-US" altLang="zh-CN" sz="1000" dirty="0" smtClean="0">
                  <a:solidFill>
                    <a:schemeClr val="tx2"/>
                  </a:solidFill>
                  <a:latin typeface="微软雅黑" panose="020B0503020204020204" pitchFamily="34" charset="-122"/>
                  <a:ea typeface="微软雅黑" panose="020B0503020204020204" pitchFamily="34" charset="-122"/>
                </a:rPr>
                <a:t>2017</a:t>
              </a:r>
              <a:endParaRPr lang="en-US" altLang="zh-CN" sz="1000" dirty="0">
                <a:solidFill>
                  <a:schemeClr val="tx2"/>
                </a:solidFill>
                <a:latin typeface="微软雅黑" panose="020B0503020204020204" pitchFamily="34" charset="-122"/>
                <a:ea typeface="微软雅黑" panose="020B0503020204020204" pitchFamily="34" charset="-122"/>
              </a:endParaRPr>
            </a:p>
          </p:txBody>
        </p:sp>
        <p:sp>
          <p:nvSpPr>
            <p:cNvPr id="45" name="Text Placeholder 1"/>
            <p:cNvSpPr txBox="1"/>
            <p:nvPr/>
          </p:nvSpPr>
          <p:spPr>
            <a:xfrm>
              <a:off x="1594538" y="4697461"/>
              <a:ext cx="1431246" cy="336876"/>
            </a:xfrm>
            <a:prstGeom prst="rect">
              <a:avLst/>
            </a:prstGeom>
          </p:spPr>
          <p:txBody>
            <a:bodyPr lIns="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087755">
                <a:defRPr/>
              </a:pPr>
              <a:r>
                <a:rPr lang="zh-CN" altLang="en-US" sz="800" dirty="0" smtClean="0">
                  <a:solidFill>
                    <a:schemeClr val="tx2"/>
                  </a:solidFill>
                </a:rPr>
                <a:t>截至</a:t>
              </a:r>
              <a:r>
                <a:rPr lang="en-US" altLang="zh-CN" sz="800" dirty="0" smtClean="0">
                  <a:solidFill>
                    <a:schemeClr val="tx2"/>
                  </a:solidFill>
                </a:rPr>
                <a:t>2017</a:t>
              </a:r>
              <a:r>
                <a:rPr lang="zh-CN" altLang="en-US" sz="800" dirty="0" smtClean="0">
                  <a:solidFill>
                    <a:schemeClr val="tx2"/>
                  </a:solidFill>
                </a:rPr>
                <a:t>年底，全国现有吸毒人员</a:t>
              </a:r>
              <a:r>
                <a:rPr lang="en-US" altLang="zh-CN" sz="800" dirty="0" smtClean="0">
                  <a:solidFill>
                    <a:schemeClr val="tx2"/>
                  </a:solidFill>
                </a:rPr>
                <a:t>255.3</a:t>
              </a:r>
              <a:r>
                <a:rPr lang="zh-CN" altLang="en-US" sz="800" dirty="0" smtClean="0">
                  <a:solidFill>
                    <a:schemeClr val="tx2"/>
                  </a:solidFill>
                </a:rPr>
                <a:t>万名</a:t>
              </a:r>
              <a:endParaRPr lang="en-US" altLang="zh-CN" sz="8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sp>
        <p:nvSpPr>
          <p:cNvPr id="46" name="TextBox 45"/>
          <p:cNvSpPr txBox="1"/>
          <p:nvPr/>
        </p:nvSpPr>
        <p:spPr>
          <a:xfrm>
            <a:off x="1139429" y="4401296"/>
            <a:ext cx="6858000" cy="483870"/>
          </a:xfrm>
          <a:prstGeom prst="rect">
            <a:avLst/>
          </a:prstGeom>
          <a:noFill/>
        </p:spPr>
        <p:txBody>
          <a:bodyPr lIns="68580" tIns="34290" rIns="68580" bIns="3429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800" dirty="0" smtClean="0">
                <a:solidFill>
                  <a:schemeClr val="tx2"/>
                </a:solidFill>
                <a:latin typeface="黑体" panose="02010609060101010101" charset="-122"/>
                <a:ea typeface="黑体" panose="02010609060101010101" charset="-122"/>
                <a:cs typeface="Open Sans" panose="020B0606030504020204" pitchFamily="34" charset="0"/>
              </a:rPr>
              <a:t>青少年每年占比例中的</a:t>
            </a:r>
            <a:r>
              <a:rPr lang="en-US" altLang="zh-CN" sz="1800" dirty="0" smtClean="0">
                <a:solidFill>
                  <a:schemeClr val="tx2"/>
                </a:solidFill>
                <a:latin typeface="黑体" panose="02010609060101010101" charset="-122"/>
                <a:ea typeface="黑体" panose="02010609060101010101" charset="-122"/>
                <a:cs typeface="Open Sans" panose="020B0606030504020204" pitchFamily="34" charset="0"/>
              </a:rPr>
              <a:t>60.1%</a:t>
            </a:r>
            <a:r>
              <a:rPr lang="zh-CN" altLang="en-US" sz="1800" dirty="0" smtClean="0">
                <a:solidFill>
                  <a:schemeClr val="tx2"/>
                </a:solidFill>
                <a:latin typeface="黑体" panose="02010609060101010101" charset="-122"/>
                <a:ea typeface="黑体" panose="02010609060101010101" charset="-122"/>
                <a:cs typeface="Open Sans" panose="020B0606030504020204" pitchFamily="34" charset="0"/>
              </a:rPr>
              <a:t>左右</a:t>
            </a:r>
          </a:p>
        </p:txBody>
      </p:sp>
      <p:sp>
        <p:nvSpPr>
          <p:cNvPr id="47" name="文本框 70"/>
          <p:cNvSpPr>
            <a:spLocks noChangeArrowheads="1"/>
          </p:cNvSpPr>
          <p:nvPr/>
        </p:nvSpPr>
        <p:spPr bwMode="auto">
          <a:xfrm>
            <a:off x="512276" y="210406"/>
            <a:ext cx="2230971" cy="338554"/>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我国每年吸毒人员数据</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8" name="直接连接符 47"/>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990694" y="1429574"/>
            <a:ext cx="1145309" cy="404945"/>
            <a:chOff x="1445543" y="2903636"/>
            <a:chExt cx="1145309" cy="404945"/>
          </a:xfrm>
        </p:grpSpPr>
        <p:sp>
          <p:nvSpPr>
            <p:cNvPr id="3" name="矩形 2"/>
            <p:cNvSpPr/>
            <p:nvPr/>
          </p:nvSpPr>
          <p:spPr>
            <a:xfrm>
              <a:off x="1445543" y="2976072"/>
              <a:ext cx="1145309" cy="3325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zh-CN" altLang="en-US">
                <a:solidFill>
                  <a:srgbClr val="FFFFFF"/>
                </a:solidFill>
              </a:endParaRPr>
            </a:p>
          </p:txBody>
        </p:sp>
        <p:sp>
          <p:nvSpPr>
            <p:cNvPr id="4" name="文本框 2"/>
            <p:cNvSpPr txBox="1"/>
            <p:nvPr/>
          </p:nvSpPr>
          <p:spPr>
            <a:xfrm>
              <a:off x="1669384" y="2903636"/>
              <a:ext cx="8785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b="1" dirty="0">
                  <a:solidFill>
                    <a:srgbClr val="FFFFFF"/>
                  </a:solidFill>
                  <a:latin typeface="微软雅黑" panose="020B0503020204020204" pitchFamily="34" charset="-122"/>
                  <a:ea typeface="微软雅黑" panose="020B0503020204020204" pitchFamily="34" charset="-122"/>
                </a:rPr>
                <a:t>措施一</a:t>
              </a:r>
            </a:p>
          </p:txBody>
        </p:sp>
      </p:grpSp>
      <p:grpSp>
        <p:nvGrpSpPr>
          <p:cNvPr id="42" name="组合 41"/>
          <p:cNvGrpSpPr/>
          <p:nvPr/>
        </p:nvGrpSpPr>
        <p:grpSpPr>
          <a:xfrm>
            <a:off x="990694" y="2343950"/>
            <a:ext cx="1145309" cy="388903"/>
            <a:chOff x="3108368" y="2919678"/>
            <a:chExt cx="1145309" cy="388903"/>
          </a:xfrm>
        </p:grpSpPr>
        <p:sp>
          <p:nvSpPr>
            <p:cNvPr id="6" name="矩形 5"/>
            <p:cNvSpPr/>
            <p:nvPr/>
          </p:nvSpPr>
          <p:spPr>
            <a:xfrm>
              <a:off x="3108368" y="2976072"/>
              <a:ext cx="1145309" cy="3325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zh-CN" altLang="en-US">
                <a:solidFill>
                  <a:srgbClr val="FFFFFF"/>
                </a:solidFill>
              </a:endParaRPr>
            </a:p>
          </p:txBody>
        </p:sp>
        <p:sp>
          <p:nvSpPr>
            <p:cNvPr id="7" name="文本框 33"/>
            <p:cNvSpPr txBox="1"/>
            <p:nvPr/>
          </p:nvSpPr>
          <p:spPr>
            <a:xfrm>
              <a:off x="3292248" y="2919678"/>
              <a:ext cx="8785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b="1" dirty="0">
                  <a:solidFill>
                    <a:srgbClr val="FFFFFF"/>
                  </a:solidFill>
                  <a:latin typeface="微软雅黑" panose="020B0503020204020204" pitchFamily="34" charset="-122"/>
                  <a:ea typeface="微软雅黑" panose="020B0503020204020204" pitchFamily="34" charset="-122"/>
                </a:rPr>
                <a:t>措施二</a:t>
              </a:r>
            </a:p>
          </p:txBody>
        </p:sp>
      </p:grpSp>
      <p:grpSp>
        <p:nvGrpSpPr>
          <p:cNvPr id="41" name="组合 40"/>
          <p:cNvGrpSpPr/>
          <p:nvPr/>
        </p:nvGrpSpPr>
        <p:grpSpPr>
          <a:xfrm>
            <a:off x="990694" y="3182128"/>
            <a:ext cx="1145309" cy="393891"/>
            <a:chOff x="4840246" y="2914690"/>
            <a:chExt cx="1145309" cy="393891"/>
          </a:xfrm>
        </p:grpSpPr>
        <p:sp>
          <p:nvSpPr>
            <p:cNvPr id="9" name="矩形 8"/>
            <p:cNvSpPr/>
            <p:nvPr/>
          </p:nvSpPr>
          <p:spPr>
            <a:xfrm>
              <a:off x="4840246" y="2976072"/>
              <a:ext cx="1145309" cy="3325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zh-CN" altLang="en-US">
                <a:solidFill>
                  <a:srgbClr val="FFFFFF"/>
                </a:solidFill>
              </a:endParaRPr>
            </a:p>
          </p:txBody>
        </p:sp>
        <p:sp>
          <p:nvSpPr>
            <p:cNvPr id="10" name="文本框 42"/>
            <p:cNvSpPr txBox="1"/>
            <p:nvPr/>
          </p:nvSpPr>
          <p:spPr>
            <a:xfrm>
              <a:off x="5025163" y="2914690"/>
              <a:ext cx="8785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b="1" dirty="0">
                  <a:solidFill>
                    <a:srgbClr val="FFFFFF"/>
                  </a:solidFill>
                  <a:latin typeface="微软雅黑" panose="020B0503020204020204" pitchFamily="34" charset="-122"/>
                  <a:ea typeface="微软雅黑" panose="020B0503020204020204" pitchFamily="34" charset="-122"/>
                </a:rPr>
                <a:t>措施三</a:t>
              </a:r>
            </a:p>
          </p:txBody>
        </p:sp>
      </p:grpSp>
      <p:grpSp>
        <p:nvGrpSpPr>
          <p:cNvPr id="40" name="组合 39"/>
          <p:cNvGrpSpPr/>
          <p:nvPr/>
        </p:nvGrpSpPr>
        <p:grpSpPr>
          <a:xfrm>
            <a:off x="990694" y="4020306"/>
            <a:ext cx="1145309" cy="401575"/>
            <a:chOff x="6553148" y="2907006"/>
            <a:chExt cx="1145309" cy="401575"/>
          </a:xfrm>
        </p:grpSpPr>
        <p:sp>
          <p:nvSpPr>
            <p:cNvPr id="12" name="矩形 11"/>
            <p:cNvSpPr/>
            <p:nvPr/>
          </p:nvSpPr>
          <p:spPr>
            <a:xfrm>
              <a:off x="6553148" y="2976072"/>
              <a:ext cx="1145309" cy="3325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zh-CN" altLang="en-US">
                <a:solidFill>
                  <a:srgbClr val="FFFFFF"/>
                </a:solidFill>
              </a:endParaRPr>
            </a:p>
          </p:txBody>
        </p:sp>
        <p:sp>
          <p:nvSpPr>
            <p:cNvPr id="13" name="文本框 43"/>
            <p:cNvSpPr txBox="1"/>
            <p:nvPr/>
          </p:nvSpPr>
          <p:spPr>
            <a:xfrm>
              <a:off x="6750944" y="2907006"/>
              <a:ext cx="87850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b="1" dirty="0">
                  <a:solidFill>
                    <a:srgbClr val="FFFFFF"/>
                  </a:solidFill>
                  <a:latin typeface="微软雅黑" panose="020B0503020204020204" pitchFamily="34" charset="-122"/>
                  <a:ea typeface="微软雅黑" panose="020B0503020204020204" pitchFamily="34" charset="-122"/>
                </a:rPr>
                <a:t>措施四</a:t>
              </a:r>
            </a:p>
          </p:txBody>
        </p:sp>
      </p:grpSp>
      <p:sp>
        <p:nvSpPr>
          <p:cNvPr id="14" name="矩形 13"/>
          <p:cNvSpPr/>
          <p:nvPr/>
        </p:nvSpPr>
        <p:spPr>
          <a:xfrm>
            <a:off x="2514654" y="1429574"/>
            <a:ext cx="5333860" cy="36933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latin typeface="微软雅黑" panose="020B0503020204020204" pitchFamily="34" charset="-122"/>
                <a:ea typeface="微软雅黑" panose="020B0503020204020204" pitchFamily="34" charset="-122"/>
              </a:rPr>
              <a:t>树立正确的人生观</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不盲目追求享受</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寻求刺激</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赶时髦</a:t>
            </a:r>
            <a:endParaRPr lang="zh-CN" altLang="en-US" sz="1200" dirty="0">
              <a:latin typeface="微软雅黑" panose="020B0503020204020204" pitchFamily="34" charset="-122"/>
              <a:ea typeface="微软雅黑" panose="020B0503020204020204" pitchFamily="34" charset="-122"/>
            </a:endParaRPr>
          </a:p>
        </p:txBody>
      </p:sp>
      <p:sp>
        <p:nvSpPr>
          <p:cNvPr id="15" name="矩形 14"/>
          <p:cNvSpPr/>
          <p:nvPr/>
        </p:nvSpPr>
        <p:spPr>
          <a:xfrm>
            <a:off x="2514654" y="2267752"/>
            <a:ext cx="549060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latin typeface="微软雅黑" panose="020B0503020204020204" pitchFamily="34" charset="-122"/>
                <a:ea typeface="微软雅黑" panose="020B0503020204020204" pitchFamily="34" charset="-122"/>
              </a:rPr>
              <a:t>不听信毒品能治病</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毒品能解脱烦恼和痛苦</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毒品能给人带来快乐等各种花言巧语</a:t>
            </a:r>
            <a:endParaRPr lang="zh-CN" altLang="en-US" sz="1200" dirty="0">
              <a:latin typeface="微软雅黑" panose="020B0503020204020204" pitchFamily="34" charset="-122"/>
              <a:ea typeface="微软雅黑" panose="020B0503020204020204" pitchFamily="34" charset="-122"/>
            </a:endParaRPr>
          </a:p>
        </p:txBody>
      </p:sp>
      <p:sp>
        <p:nvSpPr>
          <p:cNvPr id="16" name="矩形 15"/>
          <p:cNvSpPr/>
          <p:nvPr/>
        </p:nvSpPr>
        <p:spPr>
          <a:xfrm>
            <a:off x="2514654" y="3105930"/>
            <a:ext cx="5638652" cy="646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latin typeface="微软雅黑" panose="020B0503020204020204" pitchFamily="34" charset="-122"/>
                <a:ea typeface="微软雅黑" panose="020B0503020204020204" pitchFamily="34" charset="-122"/>
              </a:rPr>
              <a:t>不结交有吸毒、贩毒行为的人。如发现亲朋好友中有吸、贩毒行为的人</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一定要劝阻</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二要远离</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三要报告公安机关</a:t>
            </a:r>
            <a:endParaRPr lang="zh-CN" altLang="en-US" sz="1200" dirty="0">
              <a:latin typeface="微软雅黑" panose="020B0503020204020204" pitchFamily="34" charset="-122"/>
              <a:ea typeface="微软雅黑" panose="020B0503020204020204" pitchFamily="34" charset="-122"/>
            </a:endParaRPr>
          </a:p>
        </p:txBody>
      </p:sp>
      <p:sp>
        <p:nvSpPr>
          <p:cNvPr id="17" name="矩形 16"/>
          <p:cNvSpPr/>
          <p:nvPr/>
        </p:nvSpPr>
        <p:spPr>
          <a:xfrm>
            <a:off x="2514654" y="4019673"/>
            <a:ext cx="5562454" cy="36830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latin typeface="微软雅黑" panose="020B0503020204020204" pitchFamily="34" charset="-122"/>
                <a:ea typeface="微软雅黑" panose="020B0503020204020204" pitchFamily="34" charset="-122"/>
              </a:rPr>
              <a:t>进歌舞厅要谨慎</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决不乱喝别人给的饮品及食物，误吸食摇头丸、</a:t>
            </a:r>
            <a:r>
              <a:rPr lang="en-US" altLang="zh-CN" sz="1200" dirty="0" smtClean="0">
                <a:latin typeface="微软雅黑" panose="020B0503020204020204" pitchFamily="34" charset="-122"/>
                <a:ea typeface="微软雅黑" panose="020B0503020204020204" pitchFamily="34" charset="-122"/>
              </a:rPr>
              <a:t>K</a:t>
            </a:r>
            <a:r>
              <a:rPr lang="zh-CN" altLang="en-US" sz="1200" dirty="0" smtClean="0">
                <a:latin typeface="微软雅黑" panose="020B0503020204020204" pitchFamily="34" charset="-122"/>
                <a:ea typeface="微软雅黑" panose="020B0503020204020204" pitchFamily="34" charset="-122"/>
              </a:rPr>
              <a:t>粉等兴奋剂</a:t>
            </a:r>
            <a:endParaRPr lang="zh-CN" altLang="en-US" sz="1200" dirty="0">
              <a:latin typeface="微软雅黑" panose="020B0503020204020204" pitchFamily="34" charset="-122"/>
              <a:ea typeface="微软雅黑" panose="020B0503020204020204" pitchFamily="34" charset="-122"/>
            </a:endParaRPr>
          </a:p>
        </p:txBody>
      </p:sp>
      <p:sp>
        <p:nvSpPr>
          <p:cNvPr id="18" name="矩形 17"/>
          <p:cNvSpPr/>
          <p:nvPr/>
        </p:nvSpPr>
        <p:spPr>
          <a:xfrm>
            <a:off x="838298" y="743792"/>
            <a:ext cx="1620957"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b="1" dirty="0" smtClean="0">
                <a:latin typeface="微软雅黑" panose="020B0503020204020204" pitchFamily="34" charset="-122"/>
                <a:ea typeface="微软雅黑" panose="020B0503020204020204" pitchFamily="34" charset="-122"/>
              </a:rPr>
              <a:t>预防吸毒的措施</a:t>
            </a:r>
            <a:endParaRPr lang="zh-CN" altLang="en-US" sz="1600" b="1" dirty="0">
              <a:latin typeface="微软雅黑" panose="020B0503020204020204" pitchFamily="34" charset="-122"/>
              <a:ea typeface="微软雅黑" panose="020B0503020204020204" pitchFamily="34" charset="-122"/>
            </a:endParaRPr>
          </a:p>
        </p:txBody>
      </p:sp>
      <p:sp>
        <p:nvSpPr>
          <p:cNvPr id="43"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如何防止吸毒</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4" name="直接连接符 4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1299"/>
                            </p:stCondLst>
                            <p:childTnLst>
                              <p:par>
                                <p:cTn id="20" presetID="2" presetClass="entr" presetSubtype="4"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ppt_x"/>
                                          </p:val>
                                        </p:tav>
                                        <p:tav tm="100000">
                                          <p:val>
                                            <p:strVal val="#ppt_x"/>
                                          </p:val>
                                        </p:tav>
                                      </p:tavLst>
                                    </p:anim>
                                    <p:anim calcmode="lin" valueType="num">
                                      <p:cBhvr additive="base">
                                        <p:cTn id="27" dur="500" fill="hold"/>
                                        <p:tgtEl>
                                          <p:spTgt spid="4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ppt_x"/>
                                          </p:val>
                                        </p:tav>
                                        <p:tav tm="100000">
                                          <p:val>
                                            <p:strVal val="#ppt_x"/>
                                          </p:val>
                                        </p:tav>
                                      </p:tavLst>
                                    </p:anim>
                                    <p:anim calcmode="lin" valueType="num">
                                      <p:cBhvr additive="base">
                                        <p:cTn id="31" dur="500" fill="hold"/>
                                        <p:tgtEl>
                                          <p:spTgt spid="41"/>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ppt_x"/>
                                          </p:val>
                                        </p:tav>
                                        <p:tav tm="100000">
                                          <p:val>
                                            <p:strVal val="#ppt_x"/>
                                          </p:val>
                                        </p:tav>
                                      </p:tavLst>
                                    </p:anim>
                                    <p:anim calcmode="lin" valueType="num">
                                      <p:cBhvr additive="base">
                                        <p:cTn id="35" dur="500" fill="hold"/>
                                        <p:tgtEl>
                                          <p:spTgt spid="40"/>
                                        </p:tgtEl>
                                        <p:attrNameLst>
                                          <p:attrName>ppt_y</p:attrName>
                                        </p:attrNameLst>
                                      </p:cBhvr>
                                      <p:tavLst>
                                        <p:tav tm="0">
                                          <p:val>
                                            <p:strVal val="1+#ppt_h/2"/>
                                          </p:val>
                                        </p:tav>
                                        <p:tav tm="100000">
                                          <p:val>
                                            <p:strVal val="#ppt_y"/>
                                          </p:val>
                                        </p:tav>
                                      </p:tavLst>
                                    </p:anim>
                                  </p:childTnLst>
                                </p:cTn>
                              </p:par>
                            </p:childTnLst>
                          </p:cTn>
                        </p:par>
                        <p:par>
                          <p:cTn id="36" fill="hold">
                            <p:stCondLst>
                              <p:cond delay="1799"/>
                            </p:stCondLst>
                            <p:childTnLst>
                              <p:par>
                                <p:cTn id="37" presetID="42"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41985" y="2090420"/>
            <a:ext cx="7593330" cy="13379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altLang="zh-CN" b="1" dirty="0" smtClean="0">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在我国现有的吸毒者中，青少年吸毒者占80%以上，而这些青少年又多数是中学毕业1-3年里开始吸毒的，他们大多对毒品一知半解，对它缺乏科学、客观的认识，如何才能预防毒品、抑制毒品的诱惑呢？</a:t>
            </a:r>
          </a:p>
        </p:txBody>
      </p:sp>
      <p:sp>
        <p:nvSpPr>
          <p:cNvPr id="43" name="文本框 70"/>
          <p:cNvSpPr>
            <a:spLocks noChangeArrowheads="1"/>
          </p:cNvSpPr>
          <p:nvPr/>
        </p:nvSpPr>
        <p:spPr bwMode="auto">
          <a:xfrm>
            <a:off x="512445" y="210185"/>
            <a:ext cx="2056130"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青少年如何防止吸毒</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4" name="直接连接符 4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70"/>
          <p:cNvSpPr>
            <a:spLocks noChangeArrowheads="1"/>
          </p:cNvSpPr>
          <p:nvPr/>
        </p:nvSpPr>
        <p:spPr bwMode="auto">
          <a:xfrm>
            <a:off x="512445" y="210185"/>
            <a:ext cx="2056130"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青少年如何防止吸毒</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4" name="直接连接符 4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 name="文本框 4"/>
          <p:cNvSpPr txBox="1"/>
          <p:nvPr/>
        </p:nvSpPr>
        <p:spPr>
          <a:xfrm>
            <a:off x="694055" y="1167765"/>
            <a:ext cx="7523480" cy="1599565"/>
          </a:xfrm>
          <a:prstGeom prst="rect">
            <a:avLst/>
          </a:prstGeom>
          <a:noFill/>
        </p:spPr>
        <p:txBody>
          <a:bodyPr wrap="square" rtlCol="0" anchor="t">
            <a:spAutoFit/>
          </a:bodyPr>
          <a:lstStyle/>
          <a:p>
            <a:pPr algn="l"/>
            <a:r>
              <a:rPr lang="zh-CN" altLang="en-US" sz="1200">
                <a:solidFill>
                  <a:schemeClr val="tx2"/>
                </a:solidFill>
                <a:ea typeface="微软雅黑" panose="020B0503020204020204" pitchFamily="34" charset="-122"/>
                <a:cs typeface="微软雅黑" panose="020B0503020204020204" pitchFamily="34" charset="-122"/>
              </a:rPr>
              <a:t> </a:t>
            </a:r>
            <a:r>
              <a:rPr lang="zh-CN" altLang="en-US">
                <a:solidFill>
                  <a:schemeClr val="tx2"/>
                </a:solidFill>
                <a:ea typeface="微软雅黑" panose="020B0503020204020204" pitchFamily="34" charset="-122"/>
                <a:cs typeface="微软雅黑" panose="020B0503020204020204" pitchFamily="34" charset="-122"/>
              </a:rPr>
              <a:t>第一：</a:t>
            </a:r>
            <a:endParaRPr lang="zh-CN" altLang="en-US">
              <a:solidFill>
                <a:schemeClr val="tx2"/>
              </a:solidFill>
            </a:endParaRPr>
          </a:p>
          <a:p>
            <a:pPr algn="l"/>
            <a:r>
              <a:rPr lang="zh-CN" altLang="en-US">
                <a:solidFill>
                  <a:schemeClr val="tx2"/>
                </a:solidFill>
              </a:rPr>
              <a:t>       保持心理防线，切记不要盲从。青少年由于社会阅历很浅，辨别是非能力较差，特别喜欢对同龄人的行为推崇和盲从。许多青少年吸毒者说，我是看到别人吸，我才吸的，他们吸得，我为什么吸不得。所以，无论在什么情况下，都不应产生尝试毒品的念头，永远同毒品保持距离，特别是在有人--无论是陌生人，还是熟人，或者是亲朋好友--大吹嘘毒品的妙境，甚至无偿提供毒品的情况下，更要提高警惕，抵御诱惑，不中圈套，同时将这些人的行为及时报告家长、学校、当地公安机关</a:t>
            </a:r>
            <a:r>
              <a:rPr lang="zh-CN" altLang="en-US" sz="1200">
                <a:solidFill>
                  <a:schemeClr val="tx2"/>
                </a:solidFill>
              </a:rPr>
              <a:t>。</a:t>
            </a:r>
          </a:p>
        </p:txBody>
      </p:sp>
      <p:sp>
        <p:nvSpPr>
          <p:cNvPr id="11" name="文本框 10"/>
          <p:cNvSpPr txBox="1"/>
          <p:nvPr/>
        </p:nvSpPr>
        <p:spPr>
          <a:xfrm>
            <a:off x="694055" y="3197225"/>
            <a:ext cx="7480935" cy="1168400"/>
          </a:xfrm>
          <a:prstGeom prst="rect">
            <a:avLst/>
          </a:prstGeom>
          <a:noFill/>
        </p:spPr>
        <p:txBody>
          <a:bodyPr wrap="square" rtlCol="0" anchor="t">
            <a:spAutoFit/>
          </a:bodyPr>
          <a:lstStyle/>
          <a:p>
            <a:pPr algn="l"/>
            <a:r>
              <a:rPr lang="zh-CN" altLang="en-US">
                <a:solidFill>
                  <a:schemeClr val="tx2"/>
                </a:solidFill>
                <a:ea typeface="微软雅黑" panose="020B0503020204020204" pitchFamily="34" charset="-122"/>
              </a:rPr>
              <a:t>第二：</a:t>
            </a:r>
            <a:endParaRPr lang="zh-CN" altLang="en-US">
              <a:solidFill>
                <a:schemeClr val="tx2"/>
              </a:solidFill>
            </a:endParaRPr>
          </a:p>
          <a:p>
            <a:pPr algn="l"/>
            <a:r>
              <a:rPr lang="zh-CN" altLang="en-US">
                <a:solidFill>
                  <a:schemeClr val="tx2"/>
                </a:solidFill>
              </a:rPr>
              <a:t>       正确面对挫折。人的生活道路不会是一帆风顺的，人的一生可能要经历诸多挫折和考验，升学挫折、就业挫折、恋爱挫折、婚姻家庭挫折、事业的挫折随时可能出现，在挫折和失败面前，每一个人都应成为生活的强者，以理智、健康、积极的态度面对挫折，把挫折当成新的征程和垫脚石，从失败中吸取教训，总结经验，孕育成功。</a:t>
            </a:r>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70"/>
          <p:cNvSpPr>
            <a:spLocks noChangeArrowheads="1"/>
          </p:cNvSpPr>
          <p:nvPr/>
        </p:nvSpPr>
        <p:spPr bwMode="auto">
          <a:xfrm>
            <a:off x="512445" y="210185"/>
            <a:ext cx="2056130"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青少年如何防止吸毒</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4" name="直接连接符 4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文本框 1"/>
          <p:cNvSpPr txBox="1"/>
          <p:nvPr/>
        </p:nvSpPr>
        <p:spPr>
          <a:xfrm>
            <a:off x="734060" y="1197610"/>
            <a:ext cx="7713345" cy="1168400"/>
          </a:xfrm>
          <a:prstGeom prst="rect">
            <a:avLst/>
          </a:prstGeom>
          <a:noFill/>
        </p:spPr>
        <p:txBody>
          <a:bodyPr wrap="square" rtlCol="0" anchor="t">
            <a:spAutoFit/>
          </a:bodyPr>
          <a:lstStyle/>
          <a:p>
            <a:pPr algn="l"/>
            <a:r>
              <a:rPr lang="zh-CN" altLang="en-US">
                <a:solidFill>
                  <a:schemeClr val="tx2"/>
                </a:solidFill>
                <a:ea typeface="微软雅黑" panose="020B0503020204020204" pitchFamily="34" charset="-122"/>
                <a:sym typeface="+mn-ea"/>
              </a:rPr>
              <a:t>第三：</a:t>
            </a:r>
            <a:endParaRPr lang="zh-CN" altLang="en-US">
              <a:solidFill>
                <a:schemeClr val="tx2"/>
              </a:solidFill>
              <a:sym typeface="+mn-ea"/>
            </a:endParaRPr>
          </a:p>
          <a:p>
            <a:pPr algn="l"/>
            <a:r>
              <a:rPr lang="zh-CN" altLang="en-US">
                <a:solidFill>
                  <a:schemeClr val="tx2"/>
                </a:solidFill>
                <a:sym typeface="+mn-ea"/>
              </a:rPr>
              <a:t>       培养不吸烟的良好习惯，杜绝不良嗜好。那些从中学开始吸香烟的人，最容易因好奇而染上吸毒的坏毛病。他们认为，吸烟不算什么，不是许多大人都吸了吗？然而，对于没有鉴别能力的青少年来说，从吸烟到吸毒只有一步之遥，曾有戒毒专家警告说："吸烟是吸毒者的预备军。"因此，预防吸毒也要从不吸烟开始，自觉养成不吸烟的良好习惯。</a:t>
            </a:r>
            <a:r>
              <a:rPr lang="zh-CN" altLang="en-US">
                <a:sym typeface="+mn-ea"/>
              </a:rPr>
              <a:t> </a:t>
            </a:r>
            <a:endParaRPr lang="zh-CN" altLang="en-US"/>
          </a:p>
        </p:txBody>
      </p:sp>
      <p:sp>
        <p:nvSpPr>
          <p:cNvPr id="3" name="文本框 2"/>
          <p:cNvSpPr txBox="1"/>
          <p:nvPr/>
        </p:nvSpPr>
        <p:spPr>
          <a:xfrm>
            <a:off x="734060" y="3016885"/>
            <a:ext cx="7503795" cy="1383665"/>
          </a:xfrm>
          <a:prstGeom prst="rect">
            <a:avLst/>
          </a:prstGeom>
          <a:noFill/>
        </p:spPr>
        <p:txBody>
          <a:bodyPr wrap="square" rtlCol="0" anchor="t">
            <a:spAutoFit/>
          </a:bodyPr>
          <a:lstStyle/>
          <a:p>
            <a:pPr algn="l"/>
            <a:r>
              <a:rPr lang="zh-CN" altLang="en-US">
                <a:solidFill>
                  <a:schemeClr val="tx2"/>
                </a:solidFill>
                <a:ea typeface="微软雅黑" panose="020B0503020204020204" pitchFamily="34" charset="-122"/>
                <a:cs typeface="微软雅黑" panose="020B0503020204020204" pitchFamily="34" charset="-122"/>
              </a:rPr>
              <a:t> 第四： </a:t>
            </a:r>
            <a:endParaRPr lang="zh-CN" altLang="en-US">
              <a:solidFill>
                <a:schemeClr val="tx2"/>
              </a:solidFill>
            </a:endParaRPr>
          </a:p>
          <a:p>
            <a:pPr algn="l"/>
            <a:r>
              <a:rPr lang="zh-CN" altLang="en-US">
                <a:solidFill>
                  <a:schemeClr val="tx2"/>
                </a:solidFill>
              </a:rPr>
              <a:t>       慎重交友，杜绝攀比和赶时。"近朱者赤，近墨者黑"。许多吸毒青少年都是基于从众心理或迫于伙伴压力而染上毒瘾。那么，家长、老师都有义务对子女、学生进行交友指导，未成年人自身也应自觉地选择那些有理想、有道德、爱学习、讲文明、守纪律的人作为自己的伙伴和朋友。以免由于交友不慎而与吸烟者、吸毒者为伍。同时，还要克服攀比和赶时心理，有些青少年在自觉不自觉地不想"丢面子"中，毒品就可能经骗子缠上你。</a:t>
            </a:r>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70"/>
          <p:cNvSpPr>
            <a:spLocks noChangeArrowheads="1"/>
          </p:cNvSpPr>
          <p:nvPr/>
        </p:nvSpPr>
        <p:spPr bwMode="auto">
          <a:xfrm>
            <a:off x="512445" y="210185"/>
            <a:ext cx="2056130"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青少年如何防止吸毒</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44" name="直接连接符 4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 name="文本框 3"/>
          <p:cNvSpPr txBox="1"/>
          <p:nvPr/>
        </p:nvSpPr>
        <p:spPr>
          <a:xfrm>
            <a:off x="636270" y="1352550"/>
            <a:ext cx="7871460" cy="953135"/>
          </a:xfrm>
          <a:prstGeom prst="rect">
            <a:avLst/>
          </a:prstGeom>
          <a:noFill/>
        </p:spPr>
        <p:txBody>
          <a:bodyPr wrap="square" rtlCol="0" anchor="t">
            <a:spAutoFit/>
          </a:bodyPr>
          <a:lstStyle/>
          <a:p>
            <a:r>
              <a:rPr lang="zh-CN" altLang="en-US">
                <a:solidFill>
                  <a:schemeClr val="tx2"/>
                </a:solidFill>
                <a:sym typeface="+mn-ea"/>
              </a:rPr>
              <a:t>仅控制自己不去好奇还不够，你周围的社会埋伏的危险可能就在你楼下，你上学路上，你原来的同学中间；虽然吸食香烟是大多数国家都不违反的行为，但香烟的确也是一种毒品，只是没有海洛因那样恶劣，但危险有时也是在这里面的，连缉毒警察也有这样被人陷害的，不要去尝试这种运气。不管是自愿还是被迫吸毒人员都成了这个社会的弱势人群</a:t>
            </a:r>
            <a:endParaRPr lang="zh-CN" altLang="en-US"/>
          </a:p>
        </p:txBody>
      </p:sp>
      <p:pic>
        <p:nvPicPr>
          <p:cNvPr id="7" name="图片 6" descr="C:\Users\1F--04\Desktop\timgKB9VVMI3.jpgtimgKB9VVMI3"/>
          <p:cNvPicPr>
            <a:picLocks noChangeAspect="1"/>
          </p:cNvPicPr>
          <p:nvPr/>
        </p:nvPicPr>
        <p:blipFill>
          <a:blip r:embed="rId3" cstate="print">
            <a:extLst>
              <a:ext uri="{BEBA8EAE-BF5A-486C-A8C5-ECC9F3942E4B}">
                <a14:imgProps xmlns:a14="http://schemas.microsoft.com/office/drawing/2010/main" xmlns="">
                  <a14:imgLayer r:embed="rId4"/>
                </a14:imgProps>
              </a:ext>
            </a:extLst>
          </a:blip>
          <a:srcRect/>
          <a:stretch>
            <a:fillRect/>
          </a:stretch>
        </p:blipFill>
        <p:spPr>
          <a:xfrm>
            <a:off x="2064385" y="2588895"/>
            <a:ext cx="5015230" cy="223647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80" name="Freeform 142"/>
          <p:cNvSpPr>
            <a:spLocks noEditPoints="1" noChangeArrowheads="1"/>
          </p:cNvSpPr>
          <p:nvPr/>
        </p:nvSpPr>
        <p:spPr bwMode="auto">
          <a:xfrm>
            <a:off x="381110" y="972386"/>
            <a:ext cx="4343400" cy="3351212"/>
          </a:xfrm>
          <a:custGeom>
            <a:avLst/>
            <a:gdLst>
              <a:gd name="T0" fmla="*/ 643 w 677"/>
              <a:gd name="T1" fmla="*/ 87 h 469"/>
              <a:gd name="T2" fmla="*/ 610 w 677"/>
              <a:gd name="T3" fmla="*/ 63 h 469"/>
              <a:gd name="T4" fmla="*/ 583 w 677"/>
              <a:gd name="T5" fmla="*/ 26 h 469"/>
              <a:gd name="T6" fmla="*/ 544 w 677"/>
              <a:gd name="T7" fmla="*/ 1 h 469"/>
              <a:gd name="T8" fmla="*/ 517 w 677"/>
              <a:gd name="T9" fmla="*/ 21 h 469"/>
              <a:gd name="T10" fmla="*/ 495 w 677"/>
              <a:gd name="T11" fmla="*/ 54 h 469"/>
              <a:gd name="T12" fmla="*/ 461 w 677"/>
              <a:gd name="T13" fmla="*/ 73 h 469"/>
              <a:gd name="T14" fmla="*/ 482 w 677"/>
              <a:gd name="T15" fmla="*/ 86 h 469"/>
              <a:gd name="T16" fmla="*/ 481 w 677"/>
              <a:gd name="T17" fmla="*/ 105 h 469"/>
              <a:gd name="T18" fmla="*/ 422 w 677"/>
              <a:gd name="T19" fmla="*/ 126 h 469"/>
              <a:gd name="T20" fmla="*/ 380 w 677"/>
              <a:gd name="T21" fmla="*/ 162 h 469"/>
              <a:gd name="T22" fmla="*/ 315 w 677"/>
              <a:gd name="T23" fmla="*/ 166 h 469"/>
              <a:gd name="T24" fmla="*/ 241 w 677"/>
              <a:gd name="T25" fmla="*/ 156 h 469"/>
              <a:gd name="T26" fmla="*/ 210 w 677"/>
              <a:gd name="T27" fmla="*/ 125 h 469"/>
              <a:gd name="T28" fmla="*/ 182 w 677"/>
              <a:gd name="T29" fmla="*/ 90 h 469"/>
              <a:gd name="T30" fmla="*/ 153 w 677"/>
              <a:gd name="T31" fmla="*/ 65 h 469"/>
              <a:gd name="T32" fmla="*/ 137 w 677"/>
              <a:gd name="T33" fmla="*/ 76 h 469"/>
              <a:gd name="T34" fmla="*/ 111 w 677"/>
              <a:gd name="T35" fmla="*/ 96 h 469"/>
              <a:gd name="T36" fmla="*/ 88 w 677"/>
              <a:gd name="T37" fmla="*/ 121 h 469"/>
              <a:gd name="T38" fmla="*/ 78 w 677"/>
              <a:gd name="T39" fmla="*/ 150 h 469"/>
              <a:gd name="T40" fmla="*/ 52 w 677"/>
              <a:gd name="T41" fmla="*/ 175 h 469"/>
              <a:gd name="T42" fmla="*/ 19 w 677"/>
              <a:gd name="T43" fmla="*/ 186 h 469"/>
              <a:gd name="T44" fmla="*/ 0 w 677"/>
              <a:gd name="T45" fmla="*/ 200 h 469"/>
              <a:gd name="T46" fmla="*/ 15 w 677"/>
              <a:gd name="T47" fmla="*/ 232 h 469"/>
              <a:gd name="T48" fmla="*/ 39 w 677"/>
              <a:gd name="T49" fmla="*/ 254 h 469"/>
              <a:gd name="T50" fmla="*/ 59 w 677"/>
              <a:gd name="T51" fmla="*/ 247 h 469"/>
              <a:gd name="T52" fmla="*/ 56 w 677"/>
              <a:gd name="T53" fmla="*/ 276 h 469"/>
              <a:gd name="T54" fmla="*/ 56 w 677"/>
              <a:gd name="T55" fmla="*/ 304 h 469"/>
              <a:gd name="T56" fmla="*/ 77 w 677"/>
              <a:gd name="T57" fmla="*/ 322 h 469"/>
              <a:gd name="T58" fmla="*/ 138 w 677"/>
              <a:gd name="T59" fmla="*/ 347 h 469"/>
              <a:gd name="T60" fmla="*/ 162 w 677"/>
              <a:gd name="T61" fmla="*/ 353 h 469"/>
              <a:gd name="T62" fmla="*/ 183 w 677"/>
              <a:gd name="T63" fmla="*/ 347 h 469"/>
              <a:gd name="T64" fmla="*/ 210 w 677"/>
              <a:gd name="T65" fmla="*/ 340 h 469"/>
              <a:gd name="T66" fmla="*/ 243 w 677"/>
              <a:gd name="T67" fmla="*/ 340 h 469"/>
              <a:gd name="T68" fmla="*/ 261 w 677"/>
              <a:gd name="T69" fmla="*/ 352 h 469"/>
              <a:gd name="T70" fmla="*/ 256 w 677"/>
              <a:gd name="T71" fmla="*/ 395 h 469"/>
              <a:gd name="T72" fmla="*/ 274 w 677"/>
              <a:gd name="T73" fmla="*/ 419 h 469"/>
              <a:gd name="T74" fmla="*/ 298 w 677"/>
              <a:gd name="T75" fmla="*/ 430 h 469"/>
              <a:gd name="T76" fmla="*/ 316 w 677"/>
              <a:gd name="T77" fmla="*/ 412 h 469"/>
              <a:gd name="T78" fmla="*/ 352 w 677"/>
              <a:gd name="T79" fmla="*/ 410 h 469"/>
              <a:gd name="T80" fmla="*/ 375 w 677"/>
              <a:gd name="T81" fmla="*/ 425 h 469"/>
              <a:gd name="T82" fmla="*/ 393 w 677"/>
              <a:gd name="T83" fmla="*/ 440 h 469"/>
              <a:gd name="T84" fmla="*/ 445 w 677"/>
              <a:gd name="T85" fmla="*/ 413 h 469"/>
              <a:gd name="T86" fmla="*/ 484 w 677"/>
              <a:gd name="T87" fmla="*/ 392 h 469"/>
              <a:gd name="T88" fmla="*/ 504 w 677"/>
              <a:gd name="T89" fmla="*/ 368 h 469"/>
              <a:gd name="T90" fmla="*/ 523 w 677"/>
              <a:gd name="T91" fmla="*/ 345 h 469"/>
              <a:gd name="T92" fmla="*/ 527 w 677"/>
              <a:gd name="T93" fmla="*/ 323 h 469"/>
              <a:gd name="T94" fmla="*/ 522 w 677"/>
              <a:gd name="T95" fmla="*/ 306 h 469"/>
              <a:gd name="T96" fmla="*/ 519 w 677"/>
              <a:gd name="T97" fmla="*/ 290 h 469"/>
              <a:gd name="T98" fmla="*/ 505 w 677"/>
              <a:gd name="T99" fmla="*/ 252 h 469"/>
              <a:gd name="T100" fmla="*/ 536 w 677"/>
              <a:gd name="T101" fmla="*/ 234 h 469"/>
              <a:gd name="T102" fmla="*/ 496 w 677"/>
              <a:gd name="T103" fmla="*/ 223 h 469"/>
              <a:gd name="T104" fmla="*/ 512 w 677"/>
              <a:gd name="T105" fmla="*/ 192 h 469"/>
              <a:gd name="T106" fmla="*/ 529 w 677"/>
              <a:gd name="T107" fmla="*/ 208 h 469"/>
              <a:gd name="T108" fmla="*/ 580 w 677"/>
              <a:gd name="T109" fmla="*/ 179 h 469"/>
              <a:gd name="T110" fmla="*/ 606 w 677"/>
              <a:gd name="T111" fmla="*/ 168 h 469"/>
              <a:gd name="T112" fmla="*/ 633 w 677"/>
              <a:gd name="T113" fmla="*/ 157 h 469"/>
              <a:gd name="T114" fmla="*/ 636 w 677"/>
              <a:gd name="T115" fmla="*/ 127 h 469"/>
              <a:gd name="T116" fmla="*/ 667 w 677"/>
              <a:gd name="T117" fmla="*/ 107 h 469"/>
              <a:gd name="T118" fmla="*/ 516 w 677"/>
              <a:gd name="T119" fmla="*/ 418 h 469"/>
              <a:gd name="T120" fmla="*/ 380 w 677"/>
              <a:gd name="T121" fmla="*/ 460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chemeClr val="accent1"/>
          </a:solidFill>
          <a:ln>
            <a:noFill/>
          </a:ln>
        </p:spPr>
        <p:txBody>
          <a:bodyPr/>
          <a:lstStyle/>
          <a:p>
            <a:pPr algn="l" eaLnBrk="1" fontAlgn="base" hangingPunct="1">
              <a:buClrTx/>
              <a:buSzTx/>
            </a:pPr>
            <a:endParaRPr lang="zh-CN" altLang="en-US" sz="1800">
              <a:solidFill>
                <a:srgbClr val="000000"/>
              </a:solidFill>
              <a:latin typeface="Arial" panose="020B0604020202020204" pitchFamily="34" charset="0"/>
              <a:ea typeface="造字工房悦黑体验版常规体" pitchFamily="50" charset="-122"/>
            </a:endParaRPr>
          </a:p>
        </p:txBody>
      </p:sp>
      <p:sp>
        <p:nvSpPr>
          <p:cNvPr id="18468" name="直接连接符 11"/>
          <p:cNvSpPr>
            <a:spLocks noChangeShapeType="1"/>
          </p:cNvSpPr>
          <p:nvPr/>
        </p:nvSpPr>
        <p:spPr bwMode="auto">
          <a:xfrm>
            <a:off x="5486376" y="1581970"/>
            <a:ext cx="2268538" cy="1587"/>
          </a:xfrm>
          <a:prstGeom prst="line">
            <a:avLst/>
          </a:prstGeom>
          <a:noFill/>
          <a:ln w="9525">
            <a:solidFill>
              <a:srgbClr val="C0C0C0"/>
            </a:solidFill>
            <a:bevel/>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a:p>
        </p:txBody>
      </p:sp>
      <p:sp>
        <p:nvSpPr>
          <p:cNvPr id="18471" name="Text Box 21"/>
          <p:cNvSpPr>
            <a:spLocks noChangeArrowheads="1"/>
          </p:cNvSpPr>
          <p:nvPr/>
        </p:nvSpPr>
        <p:spPr bwMode="auto">
          <a:xfrm>
            <a:off x="1146069" y="2768600"/>
            <a:ext cx="19335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spAutoFit/>
          </a:bodyPr>
          <a:lstStyle/>
          <a:p>
            <a:pPr eaLnBrk="1" fontAlgn="base" hangingPunct="1">
              <a:spcBef>
                <a:spcPct val="50000"/>
              </a:spcBef>
            </a:pPr>
            <a:endParaRPr lang="zh-CN" altLang="en-US">
              <a:ea typeface="微软雅黑" panose="020B0503020204020204" pitchFamily="34" charset="-122"/>
            </a:endParaRPr>
          </a:p>
        </p:txBody>
      </p:sp>
      <p:grpSp>
        <p:nvGrpSpPr>
          <p:cNvPr id="18473" name="组合 2"/>
          <p:cNvGrpSpPr/>
          <p:nvPr/>
        </p:nvGrpSpPr>
        <p:grpSpPr bwMode="auto">
          <a:xfrm>
            <a:off x="5638772" y="1398588"/>
            <a:ext cx="2919334" cy="1418447"/>
            <a:chOff x="-1055515" y="0"/>
            <a:chExt cx="3136014" cy="1799218"/>
          </a:xfrm>
        </p:grpSpPr>
        <p:sp>
          <p:nvSpPr>
            <p:cNvPr id="18474" name="Text Box 21"/>
            <p:cNvSpPr>
              <a:spLocks noChangeArrowheads="1"/>
            </p:cNvSpPr>
            <p:nvPr/>
          </p:nvSpPr>
          <p:spPr bwMode="auto">
            <a:xfrm>
              <a:off x="3411" y="0"/>
              <a:ext cx="2077088" cy="3866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spAutoFit/>
            </a:bodyPr>
            <a:lstStyle/>
            <a:p>
              <a:pPr eaLnBrk="1" fontAlgn="base" hangingPunct="1">
                <a:spcBef>
                  <a:spcPct val="50000"/>
                </a:spcBef>
              </a:pPr>
              <a:endParaRPr lang="zh-CN" altLang="en-US">
                <a:ea typeface="微软雅黑" panose="020B0503020204020204" pitchFamily="34" charset="-122"/>
              </a:endParaRPr>
            </a:p>
          </p:txBody>
        </p:sp>
        <p:sp>
          <p:nvSpPr>
            <p:cNvPr id="18475" name="Rectangle 22"/>
            <p:cNvSpPr>
              <a:spLocks noChangeArrowheads="1"/>
            </p:cNvSpPr>
            <p:nvPr/>
          </p:nvSpPr>
          <p:spPr bwMode="auto">
            <a:xfrm>
              <a:off x="-1055515" y="425915"/>
              <a:ext cx="2136776" cy="13733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spAutoFit/>
            </a:bodyPr>
            <a:lstStyle/>
            <a:p>
              <a:pPr algn="l" eaLnBrk="1" fontAlgn="base" hangingPunct="1">
                <a:lnSpc>
                  <a:spcPct val="120000"/>
                </a:lnSpc>
              </a:pPr>
              <a:r>
                <a:rPr lang="en-US" altLang="zh-CN" sz="2800" dirty="0" smtClean="0">
                  <a:solidFill>
                    <a:srgbClr val="646464"/>
                  </a:solidFill>
                  <a:latin typeface="Verdana" panose="020B0604030504040204" pitchFamily="34" charset="0"/>
                  <a:ea typeface="微软雅黑" panose="020B0503020204020204" pitchFamily="34" charset="-122"/>
                  <a:sym typeface="Verdana" panose="020B0604030504040204" pitchFamily="34" charset="0"/>
                </a:rPr>
                <a:t>6</a:t>
              </a:r>
              <a:r>
                <a:rPr lang="zh-CN" altLang="en-US" sz="2800" dirty="0" smtClean="0">
                  <a:solidFill>
                    <a:srgbClr val="646464"/>
                  </a:solidFill>
                  <a:latin typeface="Verdana" panose="020B0604030504040204" pitchFamily="34" charset="0"/>
                  <a:ea typeface="微软雅黑" panose="020B0503020204020204" pitchFamily="34" charset="-122"/>
                  <a:sym typeface="Verdana" panose="020B0604030504040204" pitchFamily="34" charset="0"/>
                </a:rPr>
                <a:t>月</a:t>
              </a:r>
              <a:r>
                <a:rPr lang="en-US" altLang="zh-CN" sz="2800" dirty="0" smtClean="0">
                  <a:solidFill>
                    <a:srgbClr val="646464"/>
                  </a:solidFill>
                  <a:latin typeface="Verdana" panose="020B0604030504040204" pitchFamily="34" charset="0"/>
                  <a:ea typeface="微软雅黑" panose="020B0503020204020204" pitchFamily="34" charset="-122"/>
                  <a:sym typeface="Verdana" panose="020B0604030504040204" pitchFamily="34" charset="0"/>
                </a:rPr>
                <a:t>26</a:t>
              </a:r>
              <a:r>
                <a:rPr lang="zh-CN" altLang="en-US" sz="2800" dirty="0" smtClean="0">
                  <a:solidFill>
                    <a:srgbClr val="646464"/>
                  </a:solidFill>
                  <a:latin typeface="Verdana" panose="020B0604030504040204" pitchFamily="34" charset="0"/>
                  <a:ea typeface="微软雅黑" panose="020B0503020204020204" pitchFamily="34" charset="-122"/>
                  <a:sym typeface="Verdana" panose="020B0604030504040204" pitchFamily="34" charset="0"/>
                </a:rPr>
                <a:t>日为国际禁毒日</a:t>
              </a:r>
              <a:endParaRPr lang="zh-CN" altLang="en-US" sz="2800" dirty="0">
                <a:ea typeface="微软雅黑" panose="020B0503020204020204" pitchFamily="34" charset="-122"/>
              </a:endParaRPr>
            </a:p>
          </p:txBody>
        </p:sp>
      </p:grpSp>
      <p:sp>
        <p:nvSpPr>
          <p:cNvPr id="18476" name="Rectangle 44"/>
          <p:cNvSpPr>
            <a:spLocks noChangeArrowheads="1"/>
          </p:cNvSpPr>
          <p:nvPr/>
        </p:nvSpPr>
        <p:spPr bwMode="auto">
          <a:xfrm>
            <a:off x="8610600" y="3867150"/>
            <a:ext cx="304800" cy="990600"/>
          </a:xfrm>
          <a:prstGeom prst="rect">
            <a:avLst/>
          </a:prstGeom>
          <a:solidFill>
            <a:schemeClr val="accent1"/>
          </a:solidFill>
          <a:ln>
            <a:noFill/>
          </a:ln>
          <a:effectLst/>
        </p:spPr>
        <p:txBody>
          <a:bodyPr wrap="none" anchor="ctr"/>
          <a:lstStyle/>
          <a:p>
            <a:endParaRPr lang="zh-CN" altLang="en-US"/>
          </a:p>
        </p:txBody>
      </p:sp>
      <p:sp>
        <p:nvSpPr>
          <p:cNvPr id="18477" name="Rectangle 45"/>
          <p:cNvSpPr>
            <a:spLocks noChangeArrowheads="1"/>
          </p:cNvSpPr>
          <p:nvPr/>
        </p:nvSpPr>
        <p:spPr bwMode="auto">
          <a:xfrm>
            <a:off x="8208963" y="4248150"/>
            <a:ext cx="304800" cy="609600"/>
          </a:xfrm>
          <a:prstGeom prst="rect">
            <a:avLst/>
          </a:prstGeom>
          <a:solidFill>
            <a:schemeClr val="accent2"/>
          </a:solidFill>
          <a:ln>
            <a:noFill/>
          </a:ln>
          <a:effectLst/>
        </p:spPr>
        <p:txBody>
          <a:bodyPr wrap="none" anchor="ctr"/>
          <a:lstStyle/>
          <a:p>
            <a:endParaRPr lang="zh-CN" altLang="en-US"/>
          </a:p>
        </p:txBody>
      </p:sp>
      <p:sp>
        <p:nvSpPr>
          <p:cNvPr id="13" name="文本框 70"/>
          <p:cNvSpPr>
            <a:spLocks noChangeArrowheads="1"/>
          </p:cNvSpPr>
          <p:nvPr/>
        </p:nvSpPr>
        <p:spPr bwMode="auto">
          <a:xfrm>
            <a:off x="512277" y="210406"/>
            <a:ext cx="1981148"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a:solidFill>
                  <a:srgbClr val="FFFFFF"/>
                </a:solidFill>
                <a:ea typeface="微软雅黑" panose="020B0503020204020204" pitchFamily="34" charset="-122"/>
                <a:sym typeface="造字工房悦黑体验版常规体" pitchFamily="50" charset="-122"/>
              </a:rPr>
              <a:t>禁毒日</a:t>
            </a:r>
          </a:p>
        </p:txBody>
      </p:sp>
      <p:cxnSp>
        <p:nvCxnSpPr>
          <p:cNvPr id="14" name="直接连接符 1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18468"/>
                                        </p:tgtEl>
                                        <p:attrNameLst>
                                          <p:attrName>style.visibility</p:attrName>
                                        </p:attrNameLst>
                                      </p:cBhvr>
                                      <p:to>
                                        <p:strVal val="visible"/>
                                      </p:to>
                                    </p:set>
                                    <p:animEffect>
                                      <p:cBhvr>
                                        <p:cTn id="14" dur="500"/>
                                        <p:tgtEl>
                                          <p:spTgt spid="18468"/>
                                        </p:tgtEl>
                                      </p:cBhvr>
                                    </p:animEffect>
                                  </p:childTnLst>
                                </p:cTn>
                              </p:par>
                              <p:par>
                                <p:cTn id="15" presetID="31" presetClass="entr" presetSubtype="0" fill="hold" nodeType="withEffect">
                                  <p:stCondLst>
                                    <p:cond delay="600"/>
                                  </p:stCondLst>
                                  <p:iterate type="lt">
                                    <p:tmPct val="5000"/>
                                  </p:iterate>
                                  <p:childTnLst>
                                    <p:set>
                                      <p:cBhvr>
                                        <p:cTn id="16" dur="1" fill="hold">
                                          <p:stCondLst>
                                            <p:cond delay="0"/>
                                          </p:stCondLst>
                                        </p:cTn>
                                        <p:tgtEl>
                                          <p:spTgt spid="18473"/>
                                        </p:tgtEl>
                                        <p:attrNameLst>
                                          <p:attrName>style.visibility</p:attrName>
                                        </p:attrNameLst>
                                      </p:cBhvr>
                                      <p:to>
                                        <p:strVal val="visible"/>
                                      </p:to>
                                    </p:set>
                                    <p:anim calcmode="lin" valueType="num">
                                      <p:cBhvr>
                                        <p:cTn id="17" dur="1000" fill="hold"/>
                                        <p:tgtEl>
                                          <p:spTgt spid="18473"/>
                                        </p:tgtEl>
                                        <p:attrNameLst>
                                          <p:attrName>ppt_w</p:attrName>
                                        </p:attrNameLst>
                                      </p:cBhvr>
                                      <p:tavLst>
                                        <p:tav tm="0">
                                          <p:val>
                                            <p:fltVal val="0"/>
                                          </p:val>
                                        </p:tav>
                                        <p:tav tm="100000">
                                          <p:val>
                                            <p:strVal val="#ppt_w"/>
                                          </p:val>
                                        </p:tav>
                                      </p:tavLst>
                                    </p:anim>
                                    <p:anim calcmode="lin" valueType="num">
                                      <p:cBhvr>
                                        <p:cTn id="18" dur="1000" fill="hold"/>
                                        <p:tgtEl>
                                          <p:spTgt spid="18473"/>
                                        </p:tgtEl>
                                        <p:attrNameLst>
                                          <p:attrName>ppt_h</p:attrName>
                                        </p:attrNameLst>
                                      </p:cBhvr>
                                      <p:tavLst>
                                        <p:tav tm="0">
                                          <p:val>
                                            <p:fltVal val="0"/>
                                          </p:val>
                                        </p:tav>
                                        <p:tav tm="100000">
                                          <p:val>
                                            <p:strVal val="#ppt_h"/>
                                          </p:val>
                                        </p:tav>
                                      </p:tavLst>
                                    </p:anim>
                                    <p:anim calcmode="lin" valueType="num">
                                      <p:cBhvr>
                                        <p:cTn id="19" dur="1000" fill="hold"/>
                                        <p:tgtEl>
                                          <p:spTgt spid="18473"/>
                                        </p:tgtEl>
                                        <p:attrNameLst>
                                          <p:attrName>style.rotation</p:attrName>
                                        </p:attrNameLst>
                                      </p:cBhvr>
                                      <p:tavLst>
                                        <p:tav tm="0">
                                          <p:val>
                                            <p:fltVal val="90"/>
                                          </p:val>
                                        </p:tav>
                                        <p:tav tm="100000">
                                          <p:val>
                                            <p:fltVal val="0"/>
                                          </p:val>
                                        </p:tav>
                                      </p:tavLst>
                                    </p:anim>
                                    <p:animEffect>
                                      <p:cBhvr>
                                        <p:cTn id="20" dur="1000"/>
                                        <p:tgtEl>
                                          <p:spTgt spid="18473"/>
                                        </p:tgtEl>
                                      </p:cBhvr>
                                    </p:animEffect>
                                  </p:childTnLst>
                                </p:cTn>
                              </p:par>
                              <p:par>
                                <p:cTn id="21" presetID="22" presetClass="entr" presetSubtype="4" fill="hold" grpId="0" nodeType="withEffect">
                                  <p:stCondLst>
                                    <p:cond delay="600"/>
                                  </p:stCondLst>
                                  <p:childTnLst>
                                    <p:set>
                                      <p:cBhvr>
                                        <p:cTn id="22" dur="1" fill="hold">
                                          <p:stCondLst>
                                            <p:cond delay="0"/>
                                          </p:stCondLst>
                                        </p:cTn>
                                        <p:tgtEl>
                                          <p:spTgt spid="18476"/>
                                        </p:tgtEl>
                                        <p:attrNameLst>
                                          <p:attrName>style.visibility</p:attrName>
                                        </p:attrNameLst>
                                      </p:cBhvr>
                                      <p:to>
                                        <p:strVal val="visible"/>
                                      </p:to>
                                    </p:set>
                                    <p:animEffect transition="in" filter="wipe(down)">
                                      <p:cBhvr>
                                        <p:cTn id="23" dur="1000"/>
                                        <p:tgtEl>
                                          <p:spTgt spid="18476"/>
                                        </p:tgtEl>
                                      </p:cBhvr>
                                    </p:animEffect>
                                  </p:childTnLst>
                                </p:cTn>
                              </p:par>
                              <p:par>
                                <p:cTn id="24" presetID="22" presetClass="entr" presetSubtype="4" fill="hold" grpId="0" nodeType="withEffect">
                                  <p:stCondLst>
                                    <p:cond delay="600"/>
                                  </p:stCondLst>
                                  <p:childTnLst>
                                    <p:set>
                                      <p:cBhvr>
                                        <p:cTn id="25" dur="1" fill="hold">
                                          <p:stCondLst>
                                            <p:cond delay="0"/>
                                          </p:stCondLst>
                                        </p:cTn>
                                        <p:tgtEl>
                                          <p:spTgt spid="18477"/>
                                        </p:tgtEl>
                                        <p:attrNameLst>
                                          <p:attrName>style.visibility</p:attrName>
                                        </p:attrNameLst>
                                      </p:cBhvr>
                                      <p:to>
                                        <p:strVal val="visible"/>
                                      </p:to>
                                    </p:set>
                                    <p:animEffect transition="in" filter="wipe(down)">
                                      <p:cBhvr>
                                        <p:cTn id="26" dur="1000"/>
                                        <p:tgtEl>
                                          <p:spTgt spid="18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8" grpId="0" animBg="1"/>
      <p:bldP spid="18476" grpId="0" animBg="1"/>
      <p:bldP spid="18477" grpId="0" animBg="1"/>
      <p:bldP spid="1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5" name="Rectangle 55"/>
          <p:cNvSpPr>
            <a:spLocks noChangeArrowheads="1"/>
          </p:cNvSpPr>
          <p:nvPr/>
        </p:nvSpPr>
        <p:spPr bwMode="auto">
          <a:xfrm>
            <a:off x="0" y="286385"/>
            <a:ext cx="9136380" cy="2055495"/>
          </a:xfrm>
          <a:prstGeom prst="rect">
            <a:avLst/>
          </a:prstGeom>
          <a:solidFill>
            <a:schemeClr val="accent1"/>
          </a:solidFill>
          <a:ln>
            <a:noFill/>
          </a:ln>
          <a:effectLst/>
        </p:spPr>
        <p:txBody>
          <a:bodyPr wrap="none" anchor="ctr"/>
          <a:lstStyle/>
          <a:p>
            <a:endParaRPr lang="zh-CN" altLang="en-US"/>
          </a:p>
        </p:txBody>
      </p:sp>
      <p:pic>
        <p:nvPicPr>
          <p:cNvPr id="41016" name="Picture 56" descr="4949133_170706007000_2"/>
          <p:cNvPicPr>
            <a:picLocks noChangeAspect="1" noChangeArrowheads="1"/>
          </p:cNvPicPr>
          <p:nvPr/>
        </p:nvPicPr>
        <p:blipFill>
          <a:blip r:embed="rId3" cstate="print"/>
          <a:stretch>
            <a:fillRect/>
          </a:stretch>
        </p:blipFill>
        <p:spPr bwMode="auto">
          <a:xfrm>
            <a:off x="5852160" y="286385"/>
            <a:ext cx="3284220" cy="2057400"/>
          </a:xfrm>
          <a:prstGeom prst="rect">
            <a:avLst/>
          </a:prstGeom>
          <a:noFill/>
          <a:extLst>
            <a:ext uri="{909E8E84-426E-40DD-AFC4-6F175D3DCCD1}">
              <a14:hiddenFill xmlns:a14="http://schemas.microsoft.com/office/drawing/2010/main" xmlns="">
                <a:solidFill>
                  <a:srgbClr val="FFFFFF"/>
                </a:solidFill>
              </a14:hiddenFill>
            </a:ext>
          </a:extLst>
        </p:spPr>
      </p:pic>
      <p:sp>
        <p:nvSpPr>
          <p:cNvPr id="41048" name="TextBox 8"/>
          <p:cNvSpPr>
            <a:spLocks noChangeArrowheads="1"/>
          </p:cNvSpPr>
          <p:nvPr/>
        </p:nvSpPr>
        <p:spPr bwMode="auto">
          <a:xfrm>
            <a:off x="228714" y="516464"/>
            <a:ext cx="3809900" cy="11919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eaLnBrk="1" fontAlgn="base" hangingPunct="1">
              <a:lnSpc>
                <a:spcPct val="150000"/>
              </a:lnSpc>
            </a:pPr>
            <a:r>
              <a:rPr lang="zh-CN" altLang="en-US" sz="5400" dirty="0" smtClean="0">
                <a:solidFill>
                  <a:schemeClr val="bg1"/>
                </a:solidFill>
                <a:ea typeface="微软雅黑" panose="020B0503020204020204" pitchFamily="34" charset="-122"/>
              </a:rPr>
              <a:t>毒品是什么</a:t>
            </a:r>
            <a:endParaRPr lang="zh-CN" altLang="en-US" sz="5400" dirty="0">
              <a:solidFill>
                <a:schemeClr val="bg1"/>
              </a:solidFill>
              <a:ea typeface="微软雅黑" panose="020B0503020204020204" pitchFamily="34" charset="-122"/>
            </a:endParaRPr>
          </a:p>
        </p:txBody>
      </p:sp>
      <p:sp>
        <p:nvSpPr>
          <p:cNvPr id="41049" name="TextBox 8"/>
          <p:cNvSpPr>
            <a:spLocks noChangeArrowheads="1"/>
          </p:cNvSpPr>
          <p:nvPr/>
        </p:nvSpPr>
        <p:spPr bwMode="auto">
          <a:xfrm>
            <a:off x="1143090" y="2924959"/>
            <a:ext cx="6629226" cy="156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根据</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hlinkClick r:id="rId4"/>
              </a:rPr>
              <a:t>《</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hlinkClick r:id="rId4"/>
              </a:rPr>
              <a:t>中华人民共和国刑法</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hlinkClick r:id="rId4"/>
              </a:rPr>
              <a:t>》</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第</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rPr>
              <a:t>357</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条规定，毒品是指鸦片、海洛因、</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hlinkClick r:id="rId5"/>
              </a:rPr>
              <a:t>甲基苯丙胺</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（冰毒）、吗啡、大麻、可卡因以及国家规定管制的其他能够使人形成瘾癖的麻醉药品和精神药品。</a:t>
            </a:r>
          </a:p>
          <a:p>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hlinkClick r:id="rId6"/>
              </a:rPr>
              <a:t>《</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hlinkClick r:id="rId6"/>
              </a:rPr>
              <a:t>麻醉药品及精神药品品种目录</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hlinkClick r:id="rId6"/>
              </a:rPr>
              <a:t>》</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中列明了</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rPr>
              <a:t>121</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种麻醉药品和</a:t>
            </a:r>
            <a:r>
              <a:rPr lang="en-US" altLang="zh-CN" sz="1600" dirty="0" smtClean="0">
                <a:solidFill>
                  <a:schemeClr val="tx2"/>
                </a:solidFill>
                <a:latin typeface="华文细黑" panose="02010600040101010101" charset="-122"/>
                <a:ea typeface="华文细黑" panose="02010600040101010101" charset="-122"/>
                <a:cs typeface="华文细黑" panose="02010600040101010101" charset="-122"/>
              </a:rPr>
              <a:t>130</a:t>
            </a:r>
            <a:r>
              <a:rPr lang="zh-CN" altLang="en-US" sz="1600" dirty="0" smtClean="0">
                <a:solidFill>
                  <a:schemeClr val="tx2"/>
                </a:solidFill>
                <a:latin typeface="华文细黑" panose="02010600040101010101" charset="-122"/>
                <a:ea typeface="华文细黑" panose="02010600040101010101" charset="-122"/>
                <a:cs typeface="华文细黑" panose="02010600040101010101" charset="-122"/>
              </a:rPr>
              <a:t>种精神药品。毒品通常分为麻醉药品和精神药品两大类。其中最常见的主要是麻醉药品类中的大麻类、鸦片类和可卡因类。</a:t>
            </a:r>
          </a:p>
        </p:txBody>
      </p:sp>
      <p:pic>
        <p:nvPicPr>
          <p:cNvPr id="38" name="图片 37" descr="u=2452951799,1071926038&amp;fm=26&amp;gp=0.jpg"/>
          <p:cNvPicPr>
            <a:picLocks noChangeAspect="1"/>
          </p:cNvPicPr>
          <p:nvPr/>
        </p:nvPicPr>
        <p:blipFill>
          <a:blip r:embed="rId7" cstate="print"/>
          <a:stretch>
            <a:fillRect/>
          </a:stretch>
        </p:blipFill>
        <p:spPr>
          <a:xfrm>
            <a:off x="4191010" y="288509"/>
            <a:ext cx="3265628" cy="2057346"/>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015"/>
                                        </p:tgtEl>
                                        <p:attrNameLst>
                                          <p:attrName>style.visibility</p:attrName>
                                        </p:attrNameLst>
                                      </p:cBhvr>
                                      <p:to>
                                        <p:strVal val="visible"/>
                                      </p:to>
                                    </p:set>
                                    <p:anim calcmode="lin" valueType="num">
                                      <p:cBhvr additive="base">
                                        <p:cTn id="7" dur="1000" fill="hold"/>
                                        <p:tgtEl>
                                          <p:spTgt spid="41015"/>
                                        </p:tgtEl>
                                        <p:attrNameLst>
                                          <p:attrName>ppt_x</p:attrName>
                                        </p:attrNameLst>
                                      </p:cBhvr>
                                      <p:tavLst>
                                        <p:tav tm="0">
                                          <p:val>
                                            <p:strVal val="1+#ppt_w/2"/>
                                          </p:val>
                                        </p:tav>
                                        <p:tav tm="100000">
                                          <p:val>
                                            <p:strVal val="#ppt_x"/>
                                          </p:val>
                                        </p:tav>
                                      </p:tavLst>
                                    </p:anim>
                                    <p:anim calcmode="lin" valueType="num">
                                      <p:cBhvr additive="base">
                                        <p:cTn id="8" dur="1000" fill="hold"/>
                                        <p:tgtEl>
                                          <p:spTgt spid="4101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childTnLst>
                                    <p:set>
                                      <p:cBhvr>
                                        <p:cTn id="10" dur="1000" fill="hold">
                                          <p:stCondLst>
                                            <p:cond delay="0"/>
                                          </p:stCondLst>
                                        </p:cTn>
                                        <p:tgtEl>
                                          <p:spTgt spid="41048"/>
                                        </p:tgtEl>
                                        <p:attrNameLst>
                                          <p:attrName>style.visibility</p:attrName>
                                        </p:attrNameLst>
                                      </p:cBhvr>
                                      <p:to>
                                        <p:strVal val="visible"/>
                                      </p:to>
                                    </p:set>
                                    <p:anim calcmode="lin" valueType="num">
                                      <p:cBhvr>
                                        <p:cTn id="11" dur="1000" fill="hold"/>
                                        <p:tgtEl>
                                          <p:spTgt spid="41048"/>
                                        </p:tgtEl>
                                        <p:attrNameLst>
                                          <p:attrName>ppt_w</p:attrName>
                                        </p:attrNameLst>
                                      </p:cBhvr>
                                      <p:tavLst>
                                        <p:tav tm="0">
                                          <p:val>
                                            <p:fltVal val="0"/>
                                          </p:val>
                                        </p:tav>
                                        <p:tav tm="100000">
                                          <p:val>
                                            <p:strVal val="#ppt_w"/>
                                          </p:val>
                                        </p:tav>
                                      </p:tavLst>
                                    </p:anim>
                                    <p:anim calcmode="lin" valueType="num">
                                      <p:cBhvr>
                                        <p:cTn id="12" dur="1000" fill="hold"/>
                                        <p:tgtEl>
                                          <p:spTgt spid="41048"/>
                                        </p:tgtEl>
                                        <p:attrNameLst>
                                          <p:attrName>ppt_h</p:attrName>
                                        </p:attrNameLst>
                                      </p:cBhvr>
                                      <p:tavLst>
                                        <p:tav tm="0">
                                          <p:val>
                                            <p:fltVal val="0"/>
                                          </p:val>
                                        </p:tav>
                                        <p:tav tm="100000">
                                          <p:val>
                                            <p:strVal val="#ppt_h"/>
                                          </p:val>
                                        </p:tav>
                                      </p:tavLst>
                                    </p:anim>
                                    <p:anim calcmode="lin" valueType="num">
                                      <p:cBhvr>
                                        <p:cTn id="13" dur="1000" fill="hold"/>
                                        <p:tgtEl>
                                          <p:spTgt spid="41048"/>
                                        </p:tgtEl>
                                        <p:attrNameLst>
                                          <p:attrName>ppt_x</p:attrName>
                                        </p:attrNameLst>
                                      </p:cBhvr>
                                      <p:tavLst>
                                        <p:tav tm="0">
                                          <p:val>
                                            <p:fltVal val="0.5"/>
                                          </p:val>
                                        </p:tav>
                                        <p:tav tm="100000">
                                          <p:val>
                                            <p:strVal val="#ppt_x"/>
                                          </p:val>
                                        </p:tav>
                                      </p:tavLst>
                                    </p:anim>
                                    <p:anim calcmode="lin" valueType="num">
                                      <p:cBhvr>
                                        <p:cTn id="14" dur="1000" fill="hold"/>
                                        <p:tgtEl>
                                          <p:spTgt spid="41048"/>
                                        </p:tgtEl>
                                        <p:attrNameLst>
                                          <p:attrName>ppt_y</p:attrName>
                                        </p:attrNameLst>
                                      </p:cBhvr>
                                      <p:tavLst>
                                        <p:tav tm="0">
                                          <p:val>
                                            <p:fltVal val="0.5"/>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0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5" grpId="0" bldLvl="0" animBg="1"/>
      <p:bldP spid="41048" grpId="0" bldLvl="0" autoUpdateAnimBg="0"/>
      <p:bldP spid="410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82370" y="1645285"/>
            <a:ext cx="6930390" cy="2306955"/>
          </a:xfrm>
          <a:prstGeom prst="rect">
            <a:avLst/>
          </a:prstGeom>
          <a:noFill/>
        </p:spPr>
        <p:txBody>
          <a:bodyPr wrap="square" rtlCol="0" anchor="t">
            <a:spAutoFit/>
          </a:bodyPr>
          <a:lstStyle/>
          <a:p>
            <a:pPr algn="l"/>
            <a:r>
              <a:rPr lang="en-US" altLang="zh-CN" sz="1800"/>
              <a:t>       </a:t>
            </a:r>
            <a:r>
              <a:rPr lang="zh-CN" altLang="en-US" sz="1800"/>
              <a:t>公历史沿革国际禁毒日1987年6月12日至26日,联合国在维也纳召开有138个国家的3000多名代表参加的麻醉品滥用和非法贩运问题部长级会议。会议提出了“爱生命,不吸毒”的口号。与会代表一致同意将虎门销烟完成的翌日6月26日定为“国际禁毒日”,以引起世界各国对毒品问题的重视,同时号召全球人民共同来解决毒品问题小每年“6.26”国际禁毒日前后,各级政府都会通过报刊、广播、电视等新闻媒介及其他多种形式集中开展禁毒宣传活动÷2015年国际禁毒日的主题是:抵制毒品,参与禁毒。</a:t>
            </a:r>
          </a:p>
        </p:txBody>
      </p:sp>
      <p:sp>
        <p:nvSpPr>
          <p:cNvPr id="13" name="文本框 70"/>
          <p:cNvSpPr>
            <a:spLocks noChangeArrowheads="1"/>
          </p:cNvSpPr>
          <p:nvPr/>
        </p:nvSpPr>
        <p:spPr bwMode="auto">
          <a:xfrm>
            <a:off x="512445" y="210185"/>
            <a:ext cx="2868930" cy="337185"/>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a:solidFill>
                  <a:srgbClr val="FFFFFF"/>
                </a:solidFill>
                <a:ea typeface="微软雅黑" panose="020B0503020204020204" pitchFamily="34" charset="-122"/>
                <a:sym typeface="造字工房悦黑体验版常规体" pitchFamily="50" charset="-122"/>
              </a:rPr>
              <a:t>公历史沿革</a:t>
            </a:r>
            <a:r>
              <a:rPr lang="en-US" altLang="zh-CN" sz="1600" dirty="0">
                <a:solidFill>
                  <a:srgbClr val="FFFFFF"/>
                </a:solidFill>
                <a:ea typeface="微软雅黑" panose="020B0503020204020204" pitchFamily="34" charset="-122"/>
                <a:sym typeface="造字工房悦黑体验版常规体" pitchFamily="50" charset="-122"/>
              </a:rPr>
              <a:t>——</a:t>
            </a:r>
            <a:r>
              <a:rPr lang="zh-CN" altLang="en-US" sz="1600" dirty="0">
                <a:solidFill>
                  <a:srgbClr val="FFFFFF"/>
                </a:solidFill>
                <a:ea typeface="微软雅黑" panose="020B0503020204020204" pitchFamily="34" charset="-122"/>
                <a:sym typeface="造字工房悦黑体验版常规体" pitchFamily="50" charset="-122"/>
              </a:rPr>
              <a:t>国际禁毒日</a:t>
            </a:r>
          </a:p>
        </p:txBody>
      </p:sp>
      <p:cxnSp>
        <p:nvCxnSpPr>
          <p:cNvPr id="14" name="直接连接符 13"/>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1600" advClick="0" advTm="7000">
        <p14:gallery dir="l"/>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9" name="TextBox 1"/>
          <p:cNvSpPr>
            <a:spLocks noChangeArrowheads="1"/>
          </p:cNvSpPr>
          <p:nvPr/>
        </p:nvSpPr>
        <p:spPr bwMode="auto">
          <a:xfrm>
            <a:off x="1371418" y="3106738"/>
            <a:ext cx="1600200" cy="915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spAutoFit/>
          </a:bodyPr>
          <a:lstStyle/>
          <a:p>
            <a:pPr algn="l" eaLnBrk="1" fontAlgn="base" hangingPunct="1">
              <a:lnSpc>
                <a:spcPct val="150000"/>
              </a:lnSpc>
            </a:pPr>
            <a:r>
              <a:rPr lang="zh-CN" altLang="en-US" sz="1200">
                <a:solidFill>
                  <a:srgbClr val="F8F8F8"/>
                </a:solidFill>
                <a:latin typeface="Calibri" panose="020F0502020204030204" pitchFamily="34" charset="0"/>
                <a:ea typeface="微软雅黑" panose="020B0503020204020204" pitchFamily="34" charset="-122"/>
                <a:sym typeface="Calibri" panose="020F0502020204030204" pitchFamily="34" charset="0"/>
              </a:rPr>
              <a:t>单击此处添加文本单击此处添加文本单击此处添加文本</a:t>
            </a:r>
            <a:endParaRPr lang="zh-CN" altLang="en-US">
              <a:solidFill>
                <a:srgbClr val="F8F8F8"/>
              </a:solidFill>
              <a:ea typeface="微软雅黑" panose="020B0503020204020204" pitchFamily="34" charset="-122"/>
            </a:endParaRPr>
          </a:p>
        </p:txBody>
      </p:sp>
      <p:sp>
        <p:nvSpPr>
          <p:cNvPr id="35851" name="TextBox 1"/>
          <p:cNvSpPr>
            <a:spLocks noChangeArrowheads="1"/>
          </p:cNvSpPr>
          <p:nvPr/>
        </p:nvSpPr>
        <p:spPr bwMode="auto">
          <a:xfrm>
            <a:off x="6172018" y="3105150"/>
            <a:ext cx="1600200" cy="915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spAutoFit/>
          </a:bodyPr>
          <a:lstStyle/>
          <a:p>
            <a:pPr algn="r" eaLnBrk="1" fontAlgn="base" hangingPunct="1">
              <a:lnSpc>
                <a:spcPct val="150000"/>
              </a:lnSpc>
            </a:pPr>
            <a:r>
              <a:rPr lang="zh-CN" altLang="en-US" sz="1200">
                <a:solidFill>
                  <a:srgbClr val="F8F8F8"/>
                </a:solidFill>
                <a:latin typeface="Calibri" panose="020F0502020204030204" pitchFamily="34" charset="0"/>
                <a:ea typeface="微软雅黑" panose="020B0503020204020204" pitchFamily="34" charset="-122"/>
                <a:sym typeface="Calibri" panose="020F0502020204030204" pitchFamily="34" charset="0"/>
              </a:rPr>
              <a:t>单击此处添加文本单击此处添加文本单击此处添加文本</a:t>
            </a:r>
            <a:endParaRPr lang="zh-CN" altLang="en-US">
              <a:solidFill>
                <a:srgbClr val="F8F8F8"/>
              </a:solidFill>
              <a:ea typeface="微软雅黑" panose="020B0503020204020204" pitchFamily="34" charset="-122"/>
            </a:endParaRPr>
          </a:p>
        </p:txBody>
      </p:sp>
      <p:sp>
        <p:nvSpPr>
          <p:cNvPr id="12"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吸毒犯法</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13" name="直接连接符 12"/>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4" name="图片 13" descr="u=2243342189,1301114532&amp;fm=26&amp;gp=0.jpg"/>
          <p:cNvPicPr>
            <a:picLocks noChangeAspect="1"/>
          </p:cNvPicPr>
          <p:nvPr/>
        </p:nvPicPr>
        <p:blipFill>
          <a:blip r:embed="rId3" cstate="print"/>
          <a:stretch>
            <a:fillRect/>
          </a:stretch>
        </p:blipFill>
        <p:spPr>
          <a:xfrm>
            <a:off x="2819446" y="667594"/>
            <a:ext cx="3352712" cy="2045154"/>
          </a:xfrm>
          <a:prstGeom prst="rect">
            <a:avLst/>
          </a:prstGeom>
        </p:spPr>
      </p:pic>
      <p:sp>
        <p:nvSpPr>
          <p:cNvPr id="15" name="矩形 14"/>
          <p:cNvSpPr/>
          <p:nvPr/>
        </p:nvSpPr>
        <p:spPr>
          <a:xfrm>
            <a:off x="1567815" y="2793365"/>
            <a:ext cx="5580380" cy="1876425"/>
          </a:xfrm>
          <a:prstGeom prst="rect">
            <a:avLst/>
          </a:prstGeom>
        </p:spPr>
        <p:txBody>
          <a:bodyPr wrap="square">
            <a:spAutoFit/>
          </a:bodyPr>
          <a:lstStyle/>
          <a:p>
            <a:r>
              <a:rPr lang="en-US" altLang="zh-CN" sz="1600" dirty="0" smtClean="0"/>
              <a:t>   </a:t>
            </a:r>
            <a:r>
              <a:rPr lang="zh-CN" altLang="en-US" sz="2000" dirty="0" smtClean="0">
                <a:solidFill>
                  <a:schemeClr val="tx2"/>
                </a:solidFill>
                <a:latin typeface="黑体" panose="02010609060101010101" charset="-122"/>
                <a:ea typeface="黑体" panose="02010609060101010101" charset="-122"/>
              </a:rPr>
              <a:t>警示语</a:t>
            </a:r>
            <a:endParaRPr lang="en-US" altLang="zh-CN" sz="1600" dirty="0" smtClean="0">
              <a:solidFill>
                <a:schemeClr val="tx2"/>
              </a:solidFill>
              <a:latin typeface="黑体" panose="02010609060101010101" charset="-122"/>
              <a:ea typeface="黑体" panose="02010609060101010101" charset="-122"/>
            </a:endParaRPr>
          </a:p>
          <a:p>
            <a:endParaRPr lang="en-US" altLang="zh-CN" sz="1600" dirty="0" smtClean="0">
              <a:solidFill>
                <a:schemeClr val="tx2"/>
              </a:solidFill>
              <a:latin typeface="黑体" panose="02010609060101010101" charset="-122"/>
              <a:ea typeface="黑体" panose="02010609060101010101" charset="-122"/>
            </a:endParaRPr>
          </a:p>
          <a:p>
            <a:r>
              <a:rPr lang="en-US" altLang="zh-CN" sz="1600" dirty="0" smtClean="0">
                <a:solidFill>
                  <a:schemeClr val="tx2"/>
                </a:solidFill>
                <a:latin typeface="黑体" panose="02010609060101010101" charset="-122"/>
                <a:ea typeface="黑体" panose="02010609060101010101" charset="-122"/>
              </a:rPr>
              <a:t> 1</a:t>
            </a:r>
            <a:r>
              <a:rPr lang="zh-CN" altLang="en-US" sz="1600" dirty="0" smtClean="0">
                <a:solidFill>
                  <a:schemeClr val="tx2"/>
                </a:solidFill>
                <a:latin typeface="黑体" panose="02010609060101010101" charset="-122"/>
                <a:ea typeface="黑体" panose="02010609060101010101" charset="-122"/>
              </a:rPr>
              <a:t>、珍惜生命、远离毒品</a:t>
            </a:r>
            <a:endParaRPr lang="en-US" altLang="zh-CN" sz="1600" dirty="0" smtClean="0">
              <a:solidFill>
                <a:schemeClr val="tx2"/>
              </a:solidFill>
              <a:latin typeface="黑体" panose="02010609060101010101" charset="-122"/>
              <a:ea typeface="黑体" panose="02010609060101010101" charset="-122"/>
            </a:endParaRPr>
          </a:p>
          <a:p>
            <a:r>
              <a:rPr lang="en-US" altLang="zh-CN" sz="1600" dirty="0" smtClean="0">
                <a:solidFill>
                  <a:schemeClr val="tx2"/>
                </a:solidFill>
                <a:latin typeface="黑体" panose="02010609060101010101" charset="-122"/>
                <a:ea typeface="黑体" panose="02010609060101010101" charset="-122"/>
              </a:rPr>
              <a:t> 2</a:t>
            </a:r>
            <a:r>
              <a:rPr lang="zh-CN" altLang="en-US" sz="1600" dirty="0" smtClean="0">
                <a:solidFill>
                  <a:schemeClr val="tx2"/>
                </a:solidFill>
                <a:latin typeface="黑体" panose="02010609060101010101" charset="-122"/>
                <a:ea typeface="黑体" panose="02010609060101010101" charset="-122"/>
              </a:rPr>
              <a:t>、吸毒害人害己害社会</a:t>
            </a:r>
            <a:endParaRPr lang="en-US" altLang="zh-CN" sz="1600" dirty="0" smtClean="0">
              <a:solidFill>
                <a:schemeClr val="tx2"/>
              </a:solidFill>
              <a:latin typeface="黑体" panose="02010609060101010101" charset="-122"/>
              <a:ea typeface="黑体" panose="02010609060101010101" charset="-122"/>
            </a:endParaRPr>
          </a:p>
          <a:p>
            <a:r>
              <a:rPr lang="en-US" altLang="zh-CN" sz="1600" dirty="0" smtClean="0">
                <a:solidFill>
                  <a:schemeClr val="tx2"/>
                </a:solidFill>
                <a:latin typeface="黑体" panose="02010609060101010101" charset="-122"/>
                <a:ea typeface="黑体" panose="02010609060101010101" charset="-122"/>
              </a:rPr>
              <a:t>         3</a:t>
            </a:r>
            <a:r>
              <a:rPr lang="zh-CN" altLang="en-US" sz="1600" dirty="0" smtClean="0">
                <a:solidFill>
                  <a:schemeClr val="tx2"/>
                </a:solidFill>
                <a:latin typeface="黑体" panose="02010609060101010101" charset="-122"/>
                <a:ea typeface="黑体" panose="02010609060101010101" charset="-122"/>
              </a:rPr>
              <a:t>、一日吸毒</a:t>
            </a:r>
            <a:r>
              <a:rPr lang="en-US" altLang="zh-CN" sz="1600" dirty="0" smtClean="0">
                <a:solidFill>
                  <a:schemeClr val="tx2"/>
                </a:solidFill>
                <a:latin typeface="黑体" panose="02010609060101010101" charset="-122"/>
                <a:ea typeface="黑体" panose="02010609060101010101" charset="-122"/>
              </a:rPr>
              <a:t>,</a:t>
            </a:r>
            <a:r>
              <a:rPr lang="zh-CN" altLang="en-US" sz="1600" dirty="0" smtClean="0">
                <a:solidFill>
                  <a:schemeClr val="tx2"/>
                </a:solidFill>
                <a:latin typeface="黑体" panose="02010609060101010101" charset="-122"/>
                <a:ea typeface="黑体" panose="02010609060101010101" charset="-122"/>
              </a:rPr>
              <a:t>一生戒毒</a:t>
            </a:r>
            <a:r>
              <a:rPr lang="en-US" altLang="zh-CN" sz="1600" dirty="0" smtClean="0">
                <a:solidFill>
                  <a:schemeClr val="tx2"/>
                </a:solidFill>
                <a:latin typeface="黑体" panose="02010609060101010101" charset="-122"/>
                <a:ea typeface="黑体" panose="02010609060101010101" charset="-122"/>
              </a:rPr>
              <a:t>,</a:t>
            </a:r>
            <a:r>
              <a:rPr lang="zh-CN" altLang="en-US" sz="1600" dirty="0" smtClean="0">
                <a:solidFill>
                  <a:schemeClr val="tx2"/>
                </a:solidFill>
                <a:latin typeface="黑体" panose="02010609060101010101" charset="-122"/>
                <a:ea typeface="黑体" panose="02010609060101010101" charset="-122"/>
              </a:rPr>
              <a:t>终生想毒</a:t>
            </a:r>
            <a:endParaRPr lang="en-US" altLang="zh-CN" sz="1600" dirty="0" smtClean="0">
              <a:solidFill>
                <a:schemeClr val="tx2"/>
              </a:solidFill>
              <a:latin typeface="黑体" panose="02010609060101010101" charset="-122"/>
              <a:ea typeface="黑体" panose="02010609060101010101" charset="-122"/>
            </a:endParaRPr>
          </a:p>
          <a:p>
            <a:r>
              <a:rPr lang="en-US" altLang="zh-CN" sz="1600" dirty="0" smtClean="0">
                <a:solidFill>
                  <a:schemeClr val="tx2"/>
                </a:solidFill>
                <a:latin typeface="黑体" panose="02010609060101010101" charset="-122"/>
                <a:ea typeface="黑体" panose="02010609060101010101" charset="-122"/>
              </a:rPr>
              <a:t>            4</a:t>
            </a:r>
            <a:r>
              <a:rPr lang="zh-CN" altLang="en-US" sz="1600" dirty="0" smtClean="0">
                <a:solidFill>
                  <a:schemeClr val="tx2"/>
                </a:solidFill>
                <a:latin typeface="黑体" panose="02010609060101010101" charset="-122"/>
                <a:ea typeface="黑体" panose="02010609060101010101" charset="-122"/>
              </a:rPr>
              <a:t>、敲开了毒品的门</a:t>
            </a:r>
            <a:r>
              <a:rPr lang="en-US" altLang="zh-CN" sz="1600" dirty="0" smtClean="0">
                <a:solidFill>
                  <a:schemeClr val="tx2"/>
                </a:solidFill>
                <a:latin typeface="黑体" panose="02010609060101010101" charset="-122"/>
                <a:ea typeface="黑体" panose="02010609060101010101" charset="-122"/>
              </a:rPr>
              <a:t>,</a:t>
            </a:r>
            <a:r>
              <a:rPr lang="zh-CN" altLang="en-US" sz="1600" dirty="0" smtClean="0">
                <a:solidFill>
                  <a:schemeClr val="tx2"/>
                </a:solidFill>
                <a:latin typeface="黑体" panose="02010609060101010101" charset="-122"/>
                <a:ea typeface="黑体" panose="02010609060101010101" charset="-122"/>
              </a:rPr>
              <a:t>挖好了自己的坟</a:t>
            </a:r>
            <a:endParaRPr lang="en-US" altLang="zh-CN" sz="1600" dirty="0" smtClean="0">
              <a:solidFill>
                <a:schemeClr val="tx2"/>
              </a:solidFill>
              <a:latin typeface="黑体" panose="02010609060101010101" charset="-122"/>
              <a:ea typeface="黑体" panose="02010609060101010101" charset="-122"/>
            </a:endParaRPr>
          </a:p>
          <a:p>
            <a:r>
              <a:rPr lang="en-US" altLang="zh-CN" sz="1600" dirty="0" smtClean="0">
                <a:solidFill>
                  <a:schemeClr val="tx2"/>
                </a:solidFill>
                <a:latin typeface="黑体" panose="02010609060101010101" charset="-122"/>
                <a:ea typeface="黑体" panose="02010609060101010101" charset="-122"/>
              </a:rPr>
              <a:t>5</a:t>
            </a:r>
            <a:r>
              <a:rPr lang="zh-CN" altLang="en-US" sz="1600" dirty="0" smtClean="0">
                <a:solidFill>
                  <a:schemeClr val="tx2"/>
                </a:solidFill>
                <a:latin typeface="黑体" panose="02010609060101010101" charset="-122"/>
                <a:ea typeface="黑体" panose="02010609060101010101" charset="-122"/>
              </a:rPr>
              <a:t>、吸毒一口</a:t>
            </a:r>
            <a:r>
              <a:rPr lang="en-US" altLang="zh-CN" sz="1600" dirty="0" smtClean="0">
                <a:solidFill>
                  <a:schemeClr val="tx2"/>
                </a:solidFill>
                <a:latin typeface="黑体" panose="02010609060101010101" charset="-122"/>
                <a:ea typeface="黑体" panose="02010609060101010101" charset="-122"/>
              </a:rPr>
              <a:t>,</a:t>
            </a:r>
            <a:r>
              <a:rPr lang="zh-CN" altLang="en-US" sz="1600" dirty="0" smtClean="0">
                <a:solidFill>
                  <a:schemeClr val="tx2"/>
                </a:solidFill>
                <a:latin typeface="黑体" panose="02010609060101010101" charset="-122"/>
                <a:ea typeface="黑体" panose="02010609060101010101" charset="-122"/>
              </a:rPr>
              <a:t>掉入虎口 </a:t>
            </a:r>
            <a:endParaRPr lang="zh-CN" altLang="en-US" sz="1600" dirty="0">
              <a:solidFill>
                <a:schemeClr val="tx2"/>
              </a:solidFill>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41" presetClass="entr" presetSubtype="0" fill="hold" grpId="0" nodeType="withEffect">
                                  <p:stCondLst>
                                    <p:cond delay="400"/>
                                  </p:stCondLst>
                                  <p:iterate type="lt">
                                    <p:tmPct val="10000"/>
                                  </p:iterate>
                                  <p:childTnLst>
                                    <p:set>
                                      <p:cBhvr>
                                        <p:cTn id="12" dur="1" fill="hold">
                                          <p:stCondLst>
                                            <p:cond delay="0"/>
                                          </p:stCondLst>
                                        </p:cTn>
                                        <p:tgtEl>
                                          <p:spTgt spid="35849"/>
                                        </p:tgtEl>
                                        <p:attrNameLst>
                                          <p:attrName>style.visibility</p:attrName>
                                        </p:attrNameLst>
                                      </p:cBhvr>
                                      <p:to>
                                        <p:strVal val="visible"/>
                                      </p:to>
                                    </p:set>
                                    <p:anim calcmode="lin" valueType="num">
                                      <p:cBhvr>
                                        <p:cTn id="13" dur="500" fill="hold"/>
                                        <p:tgtEl>
                                          <p:spTgt spid="3584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5849"/>
                                        </p:tgtEl>
                                        <p:attrNameLst>
                                          <p:attrName>ppt_y</p:attrName>
                                        </p:attrNameLst>
                                      </p:cBhvr>
                                      <p:tavLst>
                                        <p:tav tm="0">
                                          <p:val>
                                            <p:strVal val="#ppt_y"/>
                                          </p:val>
                                        </p:tav>
                                        <p:tav tm="100000">
                                          <p:val>
                                            <p:strVal val="#ppt_y"/>
                                          </p:val>
                                        </p:tav>
                                      </p:tavLst>
                                    </p:anim>
                                    <p:anim calcmode="lin" valueType="num">
                                      <p:cBhvr>
                                        <p:cTn id="15" dur="500" fill="hold"/>
                                        <p:tgtEl>
                                          <p:spTgt spid="3584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5849"/>
                                        </p:tgtEl>
                                        <p:attrNameLst>
                                          <p:attrName>ppt_w</p:attrName>
                                        </p:attrNameLst>
                                      </p:cBhvr>
                                      <p:tavLst>
                                        <p:tav tm="0">
                                          <p:val>
                                            <p:strVal val="#ppt_w/10"/>
                                          </p:val>
                                        </p:tav>
                                        <p:tav tm="50000">
                                          <p:val>
                                            <p:strVal val="#ppt_w+.01"/>
                                          </p:val>
                                        </p:tav>
                                        <p:tav tm="100000">
                                          <p:val>
                                            <p:strVal val="#ppt_w"/>
                                          </p:val>
                                        </p:tav>
                                      </p:tavLst>
                                    </p:anim>
                                    <p:animEffect>
                                      <p:cBhvr>
                                        <p:cTn id="17" dur="500" tmFilter="0,0; .5, 1; 1, 1"/>
                                        <p:tgtEl>
                                          <p:spTgt spid="35849"/>
                                        </p:tgtEl>
                                      </p:cBhvr>
                                    </p:animEffect>
                                  </p:childTnLst>
                                </p:cTn>
                              </p:par>
                              <p:par>
                                <p:cTn id="18" presetID="41" presetClass="entr" presetSubtype="0" fill="hold" grpId="0" nodeType="withEffect">
                                  <p:stCondLst>
                                    <p:cond delay="1500"/>
                                  </p:stCondLst>
                                  <p:iterate type="lt">
                                    <p:tmPct val="10000"/>
                                  </p:iterate>
                                  <p:childTnLst>
                                    <p:set>
                                      <p:cBhvr>
                                        <p:cTn id="19" dur="1" fill="hold">
                                          <p:stCondLst>
                                            <p:cond delay="0"/>
                                          </p:stCondLst>
                                        </p:cTn>
                                        <p:tgtEl>
                                          <p:spTgt spid="35851"/>
                                        </p:tgtEl>
                                        <p:attrNameLst>
                                          <p:attrName>style.visibility</p:attrName>
                                        </p:attrNameLst>
                                      </p:cBhvr>
                                      <p:to>
                                        <p:strVal val="visible"/>
                                      </p:to>
                                    </p:set>
                                    <p:anim calcmode="lin" valueType="num">
                                      <p:cBhvr>
                                        <p:cTn id="20" dur="500" fill="hold"/>
                                        <p:tgtEl>
                                          <p:spTgt spid="3585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5851"/>
                                        </p:tgtEl>
                                        <p:attrNameLst>
                                          <p:attrName>ppt_y</p:attrName>
                                        </p:attrNameLst>
                                      </p:cBhvr>
                                      <p:tavLst>
                                        <p:tav tm="0">
                                          <p:val>
                                            <p:strVal val="#ppt_y"/>
                                          </p:val>
                                        </p:tav>
                                        <p:tav tm="100000">
                                          <p:val>
                                            <p:strVal val="#ppt_y"/>
                                          </p:val>
                                        </p:tav>
                                      </p:tavLst>
                                    </p:anim>
                                    <p:anim calcmode="lin" valueType="num">
                                      <p:cBhvr>
                                        <p:cTn id="22" dur="500" fill="hold"/>
                                        <p:tgtEl>
                                          <p:spTgt spid="3585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5851"/>
                                        </p:tgtEl>
                                        <p:attrNameLst>
                                          <p:attrName>ppt_w</p:attrName>
                                        </p:attrNameLst>
                                      </p:cBhvr>
                                      <p:tavLst>
                                        <p:tav tm="0">
                                          <p:val>
                                            <p:strVal val="#ppt_w/10"/>
                                          </p:val>
                                        </p:tav>
                                        <p:tav tm="50000">
                                          <p:val>
                                            <p:strVal val="#ppt_w+.01"/>
                                          </p:val>
                                        </p:tav>
                                        <p:tav tm="100000">
                                          <p:val>
                                            <p:strVal val="#ppt_w"/>
                                          </p:val>
                                        </p:tav>
                                      </p:tavLst>
                                    </p:anim>
                                    <p:animEffect>
                                      <p:cBhvr>
                                        <p:cTn id="24" dur="500" tmFilter="0,0; .5, 1; 1, 1"/>
                                        <p:tgtEl>
                                          <p:spTgt spid="35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9" grpId="0" bldLvl="0" autoUpdateAnimBg="0"/>
      <p:bldP spid="35851" grpId="0" bldLvl="0" autoUpdateAnimBg="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9" name="矩形 32"/>
          <p:cNvSpPr>
            <a:spLocks noChangeArrowheads="1"/>
          </p:cNvSpPr>
          <p:nvPr/>
        </p:nvSpPr>
        <p:spPr bwMode="auto">
          <a:xfrm>
            <a:off x="1978008" y="1964234"/>
            <a:ext cx="4848860" cy="706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fontAlgn="base" hangingPunct="1"/>
            <a:r>
              <a:rPr lang="zh-CN" altLang="en-US" sz="4000" dirty="0" smtClean="0">
                <a:solidFill>
                  <a:schemeClr val="tx2"/>
                </a:solidFill>
                <a:ea typeface="微软雅黑" panose="020B0503020204020204" pitchFamily="34" charset="-122"/>
              </a:rPr>
              <a:t>远离毒品    珍爱生命</a:t>
            </a:r>
          </a:p>
        </p:txBody>
      </p:sp>
      <p:sp>
        <p:nvSpPr>
          <p:cNvPr id="17" name="TextBox 6"/>
          <p:cNvSpPr>
            <a:spLocks noChangeArrowheads="1"/>
          </p:cNvSpPr>
          <p:nvPr/>
        </p:nvSpPr>
        <p:spPr bwMode="auto">
          <a:xfrm>
            <a:off x="6826885" y="4304983"/>
            <a:ext cx="1971675" cy="4140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nchor="ctr">
            <a:spAutoFit/>
          </a:bodyPr>
          <a:lstStyle/>
          <a:p>
            <a:pPr algn="r" eaLnBrk="1" fontAlgn="base" hangingPunct="1">
              <a:lnSpc>
                <a:spcPct val="150000"/>
              </a:lnSpc>
            </a:pPr>
            <a:r>
              <a:rPr lang="zh-CN" dirty="0" smtClean="0">
                <a:solidFill>
                  <a:schemeClr val="tx2"/>
                </a:solidFill>
                <a:ea typeface="微软雅黑" panose="020B0503020204020204" pitchFamily="34" charset="-122"/>
              </a:rPr>
              <a:t>湖南工艺美术职业学院</a:t>
            </a:r>
            <a:r>
              <a:rPr lang="zh-CN" altLang="en-US" dirty="0" smtClean="0">
                <a:solidFill>
                  <a:schemeClr val="tx2"/>
                </a:solidFill>
                <a:ea typeface="微软雅黑" panose="020B0503020204020204" pitchFamily="34" charset="-122"/>
              </a:rPr>
              <a:t>   </a:t>
            </a:r>
            <a:endParaRPr lang="zh-CN" altLang="en-US" dirty="0">
              <a:solidFill>
                <a:schemeClr val="tx2"/>
              </a:solidFill>
              <a:ea typeface="微软雅黑" panose="020B0503020204020204" pitchFamily="34" charset="-122"/>
            </a:endParaRPr>
          </a:p>
        </p:txBody>
      </p:sp>
      <p:sp>
        <p:nvSpPr>
          <p:cNvPr id="2" name="文本框 1"/>
          <p:cNvSpPr txBox="1"/>
          <p:nvPr/>
        </p:nvSpPr>
        <p:spPr>
          <a:xfrm>
            <a:off x="1752600" y="1657350"/>
            <a:ext cx="4208780" cy="306705"/>
          </a:xfrm>
          <a:prstGeom prst="rect">
            <a:avLst/>
          </a:prstGeom>
          <a:noFill/>
        </p:spPr>
        <p:txBody>
          <a:bodyPr wrap="square" rtlCol="0" anchor="t">
            <a:spAutoFit/>
          </a:bodyPr>
          <a:lstStyle/>
          <a:p>
            <a:r>
              <a:rPr lang="zh-CN" altLang="en-US">
                <a:solidFill>
                  <a:schemeClr val="tx2"/>
                </a:solidFill>
              </a:rPr>
              <a:t>品尝的是一时的快乐，失去的却是一世的前途</a:t>
            </a:r>
          </a:p>
        </p:txBody>
      </p:sp>
      <p:sp>
        <p:nvSpPr>
          <p:cNvPr id="4" name="PA_矩形 2"/>
          <p:cNvSpPr/>
          <p:nvPr>
            <p:custDataLst>
              <p:tags r:id="rId1"/>
            </p:custDataLst>
          </p:nvPr>
        </p:nvSpPr>
        <p:spPr bwMode="auto">
          <a:xfrm>
            <a:off x="1903730" y="2799715"/>
            <a:ext cx="3136265" cy="133985"/>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pPr>
            <a:endParaRPr kumimoji="0" lang="zh-CN" altLang="en-US" sz="1400" b="0" i="0" u="none" strike="noStrike" cap="none" normalizeH="0" baseline="0">
              <a:ln>
                <a:noFill/>
              </a:ln>
              <a:solidFill>
                <a:schemeClr val="tx1"/>
              </a:solidFill>
              <a:effectLst/>
              <a:latin typeface="微软雅黑" panose="020B0503020204020204" pitchFamily="34" charset="-122"/>
              <a:ea typeface="宋体" panose="02010600030101010101" pitchFamily="2" charset="-122"/>
            </a:endParaRPr>
          </a:p>
        </p:txBody>
      </p:sp>
      <p:sp>
        <p:nvSpPr>
          <p:cNvPr id="5" name="PA_矩形 16"/>
          <p:cNvSpPr/>
          <p:nvPr>
            <p:custDataLst>
              <p:tags r:id="rId2"/>
            </p:custDataLst>
          </p:nvPr>
        </p:nvSpPr>
        <p:spPr bwMode="auto">
          <a:xfrm>
            <a:off x="4740275" y="2799715"/>
            <a:ext cx="2317115" cy="133985"/>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pPr>
            <a:endParaRPr kumimoji="0" lang="zh-CN" altLang="en-US" sz="1400" b="0" i="0" u="none" strike="noStrike" cap="none" normalizeH="0" baseline="0">
              <a:ln>
                <a:noFill/>
              </a:ln>
              <a:solidFill>
                <a:schemeClr val="tx1"/>
              </a:solidFill>
              <a:effectLst/>
              <a:latin typeface="微软雅黑" panose="020B0503020204020204" pitchFamily="34" charset="-122"/>
              <a:ea typeface="宋体" panose="02010600030101010101" pitchFamily="2" charset="-122"/>
            </a:endParaRPr>
          </a:p>
        </p:txBody>
      </p:sp>
      <p:cxnSp>
        <p:nvCxnSpPr>
          <p:cNvPr id="6" name="直接连接符 5"/>
          <p:cNvCxnSpPr/>
          <p:nvPr/>
        </p:nvCxnSpPr>
        <p:spPr bwMode="auto">
          <a:xfrm flipH="1" flipV="1">
            <a:off x="0" y="362585"/>
            <a:ext cx="3848100" cy="1397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直接连接符 6"/>
          <p:cNvCxnSpPr/>
          <p:nvPr/>
        </p:nvCxnSpPr>
        <p:spPr bwMode="auto">
          <a:xfrm>
            <a:off x="457200" y="-18415"/>
            <a:ext cx="15240" cy="510540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直接连接符 7"/>
          <p:cNvCxnSpPr/>
          <p:nvPr/>
        </p:nvCxnSpPr>
        <p:spPr bwMode="auto">
          <a:xfrm flipH="1" flipV="1">
            <a:off x="5617210" y="4854575"/>
            <a:ext cx="3526790" cy="381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直接连接符 8"/>
          <p:cNvCxnSpPr/>
          <p:nvPr/>
        </p:nvCxnSpPr>
        <p:spPr bwMode="auto">
          <a:xfrm flipH="1" flipV="1">
            <a:off x="8793480" y="1505585"/>
            <a:ext cx="26035" cy="3636645"/>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0739"/>
                                        </p:tgtEl>
                                        <p:attrNameLst>
                                          <p:attrName>style.visibility</p:attrName>
                                        </p:attrNameLst>
                                      </p:cBhvr>
                                      <p:to>
                                        <p:strVal val="visible"/>
                                      </p:to>
                                    </p:set>
                                    <p:animEffect>
                                      <p:cBhvr>
                                        <p:cTn id="7" dur="500"/>
                                        <p:tgtEl>
                                          <p:spTgt spid="30739"/>
                                        </p:tgtEl>
                                      </p:cBhvr>
                                    </p:animEffect>
                                  </p:childTnLst>
                                </p:cTn>
                              </p:par>
                            </p:childTnLst>
                          </p:cTn>
                        </p:par>
                        <p:par>
                          <p:cTn id="8" fill="hold">
                            <p:stCondLst>
                              <p:cond delay="500"/>
                            </p:stCondLst>
                            <p:childTnLst>
                              <p:par>
                                <p:cTn id="9" presetID="40" presetClass="entr" presetSubtype="0" fill="hold" grpId="0" nodeType="after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Effect>
                                      <p:cBhvr>
                                        <p:cTn id="11" dur="1000"/>
                                        <p:tgtEl>
                                          <p:spTgt spid="17"/>
                                        </p:tgtEl>
                                      </p:cBhvr>
                                    </p:animEffect>
                                    <p:anim calcmode="lin" valueType="num">
                                      <p:cBhvr>
                                        <p:cTn id="12" dur="1000" fill="hold"/>
                                        <p:tgtEl>
                                          <p:spTgt spid="17"/>
                                        </p:tgtEl>
                                        <p:attrNameLst>
                                          <p:attrName>ppt_x</p:attrName>
                                        </p:attrNameLst>
                                      </p:cBhvr>
                                      <p:tavLst>
                                        <p:tav tm="0">
                                          <p:val>
                                            <p:strVal val="#ppt_x-.1"/>
                                          </p:val>
                                        </p:tav>
                                        <p:tav tm="100000">
                                          <p:val>
                                            <p:strVal val="#ppt_x"/>
                                          </p:val>
                                        </p:tav>
                                      </p:tavLst>
                                    </p:anim>
                                    <p:anim calcmode="lin" valueType="num">
                                      <p:cBhvr>
                                        <p:cTn id="13" dur="10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27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2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3700"/>
                            </p:stCondLst>
                            <p:childTnLst>
                              <p:par>
                                <p:cTn id="25" presetID="22" presetClass="entr" presetSubtype="2"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par>
                          <p:cTn id="28" fill="hold">
                            <p:stCondLst>
                              <p:cond delay="4200"/>
                            </p:stCondLst>
                            <p:childTnLst>
                              <p:par>
                                <p:cTn id="29" presetID="22" presetClass="entr" presetSubtype="2"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4700"/>
                            </p:stCondLst>
                            <p:childTnLst>
                              <p:par>
                                <p:cTn id="33" presetID="2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childTnLst>
                          </p:cTn>
                        </p:par>
                        <p:par>
                          <p:cTn id="36" fill="hold">
                            <p:stCondLst>
                              <p:cond delay="5200"/>
                            </p:stCondLst>
                            <p:childTnLst>
                              <p:par>
                                <p:cTn id="37" presetID="2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9" grpId="0" bldLvl="0" autoUpdateAnimBg="0"/>
      <p:bldP spid="17" grpId="0" bldLvl="0" autoUpdateAnimBg="0"/>
      <p:bldP spid="4" grpId="0" bldLvl="0" animBg="1"/>
      <p:bldP spid="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2"/>
          <p:cNvSpPr txBox="1"/>
          <p:nvPr/>
        </p:nvSpPr>
        <p:spPr>
          <a:xfrm>
            <a:off x="856615" y="811530"/>
            <a:ext cx="2794000" cy="3863340"/>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defTabSz="1087755">
              <a:defRPr/>
            </a:pPr>
            <a:r>
              <a:rPr lang="zh-CN" altLang="en-US" sz="3200" dirty="0" smtClean="0">
                <a:solidFill>
                  <a:schemeClr val="tx2"/>
                </a:solidFill>
                <a:latin typeface="宋体" panose="02010600030101010101" pitchFamily="2" charset="-122"/>
                <a:ea typeface="宋体" panose="02010600030101010101" pitchFamily="2" charset="-122"/>
              </a:rPr>
              <a:t>鸦片</a:t>
            </a:r>
            <a:r>
              <a:rPr lang="zh-CN" altLang="en-US" sz="1600" dirty="0" smtClean="0">
                <a:solidFill>
                  <a:schemeClr val="tx2"/>
                </a:solidFill>
                <a:latin typeface="宋体" panose="02010600030101010101" pitchFamily="2" charset="-122"/>
                <a:ea typeface="宋体" panose="02010600030101010101" pitchFamily="2" charset="-122"/>
              </a:rPr>
              <a:t>又叫阿片</a:t>
            </a:r>
            <a:endParaRPr lang="en-US" altLang="zh-CN" sz="1000" dirty="0" smtClean="0">
              <a:solidFill>
                <a:schemeClr val="tx2"/>
              </a:solidFill>
              <a:latin typeface="宋体" panose="02010600030101010101" pitchFamily="2" charset="-122"/>
              <a:ea typeface="宋体" panose="02010600030101010101" pitchFamily="2" charset="-122"/>
            </a:endParaRPr>
          </a:p>
          <a:p>
            <a:pPr defTabSz="1087755">
              <a:defRPr/>
            </a:pPr>
            <a:r>
              <a:rPr lang="zh-CN" altLang="en-US" sz="1400" dirty="0" smtClean="0">
                <a:solidFill>
                  <a:schemeClr val="tx2"/>
                </a:solidFill>
                <a:latin typeface="宋体" panose="02010600030101010101" pitchFamily="2" charset="-122"/>
                <a:ea typeface="宋体" panose="02010600030101010101" pitchFamily="2" charset="-122"/>
              </a:rPr>
              <a:t>俗称大烟，是罂粟果实中流出的乳液经干燥凝结而成。因产地不同而呈黑色或褐色，味苦。生鸦片经过烧煮和发酵，可制成精制鸦片，吸食时有一种强烈的香甜气味。吸食者初吸时会感到头晕目眩、恶心或头痛，多次吸食就会上瘾</a:t>
            </a:r>
            <a:r>
              <a:rPr lang="zh-CN" altLang="en-US" sz="1000" dirty="0" smtClean="0">
                <a:solidFill>
                  <a:schemeClr val="tx2"/>
                </a:solidFill>
                <a:latin typeface="宋体" panose="02010600030101010101" pitchFamily="2" charset="-122"/>
                <a:ea typeface="宋体" panose="02010600030101010101" pitchFamily="2" charset="-122"/>
              </a:rPr>
              <a:t>。</a:t>
            </a:r>
            <a:endParaRPr lang="zh-CN" altLang="en-US" sz="10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sp>
        <p:nvSpPr>
          <p:cNvPr id="55"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毒品种类</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56" name="直接连接符 55"/>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2" name="图片 1" descr="b9b82ed14353401fa5b1b1608263110c_th[1]"/>
          <p:cNvPicPr>
            <a:picLocks noChangeAspect="1"/>
          </p:cNvPicPr>
          <p:nvPr/>
        </p:nvPicPr>
        <p:blipFill>
          <a:blip r:embed="rId3" cstate="print"/>
          <a:stretch>
            <a:fillRect/>
          </a:stretch>
        </p:blipFill>
        <p:spPr>
          <a:xfrm>
            <a:off x="4511675" y="876935"/>
            <a:ext cx="4089400" cy="3529965"/>
          </a:xfrm>
          <a:prstGeom prst="rect">
            <a:avLst/>
          </a:prstGeom>
        </p:spPr>
      </p:pic>
      <p:sp>
        <p:nvSpPr>
          <p:cNvPr id="7" name="文本框 6"/>
          <p:cNvSpPr txBox="1"/>
          <p:nvPr/>
        </p:nvSpPr>
        <p:spPr>
          <a:xfrm>
            <a:off x="7787640" y="4736465"/>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1200">
        <p14:prism dir="d"/>
      </p:transition>
    </mc:Choice>
    <mc:Fallback>
      <p:transition spd="slow">
        <p:fade/>
      </p:transition>
    </mc:Fallback>
  </mc:AlternateContent>
  <p:timing>
    <p:tnLst>
      <p:par>
        <p:cTn id="1" dur="indefinite" restart="never" nodeType="tmRoot"/>
      </p:par>
    </p:tnLst>
    <p:bldLst>
      <p:bldP spid="10" grpId="0" animBg="1"/>
      <p:bldP spid="10" grpId="1" animBg="1"/>
      <p:bldP spid="10" grpId="2" animBg="1"/>
      <p:bldP spid="10" grpId="3" animBg="1"/>
      <p:bldP spid="55" grpId="0" animBg="1"/>
      <p:bldP spid="55" grpId="1" animBg="1"/>
      <p:bldP spid="55"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毒品种类</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56" name="直接连接符 55"/>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8" name="Text Placeholder 2"/>
          <p:cNvSpPr txBox="1"/>
          <p:nvPr/>
        </p:nvSpPr>
        <p:spPr>
          <a:xfrm>
            <a:off x="783590" y="963295"/>
            <a:ext cx="3353435" cy="153479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zh-CN" altLang="en-US" sz="2800" dirty="0" smtClean="0">
                <a:solidFill>
                  <a:schemeClr val="tx2"/>
                </a:solidFill>
              </a:rPr>
              <a:t>吗啡     </a:t>
            </a:r>
            <a:endParaRPr lang="en-US" altLang="zh-CN" sz="2800" dirty="0" smtClean="0">
              <a:solidFill>
                <a:schemeClr val="tx2"/>
              </a:solidFill>
            </a:endParaRPr>
          </a:p>
          <a:p>
            <a:pPr defTabSz="1087755">
              <a:defRPr/>
            </a:pPr>
            <a:r>
              <a:rPr lang="zh-CN" altLang="en-US" sz="1200" dirty="0" smtClean="0">
                <a:solidFill>
                  <a:schemeClr val="tx2"/>
                </a:solidFill>
              </a:rPr>
              <a:t>是从鸦片中分离出来的一种生物碱，在鸦片中含量</a:t>
            </a:r>
            <a:r>
              <a:rPr lang="en-US" altLang="zh-CN" sz="1200" dirty="0" smtClean="0">
                <a:solidFill>
                  <a:schemeClr val="tx2"/>
                </a:solidFill>
              </a:rPr>
              <a:t>10%</a:t>
            </a:r>
            <a:r>
              <a:rPr lang="zh-CN" altLang="en-US" sz="1200" dirty="0" smtClean="0">
                <a:solidFill>
                  <a:schemeClr val="tx2"/>
                </a:solidFill>
              </a:rPr>
              <a:t>左右，为无色或白色结晶粉末状，具有镇痛、催眠、止咳、止泻等作用，吸食后会产生欣快感，比鸦片容易成瘾。长期使用会引起精神失常、谵妄和幻想，过量使用会导致呼吸衰竭而死亡。</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sp>
        <p:nvSpPr>
          <p:cNvPr id="59" name="Text Placeholder 2"/>
          <p:cNvSpPr txBox="1"/>
          <p:nvPr/>
        </p:nvSpPr>
        <p:spPr>
          <a:xfrm>
            <a:off x="5003800" y="784860"/>
            <a:ext cx="3424555" cy="1713230"/>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endParaRPr lang="en-US" altLang="zh-CN" sz="1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2800" dirty="0" smtClean="0">
                <a:solidFill>
                  <a:schemeClr val="tx2"/>
                </a:solidFill>
              </a:rPr>
              <a:t>海洛因</a:t>
            </a:r>
          </a:p>
          <a:p>
            <a:r>
              <a:rPr lang="zh-CN" altLang="en-US" sz="1200" dirty="0" smtClean="0">
                <a:solidFill>
                  <a:schemeClr val="tx2"/>
                </a:solidFill>
              </a:rPr>
              <a:t>化学名称“二乙酰吗啡”，俗称白粉，它是由吗啡和醋酸酐反应而制成的，镇痛作用是吗啡的</a:t>
            </a:r>
            <a:r>
              <a:rPr lang="en-US" altLang="zh-CN" sz="1200" dirty="0" smtClean="0">
                <a:solidFill>
                  <a:schemeClr val="tx2"/>
                </a:solidFill>
              </a:rPr>
              <a:t>4—8</a:t>
            </a:r>
            <a:r>
              <a:rPr lang="zh-CN" altLang="en-US" sz="1200" dirty="0" smtClean="0">
                <a:solidFill>
                  <a:schemeClr val="tx2"/>
                </a:solidFill>
              </a:rPr>
              <a:t>倍，医学上曾广泛用于麻醉镇痛，但成瘾快，极难戒断。长期使用会破坏人的免疫功能，并导致心、肝、肾等主要脏器的损害。注射吸食还能传播艾滋病等疾病。</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3" name="图片 2" descr="c6c5e3d42e4a4240bf6e3226608080d9[1]"/>
          <p:cNvPicPr>
            <a:picLocks noChangeAspect="1"/>
          </p:cNvPicPr>
          <p:nvPr/>
        </p:nvPicPr>
        <p:blipFill>
          <a:blip r:embed="rId3" cstate="print"/>
          <a:stretch>
            <a:fillRect/>
          </a:stretch>
        </p:blipFill>
        <p:spPr>
          <a:xfrm>
            <a:off x="1276985" y="2719070"/>
            <a:ext cx="2131695" cy="1974215"/>
          </a:xfrm>
          <a:prstGeom prst="rect">
            <a:avLst/>
          </a:prstGeom>
        </p:spPr>
      </p:pic>
      <p:pic>
        <p:nvPicPr>
          <p:cNvPr id="4" name="图片 3" descr="7b1a3f7cfd29405aa0c6b53f76bbd96e[1]"/>
          <p:cNvPicPr>
            <a:picLocks noChangeAspect="1"/>
          </p:cNvPicPr>
          <p:nvPr/>
        </p:nvPicPr>
        <p:blipFill>
          <a:blip r:embed="rId4" cstate="print"/>
          <a:stretch>
            <a:fillRect/>
          </a:stretch>
        </p:blipFill>
        <p:spPr>
          <a:xfrm>
            <a:off x="5645150" y="2816225"/>
            <a:ext cx="2142490" cy="1877060"/>
          </a:xfrm>
          <a:prstGeom prst="rect">
            <a:avLst/>
          </a:prstGeom>
        </p:spPr>
      </p:pic>
      <p:sp>
        <p:nvSpPr>
          <p:cNvPr id="7" name="文本框 6"/>
          <p:cNvSpPr txBox="1"/>
          <p:nvPr/>
        </p:nvSpPr>
        <p:spPr>
          <a:xfrm>
            <a:off x="8020050" y="4844415"/>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1200">
        <p14:prism dir="d"/>
      </p:transition>
    </mc:Choice>
    <mc:Fallback>
      <p:transition spd="slow">
        <p:fade/>
      </p:transition>
    </mc:Fallback>
  </mc:AlternateContent>
  <p:timing>
    <p:tnLst>
      <p:par>
        <p:cTn id="1" dur="indefinite" restart="never" nodeType="tmRoot"/>
      </p:par>
    </p:tnLst>
    <p:bldLst>
      <p:bldP spid="55" grpId="0" animBg="1"/>
      <p:bldP spid="55" grpId="1" animBg="1"/>
      <p:bldP spid="55" grpId="2" animBg="1"/>
      <p:bldP spid="58" grpId="0" animBg="1"/>
      <p:bldP spid="58" grpId="1" animBg="1"/>
      <p:bldP spid="58" grpId="2" animBg="1"/>
      <p:bldP spid="58" grpId="3" animBg="1"/>
      <p:bldP spid="58" grpId="4" animBg="1"/>
      <p:bldP spid="58" grpId="5" animBg="1"/>
      <p:bldP spid="58" grpId="6" animBg="1"/>
      <p:bldP spid="59" grpId="0" animBg="1"/>
      <p:bldP spid="59" grpId="1" animBg="1"/>
      <p:bldP spid="59" grpId="2" animBg="1"/>
      <p:bldP spid="59" grpId="3" animBg="1"/>
      <p:bldP spid="59" grpId="4" animBg="1"/>
      <p:bldP spid="59" grpId="5" animBg="1"/>
      <p:bldP spid="59" grpId="6" animBg="1"/>
      <p:bldP spid="59" grpId="7" animBg="1"/>
      <p:bldP spid="59" grpId="8" animBg="1"/>
      <p:bldP spid="59" grpId="9"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毒品种类</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56" name="直接连接符 55"/>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60" name="Text Placeholder 2"/>
          <p:cNvSpPr txBox="1"/>
          <p:nvPr/>
        </p:nvSpPr>
        <p:spPr>
          <a:xfrm>
            <a:off x="748665" y="876935"/>
            <a:ext cx="3437255" cy="1588770"/>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sz="2800" dirty="0" smtClean="0">
                <a:solidFill>
                  <a:schemeClr val="tx2"/>
                </a:solidFill>
              </a:rPr>
              <a:t>大麻</a:t>
            </a:r>
            <a:endParaRPr lang="zh-CN" altLang="en-US" sz="1200" dirty="0" smtClean="0">
              <a:solidFill>
                <a:schemeClr val="tx2"/>
              </a:solidFill>
            </a:endParaRPr>
          </a:p>
          <a:p>
            <a:r>
              <a:rPr lang="zh-CN" altLang="en-US" sz="1200" dirty="0" smtClean="0">
                <a:solidFill>
                  <a:schemeClr val="tx2"/>
                </a:solidFill>
              </a:rPr>
              <a:t>大麻类毒品主要包括大麻烟、大麻脂和大麻油，主要活性成分是四氢大麻酚。大麻对中枢神经系统有抑制、麻醉作用，吸食后产生欣快感，有时会出现幻觉和妄想，长期吸食会引起精神障碍、思维迟钝，并破坏人体的免疫系统。</a:t>
            </a:r>
          </a:p>
        </p:txBody>
      </p:sp>
      <p:sp>
        <p:nvSpPr>
          <p:cNvPr id="61" name="Text Placeholder 2"/>
          <p:cNvSpPr txBox="1"/>
          <p:nvPr/>
        </p:nvSpPr>
        <p:spPr>
          <a:xfrm>
            <a:off x="5167630" y="922020"/>
            <a:ext cx="3415665" cy="154368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2400" dirty="0" smtClean="0">
                <a:solidFill>
                  <a:schemeClr val="tx2"/>
                </a:solidFill>
              </a:rPr>
              <a:t>可卡因</a:t>
            </a:r>
            <a:endParaRPr lang="zh-CN" altLang="en-US" sz="1200" dirty="0" smtClean="0">
              <a:solidFill>
                <a:schemeClr val="tx2"/>
              </a:solidFill>
            </a:endParaRPr>
          </a:p>
          <a:p>
            <a:r>
              <a:rPr lang="zh-CN" altLang="en-US" sz="1200" dirty="0" smtClean="0">
                <a:solidFill>
                  <a:schemeClr val="tx2"/>
                </a:solidFill>
              </a:rPr>
              <a:t>可卡因是从古柯叶中提取的一种白色晶状的生物碱，能阻断人体神经传导，产生局部麻醉作用，并可通过加强人体内化学物质的活性刺激大脑皮层，兴奋中枢神经，表现出情绪高涨、好动、健谈，有时还有攻击倾向，具有很强的成瘾性。</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5" name="图片 4" descr="e93412898478430d84cddebf36fdcd0f[1]"/>
          <p:cNvPicPr>
            <a:picLocks noChangeAspect="1"/>
          </p:cNvPicPr>
          <p:nvPr/>
        </p:nvPicPr>
        <p:blipFill>
          <a:blip r:embed="rId3" cstate="print"/>
          <a:stretch>
            <a:fillRect/>
          </a:stretch>
        </p:blipFill>
        <p:spPr>
          <a:xfrm>
            <a:off x="1083310" y="2735580"/>
            <a:ext cx="2767965" cy="1803400"/>
          </a:xfrm>
          <a:prstGeom prst="rect">
            <a:avLst/>
          </a:prstGeom>
        </p:spPr>
      </p:pic>
      <p:pic>
        <p:nvPicPr>
          <p:cNvPr id="6" name="图片 5" descr="ce6eec4821204e31ace7f187bd964c94[1]"/>
          <p:cNvPicPr>
            <a:picLocks noChangeAspect="1"/>
          </p:cNvPicPr>
          <p:nvPr/>
        </p:nvPicPr>
        <p:blipFill>
          <a:blip r:embed="rId4" cstate="print"/>
          <a:stretch>
            <a:fillRect/>
          </a:stretch>
        </p:blipFill>
        <p:spPr>
          <a:xfrm>
            <a:off x="5471795" y="2794000"/>
            <a:ext cx="2806700" cy="1744980"/>
          </a:xfrm>
          <a:prstGeom prst="rect">
            <a:avLst/>
          </a:prstGeom>
        </p:spPr>
      </p:pic>
      <p:sp>
        <p:nvSpPr>
          <p:cNvPr id="7" name="文本框 6"/>
          <p:cNvSpPr txBox="1"/>
          <p:nvPr/>
        </p:nvSpPr>
        <p:spPr>
          <a:xfrm>
            <a:off x="8083550" y="4789170"/>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1200">
        <p14:prism dir="d"/>
      </p:transition>
    </mc:Choice>
    <mc:Fallback>
      <p:transition spd="slow">
        <p:fade/>
      </p:transition>
    </mc:Fallback>
  </mc:AlternateContent>
  <p:timing>
    <p:tnLst>
      <p:par>
        <p:cTn id="1" dur="indefinite" restart="never" nodeType="tmRoot"/>
      </p:par>
    </p:tnLst>
    <p:bldLst>
      <p:bldP spid="55" grpId="0" animBg="1"/>
      <p:bldP spid="55" grpId="1" animBg="1"/>
      <p:bldP spid="55" grpId="2" animBg="1"/>
      <p:bldP spid="60" grpId="0" animBg="1"/>
      <p:bldP spid="60" grpId="1" animBg="1"/>
      <p:bldP spid="60" grpId="2" animBg="1"/>
      <p:bldP spid="60" grpId="3" animBg="1"/>
      <p:bldP spid="60" grpId="4" animBg="1"/>
      <p:bldP spid="60" grpId="5" animBg="1"/>
      <p:bldP spid="60" grpId="6" animBg="1"/>
      <p:bldP spid="60" grpId="7" animBg="1"/>
      <p:bldP spid="60" grpId="8" animBg="1"/>
      <p:bldP spid="61" grpId="0" animBg="1"/>
      <p:bldP spid="61" grpId="1" animBg="1"/>
      <p:bldP spid="61" grpId="2" animBg="1"/>
      <p:bldP spid="61" grpId="3" animBg="1"/>
      <p:bldP spid="61" grpId="4"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文本框 70"/>
          <p:cNvSpPr>
            <a:spLocks noChangeArrowheads="1"/>
          </p:cNvSpPr>
          <p:nvPr/>
        </p:nvSpPr>
        <p:spPr bwMode="auto">
          <a:xfrm>
            <a:off x="497672"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新型毒品</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17" name="直接连接符 16"/>
          <p:cNvCxnSpPr/>
          <p:nvPr/>
        </p:nvCxnSpPr>
        <p:spPr bwMode="auto">
          <a:xfrm flipH="1">
            <a:off x="497672"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8" name="Text Placeholder 2"/>
          <p:cNvSpPr txBox="1"/>
          <p:nvPr/>
        </p:nvSpPr>
        <p:spPr>
          <a:xfrm>
            <a:off x="758190" y="915670"/>
            <a:ext cx="3303270" cy="167195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zh-CN" altLang="en-US" sz="2800" dirty="0" smtClean="0">
                <a:solidFill>
                  <a:schemeClr val="tx2"/>
                </a:solidFill>
              </a:rPr>
              <a:t>冰毒</a:t>
            </a:r>
            <a:endParaRPr lang="en-US" altLang="zh-CN" sz="2800" dirty="0" smtClean="0">
              <a:solidFill>
                <a:schemeClr val="tx2"/>
              </a:solidFill>
            </a:endParaRPr>
          </a:p>
          <a:p>
            <a:pPr defTabSz="1087755">
              <a:defRPr/>
            </a:pPr>
            <a:r>
              <a:rPr lang="zh-CN" altLang="en-US" sz="1200" dirty="0" smtClean="0">
                <a:solidFill>
                  <a:schemeClr val="tx2"/>
                </a:solidFill>
              </a:rPr>
              <a:t>对人体中枢神经系统有极强的刺激作用，且毒性强烈。冰毒的精神依赖性很强，吸食后会产生强烈的生理兴奋，大量消耗人的体力和降低免疫功能，严重损害心脏、大脑组织甚至导致死亡。还会造成精神障碍，表现出妄想、好斗、错觉，而引发暴力行为。</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sp>
        <p:nvSpPr>
          <p:cNvPr id="19" name="Text Placeholder 2"/>
          <p:cNvSpPr txBox="1"/>
          <p:nvPr/>
        </p:nvSpPr>
        <p:spPr>
          <a:xfrm>
            <a:off x="4998085" y="899160"/>
            <a:ext cx="3303905" cy="168846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zh-CN" altLang="en-US" sz="2800" dirty="0" smtClean="0">
                <a:solidFill>
                  <a:schemeClr val="tx2"/>
                </a:solidFill>
              </a:rPr>
              <a:t>摇头丸   </a:t>
            </a:r>
          </a:p>
          <a:p>
            <a:pPr defTabSz="1087755">
              <a:defRPr/>
            </a:pPr>
            <a:r>
              <a:rPr lang="zh-CN" altLang="en-US" sz="1200" dirty="0" smtClean="0">
                <a:solidFill>
                  <a:schemeClr val="tx2"/>
                </a:solidFill>
              </a:rPr>
              <a:t>以具有兴奋和致幻双重作用，滥用后可出现长时间随音乐剧烈摆动头部的现象，称为摇头丸。服用后会产生中枢神经强烈兴奋，出现摇头和妄动，在幻觉作用下常常引发集体淫乱、自残与攻击行为，并可诱发精神分裂症及急性心脑疾病，精神依赖性强。</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2" name="图片 1" descr="fbe9c3c512cd49bd967a1b22253e2e3f[1]"/>
          <p:cNvPicPr>
            <a:picLocks noChangeAspect="1"/>
          </p:cNvPicPr>
          <p:nvPr/>
        </p:nvPicPr>
        <p:blipFill>
          <a:blip r:embed="rId3" cstate="print"/>
          <a:stretch>
            <a:fillRect/>
          </a:stretch>
        </p:blipFill>
        <p:spPr>
          <a:xfrm>
            <a:off x="1223645" y="2895600"/>
            <a:ext cx="2358390" cy="1765300"/>
          </a:xfrm>
          <a:prstGeom prst="rect">
            <a:avLst/>
          </a:prstGeom>
        </p:spPr>
      </p:pic>
      <p:pic>
        <p:nvPicPr>
          <p:cNvPr id="3" name="图片 2" descr="33c1299660d5435abc5dcc948207a163[1]"/>
          <p:cNvPicPr>
            <a:picLocks noChangeAspect="1"/>
          </p:cNvPicPr>
          <p:nvPr/>
        </p:nvPicPr>
        <p:blipFill>
          <a:blip r:embed="rId4" cstate="print"/>
          <a:stretch>
            <a:fillRect/>
          </a:stretch>
        </p:blipFill>
        <p:spPr>
          <a:xfrm>
            <a:off x="5530215" y="2872105"/>
            <a:ext cx="2225675" cy="1788795"/>
          </a:xfrm>
          <a:prstGeom prst="rect">
            <a:avLst/>
          </a:prstGeom>
        </p:spPr>
      </p:pic>
      <p:sp>
        <p:nvSpPr>
          <p:cNvPr id="9" name="文本框 8"/>
          <p:cNvSpPr txBox="1"/>
          <p:nvPr/>
        </p:nvSpPr>
        <p:spPr>
          <a:xfrm>
            <a:off x="7955915" y="4736465"/>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bldLst>
      <p:bldP spid="16"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文本框 70"/>
          <p:cNvSpPr>
            <a:spLocks noChangeArrowheads="1"/>
          </p:cNvSpPr>
          <p:nvPr/>
        </p:nvSpPr>
        <p:spPr bwMode="auto">
          <a:xfrm>
            <a:off x="497672"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新型毒品</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17" name="直接连接符 16"/>
          <p:cNvCxnSpPr/>
          <p:nvPr/>
        </p:nvCxnSpPr>
        <p:spPr bwMode="auto">
          <a:xfrm flipH="1">
            <a:off x="497672"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0" name="Text Placeholder 2"/>
          <p:cNvSpPr txBox="1"/>
          <p:nvPr/>
        </p:nvSpPr>
        <p:spPr>
          <a:xfrm>
            <a:off x="880110" y="893445"/>
            <a:ext cx="3298190" cy="161988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en-US" altLang="zh-CN" sz="2800" dirty="0" smtClean="0">
                <a:solidFill>
                  <a:schemeClr val="tx2"/>
                </a:solidFill>
              </a:rPr>
              <a:t>K</a:t>
            </a:r>
            <a:r>
              <a:rPr lang="zh-CN" altLang="en-US" sz="2800" dirty="0" smtClean="0">
                <a:solidFill>
                  <a:schemeClr val="tx2"/>
                </a:solidFill>
              </a:rPr>
              <a:t>粉</a:t>
            </a:r>
            <a:endParaRPr lang="en-US" altLang="zh-CN" sz="2800" dirty="0" smtClean="0">
              <a:solidFill>
                <a:schemeClr val="tx2"/>
              </a:solidFill>
            </a:endParaRPr>
          </a:p>
          <a:p>
            <a:pPr defTabSz="1087755">
              <a:defRPr/>
            </a:pPr>
            <a:r>
              <a:rPr lang="zh-CN" altLang="en-US" sz="1200" dirty="0" smtClean="0">
                <a:solidFill>
                  <a:schemeClr val="tx2"/>
                </a:solidFill>
              </a:rPr>
              <a:t>静脉全麻药，。白色结晶粉末，无臭，易溶于水，服用后遇快节奏音乐便会强烈扭动，会导致神经中毒反应、精神分裂症状，出现幻听、幻觉、幻视等，对记忆和思维能力造成严重的损害。此外，易让人产生性冲动，所以又称为“迷奸粉”或“强奸粉”。</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sp>
        <p:nvSpPr>
          <p:cNvPr id="21" name="Text Placeholder 2"/>
          <p:cNvSpPr txBox="1"/>
          <p:nvPr/>
        </p:nvSpPr>
        <p:spPr>
          <a:xfrm>
            <a:off x="5186045" y="893445"/>
            <a:ext cx="3298825" cy="1619250"/>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zh-CN" altLang="en-US" sz="2800" dirty="0" smtClean="0">
                <a:solidFill>
                  <a:schemeClr val="tx2"/>
                </a:solidFill>
              </a:rPr>
              <a:t>咖啡因</a:t>
            </a:r>
            <a:endParaRPr lang="en-US" altLang="zh-CN" sz="2800" dirty="0" smtClean="0">
              <a:solidFill>
                <a:schemeClr val="tx2"/>
              </a:solidFill>
            </a:endParaRPr>
          </a:p>
          <a:p>
            <a:pPr defTabSz="1087755">
              <a:defRPr/>
            </a:pPr>
            <a:r>
              <a:rPr lang="zh-CN" altLang="en-US" sz="1200" dirty="0" smtClean="0">
                <a:solidFill>
                  <a:schemeClr val="tx2"/>
                </a:solidFill>
              </a:rPr>
              <a:t>是化学合成或从茶叶、咖啡果中提炼出来的一种生物碱。大剂量长期使用会对人体造成损害，引起惊厥、心律失常，并可加重或诱发消化性肠道溃疡，甚至导致吸食者下一代智能低下、肢体畸形，同时具有成瘾性，停用会出现戒断症状</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4" name="图片 3" descr="271d3ec61488480b8147ef7e335e19b6[1]"/>
          <p:cNvPicPr>
            <a:picLocks noChangeAspect="1"/>
          </p:cNvPicPr>
          <p:nvPr/>
        </p:nvPicPr>
        <p:blipFill>
          <a:blip r:embed="rId3" cstate="print"/>
          <a:stretch>
            <a:fillRect/>
          </a:stretch>
        </p:blipFill>
        <p:spPr>
          <a:xfrm>
            <a:off x="1310640" y="2812415"/>
            <a:ext cx="2437130" cy="1848485"/>
          </a:xfrm>
          <a:prstGeom prst="rect">
            <a:avLst/>
          </a:prstGeom>
        </p:spPr>
      </p:pic>
      <p:pic>
        <p:nvPicPr>
          <p:cNvPr id="5" name="图片 4" descr="92b77864f4184b1d88520d57910fce96[1]"/>
          <p:cNvPicPr>
            <a:picLocks noChangeAspect="1"/>
          </p:cNvPicPr>
          <p:nvPr/>
        </p:nvPicPr>
        <p:blipFill>
          <a:blip r:embed="rId4" cstate="print"/>
          <a:stretch>
            <a:fillRect/>
          </a:stretch>
        </p:blipFill>
        <p:spPr>
          <a:xfrm>
            <a:off x="5690235" y="2811780"/>
            <a:ext cx="2291080" cy="1849120"/>
          </a:xfrm>
          <a:prstGeom prst="rect">
            <a:avLst/>
          </a:prstGeom>
        </p:spPr>
      </p:pic>
      <p:sp>
        <p:nvSpPr>
          <p:cNvPr id="9" name="文本框 8"/>
          <p:cNvSpPr txBox="1"/>
          <p:nvPr/>
        </p:nvSpPr>
        <p:spPr>
          <a:xfrm>
            <a:off x="8087360" y="4803775"/>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bldLst>
      <p:bldP spid="16"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文本框 70"/>
          <p:cNvSpPr>
            <a:spLocks noChangeArrowheads="1"/>
          </p:cNvSpPr>
          <p:nvPr/>
        </p:nvSpPr>
        <p:spPr bwMode="auto">
          <a:xfrm>
            <a:off x="497672"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新型毒品</a:t>
            </a:r>
            <a:r>
              <a:rPr lang="en-US" altLang="zh-CN" sz="1600" dirty="0" smtClean="0">
                <a:solidFill>
                  <a:srgbClr val="FFFFFF"/>
                </a:solidFill>
                <a:ea typeface="微软雅黑" panose="020B0503020204020204" pitchFamily="34" charset="-122"/>
                <a:sym typeface="造字工房悦黑体验版常规体" pitchFamily="50" charset="-122"/>
              </a:rPr>
              <a:t>————</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17" name="直接连接符 16"/>
          <p:cNvCxnSpPr/>
          <p:nvPr/>
        </p:nvCxnSpPr>
        <p:spPr bwMode="auto">
          <a:xfrm flipH="1">
            <a:off x="497672"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2" name="Text Placeholder 2"/>
          <p:cNvSpPr txBox="1"/>
          <p:nvPr/>
        </p:nvSpPr>
        <p:spPr>
          <a:xfrm>
            <a:off x="873760" y="983615"/>
            <a:ext cx="3194685" cy="158178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zh-CN" altLang="en-US" sz="2800" dirty="0" smtClean="0">
                <a:solidFill>
                  <a:schemeClr val="tx2"/>
                </a:solidFill>
              </a:rPr>
              <a:t>三唑仑</a:t>
            </a:r>
            <a:endParaRPr lang="en-US" altLang="zh-CN" sz="2800" dirty="0" smtClean="0">
              <a:solidFill>
                <a:schemeClr val="tx2"/>
              </a:solidFill>
            </a:endParaRPr>
          </a:p>
          <a:p>
            <a:pPr defTabSz="1087755">
              <a:defRPr/>
            </a:pPr>
            <a:r>
              <a:rPr lang="zh-CN" altLang="en-US" sz="1200" dirty="0" smtClean="0">
                <a:solidFill>
                  <a:schemeClr val="tx2"/>
                </a:solidFill>
              </a:rPr>
              <a:t>又名海乐神、酣乐欣、淡蓝色片，是一种强烈的麻醉药品，口服后可以迅速使人昏迷晕倒，故俗称迷药、蒙汗药、迷魂药。可以伴随酒精类共同服用，也可溶于水及各种饮料中。见效迅速，药效比普通安定强</a:t>
            </a:r>
            <a:r>
              <a:rPr lang="en-US" altLang="zh-CN" sz="1200" dirty="0" smtClean="0">
                <a:solidFill>
                  <a:schemeClr val="tx2"/>
                </a:solidFill>
              </a:rPr>
              <a:t>45</a:t>
            </a:r>
            <a:r>
              <a:rPr lang="zh-CN" altLang="en-US" sz="1200" dirty="0" smtClean="0">
                <a:solidFill>
                  <a:schemeClr val="tx2"/>
                </a:solidFill>
              </a:rPr>
              <a:t>到</a:t>
            </a:r>
            <a:r>
              <a:rPr lang="en-US" altLang="zh-CN" sz="1200" dirty="0" smtClean="0">
                <a:solidFill>
                  <a:schemeClr val="tx2"/>
                </a:solidFill>
              </a:rPr>
              <a:t>100</a:t>
            </a:r>
            <a:r>
              <a:rPr lang="zh-CN" altLang="en-US" sz="1200" dirty="0" smtClean="0">
                <a:solidFill>
                  <a:schemeClr val="tx2"/>
                </a:solidFill>
              </a:rPr>
              <a:t>倍</a:t>
            </a:r>
            <a:endParaRPr lang="zh-CN" altLang="en-US" sz="1200" dirty="0" smtClean="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6" name="图片 5" descr="62762945460e48249a71c92b0eb07bba[1]"/>
          <p:cNvPicPr>
            <a:picLocks noChangeAspect="1"/>
          </p:cNvPicPr>
          <p:nvPr/>
        </p:nvPicPr>
        <p:blipFill>
          <a:blip r:embed="rId3" cstate="print"/>
          <a:stretch>
            <a:fillRect/>
          </a:stretch>
        </p:blipFill>
        <p:spPr>
          <a:xfrm>
            <a:off x="1337310" y="2844165"/>
            <a:ext cx="2268220" cy="1893570"/>
          </a:xfrm>
          <a:prstGeom prst="rect">
            <a:avLst/>
          </a:prstGeom>
        </p:spPr>
      </p:pic>
      <p:sp>
        <p:nvSpPr>
          <p:cNvPr id="7" name="Text Placeholder 2"/>
          <p:cNvSpPr txBox="1"/>
          <p:nvPr/>
        </p:nvSpPr>
        <p:spPr>
          <a:xfrm>
            <a:off x="5096510" y="983615"/>
            <a:ext cx="3195320" cy="1581785"/>
          </a:xfrm>
          <a:prstGeom prst="rect">
            <a:avLst/>
          </a:prstGeom>
          <a:noFill/>
          <a:ln>
            <a:solidFill>
              <a:schemeClr val="accent1"/>
            </a:solidFill>
          </a:ln>
        </p:spPr>
        <p:txBody>
          <a:bodyPr lIns="68580" tIns="34290" rIns="68580" bIns="34290" anchor="ct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1087755">
              <a:defRPr/>
            </a:pPr>
            <a:r>
              <a:rPr lang="en-US" altLang="zh-CN" sz="2800" dirty="0">
                <a:solidFill>
                  <a:schemeClr val="tx2"/>
                </a:solidFill>
                <a:latin typeface="宋体" panose="02010600030101010101" pitchFamily="2" charset="-122"/>
                <a:ea typeface="宋体" panose="02010600030101010101" pitchFamily="2" charset="-122"/>
                <a:cs typeface="Open Sans" panose="020B0606030504020204" pitchFamily="34" charset="0"/>
              </a:rPr>
              <a:t>笑气</a:t>
            </a:r>
          </a:p>
          <a:p>
            <a:pPr defTabSz="1087755">
              <a:defRPr/>
            </a:pPr>
            <a:r>
              <a:rPr lang="en-US" altLang="zh-CN" sz="1200" dirty="0">
                <a:solidFill>
                  <a:schemeClr val="tx2"/>
                </a:solidFill>
                <a:latin typeface="宋体" panose="02010600030101010101" pitchFamily="2" charset="-122"/>
                <a:ea typeface="宋体" panose="02010600030101010101" pitchFamily="2" charset="-122"/>
                <a:cs typeface="Open Sans" panose="020B0606030504020204" pitchFamily="34" charset="0"/>
              </a:rPr>
              <a:t>其学名为氧化亚氮（N2O），无色，可以助燃，有轻微麻醉作用，20世纪早期，笑气曾作为重要的麻醉剂被用于医疗。此外，笑气还会导致轻度眼花、震颤，甚至大笑，同时也会导致轻度的身体感知改变和分离感</a:t>
            </a:r>
          </a:p>
          <a:p>
            <a:pPr defTabSz="1087755">
              <a:defRPr/>
            </a:pPr>
            <a:endParaRPr lang="en-US" altLang="zh-CN" sz="1200" dirty="0">
              <a:solidFill>
                <a:schemeClr val="tx2"/>
              </a:solidFill>
              <a:latin typeface="宋体" panose="02010600030101010101" pitchFamily="2" charset="-122"/>
              <a:ea typeface="宋体" panose="02010600030101010101" pitchFamily="2" charset="-122"/>
              <a:cs typeface="Open Sans" panose="020B0606030504020204" pitchFamily="34" charset="0"/>
            </a:endParaRPr>
          </a:p>
        </p:txBody>
      </p:sp>
      <p:pic>
        <p:nvPicPr>
          <p:cNvPr id="8" name="图片 7" descr="u=3374035764,1618045576&amp;fm=26&amp;gp=0[1]"/>
          <p:cNvPicPr>
            <a:picLocks noChangeAspect="1"/>
          </p:cNvPicPr>
          <p:nvPr/>
        </p:nvPicPr>
        <p:blipFill>
          <a:blip r:embed="rId4" cstate="print"/>
          <a:stretch>
            <a:fillRect/>
          </a:stretch>
        </p:blipFill>
        <p:spPr>
          <a:xfrm>
            <a:off x="5565140" y="2844800"/>
            <a:ext cx="2258695" cy="1892935"/>
          </a:xfrm>
          <a:prstGeom prst="rect">
            <a:avLst/>
          </a:prstGeom>
        </p:spPr>
      </p:pic>
      <p:sp>
        <p:nvSpPr>
          <p:cNvPr id="9" name="文本框 8"/>
          <p:cNvSpPr txBox="1"/>
          <p:nvPr/>
        </p:nvSpPr>
        <p:spPr>
          <a:xfrm>
            <a:off x="8050530" y="4813300"/>
            <a:ext cx="944880" cy="245110"/>
          </a:xfrm>
          <a:prstGeom prst="rect">
            <a:avLst/>
          </a:prstGeom>
          <a:noFill/>
        </p:spPr>
        <p:txBody>
          <a:bodyPr wrap="none" rtlCol="0">
            <a:spAutoFit/>
          </a:bodyPr>
          <a:lstStyle/>
          <a:p>
            <a:r>
              <a:rPr lang="zh-CN" altLang="en-US" sz="1000"/>
              <a:t>图片来自网络</a:t>
            </a:r>
          </a:p>
        </p:txBody>
      </p:sp>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bldLst>
      <p:bldP spid="16"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4"/>
          <p:cNvSpPr/>
          <p:nvPr/>
        </p:nvSpPr>
        <p:spPr bwMode="auto">
          <a:xfrm>
            <a:off x="3297246" y="1968052"/>
            <a:ext cx="721355" cy="1456624"/>
          </a:xfrm>
          <a:custGeom>
            <a:avLst/>
            <a:gdLst>
              <a:gd name="T0" fmla="*/ 15 w 60"/>
              <a:gd name="T1" fmla="*/ 51 h 121"/>
              <a:gd name="T2" fmla="*/ 0 w 60"/>
              <a:gd name="T3" fmla="*/ 62 h 121"/>
              <a:gd name="T4" fmla="*/ 15 w 60"/>
              <a:gd name="T5" fmla="*/ 72 h 121"/>
              <a:gd name="T6" fmla="*/ 37 w 60"/>
              <a:gd name="T7" fmla="*/ 121 h 121"/>
              <a:gd name="T8" fmla="*/ 58 w 60"/>
              <a:gd name="T9" fmla="*/ 100 h 121"/>
              <a:gd name="T10" fmla="*/ 44 w 60"/>
              <a:gd name="T11" fmla="*/ 62 h 121"/>
              <a:gd name="T12" fmla="*/ 60 w 60"/>
              <a:gd name="T13" fmla="*/ 22 h 121"/>
              <a:gd name="T14" fmla="*/ 38 w 60"/>
              <a:gd name="T15" fmla="*/ 0 h 121"/>
              <a:gd name="T16" fmla="*/ 15 w 60"/>
              <a:gd name="T17" fmla="*/ 5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21">
                <a:moveTo>
                  <a:pt x="15" y="51"/>
                </a:moveTo>
                <a:cubicBezTo>
                  <a:pt x="0" y="62"/>
                  <a:pt x="0" y="62"/>
                  <a:pt x="0" y="62"/>
                </a:cubicBezTo>
                <a:cubicBezTo>
                  <a:pt x="15" y="72"/>
                  <a:pt x="15" y="72"/>
                  <a:pt x="15" y="72"/>
                </a:cubicBezTo>
                <a:cubicBezTo>
                  <a:pt x="17" y="91"/>
                  <a:pt x="25" y="108"/>
                  <a:pt x="37" y="121"/>
                </a:cubicBezTo>
                <a:cubicBezTo>
                  <a:pt x="58" y="100"/>
                  <a:pt x="58" y="100"/>
                  <a:pt x="58" y="100"/>
                </a:cubicBezTo>
                <a:cubicBezTo>
                  <a:pt x="50" y="90"/>
                  <a:pt x="44" y="76"/>
                  <a:pt x="44" y="62"/>
                </a:cubicBezTo>
                <a:cubicBezTo>
                  <a:pt x="44" y="46"/>
                  <a:pt x="50" y="32"/>
                  <a:pt x="60" y="22"/>
                </a:cubicBezTo>
                <a:cubicBezTo>
                  <a:pt x="38" y="0"/>
                  <a:pt x="38" y="0"/>
                  <a:pt x="38" y="0"/>
                </a:cubicBezTo>
                <a:cubicBezTo>
                  <a:pt x="26" y="14"/>
                  <a:pt x="17" y="32"/>
                  <a:pt x="15" y="51"/>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5" name="Freeform 55"/>
          <p:cNvSpPr/>
          <p:nvPr/>
        </p:nvSpPr>
        <p:spPr bwMode="auto">
          <a:xfrm>
            <a:off x="3777793" y="3207413"/>
            <a:ext cx="1502645" cy="722426"/>
          </a:xfrm>
          <a:custGeom>
            <a:avLst/>
            <a:gdLst>
              <a:gd name="T0" fmla="*/ 21 w 125"/>
              <a:gd name="T1" fmla="*/ 0 h 60"/>
              <a:gd name="T2" fmla="*/ 0 w 125"/>
              <a:gd name="T3" fmla="*/ 22 h 60"/>
              <a:gd name="T4" fmla="*/ 53 w 125"/>
              <a:gd name="T5" fmla="*/ 48 h 60"/>
              <a:gd name="T6" fmla="*/ 62 w 125"/>
              <a:gd name="T7" fmla="*/ 60 h 60"/>
              <a:gd name="T8" fmla="*/ 71 w 125"/>
              <a:gd name="T9" fmla="*/ 48 h 60"/>
              <a:gd name="T10" fmla="*/ 125 w 125"/>
              <a:gd name="T11" fmla="*/ 24 h 60"/>
              <a:gd name="T12" fmla="*/ 103 w 125"/>
              <a:gd name="T13" fmla="*/ 2 h 60"/>
              <a:gd name="T14" fmla="*/ 63 w 125"/>
              <a:gd name="T15" fmla="*/ 18 h 60"/>
              <a:gd name="T16" fmla="*/ 21 w 125"/>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60">
                <a:moveTo>
                  <a:pt x="21" y="0"/>
                </a:moveTo>
                <a:cubicBezTo>
                  <a:pt x="0" y="22"/>
                  <a:pt x="0" y="22"/>
                  <a:pt x="0" y="22"/>
                </a:cubicBezTo>
                <a:cubicBezTo>
                  <a:pt x="14" y="36"/>
                  <a:pt x="32" y="45"/>
                  <a:pt x="53" y="48"/>
                </a:cubicBezTo>
                <a:cubicBezTo>
                  <a:pt x="62" y="60"/>
                  <a:pt x="62" y="60"/>
                  <a:pt x="62" y="60"/>
                </a:cubicBezTo>
                <a:cubicBezTo>
                  <a:pt x="71" y="48"/>
                  <a:pt x="71" y="48"/>
                  <a:pt x="71" y="48"/>
                </a:cubicBezTo>
                <a:cubicBezTo>
                  <a:pt x="92" y="46"/>
                  <a:pt x="110" y="37"/>
                  <a:pt x="125" y="24"/>
                </a:cubicBezTo>
                <a:cubicBezTo>
                  <a:pt x="103" y="2"/>
                  <a:pt x="103" y="2"/>
                  <a:pt x="103" y="2"/>
                </a:cubicBezTo>
                <a:cubicBezTo>
                  <a:pt x="93" y="12"/>
                  <a:pt x="79" y="18"/>
                  <a:pt x="63" y="18"/>
                </a:cubicBezTo>
                <a:cubicBezTo>
                  <a:pt x="47" y="18"/>
                  <a:pt x="32" y="11"/>
                  <a:pt x="21"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6" name="Freeform 56"/>
          <p:cNvSpPr/>
          <p:nvPr/>
        </p:nvSpPr>
        <p:spPr bwMode="auto">
          <a:xfrm>
            <a:off x="3802409" y="1473592"/>
            <a:ext cx="1453413" cy="722426"/>
          </a:xfrm>
          <a:custGeom>
            <a:avLst/>
            <a:gdLst>
              <a:gd name="T0" fmla="*/ 60 w 121"/>
              <a:gd name="T1" fmla="*/ 0 h 60"/>
              <a:gd name="T2" fmla="*/ 49 w 121"/>
              <a:gd name="T3" fmla="*/ 14 h 60"/>
              <a:gd name="T4" fmla="*/ 0 w 121"/>
              <a:gd name="T5" fmla="*/ 38 h 60"/>
              <a:gd name="T6" fmla="*/ 21 w 121"/>
              <a:gd name="T7" fmla="*/ 60 h 60"/>
              <a:gd name="T8" fmla="*/ 61 w 121"/>
              <a:gd name="T9" fmla="*/ 44 h 60"/>
              <a:gd name="T10" fmla="*/ 100 w 121"/>
              <a:gd name="T11" fmla="*/ 58 h 60"/>
              <a:gd name="T12" fmla="*/ 121 w 121"/>
              <a:gd name="T13" fmla="*/ 36 h 60"/>
              <a:gd name="T14" fmla="*/ 71 w 121"/>
              <a:gd name="T15" fmla="*/ 14 h 60"/>
              <a:gd name="T16" fmla="*/ 60 w 121"/>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60">
                <a:moveTo>
                  <a:pt x="60" y="0"/>
                </a:moveTo>
                <a:cubicBezTo>
                  <a:pt x="49" y="14"/>
                  <a:pt x="49" y="14"/>
                  <a:pt x="49" y="14"/>
                </a:cubicBezTo>
                <a:cubicBezTo>
                  <a:pt x="30" y="17"/>
                  <a:pt x="13" y="25"/>
                  <a:pt x="0" y="38"/>
                </a:cubicBezTo>
                <a:cubicBezTo>
                  <a:pt x="21" y="60"/>
                  <a:pt x="21" y="60"/>
                  <a:pt x="21" y="60"/>
                </a:cubicBezTo>
                <a:cubicBezTo>
                  <a:pt x="32" y="50"/>
                  <a:pt x="46" y="44"/>
                  <a:pt x="61" y="44"/>
                </a:cubicBezTo>
                <a:cubicBezTo>
                  <a:pt x="76" y="44"/>
                  <a:pt x="89" y="49"/>
                  <a:pt x="100" y="58"/>
                </a:cubicBezTo>
                <a:cubicBezTo>
                  <a:pt x="121" y="36"/>
                  <a:pt x="121" y="36"/>
                  <a:pt x="121" y="36"/>
                </a:cubicBezTo>
                <a:cubicBezTo>
                  <a:pt x="107" y="24"/>
                  <a:pt x="90" y="16"/>
                  <a:pt x="71" y="14"/>
                </a:cubicBezTo>
                <a:lnTo>
                  <a:pt x="60"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7" name="Freeform 57"/>
          <p:cNvSpPr/>
          <p:nvPr/>
        </p:nvSpPr>
        <p:spPr bwMode="auto">
          <a:xfrm>
            <a:off x="5039630" y="1943435"/>
            <a:ext cx="709583" cy="1516559"/>
          </a:xfrm>
          <a:custGeom>
            <a:avLst/>
            <a:gdLst>
              <a:gd name="T0" fmla="*/ 47 w 59"/>
              <a:gd name="T1" fmla="*/ 55 h 126"/>
              <a:gd name="T2" fmla="*/ 21 w 59"/>
              <a:gd name="T3" fmla="*/ 0 h 126"/>
              <a:gd name="T4" fmla="*/ 0 w 59"/>
              <a:gd name="T5" fmla="*/ 22 h 126"/>
              <a:gd name="T6" fmla="*/ 17 w 59"/>
              <a:gd name="T7" fmla="*/ 64 h 126"/>
              <a:gd name="T8" fmla="*/ 1 w 59"/>
              <a:gd name="T9" fmla="*/ 104 h 126"/>
              <a:gd name="T10" fmla="*/ 23 w 59"/>
              <a:gd name="T11" fmla="*/ 126 h 126"/>
              <a:gd name="T12" fmla="*/ 47 w 59"/>
              <a:gd name="T13" fmla="*/ 73 h 126"/>
              <a:gd name="T14" fmla="*/ 59 w 59"/>
              <a:gd name="T15" fmla="*/ 64 h 126"/>
              <a:gd name="T16" fmla="*/ 47 w 59"/>
              <a:gd name="T17"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47" y="55"/>
                </a:moveTo>
                <a:cubicBezTo>
                  <a:pt x="45" y="33"/>
                  <a:pt x="36" y="14"/>
                  <a:pt x="21" y="0"/>
                </a:cubicBezTo>
                <a:cubicBezTo>
                  <a:pt x="0" y="22"/>
                  <a:pt x="0" y="22"/>
                  <a:pt x="0" y="22"/>
                </a:cubicBezTo>
                <a:cubicBezTo>
                  <a:pt x="11" y="32"/>
                  <a:pt x="17" y="47"/>
                  <a:pt x="17" y="64"/>
                </a:cubicBezTo>
                <a:cubicBezTo>
                  <a:pt x="17" y="79"/>
                  <a:pt x="11" y="94"/>
                  <a:pt x="1" y="104"/>
                </a:cubicBezTo>
                <a:cubicBezTo>
                  <a:pt x="23" y="126"/>
                  <a:pt x="23" y="126"/>
                  <a:pt x="23" y="126"/>
                </a:cubicBezTo>
                <a:cubicBezTo>
                  <a:pt x="36" y="112"/>
                  <a:pt x="45" y="93"/>
                  <a:pt x="47" y="73"/>
                </a:cubicBezTo>
                <a:cubicBezTo>
                  <a:pt x="59" y="64"/>
                  <a:pt x="59" y="64"/>
                  <a:pt x="59" y="64"/>
                </a:cubicBezTo>
                <a:lnTo>
                  <a:pt x="47" y="55"/>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8" name="Freeform 58"/>
          <p:cNvSpPr/>
          <p:nvPr/>
        </p:nvSpPr>
        <p:spPr bwMode="auto">
          <a:xfrm>
            <a:off x="5107437" y="1153682"/>
            <a:ext cx="264355" cy="252581"/>
          </a:xfrm>
          <a:custGeom>
            <a:avLst/>
            <a:gdLst>
              <a:gd name="T0" fmla="*/ 124 w 247"/>
              <a:gd name="T1" fmla="*/ 0 h 236"/>
              <a:gd name="T2" fmla="*/ 67 w 247"/>
              <a:gd name="T3" fmla="*/ 56 h 236"/>
              <a:gd name="T4" fmla="*/ 0 w 247"/>
              <a:gd name="T5" fmla="*/ 101 h 236"/>
              <a:gd name="T6" fmla="*/ 0 w 247"/>
              <a:gd name="T7" fmla="*/ 236 h 236"/>
              <a:gd name="T8" fmla="*/ 90 w 247"/>
              <a:gd name="T9" fmla="*/ 236 h 236"/>
              <a:gd name="T10" fmla="*/ 90 w 247"/>
              <a:gd name="T11" fmla="*/ 124 h 236"/>
              <a:gd name="T12" fmla="*/ 157 w 247"/>
              <a:gd name="T13" fmla="*/ 124 h 236"/>
              <a:gd name="T14" fmla="*/ 157 w 247"/>
              <a:gd name="T15" fmla="*/ 236 h 236"/>
              <a:gd name="T16" fmla="*/ 247 w 247"/>
              <a:gd name="T17" fmla="*/ 236 h 236"/>
              <a:gd name="T18" fmla="*/ 247 w 247"/>
              <a:gd name="T19" fmla="*/ 101 h 236"/>
              <a:gd name="T20" fmla="*/ 191 w 247"/>
              <a:gd name="T21" fmla="*/ 56 h 236"/>
              <a:gd name="T22" fmla="*/ 124 w 247"/>
              <a:gd name="T2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36">
                <a:moveTo>
                  <a:pt x="124" y="0"/>
                </a:moveTo>
                <a:lnTo>
                  <a:pt x="67" y="56"/>
                </a:lnTo>
                <a:lnTo>
                  <a:pt x="0" y="101"/>
                </a:lnTo>
                <a:lnTo>
                  <a:pt x="0" y="236"/>
                </a:lnTo>
                <a:lnTo>
                  <a:pt x="90" y="236"/>
                </a:lnTo>
                <a:lnTo>
                  <a:pt x="90" y="124"/>
                </a:lnTo>
                <a:lnTo>
                  <a:pt x="157" y="124"/>
                </a:lnTo>
                <a:lnTo>
                  <a:pt x="157" y="236"/>
                </a:lnTo>
                <a:lnTo>
                  <a:pt x="247" y="236"/>
                </a:lnTo>
                <a:lnTo>
                  <a:pt x="247" y="101"/>
                </a:lnTo>
                <a:lnTo>
                  <a:pt x="191" y="56"/>
                </a:lnTo>
                <a:lnTo>
                  <a:pt x="12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9" name="Freeform 59"/>
          <p:cNvSpPr/>
          <p:nvPr/>
        </p:nvSpPr>
        <p:spPr bwMode="auto">
          <a:xfrm>
            <a:off x="5059275" y="1093112"/>
            <a:ext cx="360678" cy="168031"/>
          </a:xfrm>
          <a:custGeom>
            <a:avLst/>
            <a:gdLst>
              <a:gd name="T0" fmla="*/ 270 w 337"/>
              <a:gd name="T1" fmla="*/ 90 h 157"/>
              <a:gd name="T2" fmla="*/ 270 w 337"/>
              <a:gd name="T3" fmla="*/ 22 h 157"/>
              <a:gd name="T4" fmla="*/ 225 w 337"/>
              <a:gd name="T5" fmla="*/ 22 h 157"/>
              <a:gd name="T6" fmla="*/ 225 w 337"/>
              <a:gd name="T7" fmla="*/ 45 h 157"/>
              <a:gd name="T8" fmla="*/ 191 w 337"/>
              <a:gd name="T9" fmla="*/ 22 h 157"/>
              <a:gd name="T10" fmla="*/ 169 w 337"/>
              <a:gd name="T11" fmla="*/ 0 h 157"/>
              <a:gd name="T12" fmla="*/ 146 w 337"/>
              <a:gd name="T13" fmla="*/ 22 h 157"/>
              <a:gd name="T14" fmla="*/ 0 w 337"/>
              <a:gd name="T15" fmla="*/ 135 h 157"/>
              <a:gd name="T16" fmla="*/ 23 w 337"/>
              <a:gd name="T17" fmla="*/ 157 h 157"/>
              <a:gd name="T18" fmla="*/ 169 w 337"/>
              <a:gd name="T19" fmla="*/ 33 h 157"/>
              <a:gd name="T20" fmla="*/ 326 w 337"/>
              <a:gd name="T21" fmla="*/ 157 h 157"/>
              <a:gd name="T22" fmla="*/ 337 w 337"/>
              <a:gd name="T23" fmla="*/ 135 h 157"/>
              <a:gd name="T24" fmla="*/ 270 w 337"/>
              <a:gd name="T25" fmla="*/ 9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7" h="157">
                <a:moveTo>
                  <a:pt x="270" y="90"/>
                </a:moveTo>
                <a:lnTo>
                  <a:pt x="270" y="22"/>
                </a:lnTo>
                <a:lnTo>
                  <a:pt x="225" y="22"/>
                </a:lnTo>
                <a:lnTo>
                  <a:pt x="225" y="45"/>
                </a:lnTo>
                <a:lnTo>
                  <a:pt x="191" y="22"/>
                </a:lnTo>
                <a:lnTo>
                  <a:pt x="169" y="0"/>
                </a:lnTo>
                <a:lnTo>
                  <a:pt x="146" y="22"/>
                </a:lnTo>
                <a:lnTo>
                  <a:pt x="0" y="135"/>
                </a:lnTo>
                <a:lnTo>
                  <a:pt x="23" y="157"/>
                </a:lnTo>
                <a:lnTo>
                  <a:pt x="169" y="33"/>
                </a:lnTo>
                <a:lnTo>
                  <a:pt x="326" y="157"/>
                </a:lnTo>
                <a:lnTo>
                  <a:pt x="337" y="135"/>
                </a:lnTo>
                <a:lnTo>
                  <a:pt x="270" y="90"/>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p>
        </p:txBody>
      </p:sp>
      <p:sp>
        <p:nvSpPr>
          <p:cNvPr id="40" name="Freeform 60"/>
          <p:cNvSpPr/>
          <p:nvPr/>
        </p:nvSpPr>
        <p:spPr bwMode="auto">
          <a:xfrm>
            <a:off x="2976314" y="2398037"/>
            <a:ext cx="216193" cy="457001"/>
          </a:xfrm>
          <a:custGeom>
            <a:avLst/>
            <a:gdLst>
              <a:gd name="T0" fmla="*/ 13 w 18"/>
              <a:gd name="T1" fmla="*/ 0 h 38"/>
              <a:gd name="T2" fmla="*/ 4 w 18"/>
              <a:gd name="T3" fmla="*/ 0 h 38"/>
              <a:gd name="T4" fmla="*/ 0 w 18"/>
              <a:gd name="T5" fmla="*/ 4 h 38"/>
              <a:gd name="T6" fmla="*/ 0 w 18"/>
              <a:gd name="T7" fmla="*/ 4 h 38"/>
              <a:gd name="T8" fmla="*/ 0 w 18"/>
              <a:gd name="T9" fmla="*/ 5 h 38"/>
              <a:gd name="T10" fmla="*/ 0 w 18"/>
              <a:gd name="T11" fmla="*/ 17 h 38"/>
              <a:gd name="T12" fmla="*/ 1 w 18"/>
              <a:gd name="T13" fmla="*/ 18 h 38"/>
              <a:gd name="T14" fmla="*/ 3 w 18"/>
              <a:gd name="T15" fmla="*/ 17 h 38"/>
              <a:gd name="T16" fmla="*/ 3 w 18"/>
              <a:gd name="T17" fmla="*/ 6 h 38"/>
              <a:gd name="T18" fmla="*/ 4 w 18"/>
              <a:gd name="T19" fmla="*/ 6 h 38"/>
              <a:gd name="T20" fmla="*/ 4 w 18"/>
              <a:gd name="T21" fmla="*/ 17 h 38"/>
              <a:gd name="T22" fmla="*/ 4 w 18"/>
              <a:gd name="T23" fmla="*/ 17 h 38"/>
              <a:gd name="T24" fmla="*/ 4 w 18"/>
              <a:gd name="T25" fmla="*/ 35 h 38"/>
              <a:gd name="T26" fmla="*/ 6 w 18"/>
              <a:gd name="T27" fmla="*/ 38 h 38"/>
              <a:gd name="T28" fmla="*/ 8 w 18"/>
              <a:gd name="T29" fmla="*/ 35 h 38"/>
              <a:gd name="T30" fmla="*/ 8 w 18"/>
              <a:gd name="T31" fmla="*/ 19 h 38"/>
              <a:gd name="T32" fmla="*/ 9 w 18"/>
              <a:gd name="T33" fmla="*/ 19 h 38"/>
              <a:gd name="T34" fmla="*/ 9 w 18"/>
              <a:gd name="T35" fmla="*/ 35 h 38"/>
              <a:gd name="T36" fmla="*/ 11 w 18"/>
              <a:gd name="T37" fmla="*/ 38 h 38"/>
              <a:gd name="T38" fmla="*/ 13 w 18"/>
              <a:gd name="T39" fmla="*/ 35 h 38"/>
              <a:gd name="T40" fmla="*/ 13 w 18"/>
              <a:gd name="T41" fmla="*/ 17 h 38"/>
              <a:gd name="T42" fmla="*/ 13 w 18"/>
              <a:gd name="T43" fmla="*/ 16 h 38"/>
              <a:gd name="T44" fmla="*/ 13 w 18"/>
              <a:gd name="T45" fmla="*/ 6 h 38"/>
              <a:gd name="T46" fmla="*/ 14 w 18"/>
              <a:gd name="T47" fmla="*/ 6 h 38"/>
              <a:gd name="T48" fmla="*/ 14 w 18"/>
              <a:gd name="T49" fmla="*/ 17 h 38"/>
              <a:gd name="T50" fmla="*/ 16 w 18"/>
              <a:gd name="T51" fmla="*/ 18 h 38"/>
              <a:gd name="T52" fmla="*/ 18 w 18"/>
              <a:gd name="T53" fmla="*/ 17 h 38"/>
              <a:gd name="T54" fmla="*/ 18 w 18"/>
              <a:gd name="T55" fmla="*/ 5 h 38"/>
              <a:gd name="T56" fmla="*/ 18 w 18"/>
              <a:gd name="T57" fmla="*/ 4 h 38"/>
              <a:gd name="T58" fmla="*/ 18 w 18"/>
              <a:gd name="T59" fmla="*/ 4 h 38"/>
              <a:gd name="T60" fmla="*/ 13 w 18"/>
              <a:gd name="T6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38">
                <a:moveTo>
                  <a:pt x="13" y="0"/>
                </a:moveTo>
                <a:cubicBezTo>
                  <a:pt x="4" y="0"/>
                  <a:pt x="4" y="0"/>
                  <a:pt x="4" y="0"/>
                </a:cubicBezTo>
                <a:cubicBezTo>
                  <a:pt x="1" y="0"/>
                  <a:pt x="0" y="3"/>
                  <a:pt x="0" y="4"/>
                </a:cubicBezTo>
                <a:cubicBezTo>
                  <a:pt x="0" y="4"/>
                  <a:pt x="0" y="4"/>
                  <a:pt x="0" y="4"/>
                </a:cubicBezTo>
                <a:cubicBezTo>
                  <a:pt x="0" y="5"/>
                  <a:pt x="0" y="5"/>
                  <a:pt x="0" y="5"/>
                </a:cubicBezTo>
                <a:cubicBezTo>
                  <a:pt x="0" y="17"/>
                  <a:pt x="0" y="17"/>
                  <a:pt x="0" y="17"/>
                </a:cubicBezTo>
                <a:cubicBezTo>
                  <a:pt x="0" y="18"/>
                  <a:pt x="0" y="18"/>
                  <a:pt x="1" y="18"/>
                </a:cubicBezTo>
                <a:cubicBezTo>
                  <a:pt x="2" y="18"/>
                  <a:pt x="3" y="18"/>
                  <a:pt x="3" y="17"/>
                </a:cubicBezTo>
                <a:cubicBezTo>
                  <a:pt x="3" y="6"/>
                  <a:pt x="3" y="6"/>
                  <a:pt x="3" y="6"/>
                </a:cubicBezTo>
                <a:cubicBezTo>
                  <a:pt x="4" y="6"/>
                  <a:pt x="4" y="6"/>
                  <a:pt x="4" y="6"/>
                </a:cubicBezTo>
                <a:cubicBezTo>
                  <a:pt x="4" y="17"/>
                  <a:pt x="4" y="17"/>
                  <a:pt x="4" y="17"/>
                </a:cubicBezTo>
                <a:cubicBezTo>
                  <a:pt x="4" y="17"/>
                  <a:pt x="4" y="17"/>
                  <a:pt x="4" y="17"/>
                </a:cubicBezTo>
                <a:cubicBezTo>
                  <a:pt x="4" y="35"/>
                  <a:pt x="4" y="35"/>
                  <a:pt x="4" y="35"/>
                </a:cubicBezTo>
                <a:cubicBezTo>
                  <a:pt x="4" y="37"/>
                  <a:pt x="5" y="38"/>
                  <a:pt x="6" y="38"/>
                </a:cubicBezTo>
                <a:cubicBezTo>
                  <a:pt x="7" y="38"/>
                  <a:pt x="8" y="37"/>
                  <a:pt x="8" y="35"/>
                </a:cubicBezTo>
                <a:cubicBezTo>
                  <a:pt x="8" y="19"/>
                  <a:pt x="8" y="19"/>
                  <a:pt x="8" y="19"/>
                </a:cubicBezTo>
                <a:cubicBezTo>
                  <a:pt x="9" y="19"/>
                  <a:pt x="9" y="19"/>
                  <a:pt x="9" y="19"/>
                </a:cubicBezTo>
                <a:cubicBezTo>
                  <a:pt x="9" y="35"/>
                  <a:pt x="9" y="35"/>
                  <a:pt x="9" y="35"/>
                </a:cubicBezTo>
                <a:cubicBezTo>
                  <a:pt x="9" y="37"/>
                  <a:pt x="10" y="38"/>
                  <a:pt x="11" y="38"/>
                </a:cubicBezTo>
                <a:cubicBezTo>
                  <a:pt x="12" y="38"/>
                  <a:pt x="13" y="37"/>
                  <a:pt x="13" y="35"/>
                </a:cubicBezTo>
                <a:cubicBezTo>
                  <a:pt x="13" y="17"/>
                  <a:pt x="13" y="17"/>
                  <a:pt x="13" y="17"/>
                </a:cubicBezTo>
                <a:cubicBezTo>
                  <a:pt x="13" y="16"/>
                  <a:pt x="13" y="16"/>
                  <a:pt x="13" y="16"/>
                </a:cubicBezTo>
                <a:cubicBezTo>
                  <a:pt x="13" y="6"/>
                  <a:pt x="13" y="6"/>
                  <a:pt x="13" y="6"/>
                </a:cubicBezTo>
                <a:cubicBezTo>
                  <a:pt x="14" y="6"/>
                  <a:pt x="14" y="6"/>
                  <a:pt x="14" y="6"/>
                </a:cubicBezTo>
                <a:cubicBezTo>
                  <a:pt x="14" y="17"/>
                  <a:pt x="14" y="17"/>
                  <a:pt x="14" y="17"/>
                </a:cubicBezTo>
                <a:cubicBezTo>
                  <a:pt x="14" y="18"/>
                  <a:pt x="15" y="18"/>
                  <a:pt x="16" y="18"/>
                </a:cubicBezTo>
                <a:cubicBezTo>
                  <a:pt x="17" y="18"/>
                  <a:pt x="18" y="18"/>
                  <a:pt x="18" y="17"/>
                </a:cubicBezTo>
                <a:cubicBezTo>
                  <a:pt x="18" y="5"/>
                  <a:pt x="18" y="5"/>
                  <a:pt x="18" y="5"/>
                </a:cubicBezTo>
                <a:cubicBezTo>
                  <a:pt x="18" y="4"/>
                  <a:pt x="18" y="4"/>
                  <a:pt x="18" y="4"/>
                </a:cubicBezTo>
                <a:cubicBezTo>
                  <a:pt x="18" y="4"/>
                  <a:pt x="18" y="4"/>
                  <a:pt x="18" y="4"/>
                </a:cubicBezTo>
                <a:cubicBezTo>
                  <a:pt x="18" y="3"/>
                  <a:pt x="16" y="0"/>
                  <a:pt x="13"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1" name="Oval 61"/>
          <p:cNvSpPr>
            <a:spLocks noChangeArrowheads="1"/>
          </p:cNvSpPr>
          <p:nvPr/>
        </p:nvSpPr>
        <p:spPr bwMode="auto">
          <a:xfrm>
            <a:off x="3043233" y="2313486"/>
            <a:ext cx="83480" cy="84551"/>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42" name="Freeform 62"/>
          <p:cNvSpPr/>
          <p:nvPr/>
        </p:nvSpPr>
        <p:spPr bwMode="auto">
          <a:xfrm>
            <a:off x="4306501" y="3989772"/>
            <a:ext cx="445228" cy="409910"/>
          </a:xfrm>
          <a:custGeom>
            <a:avLst/>
            <a:gdLst>
              <a:gd name="T0" fmla="*/ 0 w 37"/>
              <a:gd name="T1" fmla="*/ 34 h 34"/>
              <a:gd name="T2" fmla="*/ 2 w 37"/>
              <a:gd name="T3" fmla="*/ 34 h 34"/>
              <a:gd name="T4" fmla="*/ 6 w 37"/>
              <a:gd name="T5" fmla="*/ 27 h 34"/>
              <a:gd name="T6" fmla="*/ 23 w 37"/>
              <a:gd name="T7" fmla="*/ 24 h 34"/>
              <a:gd name="T8" fmla="*/ 37 w 37"/>
              <a:gd name="T9" fmla="*/ 0 h 34"/>
              <a:gd name="T10" fmla="*/ 4 w 37"/>
              <a:gd name="T11" fmla="*/ 26 h 34"/>
              <a:gd name="T12" fmla="*/ 20 w 37"/>
              <a:gd name="T13" fmla="*/ 11 h 34"/>
              <a:gd name="T14" fmla="*/ 0 w 37"/>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4">
                <a:moveTo>
                  <a:pt x="0" y="34"/>
                </a:moveTo>
                <a:cubicBezTo>
                  <a:pt x="0" y="34"/>
                  <a:pt x="0" y="34"/>
                  <a:pt x="2" y="34"/>
                </a:cubicBezTo>
                <a:cubicBezTo>
                  <a:pt x="2" y="33"/>
                  <a:pt x="6" y="27"/>
                  <a:pt x="6" y="27"/>
                </a:cubicBezTo>
                <a:cubicBezTo>
                  <a:pt x="6" y="27"/>
                  <a:pt x="15" y="33"/>
                  <a:pt x="23" y="24"/>
                </a:cubicBezTo>
                <a:cubicBezTo>
                  <a:pt x="32" y="14"/>
                  <a:pt x="26" y="7"/>
                  <a:pt x="37" y="0"/>
                </a:cubicBezTo>
                <a:cubicBezTo>
                  <a:pt x="9" y="6"/>
                  <a:pt x="4" y="15"/>
                  <a:pt x="4" y="26"/>
                </a:cubicBezTo>
                <a:cubicBezTo>
                  <a:pt x="7" y="21"/>
                  <a:pt x="14" y="14"/>
                  <a:pt x="20" y="11"/>
                </a:cubicBezTo>
                <a:cubicBezTo>
                  <a:pt x="9" y="18"/>
                  <a:pt x="3" y="29"/>
                  <a:pt x="0" y="3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3" name="Freeform 63"/>
          <p:cNvSpPr/>
          <p:nvPr/>
        </p:nvSpPr>
        <p:spPr bwMode="auto">
          <a:xfrm>
            <a:off x="5867525" y="2564473"/>
            <a:ext cx="360678" cy="312516"/>
          </a:xfrm>
          <a:custGeom>
            <a:avLst/>
            <a:gdLst>
              <a:gd name="T0" fmla="*/ 15 w 30"/>
              <a:gd name="T1" fmla="*/ 6 h 26"/>
              <a:gd name="T2" fmla="*/ 8 w 30"/>
              <a:gd name="T3" fmla="*/ 0 h 26"/>
              <a:gd name="T4" fmla="*/ 1 w 30"/>
              <a:gd name="T5" fmla="*/ 9 h 26"/>
              <a:gd name="T6" fmla="*/ 15 w 30"/>
              <a:gd name="T7" fmla="*/ 26 h 26"/>
              <a:gd name="T8" fmla="*/ 29 w 30"/>
              <a:gd name="T9" fmla="*/ 9 h 26"/>
              <a:gd name="T10" fmla="*/ 23 w 30"/>
              <a:gd name="T11" fmla="*/ 0 h 26"/>
              <a:gd name="T12" fmla="*/ 15 w 30"/>
              <a:gd name="T13" fmla="*/ 6 h 26"/>
            </a:gdLst>
            <a:ahLst/>
            <a:cxnLst>
              <a:cxn ang="0">
                <a:pos x="T0" y="T1"/>
              </a:cxn>
              <a:cxn ang="0">
                <a:pos x="T2" y="T3"/>
              </a:cxn>
              <a:cxn ang="0">
                <a:pos x="T4" y="T5"/>
              </a:cxn>
              <a:cxn ang="0">
                <a:pos x="T6" y="T7"/>
              </a:cxn>
              <a:cxn ang="0">
                <a:pos x="T8" y="T9"/>
              </a:cxn>
              <a:cxn ang="0">
                <a:pos x="T10" y="T11"/>
              </a:cxn>
              <a:cxn ang="0">
                <a:pos x="T12" y="T13"/>
              </a:cxn>
            </a:cxnLst>
            <a:rect l="0" t="0" r="r" b="b"/>
            <a:pathLst>
              <a:path w="30" h="26">
                <a:moveTo>
                  <a:pt x="15" y="6"/>
                </a:moveTo>
                <a:cubicBezTo>
                  <a:pt x="14" y="2"/>
                  <a:pt x="11" y="0"/>
                  <a:pt x="8" y="0"/>
                </a:cubicBezTo>
                <a:cubicBezTo>
                  <a:pt x="2" y="0"/>
                  <a:pt x="0" y="4"/>
                  <a:pt x="1" y="9"/>
                </a:cubicBezTo>
                <a:cubicBezTo>
                  <a:pt x="1" y="15"/>
                  <a:pt x="9" y="19"/>
                  <a:pt x="15" y="26"/>
                </a:cubicBezTo>
                <a:cubicBezTo>
                  <a:pt x="20" y="19"/>
                  <a:pt x="29" y="15"/>
                  <a:pt x="29" y="9"/>
                </a:cubicBezTo>
                <a:cubicBezTo>
                  <a:pt x="30" y="4"/>
                  <a:pt x="28" y="1"/>
                  <a:pt x="23" y="0"/>
                </a:cubicBezTo>
                <a:cubicBezTo>
                  <a:pt x="19" y="0"/>
                  <a:pt x="16" y="2"/>
                  <a:pt x="15" y="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8" name="文本框 330"/>
          <p:cNvSpPr txBox="1"/>
          <p:nvPr/>
        </p:nvSpPr>
        <p:spPr>
          <a:xfrm>
            <a:off x="3962416" y="2320354"/>
            <a:ext cx="1153740" cy="861774"/>
          </a:xfrm>
          <a:prstGeom prst="rect">
            <a:avLst/>
          </a:prstGeom>
          <a:noFill/>
        </p:spPr>
        <p:txBody>
          <a:bodyPr vert="horz" wrap="square" rtlCol="0">
            <a:spAutoFit/>
          </a:bodyPr>
          <a:lstStyle/>
          <a:p>
            <a:pPr algn="ctr"/>
            <a:r>
              <a:rPr lang="zh-CN" altLang="en-US" sz="2500" b="1" dirty="0" smtClean="0">
                <a:solidFill>
                  <a:schemeClr val="tx1">
                    <a:lumMod val="85000"/>
                    <a:lumOff val="15000"/>
                  </a:schemeClr>
                </a:solidFill>
                <a:latin typeface="微软雅黑" panose="020B0503020204020204" pitchFamily="34" charset="-122"/>
                <a:ea typeface="微软雅黑" panose="020B0503020204020204" pitchFamily="34" charset="-122"/>
              </a:rPr>
              <a:t>毒品的危害</a:t>
            </a:r>
            <a:endParaRPr lang="zh-CN" altLang="en-US" sz="25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7" name="Group 12"/>
          <p:cNvGrpSpPr/>
          <p:nvPr/>
        </p:nvGrpSpPr>
        <p:grpSpPr bwMode="auto">
          <a:xfrm>
            <a:off x="1043389" y="2196614"/>
            <a:ext cx="1743075" cy="1643377"/>
            <a:chOff x="1494367" y="2263779"/>
            <a:chExt cx="2324491" cy="2193182"/>
          </a:xfrm>
        </p:grpSpPr>
        <p:sp>
          <p:nvSpPr>
            <p:cNvPr id="18" name="Text Placeholder 2"/>
            <p:cNvSpPr txBox="1"/>
            <p:nvPr/>
          </p:nvSpPr>
          <p:spPr>
            <a:xfrm>
              <a:off x="1595129" y="2263779"/>
              <a:ext cx="2122852" cy="262259"/>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685165">
                <a:defRPr/>
              </a:pPr>
              <a:r>
                <a:rPr lang="zh-CN" altLang="en-US" dirty="0" smtClean="0">
                  <a:solidFill>
                    <a:schemeClr val="tx2"/>
                  </a:solidFill>
                  <a:latin typeface="黑体" panose="02010609060101010101" charset="-122"/>
                  <a:ea typeface="黑体" panose="02010609060101010101" charset="-122"/>
                </a:rPr>
                <a:t>毒品危害人体的机理</a:t>
              </a:r>
              <a:endParaRPr lang="en-US" altLang="zh-CN" dirty="0">
                <a:solidFill>
                  <a:schemeClr val="tx2"/>
                </a:solidFill>
                <a:latin typeface="黑体" panose="02010609060101010101" charset="-122"/>
                <a:ea typeface="黑体" panose="02010609060101010101" charset="-122"/>
              </a:endParaRPr>
            </a:p>
          </p:txBody>
        </p:sp>
        <p:sp>
          <p:nvSpPr>
            <p:cNvPr id="19" name="TextBox 18"/>
            <p:cNvSpPr txBox="1"/>
            <p:nvPr/>
          </p:nvSpPr>
          <p:spPr>
            <a:xfrm>
              <a:off x="1494367" y="2423942"/>
              <a:ext cx="2324491" cy="2033019"/>
            </a:xfrm>
            <a:prstGeom prst="rect">
              <a:avLst/>
            </a:prstGeom>
            <a:noFill/>
          </p:spPr>
          <p:txBody>
            <a:bodyPr lIns="0" tIns="0" rIns="0" bIns="0">
              <a:spAutoFit/>
            </a:bodyPr>
            <a:lstStyle/>
            <a:p>
              <a:pPr algn="r" defTabSz="1087755">
                <a:defRPr/>
              </a:pP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l" defTabSz="1087755">
                <a:defRPr/>
              </a:pPr>
              <a:r>
                <a:rPr lang="zh-CN" altLang="en-US" sz="1000" dirty="0" smtClean="0">
                  <a:solidFill>
                    <a:schemeClr val="tx2"/>
                  </a:solidFill>
                </a:rPr>
                <a:t>一旦停用就会出现不安、焦虑、忽冷忽热、起鸡皮疙瘩、流泪、流涕、出汗、恶心、呕吐、腹痛、腹泻等。这种戒断反应的痛苦，反过来又促使吸毒者为避免这种痛苦而千方百计地维持吸毒状态。冰毒和摇头丸在药理作用上属中枢兴奋药，毁坏人的神经中枢。</a:t>
              </a:r>
              <a:r>
                <a:rPr lang="zh-CN" altLang="en-US" sz="1000" dirty="0" smtClean="0"/>
                <a:t> </a:t>
              </a:r>
              <a:endPar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20" name="Group 12"/>
          <p:cNvGrpSpPr/>
          <p:nvPr/>
        </p:nvGrpSpPr>
        <p:grpSpPr bwMode="auto">
          <a:xfrm>
            <a:off x="5570787" y="1065185"/>
            <a:ext cx="1809795" cy="1163225"/>
            <a:chOff x="1392753" y="2220559"/>
            <a:chExt cx="2413464" cy="1552395"/>
          </a:xfrm>
        </p:grpSpPr>
        <p:sp>
          <p:nvSpPr>
            <p:cNvPr id="21" name="Text Placeholder 2"/>
            <p:cNvSpPr txBox="1"/>
            <p:nvPr/>
          </p:nvSpPr>
          <p:spPr>
            <a:xfrm>
              <a:off x="1392753" y="2220559"/>
              <a:ext cx="2013288" cy="262259"/>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zh-CN" altLang="en-US" dirty="0" smtClean="0">
                  <a:solidFill>
                    <a:schemeClr val="tx2"/>
                  </a:solidFill>
                  <a:latin typeface="黑体" panose="02010609060101010101" charset="-122"/>
                  <a:ea typeface="黑体" panose="02010609060101010101" charset="-122"/>
                </a:rPr>
                <a:t>吸毒对社会，家庭的危害</a:t>
              </a:r>
              <a:endParaRPr lang="en-US" altLang="zh-CN" dirty="0">
                <a:solidFill>
                  <a:schemeClr val="tx2"/>
                </a:solidFill>
                <a:latin typeface="黑体" panose="02010609060101010101" charset="-122"/>
                <a:ea typeface="黑体" panose="02010609060101010101" charset="-122"/>
              </a:endParaRPr>
            </a:p>
          </p:txBody>
        </p:sp>
        <p:sp>
          <p:nvSpPr>
            <p:cNvPr id="22" name="TextBox 21"/>
            <p:cNvSpPr txBox="1"/>
            <p:nvPr/>
          </p:nvSpPr>
          <p:spPr>
            <a:xfrm>
              <a:off x="1481727" y="2540767"/>
              <a:ext cx="2324490" cy="1232187"/>
            </a:xfrm>
            <a:prstGeom prst="rect">
              <a:avLst/>
            </a:prstGeom>
            <a:noFill/>
          </p:spPr>
          <p:txBody>
            <a:bodyPr lIns="0" tIns="0" rIns="0" bIns="0">
              <a:spAutoFit/>
            </a:bodyPr>
            <a:lstStyle/>
            <a:p>
              <a:pPr algn="l" defTabSz="1087755">
                <a:defRPr/>
              </a:pP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l" defTabSz="1087755">
                <a:defRPr/>
              </a:pPr>
              <a:r>
                <a:rPr lang="zh-CN" altLang="en-US" sz="1000" dirty="0" smtClean="0">
                  <a:solidFill>
                    <a:schemeClr val="tx2"/>
                  </a:solidFill>
                </a:rPr>
                <a:t>使家庭陷入经济破产、亲属离散、危及下一代，甚至家破人亡的困难境地。对社会生产力的巨大破坏。毒品活动扰乱社会治安</a:t>
              </a:r>
              <a:endParaRPr lang="zh-CN" altLang="en-US" sz="1000" dirty="0" smtClean="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23" name="Group 12"/>
          <p:cNvGrpSpPr/>
          <p:nvPr/>
        </p:nvGrpSpPr>
        <p:grpSpPr bwMode="auto">
          <a:xfrm>
            <a:off x="5800647" y="3029730"/>
            <a:ext cx="1809794" cy="533180"/>
            <a:chOff x="1392753" y="2220559"/>
            <a:chExt cx="2413463" cy="711560"/>
          </a:xfrm>
        </p:grpSpPr>
        <p:sp>
          <p:nvSpPr>
            <p:cNvPr id="24" name="Text Placeholder 2"/>
            <p:cNvSpPr txBox="1"/>
            <p:nvPr/>
          </p:nvSpPr>
          <p:spPr>
            <a:xfrm>
              <a:off x="1392753" y="2220559"/>
              <a:ext cx="2013288" cy="262259"/>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zh-CN" altLang="en-US" dirty="0" smtClean="0">
                  <a:solidFill>
                    <a:schemeClr val="tx2"/>
                  </a:solidFill>
                  <a:latin typeface="黑体" panose="02010609060101010101" charset="-122"/>
                  <a:ea typeface="黑体" panose="02010609060101010101" charset="-122"/>
                </a:rPr>
                <a:t>吸毒对身心的危害</a:t>
              </a:r>
              <a:endParaRPr lang="en-US" altLang="zh-CN" dirty="0">
                <a:solidFill>
                  <a:schemeClr val="tx2"/>
                </a:solidFill>
                <a:latin typeface="黑体" panose="02010609060101010101" charset="-122"/>
                <a:ea typeface="黑体" panose="02010609060101010101" charset="-122"/>
              </a:endParaRPr>
            </a:p>
          </p:txBody>
        </p:sp>
        <p:sp>
          <p:nvSpPr>
            <p:cNvPr id="25" name="TextBox 24"/>
            <p:cNvSpPr txBox="1"/>
            <p:nvPr/>
          </p:nvSpPr>
          <p:spPr>
            <a:xfrm>
              <a:off x="1481727" y="2377890"/>
              <a:ext cx="2324489" cy="554229"/>
            </a:xfrm>
            <a:prstGeom prst="rect">
              <a:avLst/>
            </a:prstGeom>
            <a:noFill/>
          </p:spPr>
          <p:txBody>
            <a:bodyPr lIns="0" tIns="0" rIns="0" bIns="0">
              <a:spAutoFit/>
            </a:bodyPr>
            <a:lstStyle/>
            <a:p>
              <a:pPr algn="l" defTabSz="1087755">
                <a:defRPr/>
              </a:pP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l" defTabSz="1087755">
                <a:defRPr/>
              </a:pPr>
              <a:r>
                <a:rPr lang="zh-CN" altLang="en-US" sz="900" dirty="0" smtClean="0">
                  <a:solidFill>
                    <a:schemeClr val="tx2"/>
                  </a:solidFill>
                </a:rPr>
                <a:t>身体依赖性，由于反复用药所造成的一种强烈的依赖性</a:t>
              </a:r>
              <a:endParaRPr lang="en-US" altLang="zh-CN" sz="9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26" name="Group 12"/>
          <p:cNvGrpSpPr/>
          <p:nvPr/>
        </p:nvGrpSpPr>
        <p:grpSpPr bwMode="auto">
          <a:xfrm>
            <a:off x="4703568" y="4073833"/>
            <a:ext cx="1840101" cy="822133"/>
            <a:chOff x="1392753" y="2220559"/>
            <a:chExt cx="2453879" cy="1097185"/>
          </a:xfrm>
        </p:grpSpPr>
        <p:sp>
          <p:nvSpPr>
            <p:cNvPr id="27" name="Text Placeholder 2"/>
            <p:cNvSpPr txBox="1"/>
            <p:nvPr/>
          </p:nvSpPr>
          <p:spPr>
            <a:xfrm>
              <a:off x="1392753" y="2220559"/>
              <a:ext cx="2013288" cy="262259"/>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165">
                <a:defRPr/>
              </a:pPr>
              <a:r>
                <a:rPr lang="zh-CN" altLang="en-US" dirty="0" smtClean="0">
                  <a:solidFill>
                    <a:schemeClr val="tx2"/>
                  </a:solidFill>
                  <a:latin typeface="黑体" panose="02010609060101010101" charset="-122"/>
                  <a:ea typeface="黑体" panose="02010609060101010101" charset="-122"/>
                </a:rPr>
                <a:t>精神依赖性</a:t>
              </a:r>
              <a:endParaRPr lang="en-US" altLang="zh-CN" dirty="0">
                <a:solidFill>
                  <a:schemeClr val="tx2"/>
                </a:solidFill>
                <a:latin typeface="黑体" panose="02010609060101010101" charset="-122"/>
                <a:ea typeface="黑体" panose="02010609060101010101" charset="-122"/>
              </a:endParaRPr>
            </a:p>
          </p:txBody>
        </p:sp>
        <p:sp>
          <p:nvSpPr>
            <p:cNvPr id="28" name="TextBox 27"/>
            <p:cNvSpPr txBox="1"/>
            <p:nvPr/>
          </p:nvSpPr>
          <p:spPr>
            <a:xfrm>
              <a:off x="1522143" y="2352505"/>
              <a:ext cx="2324489" cy="965239"/>
            </a:xfrm>
            <a:prstGeom prst="rect">
              <a:avLst/>
            </a:prstGeom>
            <a:noFill/>
          </p:spPr>
          <p:txBody>
            <a:bodyPr lIns="0" tIns="0" rIns="0" bIns="0">
              <a:spAutoFit/>
            </a:bodyPr>
            <a:lstStyle/>
            <a:p>
              <a:pPr algn="l" defTabSz="1087755">
                <a:defRPr/>
              </a:pP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l" defTabSz="1087755">
                <a:defRPr/>
              </a:pPr>
              <a:r>
                <a:rPr lang="zh-CN" altLang="en-US" sz="900" dirty="0" smtClean="0">
                  <a:solidFill>
                    <a:schemeClr val="tx2"/>
                  </a:solidFill>
                </a:rPr>
                <a:t>毒品进入人体后作用于人的</a:t>
              </a:r>
              <a:r>
                <a:rPr lang="zh-CN" altLang="en-US" sz="1000" dirty="0" smtClean="0">
                  <a:solidFill>
                    <a:schemeClr val="tx2"/>
                  </a:solidFill>
                </a:rPr>
                <a:t>神经系统</a:t>
              </a:r>
              <a:r>
                <a:rPr lang="zh-CN" altLang="en-US" sz="900" dirty="0" smtClean="0">
                  <a:solidFill>
                    <a:schemeClr val="tx2"/>
                  </a:solidFill>
                </a:rPr>
                <a:t>，使吸毒者出现一种渴求用药的强烈欲望，驱使吸毒者不顾一切地寻求和使用毒品</a:t>
              </a:r>
              <a:endParaRPr lang="en-US" altLang="zh-CN" sz="900" dirty="0">
                <a:solidFill>
                  <a:schemeClr val="tx2"/>
                </a:solidFill>
                <a:latin typeface="微软雅黑" panose="020B0503020204020204" pitchFamily="34" charset="-122"/>
                <a:ea typeface="微软雅黑" panose="020B0503020204020204" pitchFamily="34" charset="-122"/>
                <a:cs typeface="Open Sans" panose="020B0606030504020204" pitchFamily="34" charset="0"/>
              </a:endParaRPr>
            </a:p>
          </p:txBody>
        </p:sp>
      </p:grpSp>
      <p:sp>
        <p:nvSpPr>
          <p:cNvPr id="29" name="文本框 70"/>
          <p:cNvSpPr>
            <a:spLocks noChangeArrowheads="1"/>
          </p:cNvSpPr>
          <p:nvPr/>
        </p:nvSpPr>
        <p:spPr bwMode="auto">
          <a:xfrm>
            <a:off x="512277" y="210406"/>
            <a:ext cx="1981148" cy="336550"/>
          </a:xfrm>
          <a:prstGeom prst="rect">
            <a:avLst/>
          </a:prstGeom>
          <a:solidFill>
            <a:schemeClr val="accent1"/>
          </a:solidFill>
          <a:ln>
            <a:noFill/>
          </a:ln>
        </p:spPr>
        <p:txBody>
          <a:bodyPr wrap="square">
            <a:spAutoFit/>
          </a:bodyPr>
          <a:lstStyle/>
          <a:p>
            <a:pPr algn="l" eaLnBrk="1" fontAlgn="base" hangingPunct="1">
              <a:buClrTx/>
              <a:buSzTx/>
            </a:pPr>
            <a:r>
              <a:rPr lang="zh-CN" altLang="en-US" sz="1600" dirty="0" smtClean="0">
                <a:solidFill>
                  <a:srgbClr val="FFFFFF"/>
                </a:solidFill>
                <a:ea typeface="微软雅黑" panose="020B0503020204020204" pitchFamily="34" charset="-122"/>
                <a:sym typeface="造字工房悦黑体验版常规体" pitchFamily="50" charset="-122"/>
              </a:rPr>
              <a:t>毒品危害</a:t>
            </a:r>
            <a:endParaRPr lang="zh-CN" altLang="en-US" sz="1600" dirty="0">
              <a:solidFill>
                <a:srgbClr val="FFFFFF"/>
              </a:solidFill>
              <a:ea typeface="微软雅黑" panose="020B0503020204020204" pitchFamily="34" charset="-122"/>
              <a:sym typeface="造字工房悦黑体验版常规体" pitchFamily="50" charset="-122"/>
            </a:endParaRPr>
          </a:p>
        </p:txBody>
      </p:sp>
      <p:cxnSp>
        <p:nvCxnSpPr>
          <p:cNvPr id="30" name="直接连接符 29"/>
          <p:cNvCxnSpPr/>
          <p:nvPr/>
        </p:nvCxnSpPr>
        <p:spPr bwMode="auto">
          <a:xfrm flipH="1">
            <a:off x="512277" y="546956"/>
            <a:ext cx="8403049"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right)">
                                      <p:cBhvr>
                                        <p:cTn id="7" dur="500"/>
                                        <p:tgtEl>
                                          <p:spTgt spid="3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left)">
                                      <p:cBhvr>
                                        <p:cTn id="10" dur="500"/>
                                        <p:tgtEl>
                                          <p:spTgt spid="29"/>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additive="base">
                                        <p:cTn id="14" dur="1750" fill="hold"/>
                                        <p:tgtEl>
                                          <p:spTgt spid="36"/>
                                        </p:tgtEl>
                                        <p:attrNameLst>
                                          <p:attrName>ppt_x</p:attrName>
                                        </p:attrNameLst>
                                      </p:cBhvr>
                                      <p:tavLst>
                                        <p:tav tm="0">
                                          <p:val>
                                            <p:strVal val="#ppt_x"/>
                                          </p:val>
                                        </p:tav>
                                        <p:tav tm="100000">
                                          <p:val>
                                            <p:strVal val="#ppt_x"/>
                                          </p:val>
                                        </p:tav>
                                      </p:tavLst>
                                    </p:anim>
                                    <p:anim calcmode="lin" valueType="num">
                                      <p:cBhvr additive="base">
                                        <p:cTn id="15" dur="1750" fill="hold"/>
                                        <p:tgtEl>
                                          <p:spTgt spid="36"/>
                                        </p:tgtEl>
                                        <p:attrNameLst>
                                          <p:attrName>ppt_y</p:attrName>
                                        </p:attrNameLst>
                                      </p:cBhvr>
                                      <p:tavLst>
                                        <p:tav tm="0">
                                          <p:val>
                                            <p:strVal val="0-#ppt_h/2"/>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750" fill="hold"/>
                                        <p:tgtEl>
                                          <p:spTgt spid="34"/>
                                        </p:tgtEl>
                                        <p:attrNameLst>
                                          <p:attrName>ppt_x</p:attrName>
                                        </p:attrNameLst>
                                      </p:cBhvr>
                                      <p:tavLst>
                                        <p:tav tm="0">
                                          <p:val>
                                            <p:strVal val="0-#ppt_w/2"/>
                                          </p:val>
                                        </p:tav>
                                        <p:tav tm="100000">
                                          <p:val>
                                            <p:strVal val="#ppt_x"/>
                                          </p:val>
                                        </p:tav>
                                      </p:tavLst>
                                    </p:anim>
                                    <p:anim calcmode="lin" valueType="num">
                                      <p:cBhvr additive="base">
                                        <p:cTn id="19" dur="175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1750" fill="hold"/>
                                        <p:tgtEl>
                                          <p:spTgt spid="35"/>
                                        </p:tgtEl>
                                        <p:attrNameLst>
                                          <p:attrName>ppt_x</p:attrName>
                                        </p:attrNameLst>
                                      </p:cBhvr>
                                      <p:tavLst>
                                        <p:tav tm="0">
                                          <p:val>
                                            <p:strVal val="#ppt_x"/>
                                          </p:val>
                                        </p:tav>
                                        <p:tav tm="100000">
                                          <p:val>
                                            <p:strVal val="#ppt_x"/>
                                          </p:val>
                                        </p:tav>
                                      </p:tavLst>
                                    </p:anim>
                                    <p:anim calcmode="lin" valueType="num">
                                      <p:cBhvr additive="base">
                                        <p:cTn id="23" dur="175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1750" fill="hold"/>
                                        <p:tgtEl>
                                          <p:spTgt spid="37"/>
                                        </p:tgtEl>
                                        <p:attrNameLst>
                                          <p:attrName>ppt_x</p:attrName>
                                        </p:attrNameLst>
                                      </p:cBhvr>
                                      <p:tavLst>
                                        <p:tav tm="0">
                                          <p:val>
                                            <p:strVal val="1+#ppt_w/2"/>
                                          </p:val>
                                        </p:tav>
                                        <p:tav tm="100000">
                                          <p:val>
                                            <p:strVal val="#ppt_x"/>
                                          </p:val>
                                        </p:tav>
                                      </p:tavLst>
                                    </p:anim>
                                    <p:anim calcmode="lin" valueType="num">
                                      <p:cBhvr additive="base">
                                        <p:cTn id="27" dur="175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1000"/>
                                        <p:tgtEl>
                                          <p:spTgt spid="43"/>
                                        </p:tgtEl>
                                      </p:cBhvr>
                                    </p:animEffect>
                                    <p:anim calcmode="lin" valueType="num">
                                      <p:cBhvr>
                                        <p:cTn id="32" dur="1000" fill="hold"/>
                                        <p:tgtEl>
                                          <p:spTgt spid="43"/>
                                        </p:tgtEl>
                                        <p:attrNameLst>
                                          <p:attrName>ppt_x</p:attrName>
                                        </p:attrNameLst>
                                      </p:cBhvr>
                                      <p:tavLst>
                                        <p:tav tm="0">
                                          <p:val>
                                            <p:strVal val="#ppt_x"/>
                                          </p:val>
                                        </p:tav>
                                        <p:tav tm="100000">
                                          <p:val>
                                            <p:strVal val="#ppt_x"/>
                                          </p:val>
                                        </p:tav>
                                      </p:tavLst>
                                    </p:anim>
                                    <p:anim calcmode="lin" valueType="num">
                                      <p:cBhvr>
                                        <p:cTn id="33" dur="10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1000"/>
                                        <p:tgtEl>
                                          <p:spTgt spid="40"/>
                                        </p:tgtEl>
                                      </p:cBhvr>
                                    </p:animEffect>
                                    <p:anim calcmode="lin" valueType="num">
                                      <p:cBhvr>
                                        <p:cTn id="37" dur="1000" fill="hold"/>
                                        <p:tgtEl>
                                          <p:spTgt spid="40"/>
                                        </p:tgtEl>
                                        <p:attrNameLst>
                                          <p:attrName>ppt_x</p:attrName>
                                        </p:attrNameLst>
                                      </p:cBhvr>
                                      <p:tavLst>
                                        <p:tav tm="0">
                                          <p:val>
                                            <p:strVal val="#ppt_x"/>
                                          </p:val>
                                        </p:tav>
                                        <p:tav tm="100000">
                                          <p:val>
                                            <p:strVal val="#ppt_x"/>
                                          </p:val>
                                        </p:tav>
                                      </p:tavLst>
                                    </p:anim>
                                    <p:anim calcmode="lin" valueType="num">
                                      <p:cBhvr>
                                        <p:cTn id="38" dur="1000" fill="hold"/>
                                        <p:tgtEl>
                                          <p:spTgt spid="4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0"/>
                                        <p:tgtEl>
                                          <p:spTgt spid="42"/>
                                        </p:tgtEl>
                                      </p:cBhvr>
                                    </p:animEffect>
                                    <p:anim calcmode="lin" valueType="num">
                                      <p:cBhvr>
                                        <p:cTn id="47" dur="1000" fill="hold"/>
                                        <p:tgtEl>
                                          <p:spTgt spid="42"/>
                                        </p:tgtEl>
                                        <p:attrNameLst>
                                          <p:attrName>ppt_x</p:attrName>
                                        </p:attrNameLst>
                                      </p:cBhvr>
                                      <p:tavLst>
                                        <p:tav tm="0">
                                          <p:val>
                                            <p:strVal val="#ppt_x"/>
                                          </p:val>
                                        </p:tav>
                                        <p:tav tm="100000">
                                          <p:val>
                                            <p:strVal val="#ppt_x"/>
                                          </p:val>
                                        </p:tav>
                                      </p:tavLst>
                                    </p:anim>
                                    <p:anim calcmode="lin" valueType="num">
                                      <p:cBhvr>
                                        <p:cTn id="48" dur="1000" fill="hold"/>
                                        <p:tgtEl>
                                          <p:spTgt spid="4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1000"/>
                                        <p:tgtEl>
                                          <p:spTgt spid="39"/>
                                        </p:tgtEl>
                                      </p:cBhvr>
                                    </p:animEffect>
                                    <p:anim calcmode="lin" valueType="num">
                                      <p:cBhvr>
                                        <p:cTn id="57" dur="1000" fill="hold"/>
                                        <p:tgtEl>
                                          <p:spTgt spid="39"/>
                                        </p:tgtEl>
                                        <p:attrNameLst>
                                          <p:attrName>ppt_x</p:attrName>
                                        </p:attrNameLst>
                                      </p:cBhvr>
                                      <p:tavLst>
                                        <p:tav tm="0">
                                          <p:val>
                                            <p:strVal val="#ppt_x"/>
                                          </p:val>
                                        </p:tav>
                                        <p:tav tm="100000">
                                          <p:val>
                                            <p:strVal val="#ppt_x"/>
                                          </p:val>
                                        </p:tav>
                                      </p:tavLst>
                                    </p:anim>
                                    <p:anim calcmode="lin" valueType="num">
                                      <p:cBhvr>
                                        <p:cTn id="58" dur="1000" fill="hold"/>
                                        <p:tgtEl>
                                          <p:spTgt spid="39"/>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par>
                          <p:cTn id="62" fill="hold">
                            <p:stCondLst>
                              <p:cond delay="3500"/>
                            </p:stCondLst>
                            <p:childTnLst>
                              <p:par>
                                <p:cTn id="63" presetID="10" presetClass="entr" presetSubtype="0"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4500"/>
                            </p:stCondLst>
                            <p:childTnLst>
                              <p:par>
                                <p:cTn id="71" presetID="10" presetClass="entr" presetSubtype="0"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childTnLst>
                          </p:cTn>
                        </p:par>
                        <p:par>
                          <p:cTn id="74" fill="hold">
                            <p:stCondLst>
                              <p:cond delay="5000"/>
                            </p:stCondLst>
                            <p:childTnLst>
                              <p:par>
                                <p:cTn id="75" presetID="10" presetClass="entr" presetSubtype="0"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bldLvl="0" animBg="1"/>
      <p:bldP spid="39" grpId="0" bldLvl="0" animBg="1"/>
      <p:bldP spid="40" grpId="0" bldLvl="0" animBg="1"/>
      <p:bldP spid="41" grpId="0" bldLvl="0" animBg="1"/>
      <p:bldP spid="42" grpId="0" animBg="1"/>
      <p:bldP spid="43" grpId="0" bldLvl="0" animBg="1"/>
      <p:bldP spid="48" grpId="0"/>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2b1ee36e-3c0a-4a8d-a40c-b8e57348108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自定义 124">
      <a:dk1>
        <a:srgbClr val="545454"/>
      </a:dk1>
      <a:lt1>
        <a:srgbClr val="FFFFFF"/>
      </a:lt1>
      <a:dk2>
        <a:srgbClr val="1C1C1C"/>
      </a:dk2>
      <a:lt2>
        <a:srgbClr val="F8F8F8"/>
      </a:lt2>
      <a:accent1>
        <a:srgbClr val="339933"/>
      </a:accent1>
      <a:accent2>
        <a:srgbClr val="99CC00"/>
      </a:accent2>
      <a:accent3>
        <a:srgbClr val="339933"/>
      </a:accent3>
      <a:accent4>
        <a:srgbClr val="99CC00"/>
      </a:accent4>
      <a:accent5>
        <a:srgbClr val="323232"/>
      </a:accent5>
      <a:accent6>
        <a:srgbClr val="E8E8E8"/>
      </a:accent6>
      <a:hlink>
        <a:srgbClr val="1C1C1C"/>
      </a:hlink>
      <a:folHlink>
        <a:srgbClr val="4D4D4D"/>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defRPr kumimoji="0" lang="zh-CN" sz="1400" b="0"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defRPr kumimoji="0" lang="zh-CN" sz="1400" b="0"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defRPr>
        </a:defPPr>
      </a:lstStyle>
    </a:lnDef>
  </a:objectDefaults>
  <a:extraClrSchemeLst>
    <a:extraClrScheme>
      <a:clrScheme name="sample 1">
        <a:dk1>
          <a:srgbClr val="1C1C1C"/>
        </a:dk1>
        <a:lt1>
          <a:srgbClr val="A3E7FF"/>
        </a:lt1>
        <a:dk2>
          <a:srgbClr val="1C1C1C"/>
        </a:dk2>
        <a:lt2>
          <a:srgbClr val="B2B2B2"/>
        </a:lt2>
        <a:accent1>
          <a:srgbClr val="0066CC"/>
        </a:accent1>
        <a:accent2>
          <a:srgbClr val="0099FF"/>
        </a:accent2>
        <a:accent3>
          <a:srgbClr val="CEF1FF"/>
        </a:accent3>
        <a:accent4>
          <a:srgbClr val="161616"/>
        </a:accent4>
        <a:accent5>
          <a:srgbClr val="AAB8E2"/>
        </a:accent5>
        <a:accent6>
          <a:srgbClr val="008AE7"/>
        </a:accent6>
        <a:hlink>
          <a:srgbClr val="0066CC"/>
        </a:hlink>
        <a:folHlink>
          <a:srgbClr val="3366FF"/>
        </a:folHlink>
      </a:clrScheme>
      <a:clrMap bg1="lt1" tx1="dk1" bg2="lt2" tx2="dk2" accent1="accent1" accent2="accent2" accent3="accent3" accent4="accent4" accent5="accent5" accent6="accent6" hlink="hlink" folHlink="folHlink"/>
    </a:extraClrScheme>
    <a:extraClrScheme>
      <a:clrScheme name="sample 2">
        <a:dk1>
          <a:srgbClr val="1C1C1C"/>
        </a:dk1>
        <a:lt1>
          <a:srgbClr val="DDDDDD"/>
        </a:lt1>
        <a:dk2>
          <a:srgbClr val="1C1C1C"/>
        </a:dk2>
        <a:lt2>
          <a:srgbClr val="B2B2B2"/>
        </a:lt2>
        <a:accent1>
          <a:srgbClr val="CC0000"/>
        </a:accent1>
        <a:accent2>
          <a:srgbClr val="4D4D4D"/>
        </a:accent2>
        <a:accent3>
          <a:srgbClr val="EBEBEB"/>
        </a:accent3>
        <a:accent4>
          <a:srgbClr val="161616"/>
        </a:accent4>
        <a:accent5>
          <a:srgbClr val="E2AAAA"/>
        </a:accent5>
        <a:accent6>
          <a:srgbClr val="454545"/>
        </a:accent6>
        <a:hlink>
          <a:srgbClr val="969696"/>
        </a:hlink>
        <a:folHlink>
          <a:srgbClr val="4D4D4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opyright(c)2007-2011 NordriDesign™ 小A">
  <a:themeElements>
    <a:clrScheme name="Copyright(c)2007-2011 NordriDesign™ 小A 2">
      <a:dk1>
        <a:srgbClr val="1C1C1C"/>
      </a:dk1>
      <a:lt1>
        <a:srgbClr val="DDDDDD"/>
      </a:lt1>
      <a:dk2>
        <a:srgbClr val="1C1C1C"/>
      </a:dk2>
      <a:lt2>
        <a:srgbClr val="B2B2B2"/>
      </a:lt2>
      <a:accent1>
        <a:srgbClr val="CC0000"/>
      </a:accent1>
      <a:accent2>
        <a:srgbClr val="4D4D4D"/>
      </a:accent2>
      <a:accent3>
        <a:srgbClr val="EBEBEB"/>
      </a:accent3>
      <a:accent4>
        <a:srgbClr val="161616"/>
      </a:accent4>
      <a:accent5>
        <a:srgbClr val="E2AAAA"/>
      </a:accent5>
      <a:accent6>
        <a:srgbClr val="454545"/>
      </a:accent6>
      <a:hlink>
        <a:srgbClr val="969696"/>
      </a:hlink>
      <a:folHlink>
        <a:srgbClr val="4D4D4D"/>
      </a:folHlink>
    </a:clrScheme>
    <a:fontScheme name="Copyright(c)2007-2011 NordriDesign™ 小A">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defRPr kumimoji="0" lang="zh-CN" sz="1400" b="0"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ctr" latinLnBrk="0" hangingPunct="0">
          <a:lnSpc>
            <a:spcPct val="100000"/>
          </a:lnSpc>
          <a:spcBef>
            <a:spcPct val="0"/>
          </a:spcBef>
          <a:spcAft>
            <a:spcPct val="0"/>
          </a:spcAft>
          <a:buClr>
            <a:srgbClr val="FF0000"/>
          </a:buClr>
          <a:buSzPct val="70000"/>
          <a:buFont typeface="Arial" panose="020B0604020202020204" pitchFamily="34" charset="0"/>
          <a:buNone/>
          <a:defRPr kumimoji="0" lang="zh-CN" sz="1400" b="0"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defRPr>
        </a:defPPr>
      </a:lstStyle>
    </a:lnDef>
  </a:objectDefaults>
  <a:extraClrSchemeLst>
    <a:extraClrScheme>
      <a:clrScheme name="Copyright(c)2007-2011 NordriDesign™ 小A 1">
        <a:dk1>
          <a:srgbClr val="1C1C1C"/>
        </a:dk1>
        <a:lt1>
          <a:srgbClr val="A3E7FF"/>
        </a:lt1>
        <a:dk2>
          <a:srgbClr val="1C1C1C"/>
        </a:dk2>
        <a:lt2>
          <a:srgbClr val="B2B2B2"/>
        </a:lt2>
        <a:accent1>
          <a:srgbClr val="0066CC"/>
        </a:accent1>
        <a:accent2>
          <a:srgbClr val="0099FF"/>
        </a:accent2>
        <a:accent3>
          <a:srgbClr val="CEF1FF"/>
        </a:accent3>
        <a:accent4>
          <a:srgbClr val="161616"/>
        </a:accent4>
        <a:accent5>
          <a:srgbClr val="AAB8E2"/>
        </a:accent5>
        <a:accent6>
          <a:srgbClr val="008AE7"/>
        </a:accent6>
        <a:hlink>
          <a:srgbClr val="0066CC"/>
        </a:hlink>
        <a:folHlink>
          <a:srgbClr val="3366FF"/>
        </a:folHlink>
      </a:clrScheme>
      <a:clrMap bg1="lt1" tx1="dk1" bg2="lt2" tx2="dk2" accent1="accent1" accent2="accent2" accent3="accent3" accent4="accent4" accent5="accent5" accent6="accent6" hlink="hlink" folHlink="folHlink"/>
    </a:extraClrScheme>
    <a:extraClrScheme>
      <a:clrScheme name="Copyright(c)2007-2011 NordriDesign™ 小A 2">
        <a:dk1>
          <a:srgbClr val="1C1C1C"/>
        </a:dk1>
        <a:lt1>
          <a:srgbClr val="DDDDDD"/>
        </a:lt1>
        <a:dk2>
          <a:srgbClr val="1C1C1C"/>
        </a:dk2>
        <a:lt2>
          <a:srgbClr val="B2B2B2"/>
        </a:lt2>
        <a:accent1>
          <a:srgbClr val="CC0000"/>
        </a:accent1>
        <a:accent2>
          <a:srgbClr val="4D4D4D"/>
        </a:accent2>
        <a:accent3>
          <a:srgbClr val="EBEBEB"/>
        </a:accent3>
        <a:accent4>
          <a:srgbClr val="161616"/>
        </a:accent4>
        <a:accent5>
          <a:srgbClr val="E2AAAA"/>
        </a:accent5>
        <a:accent6>
          <a:srgbClr val="454545"/>
        </a:accent6>
        <a:hlink>
          <a:srgbClr val="969696"/>
        </a:hlink>
        <a:folHlink>
          <a:srgbClr val="4D4D4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335338"/>
      </a:dk1>
      <a:lt1>
        <a:srgbClr val="D7E4BE"/>
      </a:lt1>
      <a:dk2>
        <a:srgbClr val="000066"/>
      </a:dk2>
      <a:lt2>
        <a:srgbClr val="B2B2B2"/>
      </a:lt2>
      <a:accent1>
        <a:srgbClr val="2F86B1"/>
      </a:accent1>
      <a:accent2>
        <a:srgbClr val="D2761A"/>
      </a:accent2>
      <a:accent3>
        <a:srgbClr val="E8EFDB"/>
      </a:accent3>
      <a:accent4>
        <a:srgbClr val="2A462E"/>
      </a:accent4>
      <a:accent5>
        <a:srgbClr val="ADC3D5"/>
      </a:accent5>
      <a:accent6>
        <a:srgbClr val="BE6A16"/>
      </a:accent6>
      <a:hlink>
        <a:srgbClr val="368463"/>
      </a:hlink>
      <a:folHlink>
        <a:srgbClr val="481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3654</Words>
  <Application>Microsoft Office PowerPoint</Application>
  <PresentationFormat>自定义</PresentationFormat>
  <Paragraphs>144</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Copyright(c)2007-2011 NordriDesign™ 小A</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vector>
  </TitlesOfParts>
  <Company>第一PPT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绿叶</dc:title>
  <dc:creator>第一PPT</dc:creator>
  <cp:keywords>www.1ppt.com</cp:keywords>
  <dc:description>www.1ppt.com</dc:description>
  <cp:lastModifiedBy>Administrator</cp:lastModifiedBy>
  <cp:revision>222</cp:revision>
  <dcterms:created xsi:type="dcterms:W3CDTF">2019-03-31T12:54:00Z</dcterms:created>
  <dcterms:modified xsi:type="dcterms:W3CDTF">2019-08-11T12:20:17Z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