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77" r:id="rId5"/>
    <p:sldId id="260" r:id="rId6"/>
    <p:sldId id="273" r:id="rId7"/>
    <p:sldId id="274" r:id="rId8"/>
    <p:sldId id="275" r:id="rId9"/>
    <p:sldId id="276" r:id="rId10"/>
    <p:sldId id="272" r:id="rId11"/>
    <p:sldId id="264" r:id="rId12"/>
    <p:sldId id="299" r:id="rId13"/>
    <p:sldId id="293" r:id="rId14"/>
    <p:sldId id="301" r:id="rId15"/>
    <p:sldId id="292" r:id="rId16"/>
    <p:sldId id="294" r:id="rId17"/>
    <p:sldId id="295" r:id="rId18"/>
    <p:sldId id="302" r:id="rId19"/>
    <p:sldId id="296" r:id="rId20"/>
    <p:sldId id="261" r:id="rId21"/>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9" d="100"/>
          <a:sy n="69" d="100"/>
        </p:scale>
        <p:origin x="-138" y="-102"/>
      </p:cViewPr>
      <p:guideLst>
        <p:guide orient="horz" pos="4320"/>
        <p:guide pos="3815"/>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100000"/>
          </a:srgbClr>
        </a:solidFill>
        <a:effectLst/>
      </p:bgPr>
    </p:bg>
    <p:spTree>
      <p:nvGrpSpPr>
        <p:cNvPr id="1" name=""/>
        <p:cNvGrpSpPr/>
        <p:nvPr/>
      </p:nvGrpSpPr>
      <p:grpSpPr/>
      <p:sp>
        <p:nvSpPr>
          <p:cNvPr id="1026" name="矩形 3"/>
          <p:cNvSpPr/>
          <p:nvPr userDrawn="1"/>
        </p:nvSpPr>
        <p:spPr>
          <a:xfrm>
            <a:off x="0" y="6211888"/>
            <a:ext cx="12192000" cy="646112"/>
          </a:xfrm>
          <a:prstGeom prst="rect">
            <a:avLst/>
          </a:prstGeom>
          <a:solidFill>
            <a:srgbClr val="404040">
              <a:alpha val="100000"/>
            </a:srgbClr>
          </a:solidFill>
          <a:ln w="9525">
            <a:noFill/>
          </a:ln>
        </p:spPr>
        <p:txBody>
          <a:bodyPr vert="horz" wrap="square" anchor="ctr"/>
          <a:p>
            <a:pPr lvl="0" algn="ctr" eaLnBrk="1" hangingPunct="1"/>
            <a:endParaRPr lang="zh-CN" altLang="en-US" dirty="0">
              <a:solidFill>
                <a:srgbClr val="FFFFFF"/>
              </a:solidFill>
              <a:latin typeface="Calibri" panose="020F0502020204030204" pitchFamily="2" charset="0"/>
            </a:endParaRPr>
          </a:p>
        </p:txBody>
      </p:sp>
      <p:sp>
        <p:nvSpPr>
          <p:cNvPr id="1027" name="矩形 4"/>
          <p:cNvSpPr/>
          <p:nvPr userDrawn="1"/>
        </p:nvSpPr>
        <p:spPr>
          <a:xfrm>
            <a:off x="0" y="0"/>
            <a:ext cx="12192000" cy="336550"/>
          </a:xfrm>
          <a:prstGeom prst="rect">
            <a:avLst/>
          </a:prstGeom>
          <a:solidFill>
            <a:srgbClr val="262626">
              <a:alpha val="100000"/>
            </a:srgbClr>
          </a:solidFill>
          <a:ln w="9525">
            <a:noFill/>
          </a:ln>
        </p:spPr>
        <p:txBody>
          <a:bodyPr vert="horz" wrap="square" anchor="ctr"/>
          <a:p>
            <a:pPr lvl="0" algn="ctr" eaLnBrk="1" hangingPunct="1"/>
            <a:endParaRPr lang="zh-CN" altLang="en-US" dirty="0">
              <a:solidFill>
                <a:srgbClr val="FFFFFF"/>
              </a:solidFill>
              <a:latin typeface="Calibri" panose="020F05020202040302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90000"/>
        </a:lnSpc>
        <a:spcBef>
          <a:spcPct val="0"/>
        </a:spcBef>
        <a:spcAft>
          <a:spcPct val="0"/>
        </a:spcAft>
        <a:buNone/>
        <a:defRPr sz="4400" u="none" kern="1200" baseline="0">
          <a:solidFill>
            <a:schemeClr val="tx1"/>
          </a:solidFill>
          <a:latin typeface="+mj-lt"/>
          <a:ea typeface="+mj-ea"/>
          <a:cs typeface="+mj-cs"/>
        </a:defRPr>
      </a:lvl1pPr>
    </p:titleStyle>
    <p:bodyStyle>
      <a:lvl1pPr marL="228600" lvl="0" indent="-228600" algn="l" defTabSz="914400" eaLnBrk="1" fontAlgn="base" latinLnBrk="0" hangingPunct="1">
        <a:lnSpc>
          <a:spcPct val="90000"/>
        </a:lnSpc>
        <a:spcBef>
          <a:spcPts val="1000"/>
        </a:spcBef>
        <a:spcAft>
          <a:spcPct val="0"/>
        </a:spcAft>
        <a:buFont typeface="Arial" panose="020B0604020202020204" pitchFamily="34" charset="0"/>
        <a:buChar char="•"/>
        <a:defRPr sz="2800" u="none" kern="1200" baseline="0">
          <a:solidFill>
            <a:schemeClr val="tx1"/>
          </a:solidFill>
          <a:latin typeface="+mn-lt"/>
          <a:ea typeface="+mn-ea"/>
          <a:cs typeface="+mn-cs"/>
        </a:defRPr>
      </a:lvl1pPr>
      <a:lvl2pPr marL="685800" lvl="1" indent="-228600" algn="l" defTabSz="914400" eaLnBrk="1" fontAlgn="base" latinLnBrk="0" hangingPunct="1">
        <a:lnSpc>
          <a:spcPct val="90000"/>
        </a:lnSpc>
        <a:spcBef>
          <a:spcPts val="500"/>
        </a:spcBef>
        <a:spcAft>
          <a:spcPct val="0"/>
        </a:spcAft>
        <a:buFont typeface="Arial" panose="020B0604020202020204" pitchFamily="34" charset="0"/>
        <a:buChar char="•"/>
        <a:defRPr sz="2400" u="none" kern="1200" baseline="0">
          <a:solidFill>
            <a:schemeClr val="tx1"/>
          </a:solidFill>
          <a:latin typeface="+mn-lt"/>
          <a:ea typeface="+mn-ea"/>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u="none" kern="1200" baseline="0">
          <a:solidFill>
            <a:schemeClr val="tx1"/>
          </a:solidFill>
          <a:latin typeface="+mn-lt"/>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u="none" kern="1200" baseline="0">
          <a:solidFill>
            <a:schemeClr val="tx1"/>
          </a:solidFill>
          <a:latin typeface="+mn-lt"/>
          <a:ea typeface="+mn-ea"/>
          <a:cs typeface="+mn-cs"/>
        </a:defRPr>
      </a:lvl5pPr>
      <a:lvl6pPr marL="2514600" lvl="5" indent="-228600" algn="l" defTabSz="914400" eaLnBrk="1" fontAlgn="base" latinLnBrk="0" hangingPunct="1">
        <a:lnSpc>
          <a:spcPct val="90000"/>
        </a:lnSpc>
        <a:spcBef>
          <a:spcPts val="500"/>
        </a:spcBef>
        <a:spcAft>
          <a:spcPct val="0"/>
        </a:spcAft>
        <a:buFont typeface="Arial" panose="020B0604020202020204" pitchFamily="34" charset="0"/>
        <a:buChar char="•"/>
        <a:defRPr sz="1800" u="none" kern="1200" baseline="0">
          <a:solidFill>
            <a:schemeClr val="tx1"/>
          </a:solidFill>
          <a:latin typeface="+mn-lt"/>
          <a:ea typeface="+mn-ea"/>
          <a:cs typeface="+mn-cs"/>
        </a:defRPr>
      </a:lvl6pPr>
      <a:lvl7pPr marL="2971800" lvl="6" indent="-228600" algn="l" defTabSz="914400" eaLnBrk="1" fontAlgn="base" latinLnBrk="0" hangingPunct="1">
        <a:lnSpc>
          <a:spcPct val="90000"/>
        </a:lnSpc>
        <a:spcBef>
          <a:spcPts val="500"/>
        </a:spcBef>
        <a:spcAft>
          <a:spcPct val="0"/>
        </a:spcAft>
        <a:buFont typeface="Arial" panose="020B0604020202020204" pitchFamily="34" charset="0"/>
        <a:buChar char="•"/>
        <a:defRPr sz="1800" u="none" kern="1200" baseline="0">
          <a:solidFill>
            <a:schemeClr val="tx1"/>
          </a:solidFill>
          <a:latin typeface="+mn-lt"/>
          <a:ea typeface="+mn-ea"/>
          <a:cs typeface="+mn-cs"/>
        </a:defRPr>
      </a:lvl7pPr>
      <a:lvl8pPr marL="3429000" lvl="7" indent="-228600" algn="l" defTabSz="914400" eaLnBrk="1" fontAlgn="base" latinLnBrk="0" hangingPunct="1">
        <a:lnSpc>
          <a:spcPct val="90000"/>
        </a:lnSpc>
        <a:spcBef>
          <a:spcPts val="500"/>
        </a:spcBef>
        <a:spcAft>
          <a:spcPct val="0"/>
        </a:spcAft>
        <a:buFont typeface="Arial" panose="020B0604020202020204" pitchFamily="34" charset="0"/>
        <a:buChar char="•"/>
        <a:defRPr sz="1800" u="none" kern="1200" baseline="0">
          <a:solidFill>
            <a:schemeClr val="tx1"/>
          </a:solidFill>
          <a:latin typeface="+mn-lt"/>
          <a:ea typeface="+mn-ea"/>
          <a:cs typeface="+mn-cs"/>
        </a:defRPr>
      </a:lvl8pPr>
      <a:lvl9pPr marL="3886200" lvl="8" indent="-228600" algn="l" defTabSz="914400" eaLnBrk="1" fontAlgn="base" latinLnBrk="0" hangingPunct="1">
        <a:lnSpc>
          <a:spcPct val="90000"/>
        </a:lnSpc>
        <a:spcBef>
          <a:spcPts val="500"/>
        </a:spcBef>
        <a:spcAft>
          <a:spcPct val="0"/>
        </a:spcAft>
        <a:buFont typeface="Arial" panose="020B0604020202020204" pitchFamily="34" charset="0"/>
        <a:buChar char="•"/>
        <a:defRPr sz="180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u="none" kern="1200" baseline="0">
          <a:solidFill>
            <a:schemeClr val="tx1"/>
          </a:solidFill>
          <a:latin typeface="Calibri" panose="020F05020202040302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7.xml"/><Relationship Id="rId5" Type="http://schemas.openxmlformats.org/officeDocument/2006/relationships/image" Target="../media/image12.wmf"/><Relationship Id="rId4" Type="http://schemas.openxmlformats.org/officeDocument/2006/relationships/oleObject" Target="../embeddings/oleObject3.bin"/><Relationship Id="rId3" Type="http://schemas.openxmlformats.org/officeDocument/2006/relationships/image" Target="../media/image11.wmf"/><Relationship Id="rId2" Type="http://schemas.openxmlformats.org/officeDocument/2006/relationships/oleObject" Target="../embeddings/oleObject2.bin"/><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14.wmf"/><Relationship Id="rId1"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文本框 6"/>
          <p:cNvSpPr txBox="1"/>
          <p:nvPr/>
        </p:nvSpPr>
        <p:spPr>
          <a:xfrm>
            <a:off x="268605" y="6380480"/>
            <a:ext cx="2846705" cy="306705"/>
          </a:xfrm>
          <a:prstGeom prst="rect">
            <a:avLst/>
          </a:prstGeom>
          <a:noFill/>
          <a:ln w="9525">
            <a:noFill/>
          </a:ln>
        </p:spPr>
        <p:txBody>
          <a:bodyPr wrap="square">
            <a:spAutoFit/>
          </a:bodyPr>
          <a:p>
            <a:pPr eaLnBrk="1" hangingPunct="1"/>
            <a:r>
              <a:rPr lang="zh-CN" altLang="en-US" sz="1400" dirty="0">
                <a:solidFill>
                  <a:schemeClr val="bg1"/>
                </a:solidFill>
                <a:latin typeface="微软雅黑" panose="020B0503020204020204" pitchFamily="2" charset="-122"/>
                <a:ea typeface="微软雅黑" panose="020B0503020204020204" pitchFamily="2" charset="-122"/>
              </a:rPr>
              <a:t>湖北省黄石市阳新县富池中学</a:t>
            </a:r>
            <a:endParaRPr lang="zh-CN" altLang="en-US" sz="1400" dirty="0">
              <a:solidFill>
                <a:schemeClr val="bg1"/>
              </a:solidFill>
              <a:latin typeface="微软雅黑" panose="020B0503020204020204" pitchFamily="2" charset="-122"/>
              <a:ea typeface="微软雅黑" panose="020B0503020204020204" pitchFamily="2" charset="-122"/>
            </a:endParaRPr>
          </a:p>
        </p:txBody>
      </p:sp>
      <p:sp>
        <p:nvSpPr>
          <p:cNvPr id="3076" name="文本框 7"/>
          <p:cNvSpPr txBox="1"/>
          <p:nvPr/>
        </p:nvSpPr>
        <p:spPr>
          <a:xfrm>
            <a:off x="10552113" y="6365875"/>
            <a:ext cx="1493837" cy="334963"/>
          </a:xfrm>
          <a:prstGeom prst="rect">
            <a:avLst/>
          </a:prstGeom>
          <a:noFill/>
          <a:ln w="9525">
            <a:noFill/>
          </a:ln>
        </p:spPr>
        <p:txBody>
          <a:bodyPr wrap="square">
            <a:spAutoFit/>
          </a:bodyPr>
          <a:p>
            <a:pPr eaLnBrk="1" hangingPunct="1"/>
            <a:fld id="{BB962C8B-B14F-4D97-AF65-F5344CB8AC3E}" type="datetime1">
              <a:rPr lang="zh-CN" altLang="en-US" sz="1600" dirty="0">
                <a:solidFill>
                  <a:schemeClr val="bg1"/>
                </a:solidFill>
                <a:latin typeface="微软雅黑" panose="020B0503020204020204" pitchFamily="2" charset="-122"/>
                <a:ea typeface="微软雅黑" panose="020B0503020204020204" pitchFamily="2" charset="-122"/>
              </a:rPr>
            </a:fld>
            <a:endParaRPr lang="zh-CN" altLang="en-US" sz="1600" dirty="0">
              <a:solidFill>
                <a:schemeClr val="bg1"/>
              </a:solidFill>
              <a:latin typeface="微软雅黑" panose="020B0503020204020204" pitchFamily="2" charset="-122"/>
              <a:ea typeface="微软雅黑" panose="020B0503020204020204" pitchFamily="2" charset="-122"/>
            </a:endParaRPr>
          </a:p>
        </p:txBody>
      </p:sp>
      <p:sp>
        <p:nvSpPr>
          <p:cNvPr id="3078" name="文本框 12"/>
          <p:cNvSpPr txBox="1"/>
          <p:nvPr/>
        </p:nvSpPr>
        <p:spPr>
          <a:xfrm>
            <a:off x="2666365" y="4191635"/>
            <a:ext cx="8162290" cy="1198880"/>
          </a:xfrm>
          <a:prstGeom prst="rect">
            <a:avLst/>
          </a:prstGeom>
          <a:noFill/>
          <a:ln w="9525">
            <a:noFill/>
          </a:ln>
        </p:spPr>
        <p:txBody>
          <a:bodyPr wrap="square">
            <a:spAutoFit/>
          </a:bodyPr>
          <a:p>
            <a:pPr eaLnBrk="1" hangingPunct="1"/>
            <a:r>
              <a:rPr lang="zh-CN" altLang="en-US" sz="7200" dirty="0">
                <a:latin typeface="叶根友毛笔行书2.0版" panose="02010601030101010101" charset="-122"/>
                <a:ea typeface="叶根友毛笔行书2.0版" panose="02010601030101010101" charset="-122"/>
                <a:cs typeface="叶根友毛笔行书2.0版" panose="02010601030101010101" charset="-122"/>
              </a:rPr>
              <a:t>远离毒品 健康成长</a:t>
            </a:r>
            <a:endParaRPr lang="zh-CN" altLang="en-US" sz="7200" dirty="0">
              <a:latin typeface="叶根友毛笔行书2.0版" panose="02010601030101010101" charset="-122"/>
              <a:ea typeface="叶根友毛笔行书2.0版" panose="02010601030101010101" charset="-122"/>
              <a:cs typeface="叶根友毛笔行书2.0版" panose="02010601030101010101" charset="-122"/>
            </a:endParaRPr>
          </a:p>
        </p:txBody>
      </p:sp>
      <p:graphicFrame>
        <p:nvGraphicFramePr>
          <p:cNvPr id="2" name="对象 1"/>
          <p:cNvGraphicFramePr/>
          <p:nvPr/>
        </p:nvGraphicFramePr>
        <p:xfrm>
          <a:off x="1362710" y="537210"/>
          <a:ext cx="9465945" cy="3056890"/>
        </p:xfrm>
        <a:graphic>
          <a:graphicData uri="http://schemas.openxmlformats.org/presentationml/2006/ole">
            <mc:AlternateContent xmlns:mc="http://schemas.openxmlformats.org/markup-compatibility/2006">
              <mc:Choice xmlns:v="urn:schemas-microsoft-com:vml" Requires="v">
                <p:oleObj spid="_x0000_s3" name="" r:id="rId1" imgW="9458325" imgH="4857750" progId="Paint.Picture">
                  <p:embed/>
                </p:oleObj>
              </mc:Choice>
              <mc:Fallback>
                <p:oleObj name="" r:id="rId1" imgW="9458325" imgH="4857750" progId="Paint.Picture">
                  <p:embed/>
                  <p:pic>
                    <p:nvPicPr>
                      <p:cNvPr id="0" name="图片 2"/>
                      <p:cNvPicPr/>
                      <p:nvPr/>
                    </p:nvPicPr>
                    <p:blipFill>
                      <a:blip r:embed="rId2"/>
                      <a:stretch>
                        <a:fillRect/>
                      </a:stretch>
                    </p:blipFill>
                    <p:spPr>
                      <a:xfrm>
                        <a:off x="1362710" y="537210"/>
                        <a:ext cx="9465945" cy="3056890"/>
                      </a:xfrm>
                      <a:prstGeom prst="rect">
                        <a:avLst/>
                      </a:prstGeom>
                    </p:spPr>
                  </p:pic>
                </p:oleObj>
              </mc:Fallback>
            </mc:AlternateContent>
          </a:graphicData>
        </a:graphic>
      </p:graphicFrame>
      <p:pic>
        <p:nvPicPr>
          <p:cNvPr id="6"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882650" y="3981450"/>
            <a:ext cx="16192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078"/>
                                        </p:tgtEl>
                                        <p:attrNameLst>
                                          <p:attrName>style.visibility</p:attrName>
                                        </p:attrNameLst>
                                      </p:cBhvr>
                                      <p:to>
                                        <p:strVal val="visible"/>
                                      </p:to>
                                    </p:set>
                                    <p:anim calcmode="discrete" valueType="clr">
                                      <p:cBhvr override="childStyle">
                                        <p:cTn id="12" dur="80"/>
                                        <p:tgtEl>
                                          <p:spTgt spid="307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078"/>
                                        </p:tgtEl>
                                        <p:attrNameLst>
                                          <p:attrName>fillcolor</p:attrName>
                                        </p:attrNameLst>
                                      </p:cBhvr>
                                      <p:tavLst>
                                        <p:tav tm="0">
                                          <p:val>
                                            <p:clrVal>
                                              <a:schemeClr val="accent2"/>
                                            </p:clrVal>
                                          </p:val>
                                        </p:tav>
                                        <p:tav tm="50000">
                                          <p:val>
                                            <p:clrVal>
                                              <a:schemeClr val="hlink"/>
                                            </p:clrVal>
                                          </p:val>
                                        </p:tav>
                                      </p:tavLst>
                                    </p:anim>
                                    <p:set>
                                      <p:cBhvr>
                                        <p:cTn id="14" dur="80"/>
                                        <p:tgtEl>
                                          <p:spTgt spid="307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2F2">
            <a:alpha val="83000"/>
          </a:srgbClr>
        </a:solidFill>
        <a:effectLst/>
      </p:bgPr>
    </p:bg>
    <p:spTree>
      <p:nvGrpSpPr>
        <p:cNvPr id="1" name=""/>
        <p:cNvGrpSpPr/>
        <p:nvPr/>
      </p:nvGrpSpPr>
      <p:grpSpPr/>
      <p:sp>
        <p:nvSpPr>
          <p:cNvPr id="5124" name="文本框 7"/>
          <p:cNvSpPr txBox="1"/>
          <p:nvPr/>
        </p:nvSpPr>
        <p:spPr>
          <a:xfrm>
            <a:off x="10064750" y="6365875"/>
            <a:ext cx="1981200" cy="334963"/>
          </a:xfrm>
          <a:prstGeom prst="rect">
            <a:avLst/>
          </a:prstGeom>
          <a:noFill/>
          <a:ln w="9525">
            <a:noFill/>
          </a:ln>
        </p:spPr>
        <p:txBody>
          <a:bodyPr wrap="square">
            <a:spAutoFit/>
          </a:bodyPr>
          <a:p>
            <a:pPr algn="r" eaLnBrk="1" hangingPunct="1"/>
            <a:fld id="{BB962C8B-B14F-4D97-AF65-F5344CB8AC3E}" type="datetime1">
              <a:rPr lang="zh-CN" altLang="en-US" sz="1600" dirty="0">
                <a:solidFill>
                  <a:schemeClr val="bg1"/>
                </a:solidFill>
                <a:latin typeface="微软雅黑" panose="020B0503020204020204" pitchFamily="2" charset="-122"/>
                <a:ea typeface="微软雅黑" panose="020B0503020204020204" pitchFamily="2" charset="-122"/>
              </a:rPr>
            </a:fld>
            <a:endParaRPr lang="zh-CN" altLang="en-US" sz="1600" dirty="0">
              <a:solidFill>
                <a:schemeClr val="bg1"/>
              </a:solidFill>
              <a:latin typeface="微软雅黑" panose="020B0503020204020204" pitchFamily="2" charset="-122"/>
              <a:ea typeface="微软雅黑" panose="020B0503020204020204" pitchFamily="2" charset="-122"/>
            </a:endParaRPr>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43815" y="2413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5"/>
          <p:cNvSpPr/>
          <p:nvPr/>
        </p:nvSpPr>
        <p:spPr>
          <a:xfrm>
            <a:off x="1210152" y="48816"/>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sp>
        <p:nvSpPr>
          <p:cNvPr id="4" name="Freeform 6"/>
          <p:cNvSpPr/>
          <p:nvPr/>
        </p:nvSpPr>
        <p:spPr>
          <a:xfrm>
            <a:off x="1388745" y="226219"/>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
        <p:nvSpPr>
          <p:cNvPr id="6" name="圆角矩形 3"/>
          <p:cNvSpPr/>
          <p:nvPr/>
        </p:nvSpPr>
        <p:spPr>
          <a:xfrm>
            <a:off x="1663700" y="339725"/>
            <a:ext cx="2897505" cy="619760"/>
          </a:xfrm>
          <a:prstGeom prst="roundRect">
            <a:avLst>
              <a:gd name="adj" fmla="val 16667"/>
            </a:avLst>
          </a:prstGeom>
          <a:solidFill>
            <a:schemeClr val="tx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2" name="TextBox 10"/>
          <p:cNvSpPr txBox="1"/>
          <p:nvPr/>
        </p:nvSpPr>
        <p:spPr>
          <a:xfrm>
            <a:off x="1612900" y="407670"/>
            <a:ext cx="2627630" cy="491490"/>
          </a:xfrm>
          <a:prstGeom prst="rect">
            <a:avLst/>
          </a:prstGeom>
          <a:noFill/>
          <a:ln w="9525">
            <a:noFill/>
          </a:ln>
        </p:spPr>
        <p:txBody>
          <a:bodyPr wrap="square" anchor="t">
            <a:spAutoFit/>
          </a:bodyPr>
          <a:p>
            <a:pPr algn="ctr"/>
            <a:r>
              <a:rPr lang="zh-CN" altLang="en-US" sz="2600" b="1" dirty="0">
                <a:solidFill>
                  <a:srgbClr val="00B0F0"/>
                </a:solidFill>
                <a:latin typeface="微软雅黑" panose="020B0503020204020204" pitchFamily="2" charset="-122"/>
                <a:ea typeface="微软雅黑" panose="020B0503020204020204" pitchFamily="2" charset="-122"/>
              </a:rPr>
              <a:t>毒品的危害</a:t>
            </a:r>
            <a:endParaRPr lang="zh-CN" altLang="en-US" sz="2600" b="1" dirty="0">
              <a:solidFill>
                <a:srgbClr val="00B0F0"/>
              </a:solidFill>
              <a:latin typeface="微软雅黑" panose="020B0503020204020204" pitchFamily="2" charset="-122"/>
              <a:ea typeface="微软雅黑" panose="020B0503020204020204" pitchFamily="2" charset="-122"/>
            </a:endParaRPr>
          </a:p>
        </p:txBody>
      </p:sp>
      <p:sp>
        <p:nvSpPr>
          <p:cNvPr id="5" name="文本框 4"/>
          <p:cNvSpPr txBox="1"/>
          <p:nvPr/>
        </p:nvSpPr>
        <p:spPr>
          <a:xfrm>
            <a:off x="129540" y="873760"/>
            <a:ext cx="11915775" cy="5262245"/>
          </a:xfrm>
          <a:prstGeom prst="rect">
            <a:avLst/>
          </a:prstGeom>
          <a:noFill/>
        </p:spPr>
        <p:txBody>
          <a:bodyPr wrap="square" rtlCol="0" anchor="t">
            <a:spAutoFit/>
          </a:bodyPr>
          <a:p>
            <a:endParaRPr lang="zh-CN" altLang="en-US" sz="1200"/>
          </a:p>
          <a:p>
            <a:r>
              <a:rPr lang="zh-CN" altLang="en-US" sz="1200"/>
              <a:t>　</a:t>
            </a:r>
            <a:r>
              <a:rPr lang="zh-CN" altLang="en-US" sz="1600"/>
              <a:t>　</a:t>
            </a:r>
            <a:r>
              <a:rPr lang="zh-CN" altLang="en-US" sz="1800"/>
              <a:t>　一、吸毒对身心的危害</a:t>
            </a:r>
            <a:endParaRPr lang="zh-CN" altLang="en-US" sz="1800"/>
          </a:p>
          <a:p>
            <a:r>
              <a:rPr lang="zh-CN" altLang="en-US" sz="1800"/>
              <a:t>　　(1) 吸毒对身体的毒性作用: 毒性作用是指用药剂量过大或用药时间过长引起的对身体的一种有害作用，通常伴有机体的功能失调和组织病理变化。中毒主要特征有：嗜睡、感觉迟钝、运动失调、幻觉、妄想、定向障碍等。</a:t>
            </a:r>
            <a:endParaRPr lang="zh-CN" altLang="en-US" sz="1800"/>
          </a:p>
          <a:p>
            <a:r>
              <a:rPr lang="zh-CN" altLang="en-US" sz="1800"/>
              <a:t>　　(2) 戒断反应：是长期吸毒造成的一种严重和具有潜在致命危险的身心损害，通常在突然终止用药或减少用药剂量后发生。许多吸毒者在没有经济来源购毒、吸毒的情况下，或死于严重的身体戒断反应引起的各种并发症，或由于痛苦难忍而自杀身亡。戒断反应也是吸毒者戒断难的重要原因。</a:t>
            </a:r>
            <a:endParaRPr lang="zh-CN" altLang="en-US" sz="1800"/>
          </a:p>
          <a:p>
            <a:r>
              <a:rPr lang="zh-CN" altLang="en-US" sz="1800"/>
              <a:t>　　(3) 精神障碍与变态：吸毒所致最突出的精神障碍是幻觉和思维障碍。他们的行为特点围绕毒品转，甚至为吸毒而丧失人性。</a:t>
            </a:r>
            <a:endParaRPr lang="zh-CN" altLang="en-US" sz="1800"/>
          </a:p>
          <a:p>
            <a:r>
              <a:rPr lang="zh-CN" altLang="en-US" sz="1800"/>
              <a:t>　　(4)感染性疾病：静脉注射毒品给滥用者带来感染性合并症，最常见的有化脓性感染和乙形肝炎，及令人担忧 的艾滋病问题。此外，还损害神经系统、免疫系统，易感染各种疾病。</a:t>
            </a:r>
            <a:endParaRPr lang="zh-CN" altLang="en-US" sz="1800"/>
          </a:p>
          <a:p>
            <a:endParaRPr lang="zh-CN" altLang="en-US" sz="1800"/>
          </a:p>
          <a:p>
            <a:r>
              <a:rPr lang="zh-CN" altLang="en-US" sz="1800"/>
              <a:t>　　二、吸毒对社会的危害。</a:t>
            </a:r>
            <a:endParaRPr lang="zh-CN" altLang="en-US" sz="1800"/>
          </a:p>
          <a:p>
            <a:r>
              <a:rPr lang="zh-CN" altLang="en-US" sz="1800"/>
              <a:t>　　(1)对家庭的危害：家庭中一旦出现了吸毒者,家便不成其为家了。吸毒者在自我毁灭的同时，也破害自己的家庭，使家庭陷入经济破产、亲属离散、甚至家破人亡的困难境地。</a:t>
            </a:r>
            <a:endParaRPr lang="zh-CN" altLang="en-US" sz="1800"/>
          </a:p>
          <a:p>
            <a:r>
              <a:rPr lang="zh-CN" altLang="en-US" sz="1800"/>
              <a:t>　　(2) 对社会生产力的巨大破坏: 吸毒首先导致身体疾病，影响生产，其次是造成社会财富的巨大损失和浪费, 同时毒品活动还造成环境恶化, 缩小了人类的生存空间。</a:t>
            </a:r>
            <a:endParaRPr lang="zh-CN" altLang="en-US" sz="1800"/>
          </a:p>
          <a:p>
            <a:r>
              <a:rPr lang="zh-CN" altLang="en-US" sz="1800"/>
              <a:t>　　(3) 毒品活动扰乱社会治安: 毒品活动加剧诱发了各种违法犯罪活动，扰乱了社会治安, 给社会安定带来巨大威胁。</a:t>
            </a:r>
            <a:endParaRPr lang="zh-CN" altLang="en-US" sz="1800"/>
          </a:p>
          <a:p>
            <a:r>
              <a:rPr lang="zh-CN" altLang="en-US" sz="1800"/>
              <a:t>　　无论用什么方式吸毒，对人体的肌体都会造成极大的损害。</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5"/>
                                        </p:tgtEl>
                                        <p:attrNameLst>
                                          <p:attrName>style.visibility</p:attrName>
                                        </p:attrNameLst>
                                      </p:cBhvr>
                                      <p:to>
                                        <p:strVal val="visible"/>
                                      </p:to>
                                    </p:set>
                                    <p:anim calcmode="discrete" valueType="clr">
                                      <p:cBhvr override="childStyle">
                                        <p:cTn id="11"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
                                        </p:tgtEl>
                                        <p:attrNameLst>
                                          <p:attrName>fillcolor</p:attrName>
                                        </p:attrNameLst>
                                      </p:cBhvr>
                                      <p:tavLst>
                                        <p:tav tm="0">
                                          <p:val>
                                            <p:clrVal>
                                              <a:schemeClr val="accent2"/>
                                            </p:clrVal>
                                          </p:val>
                                        </p:tav>
                                        <p:tav tm="50000">
                                          <p:val>
                                            <p:clrVal>
                                              <a:schemeClr val="hlink"/>
                                            </p:clrVal>
                                          </p:val>
                                        </p:tav>
                                      </p:tavLst>
                                    </p:anim>
                                    <p:set>
                                      <p:cBhvr>
                                        <p:cTn id="13"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F2F2">
            <a:alpha val="83000"/>
          </a:srgbClr>
        </a:solidFill>
        <a:effectLst/>
      </p:bgPr>
    </p:bg>
    <p:spTree>
      <p:nvGrpSpPr>
        <p:cNvPr id="1" name=""/>
        <p:cNvGrpSpPr/>
        <p:nvPr/>
      </p:nvGrpSpPr>
      <p:grpSpPr/>
      <p:sp>
        <p:nvSpPr>
          <p:cNvPr id="5124" name="文本框 7"/>
          <p:cNvSpPr txBox="1"/>
          <p:nvPr/>
        </p:nvSpPr>
        <p:spPr>
          <a:xfrm>
            <a:off x="10064750" y="6365875"/>
            <a:ext cx="1981200" cy="334963"/>
          </a:xfrm>
          <a:prstGeom prst="rect">
            <a:avLst/>
          </a:prstGeom>
          <a:noFill/>
          <a:ln w="9525">
            <a:noFill/>
          </a:ln>
        </p:spPr>
        <p:txBody>
          <a:bodyPr wrap="square">
            <a:spAutoFit/>
          </a:bodyPr>
          <a:p>
            <a:pPr algn="r" eaLnBrk="1" hangingPunct="1"/>
            <a:fld id="{BB962C8B-B14F-4D97-AF65-F5344CB8AC3E}" type="datetime1">
              <a:rPr lang="zh-CN" altLang="en-US" sz="1600" dirty="0">
                <a:solidFill>
                  <a:schemeClr val="bg1"/>
                </a:solidFill>
                <a:latin typeface="微软雅黑" panose="020B0503020204020204" pitchFamily="2" charset="-122"/>
                <a:ea typeface="微软雅黑" panose="020B0503020204020204" pitchFamily="2" charset="-122"/>
              </a:rPr>
            </a:fld>
            <a:endParaRPr lang="zh-CN" altLang="en-US" sz="1600" dirty="0">
              <a:solidFill>
                <a:schemeClr val="bg1"/>
              </a:solidFill>
              <a:latin typeface="微软雅黑" panose="020B0503020204020204" pitchFamily="2" charset="-122"/>
              <a:ea typeface="微软雅黑" panose="020B0503020204020204" pitchFamily="2" charset="-122"/>
            </a:endParaRPr>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43815" y="2413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5"/>
          <p:cNvSpPr/>
          <p:nvPr/>
        </p:nvSpPr>
        <p:spPr>
          <a:xfrm>
            <a:off x="1210152" y="48816"/>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sp>
        <p:nvSpPr>
          <p:cNvPr id="4" name="Freeform 6"/>
          <p:cNvSpPr/>
          <p:nvPr/>
        </p:nvSpPr>
        <p:spPr>
          <a:xfrm>
            <a:off x="1388745" y="226219"/>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
        <p:nvSpPr>
          <p:cNvPr id="6" name="圆角矩形 3"/>
          <p:cNvSpPr/>
          <p:nvPr/>
        </p:nvSpPr>
        <p:spPr>
          <a:xfrm>
            <a:off x="1663700" y="339725"/>
            <a:ext cx="2897505" cy="619760"/>
          </a:xfrm>
          <a:prstGeom prst="roundRect">
            <a:avLst>
              <a:gd name="adj" fmla="val 16667"/>
            </a:avLst>
          </a:prstGeom>
          <a:solidFill>
            <a:schemeClr val="tx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2" name="TextBox 10"/>
          <p:cNvSpPr txBox="1"/>
          <p:nvPr/>
        </p:nvSpPr>
        <p:spPr>
          <a:xfrm>
            <a:off x="1612900" y="407670"/>
            <a:ext cx="2627630" cy="491490"/>
          </a:xfrm>
          <a:prstGeom prst="rect">
            <a:avLst/>
          </a:prstGeom>
          <a:noFill/>
          <a:ln w="9525">
            <a:noFill/>
          </a:ln>
        </p:spPr>
        <p:txBody>
          <a:bodyPr wrap="square" anchor="t">
            <a:spAutoFit/>
          </a:bodyPr>
          <a:p>
            <a:pPr algn="ctr"/>
            <a:r>
              <a:rPr lang="zh-CN" altLang="en-US" sz="2600" b="1" dirty="0">
                <a:solidFill>
                  <a:srgbClr val="00B0F0"/>
                </a:solidFill>
                <a:latin typeface="微软雅黑" panose="020B0503020204020204" pitchFamily="2" charset="-122"/>
                <a:ea typeface="微软雅黑" panose="020B0503020204020204" pitchFamily="2" charset="-122"/>
              </a:rPr>
              <a:t>毒品的危害</a:t>
            </a:r>
            <a:endParaRPr lang="zh-CN" altLang="en-US" sz="2600" b="1" dirty="0">
              <a:solidFill>
                <a:srgbClr val="00B0F0"/>
              </a:solidFill>
              <a:latin typeface="微软雅黑" panose="020B0503020204020204" pitchFamily="2" charset="-122"/>
              <a:ea typeface="微软雅黑" panose="020B0503020204020204" pitchFamily="2" charset="-122"/>
            </a:endParaRPr>
          </a:p>
        </p:txBody>
      </p:sp>
      <p:pic>
        <p:nvPicPr>
          <p:cNvPr id="69657" name="图片 69656" descr="20100619144156251"/>
          <p:cNvPicPr>
            <a:picLocks noChangeAspect="1"/>
          </p:cNvPicPr>
          <p:nvPr/>
        </p:nvPicPr>
        <p:blipFill>
          <a:blip r:embed="rId2"/>
          <a:stretch>
            <a:fillRect/>
          </a:stretch>
        </p:blipFill>
        <p:spPr>
          <a:xfrm>
            <a:off x="227330" y="1106170"/>
            <a:ext cx="5729605" cy="4953000"/>
          </a:xfrm>
          <a:prstGeom prst="rect">
            <a:avLst/>
          </a:prstGeom>
          <a:noFill/>
          <a:ln w="9525">
            <a:noFill/>
          </a:ln>
        </p:spPr>
      </p:pic>
      <p:pic>
        <p:nvPicPr>
          <p:cNvPr id="69658" name="图片 69657" descr="20110908110435_lkfywvlq"/>
          <p:cNvPicPr>
            <a:picLocks noChangeAspect="1"/>
          </p:cNvPicPr>
          <p:nvPr/>
        </p:nvPicPr>
        <p:blipFill>
          <a:blip r:embed="rId3"/>
          <a:stretch>
            <a:fillRect/>
          </a:stretch>
        </p:blipFill>
        <p:spPr>
          <a:xfrm>
            <a:off x="6428105" y="1106170"/>
            <a:ext cx="5337810" cy="4953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69657"/>
                                        </p:tgtEl>
                                        <p:attrNameLst>
                                          <p:attrName>style.visibility</p:attrName>
                                        </p:attrNameLst>
                                      </p:cBhvr>
                                      <p:to>
                                        <p:strVal val="visible"/>
                                      </p:to>
                                    </p:set>
                                    <p:animEffect transition="in" filter="fade">
                                      <p:cBhvr>
                                        <p:cTn id="10" dur="1000"/>
                                        <p:tgtEl>
                                          <p:spTgt spid="69657"/>
                                        </p:tgtEl>
                                      </p:cBhvr>
                                    </p:animEffect>
                                    <p:anim calcmode="lin" valueType="num">
                                      <p:cBhvr>
                                        <p:cTn id="11" dur="1000" fill="hold"/>
                                        <p:tgtEl>
                                          <p:spTgt spid="69657"/>
                                        </p:tgtEl>
                                        <p:attrNameLst>
                                          <p:attrName>ppt_x</p:attrName>
                                        </p:attrNameLst>
                                      </p:cBhvr>
                                      <p:tavLst>
                                        <p:tav tm="0">
                                          <p:val>
                                            <p:strVal val="#ppt_x"/>
                                          </p:val>
                                        </p:tav>
                                        <p:tav tm="100000">
                                          <p:val>
                                            <p:strVal val="#ppt_x"/>
                                          </p:val>
                                        </p:tav>
                                      </p:tavLst>
                                    </p:anim>
                                    <p:anim calcmode="lin" valueType="num">
                                      <p:cBhvr>
                                        <p:cTn id="12" dur="1000" fill="hold"/>
                                        <p:tgtEl>
                                          <p:spTgt spid="6965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69658"/>
                                        </p:tgtEl>
                                        <p:attrNameLst>
                                          <p:attrName>style.visibility</p:attrName>
                                        </p:attrNameLst>
                                      </p:cBhvr>
                                      <p:to>
                                        <p:strVal val="visible"/>
                                      </p:to>
                                    </p:set>
                                    <p:animEffect transition="in" filter="fade">
                                      <p:cBhvr>
                                        <p:cTn id="16" dur="1000"/>
                                        <p:tgtEl>
                                          <p:spTgt spid="69658"/>
                                        </p:tgtEl>
                                      </p:cBhvr>
                                    </p:animEffect>
                                    <p:anim calcmode="lin" valueType="num">
                                      <p:cBhvr>
                                        <p:cTn id="17" dur="1000" fill="hold"/>
                                        <p:tgtEl>
                                          <p:spTgt spid="69658"/>
                                        </p:tgtEl>
                                        <p:attrNameLst>
                                          <p:attrName>ppt_x</p:attrName>
                                        </p:attrNameLst>
                                      </p:cBhvr>
                                      <p:tavLst>
                                        <p:tav tm="0">
                                          <p:val>
                                            <p:strVal val="#ppt_x"/>
                                          </p:val>
                                        </p:tav>
                                        <p:tav tm="100000">
                                          <p:val>
                                            <p:strVal val="#ppt_x"/>
                                          </p:val>
                                        </p:tav>
                                      </p:tavLst>
                                    </p:anim>
                                    <p:anim calcmode="lin" valueType="num">
                                      <p:cBhvr>
                                        <p:cTn id="18" dur="1000" fill="hold"/>
                                        <p:tgtEl>
                                          <p:spTgt spid="696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2790" y="1137920"/>
            <a:ext cx="10309225" cy="3538220"/>
          </a:xfrm>
          <a:prstGeom prst="rect">
            <a:avLst/>
          </a:prstGeom>
          <a:noFill/>
          <a:ln w="9525">
            <a:noFill/>
          </a:ln>
        </p:spPr>
        <p:txBody>
          <a:bodyPr wrap="square">
            <a:spAutoFit/>
          </a:bodyPr>
          <a:p>
            <a:r>
              <a:rPr lang="en-US" altLang="zh-CN" sz="2800" b="0">
                <a:solidFill>
                  <a:srgbClr val="333333"/>
                </a:solidFill>
                <a:ea typeface="宋体" panose="02010600030101010101" pitchFamily="2" charset="-122"/>
              </a:rPr>
              <a:t>       </a:t>
            </a:r>
            <a:r>
              <a:rPr lang="zh-CN" sz="2800" b="0">
                <a:solidFill>
                  <a:srgbClr val="333333"/>
                </a:solidFill>
                <a:ea typeface="宋体" panose="02010600030101010101" pitchFamily="2" charset="-122"/>
              </a:rPr>
              <a:t>《刑法》第三百四十七条</a:t>
            </a:r>
            <a:r>
              <a:rPr lang="en-US" sz="2800" b="0">
                <a:solidFill>
                  <a:srgbClr val="333333"/>
                </a:solidFill>
                <a:latin typeface="微软雅黑" panose="020B0503020204020204" pitchFamily="2" charset="-122"/>
                <a:ea typeface="宋体" panose="02010600030101010101" pitchFamily="2" charset="-122"/>
              </a:rPr>
              <a:t> </a:t>
            </a:r>
            <a:r>
              <a:rPr lang="zh-CN" sz="2800" b="0">
                <a:solidFill>
                  <a:srgbClr val="333333"/>
                </a:solidFill>
                <a:ea typeface="宋体" panose="02010600030101010101" pitchFamily="2" charset="-122"/>
              </a:rPr>
              <a:t>走私、贩卖、运输、制造毒品，无论数量多少，都应当追究刑事责任，予以刑事处罚。</a:t>
            </a:r>
            <a:endParaRPr lang="zh-CN" sz="2800" b="0">
              <a:solidFill>
                <a:srgbClr val="333333"/>
              </a:solidFill>
              <a:ea typeface="宋体" panose="02010600030101010101" pitchFamily="2" charset="-122"/>
            </a:endParaRPr>
          </a:p>
          <a:p>
            <a:r>
              <a:rPr lang="zh-CN" sz="2800" b="0">
                <a:solidFill>
                  <a:srgbClr val="333333"/>
                </a:solidFill>
                <a:ea typeface="宋体" panose="02010600030101010101" pitchFamily="2" charset="-122"/>
              </a:rPr>
              <a:t>         第三百四十八条</a:t>
            </a:r>
            <a:r>
              <a:rPr lang="en-US" sz="2800" b="0">
                <a:solidFill>
                  <a:srgbClr val="333333"/>
                </a:solidFill>
                <a:latin typeface="微软雅黑" panose="020B0503020204020204" pitchFamily="2" charset="-122"/>
                <a:ea typeface="宋体" panose="02010600030101010101" pitchFamily="2" charset="-122"/>
              </a:rPr>
              <a:t> </a:t>
            </a:r>
            <a:r>
              <a:rPr lang="zh-CN" sz="2800" b="0">
                <a:solidFill>
                  <a:srgbClr val="333333"/>
                </a:solidFill>
                <a:ea typeface="宋体" panose="02010600030101010101" pitchFamily="2" charset="-122"/>
              </a:rPr>
              <a:t>非法持有鸦片一千克以上、海洛因或者甲基苯丙胺五十克以上或者其他毒品数量大的，处七年以上有期徒刑或者无期徒刑，并处罚金；非法持有鸦片二百克以上不满一千克、海洛因或者甲基苯丙胺十克以上不满五十克或者其他毒品数量较大的，处三年以下有期徒刑、拘役或者管制，并处罚金；情节严重的，处三年以上七年以下有期徒刑，并处罚金。</a:t>
            </a:r>
            <a:endParaRPr lang="zh-CN" altLang="en-US" sz="2800"/>
          </a:p>
        </p:txBody>
      </p:sp>
      <p:sp>
        <p:nvSpPr>
          <p:cNvPr id="6" name="圆角矩形 3"/>
          <p:cNvSpPr/>
          <p:nvPr/>
        </p:nvSpPr>
        <p:spPr>
          <a:xfrm>
            <a:off x="1725295" y="370840"/>
            <a:ext cx="2897505" cy="643890"/>
          </a:xfrm>
          <a:prstGeom prst="roundRect">
            <a:avLst>
              <a:gd name="adj" fmla="val 16667"/>
            </a:avLst>
          </a:prstGeom>
          <a:solidFill>
            <a:schemeClr val="tx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3" name="文本框 2"/>
          <p:cNvSpPr txBox="1"/>
          <p:nvPr/>
        </p:nvSpPr>
        <p:spPr>
          <a:xfrm>
            <a:off x="1724660" y="452120"/>
            <a:ext cx="3066415" cy="491490"/>
          </a:xfrm>
          <a:prstGeom prst="rect">
            <a:avLst/>
          </a:prstGeom>
          <a:noFill/>
        </p:spPr>
        <p:txBody>
          <a:bodyPr wrap="square" rtlCol="0">
            <a:spAutoFit/>
          </a:bodyPr>
          <a:p>
            <a:r>
              <a:rPr lang="zh-CN" sz="2600">
                <a:solidFill>
                  <a:srgbClr val="FF0000"/>
                </a:solidFill>
                <a:sym typeface="+mn-ea"/>
              </a:rPr>
              <a:t>涉毒犯罪数字标准</a:t>
            </a:r>
            <a:endParaRPr lang="zh-CN" altLang="en-US" sz="2600">
              <a:solidFill>
                <a:srgbClr val="FF0000"/>
              </a:solidFill>
              <a:sym typeface="+mn-ea"/>
            </a:endParaRPr>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24765" y="2413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5"/>
          <p:cNvSpPr/>
          <p:nvPr/>
        </p:nvSpPr>
        <p:spPr>
          <a:xfrm>
            <a:off x="1210152" y="48816"/>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sp>
        <p:nvSpPr>
          <p:cNvPr id="11268" name="Freeform 6"/>
          <p:cNvSpPr/>
          <p:nvPr/>
        </p:nvSpPr>
        <p:spPr>
          <a:xfrm>
            <a:off x="1388745" y="226219"/>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100"/>
                                        </p:tgtEl>
                                        <p:attrNameLst>
                                          <p:attrName>style.visibility</p:attrName>
                                        </p:attrNameLst>
                                      </p:cBhvr>
                                      <p:to>
                                        <p:strVal val="visible"/>
                                      </p:to>
                                    </p:set>
                                    <p:anim calcmode="discrete" valueType="clr">
                                      <p:cBhvr override="childStyle">
                                        <p:cTn id="11" dur="80"/>
                                        <p:tgtEl>
                                          <p:spTgt spid="100"/>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0"/>
                                        </p:tgtEl>
                                        <p:attrNameLst>
                                          <p:attrName>fillcolor</p:attrName>
                                        </p:attrNameLst>
                                      </p:cBhvr>
                                      <p:tavLst>
                                        <p:tav tm="0">
                                          <p:val>
                                            <p:clrVal>
                                              <a:schemeClr val="accent2"/>
                                            </p:clrVal>
                                          </p:val>
                                        </p:tav>
                                        <p:tav tm="50000">
                                          <p:val>
                                            <p:clrVal>
                                              <a:schemeClr val="hlink"/>
                                            </p:clrVal>
                                          </p:val>
                                        </p:tav>
                                      </p:tavLst>
                                    </p:anim>
                                    <p:set>
                                      <p:cBhvr>
                                        <p:cTn id="13" dur="80"/>
                                        <p:tgtEl>
                                          <p:spTgt spid="1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F2F2">
            <a:alpha val="83000"/>
          </a:srgbClr>
        </a:solidFill>
        <a:effectLst/>
      </p:bgPr>
    </p:bg>
    <p:spTree>
      <p:nvGrpSpPr>
        <p:cNvPr id="1" name=""/>
        <p:cNvGrpSpPr/>
        <p:nvPr/>
      </p:nvGrpSpPr>
      <p:grpSpPr/>
      <p:sp>
        <p:nvSpPr>
          <p:cNvPr id="5124" name="文本框 7"/>
          <p:cNvSpPr txBox="1"/>
          <p:nvPr/>
        </p:nvSpPr>
        <p:spPr>
          <a:xfrm>
            <a:off x="10064750" y="6365875"/>
            <a:ext cx="1981200" cy="334963"/>
          </a:xfrm>
          <a:prstGeom prst="rect">
            <a:avLst/>
          </a:prstGeom>
          <a:noFill/>
          <a:ln w="9525">
            <a:noFill/>
          </a:ln>
        </p:spPr>
        <p:txBody>
          <a:bodyPr wrap="square">
            <a:spAutoFit/>
          </a:bodyPr>
          <a:p>
            <a:pPr algn="r" eaLnBrk="1" hangingPunct="1"/>
            <a:fld id="{BB962C8B-B14F-4D97-AF65-F5344CB8AC3E}" type="datetime1">
              <a:rPr lang="zh-CN" altLang="en-US" sz="1600" dirty="0">
                <a:solidFill>
                  <a:schemeClr val="bg1"/>
                </a:solidFill>
                <a:latin typeface="微软雅黑" panose="020B0503020204020204" pitchFamily="2" charset="-122"/>
                <a:ea typeface="微软雅黑" panose="020B0503020204020204" pitchFamily="2" charset="-122"/>
              </a:rPr>
            </a:fld>
            <a:endParaRPr lang="zh-CN" altLang="en-US" sz="1600" dirty="0">
              <a:solidFill>
                <a:schemeClr val="bg1"/>
              </a:solidFill>
              <a:latin typeface="微软雅黑" panose="020B0503020204020204" pitchFamily="2" charset="-122"/>
              <a:ea typeface="微软雅黑" panose="020B0503020204020204" pitchFamily="2" charset="-122"/>
            </a:endParaRPr>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43815" y="2413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p:nvPr/>
        </p:nvGraphicFramePr>
        <p:xfrm>
          <a:off x="860425" y="1177290"/>
          <a:ext cx="4880610" cy="4738370"/>
        </p:xfrm>
        <a:graphic>
          <a:graphicData uri="http://schemas.openxmlformats.org/presentationml/2006/ole">
            <mc:AlternateContent xmlns:mc="http://schemas.openxmlformats.org/markup-compatibility/2006">
              <mc:Choice xmlns:v="urn:schemas-microsoft-com:vml" Requires="v">
                <p:oleObj spid="_x0000_s7" name="" r:id="rId2" imgW="4667250" imgH="3467100" progId="Paint.Picture">
                  <p:embed/>
                </p:oleObj>
              </mc:Choice>
              <mc:Fallback>
                <p:oleObj name="" r:id="rId2" imgW="4667250" imgH="3467100" progId="Paint.Picture">
                  <p:embed/>
                  <p:pic>
                    <p:nvPicPr>
                      <p:cNvPr id="0" name="图片 6"/>
                      <p:cNvPicPr/>
                      <p:nvPr/>
                    </p:nvPicPr>
                    <p:blipFill>
                      <a:blip r:embed="rId3"/>
                      <a:stretch>
                        <a:fillRect/>
                      </a:stretch>
                    </p:blipFill>
                    <p:spPr>
                      <a:xfrm>
                        <a:off x="860425" y="1177290"/>
                        <a:ext cx="4880610" cy="4738370"/>
                      </a:xfrm>
                      <a:prstGeom prst="rect">
                        <a:avLst/>
                      </a:prstGeom>
                    </p:spPr>
                  </p:pic>
                </p:oleObj>
              </mc:Fallback>
            </mc:AlternateContent>
          </a:graphicData>
        </a:graphic>
      </p:graphicFrame>
      <p:graphicFrame>
        <p:nvGraphicFramePr>
          <p:cNvPr id="8" name="对象 7"/>
          <p:cNvGraphicFramePr/>
          <p:nvPr/>
        </p:nvGraphicFramePr>
        <p:xfrm>
          <a:off x="6563995" y="1177290"/>
          <a:ext cx="4572635" cy="4738370"/>
        </p:xfrm>
        <a:graphic>
          <a:graphicData uri="http://schemas.openxmlformats.org/presentationml/2006/ole">
            <mc:AlternateContent xmlns:mc="http://schemas.openxmlformats.org/markup-compatibility/2006">
              <mc:Choice xmlns:v="urn:schemas-microsoft-com:vml" Requires="v">
                <p:oleObj spid="_x0000_s9" name="" r:id="rId4" imgW="3324225" imgH="2466975" progId="Paint.Picture">
                  <p:embed/>
                </p:oleObj>
              </mc:Choice>
              <mc:Fallback>
                <p:oleObj name="" r:id="rId4" imgW="3324225" imgH="2466975" progId="Paint.Picture">
                  <p:embed/>
                  <p:pic>
                    <p:nvPicPr>
                      <p:cNvPr id="0" name="图片 8"/>
                      <p:cNvPicPr/>
                      <p:nvPr/>
                    </p:nvPicPr>
                    <p:blipFill>
                      <a:blip r:embed="rId5"/>
                      <a:stretch>
                        <a:fillRect/>
                      </a:stretch>
                    </p:blipFill>
                    <p:spPr>
                      <a:xfrm>
                        <a:off x="6563995" y="1177290"/>
                        <a:ext cx="4572635" cy="473837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724660" y="452120"/>
            <a:ext cx="1580515" cy="491490"/>
          </a:xfrm>
          <a:prstGeom prst="rect">
            <a:avLst/>
          </a:prstGeom>
          <a:noFill/>
        </p:spPr>
        <p:txBody>
          <a:bodyPr wrap="square" rtlCol="0">
            <a:spAutoFit/>
            <a:scene3d>
              <a:camera prst="orthographicFront"/>
              <a:lightRig rig="threePt" dir="t"/>
            </a:scene3d>
          </a:bodyPr>
          <a:p>
            <a:r>
              <a:rPr lang="zh-CN" altLang="en-US" sz="2600">
                <a:ln w="22225">
                  <a:solidFill>
                    <a:schemeClr val="accent2"/>
                  </a:solidFill>
                  <a:prstDash val="solid"/>
                </a:ln>
                <a:solidFill>
                  <a:schemeClr val="accent2">
                    <a:lumMod val="40000"/>
                    <a:lumOff val="60000"/>
                  </a:schemeClr>
                </a:solidFill>
                <a:effectLst/>
                <a:sym typeface="+mn-ea"/>
              </a:rPr>
              <a:t>案例分析</a:t>
            </a:r>
            <a:endParaRPr lang="zh-CN" altLang="en-US" sz="2600">
              <a:ln w="22225">
                <a:solidFill>
                  <a:schemeClr val="accent2"/>
                </a:solidFill>
                <a:prstDash val="solid"/>
              </a:ln>
              <a:solidFill>
                <a:schemeClr val="accent2">
                  <a:lumMod val="40000"/>
                  <a:lumOff val="60000"/>
                </a:schemeClr>
              </a:solidFill>
              <a:effectLst/>
              <a:sym typeface="+mn-ea"/>
            </a:endParaRPr>
          </a:p>
        </p:txBody>
      </p:sp>
      <p:sp>
        <p:nvSpPr>
          <p:cNvPr id="4" name="Freeform 5"/>
          <p:cNvSpPr/>
          <p:nvPr/>
        </p:nvSpPr>
        <p:spPr>
          <a:xfrm>
            <a:off x="1174592" y="278686"/>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24765" y="2413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reeform 6"/>
          <p:cNvSpPr/>
          <p:nvPr/>
        </p:nvSpPr>
        <p:spPr>
          <a:xfrm>
            <a:off x="1318895" y="424339"/>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
        <p:nvSpPr>
          <p:cNvPr id="100" name="文本框 99"/>
          <p:cNvSpPr txBox="1"/>
          <p:nvPr/>
        </p:nvSpPr>
        <p:spPr>
          <a:xfrm>
            <a:off x="872490" y="836295"/>
            <a:ext cx="9872980" cy="5169535"/>
          </a:xfrm>
          <a:prstGeom prst="rect">
            <a:avLst/>
          </a:prstGeom>
          <a:noFill/>
          <a:ln w="9525">
            <a:noFill/>
          </a:ln>
        </p:spPr>
        <p:txBody>
          <a:bodyPr wrap="square">
            <a:spAutoFit/>
          </a:bodyPr>
          <a:p>
            <a:r>
              <a:rPr lang="en-US" altLang="zh-CN" sz="2000" b="0">
                <a:ea typeface="宋体" panose="02010600030101010101" pitchFamily="2" charset="-122"/>
              </a:rPr>
              <a:t>         </a:t>
            </a:r>
            <a:r>
              <a:rPr lang="zh-CN" sz="2200" b="0">
                <a:ea typeface="宋体" panose="02010600030101010101" pitchFamily="2" charset="-122"/>
              </a:rPr>
              <a:t>今年16岁的少年小伟，花一样年纪的他本应在父母的呵护下快乐生活，在社会、学校的关爱下健康成长。然而，染上毒瘾并贩毒的小伟却只能在看守所内，透过铁窗看看头顶的那一小块蓝天。 小伟6岁时，父母因感情不和离婚了，他被判给了母亲。离婚后没多久，小伟的父亲离开平潭去广东打工，从此杳无音讯，小伟的母亲则在他人介绍下远嫁台湾，无家可归的小伟只好被寄养在姨妈家。 姨妈家有3个孩子，只能给小伟提供物质上的帮助，无法在学习方面照顾他，在学校里，小伟因为没有爸妈经常被同学们嘲笑， 自卑的他开始厌倦学习。 还没读完初一，小伟就辍学了。因为精神空虚，小伟渐渐与姨妈家的邻居念某熟悉起来。念某有钱，出手也大方，时不时可以带他出去潇洒，小伟甚至有些崇拜这位“大 哥”。去年4月的一天，在念某的引诱下，小伟开始吸食冰毒，并很快染上了毒瘾。因为没有经济来源，小伟心甘情愿成了念某的“小弟”，多次接受念某的指令，携带“K 粉”、摇头丸等毒品送货，赚取一些零花钱。今年5月5 日凌晨，小伟接到念某的电话， 让他到平潭县澳前镇一家夜总会“送货”，当场被警方抓获。被抓后，小伟主动交代自己曾帮念某送过4 次货。少年贩卖毒品，令人扼腕叹息，值得反思。</a:t>
            </a:r>
            <a:endParaRPr lang="zh-CN" altLang="en-US"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100"/>
                                        </p:tgtEl>
                                        <p:attrNameLst>
                                          <p:attrName>style.visibility</p:attrName>
                                        </p:attrNameLst>
                                      </p:cBhvr>
                                      <p:to>
                                        <p:strVal val="visible"/>
                                      </p:to>
                                    </p:set>
                                    <p:anim calcmode="discrete" valueType="clr">
                                      <p:cBhvr override="childStyle">
                                        <p:cTn id="11" dur="80"/>
                                        <p:tgtEl>
                                          <p:spTgt spid="100"/>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0"/>
                                        </p:tgtEl>
                                        <p:attrNameLst>
                                          <p:attrName>fillcolor</p:attrName>
                                        </p:attrNameLst>
                                      </p:cBhvr>
                                      <p:tavLst>
                                        <p:tav tm="0">
                                          <p:val>
                                            <p:clrVal>
                                              <a:schemeClr val="accent2"/>
                                            </p:clrVal>
                                          </p:val>
                                        </p:tav>
                                        <p:tav tm="50000">
                                          <p:val>
                                            <p:clrVal>
                                              <a:schemeClr val="hlink"/>
                                            </p:clrVal>
                                          </p:val>
                                        </p:tav>
                                      </p:tavLst>
                                    </p:anim>
                                    <p:set>
                                      <p:cBhvr>
                                        <p:cTn id="13" dur="80"/>
                                        <p:tgtEl>
                                          <p:spTgt spid="1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724660" y="452120"/>
            <a:ext cx="1580515" cy="491490"/>
          </a:xfrm>
          <a:prstGeom prst="rect">
            <a:avLst/>
          </a:prstGeom>
          <a:noFill/>
        </p:spPr>
        <p:txBody>
          <a:bodyPr wrap="square" rtlCol="0">
            <a:spAutoFit/>
            <a:scene3d>
              <a:camera prst="orthographicFront"/>
              <a:lightRig rig="threePt" dir="t"/>
            </a:scene3d>
          </a:bodyPr>
          <a:p>
            <a:r>
              <a:rPr lang="zh-CN" altLang="en-US" sz="2600">
                <a:ln w="22225">
                  <a:solidFill>
                    <a:schemeClr val="accent2"/>
                  </a:solidFill>
                  <a:prstDash val="solid"/>
                </a:ln>
                <a:solidFill>
                  <a:schemeClr val="accent2">
                    <a:lumMod val="40000"/>
                    <a:lumOff val="60000"/>
                  </a:schemeClr>
                </a:solidFill>
                <a:effectLst/>
                <a:sym typeface="+mn-ea"/>
              </a:rPr>
              <a:t>案例分析</a:t>
            </a:r>
            <a:endParaRPr lang="zh-CN" altLang="en-US" sz="2600">
              <a:ln w="22225">
                <a:solidFill>
                  <a:schemeClr val="accent2"/>
                </a:solidFill>
                <a:prstDash val="solid"/>
              </a:ln>
              <a:solidFill>
                <a:schemeClr val="accent2">
                  <a:lumMod val="40000"/>
                  <a:lumOff val="60000"/>
                </a:schemeClr>
              </a:solidFill>
              <a:effectLst/>
              <a:sym typeface="+mn-ea"/>
            </a:endParaRPr>
          </a:p>
        </p:txBody>
      </p:sp>
      <p:sp>
        <p:nvSpPr>
          <p:cNvPr id="4" name="Freeform 5"/>
          <p:cNvSpPr/>
          <p:nvPr/>
        </p:nvSpPr>
        <p:spPr>
          <a:xfrm>
            <a:off x="1174592" y="278686"/>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24765" y="2413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reeform 6"/>
          <p:cNvSpPr/>
          <p:nvPr/>
        </p:nvSpPr>
        <p:spPr>
          <a:xfrm>
            <a:off x="1318895" y="424339"/>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
        <p:nvSpPr>
          <p:cNvPr id="5" name="文本框 4"/>
          <p:cNvSpPr txBox="1"/>
          <p:nvPr/>
        </p:nvSpPr>
        <p:spPr>
          <a:xfrm>
            <a:off x="441960" y="850265"/>
            <a:ext cx="11308080" cy="5262245"/>
          </a:xfrm>
          <a:prstGeom prst="rect">
            <a:avLst/>
          </a:prstGeom>
          <a:noFill/>
          <a:ln w="9525">
            <a:noFill/>
          </a:ln>
        </p:spPr>
        <p:txBody>
          <a:bodyPr wrap="square">
            <a:spAutoFit/>
          </a:bodyPr>
          <a:p>
            <a:r>
              <a:rPr lang="en-US" altLang="zh-CN" sz="2400" b="0">
                <a:ea typeface="宋体" panose="02010600030101010101" pitchFamily="2" charset="-122"/>
              </a:rPr>
              <a:t>        </a:t>
            </a:r>
            <a:r>
              <a:rPr lang="zh-CN" sz="2400" b="0">
                <a:ea typeface="宋体" panose="02010600030101010101" pitchFamily="2" charset="-122"/>
              </a:rPr>
              <a:t>为追求新潮和酷感，3个90 后女孩竟想出了用吸食毒品作为庆祝生日的方式，还邀请了3个男孩一起到宾馆来“分享”毒品。 去年10 月24 日是小丽的生日。 为了能让这个生日过得刺激、够酷，小丽和姐妹们竟有了一起吸毒庆祝的想法。当天下午，小丽和两个姐妹邀约另3个90后男孩，一起来到宾馆房间为小丽庆贺生日。期间， 6个人一 起吸食了冰毒。第二天凌晨，小丽被公安机关捉获，小馨和小红也很快落网。 据小丽交代，吸食冰毒是她们早就计划好的庆贺生日的方式。几人以前也偶尔吸食毒品，这次过生日，“分享”毒品更是不可或缺的一种“交流方式”，也是一种“酷”的表现。小红表示，在90后的朋友圈里，大多数人的父母都忙于工作，甚至常年在外打工， 很少有时间管她们。 平时她们在家无所事事， 感觉特别无聊。大家混在一起，经常想些新奇的办法，追求新潮和“酷”感，寻求“给力”的生活方式。 吸毒是她们这类年轻人认为很“拽”的一种行为，感觉和吸烟区别不大。“那么多人吸 烟也没有啥啊，吸毒更有‘个性’，小红语出惊人。</a:t>
            </a:r>
            <a:r>
              <a:rPr lang="en-US" sz="2400" b="0">
                <a:latin typeface="微软雅黑" panose="020B0503020204020204" pitchFamily="2" charset="-122"/>
                <a:ea typeface="宋体" panose="02010600030101010101" pitchFamily="2" charset="-122"/>
              </a:rPr>
              <a:t> </a:t>
            </a:r>
            <a:r>
              <a:rPr lang="zh-CN" sz="2400" b="0">
                <a:ea typeface="宋体" panose="02010600030101010101" pitchFamily="2" charset="-122"/>
              </a:rPr>
              <a:t>因吸食毒品，去年11月4日，小丽、小馨、小红被长寿区公安局强制隔离戒毒两年。同年10 月17日，长寿区检察院以容留他人吸食毒品罪，对</a:t>
            </a:r>
            <a:r>
              <a:rPr lang="en-US" sz="2400" b="0">
                <a:latin typeface="微软雅黑" panose="020B0503020204020204" pitchFamily="2" charset="-122"/>
                <a:ea typeface="宋体" panose="02010600030101010101" pitchFamily="2" charset="-122"/>
              </a:rPr>
              <a:t>3</a:t>
            </a:r>
            <a:r>
              <a:rPr lang="zh-CN" sz="2400" b="0">
                <a:ea typeface="宋体" panose="02010600030101010101" pitchFamily="2" charset="-122"/>
              </a:rPr>
              <a:t>人提起公诉。</a:t>
            </a:r>
            <a:r>
              <a:rPr lang="en-US" sz="2400" b="0">
                <a:latin typeface="微软雅黑" panose="020B0503020204020204" pitchFamily="2" charset="-122"/>
                <a:ea typeface="宋体" panose="02010600030101010101" pitchFamily="2" charset="-122"/>
              </a:rPr>
              <a:t> </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5"/>
                                        </p:tgtEl>
                                        <p:attrNameLst>
                                          <p:attrName>style.visibility</p:attrName>
                                        </p:attrNameLst>
                                      </p:cBhvr>
                                      <p:to>
                                        <p:strVal val="visible"/>
                                      </p:to>
                                    </p:set>
                                    <p:anim calcmode="discrete" valueType="clr">
                                      <p:cBhvr override="childStyle">
                                        <p:cTn id="11"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
                                        </p:tgtEl>
                                        <p:attrNameLst>
                                          <p:attrName>fillcolor</p:attrName>
                                        </p:attrNameLst>
                                      </p:cBhvr>
                                      <p:tavLst>
                                        <p:tav tm="0">
                                          <p:val>
                                            <p:clrVal>
                                              <a:schemeClr val="accent2"/>
                                            </p:clrVal>
                                          </p:val>
                                        </p:tav>
                                        <p:tav tm="50000">
                                          <p:val>
                                            <p:clrVal>
                                              <a:schemeClr val="hlink"/>
                                            </p:clrVal>
                                          </p:val>
                                        </p:tav>
                                      </p:tavLst>
                                    </p:anim>
                                    <p:set>
                                      <p:cBhvr>
                                        <p:cTn id="13"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577340" y="349885"/>
            <a:ext cx="9838690" cy="1198880"/>
          </a:xfrm>
          <a:prstGeom prst="rect">
            <a:avLst/>
          </a:prstGeom>
          <a:noFill/>
        </p:spPr>
        <p:txBody>
          <a:bodyPr wrap="square" rtlCol="0">
            <a:spAutoFit/>
            <a:scene3d>
              <a:camera prst="orthographicFront"/>
              <a:lightRig rig="threePt" dir="t"/>
            </a:scene3d>
          </a:bodyPr>
          <a:p>
            <a:r>
              <a:rPr lang="zh-CN" altLang="en-US" sz="3600">
                <a:ln w="22225">
                  <a:solidFill>
                    <a:schemeClr val="accent2"/>
                  </a:solidFill>
                  <a:prstDash val="solid"/>
                </a:ln>
                <a:solidFill>
                  <a:schemeClr val="accent2">
                    <a:lumMod val="40000"/>
                    <a:lumOff val="60000"/>
                  </a:schemeClr>
                </a:solidFill>
                <a:effectLst/>
                <a:sym typeface="+mn-ea"/>
              </a:rPr>
              <a:t>【分析讨论】为什么青少年比其他人更容易发展成为吸毒人员呢？</a:t>
            </a:r>
            <a:endParaRPr lang="zh-CN" altLang="en-US" sz="3600">
              <a:ln w="22225">
                <a:solidFill>
                  <a:schemeClr val="accent2"/>
                </a:solidFill>
                <a:prstDash val="solid"/>
              </a:ln>
              <a:solidFill>
                <a:schemeClr val="accent2">
                  <a:lumMod val="40000"/>
                  <a:lumOff val="60000"/>
                </a:schemeClr>
              </a:solidFill>
              <a:effectLst/>
              <a:sym typeface="+mn-ea"/>
            </a:endParaRPr>
          </a:p>
        </p:txBody>
      </p:sp>
      <p:sp>
        <p:nvSpPr>
          <p:cNvPr id="4" name="Freeform 5"/>
          <p:cNvSpPr/>
          <p:nvPr/>
        </p:nvSpPr>
        <p:spPr>
          <a:xfrm>
            <a:off x="1174592" y="278686"/>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24765" y="2413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reeform 6"/>
          <p:cNvSpPr/>
          <p:nvPr/>
        </p:nvSpPr>
        <p:spPr>
          <a:xfrm>
            <a:off x="1318895" y="424339"/>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
        <p:nvSpPr>
          <p:cNvPr id="100" name="文本框 99"/>
          <p:cNvSpPr txBox="1"/>
          <p:nvPr/>
        </p:nvSpPr>
        <p:spPr>
          <a:xfrm>
            <a:off x="1319530" y="1732915"/>
            <a:ext cx="9077325" cy="3538220"/>
          </a:xfrm>
          <a:prstGeom prst="rect">
            <a:avLst/>
          </a:prstGeom>
          <a:noFill/>
          <a:ln w="9525">
            <a:noFill/>
          </a:ln>
        </p:spPr>
        <p:txBody>
          <a:bodyPr wrap="square">
            <a:spAutoFit/>
          </a:bodyPr>
          <a:p>
            <a:pPr indent="304800"/>
            <a:r>
              <a:rPr lang="zh-CN" sz="3200" b="0">
                <a:solidFill>
                  <a:schemeClr val="tx1"/>
                </a:solidFill>
                <a:ea typeface="宋体" panose="02010600030101010101" pitchFamily="2" charset="-122"/>
              </a:rPr>
              <a:t>（1）有好奇心驱使;思想空虚，寻求刺激;    （2）不相信吸毒上瘾后戒不了，结果不能自拔</a:t>
            </a:r>
            <a:r>
              <a:rPr lang="en-US" sz="3200" b="0">
                <a:latin typeface="微软雅黑" panose="020B0503020204020204" pitchFamily="2" charset="-122"/>
                <a:ea typeface="宋体" panose="02010600030101010101" pitchFamily="2" charset="-122"/>
              </a:rPr>
              <a:t>;</a:t>
            </a:r>
            <a:r>
              <a:rPr lang="zh-CN" sz="3200" b="0">
                <a:ea typeface="宋体" panose="02010600030101010101" pitchFamily="2" charset="-122"/>
              </a:rPr>
              <a:t>    （3）因不知情被欺骗，引诱吸毒</a:t>
            </a:r>
            <a:r>
              <a:rPr lang="en-US" sz="3200" b="0">
                <a:latin typeface="微软雅黑" panose="020B0503020204020204" pitchFamily="2" charset="-122"/>
                <a:ea typeface="宋体" panose="02010600030101010101" pitchFamily="2" charset="-122"/>
              </a:rPr>
              <a:t>;</a:t>
            </a:r>
            <a:r>
              <a:rPr lang="zh-CN" sz="3200" b="0">
                <a:ea typeface="宋体" panose="02010600030101010101" pitchFamily="2" charset="-122"/>
              </a:rPr>
              <a:t>    （4）亲友间的相互影响</a:t>
            </a:r>
            <a:r>
              <a:rPr lang="en-US" sz="3200" b="0">
                <a:latin typeface="微软雅黑" panose="020B0503020204020204" pitchFamily="2" charset="-122"/>
                <a:ea typeface="宋体" panose="02010600030101010101" pitchFamily="2" charset="-122"/>
              </a:rPr>
              <a:t>;</a:t>
            </a:r>
            <a:r>
              <a:rPr lang="zh-CN" sz="3200" b="0">
                <a:ea typeface="宋体" panose="02010600030101010101" pitchFamily="2" charset="-122"/>
              </a:rPr>
              <a:t>    （5）精神苦闷，情绪低落，以吸毒麻醉自己，  以期解脱苦恼。</a:t>
            </a:r>
            <a:endParaRPr lang="zh-CN" sz="3200" b="0">
              <a:ea typeface="宋体" panose="02010600030101010101" pitchFamily="2" charset="-122"/>
            </a:endParaRPr>
          </a:p>
          <a:p>
            <a:pPr marL="0" lvl="0" indent="304800">
              <a:buNone/>
            </a:pPr>
            <a:r>
              <a:rPr lang="en-US" sz="3200" b="0">
                <a:latin typeface="微软雅黑" panose="020B0503020204020204" pitchFamily="2" charset="-122"/>
                <a:ea typeface="宋体" panose="02010600030101010101" pitchFamily="2" charset="-122"/>
              </a:rPr>
              <a:t>------</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100"/>
                                        </p:tgtEl>
                                        <p:attrNameLst>
                                          <p:attrName>style.visibility</p:attrName>
                                        </p:attrNameLst>
                                      </p:cBhvr>
                                      <p:to>
                                        <p:strVal val="visible"/>
                                      </p:to>
                                    </p:set>
                                    <p:anim calcmode="discrete" valueType="clr">
                                      <p:cBhvr override="childStyle">
                                        <p:cTn id="11" dur="80"/>
                                        <p:tgtEl>
                                          <p:spTgt spid="100"/>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0"/>
                                        </p:tgtEl>
                                        <p:attrNameLst>
                                          <p:attrName>fillcolor</p:attrName>
                                        </p:attrNameLst>
                                      </p:cBhvr>
                                      <p:tavLst>
                                        <p:tav tm="0">
                                          <p:val>
                                            <p:clrVal>
                                              <a:schemeClr val="accent2"/>
                                            </p:clrVal>
                                          </p:val>
                                        </p:tav>
                                        <p:tav tm="50000">
                                          <p:val>
                                            <p:clrVal>
                                              <a:schemeClr val="hlink"/>
                                            </p:clrVal>
                                          </p:val>
                                        </p:tav>
                                      </p:tavLst>
                                    </p:anim>
                                    <p:set>
                                      <p:cBhvr>
                                        <p:cTn id="13" dur="80"/>
                                        <p:tgtEl>
                                          <p:spTgt spid="1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Freeform 5"/>
          <p:cNvSpPr/>
          <p:nvPr/>
        </p:nvSpPr>
        <p:spPr>
          <a:xfrm>
            <a:off x="1174592" y="278686"/>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24765" y="2413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reeform 6"/>
          <p:cNvSpPr/>
          <p:nvPr/>
        </p:nvSpPr>
        <p:spPr>
          <a:xfrm>
            <a:off x="1318895" y="424339"/>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pic>
        <p:nvPicPr>
          <p:cNvPr id="6" name="图片 5" descr="9ce000a2b334f90e315"/>
          <p:cNvPicPr>
            <a:picLocks noChangeAspect="1"/>
          </p:cNvPicPr>
          <p:nvPr/>
        </p:nvPicPr>
        <p:blipFill>
          <a:blip r:embed="rId2"/>
          <a:stretch>
            <a:fillRect/>
          </a:stretch>
        </p:blipFill>
        <p:spPr>
          <a:xfrm>
            <a:off x="520065" y="1064260"/>
            <a:ext cx="11216005" cy="496379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Freeform 5"/>
          <p:cNvSpPr/>
          <p:nvPr/>
        </p:nvSpPr>
        <p:spPr>
          <a:xfrm>
            <a:off x="1174592" y="278686"/>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24765" y="2413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reeform 6"/>
          <p:cNvSpPr/>
          <p:nvPr/>
        </p:nvSpPr>
        <p:spPr>
          <a:xfrm>
            <a:off x="1318895" y="424339"/>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
        <p:nvSpPr>
          <p:cNvPr id="6" name="文本框 5"/>
          <p:cNvSpPr txBox="1"/>
          <p:nvPr/>
        </p:nvSpPr>
        <p:spPr>
          <a:xfrm>
            <a:off x="1145540" y="1127125"/>
            <a:ext cx="9590405" cy="4092575"/>
          </a:xfrm>
          <a:prstGeom prst="rect">
            <a:avLst/>
          </a:prstGeom>
          <a:noFill/>
        </p:spPr>
        <p:txBody>
          <a:bodyPr wrap="square" rtlCol="0" anchor="t">
            <a:spAutoFit/>
          </a:bodyPr>
          <a:p>
            <a:r>
              <a:rPr lang="en-US" altLang="zh-CN" sz="2600" dirty="0">
                <a:latin typeface="Arial" panose="020B0604020202020204" pitchFamily="34" charset="0"/>
                <a:sym typeface="+mn-ea"/>
              </a:rPr>
              <a:t>(1)</a:t>
            </a:r>
            <a:r>
              <a:rPr lang="zh-CN" altLang="en-US" sz="2600" dirty="0">
                <a:latin typeface="Arial" panose="020B0604020202020204" pitchFamily="34" charset="0"/>
                <a:sym typeface="+mn-ea"/>
              </a:rPr>
              <a:t>接受毒品基本知识和禁毒法律法规教育，了解毒品的危害，懂得“吸毒一口，掉入虎口”的道理</a:t>
            </a:r>
            <a:r>
              <a:rPr lang="en-US" altLang="zh-CN" sz="2600" dirty="0">
                <a:latin typeface="Arial" panose="020B0604020202020204" pitchFamily="34" charset="0"/>
                <a:sym typeface="+mn-ea"/>
              </a:rPr>
              <a:t>;</a:t>
            </a:r>
            <a:endParaRPr lang="en-US" altLang="zh-CN" sz="2600" dirty="0">
              <a:latin typeface="Arial" panose="020B0604020202020204" pitchFamily="34" charset="0"/>
            </a:endParaRPr>
          </a:p>
          <a:p>
            <a:r>
              <a:rPr lang="en-US" altLang="zh-CN" sz="2600" dirty="0">
                <a:latin typeface="Arial" panose="020B0604020202020204" pitchFamily="34" charset="0"/>
                <a:sym typeface="+mn-ea"/>
              </a:rPr>
              <a:t>(2) </a:t>
            </a:r>
            <a:r>
              <a:rPr lang="zh-CN" altLang="en-US" sz="2600" dirty="0">
                <a:latin typeface="Arial" panose="020B0604020202020204" pitchFamily="34" charset="0"/>
                <a:sym typeface="+mn-ea"/>
              </a:rPr>
              <a:t>树立正确的人生观，不盲目追求享受，寻求刺激，赶时髦</a:t>
            </a:r>
            <a:r>
              <a:rPr lang="en-US" altLang="zh-CN" sz="2600" dirty="0">
                <a:latin typeface="Arial" panose="020B0604020202020204" pitchFamily="34" charset="0"/>
                <a:sym typeface="+mn-ea"/>
              </a:rPr>
              <a:t>;</a:t>
            </a:r>
            <a:endParaRPr lang="en-US" altLang="zh-CN" sz="2600" dirty="0">
              <a:latin typeface="Arial" panose="020B0604020202020204" pitchFamily="34" charset="0"/>
            </a:endParaRPr>
          </a:p>
          <a:p>
            <a:r>
              <a:rPr lang="en-US" altLang="zh-CN" sz="2600" dirty="0">
                <a:latin typeface="Arial" panose="020B0604020202020204" pitchFamily="34" charset="0"/>
                <a:sym typeface="+mn-ea"/>
              </a:rPr>
              <a:t>(3) </a:t>
            </a:r>
            <a:r>
              <a:rPr lang="zh-CN" altLang="en-US" sz="2600" dirty="0">
                <a:latin typeface="Arial" panose="020B0604020202020204" pitchFamily="34" charset="0"/>
                <a:sym typeface="+mn-ea"/>
              </a:rPr>
              <a:t>不听信毒品能治病，毒品能解脱烦恼和痛苦，毒品能给人带来快乐等各种花言巧语</a:t>
            </a:r>
            <a:r>
              <a:rPr lang="en-US" altLang="zh-CN" sz="2600" dirty="0">
                <a:latin typeface="Arial" panose="020B0604020202020204" pitchFamily="34" charset="0"/>
                <a:sym typeface="+mn-ea"/>
              </a:rPr>
              <a:t>;</a:t>
            </a:r>
            <a:endParaRPr lang="en-US" altLang="zh-CN" sz="2600" dirty="0">
              <a:latin typeface="Arial" panose="020B0604020202020204" pitchFamily="34" charset="0"/>
            </a:endParaRPr>
          </a:p>
          <a:p>
            <a:r>
              <a:rPr lang="en-US" altLang="zh-CN" sz="2600" dirty="0">
                <a:latin typeface="Arial" panose="020B0604020202020204" pitchFamily="34" charset="0"/>
                <a:sym typeface="+mn-ea"/>
              </a:rPr>
              <a:t>(4) </a:t>
            </a:r>
            <a:r>
              <a:rPr lang="zh-CN" altLang="en-US" sz="2600" dirty="0">
                <a:latin typeface="Arial" panose="020B0604020202020204" pitchFamily="34" charset="0"/>
                <a:sym typeface="+mn-ea"/>
              </a:rPr>
              <a:t>不结交有吸毒、贩毒行为的人。如发现亲朋好友中有吸、贩毒行为的人，一定要劝阻，二要远离，三要报告公安机关</a:t>
            </a:r>
            <a:r>
              <a:rPr lang="en-US" altLang="zh-CN" sz="2600" dirty="0">
                <a:latin typeface="Arial" panose="020B0604020202020204" pitchFamily="34" charset="0"/>
                <a:sym typeface="+mn-ea"/>
              </a:rPr>
              <a:t>;</a:t>
            </a:r>
            <a:endParaRPr lang="en-US" altLang="zh-CN" sz="2600" dirty="0">
              <a:latin typeface="Arial" panose="020B0604020202020204" pitchFamily="34" charset="0"/>
            </a:endParaRPr>
          </a:p>
          <a:p>
            <a:r>
              <a:rPr lang="en-US" altLang="zh-CN" sz="2600" dirty="0">
                <a:latin typeface="Arial" panose="020B0604020202020204" pitchFamily="34" charset="0"/>
                <a:sym typeface="+mn-ea"/>
              </a:rPr>
              <a:t>(5) </a:t>
            </a:r>
            <a:r>
              <a:rPr lang="zh-CN" altLang="en-US" sz="2600" dirty="0">
                <a:latin typeface="Arial" panose="020B0604020202020204" pitchFamily="34" charset="0"/>
                <a:sym typeface="+mn-ea"/>
              </a:rPr>
              <a:t>不进歌舞厅，决不吸食摇头丸、</a:t>
            </a:r>
            <a:r>
              <a:rPr lang="en-US" altLang="zh-CN" sz="2600" dirty="0">
                <a:latin typeface="Arial" panose="020B0604020202020204" pitchFamily="34" charset="0"/>
                <a:sym typeface="+mn-ea"/>
              </a:rPr>
              <a:t>K</a:t>
            </a:r>
            <a:r>
              <a:rPr lang="zh-CN" altLang="en-US" sz="2600" dirty="0">
                <a:latin typeface="Arial" panose="020B0604020202020204" pitchFamily="34" charset="0"/>
                <a:sym typeface="+mn-ea"/>
              </a:rPr>
              <a:t>粉等兴奋剂</a:t>
            </a:r>
            <a:r>
              <a:rPr lang="en-US" altLang="zh-CN" sz="2600" dirty="0">
                <a:latin typeface="Arial" panose="020B0604020202020204" pitchFamily="34" charset="0"/>
                <a:sym typeface="+mn-ea"/>
              </a:rPr>
              <a:t>;</a:t>
            </a:r>
            <a:endParaRPr lang="en-US" altLang="zh-CN" sz="2600" dirty="0">
              <a:latin typeface="Arial" panose="020B0604020202020204" pitchFamily="34" charset="0"/>
            </a:endParaRPr>
          </a:p>
          <a:p>
            <a:r>
              <a:rPr lang="en-US" altLang="zh-CN" sz="2600" dirty="0">
                <a:latin typeface="Arial" panose="020B0604020202020204" pitchFamily="34" charset="0"/>
                <a:sym typeface="+mn-ea"/>
              </a:rPr>
              <a:t>(6) </a:t>
            </a:r>
            <a:r>
              <a:rPr lang="zh-CN" altLang="en-US" sz="2600" dirty="0">
                <a:latin typeface="Arial" panose="020B0604020202020204" pitchFamily="34" charset="0"/>
                <a:sym typeface="+mn-ea"/>
              </a:rPr>
              <a:t>即使自己在不知情的情况下，被引诱、欺骗吸毒一次，也要珍惜自己的生命，不再吸第二次，更不要吸第三次。</a:t>
            </a:r>
            <a:endParaRPr lang="zh-CN" altLang="en-US" sz="2600"/>
          </a:p>
        </p:txBody>
      </p:sp>
      <p:sp>
        <p:nvSpPr>
          <p:cNvPr id="7" name="圆角矩形 3"/>
          <p:cNvSpPr/>
          <p:nvPr/>
        </p:nvSpPr>
        <p:spPr>
          <a:xfrm>
            <a:off x="1617980" y="384175"/>
            <a:ext cx="3856990" cy="619760"/>
          </a:xfrm>
          <a:prstGeom prst="roundRect">
            <a:avLst>
              <a:gd name="adj" fmla="val 16667"/>
            </a:avLst>
          </a:prstGeom>
          <a:solidFill>
            <a:schemeClr val="tx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8" name="文本框 7"/>
          <p:cNvSpPr txBox="1"/>
          <p:nvPr/>
        </p:nvSpPr>
        <p:spPr>
          <a:xfrm>
            <a:off x="1617980" y="448310"/>
            <a:ext cx="3857625" cy="583565"/>
          </a:xfrm>
          <a:prstGeom prst="rect">
            <a:avLst/>
          </a:prstGeom>
          <a:noFill/>
        </p:spPr>
        <p:txBody>
          <a:bodyPr wrap="none" rtlCol="0" anchor="t">
            <a:spAutoFit/>
            <a:scene3d>
              <a:camera prst="orthographicFront"/>
              <a:lightRig rig="threePt" dir="t"/>
            </a:scene3d>
          </a:bodyPr>
          <a:p>
            <a:r>
              <a:rPr lang="zh-CN" altLang="en-US" sz="3200" b="1" dirty="0">
                <a:ln w="22225">
                  <a:solidFill>
                    <a:schemeClr val="accent2"/>
                  </a:solidFill>
                  <a:prstDash val="solid"/>
                </a:ln>
                <a:solidFill>
                  <a:schemeClr val="accent2">
                    <a:lumMod val="40000"/>
                    <a:lumOff val="60000"/>
                  </a:schemeClr>
                </a:solidFill>
                <a:effectLst/>
                <a:latin typeface="Arial" panose="020B0604020202020204" pitchFamily="34" charset="0"/>
                <a:sym typeface="+mn-ea"/>
              </a:rPr>
              <a:t>青少年如何防止吸毒</a:t>
            </a:r>
            <a:endParaRPr lang="zh-CN" altLang="en-US" sz="3200" b="1" dirty="0">
              <a:ln w="22225">
                <a:solidFill>
                  <a:schemeClr val="accent2"/>
                </a:solidFill>
                <a:prstDash val="solid"/>
              </a:ln>
              <a:solidFill>
                <a:schemeClr val="accent2">
                  <a:lumMod val="40000"/>
                  <a:lumOff val="60000"/>
                </a:schemeClr>
              </a:solidFill>
              <a:effectLst/>
              <a:latin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6"/>
                                        </p:tgtEl>
                                        <p:attrNameLst>
                                          <p:attrName>style.visibility</p:attrName>
                                        </p:attrNameLst>
                                      </p:cBhvr>
                                      <p:to>
                                        <p:strVal val="visible"/>
                                      </p:to>
                                    </p:set>
                                    <p:anim calcmode="discrete" valueType="clr">
                                      <p:cBhvr override="childStyle">
                                        <p:cTn id="1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6"/>
                                        </p:tgtEl>
                                        <p:attrNameLst>
                                          <p:attrName>fillcolor</p:attrName>
                                        </p:attrNameLst>
                                      </p:cBhvr>
                                      <p:tavLst>
                                        <p:tav tm="0">
                                          <p:val>
                                            <p:clrVal>
                                              <a:schemeClr val="accent2"/>
                                            </p:clrVal>
                                          </p:val>
                                        </p:tav>
                                        <p:tav tm="50000">
                                          <p:val>
                                            <p:clrVal>
                                              <a:schemeClr val="hlink"/>
                                            </p:clrVal>
                                          </p:val>
                                        </p:tav>
                                      </p:tavLst>
                                    </p:anim>
                                    <p:set>
                                      <p:cBhvr>
                                        <p:cTn id="13"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框 5"/>
          <p:cNvSpPr txBox="1"/>
          <p:nvPr/>
        </p:nvSpPr>
        <p:spPr>
          <a:xfrm>
            <a:off x="241300" y="6350000"/>
            <a:ext cx="725488" cy="369888"/>
          </a:xfrm>
          <a:prstGeom prst="rect">
            <a:avLst/>
          </a:prstGeom>
          <a:noFill/>
          <a:ln w="9525">
            <a:noFill/>
          </a:ln>
        </p:spPr>
        <p:txBody>
          <a:bodyPr>
            <a:spAutoFit/>
          </a:bodyPr>
          <a:p>
            <a:pPr eaLnBrk="1" hangingPunct="1"/>
            <a:r>
              <a:rPr lang="en-US" altLang="zh-CN" dirty="0">
                <a:solidFill>
                  <a:schemeClr val="bg1"/>
                </a:solidFill>
                <a:latin typeface="Calibri" panose="020F0502020204030204" pitchFamily="2" charset="0"/>
              </a:rPr>
              <a:t>LOGO</a:t>
            </a:r>
            <a:endParaRPr lang="zh-CN" altLang="en-US" dirty="0">
              <a:solidFill>
                <a:schemeClr val="bg1"/>
              </a:solidFill>
              <a:latin typeface="Calibri" panose="020F0502020204030204" pitchFamily="2" charset="0"/>
            </a:endParaRPr>
          </a:p>
        </p:txBody>
      </p:sp>
      <p:sp>
        <p:nvSpPr>
          <p:cNvPr id="8195" name="文本框 6"/>
          <p:cNvSpPr txBox="1"/>
          <p:nvPr/>
        </p:nvSpPr>
        <p:spPr>
          <a:xfrm>
            <a:off x="914400" y="6380163"/>
            <a:ext cx="1660525" cy="304800"/>
          </a:xfrm>
          <a:prstGeom prst="rect">
            <a:avLst/>
          </a:prstGeom>
          <a:noFill/>
          <a:ln w="9525">
            <a:noFill/>
          </a:ln>
        </p:spPr>
        <p:txBody>
          <a:bodyPr>
            <a:spAutoFit/>
          </a:bodyPr>
          <a:p>
            <a:pPr eaLnBrk="1" hangingPunct="1"/>
            <a:r>
              <a:rPr lang="zh-CN" altLang="en-US" sz="1400" dirty="0">
                <a:solidFill>
                  <a:schemeClr val="bg1"/>
                </a:solidFill>
                <a:latin typeface="微软雅黑" panose="020B0503020204020204" pitchFamily="2" charset="-122"/>
                <a:ea typeface="微软雅黑" panose="020B0503020204020204" pitchFamily="2" charset="-122"/>
              </a:rPr>
              <a:t>这里输入公司名称</a:t>
            </a:r>
            <a:endParaRPr lang="zh-CN" altLang="en-US" sz="1400" dirty="0">
              <a:solidFill>
                <a:schemeClr val="bg1"/>
              </a:solidFill>
              <a:latin typeface="微软雅黑" panose="020B0503020204020204" pitchFamily="2" charset="-122"/>
              <a:ea typeface="微软雅黑" panose="020B0503020204020204" pitchFamily="2" charset="-122"/>
            </a:endParaRPr>
          </a:p>
        </p:txBody>
      </p:sp>
      <p:sp>
        <p:nvSpPr>
          <p:cNvPr id="8196" name="文本框 7"/>
          <p:cNvSpPr txBox="1"/>
          <p:nvPr/>
        </p:nvSpPr>
        <p:spPr>
          <a:xfrm>
            <a:off x="10418763" y="6365875"/>
            <a:ext cx="1627187" cy="334963"/>
          </a:xfrm>
          <a:prstGeom prst="rect">
            <a:avLst/>
          </a:prstGeom>
          <a:noFill/>
          <a:ln w="9525">
            <a:noFill/>
          </a:ln>
        </p:spPr>
        <p:txBody>
          <a:bodyPr wrap="square">
            <a:spAutoFit/>
          </a:bodyPr>
          <a:p>
            <a:pPr algn="r" eaLnBrk="1" hangingPunct="1"/>
            <a:fld id="{BB962C8B-B14F-4D97-AF65-F5344CB8AC3E}" type="datetime1">
              <a:rPr lang="zh-CN" altLang="en-US" sz="1600" dirty="0">
                <a:solidFill>
                  <a:schemeClr val="bg1"/>
                </a:solidFill>
                <a:latin typeface="微软雅黑" panose="020B0503020204020204" pitchFamily="2" charset="-122"/>
                <a:ea typeface="微软雅黑" panose="020B0503020204020204" pitchFamily="2" charset="-122"/>
              </a:rPr>
            </a:fld>
            <a:endParaRPr lang="zh-CN" altLang="en-US" sz="1600" dirty="0">
              <a:solidFill>
                <a:schemeClr val="bg1"/>
              </a:solidFill>
              <a:latin typeface="微软雅黑" panose="020B0503020204020204" pitchFamily="2" charset="-122"/>
              <a:ea typeface="微软雅黑" panose="020B0503020204020204" pitchFamily="2" charset="-122"/>
            </a:endParaRPr>
          </a:p>
        </p:txBody>
      </p:sp>
      <p:grpSp>
        <p:nvGrpSpPr>
          <p:cNvPr id="8197" name="组合 8196"/>
          <p:cNvGrpSpPr/>
          <p:nvPr/>
        </p:nvGrpSpPr>
        <p:grpSpPr>
          <a:xfrm>
            <a:off x="4995863" y="4498658"/>
            <a:ext cx="1646237" cy="1625600"/>
            <a:chOff x="0" y="0"/>
            <a:chExt cx="1646456" cy="1625780"/>
          </a:xfrm>
        </p:grpSpPr>
        <p:sp>
          <p:nvSpPr>
            <p:cNvPr id="8198" name="空心弧 33"/>
            <p:cNvSpPr/>
            <p:nvPr/>
          </p:nvSpPr>
          <p:spPr>
            <a:xfrm rot="10800000">
              <a:off x="0" y="0"/>
              <a:ext cx="1623849" cy="1623849"/>
            </a:xfrm>
            <a:custGeom>
              <a:avLst/>
              <a:gdLst/>
              <a:ahLst/>
              <a:cxnLst>
                <a:cxn ang="0">
                  <a:pos x="0" y="811925"/>
                </a:cxn>
                <a:cxn ang="0">
                  <a:pos x="809499" y="4"/>
                </a:cxn>
                <a:cxn ang="0">
                  <a:pos x="1623836" y="807073"/>
                </a:cxn>
                <a:cxn ang="0">
                  <a:pos x="819204" y="1623818"/>
                </a:cxn>
                <a:cxn ang="0">
                  <a:pos x="819203" y="1623816"/>
                </a:cxn>
                <a:cxn ang="0">
                  <a:pos x="1623835" y="807071"/>
                </a:cxn>
                <a:cxn ang="0">
                  <a:pos x="809498" y="2"/>
                </a:cxn>
                <a:cxn ang="0">
                  <a:pos x="-1" y="811923"/>
                </a:cxn>
                <a:cxn ang="0">
                  <a:pos x="0" y="811925"/>
                </a:cxn>
              </a:cxnLst>
              <a:pathLst>
                <a:path w="1623849" h="1623849">
                  <a:moveTo>
                    <a:pt x="0" y="811925"/>
                  </a:moveTo>
                  <a:cubicBezTo>
                    <a:pt x="0" y="364458"/>
                    <a:pt x="362034" y="1341"/>
                    <a:pt x="809499" y="4"/>
                  </a:cubicBezTo>
                  <a:cubicBezTo>
                    <a:pt x="1256964" y="-1333"/>
                    <a:pt x="1621161" y="359614"/>
                    <a:pt x="1623836" y="807073"/>
                  </a:cubicBezTo>
                  <a:cubicBezTo>
                    <a:pt x="1626510" y="1254532"/>
                    <a:pt x="1266653" y="1619806"/>
                    <a:pt x="819204" y="1623818"/>
                  </a:cubicBezTo>
                  <a:cubicBezTo>
                    <a:pt x="819204" y="1623817"/>
                    <a:pt x="819203" y="1623817"/>
                    <a:pt x="819203" y="1623816"/>
                  </a:cubicBezTo>
                  <a:cubicBezTo>
                    <a:pt x="1266652" y="1619805"/>
                    <a:pt x="1626509" y="1254530"/>
                    <a:pt x="1623835" y="807071"/>
                  </a:cubicBezTo>
                  <a:cubicBezTo>
                    <a:pt x="1621161" y="359612"/>
                    <a:pt x="1256963" y="-1335"/>
                    <a:pt x="809498" y="2"/>
                  </a:cubicBezTo>
                  <a:cubicBezTo>
                    <a:pt x="362033" y="1339"/>
                    <a:pt x="-1" y="364457"/>
                    <a:pt x="-1" y="811923"/>
                  </a:cubicBezTo>
                  <a:cubicBezTo>
                    <a:pt x="-1" y="811924"/>
                    <a:pt x="0" y="811924"/>
                    <a:pt x="0" y="811925"/>
                  </a:cubicBezTo>
                  <a:close/>
                </a:path>
              </a:pathLst>
            </a:custGeom>
            <a:solidFill>
              <a:srgbClr val="262626">
                <a:alpha val="100000"/>
              </a:srgbClr>
            </a:solidFill>
            <a:ln w="19050" cap="flat" cmpd="sng">
              <a:solidFill>
                <a:srgbClr val="404040"/>
              </a:solidFill>
              <a:prstDash val="solid"/>
              <a:headEnd type="none" w="med" len="med"/>
              <a:tailEnd type="none" w="med" len="med"/>
            </a:ln>
          </p:spPr>
          <p:txBody>
            <a:bodyPr/>
            <a:p>
              <a:endParaRPr lang="zh-CN" altLang="en-US"/>
            </a:p>
          </p:txBody>
        </p:sp>
        <p:sp>
          <p:nvSpPr>
            <p:cNvPr id="8199" name="任意多边形 34"/>
            <p:cNvSpPr/>
            <p:nvPr/>
          </p:nvSpPr>
          <p:spPr>
            <a:xfrm>
              <a:off x="3684" y="701192"/>
              <a:ext cx="1642772" cy="924588"/>
            </a:xfrm>
            <a:custGeom>
              <a:avLst/>
              <a:gdLst/>
              <a:ahLst/>
              <a:cxnLst>
                <a:cxn ang="0">
                  <a:pos x="8842" y="20096"/>
                </a:cxn>
                <a:cxn ang="0">
                  <a:pos x="246051" y="110532"/>
                </a:cxn>
                <a:cxn ang="0">
                  <a:pos x="487211" y="0"/>
                </a:cxn>
                <a:cxn ang="0">
                  <a:pos x="597743" y="110532"/>
                </a:cxn>
                <a:cxn ang="0">
                  <a:pos x="788662" y="20096"/>
                </a:cxn>
                <a:cxn ang="0">
                  <a:pos x="899194" y="120580"/>
                </a:cxn>
                <a:cxn ang="0">
                  <a:pos x="1059967" y="30145"/>
                </a:cxn>
                <a:cxn ang="0">
                  <a:pos x="1170499" y="130628"/>
                </a:cxn>
                <a:cxn ang="0">
                  <a:pos x="1281031" y="60290"/>
                </a:cxn>
                <a:cxn ang="0">
                  <a:pos x="1401611" y="150725"/>
                </a:cxn>
                <a:cxn ang="0">
                  <a:pos x="1492047" y="50241"/>
                </a:cxn>
                <a:cxn ang="0">
                  <a:pos x="1562385" y="120580"/>
                </a:cxn>
                <a:cxn ang="0">
                  <a:pos x="1642772" y="110532"/>
                </a:cxn>
                <a:cxn ang="0">
                  <a:pos x="1562385" y="462224"/>
                </a:cxn>
                <a:cxn ang="0">
                  <a:pos x="1250885" y="803868"/>
                </a:cxn>
                <a:cxn ang="0">
                  <a:pos x="768565" y="924448"/>
                </a:cxn>
                <a:cxn ang="0">
                  <a:pos x="356583" y="783771"/>
                </a:cxn>
                <a:cxn ang="0">
                  <a:pos x="75229" y="462224"/>
                </a:cxn>
                <a:cxn ang="0">
                  <a:pos x="4891" y="180870"/>
                </a:cxn>
                <a:cxn ang="0">
                  <a:pos x="8842" y="20096"/>
                </a:cxn>
              </a:cxnLst>
              <a:pathLst>
                <a:path w="1642772" h="924588">
                  <a:moveTo>
                    <a:pt x="8842" y="20096"/>
                  </a:moveTo>
                  <a:cubicBezTo>
                    <a:pt x="13316" y="22660"/>
                    <a:pt x="166323" y="113881"/>
                    <a:pt x="246051" y="110532"/>
                  </a:cubicBezTo>
                  <a:cubicBezTo>
                    <a:pt x="325779" y="107183"/>
                    <a:pt x="428596" y="0"/>
                    <a:pt x="487211" y="0"/>
                  </a:cubicBezTo>
                  <a:cubicBezTo>
                    <a:pt x="545826" y="0"/>
                    <a:pt x="547501" y="107183"/>
                    <a:pt x="597743" y="110532"/>
                  </a:cubicBezTo>
                  <a:cubicBezTo>
                    <a:pt x="647985" y="113881"/>
                    <a:pt x="738420" y="18421"/>
                    <a:pt x="788662" y="20096"/>
                  </a:cubicBezTo>
                  <a:cubicBezTo>
                    <a:pt x="838904" y="21771"/>
                    <a:pt x="853977" y="118905"/>
                    <a:pt x="899194" y="120580"/>
                  </a:cubicBezTo>
                  <a:cubicBezTo>
                    <a:pt x="944411" y="122255"/>
                    <a:pt x="1014750" y="28470"/>
                    <a:pt x="1059967" y="30145"/>
                  </a:cubicBezTo>
                  <a:cubicBezTo>
                    <a:pt x="1105184" y="31820"/>
                    <a:pt x="1133655" y="125604"/>
                    <a:pt x="1170499" y="130628"/>
                  </a:cubicBezTo>
                  <a:cubicBezTo>
                    <a:pt x="1207343" y="135652"/>
                    <a:pt x="1242512" y="56941"/>
                    <a:pt x="1281031" y="60290"/>
                  </a:cubicBezTo>
                  <a:cubicBezTo>
                    <a:pt x="1319550" y="63639"/>
                    <a:pt x="1366442" y="152400"/>
                    <a:pt x="1401611" y="150725"/>
                  </a:cubicBezTo>
                  <a:cubicBezTo>
                    <a:pt x="1436780" y="149050"/>
                    <a:pt x="1465251" y="55265"/>
                    <a:pt x="1492047" y="50241"/>
                  </a:cubicBezTo>
                  <a:cubicBezTo>
                    <a:pt x="1518843" y="45217"/>
                    <a:pt x="1537264" y="110532"/>
                    <a:pt x="1562385" y="120580"/>
                  </a:cubicBezTo>
                  <a:cubicBezTo>
                    <a:pt x="1587506" y="130628"/>
                    <a:pt x="1642772" y="53591"/>
                    <a:pt x="1642772" y="110532"/>
                  </a:cubicBezTo>
                  <a:cubicBezTo>
                    <a:pt x="1642772" y="167473"/>
                    <a:pt x="1627699" y="346668"/>
                    <a:pt x="1562385" y="462224"/>
                  </a:cubicBezTo>
                  <a:cubicBezTo>
                    <a:pt x="1497071" y="577780"/>
                    <a:pt x="1342995" y="736879"/>
                    <a:pt x="1250885" y="803868"/>
                  </a:cubicBezTo>
                  <a:cubicBezTo>
                    <a:pt x="1158775" y="870857"/>
                    <a:pt x="917615" y="927798"/>
                    <a:pt x="768565" y="924448"/>
                  </a:cubicBezTo>
                  <a:cubicBezTo>
                    <a:pt x="619515" y="921098"/>
                    <a:pt x="512332" y="890953"/>
                    <a:pt x="356583" y="783771"/>
                  </a:cubicBezTo>
                  <a:cubicBezTo>
                    <a:pt x="200834" y="676589"/>
                    <a:pt x="133844" y="562707"/>
                    <a:pt x="75229" y="462224"/>
                  </a:cubicBezTo>
                  <a:cubicBezTo>
                    <a:pt x="16614" y="361741"/>
                    <a:pt x="15956" y="254558"/>
                    <a:pt x="4891" y="180870"/>
                  </a:cubicBezTo>
                  <a:cubicBezTo>
                    <a:pt x="-6174" y="107182"/>
                    <a:pt x="4368" y="17532"/>
                    <a:pt x="8842" y="20096"/>
                  </a:cubicBezTo>
                  <a:close/>
                </a:path>
              </a:pathLst>
            </a:custGeom>
            <a:solidFill>
              <a:srgbClr val="262626">
                <a:alpha val="100000"/>
              </a:srgbClr>
            </a:solidFill>
            <a:ln w="9525">
              <a:noFill/>
            </a:ln>
          </p:spPr>
          <p:txBody>
            <a:bodyPr/>
            <a:p>
              <a:endParaRPr lang="zh-CN" altLang="en-US"/>
            </a:p>
          </p:txBody>
        </p:sp>
        <p:sp>
          <p:nvSpPr>
            <p:cNvPr id="8200" name="椭圆 35"/>
            <p:cNvSpPr/>
            <p:nvPr/>
          </p:nvSpPr>
          <p:spPr>
            <a:xfrm>
              <a:off x="278351" y="366771"/>
              <a:ext cx="171450" cy="171450"/>
            </a:xfrm>
            <a:prstGeom prst="ellipse">
              <a:avLst/>
            </a:prstGeom>
            <a:solidFill>
              <a:srgbClr val="262626"/>
            </a:solidFill>
            <a:ln w="9525">
              <a:noFill/>
            </a:ln>
          </p:spPr>
          <p:txBody>
            <a:bodyPr anchor="ctr"/>
            <a:p>
              <a:pPr algn="ctr" eaLnBrk="1" hangingPunct="1"/>
              <a:endParaRPr lang="zh-CN" altLang="en-US" dirty="0">
                <a:solidFill>
                  <a:srgbClr val="FFFFFF"/>
                </a:solidFill>
                <a:latin typeface="Calibri" panose="020F0502020204030204" pitchFamily="2" charset="0"/>
              </a:endParaRPr>
            </a:p>
          </p:txBody>
        </p:sp>
        <p:sp>
          <p:nvSpPr>
            <p:cNvPr id="8201" name="椭圆 36"/>
            <p:cNvSpPr/>
            <p:nvPr/>
          </p:nvSpPr>
          <p:spPr>
            <a:xfrm>
              <a:off x="563212" y="495299"/>
              <a:ext cx="87516" cy="87516"/>
            </a:xfrm>
            <a:prstGeom prst="ellipse">
              <a:avLst/>
            </a:prstGeom>
            <a:solidFill>
              <a:srgbClr val="262626"/>
            </a:solidFill>
            <a:ln w="9525">
              <a:noFill/>
            </a:ln>
          </p:spPr>
          <p:txBody>
            <a:bodyPr anchor="ctr"/>
            <a:p>
              <a:pPr algn="ctr" eaLnBrk="1" hangingPunct="1"/>
              <a:endParaRPr lang="zh-CN" altLang="en-US" dirty="0">
                <a:solidFill>
                  <a:srgbClr val="FFFFFF"/>
                </a:solidFill>
                <a:latin typeface="Calibri" panose="020F0502020204030204" pitchFamily="2" charset="0"/>
              </a:endParaRPr>
            </a:p>
          </p:txBody>
        </p:sp>
        <p:sp>
          <p:nvSpPr>
            <p:cNvPr id="8202" name="椭圆 37"/>
            <p:cNvSpPr/>
            <p:nvPr/>
          </p:nvSpPr>
          <p:spPr>
            <a:xfrm>
              <a:off x="462748" y="575948"/>
              <a:ext cx="87516" cy="87516"/>
            </a:xfrm>
            <a:prstGeom prst="ellipse">
              <a:avLst/>
            </a:prstGeom>
            <a:solidFill>
              <a:srgbClr val="262626"/>
            </a:solidFill>
            <a:ln w="9525">
              <a:noFill/>
            </a:ln>
          </p:spPr>
          <p:txBody>
            <a:bodyPr anchor="ctr"/>
            <a:p>
              <a:pPr algn="ctr" eaLnBrk="1" hangingPunct="1"/>
              <a:endParaRPr lang="zh-CN" altLang="en-US" dirty="0">
                <a:solidFill>
                  <a:srgbClr val="FFFFFF"/>
                </a:solidFill>
                <a:latin typeface="Calibri" panose="020F0502020204030204" pitchFamily="2" charset="0"/>
              </a:endParaRPr>
            </a:p>
          </p:txBody>
        </p:sp>
        <p:sp>
          <p:nvSpPr>
            <p:cNvPr id="8203" name="椭圆 38"/>
            <p:cNvSpPr/>
            <p:nvPr/>
          </p:nvSpPr>
          <p:spPr>
            <a:xfrm flipV="1">
              <a:off x="857512" y="695439"/>
              <a:ext cx="45719" cy="45719"/>
            </a:xfrm>
            <a:prstGeom prst="ellipse">
              <a:avLst/>
            </a:prstGeom>
            <a:solidFill>
              <a:srgbClr val="262626"/>
            </a:solidFill>
            <a:ln w="9525">
              <a:noFill/>
            </a:ln>
          </p:spPr>
          <p:txBody>
            <a:bodyPr anchor="ctr"/>
            <a:p>
              <a:pPr algn="ctr" eaLnBrk="1" hangingPunct="1"/>
              <a:endParaRPr lang="zh-CN" altLang="en-US" dirty="0">
                <a:solidFill>
                  <a:srgbClr val="FFFFFF"/>
                </a:solidFill>
                <a:latin typeface="Calibri" panose="020F0502020204030204" pitchFamily="2" charset="0"/>
              </a:endParaRPr>
            </a:p>
          </p:txBody>
        </p:sp>
        <p:sp>
          <p:nvSpPr>
            <p:cNvPr id="8204" name="椭圆 39"/>
            <p:cNvSpPr/>
            <p:nvPr/>
          </p:nvSpPr>
          <p:spPr>
            <a:xfrm flipV="1">
              <a:off x="628912" y="666864"/>
              <a:ext cx="45719" cy="45719"/>
            </a:xfrm>
            <a:prstGeom prst="ellipse">
              <a:avLst/>
            </a:prstGeom>
            <a:solidFill>
              <a:srgbClr val="262626"/>
            </a:solidFill>
            <a:ln w="9525">
              <a:noFill/>
            </a:ln>
          </p:spPr>
          <p:txBody>
            <a:bodyPr anchor="ctr"/>
            <a:p>
              <a:pPr algn="ctr" eaLnBrk="1" hangingPunct="1"/>
              <a:endParaRPr lang="zh-CN" altLang="en-US" dirty="0">
                <a:solidFill>
                  <a:srgbClr val="FFFFFF"/>
                </a:solidFill>
                <a:latin typeface="Calibri" panose="020F0502020204030204" pitchFamily="2" charset="0"/>
              </a:endParaRPr>
            </a:p>
          </p:txBody>
        </p:sp>
        <p:sp>
          <p:nvSpPr>
            <p:cNvPr id="8205" name="椭圆 40"/>
            <p:cNvSpPr/>
            <p:nvPr/>
          </p:nvSpPr>
          <p:spPr>
            <a:xfrm flipV="1">
              <a:off x="781312" y="523988"/>
              <a:ext cx="76200" cy="76200"/>
            </a:xfrm>
            <a:prstGeom prst="ellipse">
              <a:avLst/>
            </a:prstGeom>
            <a:solidFill>
              <a:srgbClr val="262626"/>
            </a:solidFill>
            <a:ln w="9525">
              <a:noFill/>
            </a:ln>
          </p:spPr>
          <p:txBody>
            <a:bodyPr anchor="ctr"/>
            <a:p>
              <a:pPr algn="ctr" eaLnBrk="1" hangingPunct="1"/>
              <a:endParaRPr lang="zh-CN" altLang="en-US" dirty="0">
                <a:solidFill>
                  <a:srgbClr val="FFFFFF"/>
                </a:solidFill>
                <a:latin typeface="Calibri" panose="020F0502020204030204" pitchFamily="2" charset="0"/>
              </a:endParaRPr>
            </a:p>
          </p:txBody>
        </p:sp>
        <p:sp>
          <p:nvSpPr>
            <p:cNvPr id="8206" name="椭圆 41"/>
            <p:cNvSpPr/>
            <p:nvPr/>
          </p:nvSpPr>
          <p:spPr>
            <a:xfrm flipV="1">
              <a:off x="190761" y="619237"/>
              <a:ext cx="123737" cy="123737"/>
            </a:xfrm>
            <a:prstGeom prst="ellipse">
              <a:avLst/>
            </a:prstGeom>
            <a:solidFill>
              <a:srgbClr val="262626"/>
            </a:solidFill>
            <a:ln w="9525">
              <a:noFill/>
            </a:ln>
          </p:spPr>
          <p:txBody>
            <a:bodyPr anchor="ctr"/>
            <a:p>
              <a:pPr algn="ctr" eaLnBrk="1" hangingPunct="1"/>
              <a:endParaRPr lang="zh-CN" altLang="en-US" dirty="0">
                <a:solidFill>
                  <a:srgbClr val="FFFFFF"/>
                </a:solidFill>
                <a:latin typeface="Calibri" panose="020F0502020204030204" pitchFamily="2" charset="0"/>
              </a:endParaRPr>
            </a:p>
          </p:txBody>
        </p:sp>
      </p:grpSp>
      <p:sp>
        <p:nvSpPr>
          <p:cNvPr id="8207" name="文本框 2"/>
          <p:cNvSpPr txBox="1"/>
          <p:nvPr/>
        </p:nvSpPr>
        <p:spPr>
          <a:xfrm>
            <a:off x="5216525" y="5419408"/>
            <a:ext cx="1204913" cy="396875"/>
          </a:xfrm>
          <a:prstGeom prst="rect">
            <a:avLst/>
          </a:prstGeom>
          <a:noFill/>
          <a:ln w="9525">
            <a:noFill/>
          </a:ln>
        </p:spPr>
        <p:txBody>
          <a:bodyPr>
            <a:spAutoFit/>
          </a:bodyPr>
          <a:p>
            <a:pPr eaLnBrk="1" hangingPunct="1"/>
            <a:r>
              <a:rPr lang="zh-CN" altLang="en-US" sz="2000" dirty="0">
                <a:solidFill>
                  <a:schemeClr val="bg1"/>
                </a:solidFill>
                <a:latin typeface="微软雅黑" panose="020B0503020204020204" pitchFamily="2" charset="-122"/>
                <a:ea typeface="微软雅黑" panose="020B0503020204020204" pitchFamily="2" charset="-122"/>
              </a:rPr>
              <a:t>谢谢观看</a:t>
            </a:r>
            <a:endParaRPr lang="zh-CN" altLang="en-US" sz="2000" dirty="0">
              <a:solidFill>
                <a:schemeClr val="bg1"/>
              </a:solidFill>
              <a:latin typeface="微软雅黑" panose="020B0503020204020204" pitchFamily="2" charset="-122"/>
              <a:ea typeface="微软雅黑" panose="020B0503020204020204" pitchFamily="2" charset="-122"/>
            </a:endParaRPr>
          </a:p>
        </p:txBody>
      </p:sp>
      <p:graphicFrame>
        <p:nvGraphicFramePr>
          <p:cNvPr id="4" name="对象 3"/>
          <p:cNvGraphicFramePr/>
          <p:nvPr/>
        </p:nvGraphicFramePr>
        <p:xfrm>
          <a:off x="455930" y="523875"/>
          <a:ext cx="11217275" cy="3857625"/>
        </p:xfrm>
        <a:graphic>
          <a:graphicData uri="http://schemas.openxmlformats.org/presentationml/2006/ole">
            <mc:AlternateContent xmlns:mc="http://schemas.openxmlformats.org/markup-compatibility/2006">
              <mc:Choice xmlns:v="urn:schemas-microsoft-com:vml" Requires="v">
                <p:oleObj spid="_x0000_s5" name="" r:id="rId1" imgW="9601200" imgH="6762750" progId="Paint.Picture">
                  <p:embed/>
                </p:oleObj>
              </mc:Choice>
              <mc:Fallback>
                <p:oleObj name="" r:id="rId1" imgW="9601200" imgH="6762750" progId="Paint.Picture">
                  <p:embed/>
                  <p:pic>
                    <p:nvPicPr>
                      <p:cNvPr id="0" name="图片 4"/>
                      <p:cNvPicPr/>
                      <p:nvPr/>
                    </p:nvPicPr>
                    <p:blipFill>
                      <a:blip r:embed="rId2"/>
                      <a:stretch>
                        <a:fillRect/>
                      </a:stretch>
                    </p:blipFill>
                    <p:spPr>
                      <a:xfrm>
                        <a:off x="455930" y="523875"/>
                        <a:ext cx="11217275" cy="385762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207"/>
                                        </p:tgtEl>
                                        <p:attrNameLst>
                                          <p:attrName>style.visibility</p:attrName>
                                        </p:attrNameLst>
                                      </p:cBhvr>
                                      <p:to>
                                        <p:strVal val="visible"/>
                                      </p:to>
                                    </p:set>
                                    <p:animEffect transition="in" filter="wheel(1)">
                                      <p:cBhvr>
                                        <p:cTn id="7" dur="2000"/>
                                        <p:tgtEl>
                                          <p:spTgt spid="8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框 5"/>
          <p:cNvSpPr txBox="1"/>
          <p:nvPr/>
        </p:nvSpPr>
        <p:spPr>
          <a:xfrm>
            <a:off x="241300" y="6350000"/>
            <a:ext cx="725488" cy="369888"/>
          </a:xfrm>
          <a:prstGeom prst="rect">
            <a:avLst/>
          </a:prstGeom>
          <a:noFill/>
          <a:ln w="9525">
            <a:noFill/>
          </a:ln>
        </p:spPr>
        <p:txBody>
          <a:bodyPr>
            <a:spAutoFit/>
          </a:bodyPr>
          <a:p>
            <a:pPr eaLnBrk="1" hangingPunct="1"/>
            <a:r>
              <a:rPr lang="en-US" altLang="zh-CN" dirty="0">
                <a:solidFill>
                  <a:schemeClr val="bg1"/>
                </a:solidFill>
                <a:latin typeface="Calibri" panose="020F0502020204030204" pitchFamily="2" charset="0"/>
              </a:rPr>
              <a:t>LOGO</a:t>
            </a:r>
            <a:endParaRPr lang="zh-CN" altLang="en-US" dirty="0">
              <a:solidFill>
                <a:schemeClr val="bg1"/>
              </a:solidFill>
              <a:latin typeface="Calibri" panose="020F0502020204030204" pitchFamily="2" charset="0"/>
            </a:endParaRPr>
          </a:p>
        </p:txBody>
      </p:sp>
      <p:sp>
        <p:nvSpPr>
          <p:cNvPr id="4099" name="文本框 6"/>
          <p:cNvSpPr txBox="1"/>
          <p:nvPr/>
        </p:nvSpPr>
        <p:spPr>
          <a:xfrm>
            <a:off x="914400" y="6380163"/>
            <a:ext cx="1660525" cy="304800"/>
          </a:xfrm>
          <a:prstGeom prst="rect">
            <a:avLst/>
          </a:prstGeom>
          <a:noFill/>
          <a:ln w="9525">
            <a:noFill/>
          </a:ln>
        </p:spPr>
        <p:txBody>
          <a:bodyPr>
            <a:spAutoFit/>
          </a:bodyPr>
          <a:p>
            <a:pPr eaLnBrk="1" hangingPunct="1"/>
            <a:r>
              <a:rPr lang="zh-CN" altLang="en-US" sz="1400" dirty="0">
                <a:solidFill>
                  <a:schemeClr val="bg1"/>
                </a:solidFill>
                <a:latin typeface="微软雅黑" panose="020B0503020204020204" pitchFamily="2" charset="-122"/>
                <a:ea typeface="微软雅黑" panose="020B0503020204020204" pitchFamily="2" charset="-122"/>
              </a:rPr>
              <a:t>这里输入公司名称</a:t>
            </a:r>
            <a:endParaRPr lang="zh-CN" altLang="en-US" sz="1400" dirty="0">
              <a:solidFill>
                <a:schemeClr val="bg1"/>
              </a:solidFill>
              <a:latin typeface="微软雅黑" panose="020B0503020204020204" pitchFamily="2" charset="-122"/>
              <a:ea typeface="微软雅黑" panose="020B0503020204020204" pitchFamily="2" charset="-122"/>
            </a:endParaRPr>
          </a:p>
        </p:txBody>
      </p:sp>
      <p:sp>
        <p:nvSpPr>
          <p:cNvPr id="4100" name="文本框 7"/>
          <p:cNvSpPr txBox="1"/>
          <p:nvPr/>
        </p:nvSpPr>
        <p:spPr>
          <a:xfrm>
            <a:off x="10107613" y="6365875"/>
            <a:ext cx="1936750" cy="334963"/>
          </a:xfrm>
          <a:prstGeom prst="rect">
            <a:avLst/>
          </a:prstGeom>
          <a:noFill/>
          <a:ln w="9525">
            <a:noFill/>
          </a:ln>
        </p:spPr>
        <p:txBody>
          <a:bodyPr wrap="square">
            <a:spAutoFit/>
          </a:bodyPr>
          <a:p>
            <a:pPr algn="r" eaLnBrk="1" hangingPunct="1"/>
            <a:fld id="{BB962C8B-B14F-4D97-AF65-F5344CB8AC3E}" type="datetime1">
              <a:rPr lang="zh-CN" altLang="en-US" sz="1600" dirty="0">
                <a:solidFill>
                  <a:schemeClr val="bg1"/>
                </a:solidFill>
                <a:latin typeface="微软雅黑" panose="020B0503020204020204" pitchFamily="2" charset="-122"/>
                <a:ea typeface="微软雅黑" panose="020B0503020204020204" pitchFamily="2" charset="-122"/>
              </a:rPr>
            </a:fld>
            <a:endParaRPr lang="zh-CN" altLang="en-US" sz="1600" dirty="0">
              <a:solidFill>
                <a:schemeClr val="bg1"/>
              </a:solidFill>
              <a:latin typeface="微软雅黑" panose="020B0503020204020204" pitchFamily="2" charset="-122"/>
              <a:ea typeface="微软雅黑" panose="020B0503020204020204" pitchFamily="2" charset="-122"/>
            </a:endParaRPr>
          </a:p>
        </p:txBody>
      </p:sp>
      <p:sp>
        <p:nvSpPr>
          <p:cNvPr id="4102" name="文本框 12"/>
          <p:cNvSpPr txBox="1"/>
          <p:nvPr/>
        </p:nvSpPr>
        <p:spPr>
          <a:xfrm>
            <a:off x="3700780" y="1670050"/>
            <a:ext cx="4454525" cy="583565"/>
          </a:xfrm>
          <a:prstGeom prst="rect">
            <a:avLst/>
          </a:prstGeom>
          <a:noFill/>
          <a:ln w="9525">
            <a:noFill/>
          </a:ln>
        </p:spPr>
        <p:txBody>
          <a:bodyPr wrap="square">
            <a:spAutoFit/>
          </a:bodyPr>
          <a:p>
            <a:pPr eaLnBrk="1" hangingPunct="1"/>
            <a:r>
              <a:rPr lang="zh-CN" altLang="en-US" sz="3200" dirty="0">
                <a:latin typeface="微软雅黑" panose="020B0503020204020204" pitchFamily="2" charset="-122"/>
                <a:ea typeface="微软雅黑" panose="020B0503020204020204" pitchFamily="2" charset="-122"/>
              </a:rPr>
              <a:t>毒品的基本知识</a:t>
            </a:r>
            <a:endParaRPr lang="zh-CN" altLang="en-US" sz="3200" dirty="0">
              <a:latin typeface="微软雅黑" panose="020B0503020204020204" pitchFamily="2" charset="-122"/>
              <a:ea typeface="微软雅黑" panose="020B0503020204020204" pitchFamily="2" charset="-122"/>
            </a:endParaRPr>
          </a:p>
        </p:txBody>
      </p:sp>
      <p:sp>
        <p:nvSpPr>
          <p:cNvPr id="4117" name="空心弧 1"/>
          <p:cNvSpPr/>
          <p:nvPr/>
        </p:nvSpPr>
        <p:spPr>
          <a:xfrm rot="5400000">
            <a:off x="1079500" y="1795463"/>
            <a:ext cx="2601913" cy="2601912"/>
          </a:xfrm>
          <a:custGeom>
            <a:avLst/>
            <a:gdLst/>
            <a:ahLst/>
            <a:cxnLst>
              <a:cxn ang="0">
                <a:pos x="0" y="1300871"/>
              </a:cxn>
              <a:cxn ang="0">
                <a:pos x="670167" y="163120"/>
              </a:cxn>
              <a:cxn ang="0">
                <a:pos x="1990171" y="197635"/>
              </a:cxn>
              <a:cxn ang="0">
                <a:pos x="2599964" y="1368855"/>
              </a:cxn>
              <a:cxn ang="0">
                <a:pos x="2599963" y="1368854"/>
              </a:cxn>
              <a:cxn ang="0">
                <a:pos x="1990170" y="197634"/>
              </a:cxn>
              <a:cxn ang="0">
                <a:pos x="670166" y="163119"/>
              </a:cxn>
              <a:cxn ang="0">
                <a:pos x="-1" y="1300870"/>
              </a:cxn>
              <a:cxn ang="0">
                <a:pos x="0" y="1300871"/>
              </a:cxn>
            </a:cxnLst>
            <a:pathLst>
              <a:path w="2601741" h="2601741">
                <a:moveTo>
                  <a:pt x="0" y="1300871"/>
                </a:moveTo>
                <a:cubicBezTo>
                  <a:pt x="0" y="828005"/>
                  <a:pt x="256596" y="392380"/>
                  <a:pt x="670167" y="163120"/>
                </a:cubicBezTo>
                <a:cubicBezTo>
                  <a:pt x="1083739" y="-66140"/>
                  <a:pt x="1589146" y="-52925"/>
                  <a:pt x="1990171" y="197635"/>
                </a:cubicBezTo>
                <a:cubicBezTo>
                  <a:pt x="2391197" y="448195"/>
                  <a:pt x="2624676" y="896635"/>
                  <a:pt x="2599964" y="1368855"/>
                </a:cubicBezTo>
                <a:lnTo>
                  <a:pt x="2599963" y="1368854"/>
                </a:lnTo>
                <a:cubicBezTo>
                  <a:pt x="2624675" y="896634"/>
                  <a:pt x="2391196" y="448195"/>
                  <a:pt x="1990170" y="197634"/>
                </a:cubicBezTo>
                <a:cubicBezTo>
                  <a:pt x="1589144" y="-52926"/>
                  <a:pt x="1083737" y="-66141"/>
                  <a:pt x="670166" y="163119"/>
                </a:cubicBezTo>
                <a:cubicBezTo>
                  <a:pt x="256594" y="392379"/>
                  <a:pt x="-1" y="828005"/>
                  <a:pt x="-1" y="1300870"/>
                </a:cubicBezTo>
                <a:lnTo>
                  <a:pt x="0" y="1300871"/>
                </a:lnTo>
                <a:close/>
              </a:path>
            </a:pathLst>
          </a:custGeom>
          <a:solidFill>
            <a:srgbClr val="262626">
              <a:alpha val="100000"/>
            </a:srgbClr>
          </a:solidFill>
          <a:ln w="12700" cap="flat" cmpd="sng">
            <a:solidFill>
              <a:srgbClr val="404040"/>
            </a:solidFill>
            <a:prstDash val="solid"/>
            <a:headEnd type="none" w="med" len="med"/>
            <a:tailEnd type="none" w="med" len="med"/>
          </a:ln>
        </p:spPr>
        <p:txBody>
          <a:bodyPr/>
          <a:p>
            <a:endParaRPr lang="zh-CN" altLang="en-US"/>
          </a:p>
        </p:txBody>
      </p:sp>
      <p:sp>
        <p:nvSpPr>
          <p:cNvPr id="4118" name="椭圆 2"/>
          <p:cNvSpPr/>
          <p:nvPr/>
        </p:nvSpPr>
        <p:spPr>
          <a:xfrm>
            <a:off x="2936875" y="1906588"/>
            <a:ext cx="257175" cy="257175"/>
          </a:xfrm>
          <a:prstGeom prst="ellipse">
            <a:avLst/>
          </a:prstGeom>
          <a:solidFill>
            <a:srgbClr val="404040"/>
          </a:solidFill>
          <a:ln w="12700" cap="flat" cmpd="sng">
            <a:solidFill>
              <a:srgbClr val="A6A6A6"/>
            </a:solidFill>
            <a:prstDash val="solid"/>
            <a:headEnd type="none" w="med" len="med"/>
            <a:tailEnd type="none" w="med" len="med"/>
          </a:ln>
        </p:spPr>
        <p:txBody>
          <a:bodyPr anchor="ctr"/>
          <a:p>
            <a:pPr algn="ctr" eaLnBrk="1" hangingPunct="1"/>
            <a:endParaRPr lang="zh-CN" altLang="en-US" dirty="0">
              <a:solidFill>
                <a:srgbClr val="FFFFFF"/>
              </a:solidFill>
              <a:latin typeface="Calibri" panose="020F0502020204030204" pitchFamily="2" charset="0"/>
            </a:endParaRPr>
          </a:p>
        </p:txBody>
      </p:sp>
      <p:sp>
        <p:nvSpPr>
          <p:cNvPr id="4119" name="圆角矩形 8"/>
          <p:cNvSpPr/>
          <p:nvPr/>
        </p:nvSpPr>
        <p:spPr>
          <a:xfrm>
            <a:off x="3552825" y="1670050"/>
            <a:ext cx="4114800" cy="554355"/>
          </a:xfrm>
          <a:prstGeom prst="roundRect">
            <a:avLst>
              <a:gd name="adj" fmla="val 16667"/>
            </a:avLst>
          </a:prstGeom>
          <a:noFill/>
          <a:ln w="12700" cap="flat" cmpd="sng">
            <a:solidFill>
              <a:srgbClr val="404040"/>
            </a:solidFill>
            <a:prstDash val="solid"/>
            <a:headEnd type="none" w="med" len="med"/>
            <a:tailEnd type="none" w="med" len="med"/>
          </a:ln>
        </p:spPr>
        <p:txBody>
          <a:bodyPr anchor="ctr"/>
          <a:p>
            <a:pPr algn="ctr" eaLnBrk="1" hangingPunct="1"/>
            <a:endParaRPr lang="zh-CN" altLang="en-US" dirty="0">
              <a:solidFill>
                <a:srgbClr val="FFFFFF"/>
              </a:solidFill>
              <a:latin typeface="Calibri" panose="020F0502020204030204" pitchFamily="2" charset="0"/>
            </a:endParaRPr>
          </a:p>
        </p:txBody>
      </p:sp>
      <p:sp>
        <p:nvSpPr>
          <p:cNvPr id="4120" name="文本框 29"/>
          <p:cNvSpPr txBox="1"/>
          <p:nvPr/>
        </p:nvSpPr>
        <p:spPr>
          <a:xfrm>
            <a:off x="4194810" y="2571115"/>
            <a:ext cx="3960495" cy="583565"/>
          </a:xfrm>
          <a:prstGeom prst="rect">
            <a:avLst/>
          </a:prstGeom>
          <a:noFill/>
          <a:ln w="9525">
            <a:noFill/>
          </a:ln>
        </p:spPr>
        <p:txBody>
          <a:bodyPr wrap="square">
            <a:spAutoFit/>
          </a:bodyPr>
          <a:p>
            <a:pPr eaLnBrk="1" hangingPunct="1"/>
            <a:r>
              <a:rPr lang="zh-CN" altLang="en-US" sz="3200" dirty="0">
                <a:latin typeface="微软雅黑" panose="020B0503020204020204" pitchFamily="2" charset="-122"/>
                <a:ea typeface="微软雅黑" panose="020B0503020204020204" pitchFamily="2" charset="-122"/>
              </a:rPr>
              <a:t>毒品的危害</a:t>
            </a:r>
            <a:endParaRPr lang="zh-CN" altLang="en-US" sz="3200" dirty="0">
              <a:latin typeface="微软雅黑" panose="020B0503020204020204" pitchFamily="2" charset="-122"/>
              <a:ea typeface="微软雅黑" panose="020B0503020204020204" pitchFamily="2" charset="-122"/>
            </a:endParaRPr>
          </a:p>
        </p:txBody>
      </p:sp>
      <p:sp>
        <p:nvSpPr>
          <p:cNvPr id="4121" name="椭圆 30"/>
          <p:cNvSpPr/>
          <p:nvPr/>
        </p:nvSpPr>
        <p:spPr>
          <a:xfrm>
            <a:off x="3552508" y="2609850"/>
            <a:ext cx="257175" cy="257175"/>
          </a:xfrm>
          <a:prstGeom prst="ellipse">
            <a:avLst/>
          </a:prstGeom>
          <a:solidFill>
            <a:srgbClr val="404040"/>
          </a:solidFill>
          <a:ln w="12700" cap="flat" cmpd="sng">
            <a:solidFill>
              <a:srgbClr val="A6A6A6"/>
            </a:solidFill>
            <a:prstDash val="solid"/>
            <a:headEnd type="none" w="med" len="med"/>
            <a:tailEnd type="none" w="med" len="med"/>
          </a:ln>
        </p:spPr>
        <p:txBody>
          <a:bodyPr anchor="ctr"/>
          <a:p>
            <a:pPr algn="ctr" eaLnBrk="1" hangingPunct="1"/>
            <a:endParaRPr lang="zh-CN" altLang="en-US" dirty="0">
              <a:solidFill>
                <a:srgbClr val="FFFFFF"/>
              </a:solidFill>
              <a:latin typeface="Calibri" panose="020F0502020204030204" pitchFamily="2" charset="0"/>
            </a:endParaRPr>
          </a:p>
        </p:txBody>
      </p:sp>
      <p:sp>
        <p:nvSpPr>
          <p:cNvPr id="4122" name="圆角矩形 31"/>
          <p:cNvSpPr/>
          <p:nvPr/>
        </p:nvSpPr>
        <p:spPr>
          <a:xfrm>
            <a:off x="4040505" y="2571115"/>
            <a:ext cx="4088130" cy="551180"/>
          </a:xfrm>
          <a:prstGeom prst="roundRect">
            <a:avLst>
              <a:gd name="adj" fmla="val 16667"/>
            </a:avLst>
          </a:prstGeom>
          <a:noFill/>
          <a:ln w="12700" cap="flat" cmpd="sng">
            <a:solidFill>
              <a:srgbClr val="404040"/>
            </a:solidFill>
            <a:prstDash val="solid"/>
            <a:headEnd type="none" w="med" len="med"/>
            <a:tailEnd type="none" w="med" len="med"/>
          </a:ln>
        </p:spPr>
        <p:txBody>
          <a:bodyPr anchor="ctr"/>
          <a:p>
            <a:pPr algn="ctr" eaLnBrk="1" hangingPunct="1"/>
            <a:endParaRPr lang="zh-CN" altLang="en-US" dirty="0">
              <a:solidFill>
                <a:srgbClr val="FFFFFF"/>
              </a:solidFill>
              <a:latin typeface="Calibri" panose="020F0502020204030204" pitchFamily="2" charset="0"/>
            </a:endParaRPr>
          </a:p>
        </p:txBody>
      </p:sp>
      <p:sp>
        <p:nvSpPr>
          <p:cNvPr id="4123" name="文本框 32"/>
          <p:cNvSpPr txBox="1"/>
          <p:nvPr/>
        </p:nvSpPr>
        <p:spPr>
          <a:xfrm>
            <a:off x="4283393" y="3324860"/>
            <a:ext cx="2860675" cy="583565"/>
          </a:xfrm>
          <a:prstGeom prst="rect">
            <a:avLst/>
          </a:prstGeom>
          <a:noFill/>
          <a:ln w="9525">
            <a:noFill/>
          </a:ln>
        </p:spPr>
        <p:txBody>
          <a:bodyPr>
            <a:spAutoFit/>
          </a:bodyPr>
          <a:p>
            <a:pPr eaLnBrk="1" hangingPunct="1"/>
            <a:r>
              <a:rPr lang="zh-CN" altLang="en-US" sz="3200" dirty="0">
                <a:latin typeface="微软雅黑" panose="020B0503020204020204" pitchFamily="2" charset="-122"/>
                <a:ea typeface="微软雅黑" panose="020B0503020204020204" pitchFamily="2" charset="-122"/>
              </a:rPr>
              <a:t>涉毒犯罪</a:t>
            </a:r>
            <a:endParaRPr lang="zh-CN" altLang="en-US" sz="3200" dirty="0">
              <a:latin typeface="微软雅黑" panose="020B0503020204020204" pitchFamily="2" charset="-122"/>
              <a:ea typeface="微软雅黑" panose="020B0503020204020204" pitchFamily="2" charset="-122"/>
            </a:endParaRPr>
          </a:p>
        </p:txBody>
      </p:sp>
      <p:sp>
        <p:nvSpPr>
          <p:cNvPr id="4124" name="椭圆 33"/>
          <p:cNvSpPr/>
          <p:nvPr/>
        </p:nvSpPr>
        <p:spPr>
          <a:xfrm>
            <a:off x="3443605" y="3390900"/>
            <a:ext cx="257175" cy="257175"/>
          </a:xfrm>
          <a:prstGeom prst="ellipse">
            <a:avLst/>
          </a:prstGeom>
          <a:solidFill>
            <a:srgbClr val="404040"/>
          </a:solidFill>
          <a:ln w="12700" cap="flat" cmpd="sng">
            <a:solidFill>
              <a:srgbClr val="A6A6A6"/>
            </a:solidFill>
            <a:prstDash val="solid"/>
            <a:headEnd type="none" w="med" len="med"/>
            <a:tailEnd type="none" w="med" len="med"/>
          </a:ln>
        </p:spPr>
        <p:txBody>
          <a:bodyPr anchor="ctr"/>
          <a:p>
            <a:pPr algn="ctr" eaLnBrk="1" hangingPunct="1"/>
            <a:endParaRPr lang="zh-CN" altLang="en-US" dirty="0">
              <a:solidFill>
                <a:srgbClr val="FFFFFF"/>
              </a:solidFill>
              <a:latin typeface="Calibri" panose="020F0502020204030204" pitchFamily="2" charset="0"/>
            </a:endParaRPr>
          </a:p>
        </p:txBody>
      </p:sp>
      <p:sp>
        <p:nvSpPr>
          <p:cNvPr id="4125" name="圆角矩形 34"/>
          <p:cNvSpPr/>
          <p:nvPr/>
        </p:nvSpPr>
        <p:spPr>
          <a:xfrm>
            <a:off x="4040505" y="3390900"/>
            <a:ext cx="4011930" cy="518160"/>
          </a:xfrm>
          <a:prstGeom prst="roundRect">
            <a:avLst>
              <a:gd name="adj" fmla="val 16667"/>
            </a:avLst>
          </a:prstGeom>
          <a:noFill/>
          <a:ln w="12700" cap="flat" cmpd="sng">
            <a:solidFill>
              <a:srgbClr val="404040"/>
            </a:solidFill>
            <a:prstDash val="solid"/>
            <a:headEnd type="none" w="med" len="med"/>
            <a:tailEnd type="none" w="med" len="med"/>
          </a:ln>
        </p:spPr>
        <p:txBody>
          <a:bodyPr anchor="ctr"/>
          <a:p>
            <a:pPr algn="ctr" eaLnBrk="1" hangingPunct="1"/>
            <a:endParaRPr lang="zh-CN" altLang="en-US" dirty="0">
              <a:solidFill>
                <a:srgbClr val="FFFFFF"/>
              </a:solidFill>
              <a:latin typeface="Calibri" panose="020F0502020204030204" pitchFamily="2" charset="0"/>
            </a:endParaRPr>
          </a:p>
        </p:txBody>
      </p:sp>
      <p:sp>
        <p:nvSpPr>
          <p:cNvPr id="4126" name="文本框 35"/>
          <p:cNvSpPr txBox="1"/>
          <p:nvPr/>
        </p:nvSpPr>
        <p:spPr>
          <a:xfrm>
            <a:off x="3700780" y="4085590"/>
            <a:ext cx="3872865" cy="583565"/>
          </a:xfrm>
          <a:prstGeom prst="rect">
            <a:avLst/>
          </a:prstGeom>
          <a:noFill/>
          <a:ln w="9525">
            <a:noFill/>
          </a:ln>
        </p:spPr>
        <p:txBody>
          <a:bodyPr wrap="square">
            <a:spAutoFit/>
          </a:bodyPr>
          <a:p>
            <a:pPr eaLnBrk="1" hangingPunct="1"/>
            <a:r>
              <a:rPr lang="zh-CN" altLang="en-US" sz="3200" dirty="0">
                <a:latin typeface="微软雅黑" panose="020B0503020204020204" pitchFamily="2" charset="-122"/>
                <a:ea typeface="微软雅黑" panose="020B0503020204020204" pitchFamily="2" charset="-122"/>
              </a:rPr>
              <a:t>青少年如何远离毒品</a:t>
            </a:r>
            <a:endParaRPr lang="zh-CN" altLang="en-US" sz="3200" dirty="0">
              <a:latin typeface="微软雅黑" panose="020B0503020204020204" pitchFamily="2" charset="-122"/>
              <a:ea typeface="微软雅黑" panose="020B0503020204020204" pitchFamily="2" charset="-122"/>
            </a:endParaRPr>
          </a:p>
        </p:txBody>
      </p:sp>
      <p:sp>
        <p:nvSpPr>
          <p:cNvPr id="4127" name="椭圆 36"/>
          <p:cNvSpPr/>
          <p:nvPr/>
        </p:nvSpPr>
        <p:spPr>
          <a:xfrm>
            <a:off x="3012758" y="4084638"/>
            <a:ext cx="257175" cy="257175"/>
          </a:xfrm>
          <a:prstGeom prst="ellipse">
            <a:avLst/>
          </a:prstGeom>
          <a:solidFill>
            <a:srgbClr val="404040"/>
          </a:solidFill>
          <a:ln w="12700" cap="flat" cmpd="sng">
            <a:solidFill>
              <a:srgbClr val="A6A6A6"/>
            </a:solidFill>
            <a:prstDash val="solid"/>
            <a:headEnd type="none" w="med" len="med"/>
            <a:tailEnd type="none" w="med" len="med"/>
          </a:ln>
        </p:spPr>
        <p:txBody>
          <a:bodyPr anchor="ctr"/>
          <a:p>
            <a:pPr algn="ctr" eaLnBrk="1" hangingPunct="1"/>
            <a:endParaRPr lang="zh-CN" altLang="en-US" dirty="0">
              <a:solidFill>
                <a:srgbClr val="FFFFFF"/>
              </a:solidFill>
              <a:latin typeface="Calibri" panose="020F0502020204030204" pitchFamily="2" charset="0"/>
            </a:endParaRPr>
          </a:p>
        </p:txBody>
      </p:sp>
      <p:sp>
        <p:nvSpPr>
          <p:cNvPr id="4128" name="圆角矩形 37"/>
          <p:cNvSpPr/>
          <p:nvPr/>
        </p:nvSpPr>
        <p:spPr>
          <a:xfrm>
            <a:off x="3552825" y="4084955"/>
            <a:ext cx="4114800" cy="584200"/>
          </a:xfrm>
          <a:prstGeom prst="roundRect">
            <a:avLst>
              <a:gd name="adj" fmla="val 16667"/>
            </a:avLst>
          </a:prstGeom>
          <a:noFill/>
          <a:ln w="12700" cap="flat" cmpd="sng">
            <a:solidFill>
              <a:srgbClr val="404040"/>
            </a:solidFill>
            <a:prstDash val="solid"/>
            <a:headEnd type="none" w="med" len="med"/>
            <a:tailEnd type="none" w="med" len="med"/>
          </a:ln>
        </p:spPr>
        <p:txBody>
          <a:bodyPr anchor="ctr"/>
          <a:p>
            <a:pPr algn="ctr" eaLnBrk="1" hangingPunct="1"/>
            <a:endParaRPr lang="zh-CN" altLang="en-US" dirty="0">
              <a:solidFill>
                <a:srgbClr val="FFFFFF"/>
              </a:solidFill>
              <a:latin typeface="Calibri" panose="020F0502020204030204" pitchFamily="2" charset="0"/>
            </a:endParaRPr>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1194435" y="1906905"/>
            <a:ext cx="2165985" cy="2272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080"/>
                                        </p:tgtEl>
                                        <p:attrNameLst>
                                          <p:attrName>style.visibility</p:attrName>
                                        </p:attrNameLst>
                                      </p:cBhvr>
                                      <p:to>
                                        <p:strVal val="visible"/>
                                      </p:to>
                                    </p:set>
                                    <p:animEffect transition="in" filter="box(out)">
                                      <p:cBhvr>
                                        <p:cTn id="7" dur="500"/>
                                        <p:tgtEl>
                                          <p:spTgt spid="308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2"/>
                                        </p:tgtEl>
                                        <p:attrNameLst>
                                          <p:attrName>style.visibility</p:attrName>
                                        </p:attrNameLst>
                                      </p:cBhvr>
                                      <p:to>
                                        <p:strVal val="visible"/>
                                      </p:to>
                                    </p:set>
                                    <p:animEffect transition="in" filter="blinds(horizontal)">
                                      <p:cBhvr>
                                        <p:cTn id="12" dur="500"/>
                                        <p:tgtEl>
                                          <p:spTgt spid="410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20"/>
                                        </p:tgtEl>
                                        <p:attrNameLst>
                                          <p:attrName>style.visibility</p:attrName>
                                        </p:attrNameLst>
                                      </p:cBhvr>
                                      <p:to>
                                        <p:strVal val="visible"/>
                                      </p:to>
                                    </p:set>
                                    <p:animEffect transition="in" filter="blinds(horizontal)">
                                      <p:cBhvr>
                                        <p:cTn id="17" dur="500"/>
                                        <p:tgtEl>
                                          <p:spTgt spid="41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23"/>
                                        </p:tgtEl>
                                        <p:attrNameLst>
                                          <p:attrName>style.visibility</p:attrName>
                                        </p:attrNameLst>
                                      </p:cBhvr>
                                      <p:to>
                                        <p:strVal val="visible"/>
                                      </p:to>
                                    </p:set>
                                    <p:animEffect transition="in" filter="blinds(horizontal)">
                                      <p:cBhvr>
                                        <p:cTn id="22" dur="500"/>
                                        <p:tgtEl>
                                          <p:spTgt spid="41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126"/>
                                        </p:tgtEl>
                                        <p:attrNameLst>
                                          <p:attrName>style.visibility</p:attrName>
                                        </p:attrNameLst>
                                      </p:cBhvr>
                                      <p:to>
                                        <p:strVal val="visible"/>
                                      </p:to>
                                    </p:set>
                                    <p:animEffect transition="in" filter="blinds(horizontal)">
                                      <p:cBhvr>
                                        <p:cTn id="27" dur="500"/>
                                        <p:tgtEl>
                                          <p:spTgt spid="4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p:bldP spid="4120" grpId="0"/>
      <p:bldP spid="4126" grpId="0"/>
      <p:bldP spid="4123" grpId="0"/>
      <p:bldP spid="412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框 5"/>
          <p:cNvSpPr txBox="1"/>
          <p:nvPr/>
        </p:nvSpPr>
        <p:spPr>
          <a:xfrm>
            <a:off x="241300" y="6350000"/>
            <a:ext cx="725488" cy="369888"/>
          </a:xfrm>
          <a:prstGeom prst="rect">
            <a:avLst/>
          </a:prstGeom>
          <a:noFill/>
          <a:ln w="9525">
            <a:noFill/>
          </a:ln>
        </p:spPr>
        <p:txBody>
          <a:bodyPr>
            <a:spAutoFit/>
          </a:bodyPr>
          <a:p>
            <a:pPr eaLnBrk="1" hangingPunct="1"/>
            <a:r>
              <a:rPr lang="en-US" altLang="zh-CN" dirty="0">
                <a:solidFill>
                  <a:schemeClr val="bg1"/>
                </a:solidFill>
                <a:latin typeface="Calibri" panose="020F0502020204030204" pitchFamily="2" charset="0"/>
              </a:rPr>
              <a:t>LOGO</a:t>
            </a:r>
            <a:endParaRPr lang="zh-CN" altLang="en-US" dirty="0">
              <a:solidFill>
                <a:schemeClr val="bg1"/>
              </a:solidFill>
              <a:latin typeface="Calibri" panose="020F0502020204030204" pitchFamily="2" charset="0"/>
            </a:endParaRPr>
          </a:p>
        </p:txBody>
      </p:sp>
      <p:sp>
        <p:nvSpPr>
          <p:cNvPr id="4099" name="文本框 6"/>
          <p:cNvSpPr txBox="1"/>
          <p:nvPr/>
        </p:nvSpPr>
        <p:spPr>
          <a:xfrm>
            <a:off x="914400" y="6380163"/>
            <a:ext cx="1660525" cy="304800"/>
          </a:xfrm>
          <a:prstGeom prst="rect">
            <a:avLst/>
          </a:prstGeom>
          <a:noFill/>
          <a:ln w="9525">
            <a:noFill/>
          </a:ln>
        </p:spPr>
        <p:txBody>
          <a:bodyPr>
            <a:spAutoFit/>
          </a:bodyPr>
          <a:p>
            <a:pPr eaLnBrk="1" hangingPunct="1"/>
            <a:r>
              <a:rPr lang="zh-CN" altLang="en-US" sz="1400" dirty="0">
                <a:solidFill>
                  <a:schemeClr val="bg1"/>
                </a:solidFill>
                <a:latin typeface="微软雅黑" panose="020B0503020204020204" pitchFamily="2" charset="-122"/>
                <a:ea typeface="微软雅黑" panose="020B0503020204020204" pitchFamily="2" charset="-122"/>
              </a:rPr>
              <a:t>这里输入公司名称</a:t>
            </a:r>
            <a:endParaRPr lang="zh-CN" altLang="en-US" sz="1400" dirty="0">
              <a:solidFill>
                <a:schemeClr val="bg1"/>
              </a:solidFill>
              <a:latin typeface="微软雅黑" panose="020B0503020204020204" pitchFamily="2" charset="-122"/>
              <a:ea typeface="微软雅黑" panose="020B0503020204020204" pitchFamily="2" charset="-122"/>
            </a:endParaRPr>
          </a:p>
        </p:txBody>
      </p:sp>
      <p:sp>
        <p:nvSpPr>
          <p:cNvPr id="4100" name="文本框 7"/>
          <p:cNvSpPr txBox="1"/>
          <p:nvPr/>
        </p:nvSpPr>
        <p:spPr>
          <a:xfrm>
            <a:off x="10107613" y="6365875"/>
            <a:ext cx="1936750" cy="334963"/>
          </a:xfrm>
          <a:prstGeom prst="rect">
            <a:avLst/>
          </a:prstGeom>
          <a:noFill/>
          <a:ln w="9525">
            <a:noFill/>
          </a:ln>
        </p:spPr>
        <p:txBody>
          <a:bodyPr wrap="square">
            <a:spAutoFit/>
          </a:bodyPr>
          <a:p>
            <a:pPr algn="r" eaLnBrk="1" hangingPunct="1"/>
            <a:fld id="{BB962C8B-B14F-4D97-AF65-F5344CB8AC3E}" type="datetime1">
              <a:rPr lang="zh-CN" altLang="en-US" sz="1600" dirty="0">
                <a:solidFill>
                  <a:schemeClr val="bg1"/>
                </a:solidFill>
                <a:latin typeface="微软雅黑" panose="020B0503020204020204" pitchFamily="2" charset="-122"/>
                <a:ea typeface="微软雅黑" panose="020B0503020204020204" pitchFamily="2" charset="-122"/>
              </a:rPr>
            </a:fld>
            <a:endParaRPr lang="zh-CN" altLang="en-US" sz="1600" dirty="0">
              <a:solidFill>
                <a:schemeClr val="bg1"/>
              </a:solidFill>
              <a:latin typeface="微软雅黑" panose="020B0503020204020204" pitchFamily="2" charset="-122"/>
              <a:ea typeface="微软雅黑" panose="020B0503020204020204" pitchFamily="2" charset="-122"/>
            </a:endParaRPr>
          </a:p>
        </p:txBody>
      </p:sp>
      <p:pic>
        <p:nvPicPr>
          <p:cNvPr id="2" name="图片 1" descr="timg (1)"/>
          <p:cNvPicPr>
            <a:picLocks noChangeAspect="1"/>
          </p:cNvPicPr>
          <p:nvPr/>
        </p:nvPicPr>
        <p:blipFill>
          <a:blip r:embed="rId1"/>
          <a:stretch>
            <a:fillRect/>
          </a:stretch>
        </p:blipFill>
        <p:spPr>
          <a:xfrm>
            <a:off x="1142365" y="1131570"/>
            <a:ext cx="5166360" cy="4145915"/>
          </a:xfrm>
          <a:prstGeom prst="rect">
            <a:avLst/>
          </a:prstGeom>
        </p:spPr>
      </p:pic>
      <p:sp>
        <p:nvSpPr>
          <p:cNvPr id="39" name="Content Placeholder 2"/>
          <p:cNvSpPr txBox="1"/>
          <p:nvPr/>
        </p:nvSpPr>
        <p:spPr>
          <a:xfrm>
            <a:off x="6821805" y="1073150"/>
            <a:ext cx="4953635" cy="4286885"/>
          </a:xfrm>
          <a:prstGeom prst="rect">
            <a:avLst/>
          </a:prstGeom>
          <a:noFill/>
          <a:ln w="9525">
            <a:noFill/>
          </a:ln>
        </p:spPr>
        <p:txBody>
          <a:bodyPr anchor="t"/>
          <a:p>
            <a:pPr defTabSz="457200">
              <a:spcBef>
                <a:spcPct val="20000"/>
              </a:spcBef>
              <a:spcAft>
                <a:spcPts val="600"/>
              </a:spcAft>
              <a:buClr>
                <a:srgbClr val="2E75B6"/>
              </a:buClr>
              <a:buSzPct val="145000"/>
            </a:pPr>
            <a:r>
              <a:rPr lang="en-US" altLang="zh-CN" sz="2800" dirty="0">
                <a:solidFill>
                  <a:schemeClr val="tx1"/>
                </a:solidFill>
                <a:latin typeface="Arial" panose="020B0604020202020204" pitchFamily="34" charset="0"/>
                <a:ea typeface="宋体" panose="02010600030101010101" pitchFamily="2" charset="-122"/>
              </a:rPr>
              <a:t>     </a:t>
            </a:r>
            <a:r>
              <a:rPr lang="en-US" altLang="zh-CN" sz="2600" dirty="0">
                <a:solidFill>
                  <a:schemeClr val="tx1"/>
                </a:solidFill>
                <a:latin typeface="Arial" panose="020B0604020202020204" pitchFamily="34" charset="0"/>
                <a:ea typeface="宋体" panose="02010600030101010101" pitchFamily="2" charset="-122"/>
              </a:rPr>
              <a:t> </a:t>
            </a:r>
            <a:r>
              <a:rPr lang="zh-CN" altLang="en-US" sz="2600" dirty="0">
                <a:solidFill>
                  <a:schemeClr val="tx1"/>
                </a:solidFill>
                <a:latin typeface="Arial" panose="020B0604020202020204" pitchFamily="34" charset="0"/>
                <a:ea typeface="宋体" panose="02010600030101010101" pitchFamily="2" charset="-122"/>
              </a:rPr>
              <a:t>1839年6月3日，林则徐下令在虎门海滩当众销毁鸦片，至6月25日结束，共历时23天，销毁鸦片19187箱和2119袋，总重量2376254斤。</a:t>
            </a:r>
            <a:endParaRPr lang="zh-CN" altLang="en-US" sz="2600" dirty="0">
              <a:solidFill>
                <a:schemeClr val="tx1"/>
              </a:solidFill>
              <a:latin typeface="Arial" panose="020B0604020202020204" pitchFamily="34" charset="0"/>
              <a:ea typeface="宋体" panose="02010600030101010101" pitchFamily="2" charset="-122"/>
            </a:endParaRPr>
          </a:p>
          <a:p>
            <a:pPr defTabSz="457200">
              <a:spcBef>
                <a:spcPct val="20000"/>
              </a:spcBef>
              <a:spcAft>
                <a:spcPts val="600"/>
              </a:spcAft>
              <a:buClr>
                <a:srgbClr val="2E75B6"/>
              </a:buClr>
              <a:buSzPct val="145000"/>
            </a:pPr>
            <a:r>
              <a:rPr lang="zh-CN" altLang="en-US" sz="2600" dirty="0">
                <a:solidFill>
                  <a:schemeClr val="tx1"/>
                </a:solidFill>
                <a:latin typeface="Arial" panose="020B0604020202020204" pitchFamily="34" charset="0"/>
                <a:ea typeface="宋体" panose="02010600030101010101" pitchFamily="2" charset="-122"/>
              </a:rPr>
              <a:t>      虎门销烟成为打击毒品的历史事件。虎门销烟开始的6月3日，民国时被定为不放假的禁烟节，而销烟结束翌日即6月26日也正好是国际禁毒日</a:t>
            </a:r>
            <a:r>
              <a:rPr lang="zh-CN" altLang="en-US" sz="2800" dirty="0">
                <a:solidFill>
                  <a:schemeClr val="tx1"/>
                </a:solidFill>
                <a:latin typeface="Arial" panose="020B0604020202020204" pitchFamily="34" charset="0"/>
                <a:ea typeface="宋体" panose="02010600030101010101" pitchFamily="2" charset="-122"/>
              </a:rPr>
              <a:t>。</a:t>
            </a:r>
            <a:endParaRPr lang="zh-CN" altLang="en-US" sz="2800" b="1" dirty="0">
              <a:solidFill>
                <a:schemeClr val="tx1"/>
              </a:solidFill>
              <a:latin typeface="Arial" panose="020B0604020202020204" pitchFamily="34" charset="0"/>
              <a:ea typeface="宋体" panose="02010600030101010101" pitchFamily="2" charset="-122"/>
            </a:endParaRPr>
          </a:p>
        </p:txBody>
      </p:sp>
      <p:pic>
        <p:nvPicPr>
          <p:cNvPr id="3080" name="图片 14"/>
          <p:cNvPicPr/>
          <p:nvPr/>
        </p:nvPicPr>
        <p:blipFill>
          <a:blip r:embed="rId2">
            <a:extLst>
              <a:ext uri="{28A0092B-C50C-407E-A947-70E740481C1C}">
                <a14:useLocalDpi xmlns:a14="http://schemas.microsoft.com/office/drawing/2010/main" val="0"/>
              </a:ext>
            </a:extLst>
          </a:blip>
          <a:srcRect/>
          <a:stretch>
            <a:fillRect/>
          </a:stretch>
        </p:blipFill>
        <p:spPr bwMode="auto">
          <a:xfrm>
            <a:off x="43815" y="48895"/>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39"/>
                                        </p:tgtEl>
                                        <p:attrNameLst>
                                          <p:attrName>style.visibility</p:attrName>
                                        </p:attrNameLst>
                                      </p:cBhvr>
                                      <p:to>
                                        <p:strVal val="visible"/>
                                      </p:to>
                                    </p:set>
                                    <p:anim calcmode="discrete" valueType="clr">
                                      <p:cBhvr override="childStyle">
                                        <p:cTn id="11"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39"/>
                                        </p:tgtEl>
                                        <p:attrNameLst>
                                          <p:attrName>fillcolor</p:attrName>
                                        </p:attrNameLst>
                                      </p:cBhvr>
                                      <p:tavLst>
                                        <p:tav tm="0">
                                          <p:val>
                                            <p:clrVal>
                                              <a:schemeClr val="accent2"/>
                                            </p:clrVal>
                                          </p:val>
                                        </p:tav>
                                        <p:tav tm="50000">
                                          <p:val>
                                            <p:clrVal>
                                              <a:schemeClr val="hlink"/>
                                            </p:clrVal>
                                          </p:val>
                                        </p:tav>
                                      </p:tavLst>
                                    </p:anim>
                                    <p:set>
                                      <p:cBhvr>
                                        <p:cTn id="13" dur="8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5"/>
          <p:cNvSpPr txBox="1"/>
          <p:nvPr/>
        </p:nvSpPr>
        <p:spPr>
          <a:xfrm>
            <a:off x="241300" y="6350000"/>
            <a:ext cx="725488" cy="369888"/>
          </a:xfrm>
          <a:prstGeom prst="rect">
            <a:avLst/>
          </a:prstGeom>
          <a:noFill/>
          <a:ln w="9525">
            <a:noFill/>
          </a:ln>
        </p:spPr>
        <p:txBody>
          <a:bodyPr>
            <a:spAutoFit/>
          </a:bodyPr>
          <a:p>
            <a:pPr eaLnBrk="1" hangingPunct="1"/>
            <a:r>
              <a:rPr lang="en-US" altLang="zh-CN" dirty="0">
                <a:solidFill>
                  <a:schemeClr val="bg1"/>
                </a:solidFill>
                <a:latin typeface="Calibri" panose="020F0502020204030204" pitchFamily="2" charset="0"/>
              </a:rPr>
              <a:t>LOGO</a:t>
            </a:r>
            <a:endParaRPr lang="zh-CN" altLang="en-US" dirty="0">
              <a:solidFill>
                <a:schemeClr val="bg1"/>
              </a:solidFill>
              <a:latin typeface="Calibri" panose="020F0502020204030204" pitchFamily="2" charset="0"/>
            </a:endParaRPr>
          </a:p>
        </p:txBody>
      </p:sp>
      <p:sp>
        <p:nvSpPr>
          <p:cNvPr id="5123" name="文本框 6"/>
          <p:cNvSpPr txBox="1"/>
          <p:nvPr/>
        </p:nvSpPr>
        <p:spPr>
          <a:xfrm>
            <a:off x="914400" y="6380163"/>
            <a:ext cx="1660525" cy="304800"/>
          </a:xfrm>
          <a:prstGeom prst="rect">
            <a:avLst/>
          </a:prstGeom>
          <a:noFill/>
          <a:ln w="9525">
            <a:noFill/>
          </a:ln>
        </p:spPr>
        <p:txBody>
          <a:bodyPr>
            <a:spAutoFit/>
          </a:bodyPr>
          <a:p>
            <a:pPr eaLnBrk="1" hangingPunct="1"/>
            <a:r>
              <a:rPr lang="zh-CN" altLang="en-US" sz="1400" dirty="0">
                <a:solidFill>
                  <a:schemeClr val="bg1"/>
                </a:solidFill>
                <a:latin typeface="微软雅黑" panose="020B0503020204020204" pitchFamily="2" charset="-122"/>
                <a:ea typeface="微软雅黑" panose="020B0503020204020204" pitchFamily="2" charset="-122"/>
              </a:rPr>
              <a:t>这里输入公司名称</a:t>
            </a:r>
            <a:endParaRPr lang="zh-CN" altLang="en-US" sz="1400" dirty="0">
              <a:solidFill>
                <a:schemeClr val="bg1"/>
              </a:solidFill>
              <a:latin typeface="微软雅黑" panose="020B0503020204020204" pitchFamily="2" charset="-122"/>
              <a:ea typeface="微软雅黑" panose="020B0503020204020204" pitchFamily="2" charset="-122"/>
            </a:endParaRPr>
          </a:p>
        </p:txBody>
      </p:sp>
      <p:sp>
        <p:nvSpPr>
          <p:cNvPr id="5124" name="文本框 7"/>
          <p:cNvSpPr txBox="1"/>
          <p:nvPr/>
        </p:nvSpPr>
        <p:spPr>
          <a:xfrm>
            <a:off x="10064750" y="6365875"/>
            <a:ext cx="1981200" cy="334963"/>
          </a:xfrm>
          <a:prstGeom prst="rect">
            <a:avLst/>
          </a:prstGeom>
          <a:noFill/>
          <a:ln w="9525">
            <a:noFill/>
          </a:ln>
        </p:spPr>
        <p:txBody>
          <a:bodyPr wrap="square">
            <a:spAutoFit/>
          </a:bodyPr>
          <a:p>
            <a:pPr algn="r" eaLnBrk="1" hangingPunct="1"/>
            <a:fld id="{BB962C8B-B14F-4D97-AF65-F5344CB8AC3E}" type="datetime1">
              <a:rPr lang="zh-CN" altLang="en-US" sz="1600" dirty="0">
                <a:solidFill>
                  <a:schemeClr val="bg1"/>
                </a:solidFill>
                <a:latin typeface="微软雅黑" panose="020B0503020204020204" pitchFamily="2" charset="-122"/>
                <a:ea typeface="微软雅黑" panose="020B0503020204020204" pitchFamily="2" charset="-122"/>
              </a:rPr>
            </a:fld>
            <a:endParaRPr lang="zh-CN" altLang="en-US" sz="1600" dirty="0">
              <a:solidFill>
                <a:schemeClr val="bg1"/>
              </a:solidFill>
              <a:latin typeface="微软雅黑" panose="020B0503020204020204" pitchFamily="2" charset="-122"/>
              <a:ea typeface="微软雅黑" panose="020B0503020204020204" pitchFamily="2" charset="-122"/>
            </a:endParaRPr>
          </a:p>
        </p:txBody>
      </p: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43815" y="48895"/>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Content Placeholder 2"/>
          <p:cNvSpPr txBox="1"/>
          <p:nvPr/>
        </p:nvSpPr>
        <p:spPr>
          <a:xfrm>
            <a:off x="645795" y="1189990"/>
            <a:ext cx="5316220" cy="4640580"/>
          </a:xfrm>
          <a:prstGeom prst="rect">
            <a:avLst/>
          </a:prstGeom>
          <a:noFill/>
          <a:ln w="9525">
            <a:noFill/>
          </a:ln>
        </p:spPr>
        <p:txBody>
          <a:bodyPr anchor="t"/>
          <a:p>
            <a:pPr defTabSz="457200">
              <a:spcBef>
                <a:spcPct val="20000"/>
              </a:spcBef>
              <a:spcAft>
                <a:spcPts val="600"/>
              </a:spcAft>
              <a:buClr>
                <a:srgbClr val="2E75B6"/>
              </a:buClr>
              <a:buSzPct val="145000"/>
            </a:pPr>
            <a:r>
              <a:rPr lang="zh-CN" altLang="en-US" sz="1050" dirty="0">
                <a:solidFill>
                  <a:srgbClr val="781E19"/>
                </a:solidFill>
                <a:latin typeface="Arial" panose="020B0604020202020204" pitchFamily="34" charset="0"/>
                <a:ea typeface="宋体" panose="02010600030101010101" pitchFamily="2" charset="-122"/>
              </a:rPr>
              <a:t>                </a:t>
            </a:r>
            <a:r>
              <a:rPr lang="zh-CN" altLang="en-US" sz="3000" b="1" dirty="0">
                <a:solidFill>
                  <a:srgbClr val="781E19"/>
                </a:solidFill>
                <a:latin typeface="Arial" panose="020B0604020202020204" pitchFamily="34" charset="0"/>
                <a:ea typeface="宋体" panose="02010600030101010101" pitchFamily="2" charset="-122"/>
              </a:rPr>
              <a:t>又叫阿片，俗称大烟，是罂粟果实中流出的乳液经干燥凝结而成的。因产地不同而呈黑色或褐色，味苦。生鸦片经过烧煮和发酵，可制成精制鸦片，吸食时有一种强烈的香甜气味。吸食者初吸时会感到头晕目眩、恶心或头痛，多次吸食就会上</a:t>
            </a:r>
            <a:r>
              <a:rPr lang="zh-CN" altLang="en-US" sz="3200" b="1" dirty="0">
                <a:solidFill>
                  <a:srgbClr val="781E19"/>
                </a:solidFill>
                <a:latin typeface="Arial" panose="020B0604020202020204" pitchFamily="34" charset="0"/>
                <a:ea typeface="宋体" panose="02010600030101010101" pitchFamily="2" charset="-122"/>
              </a:rPr>
              <a:t>瘾。</a:t>
            </a:r>
            <a:endParaRPr lang="zh-CN" altLang="id-ID" sz="3200" b="1" dirty="0">
              <a:solidFill>
                <a:srgbClr val="781E19"/>
              </a:solidFill>
              <a:latin typeface="Arial" panose="020B0604020202020204" pitchFamily="34" charset="0"/>
              <a:ea typeface="宋体" panose="02010600030101010101" pitchFamily="2" charset="-122"/>
            </a:endParaRPr>
          </a:p>
        </p:txBody>
      </p:sp>
      <p:sp>
        <p:nvSpPr>
          <p:cNvPr id="51" name="Freeform 50"/>
          <p:cNvSpPr/>
          <p:nvPr/>
        </p:nvSpPr>
        <p:spPr>
          <a:xfrm>
            <a:off x="4417695" y="1962150"/>
            <a:ext cx="385763" cy="369094"/>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lIns="304998" tIns="239612" rIns="304998" bIns="239612" anchor="ctr"/>
          <a:p>
            <a:pPr marL="0" marR="0" lvl="0" indent="0" algn="ctr" defTabSz="1955800" rtl="0" eaLnBrk="1" fontAlgn="base" latinLnBrk="0" hangingPunct="1">
              <a:lnSpc>
                <a:spcPct val="90000"/>
              </a:lnSpc>
              <a:spcBef>
                <a:spcPct val="0"/>
              </a:spcBef>
              <a:spcAft>
                <a:spcPct val="35000"/>
              </a:spcAft>
              <a:buClrTx/>
              <a:buSzTx/>
              <a:buFontTx/>
              <a:buNone/>
              <a:defRPr/>
            </a:pPr>
            <a:r>
              <a:rPr kumimoji="0" lang="id-ID" altLang="zh-CN" sz="3600" b="0" i="0" u="none" strike="noStrike" kern="1200" cap="none" spc="0" normalizeH="0" baseline="0" noProof="0">
                <a:ln>
                  <a:noFill/>
                </a:ln>
                <a:solidFill>
                  <a:srgbClr val="FFC000"/>
                </a:solidFill>
                <a:effectLst/>
                <a:uLnTx/>
                <a:uFillTx/>
                <a:latin typeface="FontAwesome" pitchFamily="2" charset="0"/>
                <a:ea typeface="+mn-ea"/>
                <a:cs typeface="+mn-cs"/>
                <a:sym typeface="+mn-ea"/>
              </a:rPr>
              <a:t></a:t>
            </a:r>
            <a:endParaRPr kumimoji="0" lang="id-ID" altLang="zh-CN" sz="3600" b="0" i="0" u="none" strike="noStrike" kern="1200" cap="none" spc="0" normalizeH="0" baseline="0" noProof="0">
              <a:ln>
                <a:noFill/>
              </a:ln>
              <a:solidFill>
                <a:srgbClr val="FFC000"/>
              </a:solidFill>
              <a:effectLst/>
              <a:uLnTx/>
              <a:uFillTx/>
              <a:latin typeface="FontAwesome" pitchFamily="2" charset="0"/>
              <a:ea typeface="+mn-ea"/>
              <a:cs typeface="+mn-cs"/>
              <a:sym typeface="+mn-ea"/>
            </a:endParaRPr>
          </a:p>
        </p:txBody>
      </p:sp>
      <p:sp>
        <p:nvSpPr>
          <p:cNvPr id="52" name="Freeform 51"/>
          <p:cNvSpPr/>
          <p:nvPr/>
        </p:nvSpPr>
        <p:spPr>
          <a:xfrm>
            <a:off x="4031298" y="3905806"/>
            <a:ext cx="385763" cy="370285"/>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lIns="304998" tIns="239612" rIns="304998" bIns="239612" anchor="ctr"/>
          <a:p>
            <a:pPr marL="0" marR="0" lvl="0" indent="0" algn="ctr" defTabSz="1955800" rtl="0" eaLnBrk="1" fontAlgn="base" latinLnBrk="0" hangingPunct="1">
              <a:lnSpc>
                <a:spcPct val="90000"/>
              </a:lnSpc>
              <a:spcBef>
                <a:spcPct val="0"/>
              </a:spcBef>
              <a:spcAft>
                <a:spcPct val="35000"/>
              </a:spcAft>
              <a:buClrTx/>
              <a:buSzTx/>
              <a:buFontTx/>
              <a:buNone/>
              <a:defRPr/>
            </a:pPr>
            <a:r>
              <a:rPr kumimoji="0" lang="id-ID" altLang="zh-CN" sz="3300" b="0" i="0" u="none" strike="noStrike" kern="1200" cap="none" spc="0" normalizeH="0" baseline="0" noProof="0">
                <a:ln>
                  <a:noFill/>
                </a:ln>
                <a:solidFill>
                  <a:schemeClr val="accent2"/>
                </a:solidFill>
                <a:effectLst/>
                <a:uLnTx/>
                <a:uFillTx/>
                <a:latin typeface="FontAwesome" pitchFamily="2" charset="0"/>
                <a:ea typeface="+mn-ea"/>
                <a:cs typeface="+mn-cs"/>
                <a:sym typeface="+mn-ea"/>
              </a:rPr>
              <a:t></a:t>
            </a:r>
            <a:endParaRPr kumimoji="0" lang="id-ID" altLang="zh-CN" sz="3600" b="0" i="0" u="none" strike="noStrike" kern="1200" cap="none" spc="0" normalizeH="0" baseline="0" noProof="0">
              <a:ln>
                <a:noFill/>
              </a:ln>
              <a:solidFill>
                <a:schemeClr val="accent2"/>
              </a:solidFill>
              <a:effectLst/>
              <a:uLnTx/>
              <a:uFillTx/>
              <a:latin typeface="FontAwesome" pitchFamily="2" charset="0"/>
              <a:ea typeface="+mn-ea"/>
              <a:cs typeface="+mn-cs"/>
              <a:sym typeface="+mn-ea"/>
            </a:endParaRPr>
          </a:p>
        </p:txBody>
      </p:sp>
      <p:pic>
        <p:nvPicPr>
          <p:cNvPr id="32793" name="图片 32792" descr="7"/>
          <p:cNvPicPr>
            <a:picLocks noChangeAspect="1"/>
          </p:cNvPicPr>
          <p:nvPr/>
        </p:nvPicPr>
        <p:blipFill>
          <a:blip r:embed="rId2"/>
          <a:stretch>
            <a:fillRect/>
          </a:stretch>
        </p:blipFill>
        <p:spPr>
          <a:xfrm>
            <a:off x="6525260" y="1292225"/>
            <a:ext cx="4839970" cy="3923030"/>
          </a:xfrm>
          <a:prstGeom prst="rect">
            <a:avLst/>
          </a:prstGeom>
          <a:noFill/>
          <a:ln w="9525">
            <a:noFill/>
          </a:ln>
        </p:spPr>
      </p:pic>
      <p:sp>
        <p:nvSpPr>
          <p:cNvPr id="9" name="圆角矩形 9"/>
          <p:cNvSpPr/>
          <p:nvPr/>
        </p:nvSpPr>
        <p:spPr>
          <a:xfrm>
            <a:off x="645795" y="1127760"/>
            <a:ext cx="743585" cy="604520"/>
          </a:xfrm>
          <a:prstGeom prst="roundRect">
            <a:avLst>
              <a:gd name="adj" fmla="val 16667"/>
            </a:avLst>
          </a:prstGeom>
          <a:solidFill>
            <a:schemeClr val="accent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10" name="TextBox 10"/>
          <p:cNvSpPr txBox="1"/>
          <p:nvPr/>
        </p:nvSpPr>
        <p:spPr>
          <a:xfrm>
            <a:off x="574675" y="1221740"/>
            <a:ext cx="886460" cy="491490"/>
          </a:xfrm>
          <a:prstGeom prst="rect">
            <a:avLst/>
          </a:prstGeom>
          <a:noFill/>
          <a:ln w="9525">
            <a:noFill/>
          </a:ln>
        </p:spPr>
        <p:txBody>
          <a:bodyPr wrap="square" anchor="t">
            <a:spAutoFit/>
          </a:bodyPr>
          <a:p>
            <a:pPr algn="ctr"/>
            <a:r>
              <a:rPr lang="zh-CN" altLang="en-US" sz="2600" b="1" dirty="0">
                <a:solidFill>
                  <a:srgbClr val="FF0000"/>
                </a:solidFill>
                <a:latin typeface="微软雅黑" panose="020B0503020204020204" pitchFamily="2" charset="-122"/>
                <a:ea typeface="微软雅黑" panose="020B0503020204020204" pitchFamily="2" charset="-122"/>
              </a:rPr>
              <a:t>鸦片</a:t>
            </a:r>
            <a:endParaRPr lang="zh-CN" altLang="en-US" sz="2600" b="1" dirty="0">
              <a:solidFill>
                <a:srgbClr val="FF0000"/>
              </a:solidFill>
              <a:latin typeface="微软雅黑" panose="020B0503020204020204" pitchFamily="2" charset="-122"/>
              <a:ea typeface="微软雅黑" panose="020B0503020204020204" pitchFamily="2" charset="-122"/>
            </a:endParaRPr>
          </a:p>
        </p:txBody>
      </p:sp>
      <p:sp>
        <p:nvSpPr>
          <p:cNvPr id="6" name="圆角矩形 3"/>
          <p:cNvSpPr/>
          <p:nvPr/>
        </p:nvSpPr>
        <p:spPr>
          <a:xfrm>
            <a:off x="1741805" y="396875"/>
            <a:ext cx="2101215" cy="792480"/>
          </a:xfrm>
          <a:prstGeom prst="roundRect">
            <a:avLst>
              <a:gd name="adj" fmla="val 16667"/>
            </a:avLst>
          </a:prstGeom>
          <a:solidFill>
            <a:schemeClr val="tx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2" name="TextBox 10"/>
          <p:cNvSpPr txBox="1"/>
          <p:nvPr/>
        </p:nvSpPr>
        <p:spPr>
          <a:xfrm>
            <a:off x="2000885" y="584835"/>
            <a:ext cx="1649730" cy="521970"/>
          </a:xfrm>
          <a:prstGeom prst="rect">
            <a:avLst/>
          </a:prstGeom>
          <a:noFill/>
          <a:ln w="9525">
            <a:noFill/>
          </a:ln>
        </p:spPr>
        <p:txBody>
          <a:bodyPr wrap="square" anchor="t">
            <a:spAutoFit/>
          </a:bodyPr>
          <a:p>
            <a:pPr algn="ctr"/>
            <a:r>
              <a:rPr lang="zh-CN" altLang="en-US" sz="2800" b="1" dirty="0">
                <a:solidFill>
                  <a:srgbClr val="00B0F0"/>
                </a:solidFill>
                <a:latin typeface="微软雅黑" panose="020B0503020204020204" pitchFamily="2" charset="-122"/>
                <a:ea typeface="微软雅黑" panose="020B0503020204020204" pitchFamily="2" charset="-122"/>
              </a:rPr>
              <a:t>认识毒品</a:t>
            </a:r>
            <a:endParaRPr lang="zh-CN" altLang="en-US" sz="2800" b="1" dirty="0">
              <a:solidFill>
                <a:srgbClr val="00B0F0"/>
              </a:solidFill>
              <a:latin typeface="微软雅黑" panose="020B0503020204020204" pitchFamily="2" charset="-122"/>
              <a:ea typeface="微软雅黑" panose="020B0503020204020204" pitchFamily="2" charset="-122"/>
            </a:endParaRPr>
          </a:p>
        </p:txBody>
      </p:sp>
      <p:sp>
        <p:nvSpPr>
          <p:cNvPr id="3" name="Freeform 5"/>
          <p:cNvSpPr/>
          <p:nvPr/>
        </p:nvSpPr>
        <p:spPr>
          <a:xfrm>
            <a:off x="87630" y="892175"/>
            <a:ext cx="558165" cy="511175"/>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sp>
        <p:nvSpPr>
          <p:cNvPr id="4" name="Freeform 6"/>
          <p:cNvSpPr/>
          <p:nvPr/>
        </p:nvSpPr>
        <p:spPr>
          <a:xfrm>
            <a:off x="321945" y="1097915"/>
            <a:ext cx="358140" cy="327025"/>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2793"/>
                                        </p:tgtEl>
                                        <p:attrNameLst>
                                          <p:attrName>style.visibility</p:attrName>
                                        </p:attrNameLst>
                                      </p:cBhvr>
                                      <p:to>
                                        <p:strVal val="visible"/>
                                      </p:to>
                                    </p:set>
                                    <p:animEffect transition="in" filter="diamond(in)">
                                      <p:cBhvr>
                                        <p:cTn id="7" dur="2000"/>
                                        <p:tgtEl>
                                          <p:spTgt spid="3279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9"/>
                                        </p:tgtEl>
                                        <p:attrNameLst>
                                          <p:attrName>style.visibility</p:attrName>
                                        </p:attrNameLst>
                                      </p:cBhvr>
                                      <p:to>
                                        <p:strVal val="visible"/>
                                      </p:to>
                                    </p:set>
                                    <p:anim calcmode="discrete" valueType="clr">
                                      <p:cBhvr override="childStyle">
                                        <p:cTn id="12"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9"/>
                                        </p:tgtEl>
                                        <p:attrNameLst>
                                          <p:attrName>fillcolor</p:attrName>
                                        </p:attrNameLst>
                                      </p:cBhvr>
                                      <p:tavLst>
                                        <p:tav tm="0">
                                          <p:val>
                                            <p:clrVal>
                                              <a:schemeClr val="accent2"/>
                                            </p:clrVal>
                                          </p:val>
                                        </p:tav>
                                        <p:tav tm="50000">
                                          <p:val>
                                            <p:clrVal>
                                              <a:schemeClr val="hlink"/>
                                            </p:clrVal>
                                          </p:val>
                                        </p:tav>
                                      </p:tavLst>
                                    </p:anim>
                                    <p:set>
                                      <p:cBhvr>
                                        <p:cTn id="14" dur="8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2"/>
          <p:cNvSpPr txBox="1"/>
          <p:nvPr/>
        </p:nvSpPr>
        <p:spPr>
          <a:xfrm>
            <a:off x="620395" y="965200"/>
            <a:ext cx="5407025" cy="5137785"/>
          </a:xfrm>
          <a:prstGeom prst="rect">
            <a:avLst/>
          </a:prstGeom>
          <a:noFill/>
          <a:ln w="9525">
            <a:noFill/>
          </a:ln>
        </p:spPr>
        <p:txBody>
          <a:bodyPr anchor="t"/>
          <a:p>
            <a:pPr defTabSz="457200">
              <a:spcBef>
                <a:spcPct val="20000"/>
              </a:spcBef>
              <a:spcAft>
                <a:spcPts val="600"/>
              </a:spcAft>
              <a:buClr>
                <a:srgbClr val="2E75B6"/>
              </a:buClr>
              <a:buSzPct val="145000"/>
            </a:pPr>
            <a:r>
              <a:rPr lang="zh-CN" altLang="en-US" sz="1050" b="1" dirty="0">
                <a:solidFill>
                  <a:srgbClr val="781E19"/>
                </a:solidFill>
                <a:latin typeface="Arial" panose="020B0604020202020204" pitchFamily="34" charset="0"/>
                <a:ea typeface="宋体" panose="02010600030101010101" pitchFamily="2" charset="-122"/>
              </a:rPr>
              <a:t>     </a:t>
            </a:r>
            <a:r>
              <a:rPr lang="zh-CN" altLang="en-US" sz="3600" b="1" dirty="0">
                <a:solidFill>
                  <a:srgbClr val="781E19"/>
                </a:solidFill>
                <a:latin typeface="Arial" panose="020B0604020202020204" pitchFamily="34" charset="0"/>
                <a:ea typeface="宋体" panose="02010600030101010101" pitchFamily="2" charset="-122"/>
              </a:rPr>
              <a:t>        </a:t>
            </a:r>
            <a:r>
              <a:rPr lang="zh-CN" altLang="en-US" sz="3000" b="1" dirty="0">
                <a:solidFill>
                  <a:srgbClr val="781E19"/>
                </a:solidFill>
                <a:latin typeface="Arial" panose="020B0604020202020204" pitchFamily="34" charset="0"/>
                <a:ea typeface="宋体" panose="02010600030101010101" pitchFamily="2" charset="-122"/>
              </a:rPr>
              <a:t>是从鸦片中分离出来的一种生物碱，在鸦片中含量</a:t>
            </a:r>
            <a:r>
              <a:rPr lang="en-US" altLang="zh-CN" sz="3000" b="1">
                <a:solidFill>
                  <a:srgbClr val="781E19"/>
                </a:solidFill>
                <a:latin typeface="Arial" panose="020B0604020202020204" pitchFamily="34" charset="0"/>
                <a:ea typeface="宋体" panose="02010600030101010101" pitchFamily="2" charset="-122"/>
              </a:rPr>
              <a:t>10%</a:t>
            </a:r>
            <a:r>
              <a:rPr lang="zh-CN" altLang="en-US" sz="3000" b="1" dirty="0">
                <a:solidFill>
                  <a:srgbClr val="781E19"/>
                </a:solidFill>
                <a:latin typeface="Arial" panose="020B0604020202020204" pitchFamily="34" charset="0"/>
                <a:ea typeface="宋体" panose="02010600030101010101" pitchFamily="2" charset="-122"/>
              </a:rPr>
              <a:t>左右，为无色或白色结晶粉末状，具有镇痛、催眠、止咳、止泻等作用，吸食后会产生欣快感，比鸦片容易成瘾。长期使用会引起精神失常和幻想，过量使用会导致呼吸衰竭而死亡。历史上它曾被用做精神药品借断鸦片，但由于其副作用过大，最终被定为毒品。</a:t>
            </a:r>
            <a:endParaRPr lang="zh-CN" altLang="id-ID" sz="3000" b="1" dirty="0">
              <a:solidFill>
                <a:srgbClr val="781E19"/>
              </a:solidFill>
              <a:latin typeface="Arial" panose="020B0604020202020204" pitchFamily="34" charset="0"/>
              <a:ea typeface="宋体" panose="02010600030101010101" pitchFamily="2" charset="-122"/>
            </a:endParaRPr>
          </a:p>
        </p:txBody>
      </p:sp>
      <p:pic>
        <p:nvPicPr>
          <p:cNvPr id="32798" name="图片 32797" descr="2016041316584869"/>
          <p:cNvPicPr>
            <a:picLocks noChangeAspect="1"/>
          </p:cNvPicPr>
          <p:nvPr/>
        </p:nvPicPr>
        <p:blipFill>
          <a:blip r:embed="rId1"/>
          <a:stretch>
            <a:fillRect/>
          </a:stretch>
        </p:blipFill>
        <p:spPr>
          <a:xfrm>
            <a:off x="6610985" y="1174115"/>
            <a:ext cx="4796155" cy="4292600"/>
          </a:xfrm>
          <a:prstGeom prst="rect">
            <a:avLst/>
          </a:prstGeom>
          <a:noFill/>
          <a:ln w="9525">
            <a:noFill/>
          </a:ln>
        </p:spPr>
      </p:pic>
      <p:pic>
        <p:nvPicPr>
          <p:cNvPr id="3080" name="图片 14"/>
          <p:cNvPicPr/>
          <p:nvPr/>
        </p:nvPicPr>
        <p:blipFill>
          <a:blip r:embed="rId2">
            <a:extLst>
              <a:ext uri="{28A0092B-C50C-407E-A947-70E740481C1C}">
                <a14:useLocalDpi xmlns:a14="http://schemas.microsoft.com/office/drawing/2010/main" val="0"/>
              </a:ext>
            </a:extLst>
          </a:blip>
          <a:srcRect/>
          <a:stretch>
            <a:fillRect/>
          </a:stretch>
        </p:blipFill>
        <p:spPr bwMode="auto">
          <a:xfrm>
            <a:off x="89535" y="48895"/>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Freeform 5"/>
          <p:cNvSpPr/>
          <p:nvPr/>
        </p:nvSpPr>
        <p:spPr>
          <a:xfrm>
            <a:off x="254477" y="844471"/>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sp>
        <p:nvSpPr>
          <p:cNvPr id="9" name="圆角矩形 9"/>
          <p:cNvSpPr/>
          <p:nvPr/>
        </p:nvSpPr>
        <p:spPr>
          <a:xfrm>
            <a:off x="691515" y="965200"/>
            <a:ext cx="743585" cy="604520"/>
          </a:xfrm>
          <a:prstGeom prst="roundRect">
            <a:avLst>
              <a:gd name="adj" fmla="val 16667"/>
            </a:avLst>
          </a:prstGeom>
          <a:solidFill>
            <a:schemeClr val="accent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10" name="TextBox 10"/>
          <p:cNvSpPr txBox="1"/>
          <p:nvPr/>
        </p:nvSpPr>
        <p:spPr>
          <a:xfrm>
            <a:off x="620395" y="1021715"/>
            <a:ext cx="886460" cy="491490"/>
          </a:xfrm>
          <a:prstGeom prst="rect">
            <a:avLst/>
          </a:prstGeom>
          <a:noFill/>
          <a:ln w="9525">
            <a:noFill/>
          </a:ln>
        </p:spPr>
        <p:txBody>
          <a:bodyPr wrap="square" anchor="t">
            <a:spAutoFit/>
          </a:bodyPr>
          <a:p>
            <a:pPr algn="ctr"/>
            <a:r>
              <a:rPr lang="zh-CN" altLang="en-US" sz="2600" b="1" dirty="0">
                <a:solidFill>
                  <a:srgbClr val="FF0000"/>
                </a:solidFill>
                <a:latin typeface="微软雅黑" panose="020B0503020204020204" pitchFamily="2" charset="-122"/>
                <a:ea typeface="微软雅黑" panose="020B0503020204020204" pitchFamily="2" charset="-122"/>
              </a:rPr>
              <a:t>吗啡</a:t>
            </a:r>
            <a:endParaRPr lang="zh-CN" altLang="en-US" sz="2600" b="1" dirty="0">
              <a:solidFill>
                <a:srgbClr val="FF0000"/>
              </a:solidFill>
              <a:latin typeface="微软雅黑" panose="020B0503020204020204" pitchFamily="2" charset="-122"/>
              <a:ea typeface="微软雅黑" panose="020B0503020204020204" pitchFamily="2" charset="-122"/>
            </a:endParaRPr>
          </a:p>
        </p:txBody>
      </p:sp>
      <p:sp>
        <p:nvSpPr>
          <p:cNvPr id="11268" name="Freeform 6"/>
          <p:cNvSpPr/>
          <p:nvPr/>
        </p:nvSpPr>
        <p:spPr>
          <a:xfrm>
            <a:off x="433070" y="1021874"/>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2798"/>
                                        </p:tgtEl>
                                        <p:attrNameLst>
                                          <p:attrName>style.visibility</p:attrName>
                                        </p:attrNameLst>
                                      </p:cBhvr>
                                      <p:to>
                                        <p:strVal val="visible"/>
                                      </p:to>
                                    </p:set>
                                    <p:anim calcmode="lin" valueType="num">
                                      <p:cBhvr additive="base">
                                        <p:cTn id="7" dur="5000" fill="hold"/>
                                        <p:tgtEl>
                                          <p:spTgt spid="32798"/>
                                        </p:tgtEl>
                                        <p:attrNameLst>
                                          <p:attrName>ppt_x</p:attrName>
                                        </p:attrNameLst>
                                      </p:cBhvr>
                                      <p:tavLst>
                                        <p:tav tm="0">
                                          <p:val>
                                            <p:strVal val="#ppt_x"/>
                                          </p:val>
                                        </p:tav>
                                        <p:tav tm="100000">
                                          <p:val>
                                            <p:strVal val="#ppt_x"/>
                                          </p:val>
                                        </p:tav>
                                      </p:tavLst>
                                    </p:anim>
                                    <p:anim calcmode="lin" valueType="num">
                                      <p:cBhvr additive="base">
                                        <p:cTn id="8" dur="5000" fill="hold"/>
                                        <p:tgtEl>
                                          <p:spTgt spid="327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2"/>
                                        </p:tgtEl>
                                        <p:attrNameLst>
                                          <p:attrName>style.visibility</p:attrName>
                                        </p:attrNameLst>
                                      </p:cBhvr>
                                      <p:to>
                                        <p:strVal val="visible"/>
                                      </p:to>
                                    </p:set>
                                    <p:anim calcmode="discrete" valueType="clr">
                                      <p:cBhvr override="childStyle">
                                        <p:cTn id="13"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2"/>
                                        </p:tgtEl>
                                        <p:attrNameLst>
                                          <p:attrName>fillcolor</p:attrName>
                                        </p:attrNameLst>
                                      </p:cBhvr>
                                      <p:tavLst>
                                        <p:tav tm="0">
                                          <p:val>
                                            <p:clrVal>
                                              <a:schemeClr val="accent2"/>
                                            </p:clrVal>
                                          </p:val>
                                        </p:tav>
                                        <p:tav tm="50000">
                                          <p:val>
                                            <p:clrVal>
                                              <a:schemeClr val="hlink"/>
                                            </p:clrVal>
                                          </p:val>
                                        </p:tav>
                                      </p:tavLst>
                                    </p:anim>
                                    <p:set>
                                      <p:cBhvr>
                                        <p:cTn id="15"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2"/>
          <p:cNvSpPr txBox="1"/>
          <p:nvPr/>
        </p:nvSpPr>
        <p:spPr>
          <a:xfrm>
            <a:off x="6422390" y="1005205"/>
            <a:ext cx="5293995" cy="4658360"/>
          </a:xfrm>
          <a:prstGeom prst="rect">
            <a:avLst/>
          </a:prstGeom>
          <a:noFill/>
          <a:ln w="9525">
            <a:noFill/>
          </a:ln>
        </p:spPr>
        <p:txBody>
          <a:bodyPr anchor="t"/>
          <a:p>
            <a:pPr defTabSz="457200">
              <a:spcBef>
                <a:spcPct val="20000"/>
              </a:spcBef>
              <a:spcAft>
                <a:spcPts val="600"/>
              </a:spcAft>
              <a:buClr>
                <a:srgbClr val="2E75B6"/>
              </a:buClr>
              <a:buSzPct val="145000"/>
            </a:pPr>
            <a:r>
              <a:rPr lang="zh-CN" altLang="en-US" sz="3200" dirty="0">
                <a:solidFill>
                  <a:srgbClr val="BFBFBF"/>
                </a:solidFill>
                <a:latin typeface="Arial" panose="020B0604020202020204" pitchFamily="34" charset="0"/>
                <a:sym typeface="+mn-ea"/>
              </a:rPr>
              <a:t>             </a:t>
            </a:r>
            <a:r>
              <a:rPr lang="zh-CN" altLang="en-US" sz="3200" b="1" dirty="0">
                <a:solidFill>
                  <a:srgbClr val="781E19"/>
                </a:solidFill>
                <a:latin typeface="Arial" panose="020B0604020202020204" pitchFamily="34" charset="0"/>
                <a:sym typeface="+mn-ea"/>
              </a:rPr>
              <a:t>化学名称“二乙酰吗啡”，俗称白粉，它是由吗啡和醋酸酐反应而制成的，镇痛作用是吗啡的</a:t>
            </a:r>
            <a:r>
              <a:rPr lang="en-US" altLang="zh-CN" sz="3200" b="1">
                <a:solidFill>
                  <a:srgbClr val="781E19"/>
                </a:solidFill>
                <a:latin typeface="Arial" panose="020B0604020202020204" pitchFamily="34" charset="0"/>
                <a:sym typeface="+mn-ea"/>
              </a:rPr>
              <a:t>4</a:t>
            </a:r>
            <a:r>
              <a:rPr lang="zh-CN" altLang="en-US" sz="3200" b="1" dirty="0">
                <a:solidFill>
                  <a:srgbClr val="781E19"/>
                </a:solidFill>
                <a:latin typeface="Arial" panose="020B0604020202020204" pitchFamily="34" charset="0"/>
                <a:sym typeface="+mn-ea"/>
              </a:rPr>
              <a:t>到</a:t>
            </a:r>
            <a:r>
              <a:rPr lang="en-US" altLang="zh-CN" sz="3200" b="1">
                <a:solidFill>
                  <a:srgbClr val="781E19"/>
                </a:solidFill>
                <a:latin typeface="Arial" panose="020B0604020202020204" pitchFamily="34" charset="0"/>
                <a:sym typeface="+mn-ea"/>
              </a:rPr>
              <a:t>8</a:t>
            </a:r>
            <a:r>
              <a:rPr lang="zh-CN" altLang="en-US" sz="3200" b="1" dirty="0">
                <a:solidFill>
                  <a:srgbClr val="781E19"/>
                </a:solidFill>
                <a:latin typeface="Arial" panose="020B0604020202020204" pitchFamily="34" charset="0"/>
                <a:sym typeface="+mn-ea"/>
              </a:rPr>
              <a:t>倍，医学上曾广泛用于麻醉镇痛，但成瘾快，极难戒掉。海洛因被称为世界毒品之王，是我国目前监控、查禁的最重要的毒品之一。</a:t>
            </a:r>
            <a:endParaRPr lang="zh-CN" altLang="id-ID" sz="3200" b="1" dirty="0">
              <a:solidFill>
                <a:srgbClr val="781E19"/>
              </a:solidFill>
              <a:latin typeface="Arial" panose="020B0604020202020204" pitchFamily="34" charset="0"/>
              <a:ea typeface="宋体" panose="02010600030101010101" pitchFamily="2" charset="-122"/>
            </a:endParaRPr>
          </a:p>
        </p:txBody>
      </p:sp>
      <p:pic>
        <p:nvPicPr>
          <p:cNvPr id="39963" name="图片 39962" descr="2012090225555856_259_o"/>
          <p:cNvPicPr>
            <a:picLocks noChangeAspect="1"/>
          </p:cNvPicPr>
          <p:nvPr/>
        </p:nvPicPr>
        <p:blipFill>
          <a:blip r:embed="rId1"/>
          <a:stretch>
            <a:fillRect/>
          </a:stretch>
        </p:blipFill>
        <p:spPr>
          <a:xfrm>
            <a:off x="651510" y="1005840"/>
            <a:ext cx="4937125" cy="4657725"/>
          </a:xfrm>
          <a:prstGeom prst="rect">
            <a:avLst/>
          </a:prstGeom>
          <a:noFill/>
          <a:ln w="9525">
            <a:noFill/>
          </a:ln>
        </p:spPr>
      </p:pic>
      <p:pic>
        <p:nvPicPr>
          <p:cNvPr id="3080" name="图片 14"/>
          <p:cNvPicPr/>
          <p:nvPr/>
        </p:nvPicPr>
        <p:blipFill>
          <a:blip r:embed="rId2">
            <a:extLst>
              <a:ext uri="{28A0092B-C50C-407E-A947-70E740481C1C}">
                <a14:useLocalDpi xmlns:a14="http://schemas.microsoft.com/office/drawing/2010/main" val="0"/>
              </a:ext>
            </a:extLst>
          </a:blip>
          <a:srcRect/>
          <a:stretch>
            <a:fillRect/>
          </a:stretch>
        </p:blipFill>
        <p:spPr bwMode="auto">
          <a:xfrm>
            <a:off x="-24130" y="-2921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圆角矩形 9"/>
          <p:cNvSpPr/>
          <p:nvPr/>
        </p:nvSpPr>
        <p:spPr>
          <a:xfrm>
            <a:off x="7031355" y="956310"/>
            <a:ext cx="1042670" cy="604520"/>
          </a:xfrm>
          <a:prstGeom prst="roundRect">
            <a:avLst>
              <a:gd name="adj" fmla="val 16667"/>
            </a:avLst>
          </a:prstGeom>
          <a:solidFill>
            <a:schemeClr val="accent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10" name="TextBox 10"/>
          <p:cNvSpPr txBox="1"/>
          <p:nvPr/>
        </p:nvSpPr>
        <p:spPr>
          <a:xfrm>
            <a:off x="6959600" y="1012825"/>
            <a:ext cx="1186180" cy="491490"/>
          </a:xfrm>
          <a:prstGeom prst="rect">
            <a:avLst/>
          </a:prstGeom>
          <a:noFill/>
          <a:ln w="9525">
            <a:noFill/>
          </a:ln>
        </p:spPr>
        <p:txBody>
          <a:bodyPr wrap="square" anchor="t">
            <a:spAutoFit/>
          </a:bodyPr>
          <a:p>
            <a:pPr algn="ctr"/>
            <a:r>
              <a:rPr lang="zh-CN" altLang="en-US" sz="2600" b="1" dirty="0">
                <a:solidFill>
                  <a:srgbClr val="FF0000"/>
                </a:solidFill>
                <a:latin typeface="微软雅黑" panose="020B0503020204020204" pitchFamily="2" charset="-122"/>
                <a:ea typeface="微软雅黑" panose="020B0503020204020204" pitchFamily="2" charset="-122"/>
              </a:rPr>
              <a:t>海洛因</a:t>
            </a:r>
            <a:endParaRPr lang="zh-CN" altLang="en-US" sz="2600" b="1" dirty="0">
              <a:solidFill>
                <a:srgbClr val="FF0000"/>
              </a:solidFill>
              <a:latin typeface="微软雅黑" panose="020B0503020204020204" pitchFamily="2" charset="-122"/>
              <a:ea typeface="微软雅黑" panose="020B0503020204020204" pitchFamily="2" charset="-122"/>
            </a:endParaRPr>
          </a:p>
        </p:txBody>
      </p:sp>
      <p:sp>
        <p:nvSpPr>
          <p:cNvPr id="3" name="Freeform 5"/>
          <p:cNvSpPr/>
          <p:nvPr/>
        </p:nvSpPr>
        <p:spPr>
          <a:xfrm>
            <a:off x="6422390" y="739775"/>
            <a:ext cx="574675" cy="453390"/>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sp>
        <p:nvSpPr>
          <p:cNvPr id="11268" name="Freeform 6"/>
          <p:cNvSpPr/>
          <p:nvPr/>
        </p:nvSpPr>
        <p:spPr>
          <a:xfrm>
            <a:off x="6662420" y="926465"/>
            <a:ext cx="368935" cy="289560"/>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9963"/>
                                        </p:tgtEl>
                                        <p:attrNameLst>
                                          <p:attrName>style.visibility</p:attrName>
                                        </p:attrNameLst>
                                      </p:cBhvr>
                                      <p:to>
                                        <p:strVal val="visible"/>
                                      </p:to>
                                    </p:set>
                                    <p:animEffect transition="in" filter="wheel(1)">
                                      <p:cBhvr>
                                        <p:cTn id="7" dur="2000"/>
                                        <p:tgtEl>
                                          <p:spTgt spid="3996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
                                        </p:tgtEl>
                                        <p:attrNameLst>
                                          <p:attrName>style.visibility</p:attrName>
                                        </p:attrNameLst>
                                      </p:cBhvr>
                                      <p:to>
                                        <p:strVal val="visible"/>
                                      </p:to>
                                    </p:set>
                                    <p:anim calcmode="discrete" valueType="clr">
                                      <p:cBhvr override="childStyle">
                                        <p:cTn id="12"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
                                        </p:tgtEl>
                                        <p:attrNameLst>
                                          <p:attrName>fillcolor</p:attrName>
                                        </p:attrNameLst>
                                      </p:cBhvr>
                                      <p:tavLst>
                                        <p:tav tm="0">
                                          <p:val>
                                            <p:clrVal>
                                              <a:schemeClr val="accent2"/>
                                            </p:clrVal>
                                          </p:val>
                                        </p:tav>
                                        <p:tav tm="50000">
                                          <p:val>
                                            <p:clrVal>
                                              <a:schemeClr val="hlink"/>
                                            </p:clrVal>
                                          </p:val>
                                        </p:tav>
                                      </p:tavLst>
                                    </p:anim>
                                    <p:set>
                                      <p:cBhvr>
                                        <p:cTn id="14"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2"/>
          <p:cNvSpPr txBox="1"/>
          <p:nvPr/>
        </p:nvSpPr>
        <p:spPr>
          <a:xfrm>
            <a:off x="6569710" y="956945"/>
            <a:ext cx="4846320" cy="4976495"/>
          </a:xfrm>
          <a:prstGeom prst="rect">
            <a:avLst/>
          </a:prstGeom>
          <a:noFill/>
          <a:ln w="9525">
            <a:noFill/>
          </a:ln>
        </p:spPr>
        <p:txBody>
          <a:bodyPr anchor="t"/>
          <a:p>
            <a:pPr defTabSz="457200">
              <a:spcBef>
                <a:spcPct val="20000"/>
              </a:spcBef>
              <a:spcAft>
                <a:spcPts val="600"/>
              </a:spcAft>
              <a:buClr>
                <a:srgbClr val="2E75B6"/>
              </a:buClr>
              <a:buSzPct val="145000"/>
            </a:pPr>
            <a:r>
              <a:rPr lang="en-US" altLang="zh-CN" sz="3600" b="1" dirty="0">
                <a:solidFill>
                  <a:srgbClr val="00B0F0"/>
                </a:solidFill>
                <a:latin typeface="Arial" panose="020B0604020202020204" pitchFamily="34" charset="0"/>
                <a:sym typeface="+mn-ea"/>
              </a:rPr>
              <a:t>        </a:t>
            </a:r>
            <a:r>
              <a:rPr lang="zh-CN" altLang="en-US" sz="3000" b="1" dirty="0">
                <a:solidFill>
                  <a:srgbClr val="781E19"/>
                </a:solidFill>
                <a:latin typeface="Arial" panose="020B0604020202020204" pitchFamily="34" charset="0"/>
                <a:sym typeface="+mn-ea"/>
              </a:rPr>
              <a:t>是桑科一年生草本植物，分为有毒大麻和无毒大麻。大麻类毒品主要包括大麻烟、大麻脂和大麻油。大麻对中区神经系统有抑制、麻醉作用，吸食后产生欣快感，有时会出现幻觉和妄想，长期吸食会引起精神障碍、思想迟钝，并破坏人体的免疫系统。</a:t>
            </a:r>
            <a:endParaRPr lang="zh-CN" altLang="id-ID" sz="3000" b="1" dirty="0">
              <a:solidFill>
                <a:srgbClr val="781E19"/>
              </a:solidFill>
              <a:latin typeface="Arial" panose="020B0604020202020204" pitchFamily="34" charset="0"/>
              <a:ea typeface="宋体" panose="02010600030101010101" pitchFamily="2" charset="-122"/>
            </a:endParaRPr>
          </a:p>
        </p:txBody>
      </p:sp>
      <p:pic>
        <p:nvPicPr>
          <p:cNvPr id="39965" name="图片 39964" descr="001b7710ee2d0e3ee2d836"/>
          <p:cNvPicPr>
            <a:picLocks noChangeAspect="1"/>
          </p:cNvPicPr>
          <p:nvPr/>
        </p:nvPicPr>
        <p:blipFill>
          <a:blip r:embed="rId1"/>
          <a:stretch>
            <a:fillRect/>
          </a:stretch>
        </p:blipFill>
        <p:spPr>
          <a:xfrm>
            <a:off x="585470" y="1159510"/>
            <a:ext cx="4954270" cy="4394835"/>
          </a:xfrm>
          <a:prstGeom prst="rect">
            <a:avLst/>
          </a:prstGeom>
          <a:noFill/>
          <a:ln w="9525">
            <a:noFill/>
          </a:ln>
        </p:spPr>
      </p:pic>
      <p:pic>
        <p:nvPicPr>
          <p:cNvPr id="3080" name="图片 14"/>
          <p:cNvPicPr/>
          <p:nvPr/>
        </p:nvPicPr>
        <p:blipFill>
          <a:blip r:embed="rId2">
            <a:extLst>
              <a:ext uri="{28A0092B-C50C-407E-A947-70E740481C1C}">
                <a14:useLocalDpi xmlns:a14="http://schemas.microsoft.com/office/drawing/2010/main" val="0"/>
              </a:ext>
            </a:extLst>
          </a:blip>
          <a:srcRect/>
          <a:stretch>
            <a:fillRect/>
          </a:stretch>
        </p:blipFill>
        <p:spPr bwMode="auto">
          <a:xfrm>
            <a:off x="26670" y="41275"/>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圆角矩形 9"/>
          <p:cNvSpPr/>
          <p:nvPr/>
        </p:nvSpPr>
        <p:spPr>
          <a:xfrm>
            <a:off x="6958965" y="956945"/>
            <a:ext cx="743585" cy="604520"/>
          </a:xfrm>
          <a:prstGeom prst="roundRect">
            <a:avLst>
              <a:gd name="adj" fmla="val 16667"/>
            </a:avLst>
          </a:prstGeom>
          <a:solidFill>
            <a:schemeClr val="accent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10" name="TextBox 10"/>
          <p:cNvSpPr txBox="1"/>
          <p:nvPr/>
        </p:nvSpPr>
        <p:spPr>
          <a:xfrm>
            <a:off x="6887210" y="1013460"/>
            <a:ext cx="886460" cy="491490"/>
          </a:xfrm>
          <a:prstGeom prst="rect">
            <a:avLst/>
          </a:prstGeom>
          <a:noFill/>
          <a:ln w="9525">
            <a:noFill/>
          </a:ln>
        </p:spPr>
        <p:txBody>
          <a:bodyPr wrap="square" anchor="t">
            <a:spAutoFit/>
          </a:bodyPr>
          <a:p>
            <a:pPr algn="ctr"/>
            <a:r>
              <a:rPr lang="zh-CN" altLang="en-US" sz="2600" b="1" dirty="0">
                <a:solidFill>
                  <a:srgbClr val="FF0000"/>
                </a:solidFill>
                <a:latin typeface="微软雅黑" panose="020B0503020204020204" pitchFamily="2" charset="-122"/>
                <a:ea typeface="微软雅黑" panose="020B0503020204020204" pitchFamily="2" charset="-122"/>
              </a:rPr>
              <a:t>大麻</a:t>
            </a:r>
            <a:endParaRPr lang="zh-CN" altLang="en-US" sz="2600" b="1" dirty="0">
              <a:solidFill>
                <a:srgbClr val="FF0000"/>
              </a:solidFill>
              <a:latin typeface="微软雅黑" panose="020B0503020204020204" pitchFamily="2" charset="-122"/>
              <a:ea typeface="微软雅黑" panose="020B0503020204020204" pitchFamily="2" charset="-122"/>
            </a:endParaRPr>
          </a:p>
        </p:txBody>
      </p:sp>
      <p:sp>
        <p:nvSpPr>
          <p:cNvPr id="3" name="Freeform 5"/>
          <p:cNvSpPr/>
          <p:nvPr/>
        </p:nvSpPr>
        <p:spPr>
          <a:xfrm>
            <a:off x="6410960" y="689610"/>
            <a:ext cx="558165" cy="511175"/>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sp>
        <p:nvSpPr>
          <p:cNvPr id="11268" name="Freeform 6"/>
          <p:cNvSpPr/>
          <p:nvPr/>
        </p:nvSpPr>
        <p:spPr>
          <a:xfrm>
            <a:off x="6645275" y="895350"/>
            <a:ext cx="358140" cy="327025"/>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965"/>
                                        </p:tgtEl>
                                        <p:attrNameLst>
                                          <p:attrName>style.visibility</p:attrName>
                                        </p:attrNameLst>
                                      </p:cBhvr>
                                      <p:to>
                                        <p:strVal val="visible"/>
                                      </p:to>
                                    </p:set>
                                    <p:animEffect transition="in" filter="blinds(horizontal)">
                                      <p:cBhvr>
                                        <p:cTn id="7" dur="500"/>
                                        <p:tgtEl>
                                          <p:spTgt spid="3996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
                                        </p:tgtEl>
                                        <p:attrNameLst>
                                          <p:attrName>style.visibility</p:attrName>
                                        </p:attrNameLst>
                                      </p:cBhvr>
                                      <p:to>
                                        <p:strVal val="visible"/>
                                      </p:to>
                                    </p:set>
                                    <p:anim calcmode="discrete" valueType="clr">
                                      <p:cBhvr override="childStyle">
                                        <p:cTn id="12"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
                                        </p:tgtEl>
                                        <p:attrNameLst>
                                          <p:attrName>fillcolor</p:attrName>
                                        </p:attrNameLst>
                                      </p:cBhvr>
                                      <p:tavLst>
                                        <p:tav tm="0">
                                          <p:val>
                                            <p:clrVal>
                                              <a:schemeClr val="accent2"/>
                                            </p:clrVal>
                                          </p:val>
                                        </p:tav>
                                        <p:tav tm="50000">
                                          <p:val>
                                            <p:clrVal>
                                              <a:schemeClr val="hlink"/>
                                            </p:clrVal>
                                          </p:val>
                                        </p:tav>
                                      </p:tavLst>
                                    </p:anim>
                                    <p:set>
                                      <p:cBhvr>
                                        <p:cTn id="14"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2"/>
          <p:cNvSpPr txBox="1"/>
          <p:nvPr/>
        </p:nvSpPr>
        <p:spPr>
          <a:xfrm>
            <a:off x="6790690" y="902970"/>
            <a:ext cx="4862195" cy="4601845"/>
          </a:xfrm>
          <a:prstGeom prst="rect">
            <a:avLst/>
          </a:prstGeom>
          <a:noFill/>
          <a:ln w="9525">
            <a:noFill/>
          </a:ln>
        </p:spPr>
        <p:txBody>
          <a:bodyPr anchor="t"/>
          <a:p>
            <a:pPr defTabSz="457200">
              <a:spcBef>
                <a:spcPct val="20000"/>
              </a:spcBef>
              <a:spcAft>
                <a:spcPts val="600"/>
              </a:spcAft>
              <a:buClr>
                <a:srgbClr val="2E75B6"/>
              </a:buClr>
              <a:buSzPct val="145000"/>
            </a:pPr>
            <a:r>
              <a:rPr lang="zh-CN" altLang="en-US" sz="3600" b="1" dirty="0">
                <a:solidFill>
                  <a:srgbClr val="00B0F0"/>
                </a:solidFill>
                <a:latin typeface="Arial" panose="020B0604020202020204" pitchFamily="34" charset="0"/>
                <a:sym typeface="+mn-ea"/>
              </a:rPr>
              <a:t>          </a:t>
            </a:r>
            <a:r>
              <a:rPr lang="zh-CN" altLang="en-US" sz="3000" b="1" dirty="0">
                <a:solidFill>
                  <a:srgbClr val="781E19"/>
                </a:solidFill>
                <a:latin typeface="Arial" panose="020B0604020202020204" pitchFamily="34" charset="0"/>
                <a:sym typeface="+mn-ea"/>
              </a:rPr>
              <a:t>是一种临床应用的合成镇痛药，为白色结晶性粉末，味微苦，无臭，其作用和机理和吗啡相似。长期使用会产生依赖性，被列为严格管制的麻醉药品。</a:t>
            </a:r>
            <a:endParaRPr lang="zh-CN" altLang="id-ID" sz="3000" b="1" dirty="0">
              <a:solidFill>
                <a:srgbClr val="781E19"/>
              </a:solidFill>
              <a:latin typeface="Arial" panose="020B0604020202020204" pitchFamily="34" charset="0"/>
              <a:ea typeface="宋体" panose="02010600030101010101" pitchFamily="2" charset="-122"/>
            </a:endParaRPr>
          </a:p>
        </p:txBody>
      </p:sp>
      <p:pic>
        <p:nvPicPr>
          <p:cNvPr id="39968" name="图片 39967" descr="12183329_977712"/>
          <p:cNvPicPr>
            <a:picLocks noChangeAspect="1"/>
          </p:cNvPicPr>
          <p:nvPr/>
        </p:nvPicPr>
        <p:blipFill>
          <a:blip r:embed="rId1"/>
          <a:stretch>
            <a:fillRect/>
          </a:stretch>
        </p:blipFill>
        <p:spPr>
          <a:xfrm>
            <a:off x="742315" y="902970"/>
            <a:ext cx="4863465" cy="4600575"/>
          </a:xfrm>
          <a:prstGeom prst="rect">
            <a:avLst/>
          </a:prstGeom>
          <a:noFill/>
          <a:ln w="9525">
            <a:noFill/>
          </a:ln>
        </p:spPr>
      </p:pic>
      <p:pic>
        <p:nvPicPr>
          <p:cNvPr id="3080" name="图片 14"/>
          <p:cNvPicPr/>
          <p:nvPr/>
        </p:nvPicPr>
        <p:blipFill>
          <a:blip r:embed="rId2">
            <a:extLst>
              <a:ext uri="{28A0092B-C50C-407E-A947-70E740481C1C}">
                <a14:useLocalDpi xmlns:a14="http://schemas.microsoft.com/office/drawing/2010/main" val="0"/>
              </a:ext>
            </a:extLst>
          </a:blip>
          <a:srcRect/>
          <a:stretch>
            <a:fillRect/>
          </a:stretch>
        </p:blipFill>
        <p:spPr bwMode="auto">
          <a:xfrm>
            <a:off x="-6985" y="-1270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圆角矩形 9"/>
          <p:cNvSpPr/>
          <p:nvPr/>
        </p:nvSpPr>
        <p:spPr>
          <a:xfrm>
            <a:off x="7140575" y="902970"/>
            <a:ext cx="1052830" cy="604520"/>
          </a:xfrm>
          <a:prstGeom prst="roundRect">
            <a:avLst>
              <a:gd name="adj" fmla="val 16667"/>
            </a:avLst>
          </a:prstGeom>
          <a:solidFill>
            <a:schemeClr val="accent1"/>
          </a:solidFill>
          <a:ln w="9525">
            <a:noFill/>
          </a:ln>
        </p:spPr>
        <p:txBody>
          <a:bodyPr anchor="t"/>
          <a:p>
            <a:endParaRPr lang="zh-CN" altLang="en-US" sz="1350" dirty="0">
              <a:latin typeface="Arial" panose="020B0604020202020204" pitchFamily="34" charset="0"/>
              <a:ea typeface="宋体" panose="02010600030101010101" pitchFamily="2" charset="-122"/>
            </a:endParaRPr>
          </a:p>
        </p:txBody>
      </p:sp>
      <p:sp>
        <p:nvSpPr>
          <p:cNvPr id="10" name="TextBox 10"/>
          <p:cNvSpPr txBox="1"/>
          <p:nvPr/>
        </p:nvSpPr>
        <p:spPr>
          <a:xfrm>
            <a:off x="6997700" y="1016000"/>
            <a:ext cx="1285875" cy="491490"/>
          </a:xfrm>
          <a:prstGeom prst="rect">
            <a:avLst/>
          </a:prstGeom>
          <a:noFill/>
          <a:ln w="9525">
            <a:noFill/>
          </a:ln>
        </p:spPr>
        <p:txBody>
          <a:bodyPr wrap="square" anchor="t">
            <a:spAutoFit/>
          </a:bodyPr>
          <a:p>
            <a:pPr algn="ctr"/>
            <a:r>
              <a:rPr lang="zh-CN" altLang="en-US" sz="2600" b="1" dirty="0">
                <a:solidFill>
                  <a:srgbClr val="FF0000"/>
                </a:solidFill>
                <a:latin typeface="微软雅黑" panose="020B0503020204020204" pitchFamily="2" charset="-122"/>
                <a:ea typeface="微软雅黑" panose="020B0503020204020204" pitchFamily="2" charset="-122"/>
              </a:rPr>
              <a:t>杜冷丁</a:t>
            </a:r>
            <a:endParaRPr lang="zh-CN" altLang="en-US" sz="2600" b="1" dirty="0">
              <a:solidFill>
                <a:srgbClr val="FF0000"/>
              </a:solidFill>
              <a:latin typeface="微软雅黑" panose="020B0503020204020204" pitchFamily="2" charset="-122"/>
              <a:ea typeface="微软雅黑" panose="020B0503020204020204" pitchFamily="2" charset="-122"/>
            </a:endParaRPr>
          </a:p>
        </p:txBody>
      </p:sp>
      <p:sp>
        <p:nvSpPr>
          <p:cNvPr id="3" name="Freeform 5"/>
          <p:cNvSpPr/>
          <p:nvPr/>
        </p:nvSpPr>
        <p:spPr>
          <a:xfrm>
            <a:off x="6519545" y="653415"/>
            <a:ext cx="558165" cy="511175"/>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sp>
        <p:nvSpPr>
          <p:cNvPr id="11268" name="Freeform 6"/>
          <p:cNvSpPr/>
          <p:nvPr/>
        </p:nvSpPr>
        <p:spPr>
          <a:xfrm>
            <a:off x="6753860" y="859155"/>
            <a:ext cx="358140" cy="327025"/>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9968"/>
                                        </p:tgtEl>
                                        <p:attrNameLst>
                                          <p:attrName>style.visibility</p:attrName>
                                        </p:attrNameLst>
                                      </p:cBhvr>
                                      <p:to>
                                        <p:strVal val="visible"/>
                                      </p:to>
                                    </p:set>
                                    <p:animEffect transition="in" filter="barn(inVertical)">
                                      <p:cBhvr>
                                        <p:cTn id="7" dur="500"/>
                                        <p:tgtEl>
                                          <p:spTgt spid="39968"/>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
                                        </p:tgtEl>
                                        <p:attrNameLst>
                                          <p:attrName>style.visibility</p:attrName>
                                        </p:attrNameLst>
                                      </p:cBhvr>
                                      <p:to>
                                        <p:strVal val="visible"/>
                                      </p:to>
                                    </p:set>
                                    <p:anim calcmode="discrete" valueType="clr">
                                      <p:cBhvr override="childStyle">
                                        <p:cTn id="12"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
                                        </p:tgtEl>
                                        <p:attrNameLst>
                                          <p:attrName>fillcolor</p:attrName>
                                        </p:attrNameLst>
                                      </p:cBhvr>
                                      <p:tavLst>
                                        <p:tav tm="0">
                                          <p:val>
                                            <p:clrVal>
                                              <a:schemeClr val="accent2"/>
                                            </p:clrVal>
                                          </p:val>
                                        </p:tav>
                                        <p:tav tm="50000">
                                          <p:val>
                                            <p:clrVal>
                                              <a:schemeClr val="hlink"/>
                                            </p:clrVal>
                                          </p:val>
                                        </p:tav>
                                      </p:tavLst>
                                    </p:anim>
                                    <p:set>
                                      <p:cBhvr>
                                        <p:cTn id="14"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9" name="TextBox 33"/>
          <p:cNvSpPr txBox="1"/>
          <p:nvPr/>
        </p:nvSpPr>
        <p:spPr>
          <a:xfrm>
            <a:off x="1422400" y="381000"/>
            <a:ext cx="2869565" cy="521970"/>
          </a:xfrm>
          <a:prstGeom prst="rect">
            <a:avLst/>
          </a:prstGeom>
          <a:noFill/>
          <a:ln w="9525">
            <a:noFill/>
          </a:ln>
        </p:spPr>
        <p:txBody>
          <a:bodyPr wrap="square" anchor="t">
            <a:spAutoFit/>
          </a:bodyPr>
          <a:p>
            <a:pPr algn="l"/>
            <a:r>
              <a:rPr lang="en-US" altLang="zh-CN" sz="2800" b="1" dirty="0">
                <a:latin typeface="微软雅黑" panose="020B0503020204020204" pitchFamily="2" charset="-122"/>
                <a:ea typeface="微软雅黑" panose="020B0503020204020204" pitchFamily="2" charset="-122"/>
              </a:rPr>
              <a:t>   </a:t>
            </a:r>
            <a:r>
              <a:rPr lang="zh-CN" altLang="en-US" sz="2800" b="1" dirty="0">
                <a:latin typeface="微软雅黑" panose="020B0503020204020204" pitchFamily="2" charset="-122"/>
                <a:ea typeface="微软雅黑" panose="020B0503020204020204" pitchFamily="2" charset="-122"/>
              </a:rPr>
              <a:t>新型毒品种类</a:t>
            </a:r>
            <a:endParaRPr lang="zh-CN" altLang="en-US" sz="2800" b="1" dirty="0">
              <a:latin typeface="微软雅黑" panose="020B0503020204020204" pitchFamily="2" charset="-122"/>
              <a:ea typeface="微软雅黑" panose="020B0503020204020204" pitchFamily="2" charset="-122"/>
            </a:endParaRPr>
          </a:p>
        </p:txBody>
      </p:sp>
      <p:cxnSp>
        <p:nvCxnSpPr>
          <p:cNvPr id="10256" name="直接连接符 41"/>
          <p:cNvCxnSpPr/>
          <p:nvPr/>
        </p:nvCxnSpPr>
        <p:spPr>
          <a:xfrm>
            <a:off x="951309" y="903050"/>
            <a:ext cx="3214688" cy="0"/>
          </a:xfrm>
          <a:prstGeom prst="line">
            <a:avLst/>
          </a:prstGeom>
          <a:ln w="9525" cap="flat" cmpd="sng">
            <a:solidFill>
              <a:schemeClr val="tx2"/>
            </a:solidFill>
            <a:prstDash val="solid"/>
            <a:round/>
            <a:headEnd type="none" w="med" len="med"/>
            <a:tailEnd type="none" w="med" len="med"/>
          </a:ln>
        </p:spPr>
      </p:cxnSp>
      <p:pic>
        <p:nvPicPr>
          <p:cNvPr id="3080"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6985" y="-12700"/>
            <a:ext cx="1120775" cy="91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9"/>
          <p:cNvSpPr txBox="1"/>
          <p:nvPr/>
        </p:nvSpPr>
        <p:spPr>
          <a:xfrm>
            <a:off x="512445" y="964565"/>
            <a:ext cx="2799715" cy="4707890"/>
          </a:xfrm>
          <a:prstGeom prst="rect">
            <a:avLst/>
          </a:prstGeom>
          <a:noFill/>
          <a:ln w="9525">
            <a:noFill/>
          </a:ln>
        </p:spPr>
        <p:txBody>
          <a:bodyPr wrap="square" anchor="t">
            <a:spAutoFit/>
          </a:bodyPr>
          <a:p>
            <a:r>
              <a:rPr lang="zh-CN" altLang="en-US" sz="900" b="1" dirty="0">
                <a:solidFill>
                  <a:schemeClr val="accent2"/>
                </a:solidFill>
                <a:latin typeface="微软雅黑" panose="020B0503020204020204" pitchFamily="2" charset="-122"/>
                <a:ea typeface="微软雅黑" panose="020B0503020204020204" pitchFamily="2" charset="-122"/>
              </a:rPr>
              <a:t>    </a:t>
            </a:r>
            <a:r>
              <a:rPr lang="zh-CN" altLang="en-US" sz="1600" b="1" dirty="0">
                <a:solidFill>
                  <a:schemeClr val="accent2"/>
                </a:solidFill>
                <a:latin typeface="微软雅黑" panose="020B0503020204020204" pitchFamily="2" charset="-122"/>
                <a:ea typeface="微软雅黑" panose="020B0503020204020204" pitchFamily="2" charset="-122"/>
              </a:rPr>
              <a:t> </a:t>
            </a:r>
            <a:r>
              <a:rPr lang="zh-CN" altLang="en-US" sz="2000" b="1" dirty="0">
                <a:solidFill>
                  <a:schemeClr val="accent2"/>
                </a:solidFill>
                <a:latin typeface="微软雅黑" panose="020B0503020204020204" pitchFamily="2" charset="-122"/>
                <a:ea typeface="微软雅黑" panose="020B0503020204020204" pitchFamily="2" charset="-122"/>
              </a:rPr>
              <a:t> </a:t>
            </a:r>
            <a:r>
              <a:rPr lang="zh-CN" altLang="en-US" sz="2000" b="1" dirty="0">
                <a:solidFill>
                  <a:srgbClr val="C00000"/>
                </a:solidFill>
                <a:latin typeface="微软雅黑" panose="020B0503020204020204" pitchFamily="2" charset="-122"/>
                <a:ea typeface="微软雅黑" panose="020B0503020204020204" pitchFamily="2" charset="-122"/>
              </a:rPr>
              <a:t>冰毒</a:t>
            </a:r>
            <a:r>
              <a:rPr lang="zh-CN" altLang="en-US" sz="2000" b="1" dirty="0">
                <a:solidFill>
                  <a:srgbClr val="0A0A0A"/>
                </a:solidFill>
                <a:latin typeface="微软雅黑" panose="020B0503020204020204" pitchFamily="2" charset="-122"/>
                <a:ea typeface="微软雅黑" panose="020B0503020204020204" pitchFamily="2" charset="-122"/>
              </a:rPr>
              <a:t>即“甲基苯丙胺”，外观为纯白结晶体，故称为“冰”。对人体中区神经系统具有极强的刺激作用，且毒性强烈。冰毒的精神依赖性很强，吸食后会产生强烈的胜利兴奋，大量消耗人的体力和降低免疫功能，严重损害心脏、大脑组织甚至导致死亡。还会造成精神障碍，表现出妄想、好斗、错觉，从而引发暴力行为。</a:t>
            </a:r>
            <a:endParaRPr lang="zh-CN" altLang="en-US" sz="2000" b="1" dirty="0">
              <a:solidFill>
                <a:srgbClr val="0A0A0A"/>
              </a:solidFill>
              <a:latin typeface="微软雅黑" panose="020B0503020204020204" pitchFamily="2" charset="-122"/>
              <a:ea typeface="微软雅黑" panose="020B0503020204020204" pitchFamily="2" charset="-122"/>
            </a:endParaRPr>
          </a:p>
        </p:txBody>
      </p:sp>
      <p:sp>
        <p:nvSpPr>
          <p:cNvPr id="8" name="TextBox 15"/>
          <p:cNvSpPr txBox="1"/>
          <p:nvPr/>
        </p:nvSpPr>
        <p:spPr>
          <a:xfrm>
            <a:off x="3564255" y="920750"/>
            <a:ext cx="2879725" cy="5015865"/>
          </a:xfrm>
          <a:prstGeom prst="rect">
            <a:avLst/>
          </a:prstGeom>
          <a:noFill/>
          <a:ln w="9525">
            <a:noFill/>
          </a:ln>
        </p:spPr>
        <p:txBody>
          <a:bodyPr wrap="square" anchor="t">
            <a:spAutoFit/>
          </a:bodyPr>
          <a:p>
            <a:r>
              <a:rPr lang="zh-CN" altLang="en-US" sz="900" dirty="0">
                <a:solidFill>
                  <a:schemeClr val="accent2"/>
                </a:solidFill>
                <a:latin typeface="微软雅黑" panose="020B0503020204020204" pitchFamily="2" charset="-122"/>
                <a:ea typeface="微软雅黑" panose="020B0503020204020204" pitchFamily="2" charset="-122"/>
              </a:rPr>
              <a:t>    </a:t>
            </a:r>
            <a:r>
              <a:rPr lang="zh-CN" altLang="en-US" sz="2000" dirty="0">
                <a:solidFill>
                  <a:schemeClr val="accent2"/>
                </a:solidFill>
                <a:latin typeface="微软雅黑" panose="020B0503020204020204" pitchFamily="2" charset="-122"/>
                <a:ea typeface="微软雅黑" panose="020B0503020204020204" pitchFamily="2" charset="-122"/>
              </a:rPr>
              <a:t>   </a:t>
            </a:r>
            <a:r>
              <a:rPr lang="zh-CN" altLang="en-US" sz="2000" b="1" dirty="0">
                <a:solidFill>
                  <a:srgbClr val="FF0000"/>
                </a:solidFill>
                <a:latin typeface="微软雅黑" panose="020B0503020204020204" pitchFamily="2" charset="-122"/>
                <a:ea typeface="微软雅黑" panose="020B0503020204020204" pitchFamily="2" charset="-122"/>
              </a:rPr>
              <a:t>摇头丸</a:t>
            </a:r>
            <a:r>
              <a:rPr lang="zh-CN" altLang="en-US" sz="2000" b="1" dirty="0">
                <a:solidFill>
                  <a:srgbClr val="0A0A0A"/>
                </a:solidFill>
                <a:latin typeface="微软雅黑" panose="020B0503020204020204" pitchFamily="2" charset="-122"/>
                <a:ea typeface="微软雅黑" panose="020B0503020204020204" pitchFamily="2" charset="-122"/>
              </a:rPr>
              <a:t>是冰毒的衍生物，具有</a:t>
            </a:r>
            <a:r>
              <a:rPr lang="en-US" altLang="zh-CN" sz="2000" b="1">
                <a:solidFill>
                  <a:srgbClr val="0A0A0A"/>
                </a:solidFill>
                <a:latin typeface="微软雅黑" panose="020B0503020204020204" pitchFamily="2" charset="-122"/>
                <a:ea typeface="微软雅黑" panose="020B0503020204020204" pitchFamily="2" charset="-122"/>
              </a:rPr>
              <a:t>MDMA</a:t>
            </a:r>
            <a:r>
              <a:rPr lang="zh-CN" altLang="en-US" sz="2000" b="1" dirty="0">
                <a:solidFill>
                  <a:srgbClr val="0A0A0A"/>
                </a:solidFill>
                <a:latin typeface="微软雅黑" panose="020B0503020204020204" pitchFamily="2" charset="-122"/>
                <a:ea typeface="微软雅黑" panose="020B0503020204020204" pitchFamily="2" charset="-122"/>
              </a:rPr>
              <a:t>等苯丙胺类兴奋剂为主要成分，具有兴奋和致幻双重作用，滥用后可出现长时间随音乐剧烈摆动头部现象，故称为摇头丸。外观多呈片剂，五颜六色。服用后会产生中区神经强烈兴奋，出现摇头和妄动，在幻觉作用下常常引发集体淫乱、自残与攻击行为，并可诱发精神分裂症及急性心脑急病，精神依赖性强。</a:t>
            </a:r>
            <a:endParaRPr lang="zh-CN" altLang="en-US" sz="2000" b="1" dirty="0">
              <a:solidFill>
                <a:srgbClr val="0A0A0A"/>
              </a:solidFill>
              <a:latin typeface="微软雅黑" panose="020B0503020204020204" pitchFamily="2" charset="-122"/>
              <a:ea typeface="微软雅黑" panose="020B0503020204020204" pitchFamily="2" charset="-122"/>
            </a:endParaRPr>
          </a:p>
        </p:txBody>
      </p:sp>
      <p:sp>
        <p:nvSpPr>
          <p:cNvPr id="13326" name="TextBox 15"/>
          <p:cNvSpPr txBox="1"/>
          <p:nvPr/>
        </p:nvSpPr>
        <p:spPr>
          <a:xfrm>
            <a:off x="6865620" y="921385"/>
            <a:ext cx="2634615" cy="5015865"/>
          </a:xfrm>
          <a:prstGeom prst="rect">
            <a:avLst/>
          </a:prstGeom>
          <a:noFill/>
          <a:ln w="9525">
            <a:noFill/>
          </a:ln>
        </p:spPr>
        <p:txBody>
          <a:bodyPr wrap="square" anchor="t">
            <a:spAutoFit/>
          </a:bodyPr>
          <a:p>
            <a:r>
              <a:rPr lang="en-US" altLang="zh-CN" sz="900">
                <a:solidFill>
                  <a:schemeClr val="accent2"/>
                </a:solidFill>
                <a:latin typeface="微软雅黑" panose="020B0503020204020204" pitchFamily="2" charset="-122"/>
                <a:ea typeface="微软雅黑" panose="020B0503020204020204" pitchFamily="2" charset="-122"/>
              </a:rPr>
              <a:t>      </a:t>
            </a:r>
            <a:r>
              <a:rPr lang="en-US" altLang="zh-CN" sz="900">
                <a:solidFill>
                  <a:srgbClr val="FF0000"/>
                </a:solidFill>
                <a:latin typeface="微软雅黑" panose="020B0503020204020204" pitchFamily="2" charset="-122"/>
                <a:ea typeface="微软雅黑" panose="020B0503020204020204" pitchFamily="2" charset="-122"/>
              </a:rPr>
              <a:t> </a:t>
            </a:r>
            <a:r>
              <a:rPr lang="en-US" altLang="zh-CN" sz="2000" b="1">
                <a:solidFill>
                  <a:srgbClr val="FF0000"/>
                </a:solidFill>
                <a:latin typeface="微软雅黑" panose="020B0503020204020204" pitchFamily="2" charset="-122"/>
                <a:ea typeface="微软雅黑" panose="020B0503020204020204" pitchFamily="2" charset="-122"/>
              </a:rPr>
              <a:t>K</a:t>
            </a:r>
            <a:r>
              <a:rPr lang="zh-CN" altLang="en-US" sz="2000" b="1" dirty="0">
                <a:solidFill>
                  <a:srgbClr val="FF0000"/>
                </a:solidFill>
                <a:latin typeface="微软雅黑" panose="020B0503020204020204" pitchFamily="2" charset="-122"/>
                <a:ea typeface="微软雅黑" panose="020B0503020204020204" pitchFamily="2" charset="-122"/>
              </a:rPr>
              <a:t>粉</a:t>
            </a:r>
            <a:r>
              <a:rPr lang="zh-CN" altLang="en-US" sz="2000" b="1" dirty="0">
                <a:solidFill>
                  <a:srgbClr val="0A0A0A"/>
                </a:solidFill>
                <a:latin typeface="微软雅黑" panose="020B0503020204020204" pitchFamily="2" charset="-122"/>
                <a:ea typeface="微软雅黑" panose="020B0503020204020204" pitchFamily="2" charset="-122"/>
              </a:rPr>
              <a:t>即“氯胺酮”，静脉全麻药，有时也可用作兽用麻醉药。白色结晶粉末，无臭，易溶于水，通常在娱乐场所滥用。服用后遇快节奏音乐便会强烈扭动，会导致神经中毒反应、精神分裂症状，出现幻听、幻觉、幻视等，对记忆和思维能力造成严重的损害。此外，易让人产生性冲动，所以又称为“迷奸粉”或“强奸粉”</a:t>
            </a:r>
            <a:endParaRPr lang="zh-CN" altLang="en-US" sz="2000" b="1" dirty="0">
              <a:solidFill>
                <a:srgbClr val="0A0A0A"/>
              </a:solidFill>
              <a:latin typeface="微软雅黑" panose="020B0503020204020204" pitchFamily="2" charset="-122"/>
              <a:ea typeface="微软雅黑" panose="020B0503020204020204" pitchFamily="2" charset="-122"/>
            </a:endParaRPr>
          </a:p>
        </p:txBody>
      </p:sp>
      <p:sp>
        <p:nvSpPr>
          <p:cNvPr id="13327" name="TextBox 17"/>
          <p:cNvSpPr txBox="1"/>
          <p:nvPr/>
        </p:nvSpPr>
        <p:spPr>
          <a:xfrm>
            <a:off x="9500235" y="921385"/>
            <a:ext cx="2228850" cy="4399915"/>
          </a:xfrm>
          <a:prstGeom prst="rect">
            <a:avLst/>
          </a:prstGeom>
          <a:noFill/>
          <a:ln w="9525">
            <a:noFill/>
          </a:ln>
        </p:spPr>
        <p:txBody>
          <a:bodyPr wrap="square" anchor="t">
            <a:spAutoFit/>
          </a:bodyPr>
          <a:p>
            <a:r>
              <a:rPr lang="zh-CN" altLang="en-US" sz="900" b="1" dirty="0">
                <a:solidFill>
                  <a:schemeClr val="accent2"/>
                </a:solidFill>
                <a:latin typeface="微软雅黑" panose="020B0503020204020204" pitchFamily="2" charset="-122"/>
                <a:ea typeface="微软雅黑" panose="020B0503020204020204" pitchFamily="2" charset="-122"/>
              </a:rPr>
              <a:t>     </a:t>
            </a:r>
            <a:r>
              <a:rPr lang="zh-CN" altLang="en-US" sz="2000" b="1" dirty="0">
                <a:solidFill>
                  <a:srgbClr val="FF0000"/>
                </a:solidFill>
                <a:latin typeface="微软雅黑" panose="020B0503020204020204" pitchFamily="2" charset="-122"/>
                <a:ea typeface="微软雅黑" panose="020B0503020204020204" pitchFamily="2" charset="-122"/>
              </a:rPr>
              <a:t> 咖啡因</a:t>
            </a:r>
            <a:r>
              <a:rPr lang="zh-CN" altLang="en-US" sz="2000" b="1" dirty="0">
                <a:solidFill>
                  <a:srgbClr val="0A0A0A"/>
                </a:solidFill>
                <a:latin typeface="微软雅黑" panose="020B0503020204020204" pitchFamily="2" charset="-122"/>
                <a:ea typeface="微软雅黑" panose="020B0503020204020204" pitchFamily="2" charset="-122"/>
              </a:rPr>
              <a:t>是化学合成或从茶叶、咖啡果中提炼出来的一种生物碱。大剂量长期使用会对人造成损害，引起惊厥、心率失常，并可加重或诱发消化性肠道溃疡，甚至导致吸食者下一代智能低下、肢体畸形，同时具有成瘾性，停用会出现戒断症状。</a:t>
            </a:r>
            <a:endParaRPr lang="zh-CN" altLang="en-US" sz="2000" b="1" dirty="0">
              <a:solidFill>
                <a:srgbClr val="0A0A0A"/>
              </a:solidFill>
              <a:latin typeface="微软雅黑" panose="020B0503020204020204" pitchFamily="2" charset="-122"/>
              <a:ea typeface="微软雅黑" panose="020B0503020204020204" pitchFamily="2" charset="-122"/>
            </a:endParaRPr>
          </a:p>
        </p:txBody>
      </p:sp>
      <p:sp>
        <p:nvSpPr>
          <p:cNvPr id="15363" name="Freeform 5"/>
          <p:cNvSpPr/>
          <p:nvPr/>
        </p:nvSpPr>
        <p:spPr>
          <a:xfrm>
            <a:off x="1210152" y="48816"/>
            <a:ext cx="402431" cy="403622"/>
          </a:xfrm>
          <a:custGeom>
            <a:avLst/>
            <a:gdLst/>
            <a:ahLst/>
            <a:cxnLst>
              <a:cxn ang="0">
                <a:pos x="2147483646" y="0"/>
              </a:cxn>
              <a:cxn ang="0">
                <a:pos x="2147483646" y="2147483646"/>
              </a:cxn>
              <a:cxn ang="0">
                <a:pos x="0" y="2147483646"/>
              </a:cxn>
              <a:cxn ang="0">
                <a:pos x="2147483646" y="0"/>
              </a:cxn>
            </a:cxnLst>
            <a:pathLst>
              <a:path w="925" h="925">
                <a:moveTo>
                  <a:pt x="925" y="0"/>
                </a:moveTo>
                <a:lnTo>
                  <a:pt x="925" y="925"/>
                </a:lnTo>
                <a:lnTo>
                  <a:pt x="0" y="925"/>
                </a:lnTo>
                <a:lnTo>
                  <a:pt x="925" y="0"/>
                </a:lnTo>
                <a:close/>
              </a:path>
            </a:pathLst>
          </a:custGeom>
          <a:solidFill>
            <a:srgbClr val="70757D"/>
          </a:solidFill>
          <a:ln w="9525">
            <a:noFill/>
          </a:ln>
        </p:spPr>
        <p:txBody>
          <a:bodyPr/>
          <a:p>
            <a:endParaRPr lang="zh-CN" altLang="en-US" sz="1350"/>
          </a:p>
        </p:txBody>
      </p:sp>
      <p:sp>
        <p:nvSpPr>
          <p:cNvPr id="11268" name="Freeform 6"/>
          <p:cNvSpPr/>
          <p:nvPr/>
        </p:nvSpPr>
        <p:spPr>
          <a:xfrm>
            <a:off x="1388745" y="226219"/>
            <a:ext cx="258365" cy="258366"/>
          </a:xfrm>
          <a:custGeom>
            <a:avLst/>
            <a:gdLst/>
            <a:ahLst/>
            <a:cxnLst>
              <a:cxn ang="0">
                <a:pos x="2147483646" y="0"/>
              </a:cxn>
              <a:cxn ang="0">
                <a:pos x="2147483646" y="2147483646"/>
              </a:cxn>
              <a:cxn ang="0">
                <a:pos x="0" y="2147483646"/>
              </a:cxn>
              <a:cxn ang="0">
                <a:pos x="2147483646" y="0"/>
              </a:cxn>
            </a:cxnLst>
            <a:pathLst>
              <a:path w="592" h="592">
                <a:moveTo>
                  <a:pt x="592" y="0"/>
                </a:moveTo>
                <a:lnTo>
                  <a:pt x="592" y="592"/>
                </a:lnTo>
                <a:lnTo>
                  <a:pt x="0" y="592"/>
                </a:lnTo>
                <a:lnTo>
                  <a:pt x="592" y="0"/>
                </a:lnTo>
                <a:close/>
              </a:path>
            </a:pathLst>
          </a:custGeom>
          <a:solidFill>
            <a:srgbClr val="F19C26"/>
          </a:solidFill>
          <a:ln w="9525">
            <a:noFill/>
          </a:ln>
        </p:spPr>
        <p:txBody>
          <a:bodyPr/>
          <a:p>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
                                        </p:tgtEl>
                                        <p:attrNameLst>
                                          <p:attrName>style.visibility</p:attrName>
                                        </p:attrNameLst>
                                      </p:cBhvr>
                                      <p:to>
                                        <p:strVal val="visible"/>
                                      </p:to>
                                    </p:set>
                                    <p:anim calcmode="discrete" valueType="clr">
                                      <p:cBhvr override="childStyle">
                                        <p:cTn id="7"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
                                        </p:tgtEl>
                                        <p:attrNameLst>
                                          <p:attrName>fillcolor</p:attrName>
                                        </p:attrNameLst>
                                      </p:cBhvr>
                                      <p:tavLst>
                                        <p:tav tm="0">
                                          <p:val>
                                            <p:clrVal>
                                              <a:schemeClr val="accent2"/>
                                            </p:clrVal>
                                          </p:val>
                                        </p:tav>
                                        <p:tav tm="50000">
                                          <p:val>
                                            <p:clrVal>
                                              <a:schemeClr val="hlink"/>
                                            </p:clrVal>
                                          </p:val>
                                        </p:tav>
                                      </p:tavLst>
                                    </p:anim>
                                    <p:set>
                                      <p:cBhvr>
                                        <p:cTn id="9" dur="80"/>
                                        <p:tgtEl>
                                          <p:spTgt spid="1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8"/>
                                        </p:tgtEl>
                                        <p:attrNameLst>
                                          <p:attrName>style.visibility</p:attrName>
                                        </p:attrNameLst>
                                      </p:cBhvr>
                                      <p:to>
                                        <p:strVal val="visible"/>
                                      </p:to>
                                    </p:set>
                                    <p:anim calcmode="discrete" valueType="clr">
                                      <p:cBhvr override="childStyle">
                                        <p:cTn id="14"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
                                        </p:tgtEl>
                                        <p:attrNameLst>
                                          <p:attrName>fillcolor</p:attrName>
                                        </p:attrNameLst>
                                      </p:cBhvr>
                                      <p:tavLst>
                                        <p:tav tm="0">
                                          <p:val>
                                            <p:clrVal>
                                              <a:schemeClr val="accent2"/>
                                            </p:clrVal>
                                          </p:val>
                                        </p:tav>
                                        <p:tav tm="50000">
                                          <p:val>
                                            <p:clrVal>
                                              <a:schemeClr val="hlink"/>
                                            </p:clrVal>
                                          </p:val>
                                        </p:tav>
                                      </p:tavLst>
                                    </p:anim>
                                    <p:set>
                                      <p:cBhvr>
                                        <p:cTn id="16" dur="80"/>
                                        <p:tgtEl>
                                          <p:spTgt spid="8"/>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3326"/>
                                        </p:tgtEl>
                                        <p:attrNameLst>
                                          <p:attrName>style.visibility</p:attrName>
                                        </p:attrNameLst>
                                      </p:cBhvr>
                                      <p:to>
                                        <p:strVal val="visible"/>
                                      </p:to>
                                    </p:set>
                                    <p:anim calcmode="discrete" valueType="clr">
                                      <p:cBhvr override="childStyle">
                                        <p:cTn id="21" dur="80"/>
                                        <p:tgtEl>
                                          <p:spTgt spid="13326"/>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3326"/>
                                        </p:tgtEl>
                                        <p:attrNameLst>
                                          <p:attrName>fillcolor</p:attrName>
                                        </p:attrNameLst>
                                      </p:cBhvr>
                                      <p:tavLst>
                                        <p:tav tm="0">
                                          <p:val>
                                            <p:clrVal>
                                              <a:schemeClr val="accent2"/>
                                            </p:clrVal>
                                          </p:val>
                                        </p:tav>
                                        <p:tav tm="50000">
                                          <p:val>
                                            <p:clrVal>
                                              <a:schemeClr val="hlink"/>
                                            </p:clrVal>
                                          </p:val>
                                        </p:tav>
                                      </p:tavLst>
                                    </p:anim>
                                    <p:set>
                                      <p:cBhvr>
                                        <p:cTn id="23" dur="80"/>
                                        <p:tgtEl>
                                          <p:spTgt spid="13326"/>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3327"/>
                                        </p:tgtEl>
                                        <p:attrNameLst>
                                          <p:attrName>style.visibility</p:attrName>
                                        </p:attrNameLst>
                                      </p:cBhvr>
                                      <p:to>
                                        <p:strVal val="visible"/>
                                      </p:to>
                                    </p:set>
                                    <p:anim calcmode="discrete" valueType="clr">
                                      <p:cBhvr override="childStyle">
                                        <p:cTn id="28" dur="80"/>
                                        <p:tgtEl>
                                          <p:spTgt spid="13327"/>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3327"/>
                                        </p:tgtEl>
                                        <p:attrNameLst>
                                          <p:attrName>fillcolor</p:attrName>
                                        </p:attrNameLst>
                                      </p:cBhvr>
                                      <p:tavLst>
                                        <p:tav tm="0">
                                          <p:val>
                                            <p:clrVal>
                                              <a:schemeClr val="accent2"/>
                                            </p:clrVal>
                                          </p:val>
                                        </p:tav>
                                        <p:tav tm="50000">
                                          <p:val>
                                            <p:clrVal>
                                              <a:schemeClr val="hlink"/>
                                            </p:clrVal>
                                          </p:val>
                                        </p:tav>
                                      </p:tavLst>
                                    </p:anim>
                                    <p:set>
                                      <p:cBhvr>
                                        <p:cTn id="30" dur="80"/>
                                        <p:tgtEl>
                                          <p:spTgt spid="133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p:bldP spid="13326" grpId="0"/>
      <p:bldP spid="13327" grpId="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3790</Words>
  <Application>WPS 演示</Application>
  <PresentationFormat>宽屏</PresentationFormat>
  <Paragraphs>132</Paragraphs>
  <Slides>19</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4</vt:i4>
      </vt:variant>
      <vt:variant>
        <vt:lpstr>幻灯片标题</vt:lpstr>
      </vt:variant>
      <vt:variant>
        <vt:i4>19</vt:i4>
      </vt:variant>
    </vt:vector>
  </HeadingPairs>
  <TitlesOfParts>
    <vt:vector size="33" baseType="lpstr">
      <vt:lpstr>Arial</vt:lpstr>
      <vt:lpstr>宋体</vt:lpstr>
      <vt:lpstr>Wingdings</vt:lpstr>
      <vt:lpstr>Calibri</vt:lpstr>
      <vt:lpstr>微软雅黑</vt:lpstr>
      <vt:lpstr>叶根友毛笔行书2.0版</vt:lpstr>
      <vt:lpstr>FontAwesome</vt:lpstr>
      <vt:lpstr>Segoe Print</vt:lpstr>
      <vt:lpstr>Arial Unicode MS</vt:lpstr>
      <vt:lpstr>Office 主题</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D13001</dc:creator>
  <cp:lastModifiedBy>Miss  Yu</cp:lastModifiedBy>
  <cp:revision>87</cp:revision>
  <dcterms:created xsi:type="dcterms:W3CDTF">2013-11-25T03:07:00Z</dcterms:created>
  <dcterms:modified xsi:type="dcterms:W3CDTF">2019-10-23T08:07:09Z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2052-11.1.0.8808</vt:lpwstr>
  </property>
</Properties>
</file>